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8" r:id="rId2"/>
    <p:sldId id="290" r:id="rId3"/>
    <p:sldId id="293" r:id="rId4"/>
    <p:sldId id="291" r:id="rId5"/>
    <p:sldId id="271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72" r:id="rId19"/>
    <p:sldId id="273" r:id="rId20"/>
    <p:sldId id="274" r:id="rId21"/>
    <p:sldId id="276" r:id="rId22"/>
    <p:sldId id="275" r:id="rId23"/>
    <p:sldId id="292" r:id="rId24"/>
    <p:sldId id="29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AA4A"/>
    <a:srgbClr val="3357BB"/>
    <a:srgbClr val="228E6D"/>
    <a:srgbClr val="FDA127"/>
    <a:srgbClr val="FD9203"/>
    <a:srgbClr val="D44912"/>
    <a:srgbClr val="E46825"/>
    <a:srgbClr val="E87C40"/>
    <a:srgbClr val="243D83"/>
    <a:srgbClr val="E5D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20" autoAdjust="0"/>
  </p:normalViewPr>
  <p:slideViewPr>
    <p:cSldViewPr>
      <p:cViewPr varScale="1">
        <p:scale>
          <a:sx n="65" d="100"/>
          <a:sy n="65" d="100"/>
        </p:scale>
        <p:origin x="81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E4E08-6123-47EC-8DA0-0C2299DB5FD3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CAE5F-ABDD-4EC5-91A7-4A51EAE3C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01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CAE5F-ABDD-4EC5-91A7-4A51EAE3C70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5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71600"/>
            <a:ext cx="9144000" cy="2133600"/>
          </a:xfrm>
          <a:prstGeom prst="rect">
            <a:avLst/>
          </a:prstGeom>
          <a:solidFill>
            <a:srgbClr val="53B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Z:\Trangdof\thang 2\CTC logo\2LOGO-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81850" y="-76200"/>
            <a:ext cx="2106397" cy="1010386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2" name="Rectangle 11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E187-33C7-4BA2-852B-A29DD8A095FF}" type="datetime1">
              <a:rPr lang="en-US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2392-659B-4F29-8A4C-2ADEB08B8712}" type="datetime1">
              <a:rPr lang="en-US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261258" y="152400"/>
            <a:ext cx="320040" cy="32004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52400" y="518160"/>
            <a:ext cx="533400" cy="4598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6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2" name="Rectangle 11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8753475" y="6477000"/>
            <a:ext cx="246888" cy="152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Z:\Trangdof\thang8\logo final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-32658"/>
            <a:ext cx="1524000" cy="70533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566058" y="164194"/>
            <a:ext cx="320040" cy="32004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>
            <a:off x="457200" y="500742"/>
            <a:ext cx="533400" cy="4598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6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6" name="Rectangle 15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8753475" y="6477000"/>
            <a:ext cx="246888" cy="152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Z:\Trangdof\thang8\logo final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-32658"/>
            <a:ext cx="1524000" cy="70533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899886" y="164194"/>
            <a:ext cx="320040" cy="32004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>
            <a:off x="783429" y="492915"/>
            <a:ext cx="533400" cy="4598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6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6" name="Rectangle 15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8753475" y="6477000"/>
            <a:ext cx="246888" cy="152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Z:\Trangdof\thang8\logo final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-32658"/>
            <a:ext cx="1524000" cy="70533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35D5-9241-45FB-9336-D29BD8A5A526}" type="datetime1">
              <a:rPr lang="en-US" smtClean="0"/>
              <a:pPr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6898-624B-48AF-8D33-E7A89143495A}" type="datetime1">
              <a:rPr lang="en-US" smtClean="0"/>
              <a:pPr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61B5-1D89-4319-B241-B57310A94517}" type="datetime1">
              <a:rPr lang="en-US" smtClean="0"/>
              <a:pPr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8474-F71A-4053-BE00-041D2D4F7CE1}" type="datetime1">
              <a:rPr lang="en-US" smtClean="0"/>
              <a:pPr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0E03-79F9-42A4-80F1-304457DA881D}" type="datetime1">
              <a:rPr lang="en-US" smtClean="0"/>
              <a:pPr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991E3-1491-465B-BFD7-0F113CB44759}" type="datetime1">
              <a:rPr lang="en-US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tylecop.codeplex.com/documentation" TargetMode="External"/><Relationship Id="rId2" Type="http://schemas.openxmlformats.org/officeDocument/2006/relationships/hyperlink" Target="https://stylecop.codeplex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905000" y="1954649"/>
            <a:ext cx="7010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i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C# Coding Conventions</a:t>
            </a:r>
          </a:p>
          <a:p>
            <a:endParaRPr lang="en-US" dirty="0"/>
          </a:p>
        </p:txBody>
      </p:sp>
      <p:grpSp>
        <p:nvGrpSpPr>
          <p:cNvPr id="2" name="Group 22"/>
          <p:cNvGrpSpPr/>
          <p:nvPr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22" name="Rectangle 21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827782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/>
            <a:r>
              <a:rPr lang="en-US" sz="3200" dirty="0" smtClean="0">
                <a:latin typeface="Arial" pitchFamily="34" charset="0"/>
                <a:cs typeface="Arial" pitchFamily="34" charset="0"/>
              </a:rPr>
              <a:t>Language Guidelines &gt; Implicitly Typed Local Variables (1)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981200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Do not rely on the variable name to specify the type of the variable. It might not be correct.</a:t>
            </a:r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 smtClean="0"/>
              <a:t>	 </a:t>
            </a:r>
            <a:r>
              <a:rPr lang="en-US" dirty="0" smtClean="0">
                <a:solidFill>
                  <a:srgbClr val="00B050"/>
                </a:solidFill>
              </a:rPr>
              <a:t>// Naming the following variable </a:t>
            </a:r>
            <a:r>
              <a:rPr lang="en-US" dirty="0" err="1" smtClean="0">
                <a:solidFill>
                  <a:srgbClr val="00B050"/>
                </a:solidFill>
              </a:rPr>
              <a:t>inputInt</a:t>
            </a:r>
            <a:r>
              <a:rPr lang="en-US" dirty="0" smtClean="0">
                <a:solidFill>
                  <a:srgbClr val="00B050"/>
                </a:solidFill>
              </a:rPr>
              <a:t> is misleading.   </a:t>
            </a: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</a:rPr>
              <a:t>	// It is a string.  </a:t>
            </a: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inputInt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Console.ReadLine</a:t>
            </a:r>
            <a:r>
              <a:rPr lang="en-US" dirty="0" smtClean="0">
                <a:solidFill>
                  <a:srgbClr val="0070C0"/>
                </a:solidFill>
              </a:rPr>
              <a:t>();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Console.WriteLine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inputInt</a:t>
            </a:r>
            <a:r>
              <a:rPr lang="en-US" dirty="0" smtClean="0">
                <a:solidFill>
                  <a:srgbClr val="0070C0"/>
                </a:solidFill>
              </a:rPr>
              <a:t>);</a:t>
            </a:r>
          </a:p>
          <a:p>
            <a:pPr marL="285750" indent="-285750"/>
            <a:endParaRPr lang="en-US" dirty="0" smtClean="0">
              <a:solidFill>
                <a:srgbClr val="00B05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Avoid the use of </a:t>
            </a:r>
            <a:r>
              <a:rPr lang="en-US" dirty="0" err="1" smtClean="0"/>
              <a:t>var</a:t>
            </a:r>
            <a:r>
              <a:rPr lang="en-US" dirty="0" smtClean="0"/>
              <a:t> in place of dynamic</a:t>
            </a:r>
          </a:p>
        </p:txBody>
      </p:sp>
    </p:spTree>
    <p:extLst>
      <p:ext uri="{BB962C8B-B14F-4D97-AF65-F5344CB8AC3E}">
        <p14:creationId xmlns:p14="http://schemas.microsoft.com/office/powerpoint/2010/main" val="206043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1" y="827782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/>
            <a:r>
              <a:rPr lang="en-US" sz="3200" dirty="0" smtClean="0">
                <a:latin typeface="Arial" pitchFamily="34" charset="0"/>
                <a:cs typeface="Arial" pitchFamily="34" charset="0"/>
              </a:rPr>
              <a:t>Language Guidelines &gt; Implicitly Typed Local Variables 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077283"/>
            <a:ext cx="800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Use implicit typing to determine the type of the loop variable in for and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foreach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loops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following example uses implicit typing in a for statement.</a:t>
            </a:r>
          </a:p>
          <a:p>
            <a:pPr marL="742950" lvl="1" indent="-285750"/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syllable =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"ha"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; </a:t>
            </a:r>
          </a:p>
          <a:p>
            <a:pPr marL="742950" lvl="1" indent="-285750"/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laugh =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""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; </a:t>
            </a:r>
          </a:p>
          <a:p>
            <a:pPr marL="742950" lvl="1" indent="-285750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 (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0;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&lt; 10;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++) </a:t>
            </a:r>
          </a:p>
          <a:p>
            <a:pPr marL="742950" lvl="1" indent="-285750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{ </a:t>
            </a:r>
          </a:p>
          <a:p>
            <a:pPr marL="742950" lvl="1" indent="-285750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laugh += syllable; </a:t>
            </a:r>
          </a:p>
          <a:p>
            <a:pPr marL="742950" lvl="1" indent="-285750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Console.WriteLine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(laugh); </a:t>
            </a:r>
          </a:p>
          <a:p>
            <a:pPr marL="742950" lvl="1" indent="-285750"/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following example uses implicit typing in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foreach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statement.</a:t>
            </a:r>
          </a:p>
          <a:p>
            <a:pPr marL="742950" lvl="1" indent="-285750"/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foreach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ch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in laugh) </a:t>
            </a:r>
          </a:p>
          <a:p>
            <a:pPr marL="742950" lvl="1" indent="-285750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{ </a:t>
            </a:r>
          </a:p>
          <a:p>
            <a:pPr marL="742950" lvl="1" indent="-285750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Console.WriteLine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ch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742950" lvl="1" indent="-285750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090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1" y="827782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/>
            <a:r>
              <a:rPr lang="en-US" sz="3200" dirty="0" smtClean="0">
                <a:latin typeface="Arial" pitchFamily="34" charset="0"/>
                <a:cs typeface="Arial" pitchFamily="34" charset="0"/>
              </a:rPr>
              <a:t>Language Guidelines &gt; Arrays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600200"/>
            <a:ext cx="800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Use the concise syntax when you initialize arrays on the declaration line.</a:t>
            </a:r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</a:rPr>
              <a:t>	// Preferred syntax. Note that you cannot use </a:t>
            </a:r>
            <a:r>
              <a:rPr lang="en-US" dirty="0" err="1" smtClean="0">
                <a:solidFill>
                  <a:srgbClr val="00B050"/>
                </a:solidFill>
              </a:rPr>
              <a:t>var</a:t>
            </a:r>
            <a:r>
              <a:rPr lang="en-US" dirty="0" smtClean="0">
                <a:solidFill>
                  <a:srgbClr val="00B050"/>
                </a:solidFill>
              </a:rPr>
              <a:t> here instead of string[].  </a:t>
            </a: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string[] vowels1 = { </a:t>
            </a:r>
            <a:r>
              <a:rPr lang="en-US" dirty="0" smtClean="0">
                <a:solidFill>
                  <a:srgbClr val="00B050"/>
                </a:solidFill>
              </a:rPr>
              <a:t>"a", "e", "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", "o", "u" </a:t>
            </a:r>
            <a:r>
              <a:rPr lang="en-US" dirty="0" smtClean="0">
                <a:solidFill>
                  <a:srgbClr val="0070C0"/>
                </a:solidFill>
              </a:rPr>
              <a:t>}; </a:t>
            </a:r>
          </a:p>
          <a:p>
            <a:pPr marL="285750" indent="-285750"/>
            <a:endParaRPr lang="en-US" dirty="0" smtClean="0">
              <a:solidFill>
                <a:srgbClr val="00B050"/>
              </a:solidFill>
            </a:endParaRP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</a:rPr>
              <a:t>	// If you use explicit instantiation, you can use var.  </a:t>
            </a: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>
                <a:solidFill>
                  <a:srgbClr val="0070C0"/>
                </a:solidFill>
              </a:rPr>
              <a:t> vowels2 = new string[] { </a:t>
            </a:r>
            <a:r>
              <a:rPr lang="en-US" dirty="0" smtClean="0">
                <a:solidFill>
                  <a:srgbClr val="00B050"/>
                </a:solidFill>
              </a:rPr>
              <a:t>"a", "e", "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", "o", "u" </a:t>
            </a:r>
            <a:r>
              <a:rPr lang="en-US" dirty="0" smtClean="0">
                <a:solidFill>
                  <a:srgbClr val="0070C0"/>
                </a:solidFill>
              </a:rPr>
              <a:t>}; </a:t>
            </a:r>
          </a:p>
          <a:p>
            <a:pPr marL="285750" indent="-285750"/>
            <a:endParaRPr lang="en-US" dirty="0" smtClean="0">
              <a:solidFill>
                <a:srgbClr val="00B050"/>
              </a:solidFill>
            </a:endParaRP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</a:rPr>
              <a:t>	// If you specify an array size, you must initialize the elements one at a time.  </a:t>
            </a: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>
                <a:solidFill>
                  <a:srgbClr val="0070C0"/>
                </a:solidFill>
              </a:rPr>
              <a:t> vowels3 = new string[5];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vowels3[0] = </a:t>
            </a:r>
            <a:r>
              <a:rPr lang="en-US" dirty="0" smtClean="0">
                <a:solidFill>
                  <a:srgbClr val="00B050"/>
                </a:solidFill>
              </a:rPr>
              <a:t>"a"</a:t>
            </a:r>
            <a:r>
              <a:rPr lang="en-US" dirty="0" smtClean="0">
                <a:solidFill>
                  <a:srgbClr val="0070C0"/>
                </a:solidFill>
              </a:rPr>
              <a:t>;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vowels3[1] = </a:t>
            </a:r>
            <a:r>
              <a:rPr lang="en-US" dirty="0" smtClean="0">
                <a:solidFill>
                  <a:srgbClr val="00B050"/>
                </a:solidFill>
              </a:rPr>
              <a:t>"e"</a:t>
            </a:r>
            <a:r>
              <a:rPr lang="en-US" dirty="0" smtClean="0">
                <a:solidFill>
                  <a:srgbClr val="0070C0"/>
                </a:solidFill>
              </a:rPr>
              <a:t>; </a:t>
            </a: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</a:rPr>
              <a:t>	// And so on.</a:t>
            </a:r>
            <a:endParaRPr lang="en-US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8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1" y="827782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/>
            <a:r>
              <a:rPr lang="en-US" sz="3200" dirty="0" smtClean="0">
                <a:latin typeface="Arial" pitchFamily="34" charset="0"/>
                <a:cs typeface="Arial" pitchFamily="34" charset="0"/>
              </a:rPr>
              <a:t>Language Guidelines &gt; Delegates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600200"/>
            <a:ext cx="8001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Use the concise syntax to create instances of a delegate type.</a:t>
            </a: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</a:rPr>
              <a:t>	// First, in class Program, define the delegate type and a method</a:t>
            </a: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</a:rPr>
              <a:t>	// Define the type.  </a:t>
            </a: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public delegate void Del(string message); </a:t>
            </a: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</a:rPr>
              <a:t>	</a:t>
            </a: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</a:rPr>
              <a:t>	// Define a method that has a matching signature.  </a:t>
            </a: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public static void </a:t>
            </a:r>
            <a:r>
              <a:rPr lang="en-US" dirty="0" err="1" smtClean="0">
                <a:solidFill>
                  <a:srgbClr val="0070C0"/>
                </a:solidFill>
              </a:rPr>
              <a:t>DelMethod</a:t>
            </a:r>
            <a:r>
              <a:rPr lang="en-US" dirty="0" smtClean="0">
                <a:solidFill>
                  <a:srgbClr val="0070C0"/>
                </a:solidFill>
              </a:rPr>
              <a:t>(string </a:t>
            </a:r>
            <a:r>
              <a:rPr lang="en-US" dirty="0" err="1" smtClean="0">
                <a:solidFill>
                  <a:srgbClr val="0070C0"/>
                </a:solidFill>
              </a:rPr>
              <a:t>str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{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	</a:t>
            </a:r>
            <a:r>
              <a:rPr lang="en-US" dirty="0" err="1" smtClean="0">
                <a:solidFill>
                  <a:srgbClr val="0070C0"/>
                </a:solidFill>
              </a:rPr>
              <a:t>Console.WriteLine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err="1" smtClean="0">
                <a:solidFill>
                  <a:srgbClr val="00B050"/>
                </a:solidFill>
              </a:rPr>
              <a:t>DelMethod</a:t>
            </a:r>
            <a:r>
              <a:rPr lang="en-US" dirty="0" smtClean="0">
                <a:solidFill>
                  <a:srgbClr val="00B050"/>
                </a:solidFill>
              </a:rPr>
              <a:t> argument: {0}"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str</a:t>
            </a:r>
            <a:r>
              <a:rPr lang="en-US" dirty="0" smtClean="0">
                <a:solidFill>
                  <a:srgbClr val="0070C0"/>
                </a:solidFill>
              </a:rPr>
              <a:t>);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}</a:t>
            </a:r>
          </a:p>
          <a:p>
            <a:pPr marL="285750" indent="-285750"/>
            <a:endParaRPr lang="en-US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</a:rPr>
              <a:t>	// In the Main method, create an instance of Del.  </a:t>
            </a: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</a:rPr>
              <a:t>	// Preferred: Create an instance of Del by using condensed syntax. </a:t>
            </a: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Del exampleDel2 = </a:t>
            </a:r>
            <a:r>
              <a:rPr lang="en-US" dirty="0" err="1" smtClean="0">
                <a:solidFill>
                  <a:srgbClr val="0070C0"/>
                </a:solidFill>
              </a:rPr>
              <a:t>DelMethod</a:t>
            </a:r>
            <a:r>
              <a:rPr lang="en-US" dirty="0" smtClean="0">
                <a:solidFill>
                  <a:srgbClr val="0070C0"/>
                </a:solidFill>
              </a:rPr>
              <a:t>; </a:t>
            </a:r>
          </a:p>
          <a:p>
            <a:pPr marL="285750" indent="-285750"/>
            <a:endParaRPr lang="en-US" dirty="0" smtClean="0">
              <a:solidFill>
                <a:srgbClr val="00B050"/>
              </a:solidFill>
            </a:endParaRP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</a:rPr>
              <a:t>	// The following declaration uses the full syntax. </a:t>
            </a: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Del exampleDel1 = new Del(</a:t>
            </a:r>
            <a:r>
              <a:rPr lang="en-US" dirty="0" err="1" smtClean="0">
                <a:solidFill>
                  <a:srgbClr val="0070C0"/>
                </a:solidFill>
              </a:rPr>
              <a:t>DelMethod</a:t>
            </a:r>
            <a:r>
              <a:rPr lang="en-US" dirty="0" smtClean="0">
                <a:solidFill>
                  <a:srgbClr val="0070C0"/>
                </a:solidFill>
              </a:rPr>
              <a:t>);</a:t>
            </a:r>
            <a:endParaRPr 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1" y="827782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/>
            <a:r>
              <a:rPr lang="en-US" sz="3200" dirty="0" smtClean="0">
                <a:latin typeface="Arial" pitchFamily="34" charset="0"/>
                <a:cs typeface="Arial" pitchFamily="34" charset="0"/>
              </a:rPr>
              <a:t>Language Guidelines &gt; Try catch  and using statements in exception Handling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80486"/>
            <a:ext cx="8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Use a try-catch statement for most exception handling.</a:t>
            </a:r>
          </a:p>
          <a:p>
            <a:pPr marL="285750" indent="-28575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static string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GetValueFromArray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(string[] array,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index)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{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try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{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	return array[index];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}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catch (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System.IndexOutOfRangeException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ex)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{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Console.WriteLine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"Index is out of range: {0}"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index);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	throw;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}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274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1" y="827782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/>
            <a:r>
              <a:rPr lang="en-US" sz="3200" dirty="0" smtClean="0">
                <a:latin typeface="Arial" pitchFamily="34" charset="0"/>
                <a:cs typeface="Arial" pitchFamily="34" charset="0"/>
              </a:rPr>
              <a:t>Language Guidelines &gt; Try catch  and using statements in exception Handling(1)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8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Simplify your code by using the C# using statement. If you have a try-finally statement in which the only code in the finally block is a call to the Dispose method, use a using statement instead.</a:t>
            </a: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 This try-finally statement only calls Dispose in the finally block. </a:t>
            </a: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Font font1 = new Font(</a:t>
            </a:r>
            <a:r>
              <a:rPr lang="en-US" dirty="0" smtClean="0">
                <a:solidFill>
                  <a:srgbClr val="00B050"/>
                </a:solidFill>
              </a:rPr>
              <a:t>"Arial"</a:t>
            </a:r>
            <a:r>
              <a:rPr lang="en-US" dirty="0" smtClean="0">
                <a:solidFill>
                  <a:srgbClr val="0070C0"/>
                </a:solidFill>
              </a:rPr>
              <a:t>, 10.0f);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try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{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	byte </a:t>
            </a:r>
            <a:r>
              <a:rPr lang="en-US" dirty="0" err="1" smtClean="0">
                <a:solidFill>
                  <a:srgbClr val="0070C0"/>
                </a:solidFill>
              </a:rPr>
              <a:t>charset</a:t>
            </a:r>
            <a:r>
              <a:rPr lang="en-US" dirty="0" smtClean="0">
                <a:solidFill>
                  <a:srgbClr val="0070C0"/>
                </a:solidFill>
              </a:rPr>
              <a:t> = font1.GdiCharSet;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}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finally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{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	if (font1 != null)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	{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		((</a:t>
            </a:r>
            <a:r>
              <a:rPr lang="en-US" dirty="0" err="1" smtClean="0">
                <a:solidFill>
                  <a:srgbClr val="0070C0"/>
                </a:solidFill>
              </a:rPr>
              <a:t>IDisposable</a:t>
            </a:r>
            <a:r>
              <a:rPr lang="en-US" dirty="0" smtClean="0">
                <a:solidFill>
                  <a:srgbClr val="0070C0"/>
                </a:solidFill>
              </a:rPr>
              <a:t>)font1).Dispose();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	}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} </a:t>
            </a:r>
          </a:p>
        </p:txBody>
      </p:sp>
    </p:spTree>
    <p:extLst>
      <p:ext uri="{BB962C8B-B14F-4D97-AF65-F5344CB8AC3E}">
        <p14:creationId xmlns:p14="http://schemas.microsoft.com/office/powerpoint/2010/main" val="20980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1" y="827782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/>
            <a:r>
              <a:rPr lang="en-US" sz="3200" dirty="0" smtClean="0">
                <a:latin typeface="Arial" pitchFamily="34" charset="0"/>
                <a:cs typeface="Arial" pitchFamily="34" charset="0"/>
              </a:rPr>
              <a:t>Language Guidelines &gt; Try catch  and using statements in exception Handling(2)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098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dirty="0" smtClean="0">
                <a:solidFill>
                  <a:srgbClr val="00B050"/>
                </a:solidFill>
              </a:rPr>
              <a:t>	// You can do the same thing with a using statement.  </a:t>
            </a: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using (Font font2 = new Font(</a:t>
            </a:r>
            <a:r>
              <a:rPr lang="en-US" dirty="0" smtClean="0">
                <a:solidFill>
                  <a:srgbClr val="00B050"/>
                </a:solidFill>
              </a:rPr>
              <a:t>"Arial"</a:t>
            </a:r>
            <a:r>
              <a:rPr lang="en-US" dirty="0" smtClean="0">
                <a:solidFill>
                  <a:srgbClr val="0070C0"/>
                </a:solidFill>
              </a:rPr>
              <a:t>, 10.0f))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{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	byte </a:t>
            </a:r>
            <a:r>
              <a:rPr lang="en-US" dirty="0" err="1" smtClean="0">
                <a:solidFill>
                  <a:srgbClr val="0070C0"/>
                </a:solidFill>
              </a:rPr>
              <a:t>charset</a:t>
            </a:r>
            <a:r>
              <a:rPr lang="en-US" dirty="0" smtClean="0">
                <a:solidFill>
                  <a:srgbClr val="0070C0"/>
                </a:solidFill>
              </a:rPr>
              <a:t> = font2.GdiCharSet;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}</a:t>
            </a:r>
            <a:endParaRPr 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1" y="827782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/>
            <a:r>
              <a:rPr lang="en-US" sz="3200" dirty="0" smtClean="0">
                <a:latin typeface="Arial" pitchFamily="34" charset="0"/>
                <a:cs typeface="Arial" pitchFamily="34" charset="0"/>
              </a:rPr>
              <a:t>Language Guidelines &gt; &amp;&amp; and || Operators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800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To avoid exceptions and increase performance by skipping unnecessary comparisons, use &amp;&amp; instead of &amp; and || instead of | when you perform comparisons, as shown in the following example.</a:t>
            </a: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>
                <a:solidFill>
                  <a:srgbClr val="0070C0"/>
                </a:solidFill>
              </a:rPr>
              <a:t> dividend = Convert.ToInt32(</a:t>
            </a:r>
            <a:r>
              <a:rPr lang="en-US" dirty="0" err="1" smtClean="0">
                <a:solidFill>
                  <a:srgbClr val="0070C0"/>
                </a:solidFill>
              </a:rPr>
              <a:t>Console.ReadLine</a:t>
            </a:r>
            <a:r>
              <a:rPr lang="en-US" dirty="0" smtClean="0">
                <a:solidFill>
                  <a:srgbClr val="0070C0"/>
                </a:solidFill>
              </a:rPr>
              <a:t>());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>
                <a:solidFill>
                  <a:srgbClr val="0070C0"/>
                </a:solidFill>
              </a:rPr>
              <a:t> divisor = Convert.ToInt32(</a:t>
            </a:r>
            <a:r>
              <a:rPr lang="en-US" dirty="0" err="1" smtClean="0">
                <a:solidFill>
                  <a:srgbClr val="0070C0"/>
                </a:solidFill>
              </a:rPr>
              <a:t>Console.ReadLine</a:t>
            </a:r>
            <a:r>
              <a:rPr lang="en-US" dirty="0" smtClean="0">
                <a:solidFill>
                  <a:srgbClr val="0070C0"/>
                </a:solidFill>
              </a:rPr>
              <a:t>()); </a:t>
            </a:r>
          </a:p>
          <a:p>
            <a:pPr marL="285750" indent="-285750"/>
            <a:endParaRPr lang="en-US" dirty="0" smtClean="0">
              <a:solidFill>
                <a:srgbClr val="0070C0"/>
              </a:solidFill>
            </a:endParaRP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// If the divisor is 0, the second clause in the following condition 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if ((divisor != 0) &amp;&amp; (dividend / divisor &gt; 0))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{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	</a:t>
            </a:r>
            <a:r>
              <a:rPr lang="en-US" dirty="0" err="1" smtClean="0">
                <a:solidFill>
                  <a:srgbClr val="0070C0"/>
                </a:solidFill>
              </a:rPr>
              <a:t>Console.WriteLine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"Quotient: {0}"</a:t>
            </a:r>
            <a:r>
              <a:rPr lang="en-US" dirty="0" smtClean="0">
                <a:solidFill>
                  <a:srgbClr val="0070C0"/>
                </a:solidFill>
              </a:rPr>
              <a:t>, dividend / divisor);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}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 else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{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	</a:t>
            </a:r>
            <a:r>
              <a:rPr lang="en-US" dirty="0" err="1" smtClean="0">
                <a:solidFill>
                  <a:srgbClr val="0070C0"/>
                </a:solidFill>
              </a:rPr>
              <a:t>Console.WriteLine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"Attempted division by 0 ends up here."</a:t>
            </a:r>
            <a:r>
              <a:rPr lang="en-US" dirty="0" smtClean="0">
                <a:solidFill>
                  <a:srgbClr val="0070C0"/>
                </a:solidFill>
              </a:rPr>
              <a:t>);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30320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5801" y="827782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/>
            <a:r>
              <a:rPr lang="en-US" sz="3200" dirty="0" smtClean="0">
                <a:latin typeface="Arial" pitchFamily="34" charset="0"/>
                <a:cs typeface="Arial" pitchFamily="34" charset="0"/>
              </a:rPr>
              <a:t>Language Guidelines &gt; New operator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1828800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Use the concise form of object instantiation, with implicit typing, as shown in the following declaration.</a:t>
            </a:r>
          </a:p>
          <a:p>
            <a:pPr marL="285750" indent="-28575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instance1 = new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ExampleClass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	The previous line is equivalent to the following declaration.</a:t>
            </a:r>
          </a:p>
          <a:p>
            <a:pPr marL="285750" indent="-28575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ExampleClass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instance2 = new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ExampleClass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9124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1" y="827782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/>
            <a:r>
              <a:rPr lang="en-US" sz="3200" dirty="0" smtClean="0">
                <a:latin typeface="Arial" pitchFamily="34" charset="0"/>
                <a:cs typeface="Arial" pitchFamily="34" charset="0"/>
              </a:rPr>
              <a:t>Language Guidelines &gt; New operator(1)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800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Use object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initializers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to simplify object creation.</a:t>
            </a:r>
          </a:p>
          <a:p>
            <a:pPr marL="285750" indent="-28575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Object </a:t>
            </a:r>
            <a:r>
              <a:rPr lang="en-US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initializer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.  </a:t>
            </a: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instance3 = new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ExampleClass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{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Name =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"Desktop"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ID = 37414, Location =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"Redmond"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Age = 2.3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}; </a:t>
            </a:r>
          </a:p>
          <a:p>
            <a:pPr marL="285750" indent="-285750"/>
            <a:endParaRPr lang="en-US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// Default constructor and assignment statements.  </a:t>
            </a: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instance4 = new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ExampleClass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instance4.Name =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"Desktop"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;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instance4.ID = 37414;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instance4.Location =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"Redmond";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instance4.Age = 2.3;</a:t>
            </a:r>
          </a:p>
        </p:txBody>
      </p:sp>
    </p:spTree>
    <p:extLst>
      <p:ext uri="{BB962C8B-B14F-4D97-AF65-F5344CB8AC3E}">
        <p14:creationId xmlns:p14="http://schemas.microsoft.com/office/powerpoint/2010/main" val="181280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066800"/>
            <a:ext cx="4512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C# Coding Conventions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1" y="1752600"/>
            <a:ext cx="7162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Why need coding Convention?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Naming Conventions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Layout Conventions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Commenting Conventions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Language Guidelines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String Data Type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Implicitly Typed Local Variables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Arrays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Delegates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Try catch  and using statements in exception Handling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&amp;&amp; and || Operators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New operator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Event handling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Static Members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Common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Tool Coding conventions</a:t>
            </a:r>
          </a:p>
          <a:p>
            <a:pPr marL="742950" lvl="1" indent="-285750"/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8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1" y="827782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/>
            <a:r>
              <a:rPr lang="en-US" sz="3200" dirty="0" smtClean="0">
                <a:latin typeface="Arial" pitchFamily="34" charset="0"/>
                <a:cs typeface="Arial" pitchFamily="34" charset="0"/>
              </a:rPr>
              <a:t>Language Guidelines &gt; Event handling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98687"/>
            <a:ext cx="8001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you are defining an event handler that you do not need to remove later, use a lambda expression.</a:t>
            </a: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public Form2()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{  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	</a:t>
            </a:r>
            <a:r>
              <a:rPr lang="en-US" dirty="0" err="1" smtClean="0">
                <a:solidFill>
                  <a:srgbClr val="0070C0"/>
                </a:solidFill>
              </a:rPr>
              <a:t>this.Click</a:t>
            </a:r>
            <a:r>
              <a:rPr lang="en-US" dirty="0" smtClean="0">
                <a:solidFill>
                  <a:srgbClr val="0070C0"/>
                </a:solidFill>
              </a:rPr>
              <a:t> += (s, e) =&gt;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	{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		</a:t>
            </a:r>
            <a:r>
              <a:rPr lang="en-US" dirty="0" err="1" smtClean="0">
                <a:solidFill>
                  <a:srgbClr val="0070C0"/>
                </a:solidFill>
              </a:rPr>
              <a:t>MessageBox.Show</a:t>
            </a:r>
            <a:r>
              <a:rPr lang="en-US" dirty="0" smtClean="0">
                <a:solidFill>
                  <a:srgbClr val="0070C0"/>
                </a:solidFill>
              </a:rPr>
              <a:t>( ((</a:t>
            </a:r>
            <a:r>
              <a:rPr lang="en-US" dirty="0" err="1" smtClean="0">
                <a:solidFill>
                  <a:srgbClr val="0070C0"/>
                </a:solidFill>
              </a:rPr>
              <a:t>MouseEventArgs</a:t>
            </a:r>
            <a:r>
              <a:rPr lang="en-US" dirty="0" smtClean="0">
                <a:solidFill>
                  <a:srgbClr val="0070C0"/>
                </a:solidFill>
              </a:rPr>
              <a:t>)e).</a:t>
            </a:r>
            <a:r>
              <a:rPr lang="en-US" dirty="0" err="1" smtClean="0">
                <a:solidFill>
                  <a:srgbClr val="0070C0"/>
                </a:solidFill>
              </a:rPr>
              <a:t>Location.ToString</a:t>
            </a:r>
            <a:r>
              <a:rPr lang="en-US" dirty="0" smtClean="0">
                <a:solidFill>
                  <a:srgbClr val="0070C0"/>
                </a:solidFill>
              </a:rPr>
              <a:t>());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	};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}</a:t>
            </a:r>
            <a:endParaRPr 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</a:rPr>
              <a:t>	// Using a lambda expression shortens the following traditional definition.  </a:t>
            </a: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public Form1()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{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	</a:t>
            </a:r>
            <a:r>
              <a:rPr lang="en-US" dirty="0" err="1" smtClean="0">
                <a:solidFill>
                  <a:srgbClr val="0070C0"/>
                </a:solidFill>
              </a:rPr>
              <a:t>this.Click</a:t>
            </a:r>
            <a:r>
              <a:rPr lang="en-US" dirty="0" smtClean="0">
                <a:solidFill>
                  <a:srgbClr val="0070C0"/>
                </a:solidFill>
              </a:rPr>
              <a:t> += new </a:t>
            </a:r>
            <a:r>
              <a:rPr lang="en-US" dirty="0" err="1" smtClean="0">
                <a:solidFill>
                  <a:srgbClr val="0070C0"/>
                </a:solidFill>
              </a:rPr>
              <a:t>EventHandler</a:t>
            </a:r>
            <a:r>
              <a:rPr lang="en-US" dirty="0" smtClean="0">
                <a:solidFill>
                  <a:srgbClr val="0070C0"/>
                </a:solidFill>
              </a:rPr>
              <a:t>(Form1_Click);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}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void Form1_Click(object sender, </a:t>
            </a:r>
            <a:r>
              <a:rPr lang="en-US" dirty="0" err="1" smtClean="0">
                <a:solidFill>
                  <a:srgbClr val="0070C0"/>
                </a:solidFill>
              </a:rPr>
              <a:t>EventArgs</a:t>
            </a:r>
            <a:r>
              <a:rPr lang="en-US" dirty="0" smtClean="0">
                <a:solidFill>
                  <a:srgbClr val="0070C0"/>
                </a:solidFill>
              </a:rPr>
              <a:t> e)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{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	</a:t>
            </a:r>
            <a:r>
              <a:rPr lang="en-US" dirty="0" err="1" smtClean="0">
                <a:solidFill>
                  <a:srgbClr val="0070C0"/>
                </a:solidFill>
              </a:rPr>
              <a:t>MessageBox.Show</a:t>
            </a:r>
            <a:r>
              <a:rPr lang="en-US" dirty="0" smtClean="0">
                <a:solidFill>
                  <a:srgbClr val="0070C0"/>
                </a:solidFill>
              </a:rPr>
              <a:t>(((</a:t>
            </a:r>
            <a:r>
              <a:rPr lang="en-US" dirty="0" err="1" smtClean="0">
                <a:solidFill>
                  <a:srgbClr val="0070C0"/>
                </a:solidFill>
              </a:rPr>
              <a:t>MouseEventArgs</a:t>
            </a:r>
            <a:r>
              <a:rPr lang="en-US" dirty="0" smtClean="0">
                <a:solidFill>
                  <a:srgbClr val="0070C0"/>
                </a:solidFill>
              </a:rPr>
              <a:t>)e).</a:t>
            </a:r>
            <a:r>
              <a:rPr lang="en-US" dirty="0" err="1" smtClean="0">
                <a:solidFill>
                  <a:srgbClr val="0070C0"/>
                </a:solidFill>
              </a:rPr>
              <a:t>Location.ToString</a:t>
            </a:r>
            <a:r>
              <a:rPr lang="en-US" dirty="0" smtClean="0">
                <a:solidFill>
                  <a:srgbClr val="0070C0"/>
                </a:solidFill>
              </a:rPr>
              <a:t>());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}</a:t>
            </a:r>
            <a:endParaRPr 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55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1" y="827782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/>
            <a:r>
              <a:rPr lang="en-US" sz="3200" dirty="0" smtClean="0">
                <a:latin typeface="Arial" pitchFamily="34" charset="0"/>
                <a:cs typeface="Arial" pitchFamily="34" charset="0"/>
              </a:rPr>
              <a:t>Language Guidelines &gt; Static Members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676400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Call static members by using the class name: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ClassName.StaticMember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This practice makes code more readable by making static access clear. Do not qualify a static member defined in a base class with the name of a derived class. While that code compiles, the code readability is misleading, and the code may break in the future if you add a static member with the same name to the derived class.</a:t>
            </a:r>
            <a:endParaRPr 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28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7620" y="838200"/>
            <a:ext cx="1846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Common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676400"/>
            <a:ext cx="800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 the project, creating common class in case: constants and functions that are used in many Class</a:t>
            </a:r>
          </a:p>
          <a:p>
            <a:pPr marL="285750" indent="-28575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    /// &lt;summary&gt;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/// Constants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/// &lt;/summary&gt;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   public class Constants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   {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       </a:t>
            </a:r>
            <a:r>
              <a:rPr lang="en-US" dirty="0" smtClean="0">
                <a:solidFill>
                  <a:srgbClr val="00B050"/>
                </a:solidFill>
              </a:rPr>
              <a:t>/// &lt;summary&gt;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   /// KEY_PATH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   /// &lt;/summary&gt;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       public const string KEY_PATH = </a:t>
            </a:r>
            <a:r>
              <a:rPr lang="en-US" dirty="0" smtClean="0">
                <a:solidFill>
                  <a:srgbClr val="00B050"/>
                </a:solidFill>
              </a:rPr>
              <a:t>"template"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}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String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Constants.KEY_PATH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9062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015425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Tool Coding conventions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1828800"/>
            <a:ext cx="7391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StyleCop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	Download :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https://stylecop.codeplex.com/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	Documents: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https://stylecop.codeplex.com/documentation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2633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0" y="3048000"/>
            <a:ext cx="2324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Thank you !</a:t>
            </a:r>
            <a:endParaRPr lang="en-US" sz="32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066800"/>
            <a:ext cx="5925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Why Need Coding Convention?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1" y="1981200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Coding conventions serve the following purposes:</a:t>
            </a:r>
          </a:p>
          <a:p>
            <a:pPr marL="285750" indent="-28575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main reason for using a consistent set of coding conventions is to standardize the structure and coding style of an application so that you and others can easily read and understand the code.</a:t>
            </a:r>
          </a:p>
          <a:p>
            <a:pPr marL="285750" indent="-28575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They create a consistent look to the code, so that readers can focus on content, not layout.</a:t>
            </a:r>
          </a:p>
          <a:p>
            <a:pPr marL="285750" indent="-28575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They facilitate copying, changing, and maintaining the code.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8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066800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Naming Conventions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905000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Do not include using directives, use namespace qualifications. If you know that a namespace is imported by default in a project, you do not have to fully qualify the names from that namespace. Qualified names can be broken after a dot (.) if they are too long for a single line, as shown in the following example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currentPerformanceCounterCategory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new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System.Diagnostics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PerformanceCounterCategory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();</a:t>
            </a:r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/>
          <p:cNvSpPr/>
          <p:nvPr/>
        </p:nvSpPr>
        <p:spPr>
          <a:xfrm>
            <a:off x="152400" y="518160"/>
            <a:ext cx="533400" cy="4598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43258" y="6429828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1/12</a:t>
            </a:r>
            <a:endParaRPr lang="en-US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1143000"/>
            <a:ext cx="3805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Layout Conventions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600" y="2077283"/>
            <a:ext cx="7467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Good layout uses formatting to emphasize the structure of your code and to make the code easier to read</a:t>
            </a:r>
          </a:p>
          <a:p>
            <a:pPr marL="285750" indent="-28575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Use the default Code Editor settings (smart indenting, four-character indents, tabs saved as spaces)</a:t>
            </a:r>
          </a:p>
          <a:p>
            <a:pPr marL="285750" indent="-28575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Write only one statement per line. </a:t>
            </a:r>
          </a:p>
          <a:p>
            <a:pPr marL="285750" indent="-28575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Write only one declaration per line. </a:t>
            </a:r>
          </a:p>
          <a:p>
            <a:pPr marL="285750" indent="-28575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continuation lines are not indented automatically, indent them one tab stop (four spaces).</a:t>
            </a:r>
          </a:p>
          <a:p>
            <a:pPr marL="285750" indent="-28575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Add at least one blank line between method definitions and property definitions.</a:t>
            </a:r>
          </a:p>
        </p:txBody>
      </p:sp>
    </p:spTree>
    <p:extLst>
      <p:ext uri="{BB962C8B-B14F-4D97-AF65-F5344CB8AC3E}">
        <p14:creationId xmlns:p14="http://schemas.microsoft.com/office/powerpoint/2010/main" val="10643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000" y="1091625"/>
            <a:ext cx="4305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Layout Conventions(1)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931075"/>
            <a:ext cx="746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Use parentheses to make clauses in an expression apparent, as shown in the following code.</a:t>
            </a:r>
          </a:p>
          <a:p>
            <a:pPr marL="285750" indent="-28575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if ((val1 &gt; val2) &amp;&amp; (val1 &gt; val3))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{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Take appropriate action.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97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989886"/>
            <a:ext cx="4899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Commenting Conventions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1" y="1675686"/>
            <a:ext cx="716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Place the comment on a separate line, not at the end of a line of code.</a:t>
            </a:r>
          </a:p>
          <a:p>
            <a:pPr marL="742950" lvl="1" indent="-28575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Begin comment text with an uppercase letter. </a:t>
            </a:r>
          </a:p>
          <a:p>
            <a:pPr marL="742950" lvl="1" indent="-28575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End comment text with a period. </a:t>
            </a:r>
          </a:p>
          <a:p>
            <a:pPr marL="742950" lvl="1" indent="-28575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Insert one space between the comment delimiter (//) and the comment text, as shown in the following example.</a:t>
            </a:r>
          </a:p>
          <a:p>
            <a:pPr marL="742950" lvl="1" indent="-28575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742950" lvl="1" indent="-285750"/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The following declaration creates a query. It does not run  </a:t>
            </a:r>
          </a:p>
          <a:p>
            <a:pPr marL="742950" lvl="1" indent="-285750"/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the query.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5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066800"/>
            <a:ext cx="7682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/>
            <a:r>
              <a:rPr lang="en-US" sz="3200" dirty="0" smtClean="0">
                <a:latin typeface="Arial" pitchFamily="34" charset="0"/>
                <a:cs typeface="Arial" pitchFamily="34" charset="0"/>
              </a:rPr>
              <a:t>Language Guidelines &gt; String Data Type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981200"/>
            <a:ext cx="800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Use the + operator to concatenate short strings, as shown in the following code.</a:t>
            </a:r>
          </a:p>
          <a:p>
            <a:pPr marL="285750" indent="-28575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lang="en-US" dirty="0" err="1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displayName</a:t>
            </a:r>
            <a:r>
              <a:rPr lang="en-US" dirty="0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dirty="0" err="1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nameList</a:t>
            </a:r>
            <a:r>
              <a:rPr lang="en-US" dirty="0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[n].</a:t>
            </a:r>
            <a:r>
              <a:rPr lang="en-US" dirty="0" err="1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LastName</a:t>
            </a:r>
            <a:r>
              <a:rPr lang="en-US" dirty="0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 + ", " + </a:t>
            </a:r>
            <a:r>
              <a:rPr lang="en-US" dirty="0" err="1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nameList</a:t>
            </a:r>
            <a:r>
              <a:rPr lang="en-US" dirty="0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[n].</a:t>
            </a:r>
            <a:r>
              <a:rPr lang="en-US" dirty="0" err="1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FirstName</a:t>
            </a:r>
            <a:r>
              <a:rPr lang="en-US" dirty="0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285750" indent="-28575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To append strings in loops, especially when you are working with large amounts of text, use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StringBuilder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object.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dirty="0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 phrase = </a:t>
            </a:r>
            <a:r>
              <a:rPr lang="en-US" dirty="0" smtClean="0">
                <a:solidFill>
                  <a:srgbClr val="23AA4A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dirty="0" err="1" smtClean="0">
                <a:solidFill>
                  <a:srgbClr val="23AA4A"/>
                </a:solidFill>
                <a:latin typeface="Arial" pitchFamily="34" charset="0"/>
                <a:cs typeface="Arial" pitchFamily="34" charset="0"/>
              </a:rPr>
              <a:t>lalalalalalalalalalalalalalalalalalalalalalalalalalalalalala</a:t>
            </a:r>
            <a:r>
              <a:rPr lang="en-US" dirty="0" smtClean="0">
                <a:solidFill>
                  <a:srgbClr val="23AA4A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dirty="0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; </a:t>
            </a:r>
          </a:p>
          <a:p>
            <a:pPr marL="285750" indent="-285750"/>
            <a:r>
              <a:rPr lang="en-US" dirty="0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dirty="0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manyPhrases</a:t>
            </a:r>
            <a:r>
              <a:rPr lang="en-US" dirty="0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 = new </a:t>
            </a:r>
            <a:r>
              <a:rPr lang="en-US" dirty="0" err="1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StringBuilder</a:t>
            </a:r>
            <a:r>
              <a:rPr lang="en-US" dirty="0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(); </a:t>
            </a:r>
          </a:p>
          <a:p>
            <a:pPr marL="285750" indent="-285750"/>
            <a:r>
              <a:rPr lang="en-US" dirty="0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	for (</a:t>
            </a:r>
            <a:r>
              <a:rPr lang="en-US" dirty="0" err="1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dirty="0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 = 0; </a:t>
            </a:r>
            <a:r>
              <a:rPr lang="en-US" dirty="0" err="1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 &lt; 10000; </a:t>
            </a:r>
            <a:r>
              <a:rPr lang="en-US" dirty="0" err="1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++) </a:t>
            </a:r>
          </a:p>
          <a:p>
            <a:pPr marL="285750" indent="-285750"/>
            <a:r>
              <a:rPr lang="en-US" dirty="0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	{ </a:t>
            </a:r>
          </a:p>
          <a:p>
            <a:pPr marL="285750" indent="-285750"/>
            <a:r>
              <a:rPr lang="en-US" dirty="0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manyPhrases.Append</a:t>
            </a:r>
            <a:r>
              <a:rPr lang="en-US" dirty="0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(phrase); </a:t>
            </a:r>
          </a:p>
          <a:p>
            <a:pPr marL="285750" indent="-285750"/>
            <a:r>
              <a:rPr lang="en-US" dirty="0" smtClean="0">
                <a:solidFill>
                  <a:srgbClr val="3357BB"/>
                </a:solidFill>
                <a:latin typeface="Arial" pitchFamily="34" charset="0"/>
                <a:cs typeface="Arial" pitchFamily="34" charset="0"/>
              </a:rPr>
              <a:t>	}</a:t>
            </a:r>
            <a:endParaRPr lang="en-US" dirty="0">
              <a:solidFill>
                <a:srgbClr val="3357BB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8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1" y="827782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/>
            <a:r>
              <a:rPr lang="en-US" sz="3200" dirty="0" smtClean="0">
                <a:latin typeface="Arial" pitchFamily="34" charset="0"/>
                <a:cs typeface="Arial" pitchFamily="34" charset="0"/>
              </a:rPr>
              <a:t>Language Guidelines &gt; Implicitly Typed Local Variables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81200"/>
            <a:ext cx="800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Use implicit typing for local variables when the type of the variable is obvious from the right side of the assignment, or when the precise type is not important.</a:t>
            </a:r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 When the type of a variable is clear from the context, use </a:t>
            </a:r>
            <a:r>
              <a:rPr lang="en-US" dirty="0" err="1" smtClean="0">
                <a:solidFill>
                  <a:srgbClr val="00B050"/>
                </a:solidFill>
              </a:rPr>
              <a:t>var</a:t>
            </a:r>
            <a:r>
              <a:rPr lang="en-US" dirty="0" smtClean="0">
                <a:solidFill>
                  <a:srgbClr val="00B050"/>
                </a:solidFill>
              </a:rPr>
              <a:t>  </a:t>
            </a: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</a:rPr>
              <a:t>	// in the declaration.  </a:t>
            </a: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>
                <a:solidFill>
                  <a:srgbClr val="0070C0"/>
                </a:solidFill>
              </a:rPr>
              <a:t> var1 = </a:t>
            </a:r>
            <a:r>
              <a:rPr lang="en-US" dirty="0" smtClean="0">
                <a:solidFill>
                  <a:srgbClr val="00B050"/>
                </a:solidFill>
              </a:rPr>
              <a:t>"This is clearly a string."</a:t>
            </a:r>
            <a:r>
              <a:rPr lang="en-US" dirty="0" smtClean="0">
                <a:solidFill>
                  <a:srgbClr val="0070C0"/>
                </a:solidFill>
              </a:rPr>
              <a:t>;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>
                <a:solidFill>
                  <a:srgbClr val="0070C0"/>
                </a:solidFill>
              </a:rPr>
              <a:t> var2 = 27; </a:t>
            </a:r>
          </a:p>
          <a:p>
            <a:pPr marL="285750" indent="-285750"/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>
                <a:solidFill>
                  <a:srgbClr val="0070C0"/>
                </a:solidFill>
              </a:rPr>
              <a:t> var3 = Convert.ToInt32(</a:t>
            </a:r>
            <a:r>
              <a:rPr lang="en-US" dirty="0" err="1" smtClean="0">
                <a:solidFill>
                  <a:srgbClr val="0070C0"/>
                </a:solidFill>
              </a:rPr>
              <a:t>Console.ReadLine</a:t>
            </a:r>
            <a:r>
              <a:rPr lang="en-US" dirty="0" smtClean="0">
                <a:solidFill>
                  <a:srgbClr val="0070C0"/>
                </a:solidFill>
              </a:rPr>
              <a:t>());</a:t>
            </a:r>
          </a:p>
          <a:p>
            <a:pPr marL="285750" indent="-285750"/>
            <a:endParaRPr lang="en-US" dirty="0" smtClean="0">
              <a:solidFill>
                <a:srgbClr val="00B05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Do not use </a:t>
            </a:r>
            <a:r>
              <a:rPr lang="en-US" dirty="0" err="1" smtClean="0"/>
              <a:t>var</a:t>
            </a:r>
            <a:r>
              <a:rPr lang="en-US" dirty="0" smtClean="0"/>
              <a:t> when the type is not apparent from the right side of the assignment.</a:t>
            </a:r>
          </a:p>
          <a:p>
            <a:pPr marL="285750" indent="-285750"/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 When the type of a variable is not clear from the context, use an  </a:t>
            </a: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</a:rPr>
              <a:t>	// explicit type.  </a:t>
            </a:r>
          </a:p>
          <a:p>
            <a:pPr marL="285750" indent="-285750"/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var4 = </a:t>
            </a:r>
            <a:r>
              <a:rPr lang="en-US" dirty="0" err="1" smtClean="0">
                <a:solidFill>
                  <a:srgbClr val="0070C0"/>
                </a:solidFill>
              </a:rPr>
              <a:t>ExampleClass.ResultSoFar</a:t>
            </a:r>
            <a:r>
              <a:rPr lang="en-US" dirty="0" smtClean="0">
                <a:solidFill>
                  <a:srgbClr val="0070C0"/>
                </a:solidFill>
              </a:rPr>
              <a:t>();</a:t>
            </a:r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7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911</Words>
  <Application>Microsoft Office PowerPoint</Application>
  <PresentationFormat>On-screen Show (4:3)</PresentationFormat>
  <Paragraphs>264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trangdp</dc:creator>
  <cp:lastModifiedBy>haicon2321993</cp:lastModifiedBy>
  <cp:revision>186</cp:revision>
  <dcterms:created xsi:type="dcterms:W3CDTF">2014-08-05T03:48:43Z</dcterms:created>
  <dcterms:modified xsi:type="dcterms:W3CDTF">2015-05-13T13:35:26Z</dcterms:modified>
</cp:coreProperties>
</file>