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61" r:id="rId4"/>
    <p:sldId id="262" r:id="rId5"/>
    <p:sldId id="264" r:id="rId6"/>
    <p:sldId id="265" r:id="rId7"/>
    <p:sldId id="266" r:id="rId8"/>
    <p:sldId id="267" r:id="rId9"/>
  </p:sldIdLst>
  <p:sldSz cx="9144000" cy="6858000" type="screen4x3"/>
  <p:notesSz cx="6858000" cy="9144000"/>
  <p:custShowLst>
    <p:custShow name="Custom Show 1" id="0">
      <p:sldLst>
        <p:sld r:id="rId3"/>
      </p:sldLst>
    </p:custShow>
  </p:custShow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9933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88888"/>
    <a:srgbClr val="ABABAB"/>
    <a:srgbClr val="B2B2B2"/>
    <a:srgbClr val="979797"/>
    <a:srgbClr val="828282"/>
    <a:srgbClr val="909090"/>
    <a:srgbClr val="B4B4B4"/>
    <a:srgbClr val="BCBCBC"/>
    <a:srgbClr val="808080"/>
    <a:srgbClr val="7777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94709" autoAdjust="0"/>
  </p:normalViewPr>
  <p:slideViewPr>
    <p:cSldViewPr>
      <p:cViewPr>
        <p:scale>
          <a:sx n="98" d="100"/>
          <a:sy n="98" d="100"/>
        </p:scale>
        <p:origin x="1932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Title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7A40D-F1AA-4539-88F5-D6C0423F960B}" type="datetimeFigureOut">
              <a:rPr lang="en-US" smtClean="0"/>
              <a:pPr/>
              <a:t>4/19/2017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FEC3BF3-2D8C-405A-A09C-5CD11C2A5EA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7A40D-F1AA-4539-88F5-D6C0423F960B}" type="datetimeFigureOut">
              <a:rPr lang="en-US" smtClean="0"/>
              <a:pPr/>
              <a:t>4/19/2017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C3BF3-2D8C-405A-A09C-5CD11C2A5E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7A40D-F1AA-4539-88F5-D6C0423F960B}" type="datetimeFigureOut">
              <a:rPr lang="en-US" smtClean="0"/>
              <a:pPr/>
              <a:t>4/19/2017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C3BF3-2D8C-405A-A09C-5CD11C2A5E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247A40D-F1AA-4539-88F5-D6C0423F960B}" type="datetimeFigureOut">
              <a:rPr lang="en-US" smtClean="0"/>
              <a:pPr/>
              <a:t>4/19/2017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DFEC3BF3-2D8C-405A-A09C-5CD11C2A5EA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7A40D-F1AA-4539-88F5-D6C0423F960B}" type="datetimeFigureOut">
              <a:rPr lang="en-US" smtClean="0"/>
              <a:pPr/>
              <a:t>4/19/2017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C3BF3-2D8C-405A-A09C-5CD11C2A5EA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7A40D-F1AA-4539-88F5-D6C0423F960B}" type="datetimeFigureOut">
              <a:rPr lang="en-US" smtClean="0"/>
              <a:pPr/>
              <a:t>4/19/2017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C3BF3-2D8C-405A-A09C-5CD11C2A5EA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C3BF3-2D8C-405A-A09C-5CD11C2A5EA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7A40D-F1AA-4539-88F5-D6C0423F960B}" type="datetimeFigureOut">
              <a:rPr lang="en-US" smtClean="0"/>
              <a:pPr/>
              <a:t>4/19/2017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4" name="Content Placeholder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7A40D-F1AA-4539-88F5-D6C0423F960B}" type="datetimeFigureOut">
              <a:rPr lang="en-US" smtClean="0"/>
              <a:pPr/>
              <a:t>4/19/2017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C3BF3-2D8C-405A-A09C-5CD11C2A5EA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7A40D-F1AA-4539-88F5-D6C0423F960B}" type="datetimeFigureOut">
              <a:rPr lang="en-US" smtClean="0"/>
              <a:pPr/>
              <a:t>4/19/2017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C3BF3-2D8C-405A-A09C-5CD11C2A5E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247A40D-F1AA-4539-88F5-D6C0423F960B}" type="datetimeFigureOut">
              <a:rPr lang="en-US" smtClean="0"/>
              <a:pPr/>
              <a:t>4/19/2017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FEC3BF3-2D8C-405A-A09C-5CD11C2A5EA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7A40D-F1AA-4539-88F5-D6C0423F960B}" type="datetimeFigureOut">
              <a:rPr lang="en-US" smtClean="0"/>
              <a:pPr/>
              <a:t>4/19/2017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FEC3BF3-2D8C-405A-A09C-5CD11C2A5EA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6247A40D-F1AA-4539-88F5-D6C0423F960B}" type="datetimeFigureOut">
              <a:rPr lang="en-US" smtClean="0"/>
              <a:pPr/>
              <a:t>4/19/2017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DFEC3BF3-2D8C-405A-A09C-5CD11C2A5EA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1" y="4572000"/>
            <a:ext cx="152400" cy="381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371600"/>
            <a:ext cx="4114800" cy="838200"/>
          </a:xfrm>
        </p:spPr>
        <p:txBody>
          <a:bodyPr/>
          <a:lstStyle/>
          <a:p>
            <a:r>
              <a:t>MERGE SORT</a:t>
            </a:r>
            <a:endParaRPr lang="en-US" dirty="0"/>
          </a:p>
        </p:txBody>
      </p:sp>
      <p:sp>
        <p:nvSpPr>
          <p:cNvPr id="20" name="Can 19"/>
          <p:cNvSpPr/>
          <p:nvPr/>
        </p:nvSpPr>
        <p:spPr>
          <a:xfrm>
            <a:off x="1295400" y="5410200"/>
            <a:ext cx="914400" cy="457200"/>
          </a:xfrm>
          <a:prstGeom prst="can">
            <a:avLst/>
          </a:prstGeom>
          <a:solidFill>
            <a:schemeClr val="tx1">
              <a:lumMod val="95000"/>
            </a:schemeClr>
          </a:solidFill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10</a:t>
            </a:r>
          </a:p>
        </p:txBody>
      </p:sp>
      <p:sp>
        <p:nvSpPr>
          <p:cNvPr id="24" name="Can 23"/>
          <p:cNvSpPr/>
          <p:nvPr/>
        </p:nvSpPr>
        <p:spPr>
          <a:xfrm>
            <a:off x="2286000" y="5410200"/>
            <a:ext cx="914400" cy="457200"/>
          </a:xfrm>
          <a:prstGeom prst="can">
            <a:avLst/>
          </a:prstGeom>
          <a:solidFill>
            <a:schemeClr val="tx1">
              <a:lumMod val="95000"/>
            </a:schemeClr>
          </a:solidFill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4</a:t>
            </a:r>
          </a:p>
        </p:txBody>
      </p:sp>
      <p:sp>
        <p:nvSpPr>
          <p:cNvPr id="25" name="Can 24"/>
          <p:cNvSpPr/>
          <p:nvPr/>
        </p:nvSpPr>
        <p:spPr>
          <a:xfrm>
            <a:off x="6248400" y="5410200"/>
            <a:ext cx="914400" cy="457200"/>
          </a:xfrm>
          <a:prstGeom prst="can">
            <a:avLst/>
          </a:prstGeom>
          <a:solidFill>
            <a:schemeClr val="tx1">
              <a:lumMod val="95000"/>
            </a:schemeClr>
          </a:solidFill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12</a:t>
            </a:r>
          </a:p>
        </p:txBody>
      </p:sp>
      <p:sp>
        <p:nvSpPr>
          <p:cNvPr id="26" name="Can 25"/>
          <p:cNvSpPr/>
          <p:nvPr/>
        </p:nvSpPr>
        <p:spPr>
          <a:xfrm>
            <a:off x="5257800" y="5410200"/>
            <a:ext cx="914400" cy="457200"/>
          </a:xfrm>
          <a:prstGeom prst="can">
            <a:avLst/>
          </a:prstGeom>
          <a:solidFill>
            <a:schemeClr val="tx1">
              <a:lumMod val="95000"/>
            </a:schemeClr>
          </a:solidFill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6</a:t>
            </a:r>
          </a:p>
        </p:txBody>
      </p:sp>
      <p:sp>
        <p:nvSpPr>
          <p:cNvPr id="27" name="Can 26"/>
          <p:cNvSpPr/>
          <p:nvPr/>
        </p:nvSpPr>
        <p:spPr>
          <a:xfrm>
            <a:off x="4267200" y="5410200"/>
            <a:ext cx="914400" cy="457200"/>
          </a:xfrm>
          <a:prstGeom prst="can">
            <a:avLst/>
          </a:prstGeom>
          <a:solidFill>
            <a:schemeClr val="tx1">
              <a:lumMod val="95000"/>
            </a:schemeClr>
          </a:solidFill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15</a:t>
            </a:r>
          </a:p>
        </p:txBody>
      </p:sp>
      <p:sp>
        <p:nvSpPr>
          <p:cNvPr id="28" name="Can 27"/>
          <p:cNvSpPr/>
          <p:nvPr/>
        </p:nvSpPr>
        <p:spPr>
          <a:xfrm>
            <a:off x="3276600" y="5410200"/>
            <a:ext cx="914400" cy="457200"/>
          </a:xfrm>
          <a:prstGeom prst="can">
            <a:avLst/>
          </a:prstGeom>
          <a:solidFill>
            <a:schemeClr val="tx1">
              <a:lumMod val="95000"/>
            </a:schemeClr>
          </a:solidFill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grpId="11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257 -2.22222E-6 C 0.02795 -0.11805 0.03334 -0.23588 0.00816 -0.29259 C -0.01701 -0.3493 -0.09218 -0.38866 -0.12899 -0.33981 C -0.1658 -0.29097 -0.19895 -0.05671 -0.21284 -2.22222E-6 " pathEditMode="relative" rAng="0" ptsTypes="aaaA">
                                      <p:cBhvr>
                                        <p:cTn id="8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2" y="-194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.125 -0.112  L 0.25 0  L 0.125 0.112  L 0 0  Z" pathEditMode="relative" ptsTypes="">
                                      <p:cBhvr>
                                        <p:cTn id="10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309 -0.01134 C -0.02205 -0.01342 -0.02083 -0.01551 -0.01997 -0.01782 C -0.01858 -0.02199 -0.01667 -0.03055 -0.01667 -0.03032 C -0.01788 -0.04884 -0.01684 -0.09352 -0.02639 -0.11227 C -0.03003 -0.13125 -0.03368 -0.14583 -0.04566 -0.15741 C -0.0533 -0.17222 -0.04358 -0.15555 -0.05538 -0.16828 C -0.05903 -0.17222 -0.06181 -0.17685 -0.0651 -0.18125 C -0.06684 -0.18356 -0.075 -0.18588 -0.07795 -0.1875 C -0.08594 -0.19213 -0.09375 -0.1956 -0.10226 -0.19838 C -0.11094 -0.20625 -0.10399 -0.20208 -0.1184 -0.20046 C -0.13455 -0.19861 -0.15052 -0.19791 -0.16667 -0.19629 C -0.17309 -0.19398 -0.17743 -0.19236 -0.18281 -0.1875 C -0.18385 -0.18541 -0.18455 -0.18287 -0.18611 -0.18125 C -0.1875 -0.17986 -0.18976 -0.18055 -0.19097 -0.17893 C -0.19375 -0.17523 -0.1974 -0.1662 -0.1974 -0.16597 L -0.20538 -0.14236 L -0.21997 -0.11018 C -0.22413 -0.07592 -0.22309 -0.09305 -0.22309 -0.05856 C -0.22413 -0.05347 -0.225 -0.04838 -0.22639 -0.04352 C -0.22726 -0.04051 -0.22934 -0.03819 -0.22969 -0.03495 C -0.23021 -0.02847 -0.22483 -0.01273 -0.22483 -0.00486 C -0.21962 -2.22222E-6 -0.22187 -0.00046 -0.2184 -0.00046 " pathEditMode="relative" rAng="0" ptsTypes="ffffffffffffffAAfffffA">
                                      <p:cBhvr>
                                        <p:cTn id="12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0" y="-92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82 -2.22222E-6 L 0.32882 -2.22222E-6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2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629 -2.22222E-6 L -0.10833 -2.22222E-6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2" y="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5 -0.00231 C -0.02066 -0.0206 -0.01337 -0.0625 -0.00243 -0.08403 C 3.33333E-6 -0.09768 0.00243 -0.11157 0.00555 -0.12477 C 0.00711 -0.13958 0.00937 -0.15903 0.01527 -0.17222 C 0.01771 -0.17754 0.01996 -0.18287 0.02326 -0.18727 C 0.02482 -0.18935 0.02673 -0.1912 0.02812 -0.19375 C 0.02951 -0.19629 0.02986 -0.19977 0.03142 -0.20231 C 0.03767 -0.21273 0.03923 -0.21342 0.04583 -0.21944 C 0.04791 -0.22523 0.04878 -0.23194 0.05225 -0.23657 C 0.05573 -0.2412 0.05816 -0.24375 0.06041 -0.24953 C 0.0618 -0.25301 0.06198 -0.25717 0.06371 -0.26041 C 0.06597 -0.26481 0.0743 -0.27153 0.07812 -0.27315 C 0.08142 -0.27592 0.08507 -0.27801 0.08784 -0.28171 C 0.08941 -0.28379 0.09097 -0.28634 0.09271 -0.28819 C 0.09566 -0.29143 0.10225 -0.29676 0.10225 -0.29653 C 0.10816 -0.31227 0.1118 -0.30787 0.1217 -0.3162 C 0.13906 -0.33078 0.15607 -0.35 0.175 -0.36134 C 0.18385 -0.36666 0.1908 -0.36736 0.20069 -0.36991 C 0.22014 -0.36921 0.23941 -0.36898 0.25885 -0.36782 C 0.26527 -0.36736 0.27656 -0.35717 0.27656 -0.35694 C 0.2776 -0.35509 0.27847 -0.35278 0.27968 -0.35069 C 0.28107 -0.34838 0.28333 -0.34676 0.28455 -0.34421 C 0.28559 -0.34236 0.28541 -0.33981 0.28628 -0.33773 C 0.28767 -0.33472 0.28941 -0.33194 0.29097 -0.32916 C 0.29357 -0.31944 0.29479 -0.30972 0.29913 -0.30116 C 0.29774 -0.27384 0.30139 -0.21551 0.28784 -0.18727 C 0.2868 -0.18148 0.28576 -0.17569 0.28455 -0.16991 C 0.28402 -0.16782 0.28298 -0.16342 0.28298 -0.16319 C 0.27378 -0.14745 0.2585 -0.11412 0.24271 -0.10324 C 0.23906 -0.09583 0.23628 -0.08912 0.23628 -0.07963 L 0.22968 -0.03241 L 0.22656 -0.01504 L 0.21371 -2.22222E-6 " pathEditMode="relative" rAng="0" ptsTypes="fffffffffffffffffffffffffffffAAAA">
                                      <p:cBhvr>
                                        <p:cTn id="18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3" y="-1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11"/>
      <p:bldP spid="20" grpId="0" animBg="1"/>
      <p:bldP spid="24" grpId="0" animBg="1"/>
      <p:bldP spid="25" grpId="0" animBg="1"/>
      <p:bldP spid="26" grpId="0" animBg="1"/>
      <p:bldP spid="27" grpId="0" animBg="1"/>
      <p:bldP spid="2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urved Connector 4"/>
          <p:cNvCxnSpPr/>
          <p:nvPr/>
        </p:nvCxnSpPr>
        <p:spPr>
          <a:xfrm flipV="1">
            <a:off x="2819400" y="3048000"/>
            <a:ext cx="914400" cy="381000"/>
          </a:xfrm>
          <a:prstGeom prst="curvedConnector3">
            <a:avLst>
              <a:gd name="adj1" fmla="val 50000"/>
            </a:avLst>
          </a:prstGeom>
          <a:ln>
            <a:solidFill>
              <a:srgbClr val="979797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886200" y="2743200"/>
            <a:ext cx="259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88888"/>
                </a:solidFill>
                <a:latin typeface="Brush Script MT" pitchFamily="66" charset="0"/>
              </a:rPr>
              <a:t>Splitting</a:t>
            </a:r>
          </a:p>
        </p:txBody>
      </p:sp>
      <p:sp>
        <p:nvSpPr>
          <p:cNvPr id="8" name="Right Brace 7"/>
          <p:cNvSpPr/>
          <p:nvPr/>
        </p:nvSpPr>
        <p:spPr>
          <a:xfrm>
            <a:off x="6268278" y="3856382"/>
            <a:ext cx="381000" cy="838200"/>
          </a:xfrm>
          <a:prstGeom prst="rightBrace">
            <a:avLst/>
          </a:prstGeom>
          <a:ln>
            <a:solidFill>
              <a:srgbClr val="88888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88888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553200" y="3733800"/>
            <a:ext cx="2438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88888"/>
                </a:solidFill>
                <a:latin typeface="Brush Script MT" pitchFamily="66" charset="0"/>
              </a:rPr>
              <a:t>Solve </a:t>
            </a:r>
            <a:r>
              <a:rPr lang="en-US" sz="2800" dirty="0" err="1">
                <a:solidFill>
                  <a:srgbClr val="888888"/>
                </a:solidFill>
                <a:latin typeface="Brush Script MT" pitchFamily="66" charset="0"/>
              </a:rPr>
              <a:t>subproblems</a:t>
            </a:r>
            <a:endParaRPr lang="en-US" sz="2800" dirty="0">
              <a:solidFill>
                <a:srgbClr val="888888"/>
              </a:solidFill>
              <a:latin typeface="Brush Script MT" pitchFamily="66" charset="0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rot="16200000" flipH="1">
            <a:off x="2786272" y="5290931"/>
            <a:ext cx="404188" cy="185529"/>
          </a:xfrm>
          <a:prstGeom prst="straightConnector1">
            <a:avLst/>
          </a:prstGeom>
          <a:ln>
            <a:solidFill>
              <a:srgbClr val="888888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819400" y="5638800"/>
            <a:ext cx="38100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88888"/>
                </a:solidFill>
                <a:latin typeface="Brush Script MT" pitchFamily="66" charset="0"/>
              </a:rPr>
              <a:t>Combine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00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err="1">
                <a:solidFill>
                  <a:srgbClr val="888888"/>
                </a:solidFill>
              </a:rPr>
              <a:t>MergeSort</a:t>
            </a:r>
            <a:r>
              <a:rPr lang="en-US" dirty="0">
                <a:solidFill>
                  <a:srgbClr val="888888"/>
                </a:solidFill>
              </a:rPr>
              <a:t>(</a:t>
            </a:r>
            <a:r>
              <a:rPr lang="en-US" dirty="0" err="1">
                <a:solidFill>
                  <a:srgbClr val="888888"/>
                </a:solidFill>
              </a:rPr>
              <a:t>low,high</a:t>
            </a:r>
            <a:r>
              <a:rPr lang="en-US" dirty="0">
                <a:solidFill>
                  <a:srgbClr val="888888"/>
                </a:solidFill>
              </a:rPr>
              <a:t>)</a:t>
            </a:r>
          </a:p>
          <a:p>
            <a:pPr>
              <a:buNone/>
            </a:pPr>
            <a:r>
              <a:rPr lang="en-US" dirty="0">
                <a:solidFill>
                  <a:srgbClr val="888888"/>
                </a:solidFill>
              </a:rPr>
              <a:t>{</a:t>
            </a:r>
          </a:p>
          <a:p>
            <a:pPr>
              <a:buNone/>
            </a:pPr>
            <a:r>
              <a:rPr lang="en-US" dirty="0">
                <a:solidFill>
                  <a:srgbClr val="888888"/>
                </a:solidFill>
              </a:rPr>
              <a:t>		if(low&lt;high)</a:t>
            </a:r>
          </a:p>
          <a:p>
            <a:pPr>
              <a:buNone/>
            </a:pPr>
            <a:r>
              <a:rPr lang="en-US" dirty="0">
                <a:solidFill>
                  <a:srgbClr val="888888"/>
                </a:solidFill>
              </a:rPr>
              <a:t>		{</a:t>
            </a:r>
          </a:p>
          <a:p>
            <a:pPr>
              <a:buNone/>
            </a:pPr>
            <a:r>
              <a:rPr lang="en-US" dirty="0">
                <a:solidFill>
                  <a:srgbClr val="888888"/>
                </a:solidFill>
              </a:rPr>
              <a:t>			mid=(</a:t>
            </a:r>
            <a:r>
              <a:rPr lang="en-US" dirty="0" err="1">
                <a:solidFill>
                  <a:srgbClr val="888888"/>
                </a:solidFill>
              </a:rPr>
              <a:t>low+high</a:t>
            </a:r>
            <a:r>
              <a:rPr lang="en-US" dirty="0">
                <a:solidFill>
                  <a:srgbClr val="888888"/>
                </a:solidFill>
              </a:rPr>
              <a:t>)/2</a:t>
            </a:r>
          </a:p>
          <a:p>
            <a:pPr>
              <a:buNone/>
            </a:pPr>
            <a:r>
              <a:rPr lang="en-US" dirty="0">
                <a:solidFill>
                  <a:srgbClr val="888888"/>
                </a:solidFill>
              </a:rPr>
              <a:t>			</a:t>
            </a:r>
            <a:r>
              <a:rPr lang="en-US" dirty="0" err="1">
                <a:solidFill>
                  <a:srgbClr val="888888"/>
                </a:solidFill>
              </a:rPr>
              <a:t>MergeSort</a:t>
            </a:r>
            <a:r>
              <a:rPr lang="en-US" dirty="0">
                <a:solidFill>
                  <a:srgbClr val="888888"/>
                </a:solidFill>
              </a:rPr>
              <a:t>(</a:t>
            </a:r>
            <a:r>
              <a:rPr lang="en-US" dirty="0" err="1">
                <a:solidFill>
                  <a:srgbClr val="888888"/>
                </a:solidFill>
              </a:rPr>
              <a:t>low,mid</a:t>
            </a:r>
            <a:r>
              <a:rPr lang="en-US" dirty="0">
                <a:solidFill>
                  <a:srgbClr val="888888"/>
                </a:solidFill>
              </a:rPr>
              <a:t>)</a:t>
            </a:r>
          </a:p>
          <a:p>
            <a:pPr>
              <a:buNone/>
            </a:pPr>
            <a:r>
              <a:rPr lang="en-US" dirty="0">
                <a:solidFill>
                  <a:srgbClr val="888888"/>
                </a:solidFill>
              </a:rPr>
              <a:t>			</a:t>
            </a:r>
            <a:r>
              <a:rPr lang="en-US" dirty="0" err="1">
                <a:solidFill>
                  <a:srgbClr val="888888"/>
                </a:solidFill>
              </a:rPr>
              <a:t>MergeSort</a:t>
            </a:r>
            <a:r>
              <a:rPr lang="en-US" dirty="0">
                <a:solidFill>
                  <a:srgbClr val="888888"/>
                </a:solidFill>
              </a:rPr>
              <a:t>(mid+1,high)</a:t>
            </a:r>
          </a:p>
          <a:p>
            <a:pPr>
              <a:buNone/>
            </a:pPr>
            <a:r>
              <a:rPr lang="en-US" dirty="0">
                <a:solidFill>
                  <a:srgbClr val="888888"/>
                </a:solidFill>
              </a:rPr>
              <a:t>			Merge(</a:t>
            </a:r>
            <a:r>
              <a:rPr lang="en-US" dirty="0" err="1">
                <a:solidFill>
                  <a:srgbClr val="888888"/>
                </a:solidFill>
              </a:rPr>
              <a:t>low,mid,high</a:t>
            </a:r>
            <a:r>
              <a:rPr lang="en-US" dirty="0">
                <a:solidFill>
                  <a:srgbClr val="888888"/>
                </a:solidFill>
              </a:rPr>
              <a:t>)</a:t>
            </a:r>
          </a:p>
          <a:p>
            <a:pPr>
              <a:buNone/>
            </a:pPr>
            <a:r>
              <a:rPr lang="en-US" dirty="0">
                <a:solidFill>
                  <a:srgbClr val="888888"/>
                </a:solidFill>
              </a:rPr>
              <a:t>		}</a:t>
            </a:r>
          </a:p>
          <a:p>
            <a:pPr>
              <a:buNone/>
            </a:pPr>
            <a:r>
              <a:rPr lang="en-US" dirty="0">
                <a:solidFill>
                  <a:srgbClr val="888888"/>
                </a:solidFill>
              </a:rPr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/>
          <a:lstStyle/>
          <a:p>
            <a:pPr algn="ctr"/>
            <a:r>
              <a:rPr lang="en-US" dirty="0"/>
              <a:t>ALGORITHM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 override="childStyle">
                                        <p:cTn id="11" dur="500" autoRev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2" dur="500" autoRev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3" dur="500" autoRev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100"/>
                            </p:stCondLst>
                            <p:childTnLst>
                              <p:par>
                                <p:cTn id="15" presetID="20" presetClass="emph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 override="childStyle">
                                        <p:cTn id="16" dur="500" autoRev="1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7" dur="500" autoRev="1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8" dur="500" autoRev="1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100"/>
                            </p:stCondLst>
                            <p:childTnLst>
                              <p:par>
                                <p:cTn id="20" presetID="20" presetClass="emph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 override="childStyle">
                                        <p:cTn id="21" dur="500" autoRev="1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2" dur="500" autoRev="1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3" dur="500" autoRev="1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200"/>
                            </p:stCondLst>
                            <p:childTnLst>
                              <p:par>
                                <p:cTn id="25" presetID="20" presetClass="emph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 override="childStyle">
                                        <p:cTn id="26" dur="500" autoRev="1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7" dur="500" autoRev="1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8" dur="500" autoRev="1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200"/>
                            </p:stCondLst>
                            <p:childTnLst>
                              <p:par>
                                <p:cTn id="30" presetID="20" presetClass="emph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 override="childStyle">
                                        <p:cTn id="31" dur="500" autoRev="1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2" dur="500" autoRev="1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3" dur="500" autoRev="1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5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0" presetClass="emph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 override="childStyle">
                                        <p:cTn id="40" dur="1000" autoRev="1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1" dur="1000" autoRev="1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2" dur="1000" autoRev="1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0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 override="childStyle">
                                        <p:cTn id="46" dur="500" autoRev="1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7" dur="500" autoRev="1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8" dur="500" autoRev="1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700"/>
                            </p:stCondLst>
                            <p:childTnLst>
                              <p:par>
                                <p:cTn id="50" presetID="20" presetClass="emph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 override="childStyle">
                                        <p:cTn id="51" dur="500" autoRev="1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2" dur="500" autoRev="1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3" dur="500" autoRev="1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5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20" presetClass="emph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 override="childStyle">
                                        <p:cTn id="60" dur="1000" autoRev="1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1" dur="1000" autoRev="1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2" dur="1000" autoRev="1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0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 override="childStyle">
                                        <p:cTn id="66" dur="500" autoRev="1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7" dur="500" autoRev="1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8" dur="500" autoRev="1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35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" presetID="20" presetClass="emph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 override="childStyle">
                                        <p:cTn id="75" dur="1000" autoRev="1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6" dur="1000" autoRev="1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7" dur="1000" autoRev="1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800"/>
                            </p:stCondLst>
                            <p:childTnLst>
                              <p:par>
                                <p:cTn id="79" presetID="20" presetClass="emph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 override="childStyle">
                                        <p:cTn id="80" dur="250" autoRev="1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1" dur="250" autoRev="1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2" dur="250" autoRev="1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6300"/>
                            </p:stCondLst>
                            <p:childTnLst>
                              <p:par>
                                <p:cTn id="84" presetID="20" presetClass="emph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 override="childStyle">
                                        <p:cTn id="85" dur="250" autoRev="1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6" dur="250" autoRev="1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7" dur="250" autoRev="1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8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9" fill="hold">
                      <p:stCondLst>
                        <p:cond delay="0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6" presetClass="emph" presetSubtype="0" accel="50000" fill="hold" grpId="1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animScale>
                                      <p:cBhvr>
                                        <p:cTn id="92" dur="2000" fill="hold"/>
                                        <p:tgtEl>
                                          <p:spTgt spid="2"/>
                                        </p:tgtEl>
                                      </p:cBhvr>
                                      <p:by x="15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seq concurrent="1" nextAc="seek">
              <p:cTn id="93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4" fill="hold">
                      <p:stCondLst>
                        <p:cond delay="0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" presetClass="emph" presetSubtype="2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anim to="1.5" calcmode="lin" valueType="num">
                                      <p:cBhvr override="childStyle">
                                        <p:cTn id="97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  <p:bldLst>
      <p:bldP spid="8" grpId="0" animBg="1"/>
      <p:bldP spid="3" grpId="0" uiExpand="1" build="p"/>
      <p:bldP spid="2" grpId="0"/>
      <p:bldP spid="2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895600"/>
            <a:ext cx="4038600" cy="36115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else</a:t>
            </a:r>
          </a:p>
          <a:p>
            <a:pPr>
              <a:buNone/>
            </a:pPr>
            <a:r>
              <a:rPr lang="en-US" dirty="0"/>
              <a:t>{</a:t>
            </a:r>
          </a:p>
          <a:p>
            <a:pPr>
              <a:buNone/>
            </a:pPr>
            <a:r>
              <a:rPr lang="en-US" dirty="0"/>
              <a:t>		b[</a:t>
            </a:r>
            <a:r>
              <a:rPr lang="en-US" dirty="0" err="1"/>
              <a:t>i</a:t>
            </a:r>
            <a:r>
              <a:rPr lang="en-US" dirty="0"/>
              <a:t>]=a[j]</a:t>
            </a:r>
          </a:p>
          <a:p>
            <a:pPr>
              <a:buNone/>
            </a:pPr>
            <a:r>
              <a:rPr lang="en-US" dirty="0"/>
              <a:t>		j=j+1</a:t>
            </a:r>
          </a:p>
          <a:p>
            <a:pPr>
              <a:buNone/>
            </a:pPr>
            <a:r>
              <a:rPr lang="en-US" dirty="0"/>
              <a:t>}</a:t>
            </a:r>
          </a:p>
          <a:p>
            <a:pPr>
              <a:buNone/>
            </a:pPr>
            <a:r>
              <a:rPr lang="en-US" dirty="0" err="1"/>
              <a:t>i</a:t>
            </a:r>
            <a:r>
              <a:rPr lang="en-US" dirty="0"/>
              <a:t>=i+1</a:t>
            </a:r>
          </a:p>
          <a:p>
            <a:pPr>
              <a:buNone/>
            </a:pPr>
            <a:r>
              <a:rPr lang="en-US" dirty="0"/>
              <a:t>}//End of while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3045542"/>
            <a:ext cx="4038600" cy="2647335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		if(a[h]&lt;=a[j])</a:t>
            </a:r>
          </a:p>
          <a:p>
            <a:pPr>
              <a:buNone/>
            </a:pPr>
            <a:r>
              <a:rPr lang="en-US" dirty="0"/>
              <a:t>		{</a:t>
            </a:r>
          </a:p>
          <a:p>
            <a:pPr>
              <a:buNone/>
            </a:pPr>
            <a:r>
              <a:rPr lang="en-US" dirty="0"/>
              <a:t>			b[</a:t>
            </a:r>
            <a:r>
              <a:rPr lang="en-US" dirty="0" err="1"/>
              <a:t>i</a:t>
            </a:r>
            <a:r>
              <a:rPr lang="en-US" dirty="0"/>
              <a:t>]=a[h]</a:t>
            </a:r>
          </a:p>
          <a:p>
            <a:pPr>
              <a:buNone/>
            </a:pPr>
            <a:r>
              <a:rPr lang="en-US" dirty="0"/>
              <a:t>			h=h+1</a:t>
            </a:r>
          </a:p>
          <a:p>
            <a:pPr>
              <a:buNone/>
            </a:pPr>
            <a:r>
              <a:rPr lang="en-US" dirty="0"/>
              <a:t>		}	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392362"/>
          </a:xfrm>
        </p:spPr>
        <p:txBody>
          <a:bodyPr>
            <a:normAutofit fontScale="90000"/>
          </a:bodyPr>
          <a:lstStyle/>
          <a:p>
            <a:pPr algn="l"/>
            <a:r>
              <a:rPr lang="en-US" sz="2800" dirty="0"/>
              <a:t>Merge(</a:t>
            </a:r>
            <a:r>
              <a:rPr lang="en-US" sz="2800" dirty="0" err="1"/>
              <a:t>low,mid,high</a:t>
            </a:r>
            <a:r>
              <a:rPr lang="en-US" sz="2800" dirty="0"/>
              <a:t>)</a:t>
            </a:r>
            <a:br>
              <a:rPr lang="en-US" sz="2800" dirty="0"/>
            </a:br>
            <a:r>
              <a:rPr lang="en-US" sz="2800" dirty="0"/>
              <a:t>{</a:t>
            </a:r>
            <a:br>
              <a:rPr lang="en-US" sz="2800" dirty="0"/>
            </a:br>
            <a:br>
              <a:rPr lang="en-US" sz="2800" dirty="0"/>
            </a:br>
            <a:r>
              <a:rPr lang="en-US" sz="2800" dirty="0"/>
              <a:t>    h=low;		</a:t>
            </a:r>
            <a:r>
              <a:rPr lang="en-US" sz="2800" dirty="0" err="1"/>
              <a:t>i</a:t>
            </a:r>
            <a:r>
              <a:rPr lang="en-US" sz="2800" dirty="0"/>
              <a:t>=low;		j=mid+1</a:t>
            </a:r>
            <a:br>
              <a:rPr lang="en-US" sz="2800" dirty="0"/>
            </a:br>
            <a:r>
              <a:rPr lang="en-US" sz="2800" dirty="0"/>
              <a:t>    while((h&lt;=mid) and (j&lt;=high))</a:t>
            </a:r>
            <a:br>
              <a:rPr lang="en-US" sz="2800" dirty="0"/>
            </a:br>
            <a:r>
              <a:rPr lang="en-US" sz="2800" dirty="0"/>
              <a:t>    {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838200" y="1219200"/>
            <a:ext cx="381000" cy="304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5400000" flipH="1" flipV="1">
            <a:off x="3276600" y="1219200"/>
            <a:ext cx="304800" cy="304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581400" y="9144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temp array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5181600" y="1143000"/>
            <a:ext cx="533400" cy="304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410200" y="6858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sub array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14400" y="838200"/>
            <a:ext cx="1403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sub array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2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4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5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600"/>
                            </p:stCondLst>
                            <p:childTnLst>
                              <p:par>
                                <p:cTn id="38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0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1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680"/>
                            </p:stCondLst>
                            <p:childTnLst>
                              <p:par>
                                <p:cTn id="44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6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7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80"/>
                            </p:stCondLst>
                            <p:childTnLst>
                              <p:par>
                                <p:cTn id="50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2" dur="8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3" dur="8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8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320"/>
                            </p:stCondLst>
                            <p:childTnLst>
                              <p:par>
                                <p:cTn id="56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8" dur="8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9" dur="8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0" dur="8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65" dur="8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66" dur="8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7" dur="8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00"/>
                            </p:stCondLst>
                            <p:childTnLst>
                              <p:par>
                                <p:cTn id="69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1" dur="8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72" dur="8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3" dur="8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80"/>
                            </p:stCondLst>
                            <p:childTnLst>
                              <p:par>
                                <p:cTn id="75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7" dur="8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78" dur="8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9" dur="8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680"/>
                            </p:stCondLst>
                            <p:childTnLst>
                              <p:par>
                                <p:cTn id="81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83" dur="8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4" dur="8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5" dur="8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920"/>
                            </p:stCondLst>
                            <p:childTnLst>
                              <p:par>
                                <p:cTn id="87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89" dur="8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90" dur="8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1" dur="8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000"/>
                            </p:stCondLst>
                            <p:childTnLst>
                              <p:par>
                                <p:cTn id="93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95" dur="8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96" dur="8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7" dur="8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240"/>
                            </p:stCondLst>
                            <p:childTnLst>
                              <p:par>
                                <p:cTn id="99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01" dur="8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02" dur="8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3" dur="8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3" grpId="0" uiExpand="1" build="p"/>
      <p:bldP spid="16" grpId="0"/>
      <p:bldP spid="19" grpId="0"/>
      <p:bldP spid="2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581400" y="5029200"/>
            <a:ext cx="3962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Comic Sans MS" pitchFamily="66" charset="0"/>
              </a:rPr>
              <a:t>temp to original array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743200" y="5257800"/>
            <a:ext cx="6858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>
            <a:outerShdw blurRad="647700" dist="228600" dir="6000000" sx="33000" sy="33000" algn="ctr" rotWithShape="0">
              <a:srgbClr val="000000">
                <a:alpha val="43137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495800"/>
            <a:ext cx="8229600" cy="1828800"/>
          </a:xfrm>
        </p:spPr>
        <p:txBody>
          <a:bodyPr>
            <a:normAutofit/>
          </a:bodyPr>
          <a:lstStyle/>
          <a:p>
            <a:pPr algn="l"/>
            <a:r>
              <a:rPr lang="en-US" sz="2400" dirty="0"/>
              <a:t>for  k=low to high</a:t>
            </a:r>
            <a:br>
              <a:rPr lang="en-US" sz="2400" dirty="0"/>
            </a:br>
            <a:r>
              <a:rPr lang="en-US" sz="2400" dirty="0"/>
              <a:t>	a[k]=b[k]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}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85801"/>
            <a:ext cx="4038600" cy="41148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/>
              <a:t>else</a:t>
            </a:r>
          </a:p>
          <a:p>
            <a:pPr>
              <a:buNone/>
            </a:pPr>
            <a:r>
              <a:rPr lang="en-US" dirty="0"/>
              <a:t>{</a:t>
            </a:r>
          </a:p>
          <a:p>
            <a:pPr>
              <a:buNone/>
            </a:pPr>
            <a:r>
              <a:rPr lang="en-US" dirty="0"/>
              <a:t>	for k=h to mid</a:t>
            </a:r>
          </a:p>
          <a:p>
            <a:pPr>
              <a:buNone/>
            </a:pPr>
            <a:r>
              <a:rPr lang="en-US" dirty="0"/>
              <a:t>	{</a:t>
            </a:r>
          </a:p>
          <a:p>
            <a:pPr>
              <a:buNone/>
            </a:pPr>
            <a:r>
              <a:rPr lang="en-US" dirty="0"/>
              <a:t>		b[</a:t>
            </a:r>
            <a:r>
              <a:rPr lang="en-US" dirty="0" err="1"/>
              <a:t>i</a:t>
            </a:r>
            <a:r>
              <a:rPr lang="en-US" dirty="0"/>
              <a:t>]=a[k]</a:t>
            </a:r>
          </a:p>
          <a:p>
            <a:pPr>
              <a:buNone/>
            </a:pPr>
            <a:r>
              <a:rPr lang="en-US" dirty="0"/>
              <a:t>		</a:t>
            </a:r>
            <a:r>
              <a:rPr lang="en-US" dirty="0" err="1"/>
              <a:t>i</a:t>
            </a:r>
            <a:r>
              <a:rPr lang="en-US" dirty="0"/>
              <a:t>=i+1</a:t>
            </a:r>
          </a:p>
          <a:p>
            <a:pPr>
              <a:buNone/>
            </a:pPr>
            <a:r>
              <a:rPr lang="en-US" dirty="0"/>
              <a:t>	}</a:t>
            </a:r>
          </a:p>
          <a:p>
            <a:pPr>
              <a:buNone/>
            </a:pPr>
            <a:r>
              <a:rPr lang="en-US" dirty="0"/>
              <a:t>}</a:t>
            </a:r>
          </a:p>
          <a:p>
            <a:pPr>
              <a:buNone/>
            </a:pPr>
            <a:r>
              <a:rPr lang="en-US" dirty="0"/>
              <a:t>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685801"/>
            <a:ext cx="4038600" cy="4114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If(h&gt;mid)</a:t>
            </a:r>
          </a:p>
          <a:p>
            <a:pPr>
              <a:buNone/>
            </a:pPr>
            <a:r>
              <a:rPr lang="en-US" dirty="0"/>
              <a:t>{</a:t>
            </a:r>
          </a:p>
          <a:p>
            <a:pPr>
              <a:buNone/>
            </a:pPr>
            <a:r>
              <a:rPr lang="en-US" dirty="0"/>
              <a:t>	for k=j to high</a:t>
            </a:r>
          </a:p>
          <a:p>
            <a:pPr>
              <a:buNone/>
            </a:pPr>
            <a:r>
              <a:rPr lang="en-US" dirty="0"/>
              <a:t>	{</a:t>
            </a:r>
          </a:p>
          <a:p>
            <a:pPr>
              <a:buNone/>
            </a:pPr>
            <a:r>
              <a:rPr lang="en-US" dirty="0"/>
              <a:t>		b[</a:t>
            </a:r>
            <a:r>
              <a:rPr lang="en-US" dirty="0" err="1"/>
              <a:t>i</a:t>
            </a:r>
            <a:r>
              <a:rPr lang="en-US" dirty="0"/>
              <a:t>]=a[k]</a:t>
            </a:r>
          </a:p>
          <a:p>
            <a:pPr>
              <a:buNone/>
            </a:pPr>
            <a:r>
              <a:rPr lang="en-US" dirty="0"/>
              <a:t>		</a:t>
            </a:r>
            <a:r>
              <a:rPr lang="en-US" dirty="0" err="1"/>
              <a:t>i</a:t>
            </a:r>
            <a:r>
              <a:rPr lang="en-US" dirty="0"/>
              <a:t>=i+1</a:t>
            </a:r>
          </a:p>
          <a:p>
            <a:pPr>
              <a:buNone/>
            </a:pPr>
            <a:r>
              <a:rPr lang="en-US" dirty="0"/>
              <a:t>	}</a:t>
            </a:r>
          </a:p>
          <a:p>
            <a:pPr>
              <a:buNone/>
            </a:pPr>
            <a:r>
              <a:rPr lang="en-US" dirty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1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8" presetClass="entr" presetSubtype="1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8" presetClass="entr" presetSubtype="1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8" presetClass="entr" presetSubtype="1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8" presetClass="entr" presetSubtype="1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8" presetClass="entr" presetSubtype="1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8" presetClass="entr" presetSubtype="1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"/>
                            </p:stCondLst>
                            <p:childTnLst>
                              <p:par>
                                <p:cTn id="50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000"/>
                            </p:stCondLst>
                            <p:childTnLst>
                              <p:par>
                                <p:cTn id="54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6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500"/>
                            </p:stCondLst>
                            <p:childTnLst>
                              <p:par>
                                <p:cTn id="58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000"/>
                            </p:stCondLst>
                            <p:childTnLst>
                              <p:par>
                                <p:cTn id="62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4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3500"/>
                            </p:stCondLst>
                            <p:childTnLst>
                              <p:par>
                                <p:cTn id="66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8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8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uiExpand="1" build="p"/>
      <p:bldP spid="3" grpId="1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14400"/>
          </a:xfrm>
        </p:spPr>
        <p:txBody>
          <a:bodyPr/>
          <a:lstStyle/>
          <a:p>
            <a:r>
              <a:rPr lang="en-US"/>
              <a:t>Merge Sort Example</a:t>
            </a:r>
          </a:p>
        </p:txBody>
      </p:sp>
      <p:graphicFrame>
        <p:nvGraphicFramePr>
          <p:cNvPr id="63491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2034316"/>
              </p:ext>
            </p:extLst>
          </p:nvPr>
        </p:nvGraphicFramePr>
        <p:xfrm>
          <a:off x="1524000" y="1014845"/>
          <a:ext cx="5418138" cy="484909"/>
        </p:xfrm>
        <a:graphic>
          <a:graphicData uri="http://schemas.openxmlformats.org/drawingml/2006/table">
            <a:tbl>
              <a:tblPr/>
              <a:tblGrid>
                <a:gridCol w="677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6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78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78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62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78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78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62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849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80</a:t>
                      </a:r>
                    </a:p>
                  </a:txBody>
                  <a:tcPr marT="41564" marB="4156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30</a:t>
                      </a:r>
                    </a:p>
                  </a:txBody>
                  <a:tcPr marT="41564" marB="415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20</a:t>
                      </a:r>
                    </a:p>
                  </a:txBody>
                  <a:tcPr marT="41564" marB="415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90</a:t>
                      </a:r>
                    </a:p>
                  </a:txBody>
                  <a:tcPr marT="41564" marB="415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70</a:t>
                      </a:r>
                    </a:p>
                  </a:txBody>
                  <a:tcPr marT="41564" marB="415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</a:t>
                      </a:r>
                    </a:p>
                  </a:txBody>
                  <a:tcPr marT="41564" marB="415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50</a:t>
                      </a:r>
                    </a:p>
                  </a:txBody>
                  <a:tcPr marT="41564" marB="415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40</a:t>
                      </a:r>
                    </a:p>
                  </a:txBody>
                  <a:tcPr marT="41564" marB="415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7454719"/>
              </p:ext>
            </p:extLst>
          </p:nvPr>
        </p:nvGraphicFramePr>
        <p:xfrm>
          <a:off x="381000" y="1828800"/>
          <a:ext cx="304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2736142"/>
              </p:ext>
            </p:extLst>
          </p:nvPr>
        </p:nvGraphicFramePr>
        <p:xfrm>
          <a:off x="4800600" y="1828800"/>
          <a:ext cx="304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0758921"/>
              </p:ext>
            </p:extLst>
          </p:nvPr>
        </p:nvGraphicFramePr>
        <p:xfrm>
          <a:off x="304800" y="2590800"/>
          <a:ext cx="16002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52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49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0626830"/>
              </p:ext>
            </p:extLst>
          </p:nvPr>
        </p:nvGraphicFramePr>
        <p:xfrm>
          <a:off x="2057400" y="2590800"/>
          <a:ext cx="1524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6800071"/>
              </p:ext>
            </p:extLst>
          </p:nvPr>
        </p:nvGraphicFramePr>
        <p:xfrm>
          <a:off x="4953000" y="2600960"/>
          <a:ext cx="1524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8531542"/>
              </p:ext>
            </p:extLst>
          </p:nvPr>
        </p:nvGraphicFramePr>
        <p:xfrm>
          <a:off x="6629400" y="2590800"/>
          <a:ext cx="1524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304800" y="3362960"/>
          <a:ext cx="88458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45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1391478" y="3362960"/>
          <a:ext cx="88458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45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2438400" y="3362960"/>
          <a:ext cx="88458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45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3505200" y="3368040"/>
          <a:ext cx="884583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45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84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4953000" y="3352800"/>
          <a:ext cx="88458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45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5943600" y="3352800"/>
          <a:ext cx="88458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45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6934200" y="3352800"/>
          <a:ext cx="88458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45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8001000" y="3352800"/>
          <a:ext cx="88458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45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4" name="Table 43"/>
          <p:cNvGraphicFramePr>
            <a:graphicFrameLocks noGrp="1"/>
          </p:cNvGraphicFramePr>
          <p:nvPr/>
        </p:nvGraphicFramePr>
        <p:xfrm>
          <a:off x="457200" y="4124960"/>
          <a:ext cx="16002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52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49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5" name="Table 44"/>
          <p:cNvGraphicFramePr>
            <a:graphicFrameLocks noGrp="1"/>
          </p:cNvGraphicFramePr>
          <p:nvPr/>
        </p:nvGraphicFramePr>
        <p:xfrm>
          <a:off x="6934200" y="4130040"/>
          <a:ext cx="18288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88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99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46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6" name="Table 45"/>
          <p:cNvGraphicFramePr>
            <a:graphicFrameLocks noGrp="1"/>
          </p:cNvGraphicFramePr>
          <p:nvPr/>
        </p:nvGraphicFramePr>
        <p:xfrm>
          <a:off x="5029200" y="4130040"/>
          <a:ext cx="12954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52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01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46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7" name="Table 46"/>
          <p:cNvGraphicFramePr>
            <a:graphicFrameLocks noGrp="1"/>
          </p:cNvGraphicFramePr>
          <p:nvPr/>
        </p:nvGraphicFramePr>
        <p:xfrm>
          <a:off x="2590800" y="4114800"/>
          <a:ext cx="16002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52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49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8" name="Table 47"/>
          <p:cNvGraphicFramePr>
            <a:graphicFrameLocks noGrp="1"/>
          </p:cNvGraphicFramePr>
          <p:nvPr/>
        </p:nvGraphicFramePr>
        <p:xfrm>
          <a:off x="762000" y="4963160"/>
          <a:ext cx="304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9" name="Table 48"/>
          <p:cNvGraphicFramePr>
            <a:graphicFrameLocks noGrp="1"/>
          </p:cNvGraphicFramePr>
          <p:nvPr/>
        </p:nvGraphicFramePr>
        <p:xfrm>
          <a:off x="5257800" y="4953000"/>
          <a:ext cx="304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0" name="Group 3"/>
          <p:cNvGraphicFramePr>
            <a:graphicFrameLocks noGrp="1"/>
          </p:cNvGraphicFramePr>
          <p:nvPr/>
        </p:nvGraphicFramePr>
        <p:xfrm>
          <a:off x="1676400" y="5867400"/>
          <a:ext cx="5418138" cy="533400"/>
        </p:xfrm>
        <a:graphic>
          <a:graphicData uri="http://schemas.openxmlformats.org/drawingml/2006/table">
            <a:tbl>
              <a:tblPr/>
              <a:tblGrid>
                <a:gridCol w="677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6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78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78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62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78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78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62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52" name="Straight Arrow Connector 51"/>
          <p:cNvCxnSpPr/>
          <p:nvPr/>
        </p:nvCxnSpPr>
        <p:spPr>
          <a:xfrm>
            <a:off x="762000" y="3733800"/>
            <a:ext cx="914400" cy="3810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rot="10800000" flipV="1">
            <a:off x="775252" y="3733799"/>
            <a:ext cx="1129748" cy="341243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rot="10800000" flipV="1">
            <a:off x="1066800" y="4495800"/>
            <a:ext cx="1828800" cy="4572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838200" y="4495800"/>
            <a:ext cx="990600" cy="4572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1752600" y="4495800"/>
            <a:ext cx="838200" cy="4572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rot="10800000" flipV="1">
            <a:off x="3200400" y="4495800"/>
            <a:ext cx="533400" cy="4572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5410200" y="3733800"/>
            <a:ext cx="762000" cy="3810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rot="10800000" flipV="1">
            <a:off x="5410200" y="3733800"/>
            <a:ext cx="838200" cy="3810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 rot="10800000" flipV="1">
            <a:off x="7391400" y="3733800"/>
            <a:ext cx="838200" cy="3810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7543800" y="3733800"/>
            <a:ext cx="762000" cy="3810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 rot="16200000" flipH="1">
            <a:off x="5219700" y="4686300"/>
            <a:ext cx="457200" cy="762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 rot="10800000" flipV="1">
            <a:off x="6172200" y="4495800"/>
            <a:ext cx="1066800" cy="4572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 rot="10800000" flipV="1">
            <a:off x="7162800" y="4495800"/>
            <a:ext cx="914400" cy="4572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>
            <a:off x="6019800" y="4495800"/>
            <a:ext cx="1905000" cy="4572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 rot="5400000">
            <a:off x="2743200" y="3886200"/>
            <a:ext cx="304800" cy="158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 rot="5400000">
            <a:off x="3504406" y="3885406"/>
            <a:ext cx="304800" cy="158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rot="10800000" flipV="1">
            <a:off x="2133600" y="5410200"/>
            <a:ext cx="3352800" cy="4572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1143000" y="5334000"/>
            <a:ext cx="1676400" cy="5334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2057400" y="5334000"/>
            <a:ext cx="1295400" cy="4572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rot="10800000" flipV="1">
            <a:off x="4191000" y="5334000"/>
            <a:ext cx="2286000" cy="5334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 rot="10800000" flipV="1">
            <a:off x="4953000" y="5334000"/>
            <a:ext cx="1981200" cy="5334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 rot="10800000" flipV="1">
            <a:off x="5562600" y="5335588"/>
            <a:ext cx="2362200" cy="531812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>
            <a:off x="2819400" y="5334000"/>
            <a:ext cx="3352800" cy="5334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>
            <a:off x="3733800" y="5334000"/>
            <a:ext cx="3124200" cy="5334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3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31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34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37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68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71" dur="2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74" dur="2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77" dur="2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9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46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49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52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55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58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3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3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8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3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8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714356"/>
            <a:ext cx="8229600" cy="5929354"/>
          </a:xfrm>
        </p:spPr>
        <p:txBody>
          <a:bodyPr/>
          <a:lstStyle/>
          <a:p>
            <a:pPr>
              <a:buNone/>
            </a:pPr>
            <a:r>
              <a:rPr lang="en-US" dirty="0"/>
              <a:t>(n-1)</a:t>
            </a:r>
          </a:p>
          <a:p>
            <a:pPr>
              <a:buNone/>
            </a:pPr>
            <a:r>
              <a:rPr lang="en-US" dirty="0"/>
              <a:t>Each time a minimum of n-1 comparisons is performed.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If 1 element no comparison</a:t>
            </a:r>
          </a:p>
          <a:p>
            <a:pPr>
              <a:buNone/>
            </a:pPr>
            <a:r>
              <a:rPr lang="en-US" dirty="0"/>
              <a:t>If 2  elements-&gt;max 1 comparison</a:t>
            </a:r>
          </a:p>
          <a:p>
            <a:pPr>
              <a:buNone/>
            </a:pPr>
            <a:r>
              <a:rPr lang="en-US" dirty="0"/>
              <a:t>If 4  elements-&gt;3 comparisons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Master Theorem</a:t>
            </a:r>
          </a:p>
          <a:p>
            <a:pPr>
              <a:buNone/>
            </a:pPr>
            <a:r>
              <a:rPr lang="en-US" dirty="0"/>
              <a:t>		a=2,b=2,f(n)=n-1</a:t>
            </a:r>
          </a:p>
          <a:p>
            <a:pPr>
              <a:buNone/>
            </a:pPr>
            <a:r>
              <a:rPr lang="en-US" dirty="0"/>
              <a:t>		log </a:t>
            </a:r>
            <a:r>
              <a:rPr lang="en-US" baseline="-25000" dirty="0"/>
              <a:t>b </a:t>
            </a:r>
            <a:r>
              <a:rPr lang="en-US" dirty="0"/>
              <a:t>a=1</a:t>
            </a:r>
          </a:p>
          <a:p>
            <a:pPr>
              <a:buNone/>
            </a:pPr>
            <a:r>
              <a:rPr lang="en-US" dirty="0"/>
              <a:t>By case 2,f(n)=</a:t>
            </a:r>
            <a:r>
              <a:rPr lang="az-Cyrl-AZ" dirty="0"/>
              <a:t>Ѳ</a:t>
            </a:r>
            <a:r>
              <a:rPr lang="en-US" dirty="0"/>
              <a:t>(n</a:t>
            </a:r>
            <a:r>
              <a:rPr lang="en-US" baseline="30000" dirty="0"/>
              <a:t>1</a:t>
            </a:r>
            <a:r>
              <a:rPr lang="en-US" dirty="0"/>
              <a:t> )=O(n)</a:t>
            </a:r>
          </a:p>
          <a:p>
            <a:pPr>
              <a:buNone/>
            </a:pPr>
            <a:r>
              <a:rPr lang="en-US" dirty="0"/>
              <a:t>		T(n)=</a:t>
            </a:r>
            <a:r>
              <a:rPr lang="az-Cyrl-AZ" dirty="0"/>
              <a:t> Ѳ</a:t>
            </a:r>
            <a:r>
              <a:rPr lang="en-US" dirty="0"/>
              <a:t>(n log n)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33394"/>
          </a:xfrm>
        </p:spPr>
        <p:txBody>
          <a:bodyPr>
            <a:normAutofit fontScale="90000"/>
          </a:bodyPr>
          <a:lstStyle/>
          <a:p>
            <a:r>
              <a:t>Recurrence Relation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500042"/>
            <a:ext cx="8229600" cy="6143668"/>
          </a:xfrm>
        </p:spPr>
        <p:txBody>
          <a:bodyPr/>
          <a:lstStyle/>
          <a:p>
            <a:pPr>
              <a:buNone/>
            </a:pPr>
            <a:r>
              <a:rPr lang="en-US" dirty="0"/>
              <a:t>By Substitution Method</a:t>
            </a:r>
          </a:p>
          <a:p>
            <a:pPr>
              <a:buNone/>
            </a:pPr>
            <a:r>
              <a:rPr lang="en-US" dirty="0"/>
              <a:t>		T(n)=2T(n/2)+(n-1)</a:t>
            </a:r>
          </a:p>
          <a:p>
            <a:pPr>
              <a:buNone/>
            </a:pPr>
            <a:r>
              <a:rPr lang="en-US" dirty="0"/>
              <a:t>			=2(2T(n/2</a:t>
            </a:r>
            <a:r>
              <a:rPr lang="en-US" baseline="30000" dirty="0"/>
              <a:t>2</a:t>
            </a:r>
            <a:r>
              <a:rPr lang="en-US" dirty="0"/>
              <a:t> )+((n/2)-1))+(n-1)</a:t>
            </a:r>
          </a:p>
          <a:p>
            <a:pPr>
              <a:buNone/>
            </a:pPr>
            <a:r>
              <a:rPr lang="en-US" dirty="0"/>
              <a:t>			=2</a:t>
            </a:r>
            <a:r>
              <a:rPr lang="en-US" baseline="30000" dirty="0"/>
              <a:t>2 </a:t>
            </a:r>
            <a:r>
              <a:rPr lang="en-US" dirty="0"/>
              <a:t> T(n/2</a:t>
            </a:r>
            <a:r>
              <a:rPr lang="en-US" baseline="30000" dirty="0"/>
              <a:t>2</a:t>
            </a:r>
            <a:r>
              <a:rPr lang="en-US" dirty="0"/>
              <a:t> )+(n-2)+(n-1)</a:t>
            </a:r>
          </a:p>
          <a:p>
            <a:pPr>
              <a:buNone/>
            </a:pPr>
            <a:r>
              <a:rPr lang="en-US" dirty="0"/>
              <a:t>			=2</a:t>
            </a:r>
            <a:r>
              <a:rPr lang="en-US" baseline="30000" dirty="0"/>
              <a:t>2</a:t>
            </a:r>
            <a:r>
              <a:rPr lang="en-US" dirty="0"/>
              <a:t> (2T(n/2</a:t>
            </a:r>
            <a:r>
              <a:rPr lang="en-US" baseline="30000" dirty="0"/>
              <a:t>3</a:t>
            </a:r>
            <a:r>
              <a:rPr lang="en-US" dirty="0"/>
              <a:t> )+((n/4)-1))+(2n-(1+2))</a:t>
            </a:r>
          </a:p>
          <a:p>
            <a:pPr>
              <a:buNone/>
            </a:pPr>
            <a:r>
              <a:rPr lang="en-US" dirty="0"/>
              <a:t>			=2</a:t>
            </a:r>
            <a:r>
              <a:rPr lang="en-US" baseline="30000" dirty="0"/>
              <a:t>3 T</a:t>
            </a:r>
            <a:r>
              <a:rPr lang="en-US" dirty="0"/>
              <a:t> (n/2</a:t>
            </a:r>
            <a:r>
              <a:rPr lang="en-US" baseline="30000" dirty="0"/>
              <a:t>3</a:t>
            </a:r>
            <a:r>
              <a:rPr lang="en-US" dirty="0"/>
              <a:t> )+3n-(1+2+2</a:t>
            </a:r>
            <a:r>
              <a:rPr lang="en-US" baseline="30000" dirty="0"/>
              <a:t>2</a:t>
            </a:r>
            <a:r>
              <a:rPr lang="en-US" dirty="0"/>
              <a:t> )</a:t>
            </a:r>
          </a:p>
          <a:p>
            <a:pPr>
              <a:spcBef>
                <a:spcPts val="0"/>
              </a:spcBef>
              <a:buNone/>
            </a:pPr>
            <a:r>
              <a:rPr lang="en-US" dirty="0"/>
              <a:t>					.</a:t>
            </a:r>
          </a:p>
          <a:p>
            <a:pPr>
              <a:spcBef>
                <a:spcPts val="0"/>
              </a:spcBef>
              <a:buNone/>
            </a:pPr>
            <a:r>
              <a:rPr lang="en-US" dirty="0"/>
              <a:t>					.</a:t>
            </a:r>
          </a:p>
          <a:p>
            <a:pPr>
              <a:buNone/>
            </a:pPr>
            <a:r>
              <a:rPr lang="en-US" dirty="0"/>
              <a:t>			=2</a:t>
            </a:r>
            <a:r>
              <a:rPr lang="en-US" baseline="30000" dirty="0"/>
              <a:t>k</a:t>
            </a:r>
            <a:r>
              <a:rPr lang="en-US" dirty="0"/>
              <a:t> T(n/2</a:t>
            </a:r>
            <a:r>
              <a:rPr lang="en-US" baseline="30000" dirty="0"/>
              <a:t>k</a:t>
            </a:r>
            <a:r>
              <a:rPr lang="en-US" dirty="0"/>
              <a:t> )+</a:t>
            </a:r>
            <a:r>
              <a:rPr lang="en-US" dirty="0" err="1"/>
              <a:t>kn</a:t>
            </a:r>
            <a:r>
              <a:rPr lang="en-US" dirty="0"/>
              <a:t>-(1+2+…+2</a:t>
            </a:r>
            <a:r>
              <a:rPr lang="en-US" baseline="30000" dirty="0"/>
              <a:t>k-1 </a:t>
            </a:r>
            <a:r>
              <a:rPr lang="en-US" dirty="0"/>
              <a:t> )</a:t>
            </a:r>
          </a:p>
          <a:p>
            <a:pPr>
              <a:buNone/>
            </a:pPr>
            <a:r>
              <a:rPr lang="en-US" dirty="0"/>
              <a:t>		Let n=2</a:t>
            </a:r>
            <a:r>
              <a:rPr lang="en-US" baseline="30000" dirty="0"/>
              <a:t>k</a:t>
            </a:r>
          </a:p>
          <a:p>
            <a:pPr>
              <a:buNone/>
            </a:pPr>
            <a:r>
              <a:rPr lang="en-US" baseline="30000" dirty="0"/>
              <a:t>			</a:t>
            </a:r>
            <a:r>
              <a:rPr lang="en-US" dirty="0"/>
              <a:t> =2</a:t>
            </a:r>
            <a:r>
              <a:rPr lang="en-US" baseline="30000" dirty="0"/>
              <a:t>k</a:t>
            </a:r>
            <a:r>
              <a:rPr lang="en-US" dirty="0"/>
              <a:t> T(1 )+n log n-(2</a:t>
            </a:r>
            <a:r>
              <a:rPr lang="en-US" baseline="30000" dirty="0"/>
              <a:t>k</a:t>
            </a:r>
            <a:r>
              <a:rPr lang="en-US" dirty="0"/>
              <a:t> -1 )</a:t>
            </a:r>
          </a:p>
          <a:p>
            <a:pPr>
              <a:buNone/>
            </a:pPr>
            <a:r>
              <a:rPr lang="en-US" dirty="0"/>
              <a:t>			=n log n-n+1</a:t>
            </a:r>
          </a:p>
          <a:p>
            <a:pPr>
              <a:buNone/>
            </a:pPr>
            <a:r>
              <a:rPr lang="en-US" dirty="0"/>
              <a:t>			=</a:t>
            </a:r>
            <a:r>
              <a:rPr lang="az-Cyrl-AZ" dirty="0"/>
              <a:t> Ѳ</a:t>
            </a:r>
            <a:r>
              <a:rPr lang="en-US" dirty="0"/>
              <a:t>(n log n)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34764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500042"/>
            <a:ext cx="8229600" cy="5595958"/>
          </a:xfrm>
        </p:spPr>
        <p:txBody>
          <a:bodyPr/>
          <a:lstStyle/>
          <a:p>
            <a:pPr>
              <a:buNone/>
            </a:pPr>
            <a:r>
              <a:rPr lang="en-US" dirty="0"/>
              <a:t>Space Complexity</a:t>
            </a:r>
          </a:p>
          <a:p>
            <a:pPr>
              <a:buNone/>
            </a:pPr>
            <a:r>
              <a:rPr lang="en-US" dirty="0"/>
              <a:t>	Additional array b of size n</a:t>
            </a:r>
          </a:p>
          <a:p>
            <a:pPr>
              <a:buNone/>
            </a:pPr>
            <a:r>
              <a:rPr lang="en-US" dirty="0"/>
              <a:t>		T(n)=</a:t>
            </a:r>
            <a:r>
              <a:rPr lang="az-Cyrl-AZ" dirty="0"/>
              <a:t> Ѳ</a:t>
            </a:r>
            <a:r>
              <a:rPr lang="en-US" dirty="0"/>
              <a:t>(n)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34764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per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Pa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1458</TotalTime>
  <Words>157</Words>
  <Application>Microsoft Office PowerPoint</Application>
  <PresentationFormat>On-screen Show (4:3)</PresentationFormat>
  <Paragraphs>142</Paragraphs>
  <Slides>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  <vt:variant>
        <vt:lpstr>Custom Shows</vt:lpstr>
      </vt:variant>
      <vt:variant>
        <vt:i4>1</vt:i4>
      </vt:variant>
    </vt:vector>
  </HeadingPairs>
  <TitlesOfParts>
    <vt:vector size="16" baseType="lpstr">
      <vt:lpstr>Brush Script MT</vt:lpstr>
      <vt:lpstr>Comic Sans MS</vt:lpstr>
      <vt:lpstr>Constantia</vt:lpstr>
      <vt:lpstr>Times New Roman</vt:lpstr>
      <vt:lpstr>Wingdings</vt:lpstr>
      <vt:lpstr>Wingdings 2</vt:lpstr>
      <vt:lpstr>Paper</vt:lpstr>
      <vt:lpstr>MERGE SORT</vt:lpstr>
      <vt:lpstr>ALGORITHM</vt:lpstr>
      <vt:lpstr>Merge(low,mid,high) {      h=low;  i=low;  j=mid+1     while((h&lt;=mid) and (j&lt;=high))     {</vt:lpstr>
      <vt:lpstr>for  k=low to high  a[k]=b[k]  }</vt:lpstr>
      <vt:lpstr>Merge Sort Example</vt:lpstr>
      <vt:lpstr>Recurrence Relation</vt:lpstr>
      <vt:lpstr>PowerPoint Presentation</vt:lpstr>
      <vt:lpstr>PowerPoint Presentation</vt:lpstr>
      <vt:lpstr>Custom Show 1</vt:lpstr>
    </vt:vector>
  </TitlesOfParts>
  <Company>psg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Srigopal Chitrapu</cp:lastModifiedBy>
  <cp:revision>62</cp:revision>
  <dcterms:created xsi:type="dcterms:W3CDTF">2013-02-06T03:41:23Z</dcterms:created>
  <dcterms:modified xsi:type="dcterms:W3CDTF">2017-04-20T17:07:30Z</dcterms:modified>
</cp:coreProperties>
</file>