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4" r:id="rId3"/>
  </p:sldMasterIdLst>
  <p:notesMasterIdLst>
    <p:notesMasterId r:id="rId24"/>
  </p:notesMasterIdLst>
  <p:sldIdLst>
    <p:sldId id="285" r:id="rId4"/>
    <p:sldId id="384" r:id="rId5"/>
    <p:sldId id="385" r:id="rId6"/>
    <p:sldId id="394" r:id="rId7"/>
    <p:sldId id="388" r:id="rId8"/>
    <p:sldId id="395" r:id="rId9"/>
    <p:sldId id="392" r:id="rId10"/>
    <p:sldId id="397" r:id="rId11"/>
    <p:sldId id="396" r:id="rId12"/>
    <p:sldId id="391" r:id="rId13"/>
    <p:sldId id="390" r:id="rId14"/>
    <p:sldId id="386" r:id="rId15"/>
    <p:sldId id="302" r:id="rId16"/>
    <p:sldId id="387" r:id="rId17"/>
    <p:sldId id="372" r:id="rId18"/>
    <p:sldId id="370" r:id="rId19"/>
    <p:sldId id="401" r:id="rId20"/>
    <p:sldId id="399" r:id="rId21"/>
    <p:sldId id="373" r:id="rId22"/>
    <p:sldId id="4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1DD"/>
    <a:srgbClr val="006AA5"/>
    <a:srgbClr val="F2F9EB"/>
    <a:srgbClr val="E7F4D8"/>
    <a:srgbClr val="FDFDFD"/>
    <a:srgbClr val="FEFEFE"/>
    <a:srgbClr val="FCFCFC"/>
    <a:srgbClr val="FAFAFA"/>
    <a:srgbClr val="F4F4F4"/>
    <a:srgbClr val="E9E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200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F2AA2-4526-4EC8-809B-D66EB4EECAFB}" type="doc">
      <dgm:prSet loTypeId="urn:microsoft.com/office/officeart/2005/8/layout/hList6" loCatId="list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B5791A0-79EE-41AB-B858-B95FB0980324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UI</a:t>
          </a:r>
        </a:p>
      </dgm:t>
    </dgm:pt>
    <dgm:pt modelId="{970F5048-1497-45E3-8539-ABE09FC4C52B}" type="parTrans" cxnId="{E8B064BA-CE03-4B5A-A410-AA05496F8D81}">
      <dgm:prSet/>
      <dgm:spPr/>
      <dgm:t>
        <a:bodyPr/>
        <a:lstStyle/>
        <a:p>
          <a:endParaRPr lang="en-US"/>
        </a:p>
      </dgm:t>
    </dgm:pt>
    <dgm:pt modelId="{60AF06E6-284B-429F-872E-25BFD9E2DF21}" type="sibTrans" cxnId="{E8B064BA-CE03-4B5A-A410-AA05496F8D81}">
      <dgm:prSet/>
      <dgm:spPr/>
      <dgm:t>
        <a:bodyPr/>
        <a:lstStyle/>
        <a:p>
          <a:endParaRPr lang="en-US"/>
        </a:p>
      </dgm:t>
    </dgm:pt>
    <dgm:pt modelId="{A2477C43-3609-4387-B497-F3F52AA9CE48}">
      <dgm:prSet phldrT="[Text]"/>
      <dgm:spPr/>
      <dgm:t>
        <a:bodyPr/>
        <a:lstStyle/>
        <a:p>
          <a:r>
            <a:rPr lang="en-US" dirty="0"/>
            <a:t>Predix  Line Charts</a:t>
          </a:r>
        </a:p>
      </dgm:t>
    </dgm:pt>
    <dgm:pt modelId="{472655B3-0766-4203-B5BD-C398AC4F7407}" type="parTrans" cxnId="{059DBB77-2883-4CEA-B600-8403708478FD}">
      <dgm:prSet/>
      <dgm:spPr/>
      <dgm:t>
        <a:bodyPr/>
        <a:lstStyle/>
        <a:p>
          <a:endParaRPr lang="en-US"/>
        </a:p>
      </dgm:t>
    </dgm:pt>
    <dgm:pt modelId="{708F2529-6F99-4594-8FE1-701AC51408F6}" type="sibTrans" cxnId="{059DBB77-2883-4CEA-B600-8403708478FD}">
      <dgm:prSet/>
      <dgm:spPr/>
      <dgm:t>
        <a:bodyPr/>
        <a:lstStyle/>
        <a:p>
          <a:endParaRPr lang="en-US"/>
        </a:p>
      </dgm:t>
    </dgm:pt>
    <dgm:pt modelId="{A2644365-7DD2-41AD-943F-E1D384597A22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Data Systems</a:t>
          </a:r>
        </a:p>
      </dgm:t>
    </dgm:pt>
    <dgm:pt modelId="{7EDB95F9-3E95-4326-9580-A8F3F137497D}" type="parTrans" cxnId="{36C2C4FA-BAE0-4F71-8701-CFACB93D6BA1}">
      <dgm:prSet/>
      <dgm:spPr/>
      <dgm:t>
        <a:bodyPr/>
        <a:lstStyle/>
        <a:p>
          <a:endParaRPr lang="en-US"/>
        </a:p>
      </dgm:t>
    </dgm:pt>
    <dgm:pt modelId="{B659B563-0289-40C3-B6EF-E67AA7D73E9F}" type="sibTrans" cxnId="{36C2C4FA-BAE0-4F71-8701-CFACB93D6BA1}">
      <dgm:prSet/>
      <dgm:spPr/>
      <dgm:t>
        <a:bodyPr/>
        <a:lstStyle/>
        <a:p>
          <a:endParaRPr lang="en-US"/>
        </a:p>
      </dgm:t>
    </dgm:pt>
    <dgm:pt modelId="{465B27DC-DD01-4ECB-9EF4-2A6F8A35CC66}">
      <dgm:prSet phldrT="[Text]"/>
      <dgm:spPr/>
      <dgm:t>
        <a:bodyPr/>
        <a:lstStyle/>
        <a:p>
          <a:r>
            <a:rPr lang="en-US" dirty="0"/>
            <a:t>Predix Time Series</a:t>
          </a:r>
        </a:p>
      </dgm:t>
    </dgm:pt>
    <dgm:pt modelId="{77C933A2-C285-4EC2-91C5-4F57F5A7ADA9}" type="parTrans" cxnId="{3F785841-E089-4DF8-A8E3-F0FB9AA7CCA0}">
      <dgm:prSet/>
      <dgm:spPr/>
      <dgm:t>
        <a:bodyPr/>
        <a:lstStyle/>
        <a:p>
          <a:endParaRPr lang="en-US"/>
        </a:p>
      </dgm:t>
    </dgm:pt>
    <dgm:pt modelId="{CFA98D00-B7EA-4B07-9C4C-8F8F60386DC3}" type="sibTrans" cxnId="{3F785841-E089-4DF8-A8E3-F0FB9AA7CCA0}">
      <dgm:prSet/>
      <dgm:spPr/>
      <dgm:t>
        <a:bodyPr/>
        <a:lstStyle/>
        <a:p>
          <a:endParaRPr lang="en-US"/>
        </a:p>
      </dgm:t>
    </dgm:pt>
    <dgm:pt modelId="{0363C507-EA15-4556-99A9-19C98F58626C}">
      <dgm:prSet phldrT="[Text]"/>
      <dgm:spPr/>
      <dgm:t>
        <a:bodyPr/>
        <a:lstStyle/>
        <a:p>
          <a:r>
            <a:rPr lang="en-US" dirty="0"/>
            <a:t>Predix Asset</a:t>
          </a:r>
        </a:p>
      </dgm:t>
    </dgm:pt>
    <dgm:pt modelId="{45E2DD56-40CF-45AF-993A-6BE4A98FD2C8}" type="parTrans" cxnId="{1F31B5AA-E8FE-4BDD-B2EB-FCF870C2B33C}">
      <dgm:prSet/>
      <dgm:spPr/>
      <dgm:t>
        <a:bodyPr/>
        <a:lstStyle/>
        <a:p>
          <a:endParaRPr lang="en-US"/>
        </a:p>
      </dgm:t>
    </dgm:pt>
    <dgm:pt modelId="{1C7554C1-9CAD-4224-8675-D8A514EFF09E}" type="sibTrans" cxnId="{1F31B5AA-E8FE-4BDD-B2EB-FCF870C2B33C}">
      <dgm:prSet/>
      <dgm:spPr/>
      <dgm:t>
        <a:bodyPr/>
        <a:lstStyle/>
        <a:p>
          <a:endParaRPr lang="en-US"/>
        </a:p>
      </dgm:t>
    </dgm:pt>
    <dgm:pt modelId="{54762E8A-7A32-4CAA-A029-92543CFA7BB0}">
      <dgm:prSet phldrT="[Text]"/>
      <dgm:spPr/>
      <dgm:t>
        <a:bodyPr/>
        <a:lstStyle/>
        <a:p>
          <a:r>
            <a:rPr lang="en-US"/>
            <a:t>Grunt</a:t>
          </a:r>
          <a:endParaRPr lang="en-US" dirty="0"/>
        </a:p>
      </dgm:t>
    </dgm:pt>
    <dgm:pt modelId="{78B3BE0C-D666-433C-A88D-139BB7937A04}" type="parTrans" cxnId="{5E72FFD9-7082-4BCB-ACA2-F3ED68386011}">
      <dgm:prSet/>
      <dgm:spPr/>
      <dgm:t>
        <a:bodyPr/>
        <a:lstStyle/>
        <a:p>
          <a:endParaRPr lang="en-US"/>
        </a:p>
      </dgm:t>
    </dgm:pt>
    <dgm:pt modelId="{D5F1D73E-B9C5-445C-8DB8-3F71934F1483}" type="sibTrans" cxnId="{5E72FFD9-7082-4BCB-ACA2-F3ED68386011}">
      <dgm:prSet/>
      <dgm:spPr/>
      <dgm:t>
        <a:bodyPr/>
        <a:lstStyle/>
        <a:p>
          <a:endParaRPr lang="en-US"/>
        </a:p>
      </dgm:t>
    </dgm:pt>
    <dgm:pt modelId="{EE947119-09D7-48AF-B6FE-DE75A5C3959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544A323-F9C6-4E6A-8D25-CFF0963354A1}" type="parTrans" cxnId="{AC5E933B-EF54-4FDE-BD0E-54AB79F8D359}">
      <dgm:prSet/>
      <dgm:spPr/>
      <dgm:t>
        <a:bodyPr/>
        <a:lstStyle/>
        <a:p>
          <a:endParaRPr lang="en-US"/>
        </a:p>
      </dgm:t>
    </dgm:pt>
    <dgm:pt modelId="{ED3A01D5-4443-4767-A935-D2E28B6378D5}" type="sibTrans" cxnId="{AC5E933B-EF54-4FDE-BD0E-54AB79F8D359}">
      <dgm:prSet/>
      <dgm:spPr/>
      <dgm:t>
        <a:bodyPr/>
        <a:lstStyle/>
        <a:p>
          <a:endParaRPr lang="en-US"/>
        </a:p>
      </dgm:t>
    </dgm:pt>
    <dgm:pt modelId="{DC4A9042-1A26-4128-BD40-D752D1757D8C}">
      <dgm:prSet phldrT="[Text]"/>
      <dgm:spPr/>
      <dgm:t>
        <a:bodyPr/>
        <a:lstStyle/>
        <a:p>
          <a:r>
            <a:rPr lang="en-US" dirty="0"/>
            <a:t>Predix PostgreSQL</a:t>
          </a:r>
        </a:p>
      </dgm:t>
    </dgm:pt>
    <dgm:pt modelId="{DB848063-57E6-487C-A789-B627C6C3BA5C}" type="parTrans" cxnId="{5DC727F5-906A-4F60-B6C0-4D6AD0B3C46A}">
      <dgm:prSet/>
      <dgm:spPr/>
      <dgm:t>
        <a:bodyPr/>
        <a:lstStyle/>
        <a:p>
          <a:endParaRPr lang="en-US"/>
        </a:p>
      </dgm:t>
    </dgm:pt>
    <dgm:pt modelId="{C9E78C97-FA17-42C9-9F5D-7D147A48BBFB}" type="sibTrans" cxnId="{5DC727F5-906A-4F60-B6C0-4D6AD0B3C46A}">
      <dgm:prSet/>
      <dgm:spPr/>
      <dgm:t>
        <a:bodyPr/>
        <a:lstStyle/>
        <a:p>
          <a:endParaRPr lang="en-US"/>
        </a:p>
      </dgm:t>
    </dgm:pt>
    <dgm:pt modelId="{80B8333F-BE08-47B2-ADBA-52A7F47BC202}">
      <dgm:prSet phldrT="[Text]"/>
      <dgm:spPr/>
      <dgm:t>
        <a:bodyPr/>
        <a:lstStyle/>
        <a:p>
          <a:endParaRPr lang="en-US" dirty="0"/>
        </a:p>
      </dgm:t>
    </dgm:pt>
    <dgm:pt modelId="{E67BEB76-B7DD-4C5B-B70F-B9BF9D34D7E7}" type="parTrans" cxnId="{D5D4A851-3C04-440F-8A18-4B962B7EA711}">
      <dgm:prSet/>
      <dgm:spPr/>
      <dgm:t>
        <a:bodyPr/>
        <a:lstStyle/>
        <a:p>
          <a:endParaRPr lang="en-US"/>
        </a:p>
      </dgm:t>
    </dgm:pt>
    <dgm:pt modelId="{5F72E2AB-6655-4728-8A1B-0F128DAF7C8B}" type="sibTrans" cxnId="{D5D4A851-3C04-440F-8A18-4B962B7EA711}">
      <dgm:prSet/>
      <dgm:spPr/>
      <dgm:t>
        <a:bodyPr/>
        <a:lstStyle/>
        <a:p>
          <a:endParaRPr lang="en-US"/>
        </a:p>
      </dgm:t>
    </dgm:pt>
    <dgm:pt modelId="{7503ED25-1BE9-4427-A54E-21D25151862F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Billing/Metering</a:t>
          </a:r>
        </a:p>
      </dgm:t>
    </dgm:pt>
    <dgm:pt modelId="{1A41E2B9-347F-4681-86DC-E664AA54B280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ReportsLab</a:t>
          </a:r>
        </a:p>
      </dgm:t>
    </dgm:pt>
    <dgm:pt modelId="{3A29AA26-BA20-4EAA-8701-1D5522A8545B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API Framework</a:t>
          </a:r>
        </a:p>
      </dgm:t>
    </dgm:pt>
    <dgm:pt modelId="{FFFB252E-18B5-4DF0-B780-52924A954167}">
      <dgm:prSet phldrT="[Text]"/>
      <dgm:spPr/>
      <dgm:t>
        <a:bodyPr/>
        <a:lstStyle/>
        <a:p>
          <a:pPr marL="57150" marR="0" lvl="1" indent="-57150" algn="l" defTabSz="4889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4BCE5AC5-C904-46EB-AE19-39336FFB362F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Python</a:t>
          </a:r>
        </a:p>
      </dgm:t>
    </dgm:pt>
    <dgm:pt modelId="{4296EB63-10D6-4DA4-80DB-4E15C340CED4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APM</a:t>
          </a:r>
        </a:p>
      </dgm:t>
    </dgm:pt>
    <dgm:pt modelId="{1BC68EBB-CEFA-4E98-BC1F-7B0ED23447C2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Predix UAA/ACS</a:t>
          </a:r>
        </a:p>
      </dgm:t>
    </dgm:pt>
    <dgm:pt modelId="{138E5C4A-0AA3-4F69-BA39-1277D704DF30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Cloud Foundry</a:t>
          </a:r>
        </a:p>
      </dgm:t>
    </dgm:pt>
    <dgm:pt modelId="{7A1DC47F-9F38-400F-87E7-490793C3C148}">
      <dgm:prSet phldrT="[Text]"/>
      <dgm:spPr/>
      <dgm:t>
        <a:bodyPr/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Other Services</a:t>
          </a:r>
        </a:p>
      </dgm:t>
    </dgm:pt>
    <dgm:pt modelId="{FA300743-9C8A-438A-8497-81B222C3657C}" type="sibTrans" cxnId="{5580056D-8EA1-4483-840D-E1C9BFB0D064}">
      <dgm:prSet/>
      <dgm:spPr/>
      <dgm:t>
        <a:bodyPr/>
        <a:lstStyle/>
        <a:p>
          <a:endParaRPr lang="en-US"/>
        </a:p>
      </dgm:t>
    </dgm:pt>
    <dgm:pt modelId="{BE63431B-920C-4729-99EE-AC508A218F42}" type="parTrans" cxnId="{5580056D-8EA1-4483-840D-E1C9BFB0D064}">
      <dgm:prSet/>
      <dgm:spPr/>
      <dgm:t>
        <a:bodyPr/>
        <a:lstStyle/>
        <a:p>
          <a:endParaRPr lang="en-US"/>
        </a:p>
      </dgm:t>
    </dgm:pt>
    <dgm:pt modelId="{16730D86-8B67-43EE-BA87-826927C493F8}" type="sibTrans" cxnId="{D42211DA-71A4-4874-B197-387D4A7CB277}">
      <dgm:prSet/>
      <dgm:spPr/>
      <dgm:t>
        <a:bodyPr/>
        <a:lstStyle/>
        <a:p>
          <a:endParaRPr lang="en-US"/>
        </a:p>
      </dgm:t>
    </dgm:pt>
    <dgm:pt modelId="{B728D34B-978C-4167-899A-A9F12B58FB83}" type="parTrans" cxnId="{D42211DA-71A4-4874-B197-387D4A7CB277}">
      <dgm:prSet/>
      <dgm:spPr/>
      <dgm:t>
        <a:bodyPr/>
        <a:lstStyle/>
        <a:p>
          <a:endParaRPr lang="en-US"/>
        </a:p>
      </dgm:t>
    </dgm:pt>
    <dgm:pt modelId="{4AB20B43-9741-46A1-9394-0310BABCF9AE}" type="sibTrans" cxnId="{6469AA85-7E94-4474-92C8-6C1F1860B5C9}">
      <dgm:prSet/>
      <dgm:spPr/>
      <dgm:t>
        <a:bodyPr/>
        <a:lstStyle/>
        <a:p>
          <a:endParaRPr lang="en-US"/>
        </a:p>
      </dgm:t>
    </dgm:pt>
    <dgm:pt modelId="{D8486344-C9F3-4E93-AD65-F33718B9E234}" type="parTrans" cxnId="{6469AA85-7E94-4474-92C8-6C1F1860B5C9}">
      <dgm:prSet/>
      <dgm:spPr/>
      <dgm:t>
        <a:bodyPr/>
        <a:lstStyle/>
        <a:p>
          <a:endParaRPr lang="en-US"/>
        </a:p>
      </dgm:t>
    </dgm:pt>
    <dgm:pt modelId="{7A9BD13E-96D5-4A6A-94B2-337E90E29DDD}" type="sibTrans" cxnId="{64ED67B4-4028-44CB-8AE5-E407ABAFC266}">
      <dgm:prSet/>
      <dgm:spPr/>
      <dgm:t>
        <a:bodyPr/>
        <a:lstStyle/>
        <a:p>
          <a:endParaRPr lang="en-US"/>
        </a:p>
      </dgm:t>
    </dgm:pt>
    <dgm:pt modelId="{B4332EBD-32EC-4415-8CFD-98E3A451189D}" type="parTrans" cxnId="{64ED67B4-4028-44CB-8AE5-E407ABAFC266}">
      <dgm:prSet/>
      <dgm:spPr/>
      <dgm:t>
        <a:bodyPr/>
        <a:lstStyle/>
        <a:p>
          <a:endParaRPr lang="en-US"/>
        </a:p>
      </dgm:t>
    </dgm:pt>
    <dgm:pt modelId="{974AFC2C-B160-4B73-94F4-F06021492E0D}" type="sibTrans" cxnId="{6CC7C3EA-4FDB-4537-8251-ABB17A142373}">
      <dgm:prSet/>
      <dgm:spPr/>
      <dgm:t>
        <a:bodyPr/>
        <a:lstStyle/>
        <a:p>
          <a:endParaRPr lang="en-US"/>
        </a:p>
      </dgm:t>
    </dgm:pt>
    <dgm:pt modelId="{AC7AD71A-953A-47A5-88D7-FBF19E8F17DE}" type="parTrans" cxnId="{6CC7C3EA-4FDB-4537-8251-ABB17A142373}">
      <dgm:prSet/>
      <dgm:spPr/>
      <dgm:t>
        <a:bodyPr/>
        <a:lstStyle/>
        <a:p>
          <a:endParaRPr lang="en-US"/>
        </a:p>
      </dgm:t>
    </dgm:pt>
    <dgm:pt modelId="{35D9C2C5-A54C-4120-98ED-6EAEBE73673C}" type="sibTrans" cxnId="{54B8A0C3-1605-41EA-93D0-65CD4892F4A1}">
      <dgm:prSet/>
      <dgm:spPr/>
      <dgm:t>
        <a:bodyPr/>
        <a:lstStyle/>
        <a:p>
          <a:endParaRPr lang="en-US"/>
        </a:p>
      </dgm:t>
    </dgm:pt>
    <dgm:pt modelId="{BA56481C-82E1-451A-9203-F2857E2B410A}" type="parTrans" cxnId="{54B8A0C3-1605-41EA-93D0-65CD4892F4A1}">
      <dgm:prSet/>
      <dgm:spPr/>
      <dgm:t>
        <a:bodyPr/>
        <a:lstStyle/>
        <a:p>
          <a:endParaRPr lang="en-US"/>
        </a:p>
      </dgm:t>
    </dgm:pt>
    <dgm:pt modelId="{03AB1728-012A-44F3-AADE-3103BE1DB2EF}" type="sibTrans" cxnId="{0F43B74B-C441-4163-9795-E1358D94444C}">
      <dgm:prSet/>
      <dgm:spPr/>
      <dgm:t>
        <a:bodyPr/>
        <a:lstStyle/>
        <a:p>
          <a:endParaRPr lang="en-US"/>
        </a:p>
      </dgm:t>
    </dgm:pt>
    <dgm:pt modelId="{72BA3C31-300E-4769-A056-C3E24DD2DAA6}" type="parTrans" cxnId="{0F43B74B-C441-4163-9795-E1358D94444C}">
      <dgm:prSet/>
      <dgm:spPr/>
      <dgm:t>
        <a:bodyPr/>
        <a:lstStyle/>
        <a:p>
          <a:endParaRPr lang="en-US"/>
        </a:p>
      </dgm:t>
    </dgm:pt>
    <dgm:pt modelId="{BB938FA9-B230-4680-AEEE-57CA0205F2EE}" type="sibTrans" cxnId="{412F02CB-24D7-407B-93F8-AAEED98D8046}">
      <dgm:prSet/>
      <dgm:spPr/>
      <dgm:t>
        <a:bodyPr/>
        <a:lstStyle/>
        <a:p>
          <a:endParaRPr lang="en-US"/>
        </a:p>
      </dgm:t>
    </dgm:pt>
    <dgm:pt modelId="{08B553B5-D0F6-4C26-A8CA-22B5F7CCA889}" type="parTrans" cxnId="{412F02CB-24D7-407B-93F8-AAEED98D8046}">
      <dgm:prSet/>
      <dgm:spPr/>
      <dgm:t>
        <a:bodyPr/>
        <a:lstStyle/>
        <a:p>
          <a:endParaRPr lang="en-US"/>
        </a:p>
      </dgm:t>
    </dgm:pt>
    <dgm:pt modelId="{1B7497D6-4F59-43A1-9A41-DE6CA0AD5307}" type="sibTrans" cxnId="{B979FB00-315A-4819-B878-8CA5C7FD30F7}">
      <dgm:prSet/>
      <dgm:spPr/>
      <dgm:t>
        <a:bodyPr/>
        <a:lstStyle/>
        <a:p>
          <a:endParaRPr lang="en-US"/>
        </a:p>
      </dgm:t>
    </dgm:pt>
    <dgm:pt modelId="{BCB57241-77C5-4AE1-9DD6-55AE2E4BC023}" type="parTrans" cxnId="{B979FB00-315A-4819-B878-8CA5C7FD30F7}">
      <dgm:prSet/>
      <dgm:spPr/>
      <dgm:t>
        <a:bodyPr/>
        <a:lstStyle/>
        <a:p>
          <a:endParaRPr lang="en-US"/>
        </a:p>
      </dgm:t>
    </dgm:pt>
    <dgm:pt modelId="{B7355A29-4709-F941-8987-8C64F746DB50}">
      <dgm:prSet phldrT="[Text]"/>
      <dgm:spPr/>
      <dgm:t>
        <a:bodyPr/>
        <a:lstStyle/>
        <a:p>
          <a:r>
            <a:rPr lang="en-US" dirty="0"/>
            <a:t>Predix Bar Chart</a:t>
          </a:r>
        </a:p>
      </dgm:t>
    </dgm:pt>
    <dgm:pt modelId="{A057505D-28F1-ED44-8DF1-2D4BE5DFE448}" type="parTrans" cxnId="{739F2476-ABDF-8B4F-A3A4-0A72E519E35C}">
      <dgm:prSet/>
      <dgm:spPr/>
      <dgm:t>
        <a:bodyPr/>
        <a:lstStyle/>
        <a:p>
          <a:endParaRPr lang="en-US"/>
        </a:p>
      </dgm:t>
    </dgm:pt>
    <dgm:pt modelId="{EF3A9626-E67E-0D45-A766-9463174715A9}" type="sibTrans" cxnId="{739F2476-ABDF-8B4F-A3A4-0A72E519E35C}">
      <dgm:prSet/>
      <dgm:spPr/>
      <dgm:t>
        <a:bodyPr/>
        <a:lstStyle/>
        <a:p>
          <a:endParaRPr lang="en-US"/>
        </a:p>
      </dgm:t>
    </dgm:pt>
    <dgm:pt modelId="{153F7E1E-477F-9B4D-BA40-74738F0728B0}">
      <dgm:prSet/>
      <dgm:spPr/>
      <dgm:t>
        <a:bodyPr/>
        <a:lstStyle/>
        <a:p>
          <a:endParaRPr lang="en-US" dirty="0"/>
        </a:p>
      </dgm:t>
    </dgm:pt>
    <dgm:pt modelId="{6AC1AA70-B270-5C4E-AD64-725382EC8E63}" type="parTrans" cxnId="{D78ACDD9-E234-6B47-850D-0D24D5D93B54}">
      <dgm:prSet/>
      <dgm:spPr/>
      <dgm:t>
        <a:bodyPr/>
        <a:lstStyle/>
        <a:p>
          <a:endParaRPr lang="en-US"/>
        </a:p>
      </dgm:t>
    </dgm:pt>
    <dgm:pt modelId="{284E3FD7-E12B-D340-A779-DB31F3B7F606}" type="sibTrans" cxnId="{D78ACDD9-E234-6B47-850D-0D24D5D93B54}">
      <dgm:prSet/>
      <dgm:spPr/>
      <dgm:t>
        <a:bodyPr/>
        <a:lstStyle/>
        <a:p>
          <a:endParaRPr lang="en-US"/>
        </a:p>
      </dgm:t>
    </dgm:pt>
    <dgm:pt modelId="{3B3BE659-EECD-1A41-8746-CA2E9D7E6D5E}">
      <dgm:prSet phldrT="[Text]"/>
      <dgm:spPr/>
      <dgm:t>
        <a:bodyPr/>
        <a:lstStyle/>
        <a:p>
          <a:r>
            <a:rPr lang="en-US" dirty="0" err="1"/>
            <a:t>Predix</a:t>
          </a:r>
          <a:r>
            <a:rPr lang="en-US" dirty="0"/>
            <a:t> Data table</a:t>
          </a:r>
        </a:p>
      </dgm:t>
    </dgm:pt>
    <dgm:pt modelId="{9BC9CDB1-2972-9C4F-B65B-E620E0A0A273}" type="parTrans" cxnId="{26283F62-E656-AF4A-AA1A-3A6F9D83C15F}">
      <dgm:prSet/>
      <dgm:spPr/>
      <dgm:t>
        <a:bodyPr/>
        <a:lstStyle/>
        <a:p>
          <a:endParaRPr lang="en-US"/>
        </a:p>
      </dgm:t>
    </dgm:pt>
    <dgm:pt modelId="{5C03FD2F-9788-2147-99F2-D73D37D761EF}" type="sibTrans" cxnId="{26283F62-E656-AF4A-AA1A-3A6F9D83C15F}">
      <dgm:prSet/>
      <dgm:spPr/>
      <dgm:t>
        <a:bodyPr/>
        <a:lstStyle/>
        <a:p>
          <a:endParaRPr lang="en-US"/>
        </a:p>
      </dgm:t>
    </dgm:pt>
    <dgm:pt modelId="{5C7C2995-BBCE-4885-870C-1357115B547C}" type="pres">
      <dgm:prSet presAssocID="{D69F2AA2-4526-4EC8-809B-D66EB4EEC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354D3-431A-476C-BDD0-434F1AE5FBED}" type="pres">
      <dgm:prSet presAssocID="{2B5791A0-79EE-41AB-B858-B95FB0980324}" presName="node" presStyleLbl="node1" presStyleIdx="0" presStyleCnt="3" custLinFactX="-24535" custLinFactNeighborX="-100000" custLinFactNeighborY="-1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4C256-239E-4E61-A3C7-8BB0601F3D78}" type="pres">
      <dgm:prSet presAssocID="{60AF06E6-284B-429F-872E-25BFD9E2DF21}" presName="sibTrans" presStyleCnt="0"/>
      <dgm:spPr/>
    </dgm:pt>
    <dgm:pt modelId="{87380C7C-FDE7-428C-B7A4-ED365C2835FF}" type="pres">
      <dgm:prSet presAssocID="{A2644365-7DD2-41AD-943F-E1D384597A22}" presName="node" presStyleLbl="node1" presStyleIdx="1" presStyleCnt="3" custLinFactNeighborX="1" custLinFactNeighborY="2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4923C-1040-4541-8A52-1DDE2E9607B0}" type="pres">
      <dgm:prSet presAssocID="{B659B563-0289-40C3-B6EF-E67AA7D73E9F}" presName="sibTrans" presStyleCnt="0"/>
      <dgm:spPr/>
    </dgm:pt>
    <dgm:pt modelId="{2B44D6D1-9136-4FAE-B022-430352F06719}" type="pres">
      <dgm:prSet presAssocID="{7A1DC47F-9F38-400F-87E7-490793C3C148}" presName="node" presStyleLbl="node1" presStyleIdx="2" presStyleCnt="3" custLinFactNeighborX="21627" custLinFactNeighborY="-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A41B8-9FD3-4589-B1F6-C305894CA4A6}" type="presOf" srcId="{7503ED25-1BE9-4427-A54E-21D25151862F}" destId="{2B44D6D1-9136-4FAE-B022-430352F06719}" srcOrd="0" destOrd="8" presId="urn:microsoft.com/office/officeart/2005/8/layout/hList6"/>
    <dgm:cxn modelId="{059DBB77-2883-4CEA-B600-8403708478FD}" srcId="{2B5791A0-79EE-41AB-B858-B95FB0980324}" destId="{A2477C43-3609-4387-B497-F3F52AA9CE48}" srcOrd="0" destOrd="0" parTransId="{472655B3-0766-4203-B5BD-C398AC4F7407}" sibTransId="{708F2529-6F99-4594-8FE1-701AC51408F6}"/>
    <dgm:cxn modelId="{EA2CD386-E659-41B7-82A0-2EB812B7D0A5}" type="presOf" srcId="{FFFB252E-18B5-4DF0-B780-52924A954167}" destId="{2B44D6D1-9136-4FAE-B022-430352F06719}" srcOrd="0" destOrd="5" presId="urn:microsoft.com/office/officeart/2005/8/layout/hList6"/>
    <dgm:cxn modelId="{8BCB7DEE-AEE4-4C0D-990F-6BBBF18A348B}" type="presOf" srcId="{465B27DC-DD01-4ECB-9EF4-2A6F8A35CC66}" destId="{87380C7C-FDE7-428C-B7A4-ED365C2835FF}" srcOrd="0" destOrd="1" presId="urn:microsoft.com/office/officeart/2005/8/layout/hList6"/>
    <dgm:cxn modelId="{6CC7C3EA-4FDB-4537-8251-ABB17A142373}" srcId="{7A1DC47F-9F38-400F-87E7-490793C3C148}" destId="{FFFB252E-18B5-4DF0-B780-52924A954167}" srcOrd="4" destOrd="0" parTransId="{AC7AD71A-953A-47A5-88D7-FBF19E8F17DE}" sibTransId="{974AFC2C-B160-4B73-94F4-F06021492E0D}"/>
    <dgm:cxn modelId="{1F31B5AA-E8FE-4BDD-B2EB-FCF870C2B33C}" srcId="{A2644365-7DD2-41AD-943F-E1D384597A22}" destId="{0363C507-EA15-4556-99A9-19C98F58626C}" srcOrd="1" destOrd="0" parTransId="{45E2DD56-40CF-45AF-993A-6BE4A98FD2C8}" sibTransId="{1C7554C1-9CAD-4224-8675-D8A514EFF09E}"/>
    <dgm:cxn modelId="{AC5E933B-EF54-4FDE-BD0E-54AB79F8D359}" srcId="{2B5791A0-79EE-41AB-B858-B95FB0980324}" destId="{EE947119-09D7-48AF-B6FE-DE75A5C3959A}" srcOrd="4" destOrd="0" parTransId="{F544A323-F9C6-4E6A-8D25-CFF0963354A1}" sibTransId="{ED3A01D5-4443-4767-A935-D2E28B6378D5}"/>
    <dgm:cxn modelId="{487AFF57-C47B-409A-A1D5-07030F5AADBE}" type="presOf" srcId="{1A41E2B9-347F-4681-86DC-E664AA54B280}" destId="{2B44D6D1-9136-4FAE-B022-430352F06719}" srcOrd="0" destOrd="7" presId="urn:microsoft.com/office/officeart/2005/8/layout/hList6"/>
    <dgm:cxn modelId="{3F785841-E089-4DF8-A8E3-F0FB9AA7CCA0}" srcId="{A2644365-7DD2-41AD-943F-E1D384597A22}" destId="{465B27DC-DD01-4ECB-9EF4-2A6F8A35CC66}" srcOrd="0" destOrd="0" parTransId="{77C933A2-C285-4EC2-91C5-4F57F5A7ADA9}" sibTransId="{CFA98D00-B7EA-4B07-9C4C-8F8F60386DC3}"/>
    <dgm:cxn modelId="{FFBD19D5-EB81-4E9D-B5F1-CB77CC17FE56}" type="presOf" srcId="{80B8333F-BE08-47B2-ADBA-52A7F47BC202}" destId="{C9F354D3-431A-476C-BDD0-434F1AE5FBED}" srcOrd="0" destOrd="6" presId="urn:microsoft.com/office/officeart/2005/8/layout/hList6"/>
    <dgm:cxn modelId="{36C2C4FA-BAE0-4F71-8701-CFACB93D6BA1}" srcId="{D69F2AA2-4526-4EC8-809B-D66EB4EECAFB}" destId="{A2644365-7DD2-41AD-943F-E1D384597A22}" srcOrd="1" destOrd="0" parTransId="{7EDB95F9-3E95-4326-9580-A8F3F137497D}" sibTransId="{B659B563-0289-40C3-B6EF-E67AA7D73E9F}"/>
    <dgm:cxn modelId="{412F02CB-24D7-407B-93F8-AAEED98D8046}" srcId="{7A1DC47F-9F38-400F-87E7-490793C3C148}" destId="{1BC68EBB-CEFA-4E98-BC1F-7B0ED23447C2}" srcOrd="1" destOrd="0" parTransId="{08B553B5-D0F6-4C26-A8CA-22B5F7CCA889}" sibTransId="{BB938FA9-B230-4680-AEEE-57CA0205F2EE}"/>
    <dgm:cxn modelId="{64ED67B4-4028-44CB-8AE5-E407ABAFC266}" srcId="{7A1DC47F-9F38-400F-87E7-490793C3C148}" destId="{3A29AA26-BA20-4EAA-8701-1D5522A8545B}" srcOrd="5" destOrd="0" parTransId="{B4332EBD-32EC-4415-8CFD-98E3A451189D}" sibTransId="{7A9BD13E-96D5-4A6A-94B2-337E90E29DDD}"/>
    <dgm:cxn modelId="{739F2476-ABDF-8B4F-A3A4-0A72E519E35C}" srcId="{2B5791A0-79EE-41AB-B858-B95FB0980324}" destId="{B7355A29-4709-F941-8987-8C64F746DB50}" srcOrd="1" destOrd="0" parTransId="{A057505D-28F1-ED44-8DF1-2D4BE5DFE448}" sibTransId="{EF3A9626-E67E-0D45-A766-9463174715A9}"/>
    <dgm:cxn modelId="{5E72FFD9-7082-4BCB-ACA2-F3ED68386011}" srcId="{2B5791A0-79EE-41AB-B858-B95FB0980324}" destId="{54762E8A-7A32-4CAA-A029-92543CFA7BB0}" srcOrd="3" destOrd="0" parTransId="{78B3BE0C-D666-433C-A88D-139BB7937A04}" sibTransId="{D5F1D73E-B9C5-445C-8DB8-3F71934F1483}"/>
    <dgm:cxn modelId="{5DC727F5-906A-4F60-B6C0-4D6AD0B3C46A}" srcId="{A2644365-7DD2-41AD-943F-E1D384597A22}" destId="{DC4A9042-1A26-4128-BD40-D752D1757D8C}" srcOrd="2" destOrd="0" parTransId="{DB848063-57E6-487C-A789-B627C6C3BA5C}" sibTransId="{C9E78C97-FA17-42C9-9F5D-7D147A48BBFB}"/>
    <dgm:cxn modelId="{3B054799-BA6B-4C7C-99A6-361641137450}" type="presOf" srcId="{A2477C43-3609-4387-B497-F3F52AA9CE48}" destId="{C9F354D3-431A-476C-BDD0-434F1AE5FBED}" srcOrd="0" destOrd="1" presId="urn:microsoft.com/office/officeart/2005/8/layout/hList6"/>
    <dgm:cxn modelId="{5580056D-8EA1-4483-840D-E1C9BFB0D064}" srcId="{D69F2AA2-4526-4EC8-809B-D66EB4EECAFB}" destId="{7A1DC47F-9F38-400F-87E7-490793C3C148}" srcOrd="2" destOrd="0" parTransId="{BE63431B-920C-4729-99EE-AC508A218F42}" sibTransId="{FA300743-9C8A-438A-8497-81B222C3657C}"/>
    <dgm:cxn modelId="{D5D4A851-3C04-440F-8A18-4B962B7EA711}" srcId="{2B5791A0-79EE-41AB-B858-B95FB0980324}" destId="{80B8333F-BE08-47B2-ADBA-52A7F47BC202}" srcOrd="5" destOrd="0" parTransId="{E67BEB76-B7DD-4C5B-B70F-B9BF9D34D7E7}" sibTransId="{5F72E2AB-6655-4728-8A1B-0F128DAF7C8B}"/>
    <dgm:cxn modelId="{26283F62-E656-AF4A-AA1A-3A6F9D83C15F}" srcId="{2B5791A0-79EE-41AB-B858-B95FB0980324}" destId="{3B3BE659-EECD-1A41-8746-CA2E9D7E6D5E}" srcOrd="2" destOrd="0" parTransId="{9BC9CDB1-2972-9C4F-B65B-E620E0A0A273}" sibTransId="{5C03FD2F-9788-2147-99F2-D73D37D761EF}"/>
    <dgm:cxn modelId="{F2E37BC2-6BD4-4353-9F7A-0537F94170F5}" type="presOf" srcId="{153F7E1E-477F-9B4D-BA40-74738F0728B0}" destId="{C9F354D3-431A-476C-BDD0-434F1AE5FBED}" srcOrd="0" destOrd="7" presId="urn:microsoft.com/office/officeart/2005/8/layout/hList6"/>
    <dgm:cxn modelId="{550BA52E-6BFB-4625-8970-51017A242712}" type="presOf" srcId="{4296EB63-10D6-4DA4-80DB-4E15C340CED4}" destId="{2B44D6D1-9136-4FAE-B022-430352F06719}" srcOrd="0" destOrd="3" presId="urn:microsoft.com/office/officeart/2005/8/layout/hList6"/>
    <dgm:cxn modelId="{0F43B74B-C441-4163-9795-E1358D94444C}" srcId="{7A1DC47F-9F38-400F-87E7-490793C3C148}" destId="{4296EB63-10D6-4DA4-80DB-4E15C340CED4}" srcOrd="2" destOrd="0" parTransId="{72BA3C31-300E-4769-A056-C3E24DD2DAA6}" sibTransId="{03AB1728-012A-44F3-AADE-3103BE1DB2EF}"/>
    <dgm:cxn modelId="{1867F90F-674E-4503-AEB1-669039DF9CBA}" type="presOf" srcId="{0363C507-EA15-4556-99A9-19C98F58626C}" destId="{87380C7C-FDE7-428C-B7A4-ED365C2835FF}" srcOrd="0" destOrd="2" presId="urn:microsoft.com/office/officeart/2005/8/layout/hList6"/>
    <dgm:cxn modelId="{D1C0A527-946A-463B-8049-9ABC548069B4}" type="presOf" srcId="{DC4A9042-1A26-4128-BD40-D752D1757D8C}" destId="{87380C7C-FDE7-428C-B7A4-ED365C2835FF}" srcOrd="0" destOrd="3" presId="urn:microsoft.com/office/officeart/2005/8/layout/hList6"/>
    <dgm:cxn modelId="{B979FB00-315A-4819-B878-8CA5C7FD30F7}" srcId="{7A1DC47F-9F38-400F-87E7-490793C3C148}" destId="{138E5C4A-0AA3-4F69-BA39-1277D704DF30}" srcOrd="0" destOrd="0" parTransId="{BCB57241-77C5-4AE1-9DD6-55AE2E4BC023}" sibTransId="{1B7497D6-4F59-43A1-9A41-DE6CA0AD5307}"/>
    <dgm:cxn modelId="{E8B064BA-CE03-4B5A-A410-AA05496F8D81}" srcId="{D69F2AA2-4526-4EC8-809B-D66EB4EECAFB}" destId="{2B5791A0-79EE-41AB-B858-B95FB0980324}" srcOrd="0" destOrd="0" parTransId="{970F5048-1497-45E3-8539-ABE09FC4C52B}" sibTransId="{60AF06E6-284B-429F-872E-25BFD9E2DF21}"/>
    <dgm:cxn modelId="{D78ACDD9-E234-6B47-850D-0D24D5D93B54}" srcId="{2B5791A0-79EE-41AB-B858-B95FB0980324}" destId="{153F7E1E-477F-9B4D-BA40-74738F0728B0}" srcOrd="6" destOrd="0" parTransId="{6AC1AA70-B270-5C4E-AD64-725382EC8E63}" sibTransId="{284E3FD7-E12B-D340-A779-DB31F3B7F606}"/>
    <dgm:cxn modelId="{10AFD52C-DA43-4C23-AB02-06204DF68097}" type="presOf" srcId="{1BC68EBB-CEFA-4E98-BC1F-7B0ED23447C2}" destId="{2B44D6D1-9136-4FAE-B022-430352F06719}" srcOrd="0" destOrd="2" presId="urn:microsoft.com/office/officeart/2005/8/layout/hList6"/>
    <dgm:cxn modelId="{D42211DA-71A4-4874-B197-387D4A7CB277}" srcId="{7A1DC47F-9F38-400F-87E7-490793C3C148}" destId="{7503ED25-1BE9-4427-A54E-21D25151862F}" srcOrd="7" destOrd="0" parTransId="{B728D34B-978C-4167-899A-A9F12B58FB83}" sibTransId="{16730D86-8B67-43EE-BA87-826927C493F8}"/>
    <dgm:cxn modelId="{6469AA85-7E94-4474-92C8-6C1F1860B5C9}" srcId="{7A1DC47F-9F38-400F-87E7-490793C3C148}" destId="{1A41E2B9-347F-4681-86DC-E664AA54B280}" srcOrd="6" destOrd="0" parTransId="{D8486344-C9F3-4E93-AD65-F33718B9E234}" sibTransId="{4AB20B43-9741-46A1-9394-0310BABCF9AE}"/>
    <dgm:cxn modelId="{ED5BCDC8-A7D3-45BC-BF01-842D79CD8BEA}" type="presOf" srcId="{3A29AA26-BA20-4EAA-8701-1D5522A8545B}" destId="{2B44D6D1-9136-4FAE-B022-430352F06719}" srcOrd="0" destOrd="6" presId="urn:microsoft.com/office/officeart/2005/8/layout/hList6"/>
    <dgm:cxn modelId="{E05DFD2D-F6FB-4B40-88FD-1C353EC05BDA}" type="presOf" srcId="{7A1DC47F-9F38-400F-87E7-490793C3C148}" destId="{2B44D6D1-9136-4FAE-B022-430352F06719}" srcOrd="0" destOrd="0" presId="urn:microsoft.com/office/officeart/2005/8/layout/hList6"/>
    <dgm:cxn modelId="{23A8C596-CA80-4DFE-A2D2-6717AB5380D3}" type="presOf" srcId="{EE947119-09D7-48AF-B6FE-DE75A5C3959A}" destId="{C9F354D3-431A-476C-BDD0-434F1AE5FBED}" srcOrd="0" destOrd="5" presId="urn:microsoft.com/office/officeart/2005/8/layout/hList6"/>
    <dgm:cxn modelId="{25D00F15-DC1A-4C2F-A50A-E98B0FFD4CF2}" type="presOf" srcId="{138E5C4A-0AA3-4F69-BA39-1277D704DF30}" destId="{2B44D6D1-9136-4FAE-B022-430352F06719}" srcOrd="0" destOrd="1" presId="urn:microsoft.com/office/officeart/2005/8/layout/hList6"/>
    <dgm:cxn modelId="{C4648C9C-A2BE-41E2-AE00-71A92E6D7D35}" type="presOf" srcId="{4BCE5AC5-C904-46EB-AE19-39336FFB362F}" destId="{2B44D6D1-9136-4FAE-B022-430352F06719}" srcOrd="0" destOrd="4" presId="urn:microsoft.com/office/officeart/2005/8/layout/hList6"/>
    <dgm:cxn modelId="{54B8A0C3-1605-41EA-93D0-65CD4892F4A1}" srcId="{7A1DC47F-9F38-400F-87E7-490793C3C148}" destId="{4BCE5AC5-C904-46EB-AE19-39336FFB362F}" srcOrd="3" destOrd="0" parTransId="{BA56481C-82E1-451A-9203-F2857E2B410A}" sibTransId="{35D9C2C5-A54C-4120-98ED-6EAEBE73673C}"/>
    <dgm:cxn modelId="{F67DF255-BB36-4969-BEEE-7BF054AD3391}" type="presOf" srcId="{54762E8A-7A32-4CAA-A029-92543CFA7BB0}" destId="{C9F354D3-431A-476C-BDD0-434F1AE5FBED}" srcOrd="0" destOrd="4" presId="urn:microsoft.com/office/officeart/2005/8/layout/hList6"/>
    <dgm:cxn modelId="{C56B7800-BD4C-4524-BCA5-5DB376F79F41}" type="presOf" srcId="{B7355A29-4709-F941-8987-8C64F746DB50}" destId="{C9F354D3-431A-476C-BDD0-434F1AE5FBED}" srcOrd="0" destOrd="2" presId="urn:microsoft.com/office/officeart/2005/8/layout/hList6"/>
    <dgm:cxn modelId="{370E67E6-5CE9-4472-908D-05E7C071C2F4}" type="presOf" srcId="{3B3BE659-EECD-1A41-8746-CA2E9D7E6D5E}" destId="{C9F354D3-431A-476C-BDD0-434F1AE5FBED}" srcOrd="0" destOrd="3" presId="urn:microsoft.com/office/officeart/2005/8/layout/hList6"/>
    <dgm:cxn modelId="{0EBA8928-628C-4392-9784-EC69B845D805}" type="presOf" srcId="{D69F2AA2-4526-4EC8-809B-D66EB4EECAFB}" destId="{5C7C2995-BBCE-4885-870C-1357115B547C}" srcOrd="0" destOrd="0" presId="urn:microsoft.com/office/officeart/2005/8/layout/hList6"/>
    <dgm:cxn modelId="{9A558541-B9D5-4E24-92C0-02F993BC44C8}" type="presOf" srcId="{A2644365-7DD2-41AD-943F-E1D384597A22}" destId="{87380C7C-FDE7-428C-B7A4-ED365C2835FF}" srcOrd="0" destOrd="0" presId="urn:microsoft.com/office/officeart/2005/8/layout/hList6"/>
    <dgm:cxn modelId="{3BA4F467-2BF3-4237-BED4-0335D373B000}" type="presOf" srcId="{2B5791A0-79EE-41AB-B858-B95FB0980324}" destId="{C9F354D3-431A-476C-BDD0-434F1AE5FBED}" srcOrd="0" destOrd="0" presId="urn:microsoft.com/office/officeart/2005/8/layout/hList6"/>
    <dgm:cxn modelId="{7C77A7D6-D2BB-4C54-8935-4008257F8A7A}" type="presParOf" srcId="{5C7C2995-BBCE-4885-870C-1357115B547C}" destId="{C9F354D3-431A-476C-BDD0-434F1AE5FBED}" srcOrd="0" destOrd="0" presId="urn:microsoft.com/office/officeart/2005/8/layout/hList6"/>
    <dgm:cxn modelId="{94CCE14D-B5D2-457D-9D45-94B3DABBAE60}" type="presParOf" srcId="{5C7C2995-BBCE-4885-870C-1357115B547C}" destId="{9474C256-239E-4E61-A3C7-8BB0601F3D78}" srcOrd="1" destOrd="0" presId="urn:microsoft.com/office/officeart/2005/8/layout/hList6"/>
    <dgm:cxn modelId="{3351C28E-DE73-4878-9C9A-5F0EB241A116}" type="presParOf" srcId="{5C7C2995-BBCE-4885-870C-1357115B547C}" destId="{87380C7C-FDE7-428C-B7A4-ED365C2835FF}" srcOrd="2" destOrd="0" presId="urn:microsoft.com/office/officeart/2005/8/layout/hList6"/>
    <dgm:cxn modelId="{87813F6C-AF33-4B3A-B80C-E93FE3A81C05}" type="presParOf" srcId="{5C7C2995-BBCE-4885-870C-1357115B547C}" destId="{E544923C-1040-4541-8A52-1DDE2E9607B0}" srcOrd="3" destOrd="0" presId="urn:microsoft.com/office/officeart/2005/8/layout/hList6"/>
    <dgm:cxn modelId="{ABECD405-320B-4872-83ED-7390B44C7A73}" type="presParOf" srcId="{5C7C2995-BBCE-4885-870C-1357115B547C}" destId="{2B44D6D1-9136-4FAE-B022-430352F0671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FF881-74C4-4D89-9491-FC47D0818AC3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5ADD448E-16E7-4524-914A-24AD5D66943E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Sprint 1</a:t>
          </a:r>
        </a:p>
      </dgm:t>
    </dgm:pt>
    <dgm:pt modelId="{D88D15E6-3747-4894-97A8-EF60D6ACAEBA}" type="parTrans" cxnId="{FBC6E812-0C2C-4293-8ED3-D512DF155230}">
      <dgm:prSet/>
      <dgm:spPr/>
      <dgm:t>
        <a:bodyPr/>
        <a:lstStyle/>
        <a:p>
          <a:endParaRPr lang="en-US" sz="1800"/>
        </a:p>
      </dgm:t>
    </dgm:pt>
    <dgm:pt modelId="{7886AFCE-6116-45EF-A33C-343E6550759B}" type="sibTrans" cxnId="{FBC6E812-0C2C-4293-8ED3-D512DF155230}">
      <dgm:prSet/>
      <dgm:spPr/>
      <dgm:t>
        <a:bodyPr/>
        <a:lstStyle/>
        <a:p>
          <a:endParaRPr lang="en-US" sz="1800"/>
        </a:p>
      </dgm:t>
    </dgm:pt>
    <dgm:pt modelId="{FCEEF7A9-40F6-47CA-A99E-8AE238691125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Sprint 2</a:t>
          </a:r>
        </a:p>
      </dgm:t>
    </dgm:pt>
    <dgm:pt modelId="{02E35D90-58AD-46C9-B656-0D08A595E4E3}" type="parTrans" cxnId="{2CFEBC4C-EAD4-4F1F-894B-0A807CDF5C00}">
      <dgm:prSet/>
      <dgm:spPr/>
      <dgm:t>
        <a:bodyPr/>
        <a:lstStyle/>
        <a:p>
          <a:endParaRPr lang="en-US" sz="1800"/>
        </a:p>
      </dgm:t>
    </dgm:pt>
    <dgm:pt modelId="{59943E83-0F43-41C7-A3CE-6A4EA57687C6}" type="sibTrans" cxnId="{2CFEBC4C-EAD4-4F1F-894B-0A807CDF5C00}">
      <dgm:prSet/>
      <dgm:spPr/>
      <dgm:t>
        <a:bodyPr/>
        <a:lstStyle/>
        <a:p>
          <a:endParaRPr lang="en-US" sz="1800"/>
        </a:p>
      </dgm:t>
    </dgm:pt>
    <dgm:pt modelId="{2CE6E344-8FDF-4849-AB53-82D6DF4A75F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Sprint 3</a:t>
          </a:r>
        </a:p>
      </dgm:t>
    </dgm:pt>
    <dgm:pt modelId="{3DFE7DB7-12C1-41CC-B9EF-A433C66E7A59}" type="parTrans" cxnId="{B4322E0A-387E-4DE6-8873-234861BC61C2}">
      <dgm:prSet/>
      <dgm:spPr/>
      <dgm:t>
        <a:bodyPr/>
        <a:lstStyle/>
        <a:p>
          <a:endParaRPr lang="en-US" sz="1800"/>
        </a:p>
      </dgm:t>
    </dgm:pt>
    <dgm:pt modelId="{53B0885B-62C0-484B-9A6B-6659C002FBB2}" type="sibTrans" cxnId="{B4322E0A-387E-4DE6-8873-234861BC61C2}">
      <dgm:prSet/>
      <dgm:spPr/>
      <dgm:t>
        <a:bodyPr/>
        <a:lstStyle/>
        <a:p>
          <a:endParaRPr lang="en-US" sz="1800"/>
        </a:p>
      </dgm:t>
    </dgm:pt>
    <dgm:pt modelId="{E3DA9B58-F4B5-470F-8D84-BDDED41715C1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Sprint 4</a:t>
          </a:r>
        </a:p>
      </dgm:t>
    </dgm:pt>
    <dgm:pt modelId="{774FE241-F117-45A0-BCBC-F2113848EBAB}" type="parTrans" cxnId="{273B0FD5-FD57-422C-997B-0AFEBDDDF3CE}">
      <dgm:prSet/>
      <dgm:spPr/>
      <dgm:t>
        <a:bodyPr/>
        <a:lstStyle/>
        <a:p>
          <a:endParaRPr lang="en-US" sz="1800"/>
        </a:p>
      </dgm:t>
    </dgm:pt>
    <dgm:pt modelId="{8A209D47-2F9A-4415-A7DC-C4D8274065FB}" type="sibTrans" cxnId="{273B0FD5-FD57-422C-997B-0AFEBDDDF3CE}">
      <dgm:prSet/>
      <dgm:spPr/>
      <dgm:t>
        <a:bodyPr/>
        <a:lstStyle/>
        <a:p>
          <a:endParaRPr lang="en-US" sz="1800"/>
        </a:p>
      </dgm:t>
    </dgm:pt>
    <dgm:pt modelId="{4E6DB90E-CD5C-4504-B6E3-38C5CBD65122}" type="pres">
      <dgm:prSet presAssocID="{56DFF881-74C4-4D89-9491-FC47D0818AC3}" presName="Name0" presStyleCnt="0">
        <dgm:presLayoutVars>
          <dgm:dir/>
          <dgm:animLvl val="lvl"/>
          <dgm:resizeHandles val="exact"/>
        </dgm:presLayoutVars>
      </dgm:prSet>
      <dgm:spPr/>
    </dgm:pt>
    <dgm:pt modelId="{7E60C3A3-67E6-4728-AFEA-0BBD5AFF3EB8}" type="pres">
      <dgm:prSet presAssocID="{5ADD448E-16E7-4524-914A-24AD5D6694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32A8E-DDA3-48C6-8ED4-F04551132CAF}" type="pres">
      <dgm:prSet presAssocID="{7886AFCE-6116-45EF-A33C-343E6550759B}" presName="parTxOnlySpace" presStyleCnt="0"/>
      <dgm:spPr/>
    </dgm:pt>
    <dgm:pt modelId="{FF45ED56-71DD-4080-BAA8-4F193D783F52}" type="pres">
      <dgm:prSet presAssocID="{FCEEF7A9-40F6-47CA-A99E-8AE23869112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CAFC5-B80D-4A67-A530-6F6F90CEC923}" type="pres">
      <dgm:prSet presAssocID="{59943E83-0F43-41C7-A3CE-6A4EA57687C6}" presName="parTxOnlySpace" presStyleCnt="0"/>
      <dgm:spPr/>
    </dgm:pt>
    <dgm:pt modelId="{59852B6D-D430-4B78-8AF8-8EDD52C96971}" type="pres">
      <dgm:prSet presAssocID="{2CE6E344-8FDF-4849-AB53-82D6DF4A75F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E1276-2A89-48E5-9AD6-E862E9CE63DB}" type="pres">
      <dgm:prSet presAssocID="{53B0885B-62C0-484B-9A6B-6659C002FBB2}" presName="parTxOnlySpace" presStyleCnt="0"/>
      <dgm:spPr/>
    </dgm:pt>
    <dgm:pt modelId="{DAF20875-4EA2-4796-BF76-6F04BA14576C}" type="pres">
      <dgm:prSet presAssocID="{E3DA9B58-F4B5-470F-8D84-BDDED41715C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6EC047-22D1-4A9D-8A64-81A394CE807B}" type="presOf" srcId="{2CE6E344-8FDF-4849-AB53-82D6DF4A75F2}" destId="{59852B6D-D430-4B78-8AF8-8EDD52C96971}" srcOrd="0" destOrd="0" presId="urn:microsoft.com/office/officeart/2005/8/layout/chevron1"/>
    <dgm:cxn modelId="{FBC6E812-0C2C-4293-8ED3-D512DF155230}" srcId="{56DFF881-74C4-4D89-9491-FC47D0818AC3}" destId="{5ADD448E-16E7-4524-914A-24AD5D66943E}" srcOrd="0" destOrd="0" parTransId="{D88D15E6-3747-4894-97A8-EF60D6ACAEBA}" sibTransId="{7886AFCE-6116-45EF-A33C-343E6550759B}"/>
    <dgm:cxn modelId="{2CFEBC4C-EAD4-4F1F-894B-0A807CDF5C00}" srcId="{56DFF881-74C4-4D89-9491-FC47D0818AC3}" destId="{FCEEF7A9-40F6-47CA-A99E-8AE238691125}" srcOrd="1" destOrd="0" parTransId="{02E35D90-58AD-46C9-B656-0D08A595E4E3}" sibTransId="{59943E83-0F43-41C7-A3CE-6A4EA57687C6}"/>
    <dgm:cxn modelId="{273B0FD5-FD57-422C-997B-0AFEBDDDF3CE}" srcId="{56DFF881-74C4-4D89-9491-FC47D0818AC3}" destId="{E3DA9B58-F4B5-470F-8D84-BDDED41715C1}" srcOrd="3" destOrd="0" parTransId="{774FE241-F117-45A0-BCBC-F2113848EBAB}" sibTransId="{8A209D47-2F9A-4415-A7DC-C4D8274065FB}"/>
    <dgm:cxn modelId="{B4322E0A-387E-4DE6-8873-234861BC61C2}" srcId="{56DFF881-74C4-4D89-9491-FC47D0818AC3}" destId="{2CE6E344-8FDF-4849-AB53-82D6DF4A75F2}" srcOrd="2" destOrd="0" parTransId="{3DFE7DB7-12C1-41CC-B9EF-A433C66E7A59}" sibTransId="{53B0885B-62C0-484B-9A6B-6659C002FBB2}"/>
    <dgm:cxn modelId="{7FB555C3-F10E-4360-B628-9AC4A86C5E86}" type="presOf" srcId="{56DFF881-74C4-4D89-9491-FC47D0818AC3}" destId="{4E6DB90E-CD5C-4504-B6E3-38C5CBD65122}" srcOrd="0" destOrd="0" presId="urn:microsoft.com/office/officeart/2005/8/layout/chevron1"/>
    <dgm:cxn modelId="{778E53A3-C7D6-4265-A387-0772020DC24C}" type="presOf" srcId="{E3DA9B58-F4B5-470F-8D84-BDDED41715C1}" destId="{DAF20875-4EA2-4796-BF76-6F04BA14576C}" srcOrd="0" destOrd="0" presId="urn:microsoft.com/office/officeart/2005/8/layout/chevron1"/>
    <dgm:cxn modelId="{C05DDA6E-6D8E-4D45-B57F-CE404E7641C0}" type="presOf" srcId="{5ADD448E-16E7-4524-914A-24AD5D66943E}" destId="{7E60C3A3-67E6-4728-AFEA-0BBD5AFF3EB8}" srcOrd="0" destOrd="0" presId="urn:microsoft.com/office/officeart/2005/8/layout/chevron1"/>
    <dgm:cxn modelId="{B304BCBA-4EA2-4617-B792-4158385106ED}" type="presOf" srcId="{FCEEF7A9-40F6-47CA-A99E-8AE238691125}" destId="{FF45ED56-71DD-4080-BAA8-4F193D783F52}" srcOrd="0" destOrd="0" presId="urn:microsoft.com/office/officeart/2005/8/layout/chevron1"/>
    <dgm:cxn modelId="{EC65391B-9F1B-4954-8979-40D22A09173B}" type="presParOf" srcId="{4E6DB90E-CD5C-4504-B6E3-38C5CBD65122}" destId="{7E60C3A3-67E6-4728-AFEA-0BBD5AFF3EB8}" srcOrd="0" destOrd="0" presId="urn:microsoft.com/office/officeart/2005/8/layout/chevron1"/>
    <dgm:cxn modelId="{836E0F71-D62F-4B21-83FF-20D0730E36BE}" type="presParOf" srcId="{4E6DB90E-CD5C-4504-B6E3-38C5CBD65122}" destId="{3EB32A8E-DDA3-48C6-8ED4-F04551132CAF}" srcOrd="1" destOrd="0" presId="urn:microsoft.com/office/officeart/2005/8/layout/chevron1"/>
    <dgm:cxn modelId="{D232C6D6-51E8-45AD-8E27-65E06A79920A}" type="presParOf" srcId="{4E6DB90E-CD5C-4504-B6E3-38C5CBD65122}" destId="{FF45ED56-71DD-4080-BAA8-4F193D783F52}" srcOrd="2" destOrd="0" presId="urn:microsoft.com/office/officeart/2005/8/layout/chevron1"/>
    <dgm:cxn modelId="{6AECE815-F708-40AB-B511-6C59EC52EA4F}" type="presParOf" srcId="{4E6DB90E-CD5C-4504-B6E3-38C5CBD65122}" destId="{0F4CAFC5-B80D-4A67-A530-6F6F90CEC923}" srcOrd="3" destOrd="0" presId="urn:microsoft.com/office/officeart/2005/8/layout/chevron1"/>
    <dgm:cxn modelId="{EDED9430-AE7F-4D01-AE73-9F3917E9B047}" type="presParOf" srcId="{4E6DB90E-CD5C-4504-B6E3-38C5CBD65122}" destId="{59852B6D-D430-4B78-8AF8-8EDD52C96971}" srcOrd="4" destOrd="0" presId="urn:microsoft.com/office/officeart/2005/8/layout/chevron1"/>
    <dgm:cxn modelId="{FA1FD621-B126-43E1-86D0-1B378BF86535}" type="presParOf" srcId="{4E6DB90E-CD5C-4504-B6E3-38C5CBD65122}" destId="{9D8E1276-2A89-48E5-9AD6-E862E9CE63DB}" srcOrd="5" destOrd="0" presId="urn:microsoft.com/office/officeart/2005/8/layout/chevron1"/>
    <dgm:cxn modelId="{A991F697-0945-41C6-BE97-AE494A64629F}" type="presParOf" srcId="{4E6DB90E-CD5C-4504-B6E3-38C5CBD65122}" destId="{DAF20875-4EA2-4796-BF76-6F04BA1457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354D3-431A-476C-BDD0-434F1AE5FBED}">
      <dsp:nvSpPr>
        <dsp:cNvPr id="0" name=""/>
        <dsp:cNvSpPr/>
      </dsp:nvSpPr>
      <dsp:spPr>
        <a:xfrm rot="16200000">
          <a:off x="-858596" y="858596"/>
          <a:ext cx="3645407" cy="1928213"/>
        </a:xfrm>
        <a:prstGeom prst="flowChartManualOperati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Predix  Line Charts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Predix Bar Chart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/>
            <a:t>Predix</a:t>
          </a:r>
          <a:r>
            <a:rPr lang="en-US" sz="1400" kern="1200" dirty="0"/>
            <a:t> Data 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Grunt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Node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5400000">
        <a:off x="1" y="729080"/>
        <a:ext cx="1928213" cy="2187245"/>
      </dsp:txXfrm>
    </dsp:sp>
    <dsp:sp modelId="{87380C7C-FDE7-428C-B7A4-ED365C2835FF}">
      <dsp:nvSpPr>
        <dsp:cNvPr id="0" name=""/>
        <dsp:cNvSpPr/>
      </dsp:nvSpPr>
      <dsp:spPr>
        <a:xfrm rot="16200000">
          <a:off x="1214976" y="858596"/>
          <a:ext cx="3645407" cy="1928213"/>
        </a:xfrm>
        <a:prstGeom prst="flowChartManualOperation">
          <a:avLst/>
        </a:prstGeom>
        <a:solidFill>
          <a:schemeClr val="accent2">
            <a:shade val="50000"/>
            <a:hueOff val="356215"/>
            <a:satOff val="7582"/>
            <a:lumOff val="315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 Systems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Predix Time Series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Predix Asset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Predix PostgreSQL</a:t>
          </a:r>
        </a:p>
      </dsp:txBody>
      <dsp:txXfrm rot="5400000">
        <a:off x="2073573" y="729080"/>
        <a:ext cx="1928213" cy="2187245"/>
      </dsp:txXfrm>
    </dsp:sp>
    <dsp:sp modelId="{2B44D6D1-9136-4FAE-B022-430352F06719}">
      <dsp:nvSpPr>
        <dsp:cNvPr id="0" name=""/>
        <dsp:cNvSpPr/>
      </dsp:nvSpPr>
      <dsp:spPr>
        <a:xfrm rot="16200000">
          <a:off x="3288546" y="858596"/>
          <a:ext cx="3645407" cy="1928213"/>
        </a:xfrm>
        <a:prstGeom prst="flowChartManualOperation">
          <a:avLst/>
        </a:prstGeom>
        <a:solidFill>
          <a:schemeClr val="accent2">
            <a:shade val="50000"/>
            <a:hueOff val="356215"/>
            <a:satOff val="7582"/>
            <a:lumOff val="315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094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Other Services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Cloud Foundry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Predix UAA/ACS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APM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Python</a:t>
          </a:r>
        </a:p>
        <a:p>
          <a:pPr marL="57150" marR="0" lvl="1" indent="-57150" algn="l" defTabSz="4889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API Framework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ReportsLab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Billing/Metering</a:t>
          </a:r>
        </a:p>
      </dsp:txBody>
      <dsp:txXfrm rot="5400000">
        <a:off x="4147143" y="729080"/>
        <a:ext cx="1928213" cy="2187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0C3A3-67E6-4728-AFEA-0BBD5AFF3EB8}">
      <dsp:nvSpPr>
        <dsp:cNvPr id="0" name=""/>
        <dsp:cNvSpPr/>
      </dsp:nvSpPr>
      <dsp:spPr>
        <a:xfrm>
          <a:off x="4823" y="0"/>
          <a:ext cx="2807696" cy="380469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Sprint 1</a:t>
          </a:r>
        </a:p>
      </dsp:txBody>
      <dsp:txXfrm>
        <a:off x="195058" y="0"/>
        <a:ext cx="2427227" cy="380469"/>
      </dsp:txXfrm>
    </dsp:sp>
    <dsp:sp modelId="{FF45ED56-71DD-4080-BAA8-4F193D783F52}">
      <dsp:nvSpPr>
        <dsp:cNvPr id="0" name=""/>
        <dsp:cNvSpPr/>
      </dsp:nvSpPr>
      <dsp:spPr>
        <a:xfrm>
          <a:off x="2531750" y="0"/>
          <a:ext cx="2807696" cy="380469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Sprint 2</a:t>
          </a:r>
        </a:p>
      </dsp:txBody>
      <dsp:txXfrm>
        <a:off x="2721985" y="0"/>
        <a:ext cx="2427227" cy="380469"/>
      </dsp:txXfrm>
    </dsp:sp>
    <dsp:sp modelId="{59852B6D-D430-4B78-8AF8-8EDD52C96971}">
      <dsp:nvSpPr>
        <dsp:cNvPr id="0" name=""/>
        <dsp:cNvSpPr/>
      </dsp:nvSpPr>
      <dsp:spPr>
        <a:xfrm>
          <a:off x="5058677" y="0"/>
          <a:ext cx="2807696" cy="380469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Sprint 3</a:t>
          </a:r>
        </a:p>
      </dsp:txBody>
      <dsp:txXfrm>
        <a:off x="5248912" y="0"/>
        <a:ext cx="2427227" cy="380469"/>
      </dsp:txXfrm>
    </dsp:sp>
    <dsp:sp modelId="{DAF20875-4EA2-4796-BF76-6F04BA14576C}">
      <dsp:nvSpPr>
        <dsp:cNvPr id="0" name=""/>
        <dsp:cNvSpPr/>
      </dsp:nvSpPr>
      <dsp:spPr>
        <a:xfrm>
          <a:off x="7585604" y="0"/>
          <a:ext cx="2807696" cy="380469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Sprint 4</a:t>
          </a:r>
        </a:p>
      </dsp:txBody>
      <dsp:txXfrm>
        <a:off x="7775839" y="0"/>
        <a:ext cx="2427227" cy="38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0089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713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25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6473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221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66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99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656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04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56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0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4284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954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90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133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263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469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774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3190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55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4" r:id="rId16"/>
    <p:sldLayoutId id="2147483713" r:id="rId17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6321233" cy="952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cs typeface="Calibri"/>
              </a:rPr>
              <a:t>GE </a:t>
            </a:r>
            <a:r>
              <a:rPr lang="en-US" sz="3599" spc="120" dirty="0" err="1">
                <a:solidFill>
                  <a:srgbClr val="FFFFFF"/>
                </a:solidFill>
                <a:cs typeface="Calibri"/>
              </a:rPr>
              <a:t>Predix</a:t>
            </a:r>
            <a:endParaRPr lang="en-US" sz="3599" spc="12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Microservices &amp; APIs</a:t>
            </a: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Group 25"/>
          <p:cNvGrpSpPr/>
          <p:nvPr/>
        </p:nvGrpSpPr>
        <p:grpSpPr>
          <a:xfrm>
            <a:off x="4506459" y="1420797"/>
            <a:ext cx="2099142" cy="2113088"/>
            <a:chOff x="4529358" y="2246398"/>
            <a:chExt cx="1491466" cy="1424375"/>
          </a:xfrm>
        </p:grpSpPr>
        <p:sp>
          <p:nvSpPr>
            <p:cNvPr id="27" name="Hexagon 26"/>
            <p:cNvSpPr/>
            <p:nvPr/>
          </p:nvSpPr>
          <p:spPr>
            <a:xfrm rot="5400000">
              <a:off x="4539598" y="2254652"/>
              <a:ext cx="1424375" cy="1407868"/>
            </a:xfrm>
            <a:prstGeom prst="hexagon">
              <a:avLst/>
            </a:prstGeom>
            <a:noFill/>
            <a:ln w="38100" cap="flat" cmpd="sng" algn="ctr">
              <a:solidFill>
                <a:srgbClr val="1E4191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endParaRPr>
            </a:p>
          </p:txBody>
        </p:sp>
        <p:sp>
          <p:nvSpPr>
            <p:cNvPr id="28" name="Diamond 2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rgbClr val="006AA5"/>
            </a:solidFill>
            <a:ln w="38100" cap="flat" cmpd="sng" algn="ctr">
              <a:solidFill>
                <a:srgbClr val="1E4191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endParaRPr>
            </a:p>
          </p:txBody>
        </p:sp>
        <p:sp>
          <p:nvSpPr>
            <p:cNvPr id="29" name="TextBox 26"/>
            <p:cNvSpPr txBox="1"/>
            <p:nvPr/>
          </p:nvSpPr>
          <p:spPr>
            <a:xfrm>
              <a:off x="4529358" y="2407215"/>
              <a:ext cx="1491466" cy="176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028" name="Picture 4" descr="https://www.apsstandard.org/images/home-slide-1-cloud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39" y="4000470"/>
            <a:ext cx="862856" cy="5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5"/>
          <p:cNvSpPr/>
          <p:nvPr/>
        </p:nvSpPr>
        <p:spPr>
          <a:xfrm>
            <a:off x="10668001" y="228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 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Shifting Power to End Users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Federation to accommodate multi-site and multi-platform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Blazing the trails …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Predix platform maturity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 asset model capability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Reporting solution portable to Predix or any other cloud platform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5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Benefits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35772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67181" y="5184056"/>
            <a:ext cx="607219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 anchor="ctr">
            <a:normAutofit fontScale="70000" lnSpcReduction="20000"/>
          </a:bodyPr>
          <a:lstStyle/>
          <a:p>
            <a:pPr fontAlgn="ctr"/>
            <a:r>
              <a:rPr lang="en-US" dirty="0"/>
              <a:t>Intimate Insight Knowledge - we wrote it</a:t>
            </a:r>
          </a:p>
          <a:p>
            <a:pPr fontAlgn="ctr"/>
            <a:r>
              <a:rPr lang="en-US" dirty="0"/>
              <a:t>Expertise in Predix - Predix team borrowed ideas from Insight to build a lot Predix features</a:t>
            </a:r>
          </a:p>
          <a:p>
            <a:pPr fontAlgn="ctr"/>
            <a:r>
              <a:rPr lang="en-US" dirty="0"/>
              <a:t>UST's experience in Microservices and Predix</a:t>
            </a:r>
          </a:p>
          <a:p>
            <a:pPr fontAlgn="ctr"/>
            <a:r>
              <a:rPr lang="en-US" dirty="0"/>
              <a:t>Microservices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T-Mobile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EMC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Anthem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 err="1"/>
              <a:t>MacQuarie</a:t>
            </a:r>
            <a:r>
              <a:rPr lang="en-US" dirty="0"/>
              <a:t> bank, Australia</a:t>
            </a:r>
          </a:p>
          <a:p>
            <a:pPr fontAlgn="ctr"/>
            <a:r>
              <a:rPr lang="en-US" dirty="0"/>
              <a:t>Predix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Currently working closely with the Predix Architecture team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Identify issues, recommend solutions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Help mature platform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Evangelize platform</a:t>
            </a:r>
          </a:p>
          <a:p>
            <a:pPr fontAlgn="ctr"/>
            <a:r>
              <a:rPr lang="en-US" dirty="0"/>
              <a:t>Insight on Predix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UST has started porting Insight capabilities, e.g., reporting on to Predix</a:t>
            </a:r>
          </a:p>
          <a:p>
            <a:pPr marL="230188" lvl="1" indent="-230188" fontAlgn="ctr"/>
            <a:r>
              <a:rPr lang="en-US" sz="2900" dirty="0"/>
              <a:t>API management expertise</a:t>
            </a:r>
            <a:endParaRPr lang="en-US" dirty="0"/>
          </a:p>
          <a:p>
            <a:pPr fontAlgn="ctr"/>
            <a:r>
              <a:rPr lang="en-US" dirty="0"/>
              <a:t>Best value for your investment</a:t>
            </a:r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  Why UST?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10182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793999" y="2647860"/>
            <a:ext cx="7137465" cy="191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824" y="2799328"/>
            <a:ext cx="11280000" cy="997200"/>
          </a:xfrm>
        </p:spPr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33750" y="1625600"/>
            <a:ext cx="8858250" cy="533400"/>
          </a:xfrm>
        </p:spPr>
        <p:txBody>
          <a:bodyPr/>
          <a:lstStyle/>
          <a:p>
            <a:r>
              <a:rPr lang="en-US" dirty="0"/>
              <a:t>Appendices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73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Predix Cloud Platform</a:t>
            </a:r>
          </a:p>
        </p:txBody>
      </p:sp>
      <p:pic>
        <p:nvPicPr>
          <p:cNvPr id="1026" name="Picture 2" descr="https://www.predix.io/api/docs/img/predix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46" y="861386"/>
            <a:ext cx="9484608" cy="3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606722" y="4240776"/>
            <a:ext cx="8004412" cy="2477069"/>
            <a:chOff x="457198" y="1137029"/>
            <a:chExt cx="11256525" cy="5041131"/>
          </a:xfrm>
        </p:grpSpPr>
        <p:sp>
          <p:nvSpPr>
            <p:cNvPr id="7" name="Rectangle 6"/>
            <p:cNvSpPr/>
            <p:nvPr/>
          </p:nvSpPr>
          <p:spPr>
            <a:xfrm>
              <a:off x="457198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Resources – App Dev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DevBox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Predix-ready bundle of preinstalled and preconfigured app development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Buildpack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Cloud Foundry - Cloud Foundry compatible buildpacks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 Data Simulator - generate time series test data series, Machine, Analytics and Visualization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198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Software &amp;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enables machine to machine, machine to cloud, and machine to human connectivity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Manager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Deployment and Monitoring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Connectivity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plug-n-play, secure, and reliable connectivity services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8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Management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Asset Data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create and store machine asset models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 Series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Manage, ingest, store and analyze data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Database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PostgreSQL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Key-Value Store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redis - key-value cache and store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AMQP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RabbitMQ - messages between apps, components and devices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Blobstore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Binary large object storage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52146" y="113703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Catalog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Runtime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elastic execution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 User Interface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to upload, validate, and run analytics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GeoEnhance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pitney bowes - for location services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34841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 Account &amp; Authentication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 Control Service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Robust access control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 Management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instance provisioning for tenants and runtime access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2146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Views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Control layout and component for UI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azuqua - for workflows between apps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52146" y="459176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SDK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quickly build mobile apps to monitor, service, and maintain assets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design, develop, and deploy mobile apps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841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DevOps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Logging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Logstash - log, save, search, and visualize logs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34841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Commercialization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Operations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nurego - to monetize services using subscription mgmt., profitability analysis, and customer segmentation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753882"/>
            <a:ext cx="2294764" cy="6091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14" y="881144"/>
            <a:ext cx="22924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Platform for future of all GE applications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Built on Pivotal Cloud Foundry PaaS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Microservices-based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Pre-built templates &amp;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UI components for Web &amp;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Rich services ecosystem </a:t>
            </a:r>
          </a:p>
          <a:p>
            <a:pPr lvl="1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/>
          <p:cNvSpPr txBox="1"/>
          <p:nvPr/>
        </p:nvSpPr>
        <p:spPr>
          <a:xfrm>
            <a:off x="10278142" y="2904652"/>
            <a:ext cx="12650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rgbClr val="1E4191">
                    <a:lumMod val="60000"/>
                    <a:lumOff val="40000"/>
                  </a:srgbClr>
                </a:solidFill>
              </a:defRPr>
            </a:lvl1pPr>
          </a:lstStyle>
          <a:p>
            <a:r>
              <a:rPr lang="en-US" dirty="0"/>
              <a:t>Expose functionality through APIs</a:t>
            </a:r>
          </a:p>
        </p:txBody>
      </p:sp>
      <p:sp>
        <p:nvSpPr>
          <p:cNvPr id="54" name="Up Arrow 53"/>
          <p:cNvSpPr/>
          <p:nvPr/>
        </p:nvSpPr>
        <p:spPr>
          <a:xfrm rot="10800000" flipV="1">
            <a:off x="9660770" y="2665136"/>
            <a:ext cx="596868" cy="1563435"/>
          </a:xfrm>
          <a:prstGeom prst="up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41795" y="3531860"/>
            <a:ext cx="2268244" cy="748860"/>
          </a:xfrm>
          <a:prstGeom prst="rect">
            <a:avLst/>
          </a:prstGeom>
          <a:solidFill>
            <a:srgbClr val="E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896923" y="3450548"/>
            <a:ext cx="4038656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197981" y="1469108"/>
            <a:ext cx="703506" cy="462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1215" y="167875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645292" y="175047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Microservices Transformation Process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35953" y="141900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591" y="1986052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591" y="303582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591" y="5601855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591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70909" y="1678755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680459" y="185240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80459" y="203885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80459" y="221259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80720" y="180290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935314" y="188541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943732" y="196070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2586" y="190983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06412" y="206483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26798" y="206413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09587" y="221088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29973" y="221018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77284" y="23713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68520" y="255335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04980" y="300851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83794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12055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40316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693140" y="572672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991108" y="5609054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126200" y="5700968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2259935" y="5721730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8950" y="5609054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91266" y="5609054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686981" y="5704610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775773" y="5817255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21259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66730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12201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5767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0314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04547" y="367077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8591" y="390328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2749" y="372739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9" name="Flowchart: Direct Access Storage 258"/>
          <p:cNvSpPr/>
          <p:nvPr/>
        </p:nvSpPr>
        <p:spPr>
          <a:xfrm>
            <a:off x="8303571" y="577316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9499179" y="565548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9634271" y="574740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8870366" y="576816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8219381" y="565548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10099337" y="565548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10195052" y="575104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10283844" y="586368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8115397" y="4359242"/>
            <a:ext cx="2540150" cy="193349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307873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9136134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9964395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7975873" y="905128"/>
            <a:ext cx="23079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 Platform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10672194" y="505330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10706217" y="566174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1600428" y="4989731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679242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507503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3335764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253116" y="4983051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99107" y="965257"/>
            <a:ext cx="4074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251011" y="4414975"/>
            <a:ext cx="2790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$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262789" y="4710084"/>
            <a:ext cx="84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Usage </a:t>
            </a:r>
            <a:b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Metering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054341" y="4728764"/>
            <a:ext cx="101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Billing &amp; Chargeback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8453012" y="4507068"/>
            <a:ext cx="228600" cy="228600"/>
            <a:chOff x="6996426" y="2875798"/>
            <a:chExt cx="228600" cy="228600"/>
          </a:xfrm>
        </p:grpSpPr>
        <p:sp>
          <p:nvSpPr>
            <p:cNvPr id="35" name="Oval 34"/>
            <p:cNvSpPr/>
            <p:nvPr/>
          </p:nvSpPr>
          <p:spPr>
            <a:xfrm>
              <a:off x="6996426" y="2875798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 rot="19207272">
              <a:off x="7006414" y="2911037"/>
              <a:ext cx="151347" cy="66517"/>
            </a:xfrm>
            <a:custGeom>
              <a:avLst/>
              <a:gdLst>
                <a:gd name="connsiteX0" fmla="*/ 537492 w 645050"/>
                <a:gd name="connsiteY0" fmla="*/ 73364 h 258280"/>
                <a:gd name="connsiteX1" fmla="*/ 644672 w 645050"/>
                <a:gd name="connsiteY1" fmla="*/ 254854 h 258280"/>
                <a:gd name="connsiteX2" fmla="*/ 645050 w 645050"/>
                <a:gd name="connsiteY2" fmla="*/ 258280 h 258280"/>
                <a:gd name="connsiteX3" fmla="*/ 515713 w 645050"/>
                <a:gd name="connsiteY3" fmla="*/ 258280 h 258280"/>
                <a:gd name="connsiteX4" fmla="*/ 489030 w 645050"/>
                <a:gd name="connsiteY4" fmla="*/ 220718 h 258280"/>
                <a:gd name="connsiteX5" fmla="*/ 448248 w 645050"/>
                <a:gd name="connsiteY5" fmla="*/ 180180 h 258280"/>
                <a:gd name="connsiteX6" fmla="*/ 2 w 645050"/>
                <a:gd name="connsiteY6" fmla="*/ 162636 h 258280"/>
                <a:gd name="connsiteX7" fmla="*/ 0 w 645050"/>
                <a:gd name="connsiteY7" fmla="*/ 162634 h 258280"/>
                <a:gd name="connsiteX8" fmla="*/ 537492 w 645050"/>
                <a:gd name="connsiteY8" fmla="*/ 73364 h 25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050" h="258280">
                  <a:moveTo>
                    <a:pt x="537492" y="73364"/>
                  </a:moveTo>
                  <a:cubicBezTo>
                    <a:pt x="593950" y="120536"/>
                    <a:pt x="629724" y="184319"/>
                    <a:pt x="644672" y="254854"/>
                  </a:cubicBezTo>
                  <a:lnTo>
                    <a:pt x="645050" y="258280"/>
                  </a:lnTo>
                  <a:lnTo>
                    <a:pt x="515713" y="258280"/>
                  </a:lnTo>
                  <a:lnTo>
                    <a:pt x="489030" y="220718"/>
                  </a:lnTo>
                  <a:cubicBezTo>
                    <a:pt x="476720" y="206166"/>
                    <a:pt x="463115" y="192602"/>
                    <a:pt x="448248" y="180180"/>
                  </a:cubicBezTo>
                  <a:cubicBezTo>
                    <a:pt x="329311" y="80809"/>
                    <a:pt x="152746" y="73898"/>
                    <a:pt x="2" y="162636"/>
                  </a:cubicBezTo>
                  <a:lnTo>
                    <a:pt x="0" y="162634"/>
                  </a:lnTo>
                  <a:cubicBezTo>
                    <a:pt x="146291" y="-12459"/>
                    <a:pt x="386934" y="-52427"/>
                    <a:pt x="537492" y="733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087298" y="2922438"/>
              <a:ext cx="85549" cy="100167"/>
            </a:xfrm>
            <a:custGeom>
              <a:avLst/>
              <a:gdLst>
                <a:gd name="connsiteX0" fmla="*/ 364613 w 364613"/>
                <a:gd name="connsiteY0" fmla="*/ 0 h 428714"/>
                <a:gd name="connsiteX1" fmla="*/ 121306 w 364613"/>
                <a:gd name="connsiteY1" fmla="*/ 375569 h 428714"/>
                <a:gd name="connsiteX2" fmla="*/ 118567 w 364613"/>
                <a:gd name="connsiteY2" fmla="*/ 389638 h 428714"/>
                <a:gd name="connsiteX3" fmla="*/ 61708 w 364613"/>
                <a:gd name="connsiteY3" fmla="*/ 428714 h 428714"/>
                <a:gd name="connsiteX4" fmla="*/ 0 w 364613"/>
                <a:gd name="connsiteY4" fmla="*/ 364733 h 428714"/>
                <a:gd name="connsiteX5" fmla="*/ 37689 w 364613"/>
                <a:gd name="connsiteY5" fmla="*/ 305780 h 428714"/>
                <a:gd name="connsiteX6" fmla="*/ 53995 w 364613"/>
                <a:gd name="connsiteY6" fmla="*/ 302367 h 42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613" h="428714">
                  <a:moveTo>
                    <a:pt x="364613" y="0"/>
                  </a:moveTo>
                  <a:lnTo>
                    <a:pt x="121306" y="375569"/>
                  </a:lnTo>
                  <a:lnTo>
                    <a:pt x="118567" y="389638"/>
                  </a:lnTo>
                  <a:cubicBezTo>
                    <a:pt x="109199" y="412601"/>
                    <a:pt x="87268" y="428714"/>
                    <a:pt x="61708" y="428714"/>
                  </a:cubicBezTo>
                  <a:cubicBezTo>
                    <a:pt x="27628" y="428714"/>
                    <a:pt x="0" y="400069"/>
                    <a:pt x="0" y="364733"/>
                  </a:cubicBezTo>
                  <a:cubicBezTo>
                    <a:pt x="0" y="338231"/>
                    <a:pt x="15541" y="315493"/>
                    <a:pt x="37689" y="305780"/>
                  </a:cubicBezTo>
                  <a:lnTo>
                    <a:pt x="53995" y="302367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9929821" y="4343301"/>
            <a:ext cx="593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…</a:t>
            </a:r>
          </a:p>
        </p:txBody>
      </p:sp>
      <p:sp>
        <p:nvSpPr>
          <p:cNvPr id="205" name="Oval 204"/>
          <p:cNvSpPr/>
          <p:nvPr/>
        </p:nvSpPr>
        <p:spPr>
          <a:xfrm>
            <a:off x="8282422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9110683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9938944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ounded Rectangle 202"/>
          <p:cNvSpPr/>
          <p:nvPr/>
        </p:nvSpPr>
        <p:spPr>
          <a:xfrm>
            <a:off x="8015463" y="1696872"/>
            <a:ext cx="3804343" cy="512335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008671" y="1010689"/>
            <a:ext cx="2113164" cy="430887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Extract “vertical slice” of application functionality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8254768" y="3539518"/>
            <a:ext cx="642083" cy="741383"/>
            <a:chOff x="3333515" y="327896"/>
            <a:chExt cx="991955" cy="1032715"/>
          </a:xfrm>
        </p:grpSpPr>
        <p:sp>
          <p:nvSpPr>
            <p:cNvPr id="139" name="Hexagon 138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0" name="Diamond 139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1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</a:p>
          </p:txBody>
        </p:sp>
      </p:grpSp>
      <p:sp>
        <p:nvSpPr>
          <p:cNvPr id="150" name="Isosceles Triangle 149"/>
          <p:cNvSpPr/>
          <p:nvPr/>
        </p:nvSpPr>
        <p:spPr>
          <a:xfrm rot="5400000">
            <a:off x="4211642" y="3663525"/>
            <a:ext cx="209228" cy="126524"/>
          </a:xfrm>
          <a:prstGeom prst="triangle">
            <a:avLst/>
          </a:prstGeom>
          <a:solidFill>
            <a:schemeClr val="tx1">
              <a:lumMod val="60000"/>
              <a:lumOff val="40000"/>
            </a:schemeClr>
          </a:solidFill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226037" y="1746842"/>
            <a:ext cx="21222" cy="4440692"/>
          </a:xfrm>
          <a:prstGeom prst="line">
            <a:avLst/>
          </a:prstGeom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403856" y="2246397"/>
            <a:ext cx="1096900" cy="1254626"/>
            <a:chOff x="4529358" y="2246397"/>
            <a:chExt cx="1491466" cy="1424375"/>
          </a:xfrm>
        </p:grpSpPr>
        <p:sp>
          <p:nvSpPr>
            <p:cNvPr id="153" name="Hexagon 152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4" name="Diamond 153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5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</a:p>
          </p:txBody>
        </p:sp>
        <p:sp>
          <p:nvSpPr>
            <p:cNvPr id="156" name="Cube 155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157" name="Cube 156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APII</a:t>
              </a:r>
            </a:p>
          </p:txBody>
        </p:sp>
        <p:sp>
          <p:nvSpPr>
            <p:cNvPr id="158" name="Cube 157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159" name="Cube 158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546830" y="1903343"/>
            <a:ext cx="3175118" cy="261610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Package as Microservice(s)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520666" y="2246397"/>
            <a:ext cx="1096900" cy="1254626"/>
            <a:chOff x="4529358" y="2246397"/>
            <a:chExt cx="1491466" cy="1424375"/>
          </a:xfrm>
        </p:grpSpPr>
        <p:sp>
          <p:nvSpPr>
            <p:cNvPr id="187" name="Hexagon 18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8" name="Diamond 18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</a:p>
          </p:txBody>
        </p:sp>
        <p:sp>
          <p:nvSpPr>
            <p:cNvPr id="190" name="Cube 18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192" name="Cube 191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</a:p>
          </p:txBody>
        </p:sp>
        <p:sp>
          <p:nvSpPr>
            <p:cNvPr id="193" name="Cube 192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195" name="Cube 194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637476" y="2246397"/>
            <a:ext cx="1096900" cy="1254626"/>
            <a:chOff x="4529358" y="2246397"/>
            <a:chExt cx="1491466" cy="1424375"/>
          </a:xfrm>
        </p:grpSpPr>
        <p:sp>
          <p:nvSpPr>
            <p:cNvPr id="197" name="Hexagon 19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8" name="Diamond 19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</a:p>
          </p:txBody>
        </p:sp>
        <p:sp>
          <p:nvSpPr>
            <p:cNvPr id="200" name="Cube 19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208" name="Cube 207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</a:p>
          </p:txBody>
        </p:sp>
        <p:sp>
          <p:nvSpPr>
            <p:cNvPr id="211" name="Cube 210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213" name="Cube 212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986726" y="3529894"/>
            <a:ext cx="642083" cy="741383"/>
            <a:chOff x="3333515" y="327896"/>
            <a:chExt cx="991955" cy="1032715"/>
          </a:xfrm>
        </p:grpSpPr>
        <p:sp>
          <p:nvSpPr>
            <p:cNvPr id="217" name="Hexagon 216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8" name="Diamond 217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9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9706053" y="3527213"/>
            <a:ext cx="642083" cy="741383"/>
            <a:chOff x="3333515" y="327896"/>
            <a:chExt cx="991955" cy="1032715"/>
          </a:xfrm>
        </p:grpSpPr>
        <p:sp>
          <p:nvSpPr>
            <p:cNvPr id="221" name="Hexagon 220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2" name="Diamond 221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3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4754630" y="3554318"/>
            <a:ext cx="309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Deploy on Microservices Platform</a:t>
            </a:r>
          </a:p>
        </p:txBody>
      </p:sp>
      <p:sp>
        <p:nvSpPr>
          <p:cNvPr id="39" name="Oval 38"/>
          <p:cNvSpPr/>
          <p:nvPr/>
        </p:nvSpPr>
        <p:spPr>
          <a:xfrm>
            <a:off x="3033158" y="1070771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Oval 226"/>
          <p:cNvSpPr/>
          <p:nvPr/>
        </p:nvSpPr>
        <p:spPr>
          <a:xfrm>
            <a:off x="4673894" y="1881065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8" name="Oval 227"/>
          <p:cNvSpPr/>
          <p:nvPr/>
        </p:nvSpPr>
        <p:spPr>
          <a:xfrm>
            <a:off x="5132040" y="3548319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Oval 229"/>
          <p:cNvSpPr/>
          <p:nvPr/>
        </p:nvSpPr>
        <p:spPr>
          <a:xfrm>
            <a:off x="9815030" y="3084826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105777" y="2162693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Hexagon 231"/>
          <p:cNvSpPr/>
          <p:nvPr/>
        </p:nvSpPr>
        <p:spPr>
          <a:xfrm>
            <a:off x="8267577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/>
          <p:cNvSpPr/>
          <p:nvPr/>
        </p:nvSpPr>
        <p:spPr>
          <a:xfrm>
            <a:off x="8816054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9357708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/>
          <p:cNvSpPr/>
          <p:nvPr/>
        </p:nvSpPr>
        <p:spPr>
          <a:xfrm>
            <a:off x="9905892" y="2270132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10568424" y="2204660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rgbClr val="1E4191">
                    <a:lumMod val="60000"/>
                    <a:lumOff val="40000"/>
                  </a:srgbClr>
                </a:solidFill>
              </a:defRPr>
            </a:lvl1pPr>
          </a:lstStyle>
          <a:p>
            <a:r>
              <a:rPr lang="en-US" dirty="0"/>
              <a:t>API Layer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11010810" y="1504990"/>
            <a:ext cx="224658" cy="228189"/>
            <a:chOff x="6413828" y="3137946"/>
            <a:chExt cx="311865" cy="361840"/>
          </a:xfrm>
        </p:grpSpPr>
        <p:sp>
          <p:nvSpPr>
            <p:cNvPr id="184" name="Rounded Rectangle 183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Block Arc 184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9929821" y="1486407"/>
            <a:ext cx="1190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Security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10188018" y="1990595"/>
            <a:ext cx="224658" cy="228189"/>
            <a:chOff x="6413828" y="3137946"/>
            <a:chExt cx="311865" cy="361840"/>
          </a:xfrm>
        </p:grpSpPr>
        <p:sp>
          <p:nvSpPr>
            <p:cNvPr id="215" name="Rounded Rectangle 214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Block Arc 224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10347713" y="1952145"/>
            <a:ext cx="1105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API Security</a:t>
            </a:r>
          </a:p>
        </p:txBody>
      </p:sp>
    </p:spTree>
    <p:extLst>
      <p:ext uri="{BB962C8B-B14F-4D97-AF65-F5344CB8AC3E}">
        <p14:creationId xmlns:p14="http://schemas.microsoft.com/office/powerpoint/2010/main" val="3136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6696112" y="861385"/>
            <a:ext cx="1356764" cy="5106991"/>
          </a:xfrm>
          <a:prstGeom prst="rect">
            <a:avLst/>
          </a:prstGeom>
          <a:solidFill>
            <a:srgbClr val="F2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bject 4"/>
          <p:cNvSpPr/>
          <p:nvPr/>
        </p:nvSpPr>
        <p:spPr>
          <a:xfrm>
            <a:off x="1" y="0"/>
            <a:ext cx="12192000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InSight</a:t>
            </a:r>
            <a:r>
              <a:rPr lang="en-US" sz="3200" dirty="0">
                <a:solidFill>
                  <a:schemeClr val="bg1"/>
                </a:solidFill>
              </a:rPr>
              <a:t> Opportunity Landscape</a:t>
            </a:r>
          </a:p>
        </p:txBody>
      </p:sp>
      <p:sp>
        <p:nvSpPr>
          <p:cNvPr id="4" name="Flowchart: Preparation 3"/>
          <p:cNvSpPr/>
          <p:nvPr/>
        </p:nvSpPr>
        <p:spPr>
          <a:xfrm>
            <a:off x="4634011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734" y="2041784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</a:t>
            </a:r>
          </a:p>
        </p:txBody>
      </p:sp>
      <p:sp>
        <p:nvSpPr>
          <p:cNvPr id="43" name="Flowchart: Preparation 42"/>
          <p:cNvSpPr/>
          <p:nvPr/>
        </p:nvSpPr>
        <p:spPr>
          <a:xfrm>
            <a:off x="4634011" y="264630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9910" y="310100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Controllers</a:t>
            </a:r>
          </a:p>
        </p:txBody>
      </p:sp>
      <p:sp>
        <p:nvSpPr>
          <p:cNvPr id="45" name="Flowchart: Preparation 44"/>
          <p:cNvSpPr/>
          <p:nvPr/>
        </p:nvSpPr>
        <p:spPr>
          <a:xfrm>
            <a:off x="4681388" y="4247832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66786" y="467240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</a:t>
            </a:r>
          </a:p>
        </p:txBody>
      </p:sp>
      <p:sp>
        <p:nvSpPr>
          <p:cNvPr id="47" name="Flowchart: Preparation 46"/>
          <p:cNvSpPr/>
          <p:nvPr/>
        </p:nvSpPr>
        <p:spPr>
          <a:xfrm>
            <a:off x="4681388" y="497409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0875" y="53986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Parameters</a:t>
            </a:r>
          </a:p>
        </p:txBody>
      </p:sp>
      <p:sp>
        <p:nvSpPr>
          <p:cNvPr id="49" name="Flowchart: Preparation 48"/>
          <p:cNvSpPr/>
          <p:nvPr/>
        </p:nvSpPr>
        <p:spPr>
          <a:xfrm>
            <a:off x="490334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416" y="2041784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Flowchart: Preparation 50"/>
          <p:cNvSpPr/>
          <p:nvPr/>
        </p:nvSpPr>
        <p:spPr>
          <a:xfrm>
            <a:off x="490334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16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Role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Flowchart: Preparation 52"/>
          <p:cNvSpPr/>
          <p:nvPr/>
        </p:nvSpPr>
        <p:spPr>
          <a:xfrm>
            <a:off x="5886338" y="3149754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81168" y="3604452"/>
            <a:ext cx="86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</a:p>
        </p:txBody>
      </p:sp>
      <p:sp>
        <p:nvSpPr>
          <p:cNvPr id="57" name="Flowchart: Preparation 56"/>
          <p:cNvSpPr/>
          <p:nvPr/>
        </p:nvSpPr>
        <p:spPr>
          <a:xfrm>
            <a:off x="7074999" y="152947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5400" y="1984176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</a:t>
            </a:r>
          </a:p>
        </p:txBody>
      </p:sp>
      <p:sp>
        <p:nvSpPr>
          <p:cNvPr id="59" name="Flowchart: Preparation 58"/>
          <p:cNvSpPr/>
          <p:nvPr/>
        </p:nvSpPr>
        <p:spPr>
          <a:xfrm>
            <a:off x="1686376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8830" y="204178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Preparation 60"/>
          <p:cNvSpPr/>
          <p:nvPr/>
        </p:nvSpPr>
        <p:spPr>
          <a:xfrm>
            <a:off x="1671980" y="368518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2001" y="412552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Inventory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71886" y="1640277"/>
            <a:ext cx="790601" cy="894780"/>
            <a:chOff x="1341619" y="4439004"/>
            <a:chExt cx="790601" cy="894780"/>
          </a:xfrm>
        </p:grpSpPr>
        <p:sp>
          <p:nvSpPr>
            <p:cNvPr id="63" name="Flowchart: Preparation 62"/>
            <p:cNvSpPr/>
            <p:nvPr/>
          </p:nvSpPr>
          <p:spPr>
            <a:xfrm>
              <a:off x="1508319" y="44390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1619" y="4872119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Value </a:t>
              </a:r>
              <a:b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Projects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9671" y="2657677"/>
            <a:ext cx="595035" cy="903885"/>
            <a:chOff x="1439404" y="5456404"/>
            <a:chExt cx="595035" cy="903885"/>
          </a:xfrm>
        </p:grpSpPr>
        <p:sp>
          <p:nvSpPr>
            <p:cNvPr id="65" name="Flowchart: Preparation 64"/>
            <p:cNvSpPr/>
            <p:nvPr/>
          </p:nvSpPr>
          <p:spPr>
            <a:xfrm>
              <a:off x="1508319" y="54564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39404" y="589862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File </a:t>
              </a:r>
            </a:p>
            <a:p>
              <a:pPr algn="ctr"/>
              <a:r>
                <a:rPr lang="en-US" sz="1200" b="1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Mgmt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1" name="Flowchart: Preparation 70"/>
          <p:cNvSpPr/>
          <p:nvPr/>
        </p:nvSpPr>
        <p:spPr>
          <a:xfrm>
            <a:off x="3504353" y="157267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80934" y="1997238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Alarms</a:t>
            </a:r>
          </a:p>
        </p:txBody>
      </p:sp>
      <p:sp>
        <p:nvSpPr>
          <p:cNvPr id="75" name="Flowchart: Preparation 74"/>
          <p:cNvSpPr/>
          <p:nvPr/>
        </p:nvSpPr>
        <p:spPr>
          <a:xfrm>
            <a:off x="3504353" y="266320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3877" y="310354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Comments</a:t>
            </a:r>
          </a:p>
        </p:txBody>
      </p:sp>
      <p:sp>
        <p:nvSpPr>
          <p:cNvPr id="77" name="Flowchart: Preparation 76"/>
          <p:cNvSpPr/>
          <p:nvPr/>
        </p:nvSpPr>
        <p:spPr>
          <a:xfrm>
            <a:off x="3504353" y="36876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90978" y="4120735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Annotations</a:t>
            </a:r>
          </a:p>
        </p:txBody>
      </p:sp>
      <p:sp>
        <p:nvSpPr>
          <p:cNvPr id="79" name="Flowchart: Preparation 78"/>
          <p:cNvSpPr/>
          <p:nvPr/>
        </p:nvSpPr>
        <p:spPr>
          <a:xfrm>
            <a:off x="3504353" y="47050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37653" y="5147240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Missed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Updates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84897" y="1418419"/>
            <a:ext cx="1054620" cy="22072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340787" y="1414349"/>
            <a:ext cx="1819745" cy="419455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718284" y="1349684"/>
            <a:ext cx="1248628" cy="42592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Flowchart: Preparation 122"/>
          <p:cNvSpPr/>
          <p:nvPr/>
        </p:nvSpPr>
        <p:spPr>
          <a:xfrm>
            <a:off x="7074999" y="2587992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04905" y="301256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Generation</a:t>
            </a:r>
          </a:p>
        </p:txBody>
      </p:sp>
      <p:sp>
        <p:nvSpPr>
          <p:cNvPr id="125" name="Flowchart: Preparation 124"/>
          <p:cNvSpPr/>
          <p:nvPr/>
        </p:nvSpPr>
        <p:spPr>
          <a:xfrm>
            <a:off x="7074999" y="361831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41586" y="4058658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</a:p>
        </p:txBody>
      </p:sp>
      <p:sp>
        <p:nvSpPr>
          <p:cNvPr id="127" name="Flowchart: Preparation 126"/>
          <p:cNvSpPr/>
          <p:nvPr/>
        </p:nvSpPr>
        <p:spPr>
          <a:xfrm>
            <a:off x="7074999" y="463137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78456" y="506449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Distribution</a:t>
            </a:r>
          </a:p>
        </p:txBody>
      </p:sp>
      <p:sp>
        <p:nvSpPr>
          <p:cNvPr id="129" name="Flowchart: Preparation 128"/>
          <p:cNvSpPr/>
          <p:nvPr/>
        </p:nvSpPr>
        <p:spPr>
          <a:xfrm>
            <a:off x="1671980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03064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Fleet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5624055" y="3029531"/>
            <a:ext cx="1014943" cy="89513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023379" y="922813"/>
            <a:ext cx="173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 &amp; Controllers APIs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4386135" y="4097413"/>
            <a:ext cx="1064507" cy="16340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54027" y="838835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564061" y="252318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48450" y="1395342"/>
            <a:ext cx="1012507" cy="421356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217098" y="933733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Activity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71" name="Flowchart: Preparation 170"/>
          <p:cNvSpPr/>
          <p:nvPr/>
        </p:nvSpPr>
        <p:spPr>
          <a:xfrm>
            <a:off x="5878701" y="454842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585143" y="5003125"/>
            <a:ext cx="104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5604883" y="4416280"/>
            <a:ext cx="1014943" cy="113488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37434" y="3941762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3136" y="931389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80559" y="902330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78126" y="358600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 APIs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354096" y="1407901"/>
            <a:ext cx="1064507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41198" y="1611283"/>
            <a:ext cx="689164" cy="731697"/>
            <a:chOff x="2539668" y="1309772"/>
            <a:chExt cx="689164" cy="731697"/>
          </a:xfrm>
        </p:grpSpPr>
        <p:sp>
          <p:nvSpPr>
            <p:cNvPr id="72" name="Flowchart: Preparation 71"/>
            <p:cNvSpPr/>
            <p:nvPr/>
          </p:nvSpPr>
          <p:spPr>
            <a:xfrm>
              <a:off x="2655650" y="1309772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39668" y="1764470"/>
              <a:ext cx="689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Trends</a:t>
              </a: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5597830" y="1401847"/>
            <a:ext cx="1014943" cy="10891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8042" y="862676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Trends API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0" y="5968377"/>
            <a:ext cx="12184723" cy="89358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142143" y="861386"/>
            <a:ext cx="4058469" cy="5996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163074" y="796304"/>
            <a:ext cx="4122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Fast time to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Low Risk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of undesirable “ripple effects”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of changes due to high cohesion and loose coupling in reporting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Opportunities to gain scalability improvements at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Report metadata currently stored in Oracle; migrating to scalable database will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support larger customer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Generated reports are currently stored in network file storage; S3-like BLOB storage preferred for achieving true Web scale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27896" y="5936348"/>
            <a:ext cx="142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Initial Focus Area</a:t>
            </a:r>
          </a:p>
        </p:txBody>
      </p:sp>
    </p:spTree>
    <p:extLst>
      <p:ext uri="{BB962C8B-B14F-4D97-AF65-F5344CB8AC3E}">
        <p14:creationId xmlns:p14="http://schemas.microsoft.com/office/powerpoint/2010/main" val="40398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67181" y="5184056"/>
            <a:ext cx="607219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 anchor="ctr">
            <a:normAutofit/>
          </a:bodyPr>
          <a:lstStyle/>
          <a:p>
            <a:r>
              <a:rPr lang="en-US" dirty="0"/>
              <a:t>Solution Context</a:t>
            </a:r>
          </a:p>
          <a:p>
            <a:r>
              <a:rPr lang="en-US" dirty="0"/>
              <a:t>Problem Statement</a:t>
            </a:r>
          </a:p>
          <a:p>
            <a:r>
              <a:rPr lang="en-US" dirty="0" err="1"/>
              <a:t>Microservices</a:t>
            </a:r>
            <a:r>
              <a:rPr lang="en-US" dirty="0"/>
              <a:t> Transformation Process</a:t>
            </a:r>
          </a:p>
          <a:p>
            <a:r>
              <a:rPr lang="en-US" dirty="0" err="1"/>
              <a:t>InSight</a:t>
            </a:r>
            <a:r>
              <a:rPr lang="en-US" dirty="0"/>
              <a:t> Opportunity Landscape</a:t>
            </a:r>
          </a:p>
          <a:p>
            <a:r>
              <a:rPr lang="en-US" dirty="0"/>
              <a:t>Reporting User Stories</a:t>
            </a:r>
          </a:p>
          <a:p>
            <a:r>
              <a:rPr lang="en-US" dirty="0"/>
              <a:t>Feature Landscape Reporting vs. </a:t>
            </a:r>
            <a:r>
              <a:rPr lang="en-US" dirty="0" err="1"/>
              <a:t>Predix</a:t>
            </a:r>
            <a:endParaRPr lang="en-US" dirty="0"/>
          </a:p>
          <a:p>
            <a:r>
              <a:rPr lang="en-US" dirty="0" err="1"/>
              <a:t>Predix</a:t>
            </a:r>
            <a:r>
              <a:rPr lang="en-US" dirty="0"/>
              <a:t> &amp; </a:t>
            </a:r>
            <a:r>
              <a:rPr lang="en-US" dirty="0" err="1"/>
              <a:t>InSight</a:t>
            </a:r>
            <a:endParaRPr lang="en-US" dirty="0"/>
          </a:p>
          <a:p>
            <a:r>
              <a:rPr lang="en-US" dirty="0"/>
              <a:t>Overall Project Plan</a:t>
            </a:r>
          </a:p>
          <a:p>
            <a:r>
              <a:rPr lang="en-US" dirty="0"/>
              <a:t>Milestone</a:t>
            </a:r>
          </a:p>
          <a:p>
            <a:r>
              <a:rPr lang="en-US" dirty="0"/>
              <a:t>Risk and Challenges</a:t>
            </a:r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  Contents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278418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" y="1425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</a:pPr>
            <a:r>
              <a:rPr lang="en-US" sz="3600" kern="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object 5"/>
          <p:cNvSpPr/>
          <p:nvPr/>
        </p:nvSpPr>
        <p:spPr>
          <a:xfrm>
            <a:off x="11177549" y="167790"/>
            <a:ext cx="457200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3805"/>
            <a:ext cx="11279717" cy="9985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endParaRPr lang="en-US" sz="3600" kern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Insight Closed System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Can't develop on it for 3rd parties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Lacking Ability to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Report on  data outside Insight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Multi-site &amp; multi-platform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Regulatory reporting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External outside data ingestion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Predix</a:t>
            </a:r>
            <a:endParaRPr lang="en-US" sz="2400" b="1" dirty="0"/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Can't Visualize 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51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User Stories</a:t>
            </a:r>
          </a:p>
        </p:txBody>
      </p:sp>
      <p:grpSp>
        <p:nvGrpSpPr>
          <p:cNvPr id="344" name="Group 343"/>
          <p:cNvGrpSpPr/>
          <p:nvPr/>
        </p:nvGrpSpPr>
        <p:grpSpPr>
          <a:xfrm rot="21307717">
            <a:off x="744843" y="770316"/>
            <a:ext cx="6465301" cy="3775445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71" name="Rectangle 370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3" name="Straight Connector 372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4" name="Straight Connector 373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5" name="Straight Connector 374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6" name="Straight Connector 37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7" name="Straight Connector 37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8" name="Straight Connector 37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9" name="Straight Connector 37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2" name="Straight Connector 381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3" name="Straight Connector 382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4" name="Straight Connector 383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5" name="Straight Connector 384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345" name="TextBox 104"/>
          <p:cNvSpPr txBox="1"/>
          <p:nvPr/>
        </p:nvSpPr>
        <p:spPr>
          <a:xfrm rot="21275400">
            <a:off x="773630" y="1071472"/>
            <a:ext cx="6382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Handwriting" panose="03010101010101010101" pitchFamily="66" charset="0"/>
              </a:rPr>
              <a:t>As a 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Handwriting" panose="03010101010101010101" pitchFamily="66" charset="0"/>
              </a:rPr>
              <a:t>user,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 want to be able to author, generate, view and schedule reports </a:t>
            </a:r>
            <a:r>
              <a:rPr lang="en-US" sz="1600" b="1" baseline="0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on my 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Predix time series and asset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Handwriting" panose="03010101010101010101" pitchFamily="66" charset="0"/>
              </a:rPr>
              <a:t>So that I can understand and visualize my Predix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Whereas today,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 robust reporting functionality is not available in Predix.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Handwriting" panose="03010101010101010101" pitchFamily="66" charset="0"/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7191486" y="639119"/>
            <a:ext cx="4791935" cy="4247722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48" name="Rectangle 347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0" name="Straight Connector 349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1" name="Straight Connector 350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3" name="Straight Connector 352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6" name="Straight Connector 35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7" name="Straight Connector 35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9" name="Straight Connector 35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0" name="Straight Connector 35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1" name="Straight Connector 36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7" name="Straight Connector 366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8" name="Straight Connector 367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9" name="Straight Connector 368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0" name="Straight Connector 369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404" name="TextBox 126"/>
          <p:cNvSpPr txBox="1"/>
          <p:nvPr/>
        </p:nvSpPr>
        <p:spPr>
          <a:xfrm>
            <a:off x="7412589" y="895859"/>
            <a:ext cx="43547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As a user,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lvl="0"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 want to be able to automatically upload reports into my Web-connected system(s)</a:t>
            </a:r>
          </a:p>
          <a:p>
            <a:pPr lvl="0"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lvl="0"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So that my GE </a:t>
            </a:r>
            <a:r>
              <a:rPr lang="en-US" sz="1600" b="1" dirty="0" err="1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InSight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 reports are automatically available in the systems I need them to 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Whereas today, delivery to my systems over HTTPS POST is not supported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6816" y="3681487"/>
            <a:ext cx="6869579" cy="3155071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40" name="Rectangle 39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sng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55" name="TextBox 104"/>
          <p:cNvSpPr txBox="1"/>
          <p:nvPr/>
        </p:nvSpPr>
        <p:spPr>
          <a:xfrm rot="21567683">
            <a:off x="658697" y="3775773"/>
            <a:ext cx="6715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As a Predix application developer,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lvl="0"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 want a set of easy-to-consume, well-crafted, well-documented, secure &amp; scalable APIs that expose reporting functionality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So that I can build new and innovative applications and features that incorporate the powerful reporting capabilities,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Whereas today, these capabilities are not available in Predix. </a:t>
            </a:r>
          </a:p>
        </p:txBody>
      </p:sp>
    </p:spTree>
    <p:extLst>
      <p:ext uri="{BB962C8B-B14F-4D97-AF65-F5344CB8AC3E}">
        <p14:creationId xmlns:p14="http://schemas.microsoft.com/office/powerpoint/2010/main" val="3318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Solution Context</a:t>
            </a: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173914" y="901438"/>
            <a:ext cx="12018086" cy="591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5881DD"/>
                </a:solidFill>
              </a:rPr>
              <a:t>Opportunities</a:t>
            </a:r>
            <a:endParaRPr lang="en-US" sz="1600" u="sng" dirty="0">
              <a:solidFill>
                <a:srgbClr val="5881DD"/>
              </a:solidFill>
            </a:endParaRPr>
          </a:p>
          <a:p>
            <a:pPr>
              <a:buClr>
                <a:srgbClr val="5881DD"/>
              </a:buClr>
            </a:pPr>
            <a:endParaRPr lang="en-US" sz="1600" dirty="0">
              <a:solidFill>
                <a:srgbClr val="5881DD"/>
              </a:solidFill>
            </a:endParaRPr>
          </a:p>
          <a:p>
            <a:r>
              <a:rPr lang="en-US" sz="1600" dirty="0">
                <a:solidFill>
                  <a:srgbClr val="5881DD"/>
                </a:solidFill>
              </a:rPr>
              <a:t>Substantial opportunities exist for GE to </a:t>
            </a:r>
            <a:r>
              <a:rPr lang="en-US" sz="1600" b="1" dirty="0">
                <a:solidFill>
                  <a:srgbClr val="5881DD"/>
                </a:solidFill>
              </a:rPr>
              <a:t>create and market secure, reliable, standards-based Application Programming Interfaces (APIs) </a:t>
            </a:r>
            <a:r>
              <a:rPr lang="en-US" sz="1600" dirty="0">
                <a:solidFill>
                  <a:srgbClr val="5881DD"/>
                </a:solidFill>
              </a:rPr>
              <a:t>that will…</a:t>
            </a:r>
          </a:p>
          <a:p>
            <a:endParaRPr lang="en-US" sz="1600" b="1" dirty="0">
              <a:solidFill>
                <a:srgbClr val="5881DD"/>
              </a:solidFill>
            </a:endParaRPr>
          </a:p>
          <a:p>
            <a:r>
              <a:rPr lang="en-US" sz="1600" b="1" dirty="0">
                <a:solidFill>
                  <a:srgbClr val="5881DD"/>
                </a:solidFill>
              </a:rPr>
              <a:t>Enable GE to: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Generate new revenue </a:t>
            </a:r>
            <a:r>
              <a:rPr lang="en-US" sz="1600" dirty="0">
                <a:solidFill>
                  <a:srgbClr val="5881DD"/>
                </a:solidFill>
              </a:rPr>
              <a:t>streams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Market individual capabilities and packages of capabilities </a:t>
            </a:r>
            <a:r>
              <a:rPr lang="en-US" sz="1600" dirty="0">
                <a:solidFill>
                  <a:srgbClr val="5881DD"/>
                </a:solidFill>
              </a:rPr>
              <a:t>as subscriptions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Gain deep visibility in demand and usage </a:t>
            </a:r>
            <a:r>
              <a:rPr lang="en-US" sz="1600" dirty="0">
                <a:solidFill>
                  <a:srgbClr val="5881DD"/>
                </a:solidFill>
              </a:rPr>
              <a:t>of individual features and functionality through usage metering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Accurately invoice customers, users, and developers </a:t>
            </a:r>
            <a:r>
              <a:rPr lang="en-US" sz="1600" dirty="0">
                <a:solidFill>
                  <a:srgbClr val="5881DD"/>
                </a:solidFill>
              </a:rPr>
              <a:t>based on their actual usage of features and functionality</a:t>
            </a:r>
          </a:p>
          <a:p>
            <a:endParaRPr lang="en-US" sz="1600" b="1" dirty="0">
              <a:solidFill>
                <a:srgbClr val="5881DD"/>
              </a:solidFill>
            </a:endParaRPr>
          </a:p>
          <a:p>
            <a:r>
              <a:rPr lang="en-US" sz="1600" b="1" dirty="0">
                <a:solidFill>
                  <a:srgbClr val="5881DD"/>
                </a:solidFill>
              </a:rPr>
              <a:t>Enable GE’s customers, Predix users, and application developers to: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Integrate securely </a:t>
            </a:r>
            <a:r>
              <a:rPr lang="en-US" sz="1600" dirty="0">
                <a:solidFill>
                  <a:srgbClr val="5881DD"/>
                </a:solidFill>
              </a:rPr>
              <a:t>though standards-based Web interfaces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Incorporate functionality into applications </a:t>
            </a:r>
            <a:r>
              <a:rPr lang="en-US" sz="1600" dirty="0">
                <a:solidFill>
                  <a:srgbClr val="5881DD"/>
                </a:solidFill>
              </a:rPr>
              <a:t>and IT solutions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Create new and innovative solutions &amp; applications </a:t>
            </a:r>
            <a:r>
              <a:rPr lang="en-US" sz="1600" dirty="0">
                <a:solidFill>
                  <a:srgbClr val="5881DD"/>
                </a:solidFill>
              </a:rPr>
              <a:t>built on capabilities and functionality available in Predix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Automate human interactions </a:t>
            </a:r>
            <a:r>
              <a:rPr lang="en-US" sz="1600" dirty="0">
                <a:solidFill>
                  <a:srgbClr val="5881DD"/>
                </a:solidFill>
              </a:rPr>
              <a:t>to reduce costs and exposure to operational risks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Automate reactions to events, trends and alarms </a:t>
            </a:r>
            <a:r>
              <a:rPr lang="en-US" sz="1600" dirty="0">
                <a:solidFill>
                  <a:srgbClr val="5881DD"/>
                </a:solidFill>
              </a:rPr>
              <a:t>in order to shorten reaction times and prevent service disruption &amp; outages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6AA5"/>
              </a:solidFill>
            </a:endParaRPr>
          </a:p>
          <a:p>
            <a:r>
              <a:rPr lang="en-US" sz="1600" b="1" dirty="0">
                <a:solidFill>
                  <a:srgbClr val="5881DD"/>
                </a:solidFill>
              </a:rPr>
              <a:t>Additional opportunities for reporting enhancements :</a:t>
            </a: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Ability to deliver reports to external systems through standard integration mechanisms (ex: HTTP/S POST)</a:t>
            </a:r>
          </a:p>
          <a:p>
            <a:pPr>
              <a:buClr>
                <a:srgbClr val="5881DD"/>
              </a:buClr>
            </a:pPr>
            <a:endParaRPr lang="en-US" sz="1400" dirty="0">
              <a:solidFill>
                <a:srgbClr val="588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9717" cy="48212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Governance Model is not fully understood to make this capability available for external consumption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soon insight can be there in My 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far we are away from insight to reporting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Outdated in </a:t>
            </a:r>
            <a:r>
              <a:rPr lang="en-US" sz="1800" dirty="0" err="1"/>
              <a:t>Predix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do we market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SSO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Setting Permissions to individual elements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Build automatic scripts to later stage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Optimizing Data structure of Asset Model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Risk &amp; Challenges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247419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Solution Context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37652" y="962834"/>
            <a:ext cx="9902414" cy="5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5881DD"/>
                </a:solidFill>
                <a:cs typeface="Calibri"/>
              </a:rPr>
              <a:t>Goals/Objectives</a:t>
            </a:r>
          </a:p>
          <a:p>
            <a:pPr marL="342900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Modernize functionality in InSight by transforming existing functionality to cloud-native, hyper-scalable microservices with secure, scalable APIs that provide GE’s customers, users, and Predix developers standards-compliant programmatic access to capabilities and functionality through RESTful APIs</a:t>
            </a:r>
          </a:p>
          <a:p>
            <a:pPr marL="742950" lvl="1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Initial focus area: Reporting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Enhance reporting to support the following additional use cases:</a:t>
            </a:r>
          </a:p>
          <a:p>
            <a:pPr marL="742950" lvl="1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Delivery of reports to external systems through standards-compliant Web-based integrations: event notifications/web hooks, HTTPS posts, etc.</a:t>
            </a:r>
          </a:p>
          <a:p>
            <a:pPr lvl="2">
              <a:lnSpc>
                <a:spcPct val="107000"/>
              </a:lnSpc>
              <a:buClr>
                <a:srgbClr val="5881DD"/>
              </a:buClr>
            </a:pPr>
            <a:endParaRPr lang="en-US" sz="1600" b="1" dirty="0">
              <a:solidFill>
                <a:srgbClr val="5881DD"/>
              </a:solidFill>
              <a:cs typeface="Calibri"/>
            </a:endParaRPr>
          </a:p>
          <a:p>
            <a:r>
              <a:rPr lang="en-US" sz="1600" b="1" u="sng" dirty="0">
                <a:solidFill>
                  <a:srgbClr val="5881DD"/>
                </a:solidFill>
                <a:cs typeface="Calibri"/>
              </a:rPr>
              <a:t>Anticipated Outcomes</a:t>
            </a:r>
            <a:endParaRPr lang="en-US" sz="1600" strike="sngStrike" dirty="0">
              <a:solidFill>
                <a:schemeClr val="accent4"/>
              </a:solidFill>
            </a:endParaRPr>
          </a:p>
          <a:p>
            <a:pPr marL="285750" indent="-28575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Reporting functionality is elastically scalable, leveraging cloud based infrastructure to automatically scale up/down as required, promoting infrastructure efficiency and reducing exposure to operational risks such as performance problems, scalability challenges, and service reliability</a:t>
            </a:r>
          </a:p>
        </p:txBody>
      </p:sp>
      <p:sp>
        <p:nvSpPr>
          <p:cNvPr id="6" name="object 4"/>
          <p:cNvSpPr/>
          <p:nvPr/>
        </p:nvSpPr>
        <p:spPr>
          <a:xfrm>
            <a:off x="-4768" y="-476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Solution Context</a:t>
            </a:r>
          </a:p>
        </p:txBody>
      </p:sp>
      <p:sp>
        <p:nvSpPr>
          <p:cNvPr id="7" name="object 5"/>
          <p:cNvSpPr/>
          <p:nvPr/>
        </p:nvSpPr>
        <p:spPr>
          <a:xfrm>
            <a:off x="11187068" y="142788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41110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" y="1425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</a:pPr>
            <a:r>
              <a:rPr lang="en-US" sz="3600" kern="0" dirty="0">
                <a:solidFill>
                  <a:schemeClr val="bg1"/>
                </a:solidFill>
              </a:rPr>
              <a:t>Current Challenges</a:t>
            </a:r>
          </a:p>
        </p:txBody>
      </p:sp>
      <p:sp>
        <p:nvSpPr>
          <p:cNvPr id="6" name="object 5"/>
          <p:cNvSpPr/>
          <p:nvPr/>
        </p:nvSpPr>
        <p:spPr>
          <a:xfrm>
            <a:off x="11177549" y="167790"/>
            <a:ext cx="457200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3805"/>
            <a:ext cx="11279717" cy="9985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endParaRPr lang="en-US" sz="3600" kern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11279717" cy="36391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Insight Limitations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Closed system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parties can't develop on it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Unable to handle multi-site &amp; multi-platform data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Limited to internal data ingestion only</a:t>
            </a:r>
          </a:p>
        </p:txBody>
      </p:sp>
    </p:spTree>
    <p:extLst>
      <p:ext uri="{BB962C8B-B14F-4D97-AF65-F5344CB8AC3E}">
        <p14:creationId xmlns:p14="http://schemas.microsoft.com/office/powerpoint/2010/main" val="39454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431547"/>
              </p:ext>
            </p:extLst>
          </p:nvPr>
        </p:nvGraphicFramePr>
        <p:xfrm>
          <a:off x="1159098" y="1289319"/>
          <a:ext cx="8667483" cy="482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8891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9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91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Predix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Reports 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Alerts/Alarms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Eventing</a:t>
                      </a:r>
                      <a:r>
                        <a:rPr lang="en-US" sz="1400" dirty="0"/>
                        <a:t>/Trending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62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Multi-tenancy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Federation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Multiple Asset</a:t>
                      </a:r>
                      <a:r>
                        <a:rPr lang="en-US" sz="1400" baseline="0" dirty="0"/>
                        <a:t> Models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860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Multi-plant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API 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26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50" y="1743032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1" y="2152168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1" y="2505032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1" y="2871921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50" y="3247719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97" y="2862133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3538536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Features Landscape InSight vs. Predix Reporting </a:t>
            </a:r>
          </a:p>
        </p:txBody>
      </p:sp>
      <p:sp>
        <p:nvSpPr>
          <p:cNvPr id="29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pic>
        <p:nvPicPr>
          <p:cNvPr id="13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3966469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4300766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4685785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5046020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2467200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97" y="2084967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88" y="1780085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3247152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97" y="5427115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000" y="5770167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341095" y="1535114"/>
            <a:ext cx="5386917" cy="446087"/>
          </a:xfrm>
        </p:spPr>
        <p:txBody>
          <a:bodyPr>
            <a:normAutofit/>
          </a:bodyPr>
          <a:lstStyle/>
          <a:p>
            <a:r>
              <a:rPr lang="en-US" dirty="0" err="1"/>
              <a:t>Predix</a:t>
            </a:r>
            <a:r>
              <a:rPr lang="en-US" dirty="0"/>
              <a:t> Components Used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9294549"/>
              </p:ext>
            </p:extLst>
          </p:nvPr>
        </p:nvGraphicFramePr>
        <p:xfrm>
          <a:off x="5652655" y="2228920"/>
          <a:ext cx="6075357" cy="364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74885" y="1535114"/>
            <a:ext cx="4779432" cy="446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Predix platform evaluated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69843771"/>
              </p:ext>
            </p:extLst>
          </p:nvPr>
        </p:nvGraphicFramePr>
        <p:xfrm>
          <a:off x="474885" y="2228920"/>
          <a:ext cx="4576235" cy="364540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5762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ReportsLab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Sample App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Asset Model Setup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Times Series Setu</a:t>
                      </a:r>
                      <a:r>
                        <a:rPr lang="en-US" sz="1800" baseline="0" dirty="0"/>
                        <a:t>p</a:t>
                      </a:r>
                      <a:endParaRPr lang="en-US" sz="18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Job Scheduler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5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/>
                        <a:t>Metadata using Postgres SQL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bg1"/>
                </a:solidFill>
              </a:rPr>
              <a:t>Predix Onboarding</a:t>
            </a:r>
            <a:endParaRPr sz="3600" dirty="0"/>
          </a:p>
        </p:txBody>
      </p:sp>
      <p:sp>
        <p:nvSpPr>
          <p:cNvPr id="8" name="object 5"/>
          <p:cNvSpPr/>
          <p:nvPr/>
        </p:nvSpPr>
        <p:spPr>
          <a:xfrm>
            <a:off x="11191837" y="96349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31125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9717" cy="48212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Predix environment lacks maturity and stability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Outdated components, such as, </a:t>
            </a:r>
            <a:r>
              <a:rPr lang="en-US" sz="1800" dirty="0" err="1"/>
              <a:t>Nurego</a:t>
            </a:r>
            <a:r>
              <a:rPr lang="en-US" sz="1800" dirty="0"/>
              <a:t> in Predix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No </a:t>
            </a:r>
            <a:r>
              <a:rPr lang="en-US" sz="1800" dirty="0"/>
              <a:t>automatic software and configuration packaging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Governance Model is not fully understood to make this capability available for external consumption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Risk &amp; Challenges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42270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" y="1425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bg1"/>
                </a:solidFill>
              </a:rPr>
              <a:t>Overall Project Plan</a:t>
            </a:r>
            <a:endParaRPr sz="3600" dirty="0"/>
          </a:p>
        </p:txBody>
      </p:sp>
      <p:sp>
        <p:nvSpPr>
          <p:cNvPr id="6" name="object 5"/>
          <p:cNvSpPr/>
          <p:nvPr/>
        </p:nvSpPr>
        <p:spPr>
          <a:xfrm>
            <a:off x="11191837" y="124925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1180898"/>
            <a:ext cx="12103334" cy="503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446087"/>
          </a:xfrm>
        </p:spPr>
        <p:txBody>
          <a:bodyPr>
            <a:norm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446087"/>
          </a:xfrm>
        </p:spPr>
        <p:txBody>
          <a:bodyPr>
            <a:normAutofit/>
          </a:bodyPr>
          <a:lstStyle/>
          <a:p>
            <a:r>
              <a:rPr lang="en-US" dirty="0"/>
              <a:t>Planned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02469016"/>
              </p:ext>
            </p:extLst>
          </p:nvPr>
        </p:nvGraphicFramePr>
        <p:xfrm>
          <a:off x="6193368" y="2022475"/>
          <a:ext cx="5185833" cy="388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85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Goals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Advanced Chart Features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CP chart, Image Services, Base text Editor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Loading Blue prints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Maintain Report History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Preview PDF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Scheduler Functionality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Data Abstraction Layer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Raw Data Report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Reports Generation Queuing System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Repots Generation Workers, Reports Emailer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Administration UI ,Configure TS/AM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676375"/>
              </p:ext>
            </p:extLst>
          </p:nvPr>
        </p:nvGraphicFramePr>
        <p:xfrm>
          <a:off x="609600" y="2057400"/>
          <a:ext cx="5080000" cy="388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Goals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Line Chart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Bar Chart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Blue prints List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Report List</a:t>
                      </a:r>
                      <a:endParaRPr lang="en-US" sz="14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Canvas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Reporting UI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Pie chart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Vertical Bar chart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Basic Data Table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 Generation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</a:t>
                      </a:r>
                      <a:r>
                        <a:rPr lang="en-US" sz="1400" baseline="0" dirty="0"/>
                        <a:t> Management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Milestone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8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98113216"/>
              </p:ext>
            </p:extLst>
          </p:nvPr>
        </p:nvGraphicFramePr>
        <p:xfrm>
          <a:off x="890310" y="1071563"/>
          <a:ext cx="10398125" cy="38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7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1366</Words>
  <Application>Microsoft Macintosh PowerPoint</Application>
  <PresentationFormat>Widescreen</PresentationFormat>
  <Paragraphs>333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 Narrow</vt:lpstr>
      <vt:lpstr>Calibri</vt:lpstr>
      <vt:lpstr>Calibri Light</vt:lpstr>
      <vt:lpstr>Courier New</vt:lpstr>
      <vt:lpstr>GE Inspira Pitch</vt:lpstr>
      <vt:lpstr>Lucida Handwriting</vt:lpstr>
      <vt:lpstr>Trebuchet MS</vt:lpstr>
      <vt:lpstr>Wingdings</vt:lpstr>
      <vt:lpstr>Arial</vt:lpstr>
      <vt:lpstr>Office Theme</vt:lpstr>
      <vt:lpstr>blank</vt:lpstr>
      <vt:lpstr>1_blank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and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Appendices</vt:lpstr>
      <vt:lpstr>Predix Cloud Platform</vt:lpstr>
      <vt:lpstr>Microservices Transformation Process</vt:lpstr>
      <vt:lpstr>InSight Opportunity Landscape</vt:lpstr>
      <vt:lpstr>PowerPoint Presentation</vt:lpstr>
      <vt:lpstr>PowerPoint Presentation</vt:lpstr>
      <vt:lpstr>Reporting User Stories</vt:lpstr>
      <vt:lpstr>Risk and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Senthil</cp:lastModifiedBy>
  <cp:revision>443</cp:revision>
  <dcterms:created xsi:type="dcterms:W3CDTF">2016-04-11T00:21:46Z</dcterms:created>
  <dcterms:modified xsi:type="dcterms:W3CDTF">2016-07-07T14:16:56Z</dcterms:modified>
</cp:coreProperties>
</file>