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89" r:id="rId3"/>
    <p:sldId id="391" r:id="rId4"/>
    <p:sldId id="396" r:id="rId5"/>
    <p:sldId id="392" r:id="rId6"/>
    <p:sldId id="395" r:id="rId7"/>
    <p:sldId id="372" r:id="rId8"/>
    <p:sldId id="393" r:id="rId9"/>
    <p:sldId id="383" r:id="rId10"/>
    <p:sldId id="397" r:id="rId11"/>
    <p:sldId id="399" r:id="rId12"/>
    <p:sldId id="394" r:id="rId13"/>
    <p:sldId id="387"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527"/>
    <a:srgbClr val="251D1F"/>
    <a:srgbClr val="191515"/>
    <a:srgbClr val="5881DD"/>
    <a:srgbClr val="006AA5"/>
    <a:srgbClr val="F2F9EB"/>
    <a:srgbClr val="E7F4D8"/>
    <a:srgbClr val="FDFDFD"/>
    <a:srgbClr val="FEFEFE"/>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1" autoAdjust="0"/>
    <p:restoredTop sz="94660"/>
  </p:normalViewPr>
  <p:slideViewPr>
    <p:cSldViewPr snapToGrid="0">
      <p:cViewPr varScale="1">
        <p:scale>
          <a:sx n="74" d="100"/>
          <a:sy n="74" d="100"/>
        </p:scale>
        <p:origin x="48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632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54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91600" y="274650"/>
            <a:ext cx="86168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1191500" y="1600200"/>
            <a:ext cx="41824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5625940" y="1600200"/>
            <a:ext cx="41824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9808489" y="6755101"/>
            <a:ext cx="11915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sz="1800"/>
          </a:p>
        </p:txBody>
      </p:sp>
      <p:sp>
        <p:nvSpPr>
          <p:cNvPr id="40" name="Shape 40"/>
          <p:cNvSpPr/>
          <p:nvPr/>
        </p:nvSpPr>
        <p:spPr>
          <a:xfrm>
            <a:off x="11000415" y="6755101"/>
            <a:ext cx="11915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sz="1800"/>
          </a:p>
        </p:txBody>
      </p:sp>
      <p:sp>
        <p:nvSpPr>
          <p:cNvPr id="41" name="Shape 41"/>
          <p:cNvSpPr/>
          <p:nvPr/>
        </p:nvSpPr>
        <p:spPr>
          <a:xfrm>
            <a:off x="1" y="6755101"/>
            <a:ext cx="11915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sz="1800"/>
          </a:p>
        </p:txBody>
      </p:sp>
      <p:sp>
        <p:nvSpPr>
          <p:cNvPr id="42" name="Shape 42"/>
          <p:cNvSpPr/>
          <p:nvPr/>
        </p:nvSpPr>
        <p:spPr>
          <a:xfrm>
            <a:off x="1191612" y="6755101"/>
            <a:ext cx="86168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sz="1800"/>
          </a:p>
        </p:txBody>
      </p:sp>
    </p:spTree>
    <p:extLst>
      <p:ext uri="{BB962C8B-B14F-4D97-AF65-F5344CB8AC3E}">
        <p14:creationId xmlns:p14="http://schemas.microsoft.com/office/powerpoint/2010/main" val="1625950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71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3/16/2017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1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07542"/>
            <a:ext cx="12192000" cy="30877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28299" y="2526203"/>
            <a:ext cx="10354101" cy="1515800"/>
          </a:xfrm>
          <a:prstGeom prst="rect">
            <a:avLst/>
          </a:prstGeom>
        </p:spPr>
        <p:txBody>
          <a:bodyPr wrap="square">
            <a:spAutoFit/>
          </a:bodyPr>
          <a:lstStyle/>
          <a:p>
            <a:pPr marL="12699" algn="r">
              <a:lnSpc>
                <a:spcPts val="3690"/>
              </a:lnSpc>
            </a:pPr>
            <a:r>
              <a:rPr lang="en-US" sz="4800" spc="120" dirty="0">
                <a:solidFill>
                  <a:srgbClr val="FFFFFF"/>
                </a:solidFill>
                <a:latin typeface="Arial" panose="020B0604020202020204" pitchFamily="34" charset="0"/>
                <a:cs typeface="Arial" panose="020B0604020202020204" pitchFamily="34" charset="0"/>
              </a:rPr>
              <a:t>GE </a:t>
            </a:r>
            <a:r>
              <a:rPr lang="en-US" sz="4800" spc="120" dirty="0" err="1">
                <a:solidFill>
                  <a:srgbClr val="FFFFFF"/>
                </a:solidFill>
                <a:latin typeface="Arial" panose="020B0604020202020204" pitchFamily="34" charset="0"/>
                <a:cs typeface="Arial" panose="020B0604020202020204" pitchFamily="34" charset="0"/>
              </a:rPr>
              <a:t>InSight</a:t>
            </a:r>
            <a:endParaRPr lang="en-US" sz="4800" spc="120" dirty="0">
              <a:solidFill>
                <a:srgbClr val="FFFFFF"/>
              </a:solidFill>
              <a:latin typeface="Arial" panose="020B0604020202020204" pitchFamily="34" charset="0"/>
              <a:cs typeface="Arial" panose="020B0604020202020204" pitchFamily="34" charset="0"/>
            </a:endParaRPr>
          </a:p>
          <a:p>
            <a:pPr marL="12699" algn="r">
              <a:lnSpc>
                <a:spcPts val="3690"/>
              </a:lnSpc>
            </a:pPr>
            <a:endParaRPr lang="en-US" sz="4800" spc="120" dirty="0">
              <a:solidFill>
                <a:srgbClr val="FFFFFF"/>
              </a:solidFill>
              <a:latin typeface="Arial" panose="020B0604020202020204" pitchFamily="34" charset="0"/>
              <a:cs typeface="Arial" panose="020B0604020202020204" pitchFamily="34" charset="0"/>
            </a:endParaRPr>
          </a:p>
          <a:p>
            <a:pPr marL="12699" algn="r">
              <a:lnSpc>
                <a:spcPts val="3690"/>
              </a:lnSpc>
            </a:pPr>
            <a:r>
              <a:rPr lang="en-US" sz="4400" spc="120" dirty="0">
                <a:solidFill>
                  <a:srgbClr val="FFFFFF"/>
                </a:solidFill>
                <a:latin typeface="Arial" panose="020B0604020202020204" pitchFamily="34" charset="0"/>
                <a:cs typeface="Arial" panose="020B0604020202020204" pitchFamily="34" charset="0"/>
              </a:rPr>
              <a:t>Reporting Microservices &amp; APIs</a:t>
            </a:r>
          </a:p>
        </p:txBody>
      </p:sp>
      <p:sp>
        <p:nvSpPr>
          <p:cNvPr id="4" name="object 5"/>
          <p:cNvSpPr/>
          <p:nvPr/>
        </p:nvSpPr>
        <p:spPr>
          <a:xfrm>
            <a:off x="660996" y="2204240"/>
            <a:ext cx="2097444" cy="2094359"/>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alpha val="9000"/>
            </a:srgbClr>
          </a:solidFill>
        </p:spPr>
        <p:txBody>
          <a:bodyPr wrap="square" lIns="0" tIns="0" rIns="0" bIns="0" rtlCol="0"/>
          <a:lstStyle/>
          <a:p>
            <a:endParaRPr sz="1266">
              <a:solidFill>
                <a:srgbClr val="1E4191"/>
              </a:solidFill>
              <a:latin typeface="GE Inspira Pitch"/>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610" y="5852161"/>
            <a:ext cx="2158824" cy="792480"/>
          </a:xfrm>
          <a:prstGeom prst="rect">
            <a:avLst/>
          </a:prstGeom>
        </p:spPr>
      </p:pic>
    </p:spTree>
    <p:extLst>
      <p:ext uri="{BB962C8B-B14F-4D97-AF65-F5344CB8AC3E}">
        <p14:creationId xmlns:p14="http://schemas.microsoft.com/office/powerpoint/2010/main" val="187891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p:nvPr/>
        </p:nvSpPr>
        <p:spPr>
          <a:xfrm>
            <a:off x="233"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0070C0"/>
          </a:solidFill>
        </p:spPr>
        <p:txBody>
          <a:bodyPr wrap="square" lIns="0" tIns="0" rIns="0" bIns="0" rtlCol="0"/>
          <a:lstStyle/>
          <a:p>
            <a:endParaRPr sz="1266">
              <a:solidFill>
                <a:srgbClr val="1E4191"/>
              </a:solidFill>
            </a:endParaRPr>
          </a:p>
        </p:txBody>
      </p:sp>
      <p:sp>
        <p:nvSpPr>
          <p:cNvPr id="8" name="object 5"/>
          <p:cNvSpPr/>
          <p:nvPr/>
        </p:nvSpPr>
        <p:spPr>
          <a:xfrm>
            <a:off x="11094875"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6" name="Title 5"/>
          <p:cNvSpPr>
            <a:spLocks noGrp="1"/>
          </p:cNvSpPr>
          <p:nvPr>
            <p:ph type="title"/>
          </p:nvPr>
        </p:nvSpPr>
        <p:spPr/>
        <p:txBody>
          <a:bodyPr/>
          <a:lstStyle/>
          <a:p>
            <a:r>
              <a:rPr lang="en-US" dirty="0">
                <a:solidFill>
                  <a:schemeClr val="bg1"/>
                </a:solidFill>
              </a:rPr>
              <a:t>Tools / Software</a:t>
            </a:r>
          </a:p>
        </p:txBody>
      </p:sp>
      <p:sp>
        <p:nvSpPr>
          <p:cNvPr id="9" name="TextBox 8"/>
          <p:cNvSpPr txBox="1"/>
          <p:nvPr/>
        </p:nvSpPr>
        <p:spPr>
          <a:xfrm>
            <a:off x="439820" y="2338730"/>
            <a:ext cx="803885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solidFill>
                  <a:srgbClr val="251D1F"/>
                </a:solidFill>
              </a:rPr>
              <a:t>Predix</a:t>
            </a:r>
            <a:r>
              <a:rPr lang="en-US" sz="2800" dirty="0">
                <a:solidFill>
                  <a:srgbClr val="251D1F"/>
                </a:solidFill>
              </a:rPr>
              <a:t> UI - </a:t>
            </a:r>
            <a:r>
              <a:rPr lang="en-US" sz="2800" dirty="0" err="1">
                <a:solidFill>
                  <a:srgbClr val="251D1F"/>
                </a:solidFill>
              </a:rPr>
              <a:t>px</a:t>
            </a:r>
            <a:r>
              <a:rPr lang="en-US" sz="2800" dirty="0">
                <a:solidFill>
                  <a:srgbClr val="251D1F"/>
                </a:solidFill>
              </a:rPr>
              <a:t>-data-table</a:t>
            </a:r>
          </a:p>
          <a:p>
            <a:pPr marL="285750" indent="-285750">
              <a:buFont typeface="Arial" panose="020B0604020202020204" pitchFamily="34" charset="0"/>
              <a:buChar char="•"/>
            </a:pPr>
            <a:r>
              <a:rPr lang="en-US" sz="2800" dirty="0" err="1">
                <a:solidFill>
                  <a:srgbClr val="251D1F"/>
                </a:solidFill>
              </a:rPr>
              <a:t>PolymerJs</a:t>
            </a:r>
            <a:endParaRPr lang="en-US" sz="2800" dirty="0">
              <a:solidFill>
                <a:srgbClr val="251D1F"/>
              </a:solidFill>
            </a:endParaRPr>
          </a:p>
          <a:p>
            <a:pPr marL="285750" indent="-285750">
              <a:buFont typeface="Arial" panose="020B0604020202020204" pitchFamily="34" charset="0"/>
              <a:buChar char="•"/>
            </a:pPr>
            <a:r>
              <a:rPr lang="en-US" sz="2800" dirty="0">
                <a:solidFill>
                  <a:srgbClr val="251D1F"/>
                </a:solidFill>
              </a:rPr>
              <a:t>Python</a:t>
            </a:r>
          </a:p>
          <a:p>
            <a:pPr marL="285750" indent="-285750">
              <a:buFont typeface="Arial" panose="020B0604020202020204" pitchFamily="34" charset="0"/>
              <a:buChar char="•"/>
            </a:pPr>
            <a:r>
              <a:rPr lang="en-US" sz="2800" dirty="0">
                <a:solidFill>
                  <a:srgbClr val="251D1F"/>
                </a:solidFill>
              </a:rPr>
              <a:t>Flask - python microservices</a:t>
            </a:r>
          </a:p>
          <a:p>
            <a:pPr marL="285750" indent="-285750">
              <a:buFont typeface="Arial" panose="020B0604020202020204" pitchFamily="34" charset="0"/>
              <a:buChar char="•"/>
            </a:pPr>
            <a:r>
              <a:rPr lang="en-US" sz="2800" dirty="0" err="1">
                <a:solidFill>
                  <a:srgbClr val="251D1F"/>
                </a:solidFill>
              </a:rPr>
              <a:t>ReportsLab</a:t>
            </a:r>
            <a:endParaRPr lang="en-US" sz="2800" dirty="0">
              <a:solidFill>
                <a:srgbClr val="251D1F"/>
              </a:solidFill>
            </a:endParaRPr>
          </a:p>
          <a:p>
            <a:pPr marL="285750" indent="-285750">
              <a:buFont typeface="Arial" panose="020B0604020202020204" pitchFamily="34" charset="0"/>
              <a:buChar char="•"/>
            </a:pPr>
            <a:r>
              <a:rPr lang="en-US" sz="2800" dirty="0">
                <a:solidFill>
                  <a:srgbClr val="251D1F"/>
                </a:solidFill>
              </a:rPr>
              <a:t>Java Spring Boot - Scheduler</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810" y="1849282"/>
            <a:ext cx="3264685" cy="1102714"/>
          </a:xfrm>
          <a:prstGeom prst="rect">
            <a:avLst/>
          </a:prstGeom>
          <a:ln>
            <a:solidFill>
              <a:schemeClr val="bg1"/>
            </a:solidFill>
          </a:ln>
          <a:effectLst>
            <a:softEdge rad="112500"/>
          </a:effec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698" y="4456745"/>
            <a:ext cx="2096800" cy="898396"/>
          </a:xfrm>
          <a:prstGeom prst="rect">
            <a:avLst/>
          </a:prstGeom>
          <a:ln>
            <a:noFill/>
          </a:ln>
          <a:effectLst/>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4560" r="3348" b="5760"/>
          <a:stretch/>
        </p:blipFill>
        <p:spPr>
          <a:xfrm>
            <a:off x="6455899" y="2775437"/>
            <a:ext cx="3736429" cy="1481095"/>
          </a:xfrm>
          <a:prstGeom prst="rect">
            <a:avLst/>
          </a:prstGeom>
          <a:ln>
            <a:solidFill>
              <a:schemeClr val="bg1"/>
            </a:solidFill>
          </a:ln>
          <a:effectLst>
            <a:softEdge rad="112500"/>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1479" y="4437874"/>
            <a:ext cx="2022938" cy="864129"/>
          </a:xfrm>
          <a:prstGeom prst="rect">
            <a:avLst/>
          </a:prstGeom>
        </p:spPr>
      </p:pic>
    </p:spTree>
    <p:extLst>
      <p:ext uri="{BB962C8B-B14F-4D97-AF65-F5344CB8AC3E}">
        <p14:creationId xmlns:p14="http://schemas.microsoft.com/office/powerpoint/2010/main" val="347957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p:nvPr/>
        </p:nvSpPr>
        <p:spPr>
          <a:xfrm>
            <a:off x="233"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0070C0"/>
          </a:solidFill>
        </p:spPr>
        <p:txBody>
          <a:bodyPr wrap="square" lIns="0" tIns="0" rIns="0" bIns="0" rtlCol="0"/>
          <a:lstStyle/>
          <a:p>
            <a:endParaRPr sz="1266">
              <a:solidFill>
                <a:srgbClr val="1E4191"/>
              </a:solidFill>
            </a:endParaRPr>
          </a:p>
        </p:txBody>
      </p:sp>
      <p:sp>
        <p:nvSpPr>
          <p:cNvPr id="8" name="object 5"/>
          <p:cNvSpPr/>
          <p:nvPr/>
        </p:nvSpPr>
        <p:spPr>
          <a:xfrm>
            <a:off x="11094875"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5" name="Content Placeholder 4"/>
          <p:cNvSpPr>
            <a:spLocks noGrp="1"/>
          </p:cNvSpPr>
          <p:nvPr>
            <p:ph sz="quarter" idx="4"/>
          </p:nvPr>
        </p:nvSpPr>
        <p:spPr>
          <a:xfrm>
            <a:off x="609600" y="1550504"/>
            <a:ext cx="11133667" cy="4405679"/>
          </a:xfrm>
        </p:spPr>
        <p:txBody>
          <a:bodyPr/>
          <a:lstStyle/>
          <a:p>
            <a:pPr marL="285750" indent="-285750">
              <a:buClr>
                <a:srgbClr val="5881DD"/>
              </a:buClr>
              <a:buFont typeface="Wingdings" panose="05000000000000000000" pitchFamily="2" charset="2"/>
              <a:buChar char="§"/>
            </a:pPr>
            <a:r>
              <a:rPr lang="en-US" sz="2400" dirty="0">
                <a:solidFill>
                  <a:srgbClr val="2F2527"/>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85750" indent="-285750">
              <a:buClr>
                <a:srgbClr val="5881DD"/>
              </a:buClr>
              <a:buFont typeface="Wingdings" panose="05000000000000000000" pitchFamily="2" charset="2"/>
              <a:buChar char="§"/>
            </a:pPr>
            <a:r>
              <a:rPr lang="en-US" sz="2400" dirty="0">
                <a:solidFill>
                  <a:srgbClr val="2F2527"/>
                </a:solidFill>
              </a:rPr>
              <a:t>Functionality improvements around reporting are in place:</a:t>
            </a:r>
          </a:p>
          <a:p>
            <a:pPr marL="742950" lvl="1" indent="-285750">
              <a:buClr>
                <a:srgbClr val="5881DD"/>
              </a:buClr>
              <a:buFont typeface="Wingdings" panose="05000000000000000000" pitchFamily="2" charset="2"/>
              <a:buChar char="§"/>
            </a:pPr>
            <a:r>
              <a:rPr lang="en-US" sz="2400" dirty="0">
                <a:solidFill>
                  <a:srgbClr val="2F2527"/>
                </a:solidFill>
              </a:rPr>
              <a:t>Reports are able to be delivered to external systems through standard Web based delivery mechanisms, email</a:t>
            </a:r>
          </a:p>
          <a:p>
            <a:pPr marL="742950" lvl="1" indent="-285750">
              <a:buClr>
                <a:srgbClr val="5881DD"/>
              </a:buClr>
              <a:buFont typeface="Wingdings" panose="05000000000000000000" pitchFamily="2" charset="2"/>
              <a:buChar char="§"/>
            </a:pPr>
            <a:r>
              <a:rPr lang="en-US" sz="2400" dirty="0">
                <a:solidFill>
                  <a:srgbClr val="2F2527"/>
                </a:solidFill>
              </a:rPr>
              <a:t>Multi-Site Reporting</a:t>
            </a:r>
          </a:p>
          <a:p>
            <a:pPr marL="285750" indent="-285750">
              <a:buClr>
                <a:srgbClr val="5881DD"/>
              </a:buClr>
              <a:buFont typeface="Wingdings" panose="05000000000000000000" pitchFamily="2" charset="2"/>
              <a:buChar char="§"/>
            </a:pPr>
            <a:r>
              <a:rPr lang="en-US" sz="2400" dirty="0">
                <a:solidFill>
                  <a:srgbClr val="2F2527"/>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p>
          <a:p>
            <a:endParaRPr lang="en-US" sz="2000" dirty="0">
              <a:solidFill>
                <a:srgbClr val="2F2527"/>
              </a:solidFill>
            </a:endParaRPr>
          </a:p>
        </p:txBody>
      </p:sp>
      <p:sp>
        <p:nvSpPr>
          <p:cNvPr id="6" name="Title 5"/>
          <p:cNvSpPr>
            <a:spLocks noGrp="1"/>
          </p:cNvSpPr>
          <p:nvPr>
            <p:ph type="title"/>
          </p:nvPr>
        </p:nvSpPr>
        <p:spPr/>
        <p:txBody>
          <a:bodyPr/>
          <a:lstStyle/>
          <a:p>
            <a:r>
              <a:rPr lang="en-US" dirty="0">
                <a:solidFill>
                  <a:schemeClr val="bg1"/>
                </a:solidFill>
              </a:rPr>
              <a:t>Anticipated Outcomes</a:t>
            </a:r>
          </a:p>
        </p:txBody>
      </p:sp>
    </p:spTree>
    <p:extLst>
      <p:ext uri="{BB962C8B-B14F-4D97-AF65-F5344CB8AC3E}">
        <p14:creationId xmlns:p14="http://schemas.microsoft.com/office/powerpoint/2010/main" val="121856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Predix Cloud Platform</a:t>
            </a: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4701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97190" y="3106076"/>
            <a:ext cx="1453486" cy="483285"/>
          </a:xfrm>
        </p:spPr>
        <p:txBody>
          <a:bodyPr/>
          <a:lstStyle/>
          <a:p>
            <a:r>
              <a:rPr lang="en-US" dirty="0"/>
              <a:t>DEMO</a:t>
            </a:r>
          </a:p>
        </p:txBody>
      </p:sp>
    </p:spTree>
    <p:extLst>
      <p:ext uri="{BB962C8B-B14F-4D97-AF65-F5344CB8AC3E}">
        <p14:creationId xmlns:p14="http://schemas.microsoft.com/office/powerpoint/2010/main" val="42476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4" name="Rectangle 3"/>
          <p:cNvSpPr/>
          <p:nvPr/>
        </p:nvSpPr>
        <p:spPr>
          <a:xfrm>
            <a:off x="0" y="0"/>
            <a:ext cx="12192000" cy="8588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489281" y="-284171"/>
            <a:ext cx="8616800" cy="1143000"/>
          </a:xfrm>
        </p:spPr>
        <p:txBody>
          <a:bodyPr>
            <a:normAutofit/>
          </a:bodyPr>
          <a:lstStyle/>
          <a:p>
            <a:r>
              <a:rPr lang="en" sz="3600" b="1" dirty="0">
                <a:solidFill>
                  <a:schemeClr val="bg1"/>
                </a:solidFill>
              </a:rPr>
              <a:t>What we do</a:t>
            </a:r>
            <a:endParaRPr lang="en-US" sz="3600" dirty="0">
              <a:solidFill>
                <a:schemeClr val="bg1"/>
              </a:solidFill>
            </a:endParaRPr>
          </a:p>
        </p:txBody>
      </p:sp>
      <p:sp>
        <p:nvSpPr>
          <p:cNvPr id="7" name="Text Placeholder 6"/>
          <p:cNvSpPr>
            <a:spLocks noGrp="1"/>
          </p:cNvSpPr>
          <p:nvPr>
            <p:ph type="body" idx="2"/>
          </p:nvPr>
        </p:nvSpPr>
        <p:spPr>
          <a:xfrm>
            <a:off x="515785" y="1343789"/>
            <a:ext cx="11518560" cy="6743420"/>
          </a:xfrm>
        </p:spPr>
        <p:txBody>
          <a:bodyPr>
            <a:normAutofit/>
          </a:bodyPr>
          <a:lstStyle/>
          <a:p>
            <a:pPr lvl="0" eaLnBrk="0" fontAlgn="base" hangingPunct="0">
              <a:spcAft>
                <a:spcPct val="0"/>
              </a:spcAft>
              <a:buClrTx/>
              <a:buSzTx/>
              <a:buNone/>
            </a:pPr>
            <a:r>
              <a:rPr lang="en-US" sz="2800" b="1" dirty="0" err="1">
                <a:solidFill>
                  <a:srgbClr val="2F2527"/>
                </a:solidFill>
                <a:latin typeface="Arial" panose="020B0604020202020204" pitchFamily="34" charset="0"/>
                <a:cs typeface="Arial" panose="020B0604020202020204" pitchFamily="34" charset="0"/>
              </a:rPr>
              <a:t>InSight</a:t>
            </a:r>
            <a:r>
              <a:rPr lang="en-US" sz="2800" b="1" dirty="0">
                <a:solidFill>
                  <a:srgbClr val="2F2527"/>
                </a:solidFill>
                <a:latin typeface="Arial" panose="020B0604020202020204" pitchFamily="34" charset="0"/>
                <a:cs typeface="Arial" panose="020B0604020202020204" pitchFamily="34" charset="0"/>
              </a:rPr>
              <a:t>® </a:t>
            </a:r>
            <a:r>
              <a:rPr lang="en-US" sz="2800" dirty="0">
                <a:solidFill>
                  <a:srgbClr val="2F2527"/>
                </a:solidFill>
                <a:latin typeface="Arial" panose="020B0604020202020204" pitchFamily="34" charset="0"/>
                <a:cs typeface="Arial" panose="020B0604020202020204" pitchFamily="34" charset="0"/>
              </a:rPr>
              <a:t>is a mobile  and web-based IOT platform that enables remote monitoring, diagnostics  and analytics of customer Assets</a:t>
            </a:r>
          </a:p>
          <a:p>
            <a:pPr lvl="0" eaLnBrk="0" fontAlgn="base" hangingPunct="0">
              <a:spcAft>
                <a:spcPct val="0"/>
              </a:spcAft>
              <a:buClrTx/>
              <a:buSzTx/>
              <a:buNone/>
            </a:pPr>
            <a:endParaRPr lang="en-US" sz="2800" dirty="0">
              <a:solidFill>
                <a:srgbClr val="2F2527"/>
              </a:solidFill>
              <a:latin typeface="Arial" panose="020B0604020202020204" pitchFamily="34" charset="0"/>
              <a:cs typeface="Arial" panose="020B0604020202020204" pitchFamily="34" charset="0"/>
            </a:endParaRPr>
          </a:p>
          <a:p>
            <a:pPr lvl="0" eaLnBrk="0" fontAlgn="base" hangingPunct="0">
              <a:spcAft>
                <a:spcPct val="0"/>
              </a:spcAft>
              <a:buClrTx/>
              <a:buSzTx/>
              <a:buNone/>
            </a:pPr>
            <a:r>
              <a:rPr lang="en-US" sz="2800" b="1" dirty="0">
                <a:solidFill>
                  <a:srgbClr val="2F2527"/>
                </a:solidFill>
                <a:latin typeface="Arial" panose="020B0604020202020204" pitchFamily="34" charset="0"/>
                <a:cs typeface="Arial" panose="020B0604020202020204" pitchFamily="34" charset="0"/>
              </a:rPr>
              <a:t>Features</a:t>
            </a:r>
            <a:r>
              <a:rPr lang="en-US" sz="2800" dirty="0">
                <a:solidFill>
                  <a:srgbClr val="2F2527"/>
                </a:solidFill>
                <a:latin typeface="Arial" panose="020B0604020202020204" pitchFamily="34" charset="0"/>
                <a:cs typeface="Arial" panose="020B0604020202020204" pitchFamily="34" charset="0"/>
              </a:rPr>
              <a:t> :</a:t>
            </a:r>
          </a:p>
          <a:p>
            <a:pPr lvl="0" eaLnBrk="0" fontAlgn="base" hangingPunct="0">
              <a:spcAft>
                <a:spcPct val="0"/>
              </a:spcAft>
              <a:buClrTx/>
              <a:buSzTx/>
              <a:buNone/>
            </a:pPr>
            <a:endParaRPr lang="en-US" sz="2800" dirty="0">
              <a:solidFill>
                <a:srgbClr val="2F2527"/>
              </a:solidFill>
              <a:latin typeface="Arial" panose="020B0604020202020204" pitchFamily="34" charset="0"/>
              <a:cs typeface="Arial" panose="020B0604020202020204" pitchFamily="34" charset="0"/>
            </a:endParaRP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Asset management and Monitoring</a:t>
            </a: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Alerting</a:t>
            </a: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Data Visualization</a:t>
            </a: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Analytics</a:t>
            </a: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Reporting</a:t>
            </a: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Inventory management</a:t>
            </a:r>
          </a:p>
          <a:p>
            <a:pPr marL="342900" indent="-342900" eaLnBrk="0" fontAlgn="base" hangingPunct="0">
              <a:spcAft>
                <a:spcPct val="0"/>
              </a:spcAft>
              <a:buSzTx/>
              <a:buFont typeface="Arial" charset="0"/>
              <a:buChar char="•"/>
            </a:pPr>
            <a:r>
              <a:rPr lang="en-US" sz="2800" dirty="0">
                <a:solidFill>
                  <a:srgbClr val="2F2527"/>
                </a:solidFill>
                <a:latin typeface="Arial" panose="020B0604020202020204" pitchFamily="34" charset="0"/>
                <a:cs typeface="Arial" panose="020B0604020202020204" pitchFamily="34" charset="0"/>
              </a:rPr>
              <a:t>ERP integration</a:t>
            </a:r>
          </a:p>
          <a:p>
            <a:pPr lvl="0" eaLnBrk="0" fontAlgn="base" hangingPunct="0">
              <a:spcAft>
                <a:spcPct val="0"/>
              </a:spcAft>
              <a:buClrTx/>
              <a:buSzTx/>
              <a:buNone/>
            </a:pPr>
            <a:endParaRPr lang="en-US" sz="2800" dirty="0">
              <a:solidFill>
                <a:srgbClr val="2F2527"/>
              </a:solidFill>
              <a:latin typeface="Arial" panose="020B0604020202020204" pitchFamily="34" charset="0"/>
              <a:cs typeface="Arial" panose="020B0604020202020204" pitchFamily="34" charset="0"/>
            </a:endParaRPr>
          </a:p>
          <a:p>
            <a:pPr lvl="0" eaLnBrk="0" fontAlgn="base" hangingPunct="0">
              <a:spcAft>
                <a:spcPct val="0"/>
              </a:spcAft>
              <a:buClrTx/>
              <a:buSzTx/>
              <a:buNone/>
            </a:pPr>
            <a:endParaRPr lang="en" sz="2800" dirty="0">
              <a:solidFill>
                <a:srgbClr val="2F2527"/>
              </a:solidFill>
              <a:latin typeface="Arial" panose="020B0604020202020204" pitchFamily="34" charset="0"/>
              <a:cs typeface="Arial" panose="020B0604020202020204" pitchFamily="34" charset="0"/>
            </a:endParaRPr>
          </a:p>
          <a:p>
            <a:endParaRPr lang="en-US" sz="2000" dirty="0">
              <a:solidFill>
                <a:srgbClr val="2F2527"/>
              </a:solidFill>
              <a:latin typeface="Arial" panose="020B0604020202020204" pitchFamily="34" charset="0"/>
              <a:cs typeface="Arial" panose="020B0604020202020204" pitchFamily="34" charset="0"/>
            </a:endParaRPr>
          </a:p>
        </p:txBody>
      </p:sp>
      <p:sp>
        <p:nvSpPr>
          <p:cNvPr id="6"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pic>
        <p:nvPicPr>
          <p:cNvPr id="8" name="Picture 7"/>
          <p:cNvPicPr>
            <a:picLocks noChangeAspect="1"/>
          </p:cNvPicPr>
          <p:nvPr/>
        </p:nvPicPr>
        <p:blipFill>
          <a:blip r:embed="rId3"/>
          <a:stretch>
            <a:fillRect/>
          </a:stretch>
        </p:blipFill>
        <p:spPr>
          <a:xfrm>
            <a:off x="8049415" y="2441484"/>
            <a:ext cx="2971703" cy="1613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stretch>
            <a:fillRect/>
          </a:stretch>
        </p:blipFill>
        <p:spPr>
          <a:xfrm>
            <a:off x="9050950" y="4345976"/>
            <a:ext cx="2983395" cy="1613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1565"/>
          <a:stretch/>
        </p:blipFill>
        <p:spPr bwMode="auto">
          <a:xfrm>
            <a:off x="5353723" y="4197722"/>
            <a:ext cx="3425825" cy="210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85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8588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7774" y="-284171"/>
            <a:ext cx="8616800" cy="1143000"/>
          </a:xfrm>
        </p:spPr>
        <p:txBody>
          <a:bodyPr>
            <a:normAutofit/>
          </a:bodyPr>
          <a:lstStyle/>
          <a:p>
            <a:r>
              <a:rPr lang="en-US" sz="3600" b="1" dirty="0">
                <a:solidFill>
                  <a:schemeClr val="bg1"/>
                </a:solidFill>
              </a:rPr>
              <a:t>Solution Context</a:t>
            </a:r>
          </a:p>
        </p:txBody>
      </p:sp>
      <p:sp>
        <p:nvSpPr>
          <p:cNvPr id="3" name="Text Placeholder 2"/>
          <p:cNvSpPr>
            <a:spLocks noGrp="1"/>
          </p:cNvSpPr>
          <p:nvPr>
            <p:ph type="body" idx="1"/>
          </p:nvPr>
        </p:nvSpPr>
        <p:spPr>
          <a:xfrm>
            <a:off x="727774" y="1143000"/>
            <a:ext cx="10616087" cy="4967700"/>
          </a:xfrm>
        </p:spPr>
        <p:txBody>
          <a:bodyPr>
            <a:normAutofit fontScale="92500" lnSpcReduction="10000"/>
          </a:bodyPr>
          <a:lstStyle/>
          <a:p>
            <a:pPr marL="0" indent="0">
              <a:buClr>
                <a:srgbClr val="5881DD"/>
              </a:buClr>
              <a:buNone/>
            </a:pPr>
            <a:r>
              <a:rPr lang="en-US" sz="2800" b="1" dirty="0">
                <a:solidFill>
                  <a:srgbClr val="2F2527"/>
                </a:solidFill>
              </a:rPr>
              <a:t>The customer was looking to </a:t>
            </a:r>
          </a:p>
          <a:p>
            <a:pPr marL="342900" indent="-342900">
              <a:buClr>
                <a:srgbClr val="5881DD"/>
              </a:buClr>
              <a:buFont typeface="Wingdings" panose="05000000000000000000" pitchFamily="2" charset="2"/>
              <a:buChar char="§"/>
            </a:pPr>
            <a:endParaRPr lang="en-US" sz="2800" dirty="0">
              <a:solidFill>
                <a:srgbClr val="2F2527"/>
              </a:solidFill>
            </a:endParaRPr>
          </a:p>
          <a:p>
            <a:pPr marL="342900" indent="-342900">
              <a:buClr>
                <a:srgbClr val="5881DD"/>
              </a:buClr>
              <a:buFont typeface="Wingdings" panose="05000000000000000000" pitchFamily="2" charset="2"/>
              <a:buChar char="§"/>
            </a:pPr>
            <a:r>
              <a:rPr lang="en-US" sz="2800" dirty="0">
                <a:solidFill>
                  <a:srgbClr val="2F2527"/>
                </a:solidFill>
              </a:rPr>
              <a:t>Modernize functionality in </a:t>
            </a:r>
            <a:r>
              <a:rPr lang="en-US" sz="2800" dirty="0" err="1">
                <a:solidFill>
                  <a:srgbClr val="2F2527"/>
                </a:solidFill>
              </a:rPr>
              <a:t>InSight</a:t>
            </a:r>
            <a:r>
              <a:rPr lang="en-US" sz="2800" dirty="0">
                <a:solidFill>
                  <a:srgbClr val="2F2527"/>
                </a:solidFill>
              </a:rPr>
              <a:t> by transforming existing functionality to cloud-native, hyper-scalable microservices with secure, scalable APIs that provide GE’s customers, users, and </a:t>
            </a:r>
            <a:r>
              <a:rPr lang="en-US" sz="2800" dirty="0" err="1">
                <a:solidFill>
                  <a:srgbClr val="2F2527"/>
                </a:solidFill>
              </a:rPr>
              <a:t>Predix</a:t>
            </a:r>
            <a:r>
              <a:rPr lang="en-US" sz="2800" dirty="0">
                <a:solidFill>
                  <a:srgbClr val="2F2527"/>
                </a:solidFill>
              </a:rPr>
              <a:t> developers standards-compliant programmatic access to capabilities and functionality through RESTful APIs</a:t>
            </a:r>
          </a:p>
          <a:p>
            <a:pPr marL="742950" lvl="1" indent="-285750">
              <a:lnSpc>
                <a:spcPct val="107000"/>
              </a:lnSpc>
              <a:buClr>
                <a:srgbClr val="5881DD"/>
              </a:buClr>
              <a:buFont typeface="Wingdings" panose="05000000000000000000" pitchFamily="2" charset="2"/>
              <a:buChar char="§"/>
            </a:pPr>
            <a:r>
              <a:rPr lang="en-US" sz="2800" dirty="0">
                <a:solidFill>
                  <a:srgbClr val="2F2527"/>
                </a:solidFill>
              </a:rPr>
              <a:t>Initial focus area: </a:t>
            </a:r>
            <a:r>
              <a:rPr lang="en-US" sz="2800" b="1" dirty="0">
                <a:solidFill>
                  <a:srgbClr val="2F2527"/>
                </a:solidFill>
              </a:rPr>
              <a:t>Reporting</a:t>
            </a:r>
          </a:p>
          <a:p>
            <a:pPr marL="285750" indent="-285750">
              <a:lnSpc>
                <a:spcPct val="107000"/>
              </a:lnSpc>
              <a:buClr>
                <a:srgbClr val="5881DD"/>
              </a:buClr>
              <a:buFont typeface="Wingdings" panose="05000000000000000000" pitchFamily="2" charset="2"/>
              <a:buChar char="§"/>
            </a:pPr>
            <a:r>
              <a:rPr lang="en-US" sz="2800" dirty="0">
                <a:solidFill>
                  <a:srgbClr val="2F2527"/>
                </a:solidFill>
              </a:rPr>
              <a:t>Enhance reporting to support the following additional use cases:</a:t>
            </a:r>
          </a:p>
          <a:p>
            <a:pPr marL="742950" lvl="1" indent="-285750">
              <a:lnSpc>
                <a:spcPct val="107000"/>
              </a:lnSpc>
              <a:buClr>
                <a:srgbClr val="5881DD"/>
              </a:buClr>
              <a:buFont typeface="Wingdings" panose="05000000000000000000" pitchFamily="2" charset="2"/>
              <a:buChar char="§"/>
            </a:pPr>
            <a:r>
              <a:rPr lang="en-US" sz="2800" dirty="0">
                <a:solidFill>
                  <a:srgbClr val="2F2527"/>
                </a:solidFill>
              </a:rPr>
              <a:t>Build a reporting solution that can be used by other businesses across GE. </a:t>
            </a:r>
          </a:p>
          <a:p>
            <a:pPr marL="742950" lvl="1" indent="-285750">
              <a:lnSpc>
                <a:spcPct val="107000"/>
              </a:lnSpc>
              <a:buClr>
                <a:srgbClr val="5881DD"/>
              </a:buClr>
              <a:buFont typeface="Wingdings" panose="05000000000000000000" pitchFamily="2" charset="2"/>
              <a:buChar char="§"/>
            </a:pPr>
            <a:r>
              <a:rPr lang="en-US" sz="2800" dirty="0">
                <a:solidFill>
                  <a:srgbClr val="2F2527"/>
                </a:solidFill>
              </a:rPr>
              <a:t>Delivery of reports to external systems through standards-compliant Web-based integrations: event notifications/web hooks, HTTPS posts, etc.</a:t>
            </a:r>
          </a:p>
          <a:p>
            <a:pPr marL="742950" lvl="1" indent="-285750">
              <a:lnSpc>
                <a:spcPct val="107000"/>
              </a:lnSpc>
              <a:buClr>
                <a:srgbClr val="5881DD"/>
              </a:buClr>
              <a:buFont typeface="Wingdings" panose="05000000000000000000" pitchFamily="2" charset="2"/>
              <a:buChar char="§"/>
            </a:pPr>
            <a:endParaRPr lang="en-US" sz="2800" dirty="0">
              <a:solidFill>
                <a:srgbClr val="2F2527"/>
              </a:solidFill>
            </a:endParaRPr>
          </a:p>
        </p:txBody>
      </p:sp>
      <p:sp>
        <p:nvSpPr>
          <p:cNvPr id="6"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Tree>
    <p:extLst>
      <p:ext uri="{BB962C8B-B14F-4D97-AF65-F5344CB8AC3E}">
        <p14:creationId xmlns:p14="http://schemas.microsoft.com/office/powerpoint/2010/main" val="291708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ctangle: Rounded Corners 231"/>
          <p:cNvSpPr/>
          <p:nvPr/>
        </p:nvSpPr>
        <p:spPr>
          <a:xfrm>
            <a:off x="2160202" y="1277005"/>
            <a:ext cx="3015668" cy="5386412"/>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Rectangle: Rounded Corners 524"/>
          <p:cNvSpPr/>
          <p:nvPr/>
        </p:nvSpPr>
        <p:spPr>
          <a:xfrm>
            <a:off x="6713913" y="1277005"/>
            <a:ext cx="3015668" cy="5386412"/>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0" y="-10"/>
            <a:ext cx="12192000" cy="8588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itle 2"/>
          <p:cNvSpPr txBox="1">
            <a:spLocks/>
          </p:cNvSpPr>
          <p:nvPr/>
        </p:nvSpPr>
        <p:spPr>
          <a:xfrm>
            <a:off x="673440" y="143562"/>
            <a:ext cx="8616800" cy="733934"/>
          </a:xfrm>
          <a:prstGeom prst="rect">
            <a:avLst/>
          </a:prstGeom>
        </p:spPr>
        <p:txBody>
          <a:bodyPr vert="horz" lIns="91425" tIns="91425" rIns="91425" bIns="91425" rtlCol="0" anchor="b" anchorCtr="0">
            <a:norm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3600" b="1" dirty="0">
                <a:solidFill>
                  <a:schemeClr val="bg1"/>
                </a:solidFill>
              </a:rPr>
              <a:t>Microservices Approach</a:t>
            </a:r>
          </a:p>
        </p:txBody>
      </p:sp>
      <p:sp>
        <p:nvSpPr>
          <p:cNvPr id="157" name="Rounded Rectangle 7"/>
          <p:cNvSpPr/>
          <p:nvPr/>
        </p:nvSpPr>
        <p:spPr>
          <a:xfrm>
            <a:off x="2480049" y="1473969"/>
            <a:ext cx="632897" cy="988828"/>
          </a:xfrm>
          <a:prstGeom prst="roundRect">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58" name="Rounded Rectangle 35"/>
          <p:cNvSpPr/>
          <p:nvPr/>
        </p:nvSpPr>
        <p:spPr>
          <a:xfrm>
            <a:off x="2524126" y="1545685"/>
            <a:ext cx="545524" cy="788059"/>
          </a:xfrm>
          <a:prstGeom prst="roundRect">
            <a:avLst/>
          </a:prstGeom>
          <a:solidFill>
            <a:srgbClr val="FFFFFF"/>
          </a:solid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59" name="TextBox 158"/>
          <p:cNvSpPr txBox="1"/>
          <p:nvPr/>
        </p:nvSpPr>
        <p:spPr>
          <a:xfrm>
            <a:off x="1527955" y="1950662"/>
            <a:ext cx="538183" cy="307777"/>
          </a:xfrm>
          <a:prstGeom prst="rect">
            <a:avLst/>
          </a:prstGeom>
          <a:noFill/>
        </p:spPr>
        <p:txBody>
          <a:bodyPr wrap="square" rtlCol="0">
            <a:spAutoFit/>
          </a:bodyPr>
          <a:lstStyle/>
          <a:p>
            <a:pPr algn="r"/>
            <a:r>
              <a:rPr lang="en-US" sz="1400" b="1" dirty="0">
                <a:solidFill>
                  <a:srgbClr val="1E4191">
                    <a:lumMod val="60000"/>
                    <a:lumOff val="40000"/>
                  </a:srgbClr>
                </a:solidFill>
                <a:latin typeface="GE Inspira Pitch"/>
              </a:rPr>
              <a:t>UI</a:t>
            </a:r>
          </a:p>
        </p:txBody>
      </p:sp>
      <p:sp>
        <p:nvSpPr>
          <p:cNvPr id="160" name="TextBox 159"/>
          <p:cNvSpPr txBox="1"/>
          <p:nvPr/>
        </p:nvSpPr>
        <p:spPr>
          <a:xfrm>
            <a:off x="749401" y="2457580"/>
            <a:ext cx="1316051" cy="738664"/>
          </a:xfrm>
          <a:prstGeom prst="rect">
            <a:avLst/>
          </a:prstGeom>
          <a:noFill/>
        </p:spPr>
        <p:txBody>
          <a:bodyPr wrap="square" rtlCol="0">
            <a:spAutoFit/>
          </a:bodyPr>
          <a:lstStyle/>
          <a:p>
            <a:pPr algn="r"/>
            <a:r>
              <a:rPr lang="en-US" sz="1400" b="1" dirty="0">
                <a:solidFill>
                  <a:srgbClr val="1E4191">
                    <a:lumMod val="60000"/>
                    <a:lumOff val="40000"/>
                  </a:srgbClr>
                </a:solidFill>
                <a:latin typeface="GE Inspira Pitch"/>
              </a:rPr>
              <a:t>Application </a:t>
            </a:r>
            <a:br>
              <a:rPr lang="en-US" sz="1400" b="1" dirty="0">
                <a:solidFill>
                  <a:srgbClr val="1E4191">
                    <a:lumMod val="60000"/>
                    <a:lumOff val="40000"/>
                  </a:srgbClr>
                </a:solidFill>
                <a:latin typeface="GE Inspira Pitch"/>
              </a:rPr>
            </a:br>
            <a:r>
              <a:rPr lang="en-US" sz="1400" b="1" dirty="0">
                <a:solidFill>
                  <a:srgbClr val="1E4191">
                    <a:lumMod val="60000"/>
                    <a:lumOff val="40000"/>
                  </a:srgbClr>
                </a:solidFill>
                <a:latin typeface="GE Inspira Pitch"/>
              </a:rPr>
              <a:t>Services</a:t>
            </a:r>
            <a:br>
              <a:rPr lang="en-US" sz="1400" b="1" dirty="0">
                <a:solidFill>
                  <a:srgbClr val="1E4191">
                    <a:lumMod val="60000"/>
                    <a:lumOff val="40000"/>
                  </a:srgbClr>
                </a:solidFill>
                <a:latin typeface="GE Inspira Pitch"/>
              </a:rPr>
            </a:br>
            <a:r>
              <a:rPr lang="en-US" sz="1400" b="1" dirty="0">
                <a:solidFill>
                  <a:srgbClr val="1E4191">
                    <a:lumMod val="60000"/>
                    <a:lumOff val="40000"/>
                  </a:srgbClr>
                </a:solidFill>
                <a:latin typeface="GE Inspira Pitch"/>
              </a:rPr>
              <a:t>Layer</a:t>
            </a:r>
          </a:p>
        </p:txBody>
      </p:sp>
      <p:sp>
        <p:nvSpPr>
          <p:cNvPr id="161" name="TextBox 160"/>
          <p:cNvSpPr txBox="1"/>
          <p:nvPr/>
        </p:nvSpPr>
        <p:spPr>
          <a:xfrm>
            <a:off x="779444" y="5051978"/>
            <a:ext cx="1291855" cy="523220"/>
          </a:xfrm>
          <a:prstGeom prst="rect">
            <a:avLst/>
          </a:prstGeom>
          <a:noFill/>
        </p:spPr>
        <p:txBody>
          <a:bodyPr wrap="square" rtlCol="0">
            <a:spAutoFit/>
          </a:bodyPr>
          <a:lstStyle/>
          <a:p>
            <a:pPr algn="r"/>
            <a:r>
              <a:rPr lang="en-US" sz="1400" b="1" dirty="0">
                <a:solidFill>
                  <a:srgbClr val="1E4191">
                    <a:lumMod val="60000"/>
                    <a:lumOff val="40000"/>
                  </a:srgbClr>
                </a:solidFill>
                <a:latin typeface="GE Inspira Pitch"/>
              </a:rPr>
              <a:t>Backend   </a:t>
            </a:r>
            <a:br>
              <a:rPr lang="en-US" sz="1400" b="1" dirty="0">
                <a:solidFill>
                  <a:srgbClr val="1E4191">
                    <a:lumMod val="60000"/>
                    <a:lumOff val="40000"/>
                  </a:srgbClr>
                </a:solidFill>
                <a:latin typeface="GE Inspira Pitch"/>
              </a:rPr>
            </a:br>
            <a:r>
              <a:rPr lang="en-US" sz="1400" b="1" dirty="0">
                <a:solidFill>
                  <a:srgbClr val="1E4191">
                    <a:lumMod val="60000"/>
                    <a:lumOff val="40000"/>
                  </a:srgbClr>
                </a:solidFill>
                <a:latin typeface="GE Inspira Pitch"/>
              </a:rPr>
              <a:t>Dependencies</a:t>
            </a:r>
          </a:p>
        </p:txBody>
      </p:sp>
      <p:sp>
        <p:nvSpPr>
          <p:cNvPr id="162" name="TextBox 161"/>
          <p:cNvSpPr txBox="1"/>
          <p:nvPr/>
        </p:nvSpPr>
        <p:spPr>
          <a:xfrm>
            <a:off x="788554" y="6013228"/>
            <a:ext cx="1291855" cy="307777"/>
          </a:xfrm>
          <a:prstGeom prst="rect">
            <a:avLst/>
          </a:prstGeom>
          <a:noFill/>
        </p:spPr>
        <p:txBody>
          <a:bodyPr wrap="square" rtlCol="0">
            <a:spAutoFit/>
          </a:bodyPr>
          <a:lstStyle/>
          <a:p>
            <a:r>
              <a:rPr lang="en-US" sz="1400" b="1" dirty="0">
                <a:solidFill>
                  <a:srgbClr val="1E4191">
                    <a:lumMod val="60000"/>
                    <a:lumOff val="40000"/>
                  </a:srgbClr>
                </a:solidFill>
                <a:latin typeface="GE Inspira Pitch"/>
              </a:rPr>
              <a:t>Infrastructure</a:t>
            </a:r>
          </a:p>
        </p:txBody>
      </p:sp>
      <p:grpSp>
        <p:nvGrpSpPr>
          <p:cNvPr id="163" name="Group 162"/>
          <p:cNvGrpSpPr/>
          <p:nvPr/>
        </p:nvGrpSpPr>
        <p:grpSpPr>
          <a:xfrm>
            <a:off x="3249743" y="1473969"/>
            <a:ext cx="1632831" cy="988828"/>
            <a:chOff x="1259225" y="1967024"/>
            <a:chExt cx="1632831" cy="988828"/>
          </a:xfrm>
        </p:grpSpPr>
        <p:sp>
          <p:nvSpPr>
            <p:cNvPr id="164" name="Rectangle 163"/>
            <p:cNvSpPr/>
            <p:nvPr/>
          </p:nvSpPr>
          <p:spPr>
            <a:xfrm>
              <a:off x="1259225" y="1967024"/>
              <a:ext cx="1632831" cy="988828"/>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65" name="Rectangle 164"/>
            <p:cNvSpPr/>
            <p:nvPr/>
          </p:nvSpPr>
          <p:spPr>
            <a:xfrm>
              <a:off x="1329927" y="2118427"/>
              <a:ext cx="237657" cy="182612"/>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66" name="Rectangle 165"/>
            <p:cNvSpPr/>
            <p:nvPr/>
          </p:nvSpPr>
          <p:spPr>
            <a:xfrm>
              <a:off x="1329927" y="2354411"/>
              <a:ext cx="237657" cy="182612"/>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67" name="Rectangle 166"/>
            <p:cNvSpPr/>
            <p:nvPr/>
          </p:nvSpPr>
          <p:spPr>
            <a:xfrm>
              <a:off x="1329926" y="2590395"/>
              <a:ext cx="237657" cy="182612"/>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68" name="Rectangle 167"/>
            <p:cNvSpPr/>
            <p:nvPr/>
          </p:nvSpPr>
          <p:spPr>
            <a:xfrm>
              <a:off x="1259225" y="2826799"/>
              <a:ext cx="1632831" cy="129053"/>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69" name="Rectangle 168"/>
            <p:cNvSpPr/>
            <p:nvPr/>
          </p:nvSpPr>
          <p:spPr>
            <a:xfrm>
              <a:off x="1259225" y="1967024"/>
              <a:ext cx="1632831" cy="129053"/>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0" name="Rectangle 169"/>
            <p:cNvSpPr/>
            <p:nvPr/>
          </p:nvSpPr>
          <p:spPr>
            <a:xfrm>
              <a:off x="1623526" y="2149869"/>
              <a:ext cx="1126128" cy="623137"/>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1"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72"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73" name="Rectangle 172"/>
            <p:cNvSpPr/>
            <p:nvPr/>
          </p:nvSpPr>
          <p:spPr>
            <a:xfrm>
              <a:off x="1687556" y="2182507"/>
              <a:ext cx="237657" cy="182612"/>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4" name="Rectangle 173"/>
            <p:cNvSpPr/>
            <p:nvPr/>
          </p:nvSpPr>
          <p:spPr>
            <a:xfrm>
              <a:off x="1698760" y="2482826"/>
              <a:ext cx="237657" cy="182612"/>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5" name="Rectangle 174"/>
            <p:cNvSpPr/>
            <p:nvPr/>
          </p:nvSpPr>
          <p:spPr>
            <a:xfrm>
              <a:off x="2032697" y="2473855"/>
              <a:ext cx="237657" cy="182612"/>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grpSp>
      <p:sp>
        <p:nvSpPr>
          <p:cNvPr id="176" name="Rectangle 175"/>
          <p:cNvSpPr/>
          <p:nvPr/>
        </p:nvSpPr>
        <p:spPr>
          <a:xfrm>
            <a:off x="2559293" y="1647622"/>
            <a:ext cx="81158" cy="88277"/>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7" name="Rectangle 176"/>
          <p:cNvSpPr/>
          <p:nvPr/>
        </p:nvSpPr>
        <p:spPr>
          <a:xfrm>
            <a:off x="2559293" y="1834065"/>
            <a:ext cx="81158" cy="88277"/>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8" name="Rectangle 177"/>
          <p:cNvSpPr/>
          <p:nvPr/>
        </p:nvSpPr>
        <p:spPr>
          <a:xfrm>
            <a:off x="2559293" y="2007808"/>
            <a:ext cx="81158" cy="88277"/>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79" name="Rounded Rectangle 44"/>
          <p:cNvSpPr/>
          <p:nvPr/>
        </p:nvSpPr>
        <p:spPr>
          <a:xfrm>
            <a:off x="2659554" y="1598123"/>
            <a:ext cx="384562" cy="668725"/>
          </a:xfrm>
          <a:prstGeom prst="roundRect">
            <a:avLst/>
          </a:prstGeom>
          <a:noFill/>
          <a:ln w="635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0" name="Freeform 45"/>
          <p:cNvSpPr/>
          <p:nvPr/>
        </p:nvSpPr>
        <p:spPr>
          <a:xfrm>
            <a:off x="2814148" y="1680630"/>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81" name="Freeform 46"/>
          <p:cNvSpPr/>
          <p:nvPr/>
        </p:nvSpPr>
        <p:spPr>
          <a:xfrm>
            <a:off x="2822566" y="175592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82" name="Rectangle 181"/>
          <p:cNvSpPr/>
          <p:nvPr/>
        </p:nvSpPr>
        <p:spPr>
          <a:xfrm>
            <a:off x="2681420" y="1705045"/>
            <a:ext cx="81158" cy="106816"/>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3" name="Rectangle 182"/>
          <p:cNvSpPr/>
          <p:nvPr/>
        </p:nvSpPr>
        <p:spPr>
          <a:xfrm>
            <a:off x="2685246" y="1860047"/>
            <a:ext cx="81158" cy="106816"/>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4" name="Rectangle 183"/>
          <p:cNvSpPr/>
          <p:nvPr/>
        </p:nvSpPr>
        <p:spPr>
          <a:xfrm>
            <a:off x="2805632" y="1859346"/>
            <a:ext cx="81158" cy="106816"/>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5" name="Rectangle 184"/>
          <p:cNvSpPr/>
          <p:nvPr/>
        </p:nvSpPr>
        <p:spPr>
          <a:xfrm>
            <a:off x="2688421" y="2006097"/>
            <a:ext cx="81158" cy="106816"/>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6" name="Rectangle 185"/>
          <p:cNvSpPr/>
          <p:nvPr/>
        </p:nvSpPr>
        <p:spPr>
          <a:xfrm>
            <a:off x="2808807" y="2005396"/>
            <a:ext cx="81158" cy="106816"/>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7" name="Rectangle 186"/>
          <p:cNvSpPr/>
          <p:nvPr/>
        </p:nvSpPr>
        <p:spPr>
          <a:xfrm>
            <a:off x="2556118" y="2166558"/>
            <a:ext cx="81158" cy="88277"/>
          </a:xfrm>
          <a:prstGeom prst="rect">
            <a:avLst/>
          </a:prstGeom>
          <a:no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88" name="Oval 187"/>
          <p:cNvSpPr/>
          <p:nvPr/>
        </p:nvSpPr>
        <p:spPr>
          <a:xfrm>
            <a:off x="2747354" y="2348570"/>
            <a:ext cx="92168" cy="91440"/>
          </a:xfrm>
          <a:prstGeom prst="ellipse">
            <a:avLst/>
          </a:prstGeom>
          <a:solidFill>
            <a:srgbClr val="FFFFFF"/>
          </a:solid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89" name="Rectangle 188"/>
          <p:cNvSpPr/>
          <p:nvPr/>
        </p:nvSpPr>
        <p:spPr>
          <a:xfrm>
            <a:off x="2483814" y="2564891"/>
            <a:ext cx="2449803" cy="491269"/>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190" name="Oval 189"/>
          <p:cNvSpPr/>
          <p:nvPr/>
        </p:nvSpPr>
        <p:spPr>
          <a:xfrm>
            <a:off x="2562628" y="2664921"/>
            <a:ext cx="523588" cy="291209"/>
          </a:xfrm>
          <a:prstGeom prst="ellipse">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91" name="Oval 190"/>
          <p:cNvSpPr/>
          <p:nvPr/>
        </p:nvSpPr>
        <p:spPr>
          <a:xfrm>
            <a:off x="3390889" y="2664921"/>
            <a:ext cx="523588" cy="291209"/>
          </a:xfrm>
          <a:prstGeom prst="ellipse">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193" name="Flowchart: Direct Access Storage 192"/>
          <p:cNvSpPr/>
          <p:nvPr/>
        </p:nvSpPr>
        <p:spPr>
          <a:xfrm>
            <a:off x="2571974" y="5283101"/>
            <a:ext cx="472761" cy="174293"/>
          </a:xfrm>
          <a:prstGeom prst="flowChartMagneticDrum">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03" name="Flowchart: Direct Access Storage 202"/>
          <p:cNvSpPr/>
          <p:nvPr/>
        </p:nvSpPr>
        <p:spPr>
          <a:xfrm>
            <a:off x="3138769" y="5278104"/>
            <a:ext cx="472761" cy="174293"/>
          </a:xfrm>
          <a:prstGeom prst="flowChartMagneticDrum">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04" name="Rounded Rectangle 77"/>
          <p:cNvSpPr/>
          <p:nvPr/>
        </p:nvSpPr>
        <p:spPr>
          <a:xfrm>
            <a:off x="2487784" y="5165428"/>
            <a:ext cx="1265187" cy="444638"/>
          </a:xfrm>
          <a:prstGeom prst="roundRect">
            <a:avLst/>
          </a:prstGeom>
          <a:noFill/>
          <a:ln w="25400" cap="flat" cmpd="sng" algn="ctr">
            <a:solidFill>
              <a:srgbClr val="1E4191">
                <a:lumMod val="60000"/>
                <a:lumOff val="40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08" name="Rectangle 207"/>
          <p:cNvSpPr/>
          <p:nvPr/>
        </p:nvSpPr>
        <p:spPr>
          <a:xfrm>
            <a:off x="2496271" y="5898821"/>
            <a:ext cx="346098" cy="590009"/>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09" name="Rectangle 208"/>
          <p:cNvSpPr/>
          <p:nvPr/>
        </p:nvSpPr>
        <p:spPr>
          <a:xfrm>
            <a:off x="3041742" y="5898821"/>
            <a:ext cx="346098" cy="590009"/>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10" name="Rectangle 209"/>
          <p:cNvSpPr/>
          <p:nvPr/>
        </p:nvSpPr>
        <p:spPr>
          <a:xfrm>
            <a:off x="4234841" y="5883759"/>
            <a:ext cx="346098" cy="590009"/>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13" name="Rectangle 212"/>
          <p:cNvSpPr/>
          <p:nvPr/>
        </p:nvSpPr>
        <p:spPr>
          <a:xfrm>
            <a:off x="2483381" y="3227146"/>
            <a:ext cx="2423862" cy="1118770"/>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14" name="TextBox 213"/>
          <p:cNvSpPr txBox="1"/>
          <p:nvPr/>
        </p:nvSpPr>
        <p:spPr>
          <a:xfrm>
            <a:off x="750745" y="3380748"/>
            <a:ext cx="1341288" cy="738664"/>
          </a:xfrm>
          <a:prstGeom prst="rect">
            <a:avLst/>
          </a:prstGeom>
          <a:noFill/>
        </p:spPr>
        <p:txBody>
          <a:bodyPr wrap="square" rtlCol="0">
            <a:spAutoFit/>
          </a:bodyPr>
          <a:lstStyle/>
          <a:p>
            <a:pPr algn="r"/>
            <a:r>
              <a:rPr lang="en-US" sz="1400" b="1" dirty="0">
                <a:solidFill>
                  <a:srgbClr val="1E4191">
                    <a:lumMod val="60000"/>
                    <a:lumOff val="40000"/>
                  </a:srgbClr>
                </a:solidFill>
                <a:latin typeface="GE Inspira Pitch"/>
              </a:rPr>
              <a:t>Middle Tier   </a:t>
            </a:r>
            <a:br>
              <a:rPr lang="en-US" sz="1400" b="1" dirty="0">
                <a:solidFill>
                  <a:srgbClr val="1E4191">
                    <a:lumMod val="60000"/>
                    <a:lumOff val="40000"/>
                  </a:srgbClr>
                </a:solidFill>
                <a:latin typeface="GE Inspira Pitch"/>
              </a:rPr>
            </a:br>
            <a:r>
              <a:rPr lang="en-US" sz="1400" b="1" dirty="0">
                <a:solidFill>
                  <a:srgbClr val="1E4191">
                    <a:lumMod val="60000"/>
                    <a:lumOff val="40000"/>
                  </a:srgbClr>
                </a:solidFill>
                <a:latin typeface="GE Inspira Pitch"/>
              </a:rPr>
              <a:t>Application </a:t>
            </a:r>
          </a:p>
          <a:p>
            <a:r>
              <a:rPr lang="en-US" sz="1400" b="1" dirty="0">
                <a:solidFill>
                  <a:srgbClr val="1E4191">
                    <a:lumMod val="60000"/>
                    <a:lumOff val="40000"/>
                  </a:srgbClr>
                </a:solidFill>
                <a:latin typeface="GE Inspira Pitch"/>
              </a:rPr>
              <a:t>                   Code</a:t>
            </a:r>
          </a:p>
        </p:txBody>
      </p:sp>
      <p:grpSp>
        <p:nvGrpSpPr>
          <p:cNvPr id="215" name="Group 214"/>
          <p:cNvGrpSpPr/>
          <p:nvPr/>
        </p:nvGrpSpPr>
        <p:grpSpPr>
          <a:xfrm>
            <a:off x="2531583" y="3283772"/>
            <a:ext cx="2261585" cy="989463"/>
            <a:chOff x="2722721" y="3490748"/>
            <a:chExt cx="1304721" cy="1006683"/>
          </a:xfrm>
        </p:grpSpPr>
        <p:sp>
          <p:nvSpPr>
            <p:cNvPr id="216" name="Flowchart: Direct Access Storage 215"/>
            <p:cNvSpPr/>
            <p:nvPr/>
          </p:nvSpPr>
          <p:spPr>
            <a:xfrm>
              <a:off x="3338189" y="4044283"/>
              <a:ext cx="190227" cy="84988"/>
            </a:xfrm>
            <a:prstGeom prst="flowChartMagneticDrum">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17" name="Rectangle 216"/>
            <p:cNvSpPr/>
            <p:nvPr/>
          </p:nvSpPr>
          <p:spPr>
            <a:xfrm>
              <a:off x="2722722" y="4346750"/>
              <a:ext cx="733611" cy="150681"/>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18" name="Rectangle 217"/>
            <p:cNvSpPr/>
            <p:nvPr/>
          </p:nvSpPr>
          <p:spPr>
            <a:xfrm>
              <a:off x="2722721" y="3490748"/>
              <a:ext cx="1304721" cy="146065"/>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19" name="Rectangle 218"/>
            <p:cNvSpPr/>
            <p:nvPr/>
          </p:nvSpPr>
          <p:spPr>
            <a:xfrm>
              <a:off x="2722721" y="3854579"/>
              <a:ext cx="1304721" cy="146065"/>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20" name="Rectangle 219"/>
            <p:cNvSpPr/>
            <p:nvPr/>
          </p:nvSpPr>
          <p:spPr>
            <a:xfrm>
              <a:off x="2722722" y="4047282"/>
              <a:ext cx="238025" cy="251690"/>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21" name="Rectangle 220"/>
            <p:cNvSpPr/>
            <p:nvPr/>
          </p:nvSpPr>
          <p:spPr>
            <a:xfrm>
              <a:off x="3026751" y="4046891"/>
              <a:ext cx="238025" cy="251690"/>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22" name="Rectangle 221"/>
            <p:cNvSpPr/>
            <p:nvPr/>
          </p:nvSpPr>
          <p:spPr>
            <a:xfrm>
              <a:off x="3596549" y="4053854"/>
              <a:ext cx="238025" cy="251690"/>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23" name="Rectangle 222"/>
            <p:cNvSpPr/>
            <p:nvPr/>
          </p:nvSpPr>
          <p:spPr>
            <a:xfrm>
              <a:off x="3503018" y="4346750"/>
              <a:ext cx="328140" cy="150681"/>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24" name="Rectangle 223"/>
            <p:cNvSpPr/>
            <p:nvPr/>
          </p:nvSpPr>
          <p:spPr>
            <a:xfrm>
              <a:off x="2722721" y="3672520"/>
              <a:ext cx="1304721" cy="146065"/>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25" name="Rectangle 224"/>
            <p:cNvSpPr/>
            <p:nvPr/>
          </p:nvSpPr>
          <p:spPr>
            <a:xfrm>
              <a:off x="3320191" y="4178790"/>
              <a:ext cx="223590" cy="124530"/>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26" name="Rectangle 225"/>
            <p:cNvSpPr/>
            <p:nvPr/>
          </p:nvSpPr>
          <p:spPr>
            <a:xfrm>
              <a:off x="3894023" y="4049378"/>
              <a:ext cx="123374" cy="447766"/>
            </a:xfrm>
            <a:prstGeom prst="rect">
              <a:avLst/>
            </a:prstGeom>
            <a:no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grpSp>
      <p:sp>
        <p:nvSpPr>
          <p:cNvPr id="227" name="Rectangle 226"/>
          <p:cNvSpPr/>
          <p:nvPr/>
        </p:nvSpPr>
        <p:spPr>
          <a:xfrm>
            <a:off x="2479262" y="4546105"/>
            <a:ext cx="2449803" cy="491269"/>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228" name="Oval 227"/>
          <p:cNvSpPr/>
          <p:nvPr/>
        </p:nvSpPr>
        <p:spPr>
          <a:xfrm>
            <a:off x="2558076" y="4646135"/>
            <a:ext cx="523588" cy="291209"/>
          </a:xfrm>
          <a:prstGeom prst="ellipse">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29" name="Oval 228"/>
          <p:cNvSpPr/>
          <p:nvPr/>
        </p:nvSpPr>
        <p:spPr>
          <a:xfrm>
            <a:off x="3386337" y="4646135"/>
            <a:ext cx="523588" cy="291209"/>
          </a:xfrm>
          <a:prstGeom prst="ellipse">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231" name="TextBox 230"/>
          <p:cNvSpPr txBox="1"/>
          <p:nvPr/>
        </p:nvSpPr>
        <p:spPr>
          <a:xfrm>
            <a:off x="725203" y="4443541"/>
            <a:ext cx="1341288" cy="523220"/>
          </a:xfrm>
          <a:prstGeom prst="rect">
            <a:avLst/>
          </a:prstGeom>
          <a:noFill/>
        </p:spPr>
        <p:txBody>
          <a:bodyPr wrap="square" rtlCol="0">
            <a:spAutoFit/>
          </a:bodyPr>
          <a:lstStyle/>
          <a:p>
            <a:pPr algn="r"/>
            <a:r>
              <a:rPr lang="en-US" sz="1400" b="1" dirty="0">
                <a:solidFill>
                  <a:srgbClr val="1E4191">
                    <a:lumMod val="60000"/>
                    <a:lumOff val="40000"/>
                  </a:srgbClr>
                </a:solidFill>
                <a:latin typeface="GE Inspira Pitch"/>
              </a:rPr>
              <a:t>Data </a:t>
            </a:r>
            <a:br>
              <a:rPr lang="en-US" sz="1400" b="1" dirty="0">
                <a:solidFill>
                  <a:srgbClr val="1E4191">
                    <a:lumMod val="60000"/>
                    <a:lumOff val="40000"/>
                  </a:srgbClr>
                </a:solidFill>
                <a:latin typeface="GE Inspira Pitch"/>
              </a:rPr>
            </a:br>
            <a:r>
              <a:rPr lang="en-US" sz="1400" b="1" dirty="0">
                <a:solidFill>
                  <a:srgbClr val="1E4191">
                    <a:lumMod val="60000"/>
                    <a:lumOff val="40000"/>
                  </a:srgbClr>
                </a:solidFill>
                <a:latin typeface="GE Inspira Pitch"/>
              </a:rPr>
              <a:t>Services</a:t>
            </a:r>
          </a:p>
        </p:txBody>
      </p:sp>
      <p:sp>
        <p:nvSpPr>
          <p:cNvPr id="451" name="Rectangle 450"/>
          <p:cNvSpPr/>
          <p:nvPr/>
        </p:nvSpPr>
        <p:spPr>
          <a:xfrm>
            <a:off x="7052347" y="2533080"/>
            <a:ext cx="2403679" cy="458812"/>
          </a:xfrm>
          <a:prstGeom prst="rect">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52" name="Hexagon 451"/>
          <p:cNvSpPr/>
          <p:nvPr/>
        </p:nvSpPr>
        <p:spPr>
          <a:xfrm>
            <a:off x="7214147" y="2638247"/>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53" name="Hexagon 452"/>
          <p:cNvSpPr/>
          <p:nvPr/>
        </p:nvSpPr>
        <p:spPr>
          <a:xfrm>
            <a:off x="7762624" y="2638247"/>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54" name="Hexagon 453"/>
          <p:cNvSpPr/>
          <p:nvPr/>
        </p:nvSpPr>
        <p:spPr>
          <a:xfrm>
            <a:off x="8304278" y="2638247"/>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55" name="Flowchart: Direct Access Storage 454"/>
          <p:cNvSpPr/>
          <p:nvPr/>
        </p:nvSpPr>
        <p:spPr>
          <a:xfrm>
            <a:off x="7139846" y="5240974"/>
            <a:ext cx="472761" cy="174293"/>
          </a:xfrm>
          <a:prstGeom prst="flowChartMagneticDrum">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56" name="Rounded Rectangle 259"/>
          <p:cNvSpPr/>
          <p:nvPr/>
        </p:nvSpPr>
        <p:spPr>
          <a:xfrm>
            <a:off x="8335454" y="5123301"/>
            <a:ext cx="526218" cy="444638"/>
          </a:xfrm>
          <a:prstGeom prst="roundRect">
            <a:avLst/>
          </a:prstGeom>
          <a:solidFill>
            <a:srgbClr val="FFFFFF"/>
          </a:solidFill>
          <a:ln w="25400" cap="flat" cmpd="sng" algn="ctr">
            <a:solidFill>
              <a:srgbClr val="1E4191">
                <a:lumMod val="60000"/>
                <a:lumOff val="40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grpSp>
        <p:nvGrpSpPr>
          <p:cNvPr id="457" name="Group 456"/>
          <p:cNvGrpSpPr/>
          <p:nvPr/>
        </p:nvGrpSpPr>
        <p:grpSpPr>
          <a:xfrm>
            <a:off x="8470546" y="5215215"/>
            <a:ext cx="258496" cy="253833"/>
            <a:chOff x="1298781" y="3822989"/>
            <a:chExt cx="390186" cy="354791"/>
          </a:xfrm>
          <a:solidFill>
            <a:srgbClr val="FFFFFF"/>
          </a:solidFill>
        </p:grpSpPr>
        <p:sp>
          <p:nvSpPr>
            <p:cNvPr id="458" name="Oval 457"/>
            <p:cNvSpPr/>
            <p:nvPr/>
          </p:nvSpPr>
          <p:spPr>
            <a:xfrm>
              <a:off x="1315115" y="3848167"/>
              <a:ext cx="347011" cy="310177"/>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59" name="Oval 458"/>
            <p:cNvSpPr/>
            <p:nvPr/>
          </p:nvSpPr>
          <p:spPr>
            <a:xfrm>
              <a:off x="1446450" y="3822989"/>
              <a:ext cx="72304" cy="64629"/>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0" name="Oval 459"/>
            <p:cNvSpPr/>
            <p:nvPr/>
          </p:nvSpPr>
          <p:spPr>
            <a:xfrm>
              <a:off x="1450204" y="4113151"/>
              <a:ext cx="72304" cy="64629"/>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1" name="Oval 460"/>
            <p:cNvSpPr/>
            <p:nvPr/>
          </p:nvSpPr>
          <p:spPr>
            <a:xfrm>
              <a:off x="1616663" y="4027745"/>
              <a:ext cx="72304" cy="64629"/>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2" name="Oval 461"/>
            <p:cNvSpPr/>
            <p:nvPr/>
          </p:nvSpPr>
          <p:spPr>
            <a:xfrm>
              <a:off x="1298781" y="4027745"/>
              <a:ext cx="72304" cy="64629"/>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3" name="Oval 462"/>
            <p:cNvSpPr/>
            <p:nvPr/>
          </p:nvSpPr>
          <p:spPr>
            <a:xfrm>
              <a:off x="1607569" y="3887187"/>
              <a:ext cx="72304" cy="64629"/>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4" name="Oval 463"/>
            <p:cNvSpPr/>
            <p:nvPr/>
          </p:nvSpPr>
          <p:spPr>
            <a:xfrm>
              <a:off x="1303335" y="3883775"/>
              <a:ext cx="72304" cy="64629"/>
            </a:xfrm>
            <a:prstGeom prst="ellipse">
              <a:avLst/>
            </a:prstGeom>
            <a:grpFill/>
            <a:ln w="25400" cap="flat" cmpd="sng" algn="ctr">
              <a:solidFill>
                <a:srgbClr val="5881D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grpSp>
      <p:sp>
        <p:nvSpPr>
          <p:cNvPr id="465" name="Flowchart: Direct Access Storage 464"/>
          <p:cNvSpPr/>
          <p:nvPr/>
        </p:nvSpPr>
        <p:spPr>
          <a:xfrm>
            <a:off x="7706641" y="5235977"/>
            <a:ext cx="472761" cy="174293"/>
          </a:xfrm>
          <a:prstGeom prst="flowChartMagneticDrum">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6" name="Rounded Rectangle 269"/>
          <p:cNvSpPr/>
          <p:nvPr/>
        </p:nvSpPr>
        <p:spPr>
          <a:xfrm>
            <a:off x="7055656" y="5123301"/>
            <a:ext cx="1265187" cy="444638"/>
          </a:xfrm>
          <a:prstGeom prst="roundRect">
            <a:avLst/>
          </a:prstGeom>
          <a:solidFill>
            <a:srgbClr val="FFFFFF"/>
          </a:solidFill>
          <a:ln w="25400" cap="flat" cmpd="sng" algn="ctr">
            <a:solidFill>
              <a:srgbClr val="1E4191">
                <a:lumMod val="60000"/>
                <a:lumOff val="40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7" name="Rounded Rectangle 270"/>
          <p:cNvSpPr/>
          <p:nvPr/>
        </p:nvSpPr>
        <p:spPr>
          <a:xfrm>
            <a:off x="8935612" y="5123301"/>
            <a:ext cx="532940" cy="444638"/>
          </a:xfrm>
          <a:prstGeom prst="roundRect">
            <a:avLst/>
          </a:prstGeom>
          <a:solidFill>
            <a:srgbClr val="FFFFFF"/>
          </a:solidFill>
          <a:ln w="25400" cap="flat" cmpd="sng" algn="ctr">
            <a:solidFill>
              <a:srgbClr val="1E4191">
                <a:lumMod val="60000"/>
                <a:lumOff val="40000"/>
              </a:srgbClr>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8" name="Flowchart: Magnetic Disk 467"/>
          <p:cNvSpPr/>
          <p:nvPr/>
        </p:nvSpPr>
        <p:spPr>
          <a:xfrm>
            <a:off x="9031327" y="5218857"/>
            <a:ext cx="218516" cy="191824"/>
          </a:xfrm>
          <a:prstGeom prst="flowChartMagneticDisk">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69" name="Flowchart: Magnetic Disk 468"/>
          <p:cNvSpPr/>
          <p:nvPr/>
        </p:nvSpPr>
        <p:spPr>
          <a:xfrm>
            <a:off x="9120119" y="5331502"/>
            <a:ext cx="218516" cy="191824"/>
          </a:xfrm>
          <a:prstGeom prst="flowChartMagneticDisk">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0" name="Hexagon 469"/>
          <p:cNvSpPr/>
          <p:nvPr/>
        </p:nvSpPr>
        <p:spPr>
          <a:xfrm>
            <a:off x="8852462" y="2640519"/>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1" name="Rectangle 470"/>
          <p:cNvSpPr/>
          <p:nvPr/>
        </p:nvSpPr>
        <p:spPr>
          <a:xfrm>
            <a:off x="7065335" y="3161145"/>
            <a:ext cx="2391406" cy="1218138"/>
          </a:xfrm>
          <a:prstGeom prst="rect">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72" name="Hexagon 471"/>
          <p:cNvSpPr/>
          <p:nvPr/>
        </p:nvSpPr>
        <p:spPr>
          <a:xfrm>
            <a:off x="7227134" y="3289079"/>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3" name="Hexagon 472"/>
          <p:cNvSpPr/>
          <p:nvPr/>
        </p:nvSpPr>
        <p:spPr>
          <a:xfrm>
            <a:off x="7775611" y="3289079"/>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4" name="Hexagon 473"/>
          <p:cNvSpPr/>
          <p:nvPr/>
        </p:nvSpPr>
        <p:spPr>
          <a:xfrm>
            <a:off x="8317265" y="3289079"/>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5" name="Hexagon 474"/>
          <p:cNvSpPr/>
          <p:nvPr/>
        </p:nvSpPr>
        <p:spPr>
          <a:xfrm>
            <a:off x="8865449" y="3291351"/>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6" name="Hexagon 475"/>
          <p:cNvSpPr/>
          <p:nvPr/>
        </p:nvSpPr>
        <p:spPr>
          <a:xfrm>
            <a:off x="7516014" y="3632551"/>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7" name="Hexagon 476"/>
          <p:cNvSpPr/>
          <p:nvPr/>
        </p:nvSpPr>
        <p:spPr>
          <a:xfrm>
            <a:off x="8064491" y="3632551"/>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8" name="Hexagon 477"/>
          <p:cNvSpPr/>
          <p:nvPr/>
        </p:nvSpPr>
        <p:spPr>
          <a:xfrm>
            <a:off x="8606145" y="3632551"/>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79" name="Hexagon 478"/>
          <p:cNvSpPr/>
          <p:nvPr/>
        </p:nvSpPr>
        <p:spPr>
          <a:xfrm>
            <a:off x="7249878" y="3980575"/>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0" name="Hexagon 479"/>
          <p:cNvSpPr/>
          <p:nvPr/>
        </p:nvSpPr>
        <p:spPr>
          <a:xfrm>
            <a:off x="7798355" y="3980575"/>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1" name="Hexagon 480"/>
          <p:cNvSpPr/>
          <p:nvPr/>
        </p:nvSpPr>
        <p:spPr>
          <a:xfrm>
            <a:off x="8340009" y="3980575"/>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2" name="Hexagon 481"/>
          <p:cNvSpPr/>
          <p:nvPr/>
        </p:nvSpPr>
        <p:spPr>
          <a:xfrm>
            <a:off x="8888193" y="3982847"/>
            <a:ext cx="357617" cy="291209"/>
          </a:xfrm>
          <a:prstGeom prst="hexagon">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3" name="Rectangle 482"/>
          <p:cNvSpPr/>
          <p:nvPr/>
        </p:nvSpPr>
        <p:spPr>
          <a:xfrm>
            <a:off x="7052346" y="4553375"/>
            <a:ext cx="2439475" cy="1207170"/>
          </a:xfrm>
          <a:prstGeom prst="rect">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84" name="Oval 483"/>
          <p:cNvSpPr/>
          <p:nvPr/>
        </p:nvSpPr>
        <p:spPr>
          <a:xfrm>
            <a:off x="7144148" y="4653405"/>
            <a:ext cx="523588" cy="291209"/>
          </a:xfrm>
          <a:prstGeom prst="ellipse">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5" name="Oval 484"/>
          <p:cNvSpPr/>
          <p:nvPr/>
        </p:nvSpPr>
        <p:spPr>
          <a:xfrm>
            <a:off x="7972409" y="4653405"/>
            <a:ext cx="523588" cy="291209"/>
          </a:xfrm>
          <a:prstGeom prst="ellipse">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6" name="Oval 485"/>
          <p:cNvSpPr/>
          <p:nvPr/>
        </p:nvSpPr>
        <p:spPr>
          <a:xfrm>
            <a:off x="8800670" y="4653405"/>
            <a:ext cx="523588" cy="291209"/>
          </a:xfrm>
          <a:prstGeom prst="ellipse">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7" name="Rounded Rectangle 290"/>
          <p:cNvSpPr/>
          <p:nvPr/>
        </p:nvSpPr>
        <p:spPr>
          <a:xfrm>
            <a:off x="7054216" y="1443831"/>
            <a:ext cx="632897" cy="988828"/>
          </a:xfrm>
          <a:prstGeom prst="roundRect">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88" name="Rounded Rectangle 291"/>
          <p:cNvSpPr/>
          <p:nvPr/>
        </p:nvSpPr>
        <p:spPr>
          <a:xfrm>
            <a:off x="7098293" y="1515547"/>
            <a:ext cx="545524" cy="788059"/>
          </a:xfrm>
          <a:prstGeom prst="roundRect">
            <a:avLst/>
          </a:prstGeom>
          <a:solidFill>
            <a:srgbClr val="FFFFFF"/>
          </a:solid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grpSp>
        <p:nvGrpSpPr>
          <p:cNvPr id="489" name="Group 488"/>
          <p:cNvGrpSpPr/>
          <p:nvPr/>
        </p:nvGrpSpPr>
        <p:grpSpPr>
          <a:xfrm>
            <a:off x="7823910" y="1443831"/>
            <a:ext cx="1632831" cy="988828"/>
            <a:chOff x="1259225" y="1967024"/>
            <a:chExt cx="1632831" cy="988828"/>
          </a:xfrm>
          <a:solidFill>
            <a:srgbClr val="FFFFFF"/>
          </a:solidFill>
        </p:grpSpPr>
        <p:sp>
          <p:nvSpPr>
            <p:cNvPr id="490" name="Rectangle 489"/>
            <p:cNvSpPr/>
            <p:nvPr/>
          </p:nvSpPr>
          <p:spPr>
            <a:xfrm>
              <a:off x="1259225" y="1967024"/>
              <a:ext cx="1632831" cy="988828"/>
            </a:xfrm>
            <a:prstGeom prst="rect">
              <a:avLst/>
            </a:prstGeom>
            <a:grp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1" name="Rectangle 490"/>
            <p:cNvSpPr/>
            <p:nvPr/>
          </p:nvSpPr>
          <p:spPr>
            <a:xfrm>
              <a:off x="1329927" y="2118427"/>
              <a:ext cx="237657" cy="182612"/>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2" name="Rectangle 491"/>
            <p:cNvSpPr/>
            <p:nvPr/>
          </p:nvSpPr>
          <p:spPr>
            <a:xfrm>
              <a:off x="1329927" y="2354411"/>
              <a:ext cx="237657" cy="182612"/>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3" name="Rectangle 492"/>
            <p:cNvSpPr/>
            <p:nvPr/>
          </p:nvSpPr>
          <p:spPr>
            <a:xfrm>
              <a:off x="1329926" y="2590395"/>
              <a:ext cx="237657" cy="182612"/>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4" name="Rectangle 493"/>
            <p:cNvSpPr/>
            <p:nvPr/>
          </p:nvSpPr>
          <p:spPr>
            <a:xfrm>
              <a:off x="1259225" y="2826799"/>
              <a:ext cx="1632831" cy="129053"/>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5" name="Rectangle 494"/>
            <p:cNvSpPr/>
            <p:nvPr/>
          </p:nvSpPr>
          <p:spPr>
            <a:xfrm>
              <a:off x="1259225" y="1967024"/>
              <a:ext cx="1632831" cy="129053"/>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6" name="Rectangle 495"/>
            <p:cNvSpPr/>
            <p:nvPr/>
          </p:nvSpPr>
          <p:spPr>
            <a:xfrm>
              <a:off x="1623526" y="2149869"/>
              <a:ext cx="1126128" cy="623137"/>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497"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grp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98"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grp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499" name="Rectangle 498"/>
            <p:cNvSpPr/>
            <p:nvPr/>
          </p:nvSpPr>
          <p:spPr>
            <a:xfrm>
              <a:off x="1687556" y="2182507"/>
              <a:ext cx="237657" cy="182612"/>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0" name="Rectangle 499"/>
            <p:cNvSpPr/>
            <p:nvPr/>
          </p:nvSpPr>
          <p:spPr>
            <a:xfrm>
              <a:off x="1698760" y="2482826"/>
              <a:ext cx="237657" cy="182612"/>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1" name="Rectangle 500"/>
            <p:cNvSpPr/>
            <p:nvPr/>
          </p:nvSpPr>
          <p:spPr>
            <a:xfrm>
              <a:off x="2032697" y="2473855"/>
              <a:ext cx="237657" cy="182612"/>
            </a:xfrm>
            <a:prstGeom prst="rect">
              <a:avLst/>
            </a:prstGeom>
            <a:grp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grpSp>
      <p:sp>
        <p:nvSpPr>
          <p:cNvPr id="502" name="Rectangle 501"/>
          <p:cNvSpPr/>
          <p:nvPr/>
        </p:nvSpPr>
        <p:spPr>
          <a:xfrm>
            <a:off x="7133460" y="1617484"/>
            <a:ext cx="81158" cy="88277"/>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3" name="Rectangle 502"/>
          <p:cNvSpPr/>
          <p:nvPr/>
        </p:nvSpPr>
        <p:spPr>
          <a:xfrm>
            <a:off x="7133460" y="1803927"/>
            <a:ext cx="81158" cy="88277"/>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4" name="Rectangle 503"/>
          <p:cNvSpPr/>
          <p:nvPr/>
        </p:nvSpPr>
        <p:spPr>
          <a:xfrm>
            <a:off x="7133460" y="1977670"/>
            <a:ext cx="81158" cy="88277"/>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5" name="Rounded Rectangle 308"/>
          <p:cNvSpPr/>
          <p:nvPr/>
        </p:nvSpPr>
        <p:spPr>
          <a:xfrm>
            <a:off x="7233721" y="1567985"/>
            <a:ext cx="384562" cy="668725"/>
          </a:xfrm>
          <a:prstGeom prst="roundRect">
            <a:avLst/>
          </a:prstGeom>
          <a:solidFill>
            <a:srgbClr val="FFFFFF"/>
          </a:solidFill>
          <a:ln w="635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6" name="Freeform 309"/>
          <p:cNvSpPr/>
          <p:nvPr/>
        </p:nvSpPr>
        <p:spPr>
          <a:xfrm>
            <a:off x="7388315" y="165049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solidFill>
            <a:srgbClr val="FFFFFF"/>
          </a:solid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507" name="Freeform 310"/>
          <p:cNvSpPr/>
          <p:nvPr/>
        </p:nvSpPr>
        <p:spPr>
          <a:xfrm>
            <a:off x="7396733" y="172578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solidFill>
            <a:srgbClr val="FFFFFF"/>
          </a:solidFill>
          <a:ln w="952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508" name="Rectangle 507"/>
          <p:cNvSpPr/>
          <p:nvPr/>
        </p:nvSpPr>
        <p:spPr>
          <a:xfrm>
            <a:off x="7255587" y="1674907"/>
            <a:ext cx="81158" cy="106816"/>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09" name="Rectangle 508"/>
          <p:cNvSpPr/>
          <p:nvPr/>
        </p:nvSpPr>
        <p:spPr>
          <a:xfrm>
            <a:off x="7259413" y="1829909"/>
            <a:ext cx="81158" cy="106816"/>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10" name="Rectangle 509"/>
          <p:cNvSpPr/>
          <p:nvPr/>
        </p:nvSpPr>
        <p:spPr>
          <a:xfrm>
            <a:off x="7379799" y="1829208"/>
            <a:ext cx="81158" cy="106816"/>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11" name="Rectangle 510"/>
          <p:cNvSpPr/>
          <p:nvPr/>
        </p:nvSpPr>
        <p:spPr>
          <a:xfrm>
            <a:off x="7262588" y="1975959"/>
            <a:ext cx="81158" cy="106816"/>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12" name="Rectangle 511"/>
          <p:cNvSpPr/>
          <p:nvPr/>
        </p:nvSpPr>
        <p:spPr>
          <a:xfrm>
            <a:off x="7382974" y="1975258"/>
            <a:ext cx="81158" cy="106816"/>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13" name="Rectangle 512"/>
          <p:cNvSpPr/>
          <p:nvPr/>
        </p:nvSpPr>
        <p:spPr>
          <a:xfrm>
            <a:off x="7130285" y="2136420"/>
            <a:ext cx="81158" cy="88277"/>
          </a:xfrm>
          <a:prstGeom prst="rect">
            <a:avLst/>
          </a:prstGeom>
          <a:solidFill>
            <a:srgbClr val="FFFFFF"/>
          </a:solidFill>
          <a:ln w="15875"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14" name="Oval 513"/>
          <p:cNvSpPr/>
          <p:nvPr/>
        </p:nvSpPr>
        <p:spPr>
          <a:xfrm>
            <a:off x="7321521" y="2318432"/>
            <a:ext cx="92168" cy="91440"/>
          </a:xfrm>
          <a:prstGeom prst="ellipse">
            <a:avLst/>
          </a:prstGeom>
          <a:solidFill>
            <a:srgbClr val="FFFFFF"/>
          </a:solidFill>
          <a:ln w="127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515" name="Rectangle 514"/>
          <p:cNvSpPr/>
          <p:nvPr/>
        </p:nvSpPr>
        <p:spPr>
          <a:xfrm>
            <a:off x="6962940" y="5941229"/>
            <a:ext cx="346098" cy="590009"/>
          </a:xfrm>
          <a:prstGeom prst="rect">
            <a:avLst/>
          </a:prstGeom>
          <a:solidFill>
            <a:srgbClr val="FFFFFF"/>
          </a:solidFill>
          <a:ln w="25400" cap="flat" cmpd="sng" algn="ctr">
            <a:solidFill>
              <a:srgbClr val="1E4191">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E4191">
                    <a:lumMod val="40000"/>
                    <a:lumOff val="60000"/>
                  </a:srgbClr>
                </a:solidFill>
                <a:effectLst/>
                <a:uLnTx/>
                <a:uFillTx/>
                <a:latin typeface="Arial" panose="020B0604020202020204" pitchFamily="34" charset="0"/>
                <a:ea typeface="+mn-ea"/>
                <a:cs typeface="Arial" panose="020B0604020202020204" pitchFamily="34" charset="0"/>
              </a:rPr>
              <a:t>X</a:t>
            </a:r>
          </a:p>
        </p:txBody>
      </p:sp>
      <p:sp>
        <p:nvSpPr>
          <p:cNvPr id="516" name="Rectangle 515"/>
          <p:cNvSpPr/>
          <p:nvPr/>
        </p:nvSpPr>
        <p:spPr>
          <a:xfrm>
            <a:off x="7508411" y="5941229"/>
            <a:ext cx="346098" cy="590009"/>
          </a:xfrm>
          <a:prstGeom prst="rect">
            <a:avLst/>
          </a:prstGeom>
          <a:solidFill>
            <a:srgbClr val="FFFFFF"/>
          </a:solidFill>
          <a:ln w="25400" cap="flat" cmpd="sng" algn="ctr">
            <a:solidFill>
              <a:srgbClr val="1E4191">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E4191">
                    <a:lumMod val="40000"/>
                    <a:lumOff val="60000"/>
                  </a:srgbClr>
                </a:solidFill>
                <a:effectLst/>
                <a:uLnTx/>
                <a:uFillTx/>
                <a:latin typeface="Arial" panose="020B0604020202020204" pitchFamily="34" charset="0"/>
                <a:ea typeface="+mn-ea"/>
                <a:cs typeface="Arial" panose="020B0604020202020204" pitchFamily="34" charset="0"/>
              </a:rPr>
              <a:t>X</a:t>
            </a:r>
          </a:p>
        </p:txBody>
      </p:sp>
      <p:sp>
        <p:nvSpPr>
          <p:cNvPr id="517" name="Rectangle 516"/>
          <p:cNvSpPr/>
          <p:nvPr/>
        </p:nvSpPr>
        <p:spPr>
          <a:xfrm>
            <a:off x="8053882" y="5941229"/>
            <a:ext cx="346098" cy="590009"/>
          </a:xfrm>
          <a:prstGeom prst="rect">
            <a:avLst/>
          </a:prstGeom>
          <a:solidFill>
            <a:srgbClr val="FFFFFF"/>
          </a:solidFill>
          <a:ln w="25400" cap="flat" cmpd="sng" algn="ctr">
            <a:solidFill>
              <a:srgbClr val="1E4191">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E4191">
                    <a:lumMod val="40000"/>
                    <a:lumOff val="60000"/>
                  </a:srgbClr>
                </a:solidFill>
                <a:effectLst/>
                <a:uLnTx/>
                <a:uFillTx/>
                <a:latin typeface="Arial" panose="020B0604020202020204" pitchFamily="34" charset="0"/>
                <a:ea typeface="+mn-ea"/>
                <a:cs typeface="Arial" panose="020B0604020202020204" pitchFamily="34" charset="0"/>
              </a:rPr>
              <a:t>X</a:t>
            </a:r>
          </a:p>
        </p:txBody>
      </p:sp>
      <p:sp>
        <p:nvSpPr>
          <p:cNvPr id="518" name="Rectangle 517"/>
          <p:cNvSpPr/>
          <p:nvPr/>
        </p:nvSpPr>
        <p:spPr>
          <a:xfrm>
            <a:off x="8599353" y="5941229"/>
            <a:ext cx="346098" cy="590009"/>
          </a:xfrm>
          <a:prstGeom prst="rect">
            <a:avLst/>
          </a:prstGeom>
          <a:solidFill>
            <a:srgbClr val="FFFFFF"/>
          </a:solidFill>
          <a:ln w="25400" cap="flat" cmpd="sng" algn="ctr">
            <a:solidFill>
              <a:srgbClr val="1E4191">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E4191">
                    <a:lumMod val="40000"/>
                    <a:lumOff val="60000"/>
                  </a:srgbClr>
                </a:solidFill>
                <a:effectLst/>
                <a:uLnTx/>
                <a:uFillTx/>
                <a:latin typeface="Arial" panose="020B0604020202020204" pitchFamily="34" charset="0"/>
                <a:ea typeface="+mn-ea"/>
                <a:cs typeface="Arial" panose="020B0604020202020204" pitchFamily="34" charset="0"/>
              </a:rPr>
              <a:t>X</a:t>
            </a:r>
          </a:p>
        </p:txBody>
      </p:sp>
      <p:sp>
        <p:nvSpPr>
          <p:cNvPr id="519" name="Rectangle 518"/>
          <p:cNvSpPr/>
          <p:nvPr/>
        </p:nvSpPr>
        <p:spPr>
          <a:xfrm>
            <a:off x="9144825" y="5941229"/>
            <a:ext cx="346098" cy="590009"/>
          </a:xfrm>
          <a:prstGeom prst="rect">
            <a:avLst/>
          </a:prstGeom>
          <a:solidFill>
            <a:srgbClr val="FFFFFF"/>
          </a:solidFill>
          <a:ln w="25400" cap="flat" cmpd="sng" algn="ctr">
            <a:solidFill>
              <a:srgbClr val="1E4191">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E4191">
                    <a:lumMod val="40000"/>
                    <a:lumOff val="60000"/>
                  </a:srgbClr>
                </a:solidFill>
                <a:effectLst/>
                <a:uLnTx/>
                <a:uFillTx/>
                <a:latin typeface="Arial" panose="020B0604020202020204" pitchFamily="34" charset="0"/>
                <a:ea typeface="+mn-ea"/>
                <a:cs typeface="Arial" panose="020B0604020202020204" pitchFamily="34" charset="0"/>
              </a:rPr>
              <a:t>X</a:t>
            </a:r>
          </a:p>
        </p:txBody>
      </p:sp>
      <p:sp>
        <p:nvSpPr>
          <p:cNvPr id="520" name="TextBox 519"/>
          <p:cNvSpPr txBox="1"/>
          <p:nvPr/>
        </p:nvSpPr>
        <p:spPr>
          <a:xfrm>
            <a:off x="9827476" y="2581547"/>
            <a:ext cx="1019175" cy="307777"/>
          </a:xfrm>
          <a:prstGeom prst="rect">
            <a:avLst/>
          </a:prstGeom>
          <a:solidFill>
            <a:srgbClr val="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1E4191">
                    <a:lumMod val="60000"/>
                    <a:lumOff val="40000"/>
                  </a:srgbClr>
                </a:solidFill>
                <a:effectLst/>
                <a:uLnTx/>
                <a:uFillTx/>
                <a:latin typeface="GE Inspira Pitch"/>
              </a:rPr>
              <a:t>APIs</a:t>
            </a:r>
          </a:p>
        </p:txBody>
      </p:sp>
      <p:sp>
        <p:nvSpPr>
          <p:cNvPr id="521" name="TextBox 520"/>
          <p:cNvSpPr txBox="1"/>
          <p:nvPr/>
        </p:nvSpPr>
        <p:spPr>
          <a:xfrm>
            <a:off x="9824315" y="4606679"/>
            <a:ext cx="1650466" cy="307777"/>
          </a:xfrm>
          <a:prstGeom prst="rect">
            <a:avLst/>
          </a:prstGeom>
          <a:noFill/>
        </p:spPr>
        <p:txBody>
          <a:bodyPr wrap="square" rtlCol="0">
            <a:spAutoFit/>
          </a:bodyPr>
          <a:lstStyle/>
          <a:p>
            <a:r>
              <a:rPr lang="en-US" sz="1400" b="1" dirty="0">
                <a:solidFill>
                  <a:srgbClr val="1E4191">
                    <a:lumMod val="60000"/>
                    <a:lumOff val="40000"/>
                  </a:srgbClr>
                </a:solidFill>
                <a:latin typeface="GE Inspira Pitch"/>
              </a:rPr>
              <a:t>Platform Services</a:t>
            </a:r>
          </a:p>
        </p:txBody>
      </p:sp>
      <p:sp>
        <p:nvSpPr>
          <p:cNvPr id="522" name="TextBox 521"/>
          <p:cNvSpPr txBox="1"/>
          <p:nvPr/>
        </p:nvSpPr>
        <p:spPr>
          <a:xfrm>
            <a:off x="9821324" y="5184319"/>
            <a:ext cx="1440988" cy="523220"/>
          </a:xfrm>
          <a:prstGeom prst="rect">
            <a:avLst/>
          </a:prstGeom>
          <a:noFill/>
        </p:spPr>
        <p:txBody>
          <a:bodyPr wrap="square" rtlCol="0">
            <a:spAutoFit/>
          </a:bodyPr>
          <a:lstStyle/>
          <a:p>
            <a:r>
              <a:rPr lang="en-US" sz="1400" b="1" dirty="0">
                <a:solidFill>
                  <a:srgbClr val="1E4191">
                    <a:lumMod val="60000"/>
                    <a:lumOff val="40000"/>
                  </a:srgbClr>
                </a:solidFill>
                <a:latin typeface="GE Inspira Pitch"/>
              </a:rPr>
              <a:t>Backend   </a:t>
            </a:r>
            <a:br>
              <a:rPr lang="en-US" sz="1400" b="1" dirty="0">
                <a:solidFill>
                  <a:srgbClr val="1E4191">
                    <a:lumMod val="60000"/>
                    <a:lumOff val="40000"/>
                  </a:srgbClr>
                </a:solidFill>
                <a:latin typeface="GE Inspira Pitch"/>
              </a:rPr>
            </a:br>
            <a:r>
              <a:rPr lang="en-US" sz="1400" b="1" dirty="0">
                <a:solidFill>
                  <a:srgbClr val="1E4191">
                    <a:lumMod val="60000"/>
                    <a:lumOff val="40000"/>
                  </a:srgbClr>
                </a:solidFill>
                <a:latin typeface="GE Inspira Pitch"/>
              </a:rPr>
              <a:t>Dependencies</a:t>
            </a:r>
          </a:p>
        </p:txBody>
      </p:sp>
      <p:sp>
        <p:nvSpPr>
          <p:cNvPr id="523" name="TextBox 522"/>
          <p:cNvSpPr txBox="1"/>
          <p:nvPr/>
        </p:nvSpPr>
        <p:spPr>
          <a:xfrm>
            <a:off x="9826868" y="3523335"/>
            <a:ext cx="1341288" cy="307777"/>
          </a:xfrm>
          <a:prstGeom prst="rect">
            <a:avLst/>
          </a:prstGeom>
          <a:noFill/>
        </p:spPr>
        <p:txBody>
          <a:bodyPr wrap="square" rtlCol="0">
            <a:spAutoFit/>
          </a:bodyPr>
          <a:lstStyle/>
          <a:p>
            <a:r>
              <a:rPr lang="en-US" sz="1400" b="1" dirty="0">
                <a:solidFill>
                  <a:srgbClr val="1E4191">
                    <a:lumMod val="60000"/>
                    <a:lumOff val="40000"/>
                  </a:srgbClr>
                </a:solidFill>
                <a:latin typeface="GE Inspira Pitch"/>
              </a:rPr>
              <a:t>Microservices</a:t>
            </a:r>
            <a:endParaRPr lang="en-US" sz="1100" b="1" dirty="0">
              <a:solidFill>
                <a:srgbClr val="1E4191">
                  <a:lumMod val="60000"/>
                  <a:lumOff val="40000"/>
                </a:srgbClr>
              </a:solidFill>
              <a:latin typeface="GE Inspira Pitch"/>
            </a:endParaRPr>
          </a:p>
        </p:txBody>
      </p:sp>
      <p:sp>
        <p:nvSpPr>
          <p:cNvPr id="524" name="TextBox 523"/>
          <p:cNvSpPr txBox="1"/>
          <p:nvPr/>
        </p:nvSpPr>
        <p:spPr>
          <a:xfrm>
            <a:off x="9814224" y="1811861"/>
            <a:ext cx="376026" cy="307777"/>
          </a:xfrm>
          <a:prstGeom prst="rect">
            <a:avLst/>
          </a:prstGeom>
          <a:solidFill>
            <a:srgbClr val="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1E4191">
                    <a:lumMod val="60000"/>
                    <a:lumOff val="40000"/>
                  </a:srgbClr>
                </a:solidFill>
                <a:effectLst/>
                <a:uLnTx/>
                <a:uFillTx/>
                <a:latin typeface="GE Inspira Pitch"/>
              </a:rPr>
              <a:t>UI</a:t>
            </a:r>
          </a:p>
        </p:txBody>
      </p:sp>
      <p:sp>
        <p:nvSpPr>
          <p:cNvPr id="526" name="Oval 525"/>
          <p:cNvSpPr/>
          <p:nvPr/>
        </p:nvSpPr>
        <p:spPr>
          <a:xfrm>
            <a:off x="8860363" y="5310770"/>
            <a:ext cx="523588" cy="291209"/>
          </a:xfrm>
          <a:prstGeom prst="ellipse">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527" name="Oval 526"/>
          <p:cNvSpPr/>
          <p:nvPr/>
        </p:nvSpPr>
        <p:spPr>
          <a:xfrm>
            <a:off x="7974009" y="5308890"/>
            <a:ext cx="523588" cy="291209"/>
          </a:xfrm>
          <a:prstGeom prst="ellipse">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528" name="Oval 527"/>
          <p:cNvSpPr/>
          <p:nvPr/>
        </p:nvSpPr>
        <p:spPr>
          <a:xfrm>
            <a:off x="7164661" y="5283068"/>
            <a:ext cx="523588" cy="291209"/>
          </a:xfrm>
          <a:prstGeom prst="ellipse">
            <a:avLst/>
          </a:prstGeom>
          <a:solidFill>
            <a:srgbClr val="FFFFFF"/>
          </a:solid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 Inspira Pitch"/>
              <a:ea typeface="+mn-ea"/>
              <a:cs typeface="+mn-cs"/>
            </a:endParaRPr>
          </a:p>
        </p:txBody>
      </p:sp>
      <p:sp>
        <p:nvSpPr>
          <p:cNvPr id="530" name="TextBox 529"/>
          <p:cNvSpPr txBox="1"/>
          <p:nvPr/>
        </p:nvSpPr>
        <p:spPr>
          <a:xfrm>
            <a:off x="1723198" y="922017"/>
            <a:ext cx="4074127" cy="369332"/>
          </a:xfrm>
          <a:prstGeom prst="rect">
            <a:avLst/>
          </a:prstGeom>
          <a:noFill/>
        </p:spPr>
        <p:txBody>
          <a:bodyPr wrap="square" rtlCol="0">
            <a:spAutoFit/>
          </a:bodyPr>
          <a:lstStyle/>
          <a:p>
            <a:pPr algn="ctr"/>
            <a:r>
              <a:rPr lang="en-US" b="1" dirty="0">
                <a:solidFill>
                  <a:srgbClr val="1E4191">
                    <a:lumMod val="60000"/>
                    <a:lumOff val="40000"/>
                  </a:srgbClr>
                </a:solidFill>
              </a:rPr>
              <a:t>Current Approach</a:t>
            </a:r>
          </a:p>
        </p:txBody>
      </p:sp>
      <p:sp>
        <p:nvSpPr>
          <p:cNvPr id="531" name="TextBox 530"/>
          <p:cNvSpPr txBox="1"/>
          <p:nvPr/>
        </p:nvSpPr>
        <p:spPr>
          <a:xfrm>
            <a:off x="6196463" y="922029"/>
            <a:ext cx="4241603" cy="369332"/>
          </a:xfrm>
          <a:prstGeom prst="rect">
            <a:avLst/>
          </a:prstGeom>
          <a:noFill/>
        </p:spPr>
        <p:txBody>
          <a:bodyPr wrap="square" rtlCol="0">
            <a:spAutoFit/>
          </a:bodyPr>
          <a:lstStyle/>
          <a:p>
            <a:pPr algn="ctr"/>
            <a:r>
              <a:rPr lang="en-US" b="1" dirty="0">
                <a:solidFill>
                  <a:srgbClr val="1E4191">
                    <a:lumMod val="60000"/>
                    <a:lumOff val="40000"/>
                  </a:srgbClr>
                </a:solidFill>
              </a:rPr>
              <a:t>Microservices Approach</a:t>
            </a:r>
          </a:p>
        </p:txBody>
      </p:sp>
      <p:sp>
        <p:nvSpPr>
          <p:cNvPr id="532" name="Right Arrow 483"/>
          <p:cNvSpPr/>
          <p:nvPr/>
        </p:nvSpPr>
        <p:spPr>
          <a:xfrm>
            <a:off x="5405715" y="3385651"/>
            <a:ext cx="1084600" cy="787820"/>
          </a:xfrm>
          <a:prstGeom prst="rightArrow">
            <a:avLst/>
          </a:prstGeom>
          <a:solidFill>
            <a:schemeClr val="tx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Rectangle 532"/>
          <p:cNvSpPr/>
          <p:nvPr/>
        </p:nvSpPr>
        <p:spPr>
          <a:xfrm>
            <a:off x="3706955" y="5887931"/>
            <a:ext cx="346098" cy="590009"/>
          </a:xfrm>
          <a:prstGeom prst="rect">
            <a:avLst/>
          </a:prstGeom>
          <a:noFill/>
          <a:ln w="25400" cap="flat" cmpd="sng" algn="ctr">
            <a:solidFill>
              <a:srgbClr val="1E4191">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1E4191">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Tree>
    <p:extLst>
      <p:ext uri="{BB962C8B-B14F-4D97-AF65-F5344CB8AC3E}">
        <p14:creationId xmlns:p14="http://schemas.microsoft.com/office/powerpoint/2010/main" val="234419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73440" y="1151317"/>
            <a:ext cx="9418369" cy="5938595"/>
          </a:xfrm>
        </p:spPr>
        <p:txBody>
          <a:bodyPr/>
          <a:lstStyle/>
          <a:p>
            <a:r>
              <a:rPr lang="en-US" sz="2400" b="1" dirty="0">
                <a:solidFill>
                  <a:srgbClr val="2F2527"/>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Rapid, low impact evolution &amp; replacement</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Robust fault isolation</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Deployment automation &amp; flexibility </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On-Demand Scalability </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Small Testing Scope</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Simple Optimization</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Flexible Versioning</a:t>
            </a:r>
          </a:p>
          <a:p>
            <a:pPr marL="742950" lvl="1" indent="-285750">
              <a:buFont typeface="Arial" panose="020B0604020202020204" pitchFamily="34" charset="0"/>
              <a:buChar char="•"/>
            </a:pPr>
            <a:r>
              <a:rPr lang="en-US" sz="2400" dirty="0">
                <a:solidFill>
                  <a:srgbClr val="2F2527"/>
                </a:solidFill>
                <a:latin typeface="Calibri" panose="020F0502020204030204" pitchFamily="34" charset="0"/>
              </a:rPr>
              <a:t>Shortened time-to-value</a:t>
            </a:r>
            <a:endParaRPr lang="en-US" sz="2400" b="1" dirty="0">
              <a:solidFill>
                <a:srgbClr val="2F2527"/>
              </a:solidFill>
              <a:latin typeface="Calibri" panose="020F0502020204030204" pitchFamily="34" charset="0"/>
            </a:endParaRPr>
          </a:p>
          <a:p>
            <a:r>
              <a:rPr lang="en-US" sz="2400" b="1" dirty="0">
                <a:solidFill>
                  <a:srgbClr val="2F2527"/>
                </a:solidFill>
                <a:latin typeface="Calibri" panose="020F0502020204030204" pitchFamily="34" charset="0"/>
              </a:rPr>
              <a:t>Cost efficiency is improved  </a:t>
            </a:r>
            <a:r>
              <a:rPr lang="en-US" sz="2400" dirty="0">
                <a:solidFill>
                  <a:srgbClr val="2F2527"/>
                </a:solidFill>
                <a:latin typeface="Calibri" panose="020F0502020204030204" pitchFamily="34" charset="0"/>
              </a:rPr>
              <a:t>by leveraging cloud computing  economies of scale</a:t>
            </a:r>
            <a:r>
              <a:rPr lang="en-US" sz="2400" b="1" dirty="0">
                <a:solidFill>
                  <a:srgbClr val="2F2527"/>
                </a:solidFill>
                <a:latin typeface="Calibri" panose="020F0502020204030204" pitchFamily="34" charset="0"/>
              </a:rPr>
              <a:t> </a:t>
            </a:r>
            <a:r>
              <a:rPr lang="en-US" sz="2400" dirty="0">
                <a:solidFill>
                  <a:srgbClr val="2F2527"/>
                </a:solidFill>
                <a:latin typeface="Calibri" panose="020F0502020204030204" pitchFamily="34" charset="0"/>
              </a:rPr>
              <a:t>and reducing the need to manually operate and maintain server infrastructure</a:t>
            </a:r>
            <a:endParaRPr lang="en-US" sz="2400" b="1" dirty="0">
              <a:solidFill>
                <a:srgbClr val="2F2527"/>
              </a:solidFill>
              <a:latin typeface="Calibri" panose="020F0502020204030204" pitchFamily="34" charset="0"/>
            </a:endParaRPr>
          </a:p>
          <a:p>
            <a:endParaRPr lang="en-US" sz="3200" dirty="0">
              <a:solidFill>
                <a:srgbClr val="2F2527"/>
              </a:solidFill>
            </a:endParaRPr>
          </a:p>
        </p:txBody>
      </p:sp>
      <p:sp>
        <p:nvSpPr>
          <p:cNvPr id="7" name="Rectangle 6"/>
          <p:cNvSpPr/>
          <p:nvPr/>
        </p:nvSpPr>
        <p:spPr>
          <a:xfrm>
            <a:off x="0" y="-10"/>
            <a:ext cx="12192000" cy="858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13" name="Title 2"/>
          <p:cNvSpPr txBox="1">
            <a:spLocks/>
          </p:cNvSpPr>
          <p:nvPr/>
        </p:nvSpPr>
        <p:spPr>
          <a:xfrm>
            <a:off x="673440" y="143562"/>
            <a:ext cx="8616800" cy="733934"/>
          </a:xfrm>
          <a:prstGeom prst="rect">
            <a:avLst/>
          </a:prstGeom>
        </p:spPr>
        <p:txBody>
          <a:bodyPr vert="horz" lIns="91425" tIns="91425" rIns="91425" bIns="91425" rtlCol="0" anchor="b" anchorCtr="0">
            <a:norm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3600" b="1" dirty="0">
                <a:solidFill>
                  <a:schemeClr val="bg1"/>
                </a:solidFill>
              </a:rPr>
              <a:t>Microservices Approach</a:t>
            </a:r>
            <a:endParaRPr lang="en-US" sz="3600" dirty="0">
              <a:solidFill>
                <a:schemeClr val="bg1"/>
              </a:solidFill>
            </a:endParaRPr>
          </a:p>
        </p:txBody>
      </p:sp>
    </p:spTree>
    <p:extLst>
      <p:ext uri="{BB962C8B-B14F-4D97-AF65-F5344CB8AC3E}">
        <p14:creationId xmlns:p14="http://schemas.microsoft.com/office/powerpoint/2010/main" val="9385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10278142" y="2904652"/>
            <a:ext cx="1265078" cy="600164"/>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Expose functionality through APIs</a:t>
            </a: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4429" y="-11866"/>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0070C0"/>
          </a:solidFill>
        </p:spPr>
        <p:txBody>
          <a:bodyPr wrap="square" lIns="0" tIns="0" rIns="0" bIns="0" rtlCol="0"/>
          <a:lstStyle/>
          <a:p>
            <a:endParaRPr sz="1266" dirty="0">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Microservices Transformation Process</a:t>
            </a: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3"/>
            <a:ext cx="3804343" cy="504498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Extract “vertical slice” of application functionality</a:t>
            </a: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APII</a:t>
              </a: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a:solidFill>
                  <a:srgbClr val="1E4191">
                    <a:lumMod val="60000"/>
                    <a:lumOff val="40000"/>
                  </a:srgbClr>
                </a:solidFill>
              </a:rPr>
              <a:t>Package as Microservice(s)</a:t>
            </a: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a:solidFill>
                  <a:srgbClr val="1E4191">
                    <a:lumMod val="60000"/>
                    <a:lumOff val="40000"/>
                  </a:srgbClr>
                </a:solidFill>
              </a:rPr>
              <a:t>Deploy on Microservices Platform</a:t>
            </a: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1</a:t>
            </a: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3</a:t>
            </a: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261610"/>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API Layer</a:t>
            </a: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313621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684469" y="2026850"/>
            <a:ext cx="10837569" cy="4643612"/>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v</a:t>
            </a:r>
          </a:p>
        </p:txBody>
      </p:sp>
      <p:sp>
        <p:nvSpPr>
          <p:cNvPr id="33" name="object 4"/>
          <p:cNvSpPr/>
          <p:nvPr/>
        </p:nvSpPr>
        <p:spPr>
          <a:xfrm>
            <a:off x="233"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0070C0"/>
          </a:solidFill>
        </p:spPr>
        <p:txBody>
          <a:bodyPr wrap="square" lIns="0" tIns="0" rIns="0" bIns="0" rtlCol="0"/>
          <a:lstStyle/>
          <a:p>
            <a:endParaRPr sz="1266">
              <a:solidFill>
                <a:srgbClr val="1E4191"/>
              </a:solidFill>
            </a:endParaRPr>
          </a:p>
        </p:txBody>
      </p:sp>
      <p:sp>
        <p:nvSpPr>
          <p:cNvPr id="34" name="object 5"/>
          <p:cNvSpPr/>
          <p:nvPr/>
        </p:nvSpPr>
        <p:spPr>
          <a:xfrm>
            <a:off x="11094875"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511102" y="251898"/>
            <a:ext cx="11279717" cy="577387"/>
          </a:xfrm>
        </p:spPr>
        <p:txBody>
          <a:bodyPr/>
          <a:lstStyle/>
          <a:p>
            <a:r>
              <a:rPr lang="en-US" sz="3600" dirty="0">
                <a:solidFill>
                  <a:schemeClr val="bg1"/>
                </a:solidFill>
              </a:rPr>
              <a:t>Reporting Architecture on Insight</a:t>
            </a:r>
          </a:p>
        </p:txBody>
      </p:sp>
      <p:sp>
        <p:nvSpPr>
          <p:cNvPr id="31" name="TextBox 30"/>
          <p:cNvSpPr txBox="1"/>
          <p:nvPr/>
        </p:nvSpPr>
        <p:spPr>
          <a:xfrm>
            <a:off x="9889823" y="2360831"/>
            <a:ext cx="1741331" cy="646331"/>
          </a:xfrm>
          <a:prstGeom prst="rect">
            <a:avLst/>
          </a:prstGeom>
          <a:noFill/>
        </p:spPr>
        <p:txBody>
          <a:bodyPr wrap="square" rtlCol="0">
            <a:spAutoFit/>
          </a:bodyPr>
          <a:lstStyle/>
          <a:p>
            <a:pPr algn="ctr"/>
            <a:r>
              <a:rPr lang="en-US" b="1" dirty="0">
                <a:solidFill>
                  <a:srgbClr val="1E4191">
                    <a:lumMod val="60000"/>
                    <a:lumOff val="40000"/>
                  </a:srgbClr>
                </a:solidFill>
              </a:rPr>
              <a:t>Reporting Server</a:t>
            </a:r>
          </a:p>
        </p:txBody>
      </p:sp>
      <p:sp>
        <p:nvSpPr>
          <p:cNvPr id="225" name="Flowchart: Preparation 224"/>
          <p:cNvSpPr/>
          <p:nvPr/>
        </p:nvSpPr>
        <p:spPr>
          <a:xfrm>
            <a:off x="3621025" y="5475544"/>
            <a:ext cx="679561" cy="583524"/>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641096" y="5469877"/>
            <a:ext cx="534336" cy="564762"/>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6" name="TextBox 235"/>
          <p:cNvSpPr txBox="1"/>
          <p:nvPr/>
        </p:nvSpPr>
        <p:spPr>
          <a:xfrm>
            <a:off x="4552792" y="2861140"/>
            <a:ext cx="1439131" cy="253916"/>
          </a:xfrm>
          <a:prstGeom prst="rect">
            <a:avLst/>
          </a:prstGeom>
          <a:noFill/>
        </p:spPr>
        <p:txBody>
          <a:bodyPr wrap="square" rtlCol="0">
            <a:spAutoFit/>
          </a:bodyPr>
          <a:lstStyle/>
          <a:p>
            <a:pPr>
              <a:buClr>
                <a:srgbClr val="1E4191">
                  <a:lumMod val="60000"/>
                  <a:lumOff val="40000"/>
                </a:srgbClr>
              </a:buClr>
            </a:pPr>
            <a:r>
              <a:rPr lang="en-US" sz="1050" b="1" dirty="0">
                <a:solidFill>
                  <a:srgbClr val="1E4191">
                    <a:lumMod val="60000"/>
                    <a:lumOff val="40000"/>
                  </a:srgbClr>
                </a:solidFill>
              </a:rPr>
              <a:t>Reporting Engine </a:t>
            </a:r>
          </a:p>
        </p:txBody>
      </p:sp>
      <p:sp>
        <p:nvSpPr>
          <p:cNvPr id="238" name="Flowchart: Preparation 237"/>
          <p:cNvSpPr/>
          <p:nvPr/>
        </p:nvSpPr>
        <p:spPr>
          <a:xfrm>
            <a:off x="2829755" y="2811868"/>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1" name="TextBox 240"/>
          <p:cNvSpPr txBox="1"/>
          <p:nvPr/>
        </p:nvSpPr>
        <p:spPr>
          <a:xfrm>
            <a:off x="3159469" y="2809635"/>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Web Service</a:t>
            </a:r>
          </a:p>
        </p:txBody>
      </p:sp>
      <p:sp>
        <p:nvSpPr>
          <p:cNvPr id="248" name="TextBox 247"/>
          <p:cNvSpPr txBox="1"/>
          <p:nvPr/>
        </p:nvSpPr>
        <p:spPr>
          <a:xfrm>
            <a:off x="5143692" y="3535627"/>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5174474" y="4169691"/>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5495196" y="5118991"/>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5334002" y="4243416"/>
            <a:ext cx="504354"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4938510" y="3478939"/>
            <a:ext cx="1621453"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5631674" y="5262288"/>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5498618" y="4329514"/>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5793175" y="5423789"/>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2" name="Rounded Rectangle 281"/>
          <p:cNvSpPr/>
          <p:nvPr/>
        </p:nvSpPr>
        <p:spPr>
          <a:xfrm>
            <a:off x="8053802" y="4107859"/>
            <a:ext cx="1625270" cy="93219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83" name="TextBox 282"/>
          <p:cNvSpPr txBox="1"/>
          <p:nvPr/>
        </p:nvSpPr>
        <p:spPr>
          <a:xfrm>
            <a:off x="7711206" y="3795674"/>
            <a:ext cx="2004276" cy="276999"/>
          </a:xfrm>
          <a:prstGeom prst="rect">
            <a:avLst/>
          </a:prstGeom>
          <a:noFill/>
        </p:spPr>
        <p:txBody>
          <a:bodyPr wrap="square" rtlCol="0">
            <a:spAutoFit/>
          </a:bodyPr>
          <a:lstStyle/>
          <a:p>
            <a:pPr algn="ctr"/>
            <a:r>
              <a:rPr lang="en-US" sz="1200" b="1" dirty="0">
                <a:solidFill>
                  <a:srgbClr val="5881DD"/>
                </a:solidFill>
              </a:rPr>
              <a:t>Report Distribution</a:t>
            </a:r>
          </a:p>
        </p:txBody>
      </p:sp>
      <p:sp>
        <p:nvSpPr>
          <p:cNvPr id="287" name="TextBox 286"/>
          <p:cNvSpPr txBox="1"/>
          <p:nvPr/>
        </p:nvSpPr>
        <p:spPr>
          <a:xfrm>
            <a:off x="4291337" y="5528026"/>
            <a:ext cx="122236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Data(Oracle)</a:t>
            </a:r>
          </a:p>
        </p:txBody>
      </p:sp>
      <p:sp>
        <p:nvSpPr>
          <p:cNvPr id="288" name="Flowchart: Magnetic Disk 287"/>
          <p:cNvSpPr/>
          <p:nvPr/>
        </p:nvSpPr>
        <p:spPr>
          <a:xfrm>
            <a:off x="3742728" y="5590914"/>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3794279" y="5713675"/>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739545" y="5549520"/>
            <a:ext cx="362125" cy="399754"/>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58" name="Rounded Rectangle 157"/>
          <p:cNvSpPr/>
          <p:nvPr/>
        </p:nvSpPr>
        <p:spPr>
          <a:xfrm>
            <a:off x="2794817" y="2630501"/>
            <a:ext cx="1680138" cy="7690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3" name="Rounded Rectangle 162"/>
          <p:cNvSpPr/>
          <p:nvPr/>
        </p:nvSpPr>
        <p:spPr>
          <a:xfrm>
            <a:off x="1102025" y="2380769"/>
            <a:ext cx="6290908" cy="27057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1996978" y="1175695"/>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2" name="Rectangle 201"/>
          <p:cNvSpPr/>
          <p:nvPr/>
        </p:nvSpPr>
        <p:spPr>
          <a:xfrm>
            <a:off x="5486537"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3" name="TextBox 112"/>
          <p:cNvSpPr txBox="1"/>
          <p:nvPr/>
        </p:nvSpPr>
        <p:spPr>
          <a:xfrm rot="16200000">
            <a:off x="-181377" y="399915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224381"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5" name="Flowchart: Preparation 124"/>
          <p:cNvSpPr/>
          <p:nvPr/>
        </p:nvSpPr>
        <p:spPr>
          <a:xfrm>
            <a:off x="8151998" y="443762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6" name="TextBox 125"/>
          <p:cNvSpPr txBox="1"/>
          <p:nvPr/>
        </p:nvSpPr>
        <p:spPr>
          <a:xfrm>
            <a:off x="8508866" y="4432568"/>
            <a:ext cx="1288960" cy="246221"/>
          </a:xfrm>
          <a:prstGeom prst="rect">
            <a:avLst/>
          </a:prstGeom>
          <a:noFill/>
        </p:spPr>
        <p:txBody>
          <a:bodyPr wrap="square" rtlCol="0">
            <a:spAutoFit/>
          </a:bodyPr>
          <a:lstStyle/>
          <a:p>
            <a:r>
              <a:rPr lang="en-US" sz="1000" b="1" dirty="0">
                <a:solidFill>
                  <a:srgbClr val="5881DD"/>
                </a:solidFill>
              </a:rPr>
              <a:t>Secure Email</a:t>
            </a:r>
          </a:p>
        </p:txBody>
      </p:sp>
      <p:sp>
        <p:nvSpPr>
          <p:cNvPr id="90" name="Rounded Rectangle 157"/>
          <p:cNvSpPr/>
          <p:nvPr/>
        </p:nvSpPr>
        <p:spPr>
          <a:xfrm>
            <a:off x="1376386" y="3711064"/>
            <a:ext cx="2877717" cy="1179539"/>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3" name="TextBox 92"/>
          <p:cNvSpPr txBox="1"/>
          <p:nvPr/>
        </p:nvSpPr>
        <p:spPr>
          <a:xfrm>
            <a:off x="2039046" y="4107859"/>
            <a:ext cx="1862393"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Engine</a:t>
            </a:r>
          </a:p>
        </p:txBody>
      </p:sp>
      <p:sp>
        <p:nvSpPr>
          <p:cNvPr id="94" name="TextBox 93"/>
          <p:cNvSpPr txBox="1"/>
          <p:nvPr/>
        </p:nvSpPr>
        <p:spPr>
          <a:xfrm>
            <a:off x="2177183" y="5529125"/>
            <a:ext cx="1305432" cy="461665"/>
          </a:xfrm>
          <a:prstGeom prst="rect">
            <a:avLst/>
          </a:prstGeom>
          <a:noFill/>
        </p:spPr>
        <p:txBody>
          <a:bodyPr wrap="square" rtlCol="0">
            <a:spAutoFit/>
          </a:bodyPr>
          <a:lstStyle/>
          <a:p>
            <a:r>
              <a:rPr lang="en-US" sz="1200" dirty="0">
                <a:solidFill>
                  <a:srgbClr val="1E4191">
                    <a:lumMod val="60000"/>
                    <a:lumOff val="40000"/>
                  </a:srgbClr>
                </a:solidFill>
              </a:rPr>
              <a:t>Time Series data (Cassandra )</a:t>
            </a:r>
          </a:p>
        </p:txBody>
      </p:sp>
      <p:sp>
        <p:nvSpPr>
          <p:cNvPr id="95" name="Right Arrow 30"/>
          <p:cNvSpPr/>
          <p:nvPr/>
        </p:nvSpPr>
        <p:spPr>
          <a:xfrm>
            <a:off x="6559962" y="4293613"/>
            <a:ext cx="1482121"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ight Arrow 30"/>
          <p:cNvSpPr/>
          <p:nvPr/>
        </p:nvSpPr>
        <p:spPr>
          <a:xfrm rot="10800000">
            <a:off x="3967644" y="3946676"/>
            <a:ext cx="920869"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ight Arrow 30"/>
          <p:cNvSpPr/>
          <p:nvPr/>
        </p:nvSpPr>
        <p:spPr>
          <a:xfrm rot="5400000">
            <a:off x="3350451" y="3417183"/>
            <a:ext cx="534853"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Arrow 30"/>
          <p:cNvSpPr/>
          <p:nvPr/>
        </p:nvSpPr>
        <p:spPr>
          <a:xfrm rot="5400000">
            <a:off x="1635735" y="4911356"/>
            <a:ext cx="534853" cy="524133"/>
          </a:xfrm>
          <a:prstGeom prst="rightArrow">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Arrow 30"/>
          <p:cNvSpPr/>
          <p:nvPr/>
        </p:nvSpPr>
        <p:spPr>
          <a:xfrm rot="5400000">
            <a:off x="3636610" y="4883630"/>
            <a:ext cx="556185" cy="524133"/>
          </a:xfrm>
          <a:prstGeom prst="rightArrow">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8200940" y="2616233"/>
            <a:ext cx="1213218" cy="276999"/>
          </a:xfrm>
          <a:prstGeom prst="rect">
            <a:avLst/>
          </a:prstGeom>
          <a:solidFill>
            <a:schemeClr val="bg1"/>
          </a:solidFill>
        </p:spPr>
        <p:txBody>
          <a:bodyPr wrap="square" rtlCol="0">
            <a:spAutoFit/>
          </a:bodyPr>
          <a:lstStyle/>
          <a:p>
            <a:r>
              <a:rPr lang="en-US" sz="1200" dirty="0">
                <a:solidFill>
                  <a:srgbClr val="1E4191">
                    <a:lumMod val="60000"/>
                    <a:lumOff val="40000"/>
                  </a:srgbClr>
                </a:solidFill>
              </a:rPr>
              <a:t>Report Storage</a:t>
            </a:r>
          </a:p>
        </p:txBody>
      </p:sp>
      <p:sp>
        <p:nvSpPr>
          <p:cNvPr id="102" name="Flowchart: Preparation 101"/>
          <p:cNvSpPr/>
          <p:nvPr/>
        </p:nvSpPr>
        <p:spPr>
          <a:xfrm>
            <a:off x="7770400" y="2645374"/>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03" name="TextBox 102"/>
          <p:cNvSpPr txBox="1"/>
          <p:nvPr/>
        </p:nvSpPr>
        <p:spPr>
          <a:xfrm>
            <a:off x="7846792" y="2718727"/>
            <a:ext cx="318457" cy="293786"/>
          </a:xfrm>
          <a:prstGeom prst="rect">
            <a:avLst/>
          </a:prstGeom>
          <a:solidFill>
            <a:schemeClr val="bg1"/>
          </a:solid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sp>
        <p:nvSpPr>
          <p:cNvPr id="104" name="Bent Arrow 120"/>
          <p:cNvSpPr/>
          <p:nvPr/>
        </p:nvSpPr>
        <p:spPr>
          <a:xfrm rot="5400000" flipH="1">
            <a:off x="6569498" y="3111612"/>
            <a:ext cx="1580590" cy="1587475"/>
          </a:xfrm>
          <a:prstGeom prst="bentArrow">
            <a:avLst>
              <a:gd name="adj1" fmla="val 15427"/>
              <a:gd name="adj2" fmla="val 19185"/>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6084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717122" y="2664056"/>
            <a:ext cx="10837569" cy="4160354"/>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v</a:t>
            </a:r>
          </a:p>
        </p:txBody>
      </p:sp>
      <p:sp>
        <p:nvSpPr>
          <p:cNvPr id="121" name="Bent Arrow 120"/>
          <p:cNvSpPr/>
          <p:nvPr/>
        </p:nvSpPr>
        <p:spPr>
          <a:xfrm rot="5400000" flipH="1">
            <a:off x="5420656" y="2961969"/>
            <a:ext cx="2269793" cy="1587475"/>
          </a:xfrm>
          <a:prstGeom prst="bentArrow">
            <a:avLst>
              <a:gd name="adj1" fmla="val 12448"/>
              <a:gd name="adj2" fmla="val 19185"/>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233"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0070C0"/>
          </a:solidFill>
        </p:spPr>
        <p:txBody>
          <a:bodyPr wrap="square" lIns="0" tIns="0" rIns="0" bIns="0" rtlCol="0"/>
          <a:lstStyle/>
          <a:p>
            <a:endParaRPr sz="1266">
              <a:solidFill>
                <a:srgbClr val="1E4191"/>
              </a:solidFill>
            </a:endParaRPr>
          </a:p>
        </p:txBody>
      </p:sp>
      <p:sp>
        <p:nvSpPr>
          <p:cNvPr id="34" name="object 5"/>
          <p:cNvSpPr/>
          <p:nvPr/>
        </p:nvSpPr>
        <p:spPr>
          <a:xfrm>
            <a:off x="11094875"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511102" y="251898"/>
            <a:ext cx="11279717" cy="577387"/>
          </a:xfrm>
        </p:spPr>
        <p:txBody>
          <a:bodyPr/>
          <a:lstStyle/>
          <a:p>
            <a:r>
              <a:rPr lang="en-US" sz="3600" dirty="0">
                <a:solidFill>
                  <a:schemeClr val="bg1"/>
                </a:solidFill>
              </a:rPr>
              <a:t>Reporting Architecture on Predix</a:t>
            </a:r>
          </a:p>
        </p:txBody>
      </p:sp>
      <p:sp>
        <p:nvSpPr>
          <p:cNvPr id="31" name="TextBox 30"/>
          <p:cNvSpPr txBox="1"/>
          <p:nvPr/>
        </p:nvSpPr>
        <p:spPr>
          <a:xfrm>
            <a:off x="7135151" y="1129023"/>
            <a:ext cx="1741331" cy="646331"/>
          </a:xfrm>
          <a:prstGeom prst="rect">
            <a:avLst/>
          </a:prstGeom>
          <a:noFill/>
        </p:spPr>
        <p:txBody>
          <a:bodyPr wrap="square" rtlCol="0">
            <a:spAutoFit/>
          </a:bodyPr>
          <a:lstStyle/>
          <a:p>
            <a:pPr algn="ctr"/>
            <a:r>
              <a:rPr lang="en-US" b="1" dirty="0">
                <a:solidFill>
                  <a:srgbClr val="1E4191">
                    <a:lumMod val="60000"/>
                    <a:lumOff val="40000"/>
                  </a:srgbClr>
                </a:solidFill>
              </a:rPr>
              <a:t>Predix Platform</a:t>
            </a:r>
          </a:p>
        </p:txBody>
      </p:sp>
      <p:sp>
        <p:nvSpPr>
          <p:cNvPr id="225" name="Flowchart: Preparation 224"/>
          <p:cNvSpPr/>
          <p:nvPr/>
        </p:nvSpPr>
        <p:spPr>
          <a:xfrm>
            <a:off x="3009247" y="2159146"/>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930801" y="2148575"/>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4414339" y="2751038"/>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4854877" y="2188641"/>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4954127" y="380984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5416497" y="3719860"/>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1" name="TextBox 240"/>
          <p:cNvSpPr txBox="1"/>
          <p:nvPr/>
        </p:nvSpPr>
        <p:spPr>
          <a:xfrm>
            <a:off x="5081358" y="2159146"/>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APIs</a:t>
            </a:r>
          </a:p>
        </p:txBody>
      </p:sp>
      <p:sp>
        <p:nvSpPr>
          <p:cNvPr id="248" name="TextBox 247"/>
          <p:cNvSpPr txBox="1"/>
          <p:nvPr/>
        </p:nvSpPr>
        <p:spPr>
          <a:xfrm>
            <a:off x="4686001" y="4390227"/>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4875400" y="50076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5495196" y="5118991"/>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5027800" y="51600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4662104" y="4413799"/>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4423232" y="4509292"/>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5631674" y="5262288"/>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5180200" y="53124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5793175" y="5423789"/>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7840863" y="410456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280" name="TextBox 279"/>
          <p:cNvSpPr txBox="1"/>
          <p:nvPr/>
        </p:nvSpPr>
        <p:spPr>
          <a:xfrm>
            <a:off x="8106818" y="4003343"/>
            <a:ext cx="1288960" cy="400110"/>
          </a:xfrm>
          <a:prstGeom prst="rect">
            <a:avLst/>
          </a:prstGeom>
          <a:noFill/>
        </p:spPr>
        <p:txBody>
          <a:bodyPr wrap="square" rtlCol="0">
            <a:spAutoFit/>
          </a:bodyPr>
          <a:lstStyle/>
          <a:p>
            <a:r>
              <a:rPr lang="en-US" sz="1000" b="1" dirty="0">
                <a:solidFill>
                  <a:srgbClr val="5881DD"/>
                </a:solidFill>
              </a:rPr>
              <a:t>HTTPS WebHooks/</a:t>
            </a:r>
          </a:p>
          <a:p>
            <a:r>
              <a:rPr lang="en-US" sz="1000" b="1" dirty="0">
                <a:solidFill>
                  <a:srgbClr val="5881DD"/>
                </a:solidFill>
              </a:rPr>
              <a:t>Notifications</a:t>
            </a:r>
          </a:p>
        </p:txBody>
      </p:sp>
      <p:sp>
        <p:nvSpPr>
          <p:cNvPr id="282" name="Rounded Rectangle 281"/>
          <p:cNvSpPr/>
          <p:nvPr/>
        </p:nvSpPr>
        <p:spPr>
          <a:xfrm>
            <a:off x="7741001" y="3983386"/>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83" name="TextBox 282"/>
          <p:cNvSpPr txBox="1"/>
          <p:nvPr/>
        </p:nvSpPr>
        <p:spPr>
          <a:xfrm>
            <a:off x="7570172" y="3704254"/>
            <a:ext cx="2004276" cy="276999"/>
          </a:xfrm>
          <a:prstGeom prst="rect">
            <a:avLst/>
          </a:prstGeom>
          <a:noFill/>
        </p:spPr>
        <p:txBody>
          <a:bodyPr wrap="square" rtlCol="0">
            <a:spAutoFit/>
          </a:bodyPr>
          <a:lstStyle/>
          <a:p>
            <a:pPr algn="ctr"/>
            <a:r>
              <a:rPr lang="en-US" sz="1200" b="1" dirty="0">
                <a:solidFill>
                  <a:srgbClr val="5881DD"/>
                </a:solidFill>
              </a:rPr>
              <a:t>Report Distribution</a:t>
            </a:r>
          </a:p>
        </p:txBody>
      </p:sp>
      <p:sp>
        <p:nvSpPr>
          <p:cNvPr id="286" name="TextBox 285"/>
          <p:cNvSpPr txBox="1"/>
          <p:nvPr/>
        </p:nvSpPr>
        <p:spPr>
          <a:xfrm>
            <a:off x="853342" y="2044984"/>
            <a:ext cx="1106706" cy="646331"/>
          </a:xfrm>
          <a:prstGeom prst="rect">
            <a:avLst/>
          </a:prstGeom>
          <a:noFill/>
        </p:spPr>
        <p:txBody>
          <a:bodyPr wrap="square" rtlCol="0">
            <a:spAutoFit/>
          </a:bodyPr>
          <a:lstStyle/>
          <a:p>
            <a:pPr algn="r"/>
            <a:r>
              <a:rPr lang="en-US" sz="1200" dirty="0">
                <a:solidFill>
                  <a:srgbClr val="1E4191">
                    <a:lumMod val="60000"/>
                    <a:lumOff val="40000"/>
                  </a:srgbClr>
                </a:solidFill>
              </a:rPr>
              <a:t>Time </a:t>
            </a: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3570051" y="2080355"/>
            <a:ext cx="70553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sp>
        <p:nvSpPr>
          <p:cNvPr id="288" name="Flowchart: Magnetic Disk 287"/>
          <p:cNvSpPr/>
          <p:nvPr/>
        </p:nvSpPr>
        <p:spPr>
          <a:xfrm>
            <a:off x="3098903" y="22152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3251303" y="23676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2033771" y="2233758"/>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6824464" y="2127495"/>
            <a:ext cx="1643758" cy="486341"/>
            <a:chOff x="7892635" y="5964325"/>
            <a:chExt cx="1643758" cy="486341"/>
          </a:xfrm>
          <a:solidFill>
            <a:schemeClr val="bg1"/>
          </a:solidFill>
        </p:grpSpPr>
        <p:sp>
          <p:nvSpPr>
            <p:cNvPr id="242" name="TextBox 241"/>
            <p:cNvSpPr txBox="1"/>
            <p:nvPr/>
          </p:nvSpPr>
          <p:spPr>
            <a:xfrm>
              <a:off x="8323175" y="5964325"/>
              <a:ext cx="1213218" cy="461665"/>
            </a:xfrm>
            <a:prstGeom prst="rect">
              <a:avLst/>
            </a:prstGeom>
            <a:grpFill/>
          </p:spPr>
          <p:txBody>
            <a:bodyPr wrap="square" rtlCol="0">
              <a:spAutoFit/>
            </a:bodyPr>
            <a:lstStyle/>
            <a:p>
              <a:r>
                <a:rPr lang="en-US" sz="1200" dirty="0">
                  <a:solidFill>
                    <a:srgbClr val="1E4191">
                      <a:lumMod val="60000"/>
                      <a:lumOff val="40000"/>
                    </a:srgbClr>
                  </a:solidFill>
                </a:rPr>
                <a:t>Elastic BLOB</a:t>
              </a:r>
              <a:r>
                <a:rPr lang="en-US" sz="1200" b="1" dirty="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969027" y="6066819"/>
              <a:ext cx="318457" cy="293786"/>
              <a:chOff x="9148736" y="3633353"/>
              <a:chExt cx="318457" cy="293786"/>
            </a:xfrm>
            <a:grpFill/>
          </p:grpSpPr>
          <p:sp>
            <p:nvSpPr>
              <p:cNvPr id="244" name="Flowchart: Magnetic Disk 243"/>
              <p:cNvSpPr/>
              <p:nvPr/>
            </p:nvSpPr>
            <p:spPr>
              <a:xfrm>
                <a:off x="9156689" y="3676402"/>
                <a:ext cx="277006" cy="216566"/>
              </a:xfrm>
              <a:prstGeom prst="flowChartMagneticDisk">
                <a:avLst/>
              </a:prstGeom>
              <a:grp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9148736" y="3633353"/>
                <a:ext cx="318457" cy="293786"/>
                <a:chOff x="10456645" y="4834605"/>
                <a:chExt cx="126553" cy="130430"/>
              </a:xfrm>
              <a:grpFill/>
            </p:grpSpPr>
            <p:sp>
              <p:nvSpPr>
                <p:cNvPr id="246" name="Folded Corner 245"/>
                <p:cNvSpPr/>
                <p:nvPr/>
              </p:nvSpPr>
              <p:spPr>
                <a:xfrm rot="16200000">
                  <a:off x="10463740" y="4857793"/>
                  <a:ext cx="104823" cy="68398"/>
                </a:xfrm>
                <a:prstGeom prst="foldedCorner">
                  <a:avLst/>
                </a:prstGeom>
                <a:grp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456645" y="4834605"/>
                  <a:ext cx="126553" cy="130430"/>
                </a:xfrm>
                <a:prstGeom prst="rect">
                  <a:avLst/>
                </a:prstGeom>
                <a:grp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grpSp>
        </p:grpSp>
      </p:grpSp>
      <p:sp>
        <p:nvSpPr>
          <p:cNvPr id="158" name="Rounded Rectangle 157"/>
          <p:cNvSpPr/>
          <p:nvPr/>
        </p:nvSpPr>
        <p:spPr>
          <a:xfrm>
            <a:off x="4303486" y="2089273"/>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3" name="Rounded Rectangle 162"/>
          <p:cNvSpPr/>
          <p:nvPr/>
        </p:nvSpPr>
        <p:spPr>
          <a:xfrm>
            <a:off x="4303486" y="3590737"/>
            <a:ext cx="2125241" cy="233081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2" name="Rectangle 191"/>
          <p:cNvSpPr/>
          <p:nvPr/>
        </p:nvSpPr>
        <p:spPr>
          <a:xfrm>
            <a:off x="716647"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99084"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(Existing)</a:t>
              </a:r>
            </a:p>
          </p:txBody>
        </p:sp>
      </p:grpSp>
      <p:grpSp>
        <p:nvGrpSpPr>
          <p:cNvPr id="21" name="Group 20"/>
          <p:cNvGrpSpPr/>
          <p:nvPr/>
        </p:nvGrpSpPr>
        <p:grpSpPr>
          <a:xfrm>
            <a:off x="2877090"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(New)</a:t>
              </a:r>
            </a:p>
          </p:txBody>
        </p:sp>
      </p:grpSp>
      <p:grpSp>
        <p:nvGrpSpPr>
          <p:cNvPr id="19" name="Group 18"/>
          <p:cNvGrpSpPr/>
          <p:nvPr/>
        </p:nvGrpSpPr>
        <p:grpSpPr>
          <a:xfrm>
            <a:off x="4687961"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a:solidFill>
                    <a:srgbClr val="1E4191">
                      <a:lumMod val="60000"/>
                      <a:lumOff val="40000"/>
                    </a:srgbClr>
                  </a:solidFill>
                </a:rPr>
                <a:t>Private API (New)</a:t>
              </a:r>
            </a:p>
          </p:txBody>
        </p:sp>
      </p:grpSp>
      <p:sp>
        <p:nvSpPr>
          <p:cNvPr id="199" name="TextBox 198"/>
          <p:cNvSpPr txBox="1"/>
          <p:nvPr/>
        </p:nvSpPr>
        <p:spPr>
          <a:xfrm>
            <a:off x="1153915"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
        <p:nvSpPr>
          <p:cNvPr id="188" name="Right Arrow 187"/>
          <p:cNvSpPr/>
          <p:nvPr/>
        </p:nvSpPr>
        <p:spPr>
          <a:xfrm>
            <a:off x="5761816" y="4516447"/>
            <a:ext cx="1949678" cy="502268"/>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1996978" y="1175695"/>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2" name="Rectangle 201"/>
          <p:cNvSpPr/>
          <p:nvPr/>
        </p:nvSpPr>
        <p:spPr>
          <a:xfrm>
            <a:off x="5486537"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3" name="TextBox 112"/>
          <p:cNvSpPr txBox="1"/>
          <p:nvPr/>
        </p:nvSpPr>
        <p:spPr>
          <a:xfrm rot="16200000">
            <a:off x="-181377" y="399915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224381"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5" name="Flowchart: Preparation 124"/>
          <p:cNvSpPr/>
          <p:nvPr/>
        </p:nvSpPr>
        <p:spPr>
          <a:xfrm>
            <a:off x="7855972" y="470759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6" name="TextBox 125"/>
          <p:cNvSpPr txBox="1"/>
          <p:nvPr/>
        </p:nvSpPr>
        <p:spPr>
          <a:xfrm>
            <a:off x="8155311" y="4760137"/>
            <a:ext cx="1288960" cy="246221"/>
          </a:xfrm>
          <a:prstGeom prst="rect">
            <a:avLst/>
          </a:prstGeom>
          <a:noFill/>
        </p:spPr>
        <p:txBody>
          <a:bodyPr wrap="square" rtlCol="0">
            <a:spAutoFit/>
          </a:bodyPr>
          <a:lstStyle/>
          <a:p>
            <a:r>
              <a:rPr lang="en-US" sz="1000" b="1" dirty="0">
                <a:solidFill>
                  <a:srgbClr val="5881DD"/>
                </a:solidFill>
              </a:rPr>
              <a:t>Secure Email</a:t>
            </a:r>
          </a:p>
        </p:txBody>
      </p:sp>
      <p:sp>
        <p:nvSpPr>
          <p:cNvPr id="127" name="Flowchart: Preparation 126"/>
          <p:cNvSpPr/>
          <p:nvPr/>
        </p:nvSpPr>
        <p:spPr>
          <a:xfrm>
            <a:off x="7840863" y="5385630"/>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8" name="TextBox 127"/>
          <p:cNvSpPr txBox="1"/>
          <p:nvPr/>
        </p:nvSpPr>
        <p:spPr>
          <a:xfrm>
            <a:off x="8407069" y="5367552"/>
            <a:ext cx="914129" cy="553998"/>
          </a:xfrm>
          <a:prstGeom prst="rect">
            <a:avLst/>
          </a:prstGeom>
          <a:noFill/>
        </p:spPr>
        <p:txBody>
          <a:bodyPr wrap="square" rtlCol="0">
            <a:spAutoFit/>
          </a:bodyPr>
          <a:lstStyle/>
          <a:p>
            <a:r>
              <a:rPr lang="en-US" sz="1000" b="1" dirty="0">
                <a:solidFill>
                  <a:srgbClr val="5881DD"/>
                </a:solidFill>
              </a:rPr>
              <a:t>Other </a:t>
            </a:r>
          </a:p>
          <a:p>
            <a:r>
              <a:rPr lang="en-US" sz="1000" b="1" dirty="0">
                <a:solidFill>
                  <a:srgbClr val="5881DD"/>
                </a:solidFill>
              </a:rPr>
              <a:t>Delivery</a:t>
            </a:r>
          </a:p>
          <a:p>
            <a:r>
              <a:rPr lang="en-US" sz="1000" b="1" dirty="0">
                <a:solidFill>
                  <a:srgbClr val="5881DD"/>
                </a:solidFill>
              </a:rPr>
              <a:t>Channels…</a:t>
            </a:r>
          </a:p>
        </p:txBody>
      </p:sp>
      <p:sp>
        <p:nvSpPr>
          <p:cNvPr id="129" name="Flowchart: Preparation 128"/>
          <p:cNvSpPr/>
          <p:nvPr/>
        </p:nvSpPr>
        <p:spPr>
          <a:xfrm>
            <a:off x="7993263" y="555407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30" name="Flowchart: Preparation 129"/>
          <p:cNvSpPr/>
          <p:nvPr/>
        </p:nvSpPr>
        <p:spPr>
          <a:xfrm>
            <a:off x="8145663" y="5690430"/>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grpSp>
        <p:nvGrpSpPr>
          <p:cNvPr id="262" name="Group 261"/>
          <p:cNvGrpSpPr/>
          <p:nvPr/>
        </p:nvGrpSpPr>
        <p:grpSpPr>
          <a:xfrm>
            <a:off x="6609459" y="455203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Tree>
    <p:extLst>
      <p:ext uri="{BB962C8B-B14F-4D97-AF65-F5344CB8AC3E}">
        <p14:creationId xmlns:p14="http://schemas.microsoft.com/office/powerpoint/2010/main" val="302884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36406" y="2897621"/>
            <a:ext cx="11429107" cy="1366997"/>
          </a:xfrm>
          <a:prstGeom prst="rect">
            <a:avLst/>
          </a:prstGeom>
          <a:solidFill>
            <a:srgbClr val="FDFDFD">
              <a:alpha val="25000"/>
            </a:srgbClr>
          </a:solidFill>
          <a:ln>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lumMod val="75000"/>
                  </a:schemeClr>
                </a:solidFill>
                <a:latin typeface="Arial" panose="020B0604020202020204" pitchFamily="34" charset="0"/>
                <a:cs typeface="Arial" panose="020B0604020202020204" pitchFamily="34" charset="0"/>
              </a:rPr>
              <a:t>Predix </a:t>
            </a:r>
          </a:p>
          <a:p>
            <a:r>
              <a:rPr lang="en-US" sz="2000" dirty="0">
                <a:solidFill>
                  <a:schemeClr val="bg1">
                    <a:lumMod val="75000"/>
                  </a:schemeClr>
                </a:solidFill>
                <a:latin typeface="Arial" panose="020B0604020202020204" pitchFamily="34" charset="0"/>
                <a:cs typeface="Arial" panose="020B0604020202020204" pitchFamily="34" charset="0"/>
              </a:rPr>
              <a:t>Platform</a:t>
            </a:r>
          </a:p>
        </p:txBody>
      </p:sp>
      <p:sp>
        <p:nvSpPr>
          <p:cNvPr id="45" name="Rectangle 44"/>
          <p:cNvSpPr/>
          <p:nvPr/>
        </p:nvSpPr>
        <p:spPr>
          <a:xfrm>
            <a:off x="907763" y="929921"/>
            <a:ext cx="9078411" cy="48688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Reporting UI</a:t>
            </a:r>
          </a:p>
        </p:txBody>
      </p:sp>
      <p:sp>
        <p:nvSpPr>
          <p:cNvPr id="46" name="Rectangle 45"/>
          <p:cNvSpPr/>
          <p:nvPr/>
        </p:nvSpPr>
        <p:spPr>
          <a:xfrm>
            <a:off x="8607294" y="1889933"/>
            <a:ext cx="1672566" cy="677185"/>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Report Management</a:t>
            </a:r>
          </a:p>
        </p:txBody>
      </p:sp>
      <p:sp>
        <p:nvSpPr>
          <p:cNvPr id="47" name="Rectangle 46"/>
          <p:cNvSpPr/>
          <p:nvPr/>
        </p:nvSpPr>
        <p:spPr>
          <a:xfrm>
            <a:off x="2736330" y="1832480"/>
            <a:ext cx="1622673" cy="70456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Reporting Core API</a:t>
            </a:r>
          </a:p>
        </p:txBody>
      </p:sp>
      <p:sp>
        <p:nvSpPr>
          <p:cNvPr id="48" name="Rectangle 47"/>
          <p:cNvSpPr/>
          <p:nvPr/>
        </p:nvSpPr>
        <p:spPr>
          <a:xfrm>
            <a:off x="954727" y="1832480"/>
            <a:ext cx="1544606" cy="7045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Asset Model Service </a:t>
            </a:r>
          </a:p>
        </p:txBody>
      </p:sp>
      <p:sp>
        <p:nvSpPr>
          <p:cNvPr id="49" name="Rectangle 48"/>
          <p:cNvSpPr/>
          <p:nvPr/>
        </p:nvSpPr>
        <p:spPr>
          <a:xfrm>
            <a:off x="6053711" y="1834023"/>
            <a:ext cx="1564266" cy="70456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Report Generation</a:t>
            </a:r>
          </a:p>
        </p:txBody>
      </p:sp>
      <p:sp>
        <p:nvSpPr>
          <p:cNvPr id="50" name="Rectangle 49"/>
          <p:cNvSpPr/>
          <p:nvPr/>
        </p:nvSpPr>
        <p:spPr>
          <a:xfrm>
            <a:off x="2877815" y="3467932"/>
            <a:ext cx="1515588" cy="6033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Time Series Service</a:t>
            </a:r>
          </a:p>
        </p:txBody>
      </p:sp>
      <p:sp>
        <p:nvSpPr>
          <p:cNvPr id="51" name="Rectangle 50"/>
          <p:cNvSpPr/>
          <p:nvPr/>
        </p:nvSpPr>
        <p:spPr>
          <a:xfrm>
            <a:off x="4811778" y="3409989"/>
            <a:ext cx="1717400" cy="70456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Blob Store service</a:t>
            </a:r>
          </a:p>
        </p:txBody>
      </p:sp>
      <p:pic>
        <p:nvPicPr>
          <p:cNvPr id="52" name="Picture 51" descr="C:\Users\u26155\Downloads\1449666425_editor-alarm-timer-clock-outline-stroke.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61551" y="3164738"/>
            <a:ext cx="395459" cy="3528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3" name="Rectangle: Rounded Corners 52"/>
          <p:cNvSpPr/>
          <p:nvPr/>
        </p:nvSpPr>
        <p:spPr>
          <a:xfrm>
            <a:off x="876143" y="5050318"/>
            <a:ext cx="1712057" cy="812165"/>
          </a:xfrm>
          <a:prstGeom prst="roundRect">
            <a:avLst/>
          </a:prstGeom>
          <a:solidFill>
            <a:schemeClr val="tx1">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Predix</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Asset Data </a:t>
            </a:r>
          </a:p>
        </p:txBody>
      </p:sp>
      <p:sp>
        <p:nvSpPr>
          <p:cNvPr id="54" name="Rectangle: Rounded Corners 53"/>
          <p:cNvSpPr/>
          <p:nvPr/>
        </p:nvSpPr>
        <p:spPr>
          <a:xfrm>
            <a:off x="2785050" y="5052477"/>
            <a:ext cx="1712057" cy="812165"/>
          </a:xfrm>
          <a:prstGeom prst="roundRect">
            <a:avLst>
              <a:gd name="adj" fmla="val 0"/>
            </a:avLst>
          </a:prstGeom>
          <a:solidFill>
            <a:schemeClr val="tx1">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Predix</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Time Series</a:t>
            </a:r>
          </a:p>
        </p:txBody>
      </p:sp>
      <p:sp>
        <p:nvSpPr>
          <p:cNvPr id="55" name="Rectangle: Rounded Corners 54"/>
          <p:cNvSpPr/>
          <p:nvPr/>
        </p:nvSpPr>
        <p:spPr>
          <a:xfrm>
            <a:off x="7143169" y="5021789"/>
            <a:ext cx="1119940" cy="812165"/>
          </a:xfrm>
          <a:prstGeom prst="roundRect">
            <a:avLst/>
          </a:prstGeom>
          <a:solidFill>
            <a:schemeClr val="tx1">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Predix</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PostgreSQL DB </a:t>
            </a:r>
          </a:p>
        </p:txBody>
      </p:sp>
      <p:sp>
        <p:nvSpPr>
          <p:cNvPr id="56" name="Rectangle: Rounded Corners 55"/>
          <p:cNvSpPr/>
          <p:nvPr/>
        </p:nvSpPr>
        <p:spPr>
          <a:xfrm>
            <a:off x="10801350" y="5133296"/>
            <a:ext cx="1293668" cy="729188"/>
          </a:xfrm>
          <a:prstGeom prst="roundRect">
            <a:avLst/>
          </a:prstGeom>
          <a:solidFill>
            <a:schemeClr val="tx1">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Predix</a:t>
            </a:r>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Rabbit MQ </a:t>
            </a:r>
          </a:p>
        </p:txBody>
      </p:sp>
      <p:sp>
        <p:nvSpPr>
          <p:cNvPr id="57" name="Oval 56"/>
          <p:cNvSpPr/>
          <p:nvPr/>
        </p:nvSpPr>
        <p:spPr>
          <a:xfrm>
            <a:off x="10491973" y="3566716"/>
            <a:ext cx="1698722" cy="567563"/>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Scheduler </a:t>
            </a:r>
          </a:p>
        </p:txBody>
      </p:sp>
      <p:sp>
        <p:nvSpPr>
          <p:cNvPr id="58" name="Rectangle: Rounded Corners 57"/>
          <p:cNvSpPr/>
          <p:nvPr/>
        </p:nvSpPr>
        <p:spPr>
          <a:xfrm>
            <a:off x="4801487" y="5050318"/>
            <a:ext cx="1712057" cy="812165"/>
          </a:xfrm>
          <a:prstGeom prst="roundRect">
            <a:avLst/>
          </a:prstGeom>
          <a:solidFill>
            <a:schemeClr val="tx1">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Arial" panose="020B0604020202020204" pitchFamily="34" charset="0"/>
                <a:cs typeface="Arial" panose="020B0604020202020204" pitchFamily="34" charset="0"/>
              </a:rPr>
              <a:t>Predix</a:t>
            </a:r>
            <a:endParaRPr lang="en-US" sz="1200" dirty="0">
              <a:latin typeface="Arial" panose="020B0604020202020204" pitchFamily="34" charset="0"/>
              <a:cs typeface="Arial" panose="020B0604020202020204" pitchFamily="34" charset="0"/>
            </a:endParaRPr>
          </a:p>
          <a:p>
            <a:pPr algn="ctr"/>
            <a:r>
              <a:rPr lang="en-US" sz="1200" dirty="0" err="1">
                <a:latin typeface="Arial" panose="020B0604020202020204" pitchFamily="34" charset="0"/>
                <a:cs typeface="Arial" panose="020B0604020202020204" pitchFamily="34" charset="0"/>
              </a:rPr>
              <a:t>Blobstore</a:t>
            </a:r>
            <a:endParaRPr lang="en-US" sz="1200" dirty="0">
              <a:latin typeface="Arial" panose="020B0604020202020204" pitchFamily="34" charset="0"/>
              <a:cs typeface="Arial" panose="020B0604020202020204" pitchFamily="34" charset="0"/>
            </a:endParaRPr>
          </a:p>
        </p:txBody>
      </p:sp>
      <p:sp>
        <p:nvSpPr>
          <p:cNvPr id="59" name="Oval 58"/>
          <p:cNvSpPr/>
          <p:nvPr/>
        </p:nvSpPr>
        <p:spPr>
          <a:xfrm>
            <a:off x="8469459" y="3310589"/>
            <a:ext cx="1948236" cy="969355"/>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latin typeface="Arial" panose="020B0604020202020204" pitchFamily="34" charset="0"/>
                <a:cs typeface="Arial" panose="020B0604020202020204" pitchFamily="34" charset="0"/>
              </a:rPr>
              <a:t>Report Generation Workers</a:t>
            </a:r>
          </a:p>
        </p:txBody>
      </p:sp>
      <p:cxnSp>
        <p:nvCxnSpPr>
          <p:cNvPr id="61" name="Straight Arrow Connector 60"/>
          <p:cNvCxnSpPr>
            <a:cxnSpLocks/>
            <a:stCxn id="48" idx="2"/>
            <a:endCxn id="86" idx="0"/>
          </p:cNvCxnSpPr>
          <p:nvPr/>
        </p:nvCxnSpPr>
        <p:spPr>
          <a:xfrm>
            <a:off x="1727030" y="2537049"/>
            <a:ext cx="24007" cy="2271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p:cNvCxnSpPr>
            <a:cxnSpLocks/>
            <a:stCxn id="51" idx="2"/>
            <a:endCxn id="89" idx="0"/>
          </p:cNvCxnSpPr>
          <p:nvPr/>
        </p:nvCxnSpPr>
        <p:spPr>
          <a:xfrm rot="5400000">
            <a:off x="5304813" y="4480112"/>
            <a:ext cx="731221" cy="1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a:stCxn id="50" idx="2"/>
            <a:endCxn id="87" idx="0"/>
          </p:cNvCxnSpPr>
          <p:nvPr/>
        </p:nvCxnSpPr>
        <p:spPr>
          <a:xfrm>
            <a:off x="3635609" y="4071322"/>
            <a:ext cx="5230" cy="76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50" idx="0"/>
          </p:cNvCxnSpPr>
          <p:nvPr/>
        </p:nvCxnSpPr>
        <p:spPr>
          <a:xfrm>
            <a:off x="3635609" y="2537048"/>
            <a:ext cx="0" cy="93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p:cNvCxnSpPr>
            <a:cxnSpLocks/>
            <a:stCxn id="46" idx="1"/>
            <a:endCxn id="88" idx="0"/>
          </p:cNvCxnSpPr>
          <p:nvPr/>
        </p:nvCxnSpPr>
        <p:spPr>
          <a:xfrm rot="10800000" flipV="1">
            <a:off x="7617978" y="2228526"/>
            <a:ext cx="989317" cy="259227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48" idx="0"/>
          </p:cNvCxnSpPr>
          <p:nvPr/>
        </p:nvCxnSpPr>
        <p:spPr>
          <a:xfrm>
            <a:off x="1727030" y="1416810"/>
            <a:ext cx="0" cy="41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563262" y="1416810"/>
            <a:ext cx="0" cy="41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cxnSpLocks/>
            <a:endCxn id="51" idx="0"/>
          </p:cNvCxnSpPr>
          <p:nvPr/>
        </p:nvCxnSpPr>
        <p:spPr>
          <a:xfrm>
            <a:off x="5670478" y="1416810"/>
            <a:ext cx="0" cy="199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646894" y="1416810"/>
            <a:ext cx="0" cy="41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a:endCxn id="46" idx="0"/>
          </p:cNvCxnSpPr>
          <p:nvPr/>
        </p:nvCxnSpPr>
        <p:spPr>
          <a:xfrm>
            <a:off x="9443576" y="1482846"/>
            <a:ext cx="1" cy="40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7" idx="1"/>
          </p:cNvCxnSpPr>
          <p:nvPr/>
        </p:nvCxnSpPr>
        <p:spPr>
          <a:xfrm flipH="1">
            <a:off x="2470316" y="2184764"/>
            <a:ext cx="266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object 4"/>
          <p:cNvSpPr/>
          <p:nvPr/>
        </p:nvSpPr>
        <p:spPr>
          <a:xfrm>
            <a:off x="233"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0070C0"/>
          </a:solidFill>
        </p:spPr>
        <p:txBody>
          <a:bodyPr wrap="square" lIns="0" tIns="0" rIns="0" bIns="0" rtlCol="0"/>
          <a:lstStyle/>
          <a:p>
            <a:endParaRPr sz="1266">
              <a:solidFill>
                <a:srgbClr val="1E4191"/>
              </a:solidFill>
            </a:endParaRPr>
          </a:p>
        </p:txBody>
      </p:sp>
      <p:sp>
        <p:nvSpPr>
          <p:cNvPr id="83" name="object 5"/>
          <p:cNvSpPr/>
          <p:nvPr/>
        </p:nvSpPr>
        <p:spPr>
          <a:xfrm>
            <a:off x="11094875"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84" name="Title 1"/>
          <p:cNvSpPr>
            <a:spLocks noGrp="1"/>
          </p:cNvSpPr>
          <p:nvPr>
            <p:ph type="title"/>
          </p:nvPr>
        </p:nvSpPr>
        <p:spPr>
          <a:xfrm>
            <a:off x="511102" y="251898"/>
            <a:ext cx="11279717" cy="577387"/>
          </a:xfrm>
        </p:spPr>
        <p:txBody>
          <a:bodyPr/>
          <a:lstStyle/>
          <a:p>
            <a:r>
              <a:rPr lang="en-US" sz="3600" dirty="0">
                <a:solidFill>
                  <a:schemeClr val="bg1"/>
                </a:solidFill>
              </a:rPr>
              <a:t>Reporting Components Architecture on Predix</a:t>
            </a:r>
          </a:p>
        </p:txBody>
      </p:sp>
      <p:cxnSp>
        <p:nvCxnSpPr>
          <p:cNvPr id="17" name="Connector: Elbow 16"/>
          <p:cNvCxnSpPr>
            <a:cxnSpLocks/>
            <a:stCxn id="57" idx="4"/>
            <a:endCxn id="90" idx="0"/>
          </p:cNvCxnSpPr>
          <p:nvPr/>
        </p:nvCxnSpPr>
        <p:spPr>
          <a:xfrm rot="5400000">
            <a:off x="10917451" y="4519624"/>
            <a:ext cx="809229" cy="385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802700" y="4809000"/>
            <a:ext cx="1896673" cy="1222152"/>
          </a:xfrm>
          <a:prstGeom prst="rect">
            <a:avLst/>
          </a:prstGeom>
        </p:spPr>
      </p:pic>
      <p:pic>
        <p:nvPicPr>
          <p:cNvPr id="87" name="Picture 86"/>
          <p:cNvPicPr>
            <a:picLocks noChangeAspect="1"/>
          </p:cNvPicPr>
          <p:nvPr/>
        </p:nvPicPr>
        <p:blipFill>
          <a:blip r:embed="rId4"/>
          <a:stretch>
            <a:fillRect/>
          </a:stretch>
        </p:blipFill>
        <p:spPr>
          <a:xfrm>
            <a:off x="2725894" y="4839967"/>
            <a:ext cx="1829889" cy="1208795"/>
          </a:xfrm>
          <a:prstGeom prst="rect">
            <a:avLst/>
          </a:prstGeom>
        </p:spPr>
      </p:pic>
      <p:pic>
        <p:nvPicPr>
          <p:cNvPr id="88" name="Picture 87"/>
          <p:cNvPicPr>
            <a:picLocks noChangeAspect="1"/>
          </p:cNvPicPr>
          <p:nvPr/>
        </p:nvPicPr>
        <p:blipFill>
          <a:blip r:embed="rId5"/>
          <a:stretch>
            <a:fillRect/>
          </a:stretch>
        </p:blipFill>
        <p:spPr>
          <a:xfrm>
            <a:off x="6682997" y="4820800"/>
            <a:ext cx="1869959" cy="1208795"/>
          </a:xfrm>
          <a:prstGeom prst="rect">
            <a:avLst/>
          </a:prstGeom>
        </p:spPr>
      </p:pic>
      <p:pic>
        <p:nvPicPr>
          <p:cNvPr id="89" name="Picture 88"/>
          <p:cNvPicPr>
            <a:picLocks noChangeAspect="1"/>
          </p:cNvPicPr>
          <p:nvPr/>
        </p:nvPicPr>
        <p:blipFill>
          <a:blip r:embed="rId6"/>
          <a:stretch>
            <a:fillRect/>
          </a:stretch>
        </p:blipFill>
        <p:spPr>
          <a:xfrm>
            <a:off x="4735387" y="4845778"/>
            <a:ext cx="1869960" cy="1228831"/>
          </a:xfrm>
          <a:prstGeom prst="rect">
            <a:avLst/>
          </a:prstGeom>
        </p:spPr>
      </p:pic>
      <p:pic>
        <p:nvPicPr>
          <p:cNvPr id="90" name="Picture 89"/>
          <p:cNvPicPr>
            <a:picLocks noChangeAspect="1"/>
          </p:cNvPicPr>
          <p:nvPr/>
        </p:nvPicPr>
        <p:blipFill>
          <a:blip r:embed="rId7"/>
          <a:stretch>
            <a:fillRect/>
          </a:stretch>
        </p:blipFill>
        <p:spPr>
          <a:xfrm>
            <a:off x="10446468" y="4943508"/>
            <a:ext cx="1712654" cy="1127395"/>
          </a:xfrm>
          <a:prstGeom prst="rect">
            <a:avLst/>
          </a:prstGeom>
        </p:spPr>
      </p:pic>
      <p:pic>
        <p:nvPicPr>
          <p:cNvPr id="91" name="Picture 90"/>
          <p:cNvPicPr>
            <a:picLocks noChangeAspect="1"/>
          </p:cNvPicPr>
          <p:nvPr/>
        </p:nvPicPr>
        <p:blipFill>
          <a:blip r:embed="rId8"/>
          <a:stretch>
            <a:fillRect/>
          </a:stretch>
        </p:blipFill>
        <p:spPr>
          <a:xfrm>
            <a:off x="8694443" y="5700947"/>
            <a:ext cx="1672668" cy="1095056"/>
          </a:xfrm>
          <a:prstGeom prst="rect">
            <a:avLst/>
          </a:prstGeom>
        </p:spPr>
      </p:pic>
      <p:pic>
        <p:nvPicPr>
          <p:cNvPr id="92" name="Picture 91"/>
          <p:cNvPicPr>
            <a:picLocks noChangeAspect="1"/>
          </p:cNvPicPr>
          <p:nvPr/>
        </p:nvPicPr>
        <p:blipFill>
          <a:blip r:embed="rId9"/>
          <a:stretch>
            <a:fillRect/>
          </a:stretch>
        </p:blipFill>
        <p:spPr>
          <a:xfrm>
            <a:off x="10519015" y="916620"/>
            <a:ext cx="1603873" cy="1059702"/>
          </a:xfrm>
          <a:prstGeom prst="rect">
            <a:avLst/>
          </a:prstGeom>
        </p:spPr>
      </p:pic>
      <p:cxnSp>
        <p:nvCxnSpPr>
          <p:cNvPr id="27" name="Connector: Elbow 26"/>
          <p:cNvCxnSpPr>
            <a:cxnSpLocks/>
          </p:cNvCxnSpPr>
          <p:nvPr/>
        </p:nvCxnSpPr>
        <p:spPr>
          <a:xfrm rot="16200000" flipV="1">
            <a:off x="10141502" y="2366884"/>
            <a:ext cx="1338190" cy="1061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9" idx="4"/>
            <a:endCxn id="90" idx="1"/>
          </p:cNvCxnSpPr>
          <p:nvPr/>
        </p:nvCxnSpPr>
        <p:spPr>
          <a:xfrm rot="16200000" flipH="1">
            <a:off x="9331391" y="4392129"/>
            <a:ext cx="1227262" cy="1002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p:cNvCxnSpPr>
            <a:cxnSpLocks/>
            <a:stCxn id="59" idx="3"/>
            <a:endCxn id="49" idx="2"/>
          </p:cNvCxnSpPr>
          <p:nvPr/>
        </p:nvCxnSpPr>
        <p:spPr>
          <a:xfrm rot="5400000" flipH="1">
            <a:off x="6995611" y="2378824"/>
            <a:ext cx="1599394" cy="1918928"/>
          </a:xfrm>
          <a:prstGeom prst="bentConnector3">
            <a:avLst>
              <a:gd name="adj1" fmla="val -231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p:cNvCxnSpPr>
            <a:cxnSpLocks/>
            <a:endCxn id="51" idx="1"/>
          </p:cNvCxnSpPr>
          <p:nvPr/>
        </p:nvCxnSpPr>
        <p:spPr>
          <a:xfrm rot="10800000" flipV="1">
            <a:off x="4811779" y="2537047"/>
            <a:ext cx="1241933" cy="1225225"/>
          </a:xfrm>
          <a:prstGeom prst="bentConnector3">
            <a:avLst>
              <a:gd name="adj1" fmla="val 118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stCxn id="49" idx="0"/>
          </p:cNvCxnSpPr>
          <p:nvPr/>
        </p:nvCxnSpPr>
        <p:spPr>
          <a:xfrm rot="16200000" flipH="1">
            <a:off x="7656091" y="1013775"/>
            <a:ext cx="130955" cy="1771451"/>
          </a:xfrm>
          <a:prstGeom prst="bentConnector4">
            <a:avLst>
              <a:gd name="adj1" fmla="val -174564"/>
              <a:gd name="adj2" fmla="val 72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49" idx="1"/>
            <a:endCxn id="47" idx="3"/>
          </p:cNvCxnSpPr>
          <p:nvPr/>
        </p:nvCxnSpPr>
        <p:spPr>
          <a:xfrm flipH="1" flipV="1">
            <a:off x="4359003" y="2184764"/>
            <a:ext cx="1694708" cy="1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272987" y="4553409"/>
            <a:ext cx="11429107" cy="2223243"/>
          </a:xfrm>
          <a:prstGeom prst="rect">
            <a:avLst/>
          </a:prstGeom>
          <a:solidFill>
            <a:srgbClr val="FDFDFD">
              <a:alpha val="25000"/>
            </a:srgbClr>
          </a:solidFill>
          <a:ln>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r>
              <a:rPr lang="en-US" sz="2000" dirty="0">
                <a:solidFill>
                  <a:schemeClr val="bg1">
                    <a:lumMod val="75000"/>
                  </a:schemeClr>
                </a:solidFill>
                <a:latin typeface="Arial" panose="020B0604020202020204" pitchFamily="34" charset="0"/>
                <a:cs typeface="Arial" panose="020B0604020202020204" pitchFamily="34" charset="0"/>
              </a:rPr>
              <a:t>Data Management</a:t>
            </a:r>
          </a:p>
        </p:txBody>
      </p:sp>
    </p:spTree>
    <p:extLst>
      <p:ext uri="{BB962C8B-B14F-4D97-AF65-F5344CB8AC3E}">
        <p14:creationId xmlns:p14="http://schemas.microsoft.com/office/powerpoint/2010/main" val="3021577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6228</TotalTime>
  <Words>861</Words>
  <Application>Microsoft Office PowerPoint</Application>
  <PresentationFormat>Widescreen</PresentationFormat>
  <Paragraphs>242</Paragraphs>
  <Slides>13</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Arial Narrow</vt:lpstr>
      <vt:lpstr>Calibri</vt:lpstr>
      <vt:lpstr>Calibri Light</vt:lpstr>
      <vt:lpstr>Courier New</vt:lpstr>
      <vt:lpstr>GE Inspira Pitch</vt:lpstr>
      <vt:lpstr>Wingdings</vt:lpstr>
      <vt:lpstr>Office Theme</vt:lpstr>
      <vt:lpstr>blank</vt:lpstr>
      <vt:lpstr>PowerPoint Presentation</vt:lpstr>
      <vt:lpstr>What we do</vt:lpstr>
      <vt:lpstr>Solution Context</vt:lpstr>
      <vt:lpstr>PowerPoint Presentation</vt:lpstr>
      <vt:lpstr>PowerPoint Presentation</vt:lpstr>
      <vt:lpstr>Microservices Transformation Process</vt:lpstr>
      <vt:lpstr>Reporting Architecture on Insight</vt:lpstr>
      <vt:lpstr>Reporting Architecture on Predix</vt:lpstr>
      <vt:lpstr>Reporting Components Architecture on Predix</vt:lpstr>
      <vt:lpstr>Tools / Software</vt:lpstr>
      <vt:lpstr>Anticipated Outcomes</vt:lpstr>
      <vt:lpstr>Predix Cloud Platform</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Mathew, George (GE Power, Non-GE)</cp:lastModifiedBy>
  <cp:revision>503</cp:revision>
  <dcterms:created xsi:type="dcterms:W3CDTF">2016-04-11T00:21:46Z</dcterms:created>
  <dcterms:modified xsi:type="dcterms:W3CDTF">2017-03-16T13:57:49Z</dcterms:modified>
</cp:coreProperties>
</file>