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5" r:id="rId4"/>
    <p:sldId id="266" r:id="rId5"/>
    <p:sldId id="267" r:id="rId6"/>
    <p:sldId id="269" r:id="rId7"/>
    <p:sldId id="270" r:id="rId8"/>
    <p:sldId id="268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 Cheema" initials="DC" lastIdx="1" clrIdx="0">
    <p:extLst>
      <p:ext uri="{19B8F6BF-5375-455C-9EA6-DF929625EA0E}">
        <p15:presenceInfo xmlns:p15="http://schemas.microsoft.com/office/powerpoint/2012/main" userId="4c9030b20f9a33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22D4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2" d="100"/>
          <a:sy n="102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6T16:48:39.109" idx="1">
    <p:pos x="6624" y="1176"/>
    <p:text>GE would need to create detailed requirements to create the service.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07B-4454-4A4E-B550-8ED64C7683FA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 flipH="1">
            <a:off x="2025238" y="2911131"/>
            <a:ext cx="255893" cy="1927301"/>
            <a:chOff x="8133158" y="871780"/>
            <a:chExt cx="1468041" cy="5778773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2901114" y="2775549"/>
            <a:ext cx="1271879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DMZ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185281" y="2775549"/>
            <a:ext cx="1491031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CORE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402417" y="3139516"/>
            <a:ext cx="1039533" cy="50887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2416" y="3126371"/>
            <a:ext cx="103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Time Series 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18929" y="4125393"/>
            <a:ext cx="1051553" cy="495895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97605" y="4114057"/>
            <a:ext cx="55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Asset </a:t>
            </a:r>
            <a:br>
              <a:rPr lang="en-US" sz="1200" b="1" dirty="0">
                <a:solidFill>
                  <a:schemeClr val="accent1"/>
                </a:solidFill>
              </a:rPr>
            </a:br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015128" y="3349399"/>
            <a:ext cx="258496" cy="253833"/>
            <a:chOff x="1298781" y="3822989"/>
            <a:chExt cx="390186" cy="354791"/>
          </a:xfrm>
          <a:noFill/>
        </p:grpSpPr>
        <p:sp>
          <p:nvSpPr>
            <p:cNvPr id="49" name="Oval 48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6" name="Flowchart: Magnetic Disk 55"/>
          <p:cNvSpPr/>
          <p:nvPr/>
        </p:nvSpPr>
        <p:spPr>
          <a:xfrm>
            <a:off x="4960309" y="42113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lowchart: Magnetic Disk 56"/>
          <p:cNvSpPr/>
          <p:nvPr/>
        </p:nvSpPr>
        <p:spPr>
          <a:xfrm>
            <a:off x="5112709" y="43637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lowchart: Preparation 109"/>
          <p:cNvSpPr/>
          <p:nvPr/>
        </p:nvSpPr>
        <p:spPr>
          <a:xfrm>
            <a:off x="91280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4745" y="3076616"/>
            <a:ext cx="87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Data </a:t>
            </a:r>
            <a:br>
              <a:rPr lang="en-US" sz="1200" b="1" dirty="0">
                <a:solidFill>
                  <a:schemeClr val="accent1"/>
                </a:solidFill>
              </a:rPr>
            </a:br>
            <a:r>
              <a:rPr lang="en-US" sz="1200" b="1" dirty="0">
                <a:solidFill>
                  <a:schemeClr val="accent1"/>
                </a:solidFill>
              </a:rPr>
              <a:t>Federation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2273156" y="1784169"/>
            <a:ext cx="10387" cy="3500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0326" y="1598548"/>
            <a:ext cx="19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Predix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38194" y="1598548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Customer Data Center</a:t>
            </a: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4177413" y="2443363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60760" y="244242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2920902" y="245630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/>
          <p:cNvGrpSpPr/>
          <p:nvPr/>
        </p:nvGrpSpPr>
        <p:grpSpPr>
          <a:xfrm flipH="1">
            <a:off x="2753994" y="2912474"/>
            <a:ext cx="255893" cy="1927301"/>
            <a:chOff x="8133158" y="871780"/>
            <a:chExt cx="1468041" cy="5778773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 flipH="1">
            <a:off x="4020416" y="2912474"/>
            <a:ext cx="255893" cy="1927301"/>
            <a:chOff x="8133158" y="871780"/>
            <a:chExt cx="1468041" cy="5778773"/>
          </a:xfrm>
        </p:grpSpPr>
        <p:cxnSp>
          <p:nvCxnSpPr>
            <p:cNvPr id="310" name="Straight Connector 309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Left-Right Arrow 345"/>
          <p:cNvSpPr/>
          <p:nvPr/>
        </p:nvSpPr>
        <p:spPr>
          <a:xfrm rot="21116302">
            <a:off x="1327544" y="3474730"/>
            <a:ext cx="310519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Option 1: Customer opens ports and provides credentials to its databases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Easy for customer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Traditional security architecture on customer side may not allow external connections through into core layer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Would require some path thru customer DMZ into customer core zone to get to databases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Predix can’t currently reach out to external services over non-HTTP ports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run data federation in AWS – no problem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convince Predix team to open ports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run data relay services in AWS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Connect from Predix Data Federation via HTTPS to Data Routers running in AWS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Connect from Data Routers in AWS to Customer on any protocol/port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 configures inbound access etc.</a:t>
            </a:r>
          </a:p>
        </p:txBody>
      </p:sp>
      <p:sp>
        <p:nvSpPr>
          <p:cNvPr id="112" name="Left-Right Arrow 111"/>
          <p:cNvSpPr/>
          <p:nvPr/>
        </p:nvSpPr>
        <p:spPr>
          <a:xfrm rot="483698" flipV="1">
            <a:off x="1343280" y="4128852"/>
            <a:ext cx="310519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901114" y="2775549"/>
            <a:ext cx="1271879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DMZ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185281" y="2775549"/>
            <a:ext cx="1491031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CORE</a:t>
            </a:r>
          </a:p>
        </p:txBody>
      </p:sp>
      <p:sp>
        <p:nvSpPr>
          <p:cNvPr id="302" name="Left-Right Arrow 301"/>
          <p:cNvSpPr/>
          <p:nvPr/>
        </p:nvSpPr>
        <p:spPr>
          <a:xfrm>
            <a:off x="1370003" y="3812680"/>
            <a:ext cx="1953248" cy="135004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02417" y="3139516"/>
            <a:ext cx="1039533" cy="50887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2416" y="3126371"/>
            <a:ext cx="103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Time Series 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18929" y="4125393"/>
            <a:ext cx="1051553" cy="495895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97605" y="4114057"/>
            <a:ext cx="55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Asset </a:t>
            </a:r>
            <a:br>
              <a:rPr lang="en-US" sz="1200" b="1" dirty="0">
                <a:solidFill>
                  <a:schemeClr val="accent1"/>
                </a:solidFill>
              </a:rPr>
            </a:br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015128" y="3349399"/>
            <a:ext cx="258496" cy="253833"/>
            <a:chOff x="1298781" y="3822989"/>
            <a:chExt cx="390186" cy="354791"/>
          </a:xfrm>
          <a:noFill/>
        </p:grpSpPr>
        <p:sp>
          <p:nvSpPr>
            <p:cNvPr id="49" name="Oval 48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6" name="Flowchart: Magnetic Disk 55"/>
          <p:cNvSpPr/>
          <p:nvPr/>
        </p:nvSpPr>
        <p:spPr>
          <a:xfrm>
            <a:off x="4960309" y="42113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lowchart: Magnetic Disk 56"/>
          <p:cNvSpPr/>
          <p:nvPr/>
        </p:nvSpPr>
        <p:spPr>
          <a:xfrm>
            <a:off x="5112709" y="43637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lowchart: Preparation 109"/>
          <p:cNvSpPr/>
          <p:nvPr/>
        </p:nvSpPr>
        <p:spPr>
          <a:xfrm>
            <a:off x="91280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4745" y="3076616"/>
            <a:ext cx="87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Data </a:t>
            </a:r>
            <a:br>
              <a:rPr lang="en-US" sz="1200" b="1" dirty="0">
                <a:solidFill>
                  <a:schemeClr val="accent1"/>
                </a:solidFill>
              </a:rPr>
            </a:br>
            <a:r>
              <a:rPr lang="en-US" sz="1200" b="1" dirty="0">
                <a:solidFill>
                  <a:schemeClr val="accent1"/>
                </a:solidFill>
              </a:rPr>
              <a:t>Federation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2273156" y="1784169"/>
            <a:ext cx="10387" cy="3500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0326" y="1598548"/>
            <a:ext cx="19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Predix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38194" y="1598548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Customer Data Center</a:t>
            </a: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4177413" y="2443363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60760" y="244242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Preparation 153"/>
          <p:cNvSpPr/>
          <p:nvPr/>
        </p:nvSpPr>
        <p:spPr>
          <a:xfrm>
            <a:off x="334103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132975" y="2984283"/>
            <a:ext cx="873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Data </a:t>
            </a:r>
            <a:br>
              <a:rPr lang="en-US" sz="1200" b="1" dirty="0">
                <a:solidFill>
                  <a:schemeClr val="accent1"/>
                </a:solidFill>
              </a:rPr>
            </a:br>
            <a:r>
              <a:rPr lang="en-US" sz="1200" b="1" dirty="0">
                <a:solidFill>
                  <a:schemeClr val="accent1"/>
                </a:solidFill>
              </a:rPr>
              <a:t>Federation</a:t>
            </a:r>
          </a:p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Endpoint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2920902" y="245630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/>
          <p:cNvGrpSpPr/>
          <p:nvPr/>
        </p:nvGrpSpPr>
        <p:grpSpPr>
          <a:xfrm flipH="1">
            <a:off x="2753994" y="2912474"/>
            <a:ext cx="255893" cy="1927301"/>
            <a:chOff x="8133158" y="871780"/>
            <a:chExt cx="1468041" cy="5778773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 flipH="1">
            <a:off x="4020416" y="2912474"/>
            <a:ext cx="255893" cy="1927301"/>
            <a:chOff x="8133158" y="871780"/>
            <a:chExt cx="1468041" cy="5778773"/>
          </a:xfrm>
        </p:grpSpPr>
        <p:cxnSp>
          <p:nvCxnSpPr>
            <p:cNvPr id="310" name="Straight Connector 309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Left-Right Arrow 345"/>
          <p:cNvSpPr/>
          <p:nvPr/>
        </p:nvSpPr>
        <p:spPr>
          <a:xfrm rot="20298355">
            <a:off x="3731432" y="3556485"/>
            <a:ext cx="67578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Left-Right Arrow 346"/>
          <p:cNvSpPr/>
          <p:nvPr/>
        </p:nvSpPr>
        <p:spPr>
          <a:xfrm rot="1153521">
            <a:off x="3734218" y="4051628"/>
            <a:ext cx="67578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Option 2: Customer installs &amp; configures pre-built (data federation endpoint)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 requires knowledge of internals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Security challenges on customer side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Deployment may not be correct (scalability, availability, security,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Predix team spends its time helping customer get it right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Variant: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Support 3</a:t>
            </a:r>
            <a:r>
              <a:rPr lang="en-US" sz="12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rd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-party HTTPS gateways for major database platforms like Cassandra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recommend open-source components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provide guidance to the customer (how to configure, test etc.)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charge customer for consulting to help them set it up in the first place (revenue generator)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Reuse is very high once you’ve done one integration for one customer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look at designing autoconfig as a potential roadmap item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need to build anything custom for 99% of use cases – can use open source software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Licensing is customer’s responsibility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3" name="Group 382"/>
          <p:cNvGrpSpPr/>
          <p:nvPr/>
        </p:nvGrpSpPr>
        <p:grpSpPr>
          <a:xfrm flipH="1">
            <a:off x="2025238" y="2911131"/>
            <a:ext cx="255893" cy="1927301"/>
            <a:chOff x="8133158" y="871780"/>
            <a:chExt cx="1468041" cy="5778773"/>
          </a:xfrm>
        </p:grpSpPr>
        <p:cxnSp>
          <p:nvCxnSpPr>
            <p:cNvPr id="384" name="Straight Connector 383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79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901114" y="2775549"/>
            <a:ext cx="1271879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DMZ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185281" y="2775549"/>
            <a:ext cx="1491031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CORE</a:t>
            </a:r>
          </a:p>
        </p:txBody>
      </p:sp>
      <p:sp>
        <p:nvSpPr>
          <p:cNvPr id="302" name="Left-Right Arrow 301"/>
          <p:cNvSpPr/>
          <p:nvPr/>
        </p:nvSpPr>
        <p:spPr>
          <a:xfrm>
            <a:off x="1370003" y="3812680"/>
            <a:ext cx="1953248" cy="135004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02417" y="3139516"/>
            <a:ext cx="1039533" cy="50887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2416" y="3126371"/>
            <a:ext cx="103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Time Series 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18929" y="4125393"/>
            <a:ext cx="1051553" cy="495895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97605" y="4114057"/>
            <a:ext cx="55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Asset </a:t>
            </a:r>
            <a:br>
              <a:rPr lang="en-US" sz="1200" b="1" dirty="0">
                <a:solidFill>
                  <a:schemeClr val="accent1"/>
                </a:solidFill>
              </a:rPr>
            </a:br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015128" y="3349399"/>
            <a:ext cx="258496" cy="253833"/>
            <a:chOff x="1298781" y="3822989"/>
            <a:chExt cx="390186" cy="354791"/>
          </a:xfrm>
          <a:noFill/>
        </p:grpSpPr>
        <p:sp>
          <p:nvSpPr>
            <p:cNvPr id="49" name="Oval 48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6" name="Flowchart: Magnetic Disk 55"/>
          <p:cNvSpPr/>
          <p:nvPr/>
        </p:nvSpPr>
        <p:spPr>
          <a:xfrm>
            <a:off x="4960309" y="42113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lowchart: Magnetic Disk 56"/>
          <p:cNvSpPr/>
          <p:nvPr/>
        </p:nvSpPr>
        <p:spPr>
          <a:xfrm>
            <a:off x="5112709" y="43637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lowchart: Preparation 109"/>
          <p:cNvSpPr/>
          <p:nvPr/>
        </p:nvSpPr>
        <p:spPr>
          <a:xfrm>
            <a:off x="91280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4745" y="3076616"/>
            <a:ext cx="87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Data </a:t>
            </a:r>
            <a:br>
              <a:rPr lang="en-US" sz="1200" b="1" dirty="0">
                <a:solidFill>
                  <a:schemeClr val="accent1"/>
                </a:solidFill>
              </a:rPr>
            </a:br>
            <a:r>
              <a:rPr lang="en-US" sz="1200" b="1" dirty="0">
                <a:solidFill>
                  <a:schemeClr val="accent1"/>
                </a:solidFill>
              </a:rPr>
              <a:t>Federation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2273156" y="1784169"/>
            <a:ext cx="10387" cy="3500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0326" y="1598548"/>
            <a:ext cx="19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Predix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38194" y="1598548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Customer Data Center</a:t>
            </a: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4177413" y="2443363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60760" y="244242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Preparation 153"/>
          <p:cNvSpPr/>
          <p:nvPr/>
        </p:nvSpPr>
        <p:spPr>
          <a:xfrm>
            <a:off x="334103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186261" y="2984283"/>
            <a:ext cx="76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Custom </a:t>
            </a:r>
            <a:br>
              <a:rPr lang="en-US" sz="1200" b="1" dirty="0">
                <a:solidFill>
                  <a:schemeClr val="accent1"/>
                </a:solidFill>
              </a:rPr>
            </a:br>
            <a:r>
              <a:rPr lang="en-US" sz="1200" b="1" dirty="0">
                <a:solidFill>
                  <a:schemeClr val="accent1"/>
                </a:solidFill>
              </a:rPr>
              <a:t>REST</a:t>
            </a:r>
            <a:br>
              <a:rPr lang="en-US" sz="1200" b="1" dirty="0">
                <a:solidFill>
                  <a:schemeClr val="accent1"/>
                </a:solidFill>
              </a:rPr>
            </a:br>
            <a:r>
              <a:rPr lang="en-US" sz="1200" b="1" dirty="0">
                <a:solidFill>
                  <a:schemeClr val="accent1"/>
                </a:solidFill>
              </a:rPr>
              <a:t>Endpoint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2920902" y="245630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/>
          <p:cNvGrpSpPr/>
          <p:nvPr/>
        </p:nvGrpSpPr>
        <p:grpSpPr>
          <a:xfrm flipH="1">
            <a:off x="2753994" y="2912474"/>
            <a:ext cx="255893" cy="1927301"/>
            <a:chOff x="8133158" y="871780"/>
            <a:chExt cx="1468041" cy="5778773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 flipH="1">
            <a:off x="4020416" y="2912474"/>
            <a:ext cx="255893" cy="1927301"/>
            <a:chOff x="8133158" y="871780"/>
            <a:chExt cx="1468041" cy="5778773"/>
          </a:xfrm>
        </p:grpSpPr>
        <p:cxnSp>
          <p:nvCxnSpPr>
            <p:cNvPr id="310" name="Straight Connector 309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Left-Right Arrow 345"/>
          <p:cNvSpPr/>
          <p:nvPr/>
        </p:nvSpPr>
        <p:spPr>
          <a:xfrm rot="20298355">
            <a:off x="3731432" y="3556485"/>
            <a:ext cx="67578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Left-Right Arrow 346"/>
          <p:cNvSpPr/>
          <p:nvPr/>
        </p:nvSpPr>
        <p:spPr>
          <a:xfrm rot="1153521">
            <a:off x="3734218" y="4051628"/>
            <a:ext cx="67578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Option 3: Customer creates own custom-built HTTP/S service to expose data per some defined spec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Requires Predix team to articulate architecture/design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Requires customer to implement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Requires customer and Predix teams to test and integrate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 flipH="1">
            <a:off x="2025238" y="2911131"/>
            <a:ext cx="255893" cy="1927301"/>
            <a:chOff x="8133158" y="871780"/>
            <a:chExt cx="1468041" cy="5778773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93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901114" y="2775549"/>
            <a:ext cx="1271879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srgbClr val="5B9BD5"/>
                </a:solidFill>
              </a:rPr>
              <a:t>DMZ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185281" y="2775549"/>
            <a:ext cx="1491031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srgbClr val="5B9BD5"/>
                </a:solidFill>
              </a:rPr>
              <a:t>CORE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02416" y="3126371"/>
            <a:ext cx="1039534" cy="522015"/>
            <a:chOff x="4402416" y="3126371"/>
            <a:chExt cx="1039534" cy="522015"/>
          </a:xfrm>
        </p:grpSpPr>
        <p:sp>
          <p:nvSpPr>
            <p:cNvPr id="39" name="Rounded Rectangle 38"/>
            <p:cNvSpPr/>
            <p:nvPr/>
          </p:nvSpPr>
          <p:spPr>
            <a:xfrm>
              <a:off x="4402417" y="3139516"/>
              <a:ext cx="1039533" cy="508870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02416" y="3126371"/>
              <a:ext cx="1039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5B9BD5"/>
                  </a:solidFill>
                </a:rPr>
                <a:t>Time Series </a:t>
              </a:r>
            </a:p>
            <a:p>
              <a:r>
                <a:rPr lang="en-US" sz="1200" b="1" dirty="0">
                  <a:solidFill>
                    <a:srgbClr val="5B9BD5"/>
                  </a:solidFill>
                </a:rPr>
                <a:t>Data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015128" y="3349399"/>
              <a:ext cx="258496" cy="253833"/>
              <a:chOff x="1298781" y="3822989"/>
              <a:chExt cx="390186" cy="354791"/>
            </a:xfrm>
            <a:noFill/>
          </p:grpSpPr>
          <p:sp>
            <p:nvSpPr>
              <p:cNvPr id="49" name="Oval 48"/>
              <p:cNvSpPr/>
              <p:nvPr/>
            </p:nvSpPr>
            <p:spPr>
              <a:xfrm>
                <a:off x="1315115" y="3848167"/>
                <a:ext cx="347011" cy="310177"/>
              </a:xfrm>
              <a:prstGeom prst="ellipse">
                <a:avLst/>
              </a:prstGeom>
              <a:grpFill/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446450" y="3822989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50204" y="4113151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616663" y="402774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298781" y="402774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07569" y="3887187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03335" y="388377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402416" y="4114057"/>
            <a:ext cx="1072877" cy="507231"/>
            <a:chOff x="4452469" y="4114057"/>
            <a:chExt cx="1072877" cy="507231"/>
          </a:xfrm>
        </p:grpSpPr>
        <p:sp>
          <p:nvSpPr>
            <p:cNvPr id="46" name="Rounded Rectangle 45"/>
            <p:cNvSpPr/>
            <p:nvPr/>
          </p:nvSpPr>
          <p:spPr>
            <a:xfrm>
              <a:off x="4473793" y="4125393"/>
              <a:ext cx="1051553" cy="495895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2469" y="4114057"/>
              <a:ext cx="55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5B9BD5"/>
                  </a:solidFill>
                </a:rPr>
                <a:t>Asset </a:t>
              </a:r>
              <a:br>
                <a:rPr lang="en-US" sz="1200" b="1" dirty="0">
                  <a:solidFill>
                    <a:srgbClr val="5B9BD5"/>
                  </a:solidFill>
                </a:rPr>
              </a:br>
              <a:r>
                <a:rPr lang="en-US" sz="1200" b="1" dirty="0">
                  <a:solidFill>
                    <a:srgbClr val="5B9BD5"/>
                  </a:solidFill>
                </a:rPr>
                <a:t>Data</a:t>
              </a:r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5015173" y="4211356"/>
              <a:ext cx="218516" cy="191824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lowchart: Magnetic Disk 56"/>
            <p:cNvSpPr/>
            <p:nvPr/>
          </p:nvSpPr>
          <p:spPr>
            <a:xfrm>
              <a:off x="5167573" y="4363756"/>
              <a:ext cx="218516" cy="191824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37" name="Straight Connector 136"/>
          <p:cNvCxnSpPr/>
          <p:nvPr/>
        </p:nvCxnSpPr>
        <p:spPr>
          <a:xfrm flipH="1">
            <a:off x="2273156" y="1784169"/>
            <a:ext cx="10387" cy="3500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0326" y="1598548"/>
            <a:ext cx="19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B9BD5"/>
                </a:solidFill>
              </a:rPr>
              <a:t>Predix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38194" y="1598548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B9BD5"/>
                </a:solidFill>
              </a:rPr>
              <a:t>Customer Data Center</a:t>
            </a: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4177413" y="2443363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60760" y="244242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2920902" y="2456301"/>
            <a:ext cx="12288" cy="2828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/>
          <p:cNvGrpSpPr/>
          <p:nvPr/>
        </p:nvGrpSpPr>
        <p:grpSpPr>
          <a:xfrm flipH="1">
            <a:off x="2753994" y="2912474"/>
            <a:ext cx="255893" cy="1927301"/>
            <a:chOff x="8133158" y="871780"/>
            <a:chExt cx="1468041" cy="5778773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 flipH="1">
            <a:off x="4020416" y="2912474"/>
            <a:ext cx="255893" cy="1927301"/>
            <a:chOff x="8133158" y="871780"/>
            <a:chExt cx="1468041" cy="5778773"/>
          </a:xfrm>
        </p:grpSpPr>
        <p:cxnSp>
          <p:nvCxnSpPr>
            <p:cNvPr id="310" name="Straight Connector 309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 flipH="1">
            <a:off x="2025238" y="2911131"/>
            <a:ext cx="255893" cy="1927301"/>
            <a:chOff x="8133158" y="871780"/>
            <a:chExt cx="1468041" cy="5778773"/>
          </a:xfrm>
        </p:grpSpPr>
        <p:cxnSp>
          <p:nvCxnSpPr>
            <p:cNvPr id="351" name="Straight Connector 350"/>
            <p:cNvCxnSpPr/>
            <p:nvPr/>
          </p:nvCxnSpPr>
          <p:spPr>
            <a:xfrm>
              <a:off x="8134068" y="871780"/>
              <a:ext cx="25101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8133169" y="1853100"/>
              <a:ext cx="4916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8147404" y="2814965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8147404" y="3776829"/>
              <a:ext cx="4830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8147887" y="4738689"/>
              <a:ext cx="47688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147404" y="5700548"/>
              <a:ext cx="4892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8627767" y="878522"/>
              <a:ext cx="0" cy="57720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624809" y="1392716"/>
              <a:ext cx="47789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8627165" y="2354581"/>
              <a:ext cx="46840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8624770" y="3316446"/>
              <a:ext cx="4779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624770" y="4278310"/>
              <a:ext cx="4848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8624770" y="5240170"/>
              <a:ext cx="4856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24770" y="6202029"/>
              <a:ext cx="4856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9095464" y="871780"/>
              <a:ext cx="14152" cy="5770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9102703" y="1861050"/>
              <a:ext cx="494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9095567" y="2822909"/>
              <a:ext cx="5044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9102780" y="3784774"/>
              <a:ext cx="4973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109581" y="4746639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9109581" y="5708498"/>
              <a:ext cx="4874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9601199" y="871780"/>
              <a:ext cx="0" cy="57787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133158" y="878522"/>
              <a:ext cx="14638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8159169" y="6646362"/>
              <a:ext cx="14378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Option 4: Customer pushes data into Predix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Doesn’t work for all customers who want to keep their own data their own 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Perceived high or duplicative costs &amp; risks of storing data outside of Predix and inside Predix</a:t>
            </a:r>
          </a:p>
          <a:p>
            <a:pPr lvl="4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Left Arrow 111"/>
          <p:cNvSpPr/>
          <p:nvPr/>
        </p:nvSpPr>
        <p:spPr>
          <a:xfrm flipV="1">
            <a:off x="1337403" y="4311065"/>
            <a:ext cx="3061245" cy="106610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43867" y="4110140"/>
            <a:ext cx="1072877" cy="507231"/>
            <a:chOff x="4452469" y="4114057"/>
            <a:chExt cx="1072877" cy="507231"/>
          </a:xfrm>
        </p:grpSpPr>
        <p:sp>
          <p:nvSpPr>
            <p:cNvPr id="117" name="Rounded Rectangle 116"/>
            <p:cNvSpPr/>
            <p:nvPr/>
          </p:nvSpPr>
          <p:spPr>
            <a:xfrm>
              <a:off x="4473793" y="4125393"/>
              <a:ext cx="1051553" cy="495895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52469" y="4114057"/>
              <a:ext cx="55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5B9BD5"/>
                  </a:solidFill>
                </a:rPr>
                <a:t>Asset </a:t>
              </a:r>
              <a:br>
                <a:rPr lang="en-US" sz="1200" b="1" dirty="0">
                  <a:solidFill>
                    <a:srgbClr val="5B9BD5"/>
                  </a:solidFill>
                </a:rPr>
              </a:br>
              <a:r>
                <a:rPr lang="en-US" sz="1200" b="1" dirty="0">
                  <a:solidFill>
                    <a:srgbClr val="5B9BD5"/>
                  </a:solidFill>
                </a:rPr>
                <a:t>Data</a:t>
              </a:r>
            </a:p>
          </p:txBody>
        </p:sp>
        <p:sp>
          <p:nvSpPr>
            <p:cNvPr id="119" name="Flowchart: Magnetic Disk 118"/>
            <p:cNvSpPr/>
            <p:nvPr/>
          </p:nvSpPr>
          <p:spPr>
            <a:xfrm>
              <a:off x="5015173" y="4211356"/>
              <a:ext cx="218516" cy="191824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lowchart: Magnetic Disk 119"/>
            <p:cNvSpPr/>
            <p:nvPr/>
          </p:nvSpPr>
          <p:spPr>
            <a:xfrm>
              <a:off x="5167573" y="4363756"/>
              <a:ext cx="218516" cy="191824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43867" y="3131880"/>
            <a:ext cx="1039534" cy="522015"/>
            <a:chOff x="4402416" y="3126371"/>
            <a:chExt cx="1039534" cy="522015"/>
          </a:xfrm>
        </p:grpSpPr>
        <p:sp>
          <p:nvSpPr>
            <p:cNvPr id="122" name="Rounded Rectangle 121"/>
            <p:cNvSpPr/>
            <p:nvPr/>
          </p:nvSpPr>
          <p:spPr>
            <a:xfrm>
              <a:off x="4402417" y="3139516"/>
              <a:ext cx="1039533" cy="508870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02416" y="3126371"/>
              <a:ext cx="1039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5B9BD5"/>
                  </a:solidFill>
                </a:rPr>
                <a:t>Time Series </a:t>
              </a:r>
            </a:p>
            <a:p>
              <a:r>
                <a:rPr lang="en-US" sz="1200" b="1" dirty="0">
                  <a:solidFill>
                    <a:srgbClr val="5B9BD5"/>
                  </a:solidFill>
                </a:rPr>
                <a:t>Data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015128" y="3349399"/>
              <a:ext cx="258496" cy="253833"/>
              <a:chOff x="1298781" y="3822989"/>
              <a:chExt cx="390186" cy="354791"/>
            </a:xfrm>
            <a:noFill/>
          </p:grpSpPr>
          <p:sp>
            <p:nvSpPr>
              <p:cNvPr id="125" name="Oval 124"/>
              <p:cNvSpPr/>
              <p:nvPr/>
            </p:nvSpPr>
            <p:spPr>
              <a:xfrm>
                <a:off x="1315115" y="3848167"/>
                <a:ext cx="347011" cy="310177"/>
              </a:xfrm>
              <a:prstGeom prst="ellipse">
                <a:avLst/>
              </a:prstGeom>
              <a:grpFill/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446450" y="3822989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450204" y="4113151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616663" y="402774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298781" y="402774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607569" y="3887187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303335" y="3883775"/>
                <a:ext cx="72304" cy="6462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2" name="Left Arrow 131"/>
          <p:cNvSpPr/>
          <p:nvPr/>
        </p:nvSpPr>
        <p:spPr>
          <a:xfrm flipV="1">
            <a:off x="1293962" y="3330242"/>
            <a:ext cx="3105190" cy="142839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5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8779" y="1947672"/>
            <a:ext cx="1904069" cy="969264"/>
            <a:chOff x="363642" y="1947672"/>
            <a:chExt cx="2946483" cy="2075688"/>
          </a:xfrm>
        </p:grpSpPr>
        <p:sp>
          <p:nvSpPr>
            <p:cNvPr id="172" name="TextBox 171"/>
            <p:cNvSpPr txBox="1"/>
            <p:nvPr/>
          </p:nvSpPr>
          <p:spPr>
            <a:xfrm>
              <a:off x="363642" y="1947672"/>
              <a:ext cx="2946483" cy="25438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rgbClr val="5B9BD5"/>
                  </a:solidFill>
                </a:rPr>
                <a:t>ENDPOINT INFO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5B9BD5"/>
                  </a:solidFill>
                </a:rPr>
                <a:t>URI</a:t>
              </a:r>
              <a:endParaRPr lang="en-US" sz="1200" b="1" dirty="0">
                <a:solidFill>
                  <a:srgbClr val="5B9BD5"/>
                </a:solidFill>
              </a:endParaRP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5B9BD5"/>
                  </a:solidFill>
                </a:rPr>
                <a:t>Authentication Scheme</a:t>
              </a: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5B9BD5"/>
                  </a:solidFill>
                </a:rPr>
                <a:t>Credentials</a:t>
              </a: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5B9BD5"/>
                  </a:solidFill>
                </a:rPr>
                <a:t>HTTP Headers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08777" y="3121109"/>
            <a:ext cx="1904069" cy="969264"/>
            <a:chOff x="363642" y="1947672"/>
            <a:chExt cx="2946483" cy="2075688"/>
          </a:xfrm>
        </p:grpSpPr>
        <p:sp>
          <p:nvSpPr>
            <p:cNvPr id="177" name="TextBox 176"/>
            <p:cNvSpPr txBox="1"/>
            <p:nvPr/>
          </p:nvSpPr>
          <p:spPr>
            <a:xfrm>
              <a:off x="363642" y="1947672"/>
              <a:ext cx="2946483" cy="25438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rgbClr val="5B9BD5"/>
                  </a:solidFill>
                </a:rPr>
                <a:t>RESOURCE METADATA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5B9BD5"/>
                  </a:solidFill>
                </a:rPr>
                <a:t>Collections</a:t>
              </a:r>
              <a:endParaRPr lang="en-US" sz="1200" b="1" dirty="0">
                <a:solidFill>
                  <a:srgbClr val="5B9BD5"/>
                </a:solidFill>
              </a:endParaRP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5B9BD5"/>
                  </a:solidFill>
                </a:rPr>
                <a:t>Object Schema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08778" y="4303776"/>
            <a:ext cx="1904069" cy="969264"/>
            <a:chOff x="363642" y="1947672"/>
            <a:chExt cx="2946483" cy="2075688"/>
          </a:xfrm>
        </p:grpSpPr>
        <p:sp>
          <p:nvSpPr>
            <p:cNvPr id="180" name="TextBox 179"/>
            <p:cNvSpPr txBox="1"/>
            <p:nvPr/>
          </p:nvSpPr>
          <p:spPr>
            <a:xfrm>
              <a:off x="363642" y="1947672"/>
              <a:ext cx="2946483" cy="25438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rgbClr val="5B9BD5"/>
                  </a:solidFill>
                </a:rPr>
                <a:t>DATA TRANSFORMATIONS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5B9BD5"/>
                  </a:solidFill>
                </a:rPr>
                <a:t>Source Schema</a:t>
              </a:r>
              <a:endParaRPr lang="en-US" sz="1200" b="1" dirty="0">
                <a:solidFill>
                  <a:srgbClr val="5B9BD5"/>
                </a:solidFill>
              </a:endParaRP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5B9BD5"/>
                  </a:solidFill>
                </a:rPr>
                <a:t>Target Schema</a:t>
              </a:r>
            </a:p>
            <a:p>
              <a:pPr marL="228600" indent="-228600"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rgbClr val="5B9BD5"/>
                  </a:solidFill>
                </a:rPr>
                <a:t>Field Mappings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25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44546A">
                    <a:lumMod val="60000"/>
                    <a:lumOff val="40000"/>
                  </a:srgbClr>
                </a:solidFill>
              </a:rPr>
              <a:t>REQUIRED APIs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26913"/>
              </p:ext>
            </p:extLst>
          </p:nvPr>
        </p:nvGraphicFramePr>
        <p:xfrm>
          <a:off x="294640" y="1670643"/>
          <a:ext cx="6069584" cy="16230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1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67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/dataFederation/endpoint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Create &amp; maintain endpoint 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50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3253"/>
              </p:ext>
            </p:extLst>
          </p:nvPr>
        </p:nvGraphicFramePr>
        <p:xfrm>
          <a:off x="294640" y="1670642"/>
          <a:ext cx="6051296" cy="26492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537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Verb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rgbClr val="5B9BD5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/dataFederation/endpoint/{id}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/dataFederation/endpoint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dataFederation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/endpoint/{id}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dataFederation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/endpoint/{id}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dataFederation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/endpoint/{id}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Pellentesque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tincidunt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Nam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tempor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accumsan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ex,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accumsan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sapien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non.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pharetra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enim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sapien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porta non.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lacus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neque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imperdiet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Proin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imperdiet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augue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cursus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ultricies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porta. In non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sapien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dictum,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lorem ac,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mattis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semper cursus mi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feugiat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iaculis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mi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libero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lectus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Proin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dui,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lectus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Proin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mattis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Etiam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mi nisi.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risus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aliquet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neque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laoreet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ipsum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magna.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mattis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lacus,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feugiat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fames ac ante ipsum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primis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faucibus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nisi ante,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imperdiet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neque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Pellentesque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risus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at gravida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tincidunt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laoreet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iaculis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lorem. In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nisi.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dui.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Aenean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ac dolor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enim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porta lorem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non.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6258" y="1781770"/>
            <a:ext cx="868711" cy="3575435"/>
            <a:chOff x="176258" y="1781770"/>
            <a:chExt cx="868711" cy="3575435"/>
          </a:xfrm>
        </p:grpSpPr>
        <p:cxnSp>
          <p:nvCxnSpPr>
            <p:cNvPr id="156" name="Straight Connector 155"/>
            <p:cNvCxnSpPr/>
            <p:nvPr/>
          </p:nvCxnSpPr>
          <p:spPr>
            <a:xfrm flipH="1">
              <a:off x="598326" y="1935154"/>
              <a:ext cx="12288" cy="342205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176258" y="1781770"/>
              <a:ext cx="868711" cy="1302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accent1"/>
                  </a:solidFill>
                </a:rPr>
                <a:t>SYSTEM 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81839" y="1781770"/>
            <a:ext cx="868711" cy="3575435"/>
            <a:chOff x="1672826" y="1781770"/>
            <a:chExt cx="868711" cy="3575435"/>
          </a:xfrm>
        </p:grpSpPr>
        <p:cxnSp>
          <p:nvCxnSpPr>
            <p:cNvPr id="144" name="Straight Connector 143"/>
            <p:cNvCxnSpPr/>
            <p:nvPr/>
          </p:nvCxnSpPr>
          <p:spPr>
            <a:xfrm flipH="1">
              <a:off x="2094894" y="1935154"/>
              <a:ext cx="12288" cy="342205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672826" y="1781770"/>
              <a:ext cx="868711" cy="1302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accent1"/>
                  </a:solidFill>
                </a:rPr>
                <a:t>SYSTEM 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87420" y="1781770"/>
            <a:ext cx="868711" cy="3575435"/>
            <a:chOff x="3251921" y="1781770"/>
            <a:chExt cx="868711" cy="3575435"/>
          </a:xfrm>
        </p:grpSpPr>
        <p:cxnSp>
          <p:nvCxnSpPr>
            <p:cNvPr id="146" name="Straight Connector 145"/>
            <p:cNvCxnSpPr/>
            <p:nvPr/>
          </p:nvCxnSpPr>
          <p:spPr>
            <a:xfrm flipH="1">
              <a:off x="3673989" y="1935154"/>
              <a:ext cx="12288" cy="342205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251921" y="1781770"/>
              <a:ext cx="868711" cy="1302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accent1"/>
                  </a:solidFill>
                </a:rPr>
                <a:t>SYSTEM 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93001" y="1781770"/>
            <a:ext cx="868711" cy="3575435"/>
            <a:chOff x="4693001" y="1781770"/>
            <a:chExt cx="868711" cy="3575435"/>
          </a:xfrm>
        </p:grpSpPr>
        <p:cxnSp>
          <p:nvCxnSpPr>
            <p:cNvPr id="148" name="Straight Connector 147"/>
            <p:cNvCxnSpPr/>
            <p:nvPr/>
          </p:nvCxnSpPr>
          <p:spPr>
            <a:xfrm flipH="1">
              <a:off x="5115069" y="1935154"/>
              <a:ext cx="12288" cy="342205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4693001" y="1781770"/>
              <a:ext cx="868711" cy="1302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accent1"/>
                  </a:solidFill>
                </a:rPr>
                <a:t>SYSTEM 4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598326" y="2230800"/>
            <a:ext cx="15178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2103907" y="2639232"/>
            <a:ext cx="15178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609488" y="3230544"/>
            <a:ext cx="15178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621775" y="3611544"/>
            <a:ext cx="1517868" cy="0"/>
          </a:xfrm>
          <a:prstGeom prst="straightConnector1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091620" y="3937680"/>
            <a:ext cx="1517868" cy="0"/>
          </a:xfrm>
          <a:prstGeom prst="straightConnector1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10613" y="4410120"/>
            <a:ext cx="1517868" cy="0"/>
          </a:xfrm>
          <a:prstGeom prst="straightConnector1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10613" y="2242447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GetA()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116194" y="2633242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GetB()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607957" y="3241219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GetC()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607957" y="3646179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116194" y="3930276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6795" y="4410120"/>
            <a:ext cx="1493294" cy="2041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10148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720" y="718457"/>
            <a:ext cx="823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FEDERATION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Lookup data 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Generate query (from metadata)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Establish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Execute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Transform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4848" y="2160395"/>
            <a:ext cx="823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ILLUSTRATE HIGH-LEVEL DATA FEDERATION PROCESS GRAPHICALLY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DEFINE DATA SOURCE INFORMATION IN MORE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DEFINE REST APIS</a:t>
            </a:r>
          </a:p>
        </p:txBody>
      </p:sp>
    </p:spTree>
    <p:extLst>
      <p:ext uri="{BB962C8B-B14F-4D97-AF65-F5344CB8AC3E}">
        <p14:creationId xmlns:p14="http://schemas.microsoft.com/office/powerpoint/2010/main" val="332829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201</TotalTime>
  <Words>709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Dave Cheema</cp:lastModifiedBy>
  <cp:revision>42</cp:revision>
  <dcterms:created xsi:type="dcterms:W3CDTF">2016-08-25T21:45:57Z</dcterms:created>
  <dcterms:modified xsi:type="dcterms:W3CDTF">2016-08-26T23:54:10Z</dcterms:modified>
</cp:coreProperties>
</file>