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2" r:id="rId4"/>
    <p:sldId id="283" r:id="rId5"/>
    <p:sldId id="279" r:id="rId6"/>
    <p:sldId id="280" r:id="rId7"/>
    <p:sldId id="281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D46"/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0" y="1463039"/>
            <a:ext cx="12192000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614322" y="160895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CLOUD </a:t>
            </a:r>
            <a:r>
              <a:rPr lang="en-US" b="1" dirty="0" smtClean="0">
                <a:solidFill>
                  <a:schemeClr val="accent1"/>
                </a:solidFill>
              </a:rPr>
              <a:t>INTEGRATION </a:t>
            </a:r>
            <a:r>
              <a:rPr lang="en-US" b="1" dirty="0" smtClean="0">
                <a:solidFill>
                  <a:schemeClr val="accent1"/>
                </a:solidFill>
              </a:rPr>
              <a:t>CHALLENGES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ardrop 7"/>
          <p:cNvSpPr/>
          <p:nvPr/>
        </p:nvSpPr>
        <p:spPr>
          <a:xfrm>
            <a:off x="2410312" y="2608809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9970" y="2594198"/>
            <a:ext cx="12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Multiple 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Data  Sources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18483" y="2453753"/>
            <a:ext cx="0" cy="6814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ardrop 10"/>
          <p:cNvSpPr/>
          <p:nvPr/>
        </p:nvSpPr>
        <p:spPr>
          <a:xfrm>
            <a:off x="4890645" y="2608809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7845" y="2598192"/>
            <a:ext cx="178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Different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Technologies &amp; Protocols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7990429" y="2602657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7629" y="2594197"/>
            <a:ext cx="245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Large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Data Sets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0603" y="2430904"/>
            <a:ext cx="0" cy="70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ardrop 18"/>
          <p:cNvSpPr/>
          <p:nvPr/>
        </p:nvSpPr>
        <p:spPr>
          <a:xfrm>
            <a:off x="2410312" y="4528264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02534" y="4483097"/>
            <a:ext cx="12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Multiple 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Data Centers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218483" y="4373208"/>
            <a:ext cx="0" cy="6814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ardrop 21"/>
          <p:cNvSpPr/>
          <p:nvPr/>
        </p:nvSpPr>
        <p:spPr>
          <a:xfrm>
            <a:off x="4890645" y="4528264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7845" y="4522112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Varying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Schema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7990429" y="4522112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7629" y="4471673"/>
            <a:ext cx="184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Scalability, Availability,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Performance, &amp; Security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390603" y="4350359"/>
            <a:ext cx="0" cy="70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08665" y="3686381"/>
            <a:ext cx="4123676" cy="1014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2" y="3205784"/>
            <a:ext cx="898429" cy="89842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104695" y="3322884"/>
            <a:ext cx="798099" cy="697773"/>
            <a:chOff x="108659" y="2782680"/>
            <a:chExt cx="2730046" cy="23868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659" y="2782680"/>
              <a:ext cx="2730046" cy="227211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4626" y="2953334"/>
              <a:ext cx="1065986" cy="210509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0258" y="3392056"/>
              <a:ext cx="814370" cy="1777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0" y="1463039"/>
            <a:ext cx="11904927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0" y="1608958"/>
            <a:ext cx="119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SOLUTION </a:t>
            </a:r>
            <a:r>
              <a:rPr lang="en-US" b="1" dirty="0" smtClean="0">
                <a:solidFill>
                  <a:schemeClr val="accent1"/>
                </a:solidFill>
              </a:rPr>
              <a:t>APPROACHES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4987" y="2087439"/>
            <a:ext cx="218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/>
                </a:solidFill>
              </a:rPr>
              <a:t>SERVICES INTEGRATION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13591" y="3311024"/>
            <a:ext cx="455582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STRENGTHS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Loosely coupled to data stores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Reuses existing integration layers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May be preferred by specific clients &amp; app developers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b="1" dirty="0" smtClean="0">
                <a:solidFill>
                  <a:schemeClr val="accent1"/>
                </a:solidFill>
              </a:rPr>
              <a:t>CHALLENGES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More difficult </a:t>
            </a:r>
            <a:r>
              <a:rPr lang="en-US" sz="1200" dirty="0" smtClean="0">
                <a:solidFill>
                  <a:schemeClr val="accent1"/>
                </a:solidFill>
              </a:rPr>
              <a:t>for report authors &amp; data professionals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Requires knowledge of REST integration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Complex security – many competing standards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Limited by depth of functionality in existing services layers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Longer </a:t>
            </a:r>
            <a:r>
              <a:rPr lang="en-US" sz="1200" dirty="0">
                <a:solidFill>
                  <a:schemeClr val="accent1"/>
                </a:solidFill>
              </a:rPr>
              <a:t>time to </a:t>
            </a:r>
            <a:r>
              <a:rPr lang="en-US" sz="1200" dirty="0" smtClean="0">
                <a:solidFill>
                  <a:schemeClr val="accent1"/>
                </a:solidFill>
              </a:rPr>
              <a:t>market for GE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50" name="Flowchart: Preparation 349"/>
          <p:cNvSpPr/>
          <p:nvPr/>
        </p:nvSpPr>
        <p:spPr>
          <a:xfrm>
            <a:off x="3175909" y="2685868"/>
            <a:ext cx="324659" cy="295145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943159" y="2115687"/>
            <a:ext cx="1752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/>
                </a:solidFill>
              </a:rPr>
              <a:t>DATA FEDERATION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895101" y="3289188"/>
            <a:ext cx="41067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accent1"/>
                </a:solidFill>
              </a:rPr>
              <a:t>STRENGTHS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Simple to design reports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Powerful </a:t>
            </a:r>
            <a:r>
              <a:rPr lang="en-US" sz="1200" dirty="0">
                <a:solidFill>
                  <a:schemeClr val="accent1"/>
                </a:solidFill>
              </a:rPr>
              <a:t>– not limited by design of existing </a:t>
            </a:r>
            <a:r>
              <a:rPr lang="en-US" sz="1200" dirty="0" smtClean="0">
                <a:solidFill>
                  <a:schemeClr val="accent1"/>
                </a:solidFill>
              </a:rPr>
              <a:t>services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Good fit for report authors &amp; data professionals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Easy </a:t>
            </a:r>
            <a:r>
              <a:rPr lang="en-US" sz="1200" dirty="0">
                <a:solidFill>
                  <a:schemeClr val="accent1"/>
                </a:solidFill>
              </a:rPr>
              <a:t>to </a:t>
            </a:r>
            <a:r>
              <a:rPr lang="en-US" sz="1200" dirty="0" smtClean="0">
                <a:solidFill>
                  <a:schemeClr val="accent1"/>
                </a:solidFill>
              </a:rPr>
              <a:t>filter &amp; transform results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Simple security (username/password or certificate)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Short </a:t>
            </a:r>
            <a:r>
              <a:rPr lang="en-US" sz="1200" dirty="0">
                <a:solidFill>
                  <a:schemeClr val="accent1"/>
                </a:solidFill>
              </a:rPr>
              <a:t>time to </a:t>
            </a:r>
            <a:r>
              <a:rPr lang="en-US" sz="1200" dirty="0" smtClean="0">
                <a:solidFill>
                  <a:schemeClr val="accent1"/>
                </a:solidFill>
              </a:rPr>
              <a:t>market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b="1" dirty="0" smtClean="0">
                <a:solidFill>
                  <a:schemeClr val="accent1"/>
                </a:solidFill>
              </a:rPr>
              <a:t>CHALLENGES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Clients may require integration via </a:t>
            </a:r>
            <a:r>
              <a:rPr lang="en-US" sz="1200" dirty="0" smtClean="0">
                <a:solidFill>
                  <a:schemeClr val="accent1"/>
                </a:solidFill>
              </a:rPr>
              <a:t>services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353" name="Picture 35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94" y="2472125"/>
            <a:ext cx="675004" cy="675004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2850968" y="2509651"/>
            <a:ext cx="258496" cy="253833"/>
            <a:chOff x="1298781" y="3822989"/>
            <a:chExt cx="390186" cy="354791"/>
          </a:xfrm>
          <a:noFill/>
        </p:grpSpPr>
        <p:sp>
          <p:nvSpPr>
            <p:cNvPr id="355" name="Oval 35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62" name="Flowchart: Magnetic Disk 361"/>
          <p:cNvSpPr/>
          <p:nvPr/>
        </p:nvSpPr>
        <p:spPr>
          <a:xfrm>
            <a:off x="2836579" y="286623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3" name="Flowchart: Magnetic Disk 362"/>
          <p:cNvSpPr/>
          <p:nvPr/>
        </p:nvSpPr>
        <p:spPr>
          <a:xfrm>
            <a:off x="2923666" y="2977815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4" name="Flowchart: Preparation 363"/>
          <p:cNvSpPr/>
          <p:nvPr/>
        </p:nvSpPr>
        <p:spPr>
          <a:xfrm>
            <a:off x="3663043" y="2683146"/>
            <a:ext cx="324659" cy="295145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2110679" y="2614680"/>
            <a:ext cx="545113" cy="476588"/>
            <a:chOff x="108659" y="2782680"/>
            <a:chExt cx="2730046" cy="2386860"/>
          </a:xfrm>
        </p:grpSpPr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659" y="2782680"/>
              <a:ext cx="2730046" cy="2272119"/>
            </a:xfrm>
            <a:prstGeom prst="rect">
              <a:avLst/>
            </a:prstGeom>
          </p:spPr>
        </p:pic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4626" y="2953334"/>
              <a:ext cx="1065986" cy="2105093"/>
            </a:xfrm>
            <a:prstGeom prst="rect">
              <a:avLst/>
            </a:prstGeom>
          </p:spPr>
        </p:pic>
        <p:pic>
          <p:nvPicPr>
            <p:cNvPr id="368" name="Picture 36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0258" y="3392056"/>
              <a:ext cx="814370" cy="1777484"/>
            </a:xfrm>
            <a:prstGeom prst="rect">
              <a:avLst/>
            </a:prstGeom>
          </p:spPr>
        </p:pic>
      </p:grpSp>
      <p:cxnSp>
        <p:nvCxnSpPr>
          <p:cNvPr id="369" name="Straight Connector 368"/>
          <p:cNvCxnSpPr/>
          <p:nvPr/>
        </p:nvCxnSpPr>
        <p:spPr>
          <a:xfrm flipH="1">
            <a:off x="3568616" y="2497250"/>
            <a:ext cx="1" cy="728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eparation 91"/>
          <p:cNvSpPr/>
          <p:nvPr/>
        </p:nvSpPr>
        <p:spPr>
          <a:xfrm>
            <a:off x="7578118" y="2612107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23" name="Flowchart: Preparation 322"/>
          <p:cNvSpPr/>
          <p:nvPr/>
        </p:nvSpPr>
        <p:spPr>
          <a:xfrm>
            <a:off x="7579211" y="2920159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24" name="Flowchart: Preparation 323"/>
          <p:cNvSpPr/>
          <p:nvPr/>
        </p:nvSpPr>
        <p:spPr>
          <a:xfrm>
            <a:off x="7839868" y="2672637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38" name="Flowchart: Magnetic Disk 337"/>
          <p:cNvSpPr/>
          <p:nvPr/>
        </p:nvSpPr>
        <p:spPr>
          <a:xfrm>
            <a:off x="7623471" y="2954770"/>
            <a:ext cx="131357" cy="115311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9" name="Flowchart: Magnetic Disk 338"/>
          <p:cNvSpPr/>
          <p:nvPr/>
        </p:nvSpPr>
        <p:spPr>
          <a:xfrm>
            <a:off x="7675822" y="3021844"/>
            <a:ext cx="131357" cy="115311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41" name="Group 340"/>
          <p:cNvGrpSpPr/>
          <p:nvPr/>
        </p:nvGrpSpPr>
        <p:grpSpPr>
          <a:xfrm>
            <a:off x="7637031" y="2666798"/>
            <a:ext cx="155390" cy="152587"/>
            <a:chOff x="1298781" y="3822989"/>
            <a:chExt cx="390186" cy="354791"/>
          </a:xfrm>
          <a:noFill/>
        </p:grpSpPr>
        <p:sp>
          <p:nvSpPr>
            <p:cNvPr id="342" name="Oval 34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5" name="Curved Connector 4"/>
          <p:cNvCxnSpPr/>
          <p:nvPr/>
        </p:nvCxnSpPr>
        <p:spPr>
          <a:xfrm>
            <a:off x="8047089" y="2696042"/>
            <a:ext cx="650209" cy="3322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Flowchart: Preparation 370"/>
          <p:cNvSpPr/>
          <p:nvPr/>
        </p:nvSpPr>
        <p:spPr>
          <a:xfrm>
            <a:off x="8477698" y="2629346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2" name="Flowchart: Preparation 371"/>
          <p:cNvSpPr/>
          <p:nvPr/>
        </p:nvSpPr>
        <p:spPr>
          <a:xfrm>
            <a:off x="8569311" y="2720959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Flowchart: Preparation 372"/>
          <p:cNvSpPr/>
          <p:nvPr/>
        </p:nvSpPr>
        <p:spPr>
          <a:xfrm>
            <a:off x="8660924" y="2812571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374" name="Curved Connector 373"/>
          <p:cNvCxnSpPr/>
          <p:nvPr/>
        </p:nvCxnSpPr>
        <p:spPr>
          <a:xfrm flipV="1">
            <a:off x="8260181" y="2930468"/>
            <a:ext cx="337735" cy="552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/>
          <p:cNvCxnSpPr/>
          <p:nvPr/>
        </p:nvCxnSpPr>
        <p:spPr>
          <a:xfrm flipV="1">
            <a:off x="8075202" y="2759227"/>
            <a:ext cx="378068" cy="432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owchart: Preparation 375"/>
          <p:cNvSpPr/>
          <p:nvPr/>
        </p:nvSpPr>
        <p:spPr>
          <a:xfrm>
            <a:off x="7931481" y="2764249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7" name="Flowchart: Preparation 376"/>
          <p:cNvSpPr/>
          <p:nvPr/>
        </p:nvSpPr>
        <p:spPr>
          <a:xfrm>
            <a:off x="8023093" y="2855862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85" y="2462662"/>
            <a:ext cx="675004" cy="67500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895479" y="2605217"/>
            <a:ext cx="545113" cy="476588"/>
            <a:chOff x="108659" y="2782680"/>
            <a:chExt cx="2730046" cy="23868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659" y="2782680"/>
              <a:ext cx="2730046" cy="22721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4626" y="2953334"/>
              <a:ext cx="1065986" cy="21050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0258" y="3392056"/>
              <a:ext cx="814370" cy="1777484"/>
            </a:xfrm>
            <a:prstGeom prst="rect">
              <a:avLst/>
            </a:prstGeom>
          </p:spPr>
        </p:pic>
      </p:grpSp>
      <p:cxnSp>
        <p:nvCxnSpPr>
          <p:cNvPr id="61" name="Straight Connector 60"/>
          <p:cNvCxnSpPr/>
          <p:nvPr/>
        </p:nvCxnSpPr>
        <p:spPr>
          <a:xfrm flipH="1">
            <a:off x="8336985" y="2506431"/>
            <a:ext cx="1" cy="728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64478" y="2211967"/>
            <a:ext cx="6189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VS.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0" y="1463039"/>
            <a:ext cx="11904927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465769" y="2959009"/>
            <a:ext cx="1271879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DMZ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65911" y="2959009"/>
            <a:ext cx="1491031" cy="1302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DATA SEGMENT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02" name="Left-Right Arrow 301"/>
          <p:cNvSpPr/>
          <p:nvPr/>
        </p:nvSpPr>
        <p:spPr>
          <a:xfrm>
            <a:off x="5349234" y="3816526"/>
            <a:ext cx="1467505" cy="135004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970776" y="3151525"/>
            <a:ext cx="1039533" cy="50887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0775" y="3138380"/>
            <a:ext cx="103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Time Series </a:t>
            </a: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987288" y="4137402"/>
            <a:ext cx="1051553" cy="49589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65964" y="4126066"/>
            <a:ext cx="55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Asset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Data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83487" y="3361408"/>
            <a:ext cx="258496" cy="253833"/>
            <a:chOff x="1298781" y="3822989"/>
            <a:chExt cx="390186" cy="354791"/>
          </a:xfrm>
          <a:noFill/>
        </p:grpSpPr>
        <p:sp>
          <p:nvSpPr>
            <p:cNvPr id="49" name="Oval 48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Flowchart: Magnetic Disk 55"/>
          <p:cNvSpPr/>
          <p:nvPr/>
        </p:nvSpPr>
        <p:spPr>
          <a:xfrm>
            <a:off x="3528668" y="4223365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3681068" y="4375765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6902509" y="3645905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02930" y="3121285"/>
            <a:ext cx="742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Cloud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Gateway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126430" y="2952766"/>
            <a:ext cx="0" cy="1680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Preparation 153"/>
          <p:cNvSpPr/>
          <p:nvPr/>
        </p:nvSpPr>
        <p:spPr>
          <a:xfrm>
            <a:off x="4824046" y="3662230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586880" y="3135085"/>
            <a:ext cx="93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On-Premise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Gateway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4461065" y="2955482"/>
            <a:ext cx="0" cy="167781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Left-Right Arrow 345"/>
          <p:cNvSpPr/>
          <p:nvPr/>
        </p:nvSpPr>
        <p:spPr>
          <a:xfrm rot="20298355">
            <a:off x="4055113" y="4091007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Left-Right Arrow 346"/>
          <p:cNvSpPr/>
          <p:nvPr/>
        </p:nvSpPr>
        <p:spPr>
          <a:xfrm rot="1153521">
            <a:off x="4057857" y="3531637"/>
            <a:ext cx="675780" cy="142839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2981236" y="1795023"/>
            <a:ext cx="798099" cy="697773"/>
            <a:chOff x="108659" y="2782680"/>
            <a:chExt cx="2730046" cy="238686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659" y="2782680"/>
              <a:ext cx="2730046" cy="2272119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4626" y="2953334"/>
              <a:ext cx="1065986" cy="210509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0258" y="3392056"/>
              <a:ext cx="814370" cy="1777484"/>
            </a:xfrm>
            <a:prstGeom prst="rect">
              <a:avLst/>
            </a:prstGeom>
          </p:spPr>
        </p:pic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81" y="2106234"/>
            <a:ext cx="1905098" cy="330217"/>
          </a:xfrm>
          <a:prstGeom prst="rect">
            <a:avLst/>
          </a:prstGeom>
        </p:spPr>
      </p:pic>
      <p:cxnSp>
        <p:nvCxnSpPr>
          <p:cNvPr id="256" name="Straight Connector 255"/>
          <p:cNvCxnSpPr/>
          <p:nvPr/>
        </p:nvCxnSpPr>
        <p:spPr>
          <a:xfrm>
            <a:off x="5731972" y="2952766"/>
            <a:ext cx="0" cy="168053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74" y="1716284"/>
            <a:ext cx="898429" cy="89842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831953" y="4690015"/>
            <a:ext cx="3375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Runs in customer data center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Connects to cloud over outbound HTTP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Gets queries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to execute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Streams results back to cloud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02930" y="4690015"/>
            <a:ext cx="3771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Runs </a:t>
            </a:r>
            <a:r>
              <a:rPr lang="en-US" sz="1200" dirty="0" smtClean="0">
                <a:solidFill>
                  <a:schemeClr val="accent1"/>
                </a:solidFill>
              </a:rPr>
              <a:t>in cloud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Listens for requests from on-premise gateway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Accepts data pushes from on-premise gateway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2685" y="2541344"/>
            <a:ext cx="21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/>
                </a:solidFill>
              </a:rPr>
              <a:t>ON-PREMISE GATEWAY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15281" y="2541344"/>
            <a:ext cx="239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</a:rPr>
              <a:t>CLOUD  GATEWAY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14322" y="160895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DATA FEDERATION </a:t>
            </a:r>
            <a:r>
              <a:rPr lang="en-US" b="1" dirty="0" smtClean="0">
                <a:solidFill>
                  <a:schemeClr val="accent1"/>
                </a:solidFill>
              </a:rPr>
              <a:t>CONNECTIVITY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74333" y="1463039"/>
            <a:ext cx="11830594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2410312" y="3335317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77571" y="3234599"/>
            <a:ext cx="87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Federation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Services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218483" y="3180261"/>
            <a:ext cx="0" cy="6814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614322" y="160895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SIMPLE TO SET 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4" name="Flowchart: Preparation 103"/>
          <p:cNvSpPr/>
          <p:nvPr/>
        </p:nvSpPr>
        <p:spPr>
          <a:xfrm>
            <a:off x="5244109" y="3335317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31053" y="3309570"/>
            <a:ext cx="74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Client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Gateway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06" name="Flowchart: Preparation 105"/>
          <p:cNvSpPr/>
          <p:nvPr/>
        </p:nvSpPr>
        <p:spPr>
          <a:xfrm>
            <a:off x="7990429" y="3329165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509506" y="3303418"/>
            <a:ext cx="6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Sources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312342" y="4065153"/>
            <a:ext cx="1402412" cy="1053853"/>
            <a:chOff x="363642" y="1947671"/>
            <a:chExt cx="2946483" cy="2075689"/>
          </a:xfrm>
        </p:grpSpPr>
        <p:sp>
          <p:nvSpPr>
            <p:cNvPr id="36" name="TextBox 35"/>
            <p:cNvSpPr txBox="1"/>
            <p:nvPr/>
          </p:nvSpPr>
          <p:spPr>
            <a:xfrm>
              <a:off x="363642" y="1947671"/>
              <a:ext cx="2946483" cy="254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Gateway Name</a:t>
              </a:r>
            </a:p>
            <a:p>
              <a:endParaRPr lang="en-US" sz="1200" b="1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Calibri" panose="020F0502020204030204" pitchFamily="34" charset="0"/>
                <a:buChar char="←"/>
              </a:pPr>
              <a:r>
                <a:rPr lang="en-US" sz="1200" dirty="0" smtClean="0">
                  <a:solidFill>
                    <a:srgbClr val="5B9BD5"/>
                  </a:solidFill>
                </a:rPr>
                <a:t>Certificate</a:t>
              </a:r>
            </a:p>
            <a:p>
              <a:pPr marL="228600" indent="-228600">
                <a:buFont typeface="Calibri" panose="020F0502020204030204" pitchFamily="34" charset="0"/>
                <a:buChar char="←"/>
              </a:pPr>
              <a:r>
                <a:rPr lang="en-US" sz="1200" dirty="0" smtClean="0">
                  <a:solidFill>
                    <a:srgbClr val="5B9BD5"/>
                  </a:solidFill>
                </a:rPr>
                <a:t>Endpoint URI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442630" y="2886274"/>
            <a:ext cx="902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1"/>
                </a:solidFill>
              </a:rPr>
              <a:t>PROVISION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5781" y="2881366"/>
            <a:ext cx="688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1"/>
                </a:solidFill>
              </a:rPr>
              <a:t>INSTALL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9619" y="2880413"/>
            <a:ext cx="65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1"/>
                </a:solidFill>
              </a:rPr>
              <a:t>CREATE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221555" y="3157412"/>
            <a:ext cx="0" cy="70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09978" y="2236886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1"/>
                </a:solidFill>
              </a:rPr>
              <a:t>1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76274" y="22368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2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58280" y="22368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1"/>
                </a:solidFill>
              </a:rPr>
              <a:t>3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170631" y="4065154"/>
            <a:ext cx="1340093" cy="1053852"/>
            <a:chOff x="363642" y="1947672"/>
            <a:chExt cx="2946483" cy="2075688"/>
          </a:xfrm>
        </p:grpSpPr>
        <p:sp>
          <p:nvSpPr>
            <p:cNvPr id="42" name="TextBox 41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Certificate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Endpoint URI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Security Options</a:t>
              </a:r>
              <a:endParaRPr lang="en-US" sz="1200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92458" y="4065153"/>
            <a:ext cx="1340093" cy="1053852"/>
            <a:chOff x="363642" y="1947672"/>
            <a:chExt cx="2946483" cy="2075688"/>
          </a:xfrm>
        </p:grpSpPr>
        <p:sp>
          <p:nvSpPr>
            <p:cNvPr id="45" name="TextBox 44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Name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Connection String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Driver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28385" y="1463039"/>
            <a:ext cx="11830594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899920" y="3335317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70538" y="340152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Queries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708340" y="3180261"/>
            <a:ext cx="0" cy="6814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614322" y="160895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POWERFUL DATA PIPELINES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4" name="Flowchart: Preparation 103"/>
          <p:cNvSpPr/>
          <p:nvPr/>
        </p:nvSpPr>
        <p:spPr>
          <a:xfrm>
            <a:off x="5644159" y="3335317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76269" y="3404646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Queries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06" name="Flowchart: Preparation 105"/>
          <p:cNvSpPr/>
          <p:nvPr/>
        </p:nvSpPr>
        <p:spPr>
          <a:xfrm>
            <a:off x="8815021" y="3329165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86780" y="3426172"/>
            <a:ext cx="64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Results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97842" y="4065153"/>
            <a:ext cx="1704487" cy="1053853"/>
            <a:chOff x="363642" y="1947671"/>
            <a:chExt cx="2946483" cy="2075689"/>
          </a:xfrm>
        </p:grpSpPr>
        <p:sp>
          <p:nvSpPr>
            <p:cNvPr id="36" name="TextBox 35"/>
            <p:cNvSpPr txBox="1"/>
            <p:nvPr/>
          </p:nvSpPr>
          <p:spPr>
            <a:xfrm>
              <a:off x="363642" y="1947671"/>
              <a:ext cx="2946483" cy="254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Name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Query Body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Params</a:t>
              </a:r>
            </a:p>
            <a:p>
              <a:pPr marL="228600" indent="-228600">
                <a:buFont typeface="Calibri" panose="020F0502020204030204" pitchFamily="34" charset="0"/>
                <a:buChar char="←"/>
              </a:pPr>
              <a:r>
                <a:rPr lang="en-US" sz="1200" dirty="0" smtClean="0">
                  <a:solidFill>
                    <a:srgbClr val="5B9BD5"/>
                  </a:solidFill>
                </a:rPr>
                <a:t>URI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Calibri" panose="020F0502020204030204" pitchFamily="34" charset="0"/>
                <a:buChar char="→"/>
              </a:pP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Calibri" panose="020F0502020204030204" pitchFamily="34" charset="0"/>
                <a:buChar char="→"/>
              </a:pP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Calibri" panose="020F0502020204030204" pitchFamily="34" charset="0"/>
                <a:buChar char="→"/>
              </a:pPr>
              <a:endParaRPr lang="en-US" sz="1200" dirty="0" smtClean="0">
                <a:solidFill>
                  <a:srgbClr val="5B9BD5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941867" y="28862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1"/>
                </a:solidFill>
              </a:rPr>
              <a:t>DEFINE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84477" y="2881366"/>
            <a:ext cx="751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1"/>
                </a:solidFill>
              </a:rPr>
              <a:t>EXECUTE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89356" y="2880413"/>
            <a:ext cx="1007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1"/>
                </a:solidFill>
              </a:rPr>
              <a:t>TRANSFORM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744069" y="3157412"/>
            <a:ext cx="0" cy="70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81328" y="2236886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1"/>
                </a:solidFill>
              </a:rPr>
              <a:t>1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76324" y="22368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2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82872" y="22368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1"/>
                </a:solidFill>
              </a:rPr>
              <a:t>3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021037" y="4065154"/>
            <a:ext cx="2318656" cy="1053852"/>
            <a:chOff x="363642" y="1947672"/>
            <a:chExt cx="2946483" cy="2075688"/>
          </a:xfrm>
        </p:grpSpPr>
        <p:sp>
          <p:nvSpPr>
            <p:cNvPr id="42" name="TextBox 41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Query URI(s)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Param Values</a:t>
              </a:r>
            </a:p>
            <a:p>
              <a:pPr marL="228600" indent="-228600">
                <a:buFont typeface="Calibri" panose="020F0502020204030204" pitchFamily="34" charset="0"/>
                <a:buChar char="←"/>
              </a:pPr>
              <a:r>
                <a:rPr lang="en-US" sz="1200" dirty="0" smtClean="0">
                  <a:solidFill>
                    <a:srgbClr val="5B9BD5"/>
                  </a:solidFill>
                </a:rPr>
                <a:t>Query Event Queue URI</a:t>
              </a:r>
              <a:endParaRPr lang="en-US" sz="1200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292508" y="4065153"/>
            <a:ext cx="2223092" cy="1053852"/>
            <a:chOff x="363642" y="1947672"/>
            <a:chExt cx="2946483" cy="2075688"/>
          </a:xfrm>
        </p:grpSpPr>
        <p:sp>
          <p:nvSpPr>
            <p:cNvPr id="45" name="TextBox 44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Query Event Queue URI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Transform URI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BLOB Bucket for Results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endParaRPr lang="en-US" sz="1200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Calibri" panose="020F0502020204030204" pitchFamily="34" charset="0"/>
                <a:buChar char="←"/>
              </a:pPr>
              <a:r>
                <a:rPr lang="en-US" sz="1200" dirty="0" smtClean="0">
                  <a:solidFill>
                    <a:srgbClr val="5B9BD5"/>
                  </a:solidFill>
                </a:rPr>
                <a:t>Transform Event </a:t>
              </a:r>
              <a:r>
                <a:rPr lang="en-US" sz="1200" dirty="0">
                  <a:solidFill>
                    <a:srgbClr val="5B9BD5"/>
                  </a:solidFill>
                </a:rPr>
                <a:t>Queue URI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endParaRPr lang="en-US" sz="1200" dirty="0" smtClean="0">
                <a:solidFill>
                  <a:srgbClr val="5B9BD5"/>
                </a:solidFill>
              </a:endParaRPr>
            </a:p>
          </p:txBody>
        </p:sp>
      </p:grpSp>
      <p:sp>
        <p:nvSpPr>
          <p:cNvPr id="70" name="Flowchart: Preparation 69"/>
          <p:cNvSpPr/>
          <p:nvPr/>
        </p:nvSpPr>
        <p:spPr>
          <a:xfrm>
            <a:off x="2731331" y="3335316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96376" y="3401524"/>
            <a:ext cx="892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Transforms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429253" y="4065152"/>
            <a:ext cx="1704487" cy="1053853"/>
            <a:chOff x="363642" y="1947671"/>
            <a:chExt cx="2946483" cy="2075689"/>
          </a:xfrm>
        </p:grpSpPr>
        <p:sp>
          <p:nvSpPr>
            <p:cNvPr id="75" name="TextBox 74"/>
            <p:cNvSpPr txBox="1"/>
            <p:nvPr/>
          </p:nvSpPr>
          <p:spPr>
            <a:xfrm>
              <a:off x="363642" y="1947671"/>
              <a:ext cx="2946483" cy="254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Name</a:t>
              </a:r>
            </a:p>
            <a:p>
              <a:pPr marL="228600" indent="-228600">
                <a:buFont typeface="Calibri" panose="020F0502020204030204" pitchFamily="34" charset="0"/>
                <a:buChar char="→"/>
              </a:pPr>
              <a:r>
                <a:rPr lang="en-US" sz="1200" dirty="0" smtClean="0">
                  <a:solidFill>
                    <a:srgbClr val="5B9BD5"/>
                  </a:solidFill>
                </a:rPr>
                <a:t>Column Transforms</a:t>
              </a:r>
            </a:p>
            <a:p>
              <a:pPr marL="228600" indent="-228600">
                <a:buFont typeface="Calibri" panose="020F0502020204030204" pitchFamily="34" charset="0"/>
                <a:buChar char="←"/>
              </a:pPr>
              <a:r>
                <a:rPr lang="en-US" sz="1200" dirty="0" smtClean="0">
                  <a:solidFill>
                    <a:srgbClr val="5B9BD5"/>
                  </a:solidFill>
                </a:rPr>
                <a:t>URI</a:t>
              </a:r>
              <a:endParaRPr lang="en-US" sz="1200" dirty="0">
                <a:solidFill>
                  <a:srgbClr val="5B9BD5"/>
                </a:solidFill>
              </a:endParaRPr>
            </a:p>
            <a:p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Calibri" panose="020F0502020204030204" pitchFamily="34" charset="0"/>
                <a:buChar char="→"/>
              </a:pP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Calibri" panose="020F0502020204030204" pitchFamily="34" charset="0"/>
                <a:buChar char="→"/>
              </a:pPr>
              <a:endParaRPr lang="en-US" sz="1200" dirty="0" smtClean="0">
                <a:solidFill>
                  <a:srgbClr val="5B9BD5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154198" y="3336318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&amp;</a:t>
            </a:r>
            <a:endParaRPr lang="en-US" sz="1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74333" y="1463039"/>
            <a:ext cx="11830594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312341" y="2880413"/>
            <a:ext cx="1860263" cy="2238594"/>
            <a:chOff x="363642" y="1947671"/>
            <a:chExt cx="2946483" cy="2075689"/>
          </a:xfrm>
        </p:grpSpPr>
        <p:sp>
          <p:nvSpPr>
            <p:cNvPr id="36" name="TextBox 35"/>
            <p:cNvSpPr txBox="1"/>
            <p:nvPr/>
          </p:nvSpPr>
          <p:spPr>
            <a:xfrm>
              <a:off x="363642" y="1947671"/>
              <a:ext cx="2946483" cy="254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endParaRPr lang="en-US" sz="1200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Con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Con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Con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70631" y="2880414"/>
            <a:ext cx="1875148" cy="2238592"/>
            <a:chOff x="363642" y="1947672"/>
            <a:chExt cx="2946483" cy="2075688"/>
          </a:xfrm>
        </p:grpSpPr>
        <p:sp>
          <p:nvSpPr>
            <p:cNvPr id="42" name="TextBox 41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>
                  <a:solidFill>
                    <a:srgbClr val="5B9BD5"/>
                  </a:solidFill>
                </a:rPr>
                <a:t>Con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>
                  <a:solidFill>
                    <a:srgbClr val="5B9BD5"/>
                  </a:solidFill>
                </a:rPr>
                <a:t>Con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>
                  <a:solidFill>
                    <a:srgbClr val="5B9BD5"/>
                  </a:solidFill>
                </a:rPr>
                <a:t>Con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92458" y="2880413"/>
            <a:ext cx="1831206" cy="2238592"/>
            <a:chOff x="363642" y="1947672"/>
            <a:chExt cx="2946483" cy="2075688"/>
          </a:xfrm>
        </p:grpSpPr>
        <p:sp>
          <p:nvSpPr>
            <p:cNvPr id="45" name="TextBox 44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>
                  <a:solidFill>
                    <a:srgbClr val="5B9BD5"/>
                  </a:solidFill>
                </a:rPr>
                <a:t>Pro</a:t>
              </a:r>
            </a:p>
            <a:p>
              <a:pPr marL="228600" indent="-228600">
                <a:buFont typeface="FontAwesome" pitchFamily="2" charset="0"/>
                <a:buChar char=""/>
              </a:pP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>
                  <a:solidFill>
                    <a:srgbClr val="5B9BD5"/>
                  </a:solidFill>
                </a:rPr>
                <a:t>Con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>
                  <a:solidFill>
                    <a:srgbClr val="5B9BD5"/>
                  </a:solidFill>
                </a:rPr>
                <a:t>Con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>
                  <a:solidFill>
                    <a:srgbClr val="5B9BD5"/>
                  </a:solidFill>
                </a:rPr>
                <a:t>Con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3614322" y="160895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B9BD5"/>
                </a:solidFill>
              </a:rPr>
              <a:t>DEPLOYMENT OPTIONS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29" name="object 5"/>
          <p:cNvSpPr/>
          <p:nvPr/>
        </p:nvSpPr>
        <p:spPr>
          <a:xfrm>
            <a:off x="7835747" y="2107780"/>
            <a:ext cx="1707849" cy="651495"/>
          </a:xfrm>
          <a:prstGeom prst="rect">
            <a:avLst/>
          </a:prstGeom>
          <a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404040"/>
              </a:solidFill>
            </a:endParaRPr>
          </a:p>
        </p:txBody>
      </p:sp>
      <p:sp>
        <p:nvSpPr>
          <p:cNvPr id="30" name="object 6"/>
          <p:cNvSpPr/>
          <p:nvPr/>
        </p:nvSpPr>
        <p:spPr>
          <a:xfrm>
            <a:off x="5096033" y="2035064"/>
            <a:ext cx="1791539" cy="746464"/>
          </a:xfrm>
          <a:prstGeom prst="rect">
            <a:avLst/>
          </a:prstGeom>
          <a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07" y="2236308"/>
            <a:ext cx="1905098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83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0" y="1437639"/>
            <a:ext cx="11830594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614322" y="160895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B9BD5"/>
                </a:solidFill>
              </a:rPr>
              <a:t>ROADMAP</a:t>
            </a:r>
            <a:endParaRPr lang="en-US" b="1" dirty="0">
              <a:solidFill>
                <a:srgbClr val="5B9BD5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42012"/>
              </p:ext>
            </p:extLst>
          </p:nvPr>
        </p:nvGraphicFramePr>
        <p:xfrm>
          <a:off x="801688" y="2124209"/>
          <a:ext cx="8201028" cy="31369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2165"/>
                <a:gridCol w="938409"/>
                <a:gridCol w="938409"/>
                <a:gridCol w="938409"/>
                <a:gridCol w="938409"/>
                <a:gridCol w="938409"/>
                <a:gridCol w="938409"/>
                <a:gridCol w="938409"/>
              </a:tblGrid>
              <a:tr h="627380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latin typeface="Helvetica Neue"/>
                        <a:cs typeface="Helvetica Neue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I</a:t>
                      </a:r>
                      <a:endParaRPr lang="en-US" sz="1200" b="0" i="1" dirty="0">
                        <a:solidFill>
                          <a:schemeClr val="accent1"/>
                        </a:solidFill>
                        <a:latin typeface="Roboto Light"/>
                        <a:cs typeface="Roboto Light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II</a:t>
                      </a:r>
                      <a:endParaRPr lang="en-US" sz="1200" b="0" i="1" dirty="0">
                        <a:solidFill>
                          <a:schemeClr val="accent1"/>
                        </a:solidFill>
                        <a:latin typeface="Roboto Light"/>
                        <a:cs typeface="Roboto Light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III</a:t>
                      </a:r>
                      <a:endParaRPr lang="en-US" sz="1200" b="0" i="1" dirty="0">
                        <a:solidFill>
                          <a:schemeClr val="accent1"/>
                        </a:solidFill>
                        <a:latin typeface="Roboto Light"/>
                        <a:cs typeface="Roboto Light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IV</a:t>
                      </a:r>
                      <a:endParaRPr lang="en-US" sz="1200" b="0" i="1" dirty="0">
                        <a:solidFill>
                          <a:schemeClr val="accent1"/>
                        </a:solidFill>
                        <a:latin typeface="Roboto Light"/>
                        <a:cs typeface="Roboto Light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</a:t>
                      </a:r>
                      <a:endParaRPr lang="en-US" sz="1200" b="0" i="1" dirty="0">
                        <a:solidFill>
                          <a:schemeClr val="accent1"/>
                        </a:solidFill>
                        <a:latin typeface="Roboto Light"/>
                        <a:cs typeface="Roboto Light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VI</a:t>
                      </a:r>
                      <a:endParaRPr lang="en-US" sz="1200" b="0" i="1" dirty="0">
                        <a:solidFill>
                          <a:schemeClr val="accent1"/>
                        </a:solidFill>
                        <a:latin typeface="Roboto Light"/>
                        <a:cs typeface="Roboto Light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VII</a:t>
                      </a:r>
                      <a:endParaRPr lang="en-US" sz="1200" b="0" i="1" dirty="0">
                        <a:solidFill>
                          <a:schemeClr val="accent1"/>
                        </a:solidFill>
                        <a:latin typeface="Roboto Light"/>
                        <a:cs typeface="Roboto Light"/>
                      </a:endParaRPr>
                    </a:p>
                  </a:txBody>
                  <a:tcPr marL="91431" marR="91431" marT="45713" marB="45713" anchor="ctr"/>
                </a:tc>
              </a:tr>
              <a:tr h="62738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Task description</a:t>
                      </a:r>
                      <a:r>
                        <a:rPr lang="en-US" sz="1100" baseline="0" dirty="0" smtClean="0">
                          <a:solidFill>
                            <a:schemeClr val="accent1"/>
                          </a:solidFill>
                        </a:rPr>
                        <a:t> here</a:t>
                      </a:r>
                      <a:endParaRPr lang="en-US" sz="1100" b="1" i="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576466"/>
                        </a:solidFill>
                      </a:endParaRPr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576466"/>
                        </a:solidFill>
                      </a:endParaRPr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576466"/>
                        </a:solidFill>
                      </a:endParaRPr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576466"/>
                        </a:solidFill>
                      </a:endParaRPr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576466"/>
                        </a:solidFill>
                      </a:endParaRPr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576466"/>
                        </a:solidFill>
                      </a:endParaRPr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576466"/>
                        </a:solidFill>
                      </a:endParaRPr>
                    </a:p>
                  </a:txBody>
                  <a:tcPr marL="91431" marR="91431" marT="45713" marB="45713"/>
                </a:tc>
              </a:tr>
              <a:tr h="62738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Activity</a:t>
                      </a:r>
                      <a:r>
                        <a:rPr lang="en-US" sz="1100" baseline="0" dirty="0" smtClean="0">
                          <a:solidFill>
                            <a:schemeClr val="accent1"/>
                          </a:solidFill>
                        </a:rPr>
                        <a:t> description</a:t>
                      </a:r>
                      <a:endParaRPr lang="en-US" sz="1100" b="1" i="0" dirty="0" smtClean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</a:tr>
              <a:tr h="62738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Replace</a:t>
                      </a:r>
                      <a:r>
                        <a:rPr lang="en-US" sz="1100" baseline="0" dirty="0" smtClean="0">
                          <a:solidFill>
                            <a:schemeClr val="accent1"/>
                          </a:solidFill>
                        </a:rPr>
                        <a:t> with your text</a:t>
                      </a:r>
                      <a:endParaRPr lang="en-US" sz="1100" b="1" i="0" dirty="0" smtClean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</a:tr>
              <a:tr h="62738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Your text here</a:t>
                      </a:r>
                      <a:endParaRPr lang="en-US" sz="1100" b="1" i="0" dirty="0" smtClean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1" marR="91431" marT="45713" marB="45713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422525" y="3075123"/>
            <a:ext cx="5645150" cy="293687"/>
          </a:xfrm>
          <a:prstGeom prst="rect">
            <a:avLst/>
          </a:prstGeom>
          <a:solidFill>
            <a:srgbClr val="4171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Roboto Regular"/>
                <a:cs typeface="Roboto Regular"/>
              </a:rPr>
              <a:t>example text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3913" y="3721235"/>
            <a:ext cx="2825750" cy="2936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Roboto Regular"/>
                <a:cs typeface="Roboto Regular"/>
              </a:rPr>
              <a:t>example text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3913" y="4341948"/>
            <a:ext cx="4703762" cy="293687"/>
          </a:xfrm>
          <a:prstGeom prst="rect">
            <a:avLst/>
          </a:prstGeom>
          <a:solidFill>
            <a:srgbClr val="4171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Roboto Regular"/>
                <a:cs typeface="Roboto Regular"/>
              </a:rPr>
              <a:t>example text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22525" y="4961073"/>
            <a:ext cx="2838450" cy="293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Roboto Regular"/>
                <a:cs typeface="Roboto Regular"/>
              </a:rPr>
              <a:t>example text</a:t>
            </a:r>
          </a:p>
        </p:txBody>
      </p:sp>
      <p:sp>
        <p:nvSpPr>
          <p:cNvPr id="23" name="Rectangle 6"/>
          <p:cNvSpPr/>
          <p:nvPr/>
        </p:nvSpPr>
        <p:spPr>
          <a:xfrm>
            <a:off x="1646410" y="2368744"/>
            <a:ext cx="274638" cy="274637"/>
          </a:xfrm>
          <a:custGeom>
            <a:avLst/>
            <a:gdLst/>
            <a:ahLst/>
            <a:cxnLst/>
            <a:rect l="l" t="t" r="r" b="b"/>
            <a:pathLst>
              <a:path w="1031468" h="1030580">
                <a:moveTo>
                  <a:pt x="435419" y="282044"/>
                </a:moveTo>
                <a:lnTo>
                  <a:pt x="515212" y="282044"/>
                </a:lnTo>
                <a:lnTo>
                  <a:pt x="515212" y="539780"/>
                </a:lnTo>
                <a:lnTo>
                  <a:pt x="770330" y="539780"/>
                </a:lnTo>
                <a:lnTo>
                  <a:pt x="770330" y="619573"/>
                </a:lnTo>
                <a:lnTo>
                  <a:pt x="435419" y="619573"/>
                </a:lnTo>
                <a:lnTo>
                  <a:pt x="435419" y="616955"/>
                </a:lnTo>
                <a:lnTo>
                  <a:pt x="435419" y="539780"/>
                </a:lnTo>
                <a:close/>
                <a:moveTo>
                  <a:pt x="545823" y="0"/>
                </a:moveTo>
                <a:cubicBezTo>
                  <a:pt x="782134" y="13820"/>
                  <a:pt x="978691" y="186738"/>
                  <a:pt x="1022514" y="419361"/>
                </a:cubicBezTo>
                <a:cubicBezTo>
                  <a:pt x="1066336" y="651983"/>
                  <a:pt x="946169" y="884568"/>
                  <a:pt x="731085" y="983423"/>
                </a:cubicBezTo>
                <a:cubicBezTo>
                  <a:pt x="516002" y="1082279"/>
                  <a:pt x="261237" y="1022018"/>
                  <a:pt x="113234" y="837279"/>
                </a:cubicBezTo>
                <a:cubicBezTo>
                  <a:pt x="-34769" y="652540"/>
                  <a:pt x="-38002" y="390766"/>
                  <a:pt x="105392" y="202428"/>
                </a:cubicBezTo>
                <a:lnTo>
                  <a:pt x="181844" y="260635"/>
                </a:lnTo>
                <a:cubicBezTo>
                  <a:pt x="65167" y="413882"/>
                  <a:pt x="67798" y="626882"/>
                  <a:pt x="188225" y="777201"/>
                </a:cubicBezTo>
                <a:cubicBezTo>
                  <a:pt x="308653" y="927519"/>
                  <a:pt x="515949" y="976552"/>
                  <a:pt x="690959" y="896116"/>
                </a:cubicBezTo>
                <a:cubicBezTo>
                  <a:pt x="865968" y="815679"/>
                  <a:pt x="963745" y="626429"/>
                  <a:pt x="928088" y="437149"/>
                </a:cubicBezTo>
                <a:cubicBezTo>
                  <a:pt x="892431" y="247869"/>
                  <a:pt x="732495" y="107169"/>
                  <a:pt x="540215" y="95924"/>
                </a:cubicBezTo>
                <a:close/>
              </a:path>
            </a:pathLst>
          </a:custGeom>
          <a:solidFill>
            <a:srgbClr val="BDC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2" name="Left-Right Arrow 301"/>
          <p:cNvSpPr/>
          <p:nvPr/>
        </p:nvSpPr>
        <p:spPr>
          <a:xfrm>
            <a:off x="1384221" y="6155236"/>
            <a:ext cx="1953248" cy="135004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02417" y="3139516"/>
            <a:ext cx="1039533" cy="50887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2416" y="3126371"/>
            <a:ext cx="103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Time Series </a:t>
            </a: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18929" y="4125393"/>
            <a:ext cx="1051553" cy="49589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7605" y="4114057"/>
            <a:ext cx="55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Asset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Data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015128" y="3349399"/>
            <a:ext cx="258496" cy="253833"/>
            <a:chOff x="1298781" y="3822989"/>
            <a:chExt cx="390186" cy="354791"/>
          </a:xfrm>
          <a:noFill/>
        </p:grpSpPr>
        <p:sp>
          <p:nvSpPr>
            <p:cNvPr id="49" name="Oval 48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Flowchart: Magnetic Disk 55"/>
          <p:cNvSpPr/>
          <p:nvPr/>
        </p:nvSpPr>
        <p:spPr>
          <a:xfrm>
            <a:off x="4960309" y="42113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5112709" y="4363756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lowchart: Preparation 109"/>
          <p:cNvSpPr/>
          <p:nvPr/>
        </p:nvSpPr>
        <p:spPr>
          <a:xfrm>
            <a:off x="565180" y="1686132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52124" y="1660385"/>
            <a:ext cx="742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Cloud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Gateway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273156" y="1784169"/>
            <a:ext cx="10387" cy="3500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86962" y="558932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junk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4" name="Flowchart: Preparation 153"/>
          <p:cNvSpPr/>
          <p:nvPr/>
        </p:nvSpPr>
        <p:spPr>
          <a:xfrm>
            <a:off x="3341033" y="3650221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132975" y="2984283"/>
            <a:ext cx="87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Federation</a:t>
            </a:r>
          </a:p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Gateway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Bullet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Bullet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Bullet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Bullet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Bullet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Flowchart: Preparation 103"/>
          <p:cNvSpPr/>
          <p:nvPr/>
        </p:nvSpPr>
        <p:spPr>
          <a:xfrm>
            <a:off x="572558" y="2356977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59502" y="2331230"/>
            <a:ext cx="74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Client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Gateway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06" name="Flowchart: Preparation 105"/>
          <p:cNvSpPr/>
          <p:nvPr/>
        </p:nvSpPr>
        <p:spPr>
          <a:xfrm>
            <a:off x="589634" y="3027822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793" y="3002075"/>
            <a:ext cx="91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Connection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08" name="Flowchart: Preparation 107"/>
          <p:cNvSpPr/>
          <p:nvPr/>
        </p:nvSpPr>
        <p:spPr>
          <a:xfrm>
            <a:off x="589634" y="3686833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43003" y="3686833"/>
            <a:ext cx="82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Query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Definition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12" name="Flowchart: Preparation 111"/>
          <p:cNvSpPr/>
          <p:nvPr/>
        </p:nvSpPr>
        <p:spPr>
          <a:xfrm>
            <a:off x="598057" y="4344889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59087" y="4344889"/>
            <a:ext cx="80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Query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Execution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14" name="Flowchart: Preparation 113"/>
          <p:cNvSpPr/>
          <p:nvPr/>
        </p:nvSpPr>
        <p:spPr>
          <a:xfrm>
            <a:off x="603505" y="4968927"/>
            <a:ext cx="457200" cy="457200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7051" y="4968927"/>
            <a:ext cx="116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Data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Transformation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121920" y="1463039"/>
            <a:ext cx="6446519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5B9BD5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758717" y="1463038"/>
            <a:ext cx="5252666" cy="40868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rgbClr val="44546A">
                    <a:lumMod val="60000"/>
                    <a:lumOff val="40000"/>
                  </a:srgbClr>
                </a:solidFill>
              </a:rPr>
              <a:t>REQUIRED APIs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26913"/>
              </p:ext>
            </p:extLst>
          </p:nvPr>
        </p:nvGraphicFramePr>
        <p:xfrm>
          <a:off x="294640" y="1670643"/>
          <a:ext cx="6069584" cy="16230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19269"/>
                <a:gridCol w="3150315"/>
              </a:tblGrid>
              <a:tr h="230678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1200" b="1" kern="1200" dirty="0">
                        <a:solidFill>
                          <a:srgbClr val="5B9BD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5B9BD5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b="1" kern="1200" dirty="0">
                        <a:solidFill>
                          <a:srgbClr val="5B9BD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30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/dataFederation/endpoint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Create &amp; maintain endpoint definitions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328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FontAwesome</vt:lpstr>
      <vt:lpstr>Helvetica Neue</vt:lpstr>
      <vt:lpstr>Roboto Light</vt:lpstr>
      <vt:lpstr>Roboto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80</cp:revision>
  <dcterms:created xsi:type="dcterms:W3CDTF">2016-08-25T21:45:57Z</dcterms:created>
  <dcterms:modified xsi:type="dcterms:W3CDTF">2016-09-08T23:18:33Z</dcterms:modified>
</cp:coreProperties>
</file>