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0" r:id="rId3"/>
    <p:sldId id="284" r:id="rId4"/>
    <p:sldId id="292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D46"/>
    <a:srgbClr val="5B9BD5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9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5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8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2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4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5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1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507B-4454-4A4E-B550-8ED64C7683F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8CBEF-F4F2-4EA5-A12E-47740A09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0" y="1463039"/>
            <a:ext cx="12192000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 rot="21307717">
            <a:off x="569756" y="2370775"/>
            <a:ext cx="3832939" cy="2231884"/>
            <a:chOff x="1235442" y="682333"/>
            <a:chExt cx="4046003" cy="2641801"/>
          </a:xfrm>
          <a:effectLst>
            <a:outerShdw blurRad="254000" dist="50800" dir="5400000" algn="ctr" rotWithShape="0">
              <a:srgbClr val="000000">
                <a:alpha val="40000"/>
              </a:srgbClr>
            </a:outerShdw>
          </a:effectLst>
        </p:grpSpPr>
        <p:sp>
          <p:nvSpPr>
            <p:cNvPr id="35" name="Rectangle 34"/>
            <p:cNvSpPr/>
            <p:nvPr/>
          </p:nvSpPr>
          <p:spPr>
            <a:xfrm>
              <a:off x="1235442" y="682333"/>
              <a:ext cx="4046003" cy="264180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44559" y="110213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>
            <a:xfrm>
              <a:off x="1244559" y="1263743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>
            <a:xfrm>
              <a:off x="1244558" y="142084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244558" y="156451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1244558" y="171385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1244557" y="186636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>
            <a:xfrm>
              <a:off x="1244557" y="201094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1244557" y="2165604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>
            <a:xfrm>
              <a:off x="1244557" y="231607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>
            <a:xfrm>
              <a:off x="1244555" y="2464040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>
            <a:xfrm>
              <a:off x="1244555" y="2622266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>
            <a:xfrm>
              <a:off x="1244555" y="278967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>
            <a:xfrm>
              <a:off x="1244555" y="2950377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>
            <a:xfrm>
              <a:off x="1244554" y="310176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</p:grpSp>
      <p:sp>
        <p:nvSpPr>
          <p:cNvPr id="50" name="TextBox 104"/>
          <p:cNvSpPr txBox="1"/>
          <p:nvPr/>
        </p:nvSpPr>
        <p:spPr>
          <a:xfrm rot="21275400">
            <a:off x="719538" y="2599796"/>
            <a:ext cx="38258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accent1"/>
                </a:solidFill>
                <a:latin typeface="Dakota"/>
              </a:rPr>
              <a:t>As a </a:t>
            </a:r>
            <a:r>
              <a:rPr lang="en-US" sz="2000" b="1" dirty="0" smtClean="0">
                <a:solidFill>
                  <a:schemeClr val="accent1"/>
                </a:solidFill>
                <a:latin typeface="Dakota"/>
              </a:rPr>
              <a:t>user</a:t>
            </a:r>
            <a:r>
              <a:rPr lang="en-US" sz="2000" b="1" dirty="0">
                <a:solidFill>
                  <a:schemeClr val="accent1"/>
                </a:solidFill>
                <a:latin typeface="Dakota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solidFill>
                <a:schemeClr val="accent1"/>
              </a:solidFill>
              <a:latin typeface="Dakot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accent1"/>
                </a:solidFill>
                <a:latin typeface="Dakota"/>
              </a:rPr>
              <a:t>I want to </a:t>
            </a:r>
            <a:r>
              <a:rPr lang="en-US" sz="2000" b="1" dirty="0" smtClean="0">
                <a:solidFill>
                  <a:schemeClr val="accent1"/>
                </a:solidFill>
                <a:latin typeface="Dakota"/>
              </a:rPr>
              <a:t>create reports on data </a:t>
            </a:r>
            <a:r>
              <a:rPr lang="en-US" sz="2000" b="1" dirty="0">
                <a:solidFill>
                  <a:schemeClr val="accent1"/>
                </a:solidFill>
                <a:latin typeface="Dakota"/>
              </a:rPr>
              <a:t>from multiple data </a:t>
            </a:r>
            <a:r>
              <a:rPr lang="en-US" sz="2000" b="1" dirty="0" smtClean="0">
                <a:solidFill>
                  <a:schemeClr val="accent1"/>
                </a:solidFill>
                <a:latin typeface="Dakota"/>
              </a:rPr>
              <a:t>sources.</a:t>
            </a:r>
            <a:endParaRPr lang="en-US" sz="2000" b="1" dirty="0">
              <a:solidFill>
                <a:schemeClr val="accent1"/>
              </a:solidFill>
              <a:latin typeface="Dakota"/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4929223" y="3122718"/>
            <a:ext cx="1467505" cy="466067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541567" y="2844327"/>
            <a:ext cx="12533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</a:rPr>
              <a:t>Predix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/>
                </a:solidFill>
              </a:rPr>
              <a:t>InSight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/>
                </a:solidFill>
              </a:rPr>
              <a:t>MyPlant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83681" y="2383007"/>
            <a:ext cx="2134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/>
                </a:solidFill>
              </a:rPr>
              <a:t>IMMEDIATE USE CASES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03965" y="1586145"/>
            <a:ext cx="45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DATA FEDERATION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0" y="1463039"/>
            <a:ext cx="12192000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614322" y="1608958"/>
            <a:ext cx="45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INTEGRATION </a:t>
            </a:r>
            <a:r>
              <a:rPr lang="en-US" b="1" dirty="0" smtClean="0">
                <a:solidFill>
                  <a:schemeClr val="accent1"/>
                </a:solidFill>
              </a:rPr>
              <a:t>CHALLENGES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Teardrop 7"/>
          <p:cNvSpPr/>
          <p:nvPr/>
        </p:nvSpPr>
        <p:spPr>
          <a:xfrm>
            <a:off x="2410312" y="2608809"/>
            <a:ext cx="457200" cy="457200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9970" y="2594198"/>
            <a:ext cx="12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Multiple 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Data Centers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218483" y="2453753"/>
            <a:ext cx="0" cy="6814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ardrop 10"/>
          <p:cNvSpPr/>
          <p:nvPr/>
        </p:nvSpPr>
        <p:spPr>
          <a:xfrm>
            <a:off x="4890645" y="2608809"/>
            <a:ext cx="457200" cy="457200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7845" y="2598192"/>
            <a:ext cx="1789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Widely Varying</a:t>
            </a:r>
            <a:r>
              <a:rPr lang="en-US" sz="1200" b="1" dirty="0" smtClean="0">
                <a:solidFill>
                  <a:schemeClr val="accent1"/>
                </a:solidFill>
              </a:rPr>
              <a:t/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Technologies &amp; Protocols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7990429" y="2602657"/>
            <a:ext cx="457200" cy="457200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47629" y="2594197"/>
            <a:ext cx="2452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Varying Security Requirements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390603" y="2430904"/>
            <a:ext cx="0" cy="70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ardrop 18"/>
          <p:cNvSpPr/>
          <p:nvPr/>
        </p:nvSpPr>
        <p:spPr>
          <a:xfrm>
            <a:off x="2410312" y="4528264"/>
            <a:ext cx="457200" cy="457200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02534" y="4483097"/>
            <a:ext cx="12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Multiple 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Data Sources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218483" y="4373208"/>
            <a:ext cx="0" cy="6814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ardrop 21"/>
          <p:cNvSpPr/>
          <p:nvPr/>
        </p:nvSpPr>
        <p:spPr>
          <a:xfrm>
            <a:off x="4890645" y="4528264"/>
            <a:ext cx="457200" cy="457200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7845" y="4522112"/>
            <a:ext cx="79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Disparate</a:t>
            </a:r>
            <a:r>
              <a:rPr lang="en-US" sz="1200" b="1" dirty="0" smtClean="0">
                <a:solidFill>
                  <a:schemeClr val="accent1"/>
                </a:solidFill>
              </a:rPr>
              <a:t/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Schema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7990429" y="4522112"/>
            <a:ext cx="457200" cy="457200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47629" y="4471673"/>
            <a:ext cx="184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Scalability, Availability,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&amp; Performance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390603" y="4350359"/>
            <a:ext cx="0" cy="70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08665" y="3686381"/>
            <a:ext cx="4123676" cy="1014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12" y="3205784"/>
            <a:ext cx="898429" cy="898429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3104695" y="3322884"/>
            <a:ext cx="798099" cy="697773"/>
            <a:chOff x="108659" y="2782680"/>
            <a:chExt cx="2730046" cy="238686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8659" y="2782680"/>
              <a:ext cx="2730046" cy="227211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4626" y="2953334"/>
              <a:ext cx="1065986" cy="210509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0258" y="3392056"/>
              <a:ext cx="814370" cy="17774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7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0" y="1463039"/>
            <a:ext cx="11904927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0" y="1608958"/>
            <a:ext cx="1190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INTEGRATION SOLUTION APPROACHES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74987" y="2136424"/>
            <a:ext cx="218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/>
                </a:solidFill>
              </a:rPr>
              <a:t>SERVICES INTEGRATION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40973" y="3651716"/>
            <a:ext cx="4555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Loosely </a:t>
            </a:r>
            <a:r>
              <a:rPr lang="en-US" sz="1200" dirty="0" smtClean="0">
                <a:solidFill>
                  <a:schemeClr val="accent1"/>
                </a:solidFill>
              </a:rPr>
              <a:t>coupled to data stores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Reuses existing integration layers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May be preferred by specific clients &amp; app developers</a:t>
            </a:r>
          </a:p>
        </p:txBody>
      </p:sp>
      <p:sp>
        <p:nvSpPr>
          <p:cNvPr id="350" name="Flowchart: Preparation 349"/>
          <p:cNvSpPr/>
          <p:nvPr/>
        </p:nvSpPr>
        <p:spPr>
          <a:xfrm>
            <a:off x="3175909" y="2734853"/>
            <a:ext cx="324659" cy="295145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1895873" y="2164672"/>
            <a:ext cx="184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/>
                </a:solidFill>
              </a:rPr>
              <a:t>DATA INTEGRATION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1311379" y="3684270"/>
            <a:ext cx="4703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Connect to </a:t>
            </a:r>
            <a:r>
              <a:rPr lang="en-US" sz="1200" dirty="0" smtClean="0">
                <a:solidFill>
                  <a:schemeClr val="accent1"/>
                </a:solidFill>
              </a:rPr>
              <a:t>on-premise &amp; other-cloud databases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No need for clients to provide their own service layer</a:t>
            </a:r>
            <a:endParaRPr lang="en-US" sz="1200" dirty="0">
              <a:solidFill>
                <a:schemeClr val="accent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accent1"/>
                </a:solidFill>
              </a:rPr>
              <a:t>F</a:t>
            </a:r>
            <a:r>
              <a:rPr lang="en-US" sz="1200" dirty="0" smtClean="0">
                <a:solidFill>
                  <a:schemeClr val="accent1"/>
                </a:solidFill>
              </a:rPr>
              <a:t>ilter </a:t>
            </a:r>
            <a:r>
              <a:rPr lang="en-US" sz="1200" dirty="0" smtClean="0">
                <a:solidFill>
                  <a:schemeClr val="accent1"/>
                </a:solidFill>
              </a:rPr>
              <a:t>&amp; transform </a:t>
            </a:r>
            <a:r>
              <a:rPr lang="en-US" sz="1200" dirty="0" smtClean="0">
                <a:solidFill>
                  <a:schemeClr val="accent1"/>
                </a:solidFill>
              </a:rPr>
              <a:t>results in queries</a:t>
            </a:r>
            <a:endParaRPr lang="en-US" sz="1200" dirty="0">
              <a:solidFill>
                <a:schemeClr val="accent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/>
                </a:solidFill>
              </a:rPr>
              <a:t>Simple security (username/password or certificate</a:t>
            </a:r>
            <a:r>
              <a:rPr lang="en-US" sz="1200" dirty="0" smtClean="0">
                <a:solidFill>
                  <a:schemeClr val="accent1"/>
                </a:solidFill>
              </a:rPr>
              <a:t>)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353" name="Picture 35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294" y="2521110"/>
            <a:ext cx="675004" cy="675004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2850968" y="2558636"/>
            <a:ext cx="258496" cy="253833"/>
            <a:chOff x="1298781" y="3822989"/>
            <a:chExt cx="390186" cy="354791"/>
          </a:xfrm>
          <a:noFill/>
        </p:grpSpPr>
        <p:sp>
          <p:nvSpPr>
            <p:cNvPr id="355" name="Oval 354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6" name="Oval 355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8" name="Oval 357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9" name="Oval 358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0" name="Oval 359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1" name="Oval 360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362" name="Flowchart: Magnetic Disk 361"/>
          <p:cNvSpPr/>
          <p:nvPr/>
        </p:nvSpPr>
        <p:spPr>
          <a:xfrm>
            <a:off x="2836579" y="2915221"/>
            <a:ext cx="218516" cy="191824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3" name="Flowchart: Magnetic Disk 362"/>
          <p:cNvSpPr/>
          <p:nvPr/>
        </p:nvSpPr>
        <p:spPr>
          <a:xfrm>
            <a:off x="2923666" y="3026800"/>
            <a:ext cx="218516" cy="191824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4" name="Flowchart: Preparation 363"/>
          <p:cNvSpPr/>
          <p:nvPr/>
        </p:nvSpPr>
        <p:spPr>
          <a:xfrm>
            <a:off x="3663043" y="2732131"/>
            <a:ext cx="324659" cy="295145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365" name="Group 364"/>
          <p:cNvGrpSpPr/>
          <p:nvPr/>
        </p:nvGrpSpPr>
        <p:grpSpPr>
          <a:xfrm>
            <a:off x="2110679" y="2663665"/>
            <a:ext cx="545113" cy="476588"/>
            <a:chOff x="108659" y="2782680"/>
            <a:chExt cx="2730046" cy="2386860"/>
          </a:xfrm>
        </p:grpSpPr>
        <p:pic>
          <p:nvPicPr>
            <p:cNvPr id="366" name="Picture 365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8659" y="2782680"/>
              <a:ext cx="2730046" cy="2272119"/>
            </a:xfrm>
            <a:prstGeom prst="rect">
              <a:avLst/>
            </a:prstGeom>
          </p:spPr>
        </p:pic>
        <p:pic>
          <p:nvPicPr>
            <p:cNvPr id="367" name="Picture 366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4626" y="2953334"/>
              <a:ext cx="1065986" cy="2105093"/>
            </a:xfrm>
            <a:prstGeom prst="rect">
              <a:avLst/>
            </a:prstGeom>
          </p:spPr>
        </p:pic>
        <p:pic>
          <p:nvPicPr>
            <p:cNvPr id="368" name="Picture 367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0258" y="3392056"/>
              <a:ext cx="814370" cy="1777484"/>
            </a:xfrm>
            <a:prstGeom prst="rect">
              <a:avLst/>
            </a:prstGeom>
          </p:spPr>
        </p:pic>
      </p:grpSp>
      <p:cxnSp>
        <p:nvCxnSpPr>
          <p:cNvPr id="369" name="Straight Connector 368"/>
          <p:cNvCxnSpPr/>
          <p:nvPr/>
        </p:nvCxnSpPr>
        <p:spPr>
          <a:xfrm flipH="1">
            <a:off x="3568616" y="2546235"/>
            <a:ext cx="1" cy="728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Preparation 91"/>
          <p:cNvSpPr/>
          <p:nvPr/>
        </p:nvSpPr>
        <p:spPr>
          <a:xfrm>
            <a:off x="7578118" y="2661092"/>
            <a:ext cx="259762" cy="259762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23" name="Flowchart: Preparation 322"/>
          <p:cNvSpPr/>
          <p:nvPr/>
        </p:nvSpPr>
        <p:spPr>
          <a:xfrm>
            <a:off x="7579211" y="2969144"/>
            <a:ext cx="259762" cy="259762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24" name="Flowchart: Preparation 323"/>
          <p:cNvSpPr/>
          <p:nvPr/>
        </p:nvSpPr>
        <p:spPr>
          <a:xfrm>
            <a:off x="7839868" y="2721622"/>
            <a:ext cx="259762" cy="259762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38" name="Flowchart: Magnetic Disk 337"/>
          <p:cNvSpPr/>
          <p:nvPr/>
        </p:nvSpPr>
        <p:spPr>
          <a:xfrm>
            <a:off x="7623471" y="3003755"/>
            <a:ext cx="131357" cy="115311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9" name="Flowchart: Magnetic Disk 338"/>
          <p:cNvSpPr/>
          <p:nvPr/>
        </p:nvSpPr>
        <p:spPr>
          <a:xfrm>
            <a:off x="7675822" y="3070829"/>
            <a:ext cx="131357" cy="115311"/>
          </a:xfrm>
          <a:prstGeom prst="flowChartMagneticDisk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41" name="Group 340"/>
          <p:cNvGrpSpPr/>
          <p:nvPr/>
        </p:nvGrpSpPr>
        <p:grpSpPr>
          <a:xfrm>
            <a:off x="7637031" y="2715783"/>
            <a:ext cx="155390" cy="152587"/>
            <a:chOff x="1298781" y="3822989"/>
            <a:chExt cx="390186" cy="354791"/>
          </a:xfrm>
          <a:noFill/>
        </p:grpSpPr>
        <p:sp>
          <p:nvSpPr>
            <p:cNvPr id="342" name="Oval 341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3" name="Oval 342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5" name="Oval 344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6" name="Oval 345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7" name="Oval 346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8" name="Oval 347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5" name="Curved Connector 4"/>
          <p:cNvCxnSpPr/>
          <p:nvPr/>
        </p:nvCxnSpPr>
        <p:spPr>
          <a:xfrm>
            <a:off x="8047089" y="2745027"/>
            <a:ext cx="650209" cy="33224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Flowchart: Preparation 370"/>
          <p:cNvSpPr/>
          <p:nvPr/>
        </p:nvSpPr>
        <p:spPr>
          <a:xfrm>
            <a:off x="8477698" y="2678331"/>
            <a:ext cx="259762" cy="259762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72" name="Flowchart: Preparation 371"/>
          <p:cNvSpPr/>
          <p:nvPr/>
        </p:nvSpPr>
        <p:spPr>
          <a:xfrm>
            <a:off x="8569311" y="2769944"/>
            <a:ext cx="259762" cy="259762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73" name="Flowchart: Preparation 372"/>
          <p:cNvSpPr/>
          <p:nvPr/>
        </p:nvSpPr>
        <p:spPr>
          <a:xfrm>
            <a:off x="8660924" y="2861556"/>
            <a:ext cx="259762" cy="259762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cxnSp>
        <p:nvCxnSpPr>
          <p:cNvPr id="374" name="Curved Connector 373"/>
          <p:cNvCxnSpPr/>
          <p:nvPr/>
        </p:nvCxnSpPr>
        <p:spPr>
          <a:xfrm flipV="1">
            <a:off x="8260181" y="2979453"/>
            <a:ext cx="337735" cy="5527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urved Connector 374"/>
          <p:cNvCxnSpPr/>
          <p:nvPr/>
        </p:nvCxnSpPr>
        <p:spPr>
          <a:xfrm flipV="1">
            <a:off x="8075202" y="2808212"/>
            <a:ext cx="378068" cy="432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Flowchart: Preparation 375"/>
          <p:cNvSpPr/>
          <p:nvPr/>
        </p:nvSpPr>
        <p:spPr>
          <a:xfrm>
            <a:off x="7931481" y="2813234"/>
            <a:ext cx="259762" cy="259762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77" name="Flowchart: Preparation 376"/>
          <p:cNvSpPr/>
          <p:nvPr/>
        </p:nvSpPr>
        <p:spPr>
          <a:xfrm>
            <a:off x="8023093" y="2904847"/>
            <a:ext cx="259762" cy="259762"/>
          </a:xfrm>
          <a:prstGeom prst="flowChartPreparat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885" y="2511647"/>
            <a:ext cx="675004" cy="675004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6895479" y="2654202"/>
            <a:ext cx="545113" cy="476588"/>
            <a:chOff x="108659" y="2782680"/>
            <a:chExt cx="2730046" cy="238686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8659" y="2782680"/>
              <a:ext cx="2730046" cy="2272119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4626" y="2953334"/>
              <a:ext cx="1065986" cy="210509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0258" y="3392056"/>
              <a:ext cx="814370" cy="1777484"/>
            </a:xfrm>
            <a:prstGeom prst="rect">
              <a:avLst/>
            </a:prstGeom>
          </p:spPr>
        </p:pic>
      </p:grpSp>
      <p:cxnSp>
        <p:nvCxnSpPr>
          <p:cNvPr id="61" name="Straight Connector 60"/>
          <p:cNvCxnSpPr/>
          <p:nvPr/>
        </p:nvCxnSpPr>
        <p:spPr>
          <a:xfrm flipH="1">
            <a:off x="8336985" y="2555416"/>
            <a:ext cx="1" cy="728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63876" y="3355358"/>
            <a:ext cx="4267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accent1"/>
                </a:solidFill>
              </a:rPr>
              <a:t>Integration through  remote data-level connections</a:t>
            </a:r>
            <a:endParaRPr lang="en-US" sz="1400" b="1" i="1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76208" y="3287624"/>
            <a:ext cx="3769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accent1"/>
                </a:solidFill>
              </a:rPr>
              <a:t>Integration through RESTful services layers</a:t>
            </a:r>
            <a:endParaRPr lang="en-US" sz="14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0" y="1463038"/>
            <a:ext cx="12192000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1008" y="1832370"/>
            <a:ext cx="5280706" cy="3717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sz="1600" b="1" dirty="0" smtClean="0">
                <a:solidFill>
                  <a:schemeClr val="accent1"/>
                </a:solidFill>
              </a:rPr>
              <a:t>Open source products w/ following capabilities:</a:t>
            </a:r>
          </a:p>
          <a:p>
            <a:pPr marL="282575" indent="-282575">
              <a:buFont typeface="FontAwesome" pitchFamily="2" charset="0"/>
              <a:buChar char=""/>
            </a:pPr>
            <a:r>
              <a:rPr lang="en-US" sz="1400" dirty="0" smtClean="0">
                <a:solidFill>
                  <a:schemeClr val="accent1"/>
                </a:solidFill>
              </a:rPr>
              <a:t>Connect </a:t>
            </a:r>
            <a:r>
              <a:rPr lang="en-US" sz="1400" dirty="0">
                <a:solidFill>
                  <a:schemeClr val="accent1"/>
                </a:solidFill>
              </a:rPr>
              <a:t>to RESTful services using variety of protocols 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(Basic, Digest, Kerberos, OAuth, OpenID Connect, etc</a:t>
            </a:r>
            <a:r>
              <a:rPr lang="en-US" sz="1400" dirty="0" smtClean="0">
                <a:solidFill>
                  <a:schemeClr val="accent1"/>
                </a:solidFill>
              </a:rPr>
              <a:t>.)</a:t>
            </a:r>
          </a:p>
          <a:p>
            <a:pPr marL="282575" lvl="0" indent="-282575">
              <a:buFont typeface="FontAwesome" pitchFamily="2" charset="0"/>
              <a:buChar char=""/>
            </a:pPr>
            <a:r>
              <a:rPr lang="en-US" sz="1400" dirty="0" smtClean="0">
                <a:solidFill>
                  <a:schemeClr val="accent1"/>
                </a:solidFill>
              </a:rPr>
              <a:t>Connect to wide variety of databases </a:t>
            </a:r>
            <a:endParaRPr lang="en-US" sz="1400" dirty="0">
              <a:solidFill>
                <a:schemeClr val="accent1"/>
              </a:solidFill>
            </a:endParaRPr>
          </a:p>
          <a:p>
            <a:pPr marL="739775" lvl="2" indent="-282575">
              <a:buFont typeface="FontAwesome" pitchFamily="2" charset="0"/>
              <a:buChar char=""/>
            </a:pPr>
            <a:r>
              <a:rPr lang="en-US" sz="1400" dirty="0" smtClean="0">
                <a:solidFill>
                  <a:schemeClr val="accent1"/>
                </a:solidFill>
              </a:rPr>
              <a:t>Legacy/OLTP</a:t>
            </a:r>
          </a:p>
          <a:p>
            <a:pPr marL="739775" lvl="2" indent="-282575">
              <a:buFont typeface="FontAwesome" pitchFamily="2" charset="0"/>
              <a:buChar char=""/>
            </a:pPr>
            <a:r>
              <a:rPr lang="en-US" sz="1400" dirty="0">
                <a:solidFill>
                  <a:schemeClr val="accent1"/>
                </a:solidFill>
              </a:rPr>
              <a:t>C</a:t>
            </a:r>
            <a:r>
              <a:rPr lang="en-US" sz="1400" dirty="0" smtClean="0">
                <a:solidFill>
                  <a:schemeClr val="accent1"/>
                </a:solidFill>
              </a:rPr>
              <a:t>loud native (Cassandra, etc.) </a:t>
            </a:r>
          </a:p>
          <a:p>
            <a:pPr marL="282575" lvl="0" indent="-282575">
              <a:buFont typeface="FontAwesome" pitchFamily="2" charset="0"/>
              <a:buChar char=""/>
            </a:pPr>
            <a:r>
              <a:rPr lang="en-US" sz="1400" dirty="0" smtClean="0">
                <a:solidFill>
                  <a:schemeClr val="accent1"/>
                </a:solidFill>
              </a:rPr>
              <a:t>Execute queries</a:t>
            </a:r>
          </a:p>
          <a:p>
            <a:pPr marL="282575" indent="-282575">
              <a:buFont typeface="FontAwesome" pitchFamily="2" charset="0"/>
              <a:buChar char=""/>
            </a:pPr>
            <a:r>
              <a:rPr lang="en-US" sz="1400" dirty="0">
                <a:solidFill>
                  <a:schemeClr val="accent1"/>
                </a:solidFill>
              </a:rPr>
              <a:t>Transform </a:t>
            </a:r>
            <a:r>
              <a:rPr lang="en-US" sz="1400" dirty="0" smtClean="0">
                <a:solidFill>
                  <a:schemeClr val="accent1"/>
                </a:solidFill>
              </a:rPr>
              <a:t>results</a:t>
            </a:r>
          </a:p>
          <a:p>
            <a:pPr marL="282575" lvl="0" indent="-282575">
              <a:buFont typeface="FontAwesome" pitchFamily="2" charset="0"/>
              <a:buChar char=""/>
            </a:pPr>
            <a:r>
              <a:rPr lang="en-US" sz="1400" dirty="0" smtClean="0">
                <a:solidFill>
                  <a:schemeClr val="accent1"/>
                </a:solidFill>
              </a:rPr>
              <a:t>Stream results back via REST/HTTP(S)</a:t>
            </a:r>
          </a:p>
          <a:p>
            <a:pPr marL="282575" indent="-282575">
              <a:buFont typeface="FontAwesome" pitchFamily="2" charset="0"/>
              <a:buChar char=""/>
            </a:pPr>
            <a:r>
              <a:rPr lang="en-US" sz="1400" dirty="0" smtClean="0">
                <a:solidFill>
                  <a:srgbClr val="5B9BD5"/>
                </a:solidFill>
              </a:rPr>
              <a:t>Cloud-native, highly scalable, highly available solution</a:t>
            </a:r>
          </a:p>
          <a:p>
            <a:pPr marL="282575" lvl="0" indent="-282575">
              <a:buFont typeface="FontAwesome" pitchFamily="2" charset="0"/>
              <a:buChar char=""/>
            </a:pPr>
            <a:r>
              <a:rPr lang="en-US" sz="1400" dirty="0">
                <a:solidFill>
                  <a:schemeClr val="accent1"/>
                </a:solidFill>
              </a:rPr>
              <a:t>Multitenancy support</a:t>
            </a:r>
          </a:p>
          <a:p>
            <a:pPr marL="282575" lvl="0" indent="-282575">
              <a:buFont typeface="FontAwesome" pitchFamily="2" charset="0"/>
              <a:buChar char=""/>
            </a:pPr>
            <a:r>
              <a:rPr lang="en-US" sz="1400" dirty="0">
                <a:solidFill>
                  <a:schemeClr val="accent1"/>
                </a:solidFill>
              </a:rPr>
              <a:t>Hooks for usage tracking  (needed for metering &amp; billing)</a:t>
            </a:r>
          </a:p>
          <a:p>
            <a:pPr marL="282575" lvl="0" indent="-282575">
              <a:buFont typeface="FontAwesome" pitchFamily="2" charset="0"/>
              <a:buChar char=""/>
            </a:pPr>
            <a:r>
              <a:rPr lang="en-US" sz="1400" dirty="0">
                <a:solidFill>
                  <a:schemeClr val="accent1"/>
                </a:solidFill>
              </a:rPr>
              <a:t>All functionality available through RESTful services</a:t>
            </a:r>
          </a:p>
          <a:p>
            <a:pPr marL="282575" lvl="0" indent="-282575">
              <a:buFont typeface="FontAwesome" pitchFamily="2" charset="0"/>
              <a:buChar char=""/>
            </a:pPr>
            <a:r>
              <a:rPr lang="en-US" sz="1400" dirty="0">
                <a:solidFill>
                  <a:schemeClr val="accent1"/>
                </a:solidFill>
              </a:rPr>
              <a:t>All /most required UI available out-of-box</a:t>
            </a:r>
          </a:p>
          <a:p>
            <a:pPr marL="282575" lvl="0" indent="-282575">
              <a:buFont typeface="FontAwesome" pitchFamily="2" charset="0"/>
              <a:buChar char=""/>
            </a:pPr>
            <a:r>
              <a:rPr lang="en-US" sz="1400" dirty="0" err="1">
                <a:solidFill>
                  <a:schemeClr val="accent1"/>
                </a:solidFill>
              </a:rPr>
              <a:t>Themeable</a:t>
            </a:r>
            <a:r>
              <a:rPr lang="en-US" sz="1400" dirty="0">
                <a:solidFill>
                  <a:schemeClr val="accent1"/>
                </a:solidFill>
              </a:rPr>
              <a:t>/white label UI</a:t>
            </a:r>
          </a:p>
          <a:p>
            <a:endParaRPr lang="en-US" sz="1400" dirty="0" smtClean="0">
              <a:solidFill>
                <a:srgbClr val="5B9BD5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-741547" y="1463038"/>
            <a:ext cx="45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1"/>
                </a:solidFill>
              </a:rPr>
              <a:t>DESIRED FUNCTIONALITY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98524" y="1832370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/>
                </a:solidFill>
              </a:rPr>
              <a:t>Microsoft </a:t>
            </a:r>
            <a:r>
              <a:rPr lang="en-US" sz="1600" dirty="0" err="1">
                <a:solidFill>
                  <a:schemeClr val="accent1"/>
                </a:solidFill>
              </a:rPr>
              <a:t>PowerBI</a:t>
            </a:r>
            <a:r>
              <a:rPr lang="en-US" sz="1600" dirty="0">
                <a:solidFill>
                  <a:schemeClr val="accent1"/>
                </a:solidFill>
              </a:rPr>
              <a:t> Data Gateway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/>
                </a:solidFill>
              </a:rPr>
              <a:t>IBM Bluemix Secure Gateway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/>
                </a:solidFill>
              </a:rPr>
              <a:t>WSO2 Data Services Server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/>
                </a:solidFill>
              </a:rPr>
              <a:t>Oracle </a:t>
            </a:r>
            <a:r>
              <a:rPr lang="en-US" sz="1600" dirty="0" err="1">
                <a:solidFill>
                  <a:schemeClr val="accent1"/>
                </a:solidFill>
              </a:rPr>
              <a:t>JBoss</a:t>
            </a:r>
            <a:r>
              <a:rPr lang="en-US" sz="1600" dirty="0">
                <a:solidFill>
                  <a:schemeClr val="accent1"/>
                </a:solidFill>
              </a:rPr>
              <a:t> Data Virtualization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chemeClr val="accent1"/>
                </a:solidFill>
              </a:rPr>
              <a:t>Mulesoft</a:t>
            </a:r>
            <a:endParaRPr lang="en-US" sz="1600" dirty="0">
              <a:solidFill>
                <a:schemeClr val="accent1"/>
              </a:solidFill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/>
                </a:solidFill>
              </a:rPr>
              <a:t>Amazon Data Pipeline 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/>
                </a:solidFill>
              </a:rPr>
              <a:t>Spring Cloud Data Flow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80133" y="1463038"/>
            <a:ext cx="45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1"/>
                </a:solidFill>
              </a:rPr>
              <a:t>PRODUCTS EXAMINED</a:t>
            </a:r>
            <a:endParaRPr lang="en-US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7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0" y="1463038"/>
            <a:ext cx="12192000" cy="40868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14322" y="1445672"/>
            <a:ext cx="45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POC / EVALUATION FINDINGS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0250" y="2080312"/>
            <a:ext cx="1860263" cy="3389465"/>
            <a:chOff x="363642" y="1947671"/>
            <a:chExt cx="2946483" cy="2075689"/>
          </a:xfrm>
        </p:grpSpPr>
        <p:sp>
          <p:nvSpPr>
            <p:cNvPr id="12" name="TextBox 11"/>
            <p:cNvSpPr txBox="1"/>
            <p:nvPr/>
          </p:nvSpPr>
          <p:spPr>
            <a:xfrm>
              <a:off x="363642" y="1947671"/>
              <a:ext cx="2946483" cy="25438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rgbClr val="5B9BD5"/>
                  </a:solidFill>
                </a:rPr>
                <a:t>WSO2 DATA SERVICES</a:t>
              </a:r>
              <a:endParaRPr lang="en-US" sz="1050" b="1" dirty="0">
                <a:solidFill>
                  <a:srgbClr val="5B9BD5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lvl="0" indent="-171450">
                <a:buFont typeface="FontAwesome" pitchFamily="2" charset="0"/>
                <a:buChar char=""/>
              </a:pPr>
              <a:r>
                <a:rPr lang="en-US" sz="1200" b="1" dirty="0" smtClean="0">
                  <a:solidFill>
                    <a:srgbClr val="5B9BD5"/>
                  </a:solidFill>
                </a:rPr>
                <a:t>Mature, full featured</a:t>
              </a:r>
            </a:p>
            <a:p>
              <a:pPr marL="171450" lvl="0" indent="-171450">
                <a:buFont typeface="FontAwesome" pitchFamily="2" charset="0"/>
                <a:buChar char=""/>
              </a:pPr>
              <a:r>
                <a:rPr lang="en-US" sz="1200" b="1" dirty="0" smtClean="0">
                  <a:solidFill>
                    <a:srgbClr val="5B9BD5"/>
                  </a:solidFill>
                </a:rPr>
                <a:t>Steep learning curve</a:t>
              </a:r>
            </a:p>
            <a:p>
              <a:pPr marL="171450" lvl="0" indent="-171450">
                <a:buFont typeface="FontAwesome" pitchFamily="2" charset="0"/>
                <a:buChar char=""/>
              </a:pPr>
              <a:r>
                <a:rPr lang="en-US" sz="1200" b="1" dirty="0" smtClean="0">
                  <a:solidFill>
                    <a:srgbClr val="5B9BD5"/>
                  </a:solidFill>
                </a:rPr>
                <a:t>Bloated, monolithic deployment model</a:t>
              </a:r>
            </a:p>
            <a:p>
              <a:pPr marL="171450" lvl="0" indent="-171450">
                <a:buFont typeface="FontAwesome" pitchFamily="2" charset="0"/>
                <a:buChar char=""/>
              </a:pPr>
              <a:r>
                <a:rPr lang="en-US" sz="1200" b="1" dirty="0" smtClean="0">
                  <a:solidFill>
                    <a:srgbClr val="5B9BD5"/>
                  </a:solidFill>
                </a:rPr>
                <a:t>Out-of-date database drivers</a:t>
              </a:r>
            </a:p>
            <a:p>
              <a:pPr marL="171450" lvl="0" indent="-171450">
                <a:buFont typeface="FontAwesome" pitchFamily="2" charset="0"/>
                <a:buChar char=""/>
              </a:pPr>
              <a:r>
                <a:rPr lang="en-US" sz="1200" b="1" dirty="0" smtClean="0">
                  <a:solidFill>
                    <a:srgbClr val="5B9BD5"/>
                  </a:solidFill>
                </a:rPr>
                <a:t>Complex security configuration</a:t>
              </a:r>
            </a:p>
            <a:p>
              <a:pPr marL="171450" indent="-171450">
                <a:buFont typeface="FontAwesome" pitchFamily="2" charset="0"/>
                <a:buChar char=""/>
              </a:pPr>
              <a:r>
                <a:rPr lang="en-US" sz="1200" b="1" dirty="0" smtClean="0">
                  <a:solidFill>
                    <a:srgbClr val="5B9BD5"/>
                  </a:solidFill>
                </a:rPr>
                <a:t>Poor support for RESTful services</a:t>
              </a:r>
              <a:endParaRPr lang="en-US" sz="1200" b="1" dirty="0">
                <a:solidFill>
                  <a:srgbClr val="5B9BD5"/>
                </a:solidFill>
              </a:endParaRPr>
            </a:p>
            <a:p>
              <a:pPr marL="171450" lvl="0" indent="-171450">
                <a:buFont typeface="FontAwesome" pitchFamily="2" charset="0"/>
                <a:buChar char=""/>
              </a:pPr>
              <a:r>
                <a:rPr lang="en-US" sz="1200" b="1" dirty="0" smtClean="0">
                  <a:solidFill>
                    <a:srgbClr val="5B9BD5"/>
                  </a:solidFill>
                </a:rPr>
                <a:t>Incompatible with Cloud Foundry</a:t>
              </a:r>
            </a:p>
            <a:p>
              <a:pPr marL="398463" lvl="1" indent="-223838">
                <a:buFont typeface="Courier New" panose="02070309020205020404" pitchFamily="49" charset="0"/>
                <a:buChar char="o"/>
              </a:pPr>
              <a:r>
                <a:rPr lang="en-US" sz="1200" dirty="0" smtClean="0">
                  <a:solidFill>
                    <a:srgbClr val="5B9BD5"/>
                  </a:solidFill>
                </a:rPr>
                <a:t>Single container, multiple ports</a:t>
              </a:r>
            </a:p>
            <a:p>
              <a:pPr marL="398463" lvl="1" indent="-223838">
                <a:buFont typeface="Courier New" panose="02070309020205020404" pitchFamily="49" charset="0"/>
                <a:buChar char="o"/>
              </a:pPr>
              <a:r>
                <a:rPr lang="en-US" sz="1200" dirty="0" smtClean="0">
                  <a:solidFill>
                    <a:srgbClr val="5B9BD5"/>
                  </a:solidFill>
                </a:rPr>
                <a:t>HTTPS endpoints</a:t>
              </a:r>
              <a:endParaRPr lang="en-US" sz="1200" dirty="0">
                <a:solidFill>
                  <a:srgbClr val="5B9BD5"/>
                </a:solidFill>
              </a:endParaRPr>
            </a:p>
            <a:p>
              <a:pPr marL="228600" indent="-228600">
                <a:buFont typeface="FontAwesome" pitchFamily="2" charset="0"/>
                <a:buChar char=""/>
              </a:pPr>
              <a:endParaRPr lang="en-US" sz="1200" dirty="0" smtClean="0">
                <a:solidFill>
                  <a:srgbClr val="5B9BD5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44805" y="2080313"/>
            <a:ext cx="1875148" cy="3389462"/>
            <a:chOff x="363642" y="1947672"/>
            <a:chExt cx="2946483" cy="2075688"/>
          </a:xfrm>
        </p:grpSpPr>
        <p:sp>
          <p:nvSpPr>
            <p:cNvPr id="15" name="TextBox 14"/>
            <p:cNvSpPr txBox="1"/>
            <p:nvPr/>
          </p:nvSpPr>
          <p:spPr>
            <a:xfrm>
              <a:off x="363642" y="1947672"/>
              <a:ext cx="2946483" cy="2543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rgbClr val="5B9BD5"/>
                  </a:solidFill>
                </a:rPr>
                <a:t>JBOSS DATA VIRTUALIZATION</a:t>
              </a:r>
              <a:endParaRPr lang="en-US" sz="1050" b="1" dirty="0">
                <a:solidFill>
                  <a:srgbClr val="5B9BD5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FontAwesome" pitchFamily="2" charset="0"/>
                <a:buChar char=""/>
              </a:pPr>
              <a:r>
                <a:rPr lang="en-US" sz="1200" b="1" dirty="0" smtClean="0">
                  <a:solidFill>
                    <a:srgbClr val="5B9BD5"/>
                  </a:solidFill>
                </a:rPr>
                <a:t>Mature, full featured</a:t>
              </a: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b="1" dirty="0" smtClean="0">
                  <a:solidFill>
                    <a:srgbClr val="5B9BD5"/>
                  </a:solidFill>
                </a:rPr>
                <a:t>Steep learning curve</a:t>
              </a: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b="1" dirty="0" smtClean="0">
                  <a:solidFill>
                    <a:srgbClr val="5B9BD5"/>
                  </a:solidFill>
                </a:rPr>
                <a:t>Bloated</a:t>
              </a:r>
              <a:r>
                <a:rPr lang="en-US" sz="1200" b="1" dirty="0">
                  <a:solidFill>
                    <a:srgbClr val="5B9BD5"/>
                  </a:solidFill>
                </a:rPr>
                <a:t>, monolithic deployment model</a:t>
              </a: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b="1" dirty="0" smtClean="0">
                  <a:solidFill>
                    <a:srgbClr val="5B9BD5"/>
                  </a:solidFill>
                </a:rPr>
                <a:t>Weak support for RESTful services integration</a:t>
              </a:r>
              <a:endParaRPr lang="en-US" sz="1200" b="1" dirty="0" smtClean="0">
                <a:solidFill>
                  <a:srgbClr val="5B9BD5"/>
                </a:solidFill>
              </a:endParaRP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b="1" dirty="0" smtClean="0">
                  <a:solidFill>
                    <a:srgbClr val="5B9BD5"/>
                  </a:solidFill>
                </a:rPr>
                <a:t>Lacks web-based design-time UI</a:t>
              </a:r>
              <a:endParaRPr lang="en-US" sz="1200" b="1" dirty="0" smtClean="0">
                <a:solidFill>
                  <a:srgbClr val="5B9BD5"/>
                </a:solidFill>
              </a:endParaRP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b="1" dirty="0" smtClean="0">
                  <a:solidFill>
                    <a:srgbClr val="5B9BD5"/>
                  </a:solidFill>
                </a:rPr>
                <a:t>Does not expose all functionality as RESTful services</a:t>
              </a:r>
            </a:p>
            <a:p>
              <a:pPr marL="171450" lvl="0" indent="-171450">
                <a:buFont typeface="FontAwesome" pitchFamily="2" charset="0"/>
                <a:buChar char=""/>
              </a:pPr>
              <a:r>
                <a:rPr lang="en-US" sz="1200" b="1" dirty="0">
                  <a:solidFill>
                    <a:srgbClr val="5B9BD5"/>
                  </a:solidFill>
                </a:rPr>
                <a:t>Incompatible with Cloud Foundry</a:t>
              </a:r>
            </a:p>
            <a:p>
              <a:pPr marL="398463" lvl="1" indent="-223838">
                <a:buFont typeface="Courier New" panose="02070309020205020404" pitchFamily="49" charset="0"/>
                <a:buChar char="o"/>
              </a:pPr>
              <a:r>
                <a:rPr lang="en-US" sz="1200" dirty="0" smtClean="0">
                  <a:solidFill>
                    <a:srgbClr val="5B9BD5"/>
                  </a:solidFill>
                </a:rPr>
                <a:t>Needs &gt;16GB memory &amp; storage</a:t>
              </a:r>
              <a:endParaRPr lang="en-US" sz="1200" b="1" dirty="0">
                <a:solidFill>
                  <a:srgbClr val="5B9BD5"/>
                </a:solidFill>
              </a:endParaRPr>
            </a:p>
            <a:p>
              <a:pPr marL="228600" indent="-228600">
                <a:buFont typeface="FontAwesome" pitchFamily="2" charset="0"/>
                <a:buChar char=""/>
              </a:pPr>
              <a:endParaRPr lang="en-US" sz="1200" dirty="0">
                <a:solidFill>
                  <a:srgbClr val="5B9BD5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26837" y="2080312"/>
            <a:ext cx="1860263" cy="3389465"/>
            <a:chOff x="363642" y="1947671"/>
            <a:chExt cx="2946483" cy="2075689"/>
          </a:xfrm>
        </p:grpSpPr>
        <p:sp>
          <p:nvSpPr>
            <p:cNvPr id="24" name="TextBox 23"/>
            <p:cNvSpPr txBox="1"/>
            <p:nvPr/>
          </p:nvSpPr>
          <p:spPr>
            <a:xfrm>
              <a:off x="363642" y="1947671"/>
              <a:ext cx="2946483" cy="25438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rgbClr val="5B9BD5"/>
                  </a:solidFill>
                </a:rPr>
                <a:t>AWS DATA PIPELINE</a:t>
              </a:r>
              <a:endParaRPr lang="en-US" sz="1050" b="1" dirty="0">
                <a:solidFill>
                  <a:srgbClr val="5B9BD5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FontAwesome" pitchFamily="2" charset="0"/>
                <a:buChar char=""/>
              </a:pPr>
              <a:r>
                <a:rPr lang="en-US" sz="1200" b="1" dirty="0" smtClean="0">
                  <a:solidFill>
                    <a:srgbClr val="5B9BD5"/>
                  </a:solidFill>
                </a:rPr>
                <a:t>Cloud Native</a:t>
              </a:r>
            </a:p>
            <a:p>
              <a:pPr marL="228600" indent="-228600">
                <a:buFont typeface="FontAwesome" pitchFamily="2" charset="0"/>
                <a:buChar char=""/>
              </a:pPr>
              <a:r>
                <a:rPr lang="en-US" sz="1200" b="1" dirty="0" smtClean="0">
                  <a:solidFill>
                    <a:srgbClr val="5B9BD5"/>
                  </a:solidFill>
                </a:rPr>
                <a:t>Supports advanced data processing workflows</a:t>
              </a: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b="1" dirty="0" smtClean="0">
                  <a:solidFill>
                    <a:srgbClr val="5B9BD5"/>
                  </a:solidFill>
                </a:rPr>
                <a:t>Steep learning curve</a:t>
              </a: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b="1" dirty="0" smtClean="0">
                  <a:solidFill>
                    <a:srgbClr val="5B9BD5"/>
                  </a:solidFill>
                </a:rPr>
                <a:t>Proprietary DSL</a:t>
              </a: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b="1" dirty="0" smtClean="0">
                  <a:solidFill>
                    <a:srgbClr val="5B9BD5"/>
                  </a:solidFill>
                </a:rPr>
                <a:t>Only available in AWS</a:t>
              </a: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b="1" dirty="0" smtClean="0">
                  <a:solidFill>
                    <a:srgbClr val="5B9BD5"/>
                  </a:solidFill>
                </a:rPr>
                <a:t>Lock-in to AWS</a:t>
              </a: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b="1" dirty="0" smtClean="0">
                  <a:solidFill>
                    <a:srgbClr val="5B9BD5"/>
                  </a:solidFill>
                </a:rPr>
                <a:t>No UI – only code &amp; command line options</a:t>
              </a: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b="1" dirty="0" smtClean="0">
                  <a:solidFill>
                    <a:srgbClr val="5B9BD5"/>
                  </a:solidFill>
                </a:rPr>
                <a:t>Limited connectivity options</a:t>
              </a:r>
            </a:p>
            <a:p>
              <a:endParaRPr lang="en-US" sz="1200" b="1" dirty="0" smtClean="0">
                <a:solidFill>
                  <a:srgbClr val="5B9BD5"/>
                </a:solidFill>
              </a:endParaRPr>
            </a:p>
            <a:p>
              <a:pPr marL="228600" indent="-228600">
                <a:buFont typeface="FontAwesome" pitchFamily="2" charset="0"/>
                <a:buChar char=""/>
              </a:pPr>
              <a:endParaRPr lang="en-US" sz="1200" b="1" dirty="0">
                <a:solidFill>
                  <a:srgbClr val="5B9BD5"/>
                </a:solidFill>
              </a:endParaRPr>
            </a:p>
            <a:p>
              <a:pPr marL="228600" indent="-228600">
                <a:buFont typeface="FontAwesome" pitchFamily="2" charset="0"/>
                <a:buChar char=""/>
              </a:pPr>
              <a:endParaRPr lang="en-US" sz="1200" dirty="0" smtClean="0">
                <a:solidFill>
                  <a:srgbClr val="5B9BD5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41392" y="2080313"/>
            <a:ext cx="1875148" cy="3389462"/>
            <a:chOff x="363642" y="1947672"/>
            <a:chExt cx="2946483" cy="2075688"/>
          </a:xfrm>
        </p:grpSpPr>
        <p:sp>
          <p:nvSpPr>
            <p:cNvPr id="27" name="TextBox 26"/>
            <p:cNvSpPr txBox="1"/>
            <p:nvPr/>
          </p:nvSpPr>
          <p:spPr>
            <a:xfrm>
              <a:off x="363642" y="1947672"/>
              <a:ext cx="2946483" cy="2543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rgbClr val="5B9BD5"/>
                  </a:solidFill>
                </a:rPr>
                <a:t>MICROSOFT POWERBI </a:t>
              </a:r>
            </a:p>
            <a:p>
              <a:pPr algn="ctr"/>
              <a:r>
                <a:rPr lang="en-US" sz="1050" b="1" dirty="0" smtClean="0">
                  <a:solidFill>
                    <a:srgbClr val="5B9BD5"/>
                  </a:solidFill>
                </a:rPr>
                <a:t>DATA GATEWAY</a:t>
              </a:r>
              <a:endParaRPr lang="en-US" sz="1050" b="1" dirty="0">
                <a:solidFill>
                  <a:srgbClr val="5B9BD5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FontAwesome" pitchFamily="2" charset="0"/>
                <a:buChar char=""/>
              </a:pPr>
              <a:r>
                <a:rPr lang="en-US" sz="1200" dirty="0" smtClean="0">
                  <a:solidFill>
                    <a:srgbClr val="5B9BD5"/>
                  </a:solidFill>
                </a:rPr>
                <a:t>Simple architecture for connecting to on-premise or other-cloud databases </a:t>
              </a: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dirty="0" smtClean="0">
                  <a:solidFill>
                    <a:srgbClr val="5B9BD5"/>
                  </a:solidFill>
                </a:rPr>
                <a:t>Only available in </a:t>
              </a:r>
              <a:r>
                <a:rPr lang="en-US" sz="1200" dirty="0" err="1" smtClean="0">
                  <a:solidFill>
                    <a:srgbClr val="5B9BD5"/>
                  </a:solidFill>
                </a:rPr>
                <a:t>PowerBI</a:t>
              </a:r>
              <a:r>
                <a:rPr lang="en-US" sz="1200" dirty="0" smtClean="0">
                  <a:solidFill>
                    <a:srgbClr val="5B9BD5"/>
                  </a:solidFill>
                </a:rPr>
                <a:t> and in Microsoft Azure</a:t>
              </a: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dirty="0" smtClean="0">
                  <a:solidFill>
                    <a:srgbClr val="5B9BD5"/>
                  </a:solidFill>
                </a:rPr>
                <a:t>Specific to Microsoft database products</a:t>
              </a: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dirty="0" smtClean="0">
                  <a:solidFill>
                    <a:srgbClr val="5B9BD5"/>
                  </a:solidFill>
                </a:rPr>
                <a:t>Not suited for general-purpose solution</a:t>
              </a:r>
            </a:p>
            <a:p>
              <a:pPr marL="228600" indent="-228600">
                <a:buFont typeface="FontAwesome" pitchFamily="2" charset="0"/>
                <a:buChar char=""/>
              </a:pPr>
              <a:endParaRPr lang="en-US" sz="1200" dirty="0">
                <a:solidFill>
                  <a:srgbClr val="5B9BD5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170830" y="2080312"/>
            <a:ext cx="1831206" cy="3389462"/>
            <a:chOff x="363642" y="1947672"/>
            <a:chExt cx="2946483" cy="2075688"/>
          </a:xfrm>
        </p:grpSpPr>
        <p:sp>
          <p:nvSpPr>
            <p:cNvPr id="30" name="TextBox 29"/>
            <p:cNvSpPr txBox="1"/>
            <p:nvPr/>
          </p:nvSpPr>
          <p:spPr>
            <a:xfrm>
              <a:off x="363642" y="1947672"/>
              <a:ext cx="2946483" cy="2543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rgbClr val="5B9BD5"/>
                  </a:solidFill>
                </a:rPr>
                <a:t>IBM BLUEMIX </a:t>
              </a:r>
              <a:br>
                <a:rPr lang="en-US" sz="1050" b="1" dirty="0" smtClean="0">
                  <a:solidFill>
                    <a:srgbClr val="5B9BD5"/>
                  </a:solidFill>
                </a:rPr>
              </a:br>
              <a:r>
                <a:rPr lang="en-US" sz="1050" b="1" dirty="0" smtClean="0">
                  <a:solidFill>
                    <a:srgbClr val="5B9BD5"/>
                  </a:solidFill>
                </a:rPr>
                <a:t>SECURE GATEWAY</a:t>
              </a:r>
              <a:endParaRPr lang="en-US" sz="1050" b="1" dirty="0">
                <a:solidFill>
                  <a:srgbClr val="5B9BD5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FontAwesome" pitchFamily="2" charset="0"/>
                <a:buChar char=""/>
              </a:pPr>
              <a:r>
                <a:rPr lang="en-US" sz="1200" dirty="0" smtClean="0">
                  <a:solidFill>
                    <a:srgbClr val="5B9BD5"/>
                  </a:solidFill>
                </a:rPr>
                <a:t>Can connect to on-premise or other-cloud databases</a:t>
              </a:r>
              <a:endParaRPr lang="en-US" sz="1200" dirty="0">
                <a:solidFill>
                  <a:srgbClr val="5B9BD5"/>
                </a:solidFill>
              </a:endParaRP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dirty="0" smtClean="0">
                  <a:solidFill>
                    <a:srgbClr val="5B9BD5"/>
                  </a:solidFill>
                </a:rPr>
                <a:t>Closed-source, proprietary to IBM</a:t>
              </a:r>
              <a:endParaRPr lang="en-US" sz="1200" dirty="0">
                <a:solidFill>
                  <a:srgbClr val="5B9BD5"/>
                </a:solidFill>
              </a:endParaRP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dirty="0" smtClean="0">
                  <a:solidFill>
                    <a:srgbClr val="5B9BD5"/>
                  </a:solidFill>
                </a:rPr>
                <a:t>Only applicable to </a:t>
              </a:r>
              <a:r>
                <a:rPr lang="en-US" sz="1200" dirty="0" err="1" smtClean="0">
                  <a:solidFill>
                    <a:srgbClr val="5B9BD5"/>
                  </a:solidFill>
                </a:rPr>
                <a:t>BlueMix</a:t>
              </a:r>
              <a:endParaRPr lang="en-US" sz="1200" dirty="0" smtClean="0">
                <a:solidFill>
                  <a:srgbClr val="5B9BD5"/>
                </a:solidFill>
              </a:endParaRP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dirty="0" smtClean="0">
                  <a:solidFill>
                    <a:srgbClr val="5B9BD5"/>
                  </a:solidFill>
                </a:rPr>
                <a:t>High degree of manual configuration required</a:t>
              </a: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dirty="0" smtClean="0">
                  <a:solidFill>
                    <a:srgbClr val="5B9BD5"/>
                  </a:solidFill>
                </a:rPr>
                <a:t>Only addresses connectivity requirements</a:t>
              </a:r>
            </a:p>
            <a:p>
              <a:pPr marL="228600" indent="-228600">
                <a:buFont typeface="FontAwesome" pitchFamily="2" charset="0"/>
                <a:buChar char=""/>
              </a:pPr>
              <a:r>
                <a:rPr lang="en-US" sz="1200" dirty="0" smtClean="0">
                  <a:solidFill>
                    <a:srgbClr val="5B9BD5"/>
                  </a:solidFill>
                </a:rPr>
                <a:t>Does not have query execution or data transformation functionality</a:t>
              </a:r>
            </a:p>
            <a:p>
              <a:pPr marL="228600" indent="-228600">
                <a:buFont typeface="FontAwesome" pitchFamily="2" charset="0"/>
                <a:buChar char=""/>
              </a:pPr>
              <a:endParaRPr lang="en-US" sz="1200" dirty="0">
                <a:solidFill>
                  <a:srgbClr val="5B9BD5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156326" y="2080309"/>
            <a:ext cx="1947005" cy="3389465"/>
            <a:chOff x="363642" y="1947671"/>
            <a:chExt cx="2946483" cy="2075689"/>
          </a:xfrm>
        </p:grpSpPr>
        <p:sp>
          <p:nvSpPr>
            <p:cNvPr id="33" name="TextBox 32"/>
            <p:cNvSpPr txBox="1"/>
            <p:nvPr/>
          </p:nvSpPr>
          <p:spPr>
            <a:xfrm>
              <a:off x="363642" y="1947671"/>
              <a:ext cx="2946483" cy="25438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41719C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rgbClr val="5B9BD5"/>
                  </a:solidFill>
                </a:rPr>
                <a:t>SPRING CLOUD DATA FLOW</a:t>
              </a:r>
              <a:endParaRPr lang="en-US" sz="1050" b="1" dirty="0">
                <a:solidFill>
                  <a:srgbClr val="5B9BD5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3642" y="2202055"/>
              <a:ext cx="2946483" cy="18213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lvl="0" indent="-171450">
                <a:buFont typeface="FontAwesome" pitchFamily="2" charset="0"/>
                <a:buChar char=""/>
              </a:pPr>
              <a:r>
                <a:rPr lang="en-US" sz="1200" dirty="0" smtClean="0">
                  <a:solidFill>
                    <a:srgbClr val="5B9BD5"/>
                  </a:solidFill>
                </a:rPr>
                <a:t>Supports </a:t>
              </a:r>
              <a:r>
                <a:rPr lang="en-US" sz="1200" dirty="0">
                  <a:solidFill>
                    <a:srgbClr val="5B9BD5"/>
                  </a:solidFill>
                </a:rPr>
                <a:t>DB &amp; REST </a:t>
              </a:r>
              <a:r>
                <a:rPr lang="en-US" sz="1200" dirty="0" smtClean="0">
                  <a:solidFill>
                    <a:srgbClr val="5B9BD5"/>
                  </a:solidFill>
                </a:rPr>
                <a:t>integration styles</a:t>
              </a:r>
              <a:endParaRPr lang="en-US" sz="1200" dirty="0">
                <a:solidFill>
                  <a:srgbClr val="5B9BD5"/>
                </a:solidFill>
              </a:endParaRPr>
            </a:p>
            <a:p>
              <a:pPr marL="171450" indent="-171450">
                <a:buFont typeface="FontAwesome" pitchFamily="2" charset="0"/>
                <a:buChar char=""/>
              </a:pPr>
              <a:r>
                <a:rPr lang="en-US" sz="1200" dirty="0" smtClean="0">
                  <a:solidFill>
                    <a:srgbClr val="5B9BD5"/>
                  </a:solidFill>
                </a:rPr>
                <a:t>Themable UI </a:t>
              </a:r>
            </a:p>
            <a:p>
              <a:pPr marL="171450" lvl="0" indent="-171450">
                <a:buFont typeface="FontAwesome" pitchFamily="2" charset="0"/>
                <a:buChar char=""/>
              </a:pPr>
              <a:r>
                <a:rPr lang="en-US" sz="1200" dirty="0" smtClean="0">
                  <a:solidFill>
                    <a:srgbClr val="5B9BD5"/>
                  </a:solidFill>
                </a:rPr>
                <a:t>Cloud-native</a:t>
              </a:r>
              <a:r>
                <a:rPr lang="en-US" sz="1200" dirty="0">
                  <a:solidFill>
                    <a:srgbClr val="5B9BD5"/>
                  </a:solidFill>
                </a:rPr>
                <a:t>, </a:t>
              </a:r>
              <a:r>
                <a:rPr lang="en-US" sz="1200" dirty="0" smtClean="0">
                  <a:solidFill>
                    <a:srgbClr val="5B9BD5"/>
                  </a:solidFill>
                </a:rPr>
                <a:t>scalable</a:t>
              </a:r>
              <a:endParaRPr lang="en-US" sz="1200" dirty="0">
                <a:solidFill>
                  <a:srgbClr val="5B9BD5"/>
                </a:solidFill>
              </a:endParaRPr>
            </a:p>
            <a:p>
              <a:pPr marL="171450" lvl="0" indent="-171450">
                <a:buFont typeface="FontAwesome" pitchFamily="2" charset="0"/>
                <a:buChar char=""/>
              </a:pPr>
              <a:r>
                <a:rPr lang="en-US" sz="1200" dirty="0" smtClean="0">
                  <a:solidFill>
                    <a:srgbClr val="5B9BD5"/>
                  </a:solidFill>
                </a:rPr>
                <a:t>Ops transparency</a:t>
              </a:r>
              <a:endParaRPr lang="en-US" sz="1200" dirty="0">
                <a:solidFill>
                  <a:srgbClr val="5B9BD5"/>
                </a:solidFill>
              </a:endParaRPr>
            </a:p>
            <a:p>
              <a:pPr marL="171450" indent="-171450">
                <a:buFont typeface="FontAwesome" pitchFamily="2" charset="0"/>
                <a:buChar char=""/>
              </a:pPr>
              <a:r>
                <a:rPr lang="en-US" sz="1200" dirty="0" smtClean="0">
                  <a:solidFill>
                    <a:srgbClr val="5B9BD5"/>
                  </a:solidFill>
                </a:rPr>
                <a:t>Intended </a:t>
              </a:r>
              <a:r>
                <a:rPr lang="en-US" sz="1200" dirty="0">
                  <a:solidFill>
                    <a:srgbClr val="5B9BD5"/>
                  </a:solidFill>
                </a:rPr>
                <a:t>for </a:t>
              </a:r>
              <a:r>
                <a:rPr lang="en-US" sz="1200" dirty="0" smtClean="0">
                  <a:solidFill>
                    <a:srgbClr val="5B9BD5"/>
                  </a:solidFill>
                </a:rPr>
                <a:t>technical DevOps audience</a:t>
              </a:r>
            </a:p>
            <a:p>
              <a:pPr marL="171450" indent="-171450">
                <a:buFont typeface="FontAwesome" pitchFamily="2" charset="0"/>
                <a:buChar char=""/>
              </a:pPr>
              <a:r>
                <a:rPr lang="en-US" sz="1200" dirty="0" smtClean="0">
                  <a:solidFill>
                    <a:srgbClr val="5B9BD5"/>
                  </a:solidFill>
                </a:rPr>
                <a:t>Not best solution for non-technical users</a:t>
              </a:r>
              <a:endParaRPr lang="en-US" sz="1200" dirty="0">
                <a:solidFill>
                  <a:srgbClr val="5B9BD5"/>
                </a:solidFill>
              </a:endParaRPr>
            </a:p>
            <a:p>
              <a:pPr marL="171450" lvl="0" indent="-171450">
                <a:buFont typeface="FontAwesome" pitchFamily="2" charset="0"/>
                <a:buChar char=""/>
              </a:pPr>
              <a:r>
                <a:rPr lang="en-US" sz="1200" dirty="0" smtClean="0">
                  <a:solidFill>
                    <a:srgbClr val="5B9BD5"/>
                  </a:solidFill>
                </a:rPr>
                <a:t>Overkill </a:t>
              </a:r>
              <a:r>
                <a:rPr lang="en-US" sz="1200" dirty="0">
                  <a:solidFill>
                    <a:srgbClr val="5B9BD5"/>
                  </a:solidFill>
                </a:rPr>
                <a:t>for immediate use cases on the table</a:t>
              </a:r>
            </a:p>
            <a:p>
              <a:pPr marL="171450" indent="-171450">
                <a:buFont typeface="FontAwesome" pitchFamily="2" charset="0"/>
                <a:buChar char=""/>
              </a:pPr>
              <a:r>
                <a:rPr lang="en-US" sz="1200" dirty="0" smtClean="0">
                  <a:solidFill>
                    <a:srgbClr val="5B9BD5"/>
                  </a:solidFill>
                </a:rPr>
                <a:t>Not a complete solution</a:t>
              </a:r>
              <a:endParaRPr lang="en-US" sz="1200" dirty="0">
                <a:solidFill>
                  <a:srgbClr val="5B9BD5"/>
                </a:solidFill>
              </a:endParaRPr>
            </a:p>
            <a:p>
              <a:pPr marL="171450" lvl="0" indent="-171450">
                <a:buFont typeface="FontAwesome" pitchFamily="2" charset="0"/>
                <a:buChar char=""/>
              </a:pPr>
              <a:r>
                <a:rPr lang="en-US" sz="1200" dirty="0" smtClean="0">
                  <a:solidFill>
                    <a:srgbClr val="5B9BD5"/>
                  </a:solidFill>
                </a:rPr>
                <a:t>Still need to build UI and services for connectivity, query, &amp; transformation</a:t>
              </a:r>
              <a:endParaRPr lang="en-US" sz="1200" dirty="0">
                <a:solidFill>
                  <a:srgbClr val="5B9BD5"/>
                </a:solidFill>
              </a:endParaRPr>
            </a:p>
            <a:p>
              <a:pPr marL="228600" indent="-228600">
                <a:buFont typeface="FontAwesome" pitchFamily="2" charset="0"/>
                <a:buChar char=""/>
              </a:pPr>
              <a:endParaRPr lang="en-US" sz="1200" dirty="0" smtClean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6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2438</TotalTime>
  <Words>390</Words>
  <Application>Microsoft Office PowerPoint</Application>
  <PresentationFormat>Widescreen</PresentationFormat>
  <Paragraphs>105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Dakota</vt:lpstr>
      <vt:lpstr>FontAwesome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100</cp:revision>
  <dcterms:created xsi:type="dcterms:W3CDTF">2016-08-25T21:45:57Z</dcterms:created>
  <dcterms:modified xsi:type="dcterms:W3CDTF">2016-09-09T08:01:05Z</dcterms:modified>
</cp:coreProperties>
</file>