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1"/>
  </p:sldMasterIdLst>
  <p:notesMasterIdLst>
    <p:notesMasterId r:id="rId37"/>
  </p:notesMasterIdLst>
  <p:handoutMasterIdLst>
    <p:handoutMasterId r:id="rId38"/>
  </p:handoutMasterIdLst>
  <p:sldIdLst>
    <p:sldId id="280" r:id="rId2"/>
    <p:sldId id="398" r:id="rId3"/>
    <p:sldId id="403" r:id="rId4"/>
    <p:sldId id="412" r:id="rId5"/>
    <p:sldId id="404" r:id="rId6"/>
    <p:sldId id="408" r:id="rId7"/>
    <p:sldId id="405" r:id="rId8"/>
    <p:sldId id="416" r:id="rId9"/>
    <p:sldId id="417" r:id="rId10"/>
    <p:sldId id="406" r:id="rId11"/>
    <p:sldId id="407" r:id="rId12"/>
    <p:sldId id="410" r:id="rId13"/>
    <p:sldId id="411" r:id="rId14"/>
    <p:sldId id="409"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415" r:id="rId34"/>
    <p:sldId id="413" r:id="rId35"/>
    <p:sldId id="41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57CD"/>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42" autoAdjust="0"/>
    <p:restoredTop sz="97374" autoAdjust="0"/>
  </p:normalViewPr>
  <p:slideViewPr>
    <p:cSldViewPr snapToGrid="0" snapToObjects="1">
      <p:cViewPr varScale="1">
        <p:scale>
          <a:sx n="81" d="100"/>
          <a:sy n="81" d="100"/>
        </p:scale>
        <p:origin x="451"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7AD5E-356B-4B19-A949-51AF3961F903}" type="doc">
      <dgm:prSet loTypeId="urn:microsoft.com/office/officeart/2005/8/layout/process1" loCatId="process" qsTypeId="urn:microsoft.com/office/officeart/2005/8/quickstyle/simple1" qsCatId="simple" csTypeId="urn:microsoft.com/office/officeart/2005/8/colors/accent1_2" csCatId="accent1" phldr="1"/>
      <dgm:spPr/>
    </dgm:pt>
    <dgm:pt modelId="{B71E913C-F503-44C5-99FD-B0F7BF5C93C9}">
      <dgm:prSet phldrT="[Text]"/>
      <dgm:spPr>
        <a:solidFill>
          <a:schemeClr val="accent2"/>
        </a:solidFill>
      </dgm:spPr>
      <dgm:t>
        <a:bodyPr/>
        <a:lstStyle/>
        <a:p>
          <a:r>
            <a:rPr lang="en-US" dirty="0" smtClean="0"/>
            <a:t>Determine High-Value Business Capabilities</a:t>
          </a:r>
          <a:endParaRPr lang="en-US" dirty="0"/>
        </a:p>
      </dgm:t>
    </dgm:pt>
    <dgm:pt modelId="{DBC87CA5-5E31-44F3-A544-D877929B7397}" type="parTrans" cxnId="{B71107B6-E0DD-4113-8F71-A4ACBCFC6A02}">
      <dgm:prSet/>
      <dgm:spPr/>
      <dgm:t>
        <a:bodyPr/>
        <a:lstStyle/>
        <a:p>
          <a:endParaRPr lang="en-US"/>
        </a:p>
      </dgm:t>
    </dgm:pt>
    <dgm:pt modelId="{7F178585-5E2F-460C-9E49-997C8C1F50E2}" type="sibTrans" cxnId="{B71107B6-E0DD-4113-8F71-A4ACBCFC6A02}">
      <dgm:prSet/>
      <dgm:spPr/>
      <dgm:t>
        <a:bodyPr/>
        <a:lstStyle/>
        <a:p>
          <a:endParaRPr lang="en-US"/>
        </a:p>
      </dgm:t>
    </dgm:pt>
    <dgm:pt modelId="{F0FDA7C6-87C7-422B-915B-4870F37FE12A}">
      <dgm:prSet phldrT="[Text]"/>
      <dgm:spPr>
        <a:solidFill>
          <a:schemeClr val="accent2"/>
        </a:solidFill>
      </dgm:spPr>
      <dgm:t>
        <a:bodyPr/>
        <a:lstStyle/>
        <a:p>
          <a:r>
            <a:rPr lang="en-US" dirty="0" smtClean="0"/>
            <a:t>Decomposition of data and functionality</a:t>
          </a:r>
          <a:endParaRPr lang="en-US" dirty="0"/>
        </a:p>
      </dgm:t>
    </dgm:pt>
    <dgm:pt modelId="{108E434E-710D-4E5A-B738-CA59FD102FAE}" type="parTrans" cxnId="{7B1E521F-5D1C-4719-AB91-2D148AD54DB4}">
      <dgm:prSet/>
      <dgm:spPr/>
      <dgm:t>
        <a:bodyPr/>
        <a:lstStyle/>
        <a:p>
          <a:endParaRPr lang="en-US"/>
        </a:p>
      </dgm:t>
    </dgm:pt>
    <dgm:pt modelId="{51218718-4580-4326-978E-40BA8C24968E}" type="sibTrans" cxnId="{7B1E521F-5D1C-4719-AB91-2D148AD54DB4}">
      <dgm:prSet/>
      <dgm:spPr/>
      <dgm:t>
        <a:bodyPr/>
        <a:lstStyle/>
        <a:p>
          <a:endParaRPr lang="en-US"/>
        </a:p>
      </dgm:t>
    </dgm:pt>
    <dgm:pt modelId="{87788CFF-FAC9-48C6-8EE4-A5643146EC49}">
      <dgm:prSet phldrT="[Text]"/>
      <dgm:spPr>
        <a:solidFill>
          <a:schemeClr val="accent2"/>
        </a:solidFill>
      </dgm:spPr>
      <dgm:t>
        <a:bodyPr/>
        <a:lstStyle/>
        <a:p>
          <a:r>
            <a:rPr lang="en-US" dirty="0" smtClean="0"/>
            <a:t>Delivery of microservices based on business capabilities</a:t>
          </a:r>
          <a:endParaRPr lang="en-US" dirty="0"/>
        </a:p>
      </dgm:t>
    </dgm:pt>
    <dgm:pt modelId="{B5C740B8-A7FB-4B09-AC50-21B2E1B2DEEB}" type="parTrans" cxnId="{972C5D79-57A7-48BA-9FEA-D214FD569AEB}">
      <dgm:prSet/>
      <dgm:spPr/>
      <dgm:t>
        <a:bodyPr/>
        <a:lstStyle/>
        <a:p>
          <a:endParaRPr lang="en-US"/>
        </a:p>
      </dgm:t>
    </dgm:pt>
    <dgm:pt modelId="{56BB4B99-939B-467E-84A0-388944E45731}" type="sibTrans" cxnId="{972C5D79-57A7-48BA-9FEA-D214FD569AEB}">
      <dgm:prSet/>
      <dgm:spPr/>
      <dgm:t>
        <a:bodyPr/>
        <a:lstStyle/>
        <a:p>
          <a:endParaRPr lang="en-US"/>
        </a:p>
      </dgm:t>
    </dgm:pt>
    <dgm:pt modelId="{6F81A889-60F5-4BB1-B5AE-F1BB0CCA7244}" type="pres">
      <dgm:prSet presAssocID="{68D7AD5E-356B-4B19-A949-51AF3961F903}" presName="Name0" presStyleCnt="0">
        <dgm:presLayoutVars>
          <dgm:dir/>
          <dgm:resizeHandles val="exact"/>
        </dgm:presLayoutVars>
      </dgm:prSet>
      <dgm:spPr/>
    </dgm:pt>
    <dgm:pt modelId="{97373342-4BE0-42C7-9030-DAF284EB603C}" type="pres">
      <dgm:prSet presAssocID="{B71E913C-F503-44C5-99FD-B0F7BF5C93C9}" presName="node" presStyleLbl="node1" presStyleIdx="0" presStyleCnt="3">
        <dgm:presLayoutVars>
          <dgm:bulletEnabled val="1"/>
        </dgm:presLayoutVars>
      </dgm:prSet>
      <dgm:spPr/>
      <dgm:t>
        <a:bodyPr/>
        <a:lstStyle/>
        <a:p>
          <a:endParaRPr lang="en-US"/>
        </a:p>
      </dgm:t>
    </dgm:pt>
    <dgm:pt modelId="{7997306B-8A84-4BB9-9286-7627BFB0F301}" type="pres">
      <dgm:prSet presAssocID="{7F178585-5E2F-460C-9E49-997C8C1F50E2}" presName="sibTrans" presStyleLbl="sibTrans2D1" presStyleIdx="0" presStyleCnt="2"/>
      <dgm:spPr/>
      <dgm:t>
        <a:bodyPr/>
        <a:lstStyle/>
        <a:p>
          <a:endParaRPr lang="en-US"/>
        </a:p>
      </dgm:t>
    </dgm:pt>
    <dgm:pt modelId="{A039ECE9-1101-4BCB-8219-C40E58C3F990}" type="pres">
      <dgm:prSet presAssocID="{7F178585-5E2F-460C-9E49-997C8C1F50E2}" presName="connectorText" presStyleLbl="sibTrans2D1" presStyleIdx="0" presStyleCnt="2"/>
      <dgm:spPr/>
      <dgm:t>
        <a:bodyPr/>
        <a:lstStyle/>
        <a:p>
          <a:endParaRPr lang="en-US"/>
        </a:p>
      </dgm:t>
    </dgm:pt>
    <dgm:pt modelId="{8B8E1383-F9D0-4121-A7D9-672265CEC964}" type="pres">
      <dgm:prSet presAssocID="{F0FDA7C6-87C7-422B-915B-4870F37FE12A}" presName="node" presStyleLbl="node1" presStyleIdx="1" presStyleCnt="3">
        <dgm:presLayoutVars>
          <dgm:bulletEnabled val="1"/>
        </dgm:presLayoutVars>
      </dgm:prSet>
      <dgm:spPr/>
      <dgm:t>
        <a:bodyPr/>
        <a:lstStyle/>
        <a:p>
          <a:endParaRPr lang="en-US"/>
        </a:p>
      </dgm:t>
    </dgm:pt>
    <dgm:pt modelId="{D5278F62-14C0-463C-A762-4E7BF6B6C01C}" type="pres">
      <dgm:prSet presAssocID="{51218718-4580-4326-978E-40BA8C24968E}" presName="sibTrans" presStyleLbl="sibTrans2D1" presStyleIdx="1" presStyleCnt="2"/>
      <dgm:spPr/>
      <dgm:t>
        <a:bodyPr/>
        <a:lstStyle/>
        <a:p>
          <a:endParaRPr lang="en-US"/>
        </a:p>
      </dgm:t>
    </dgm:pt>
    <dgm:pt modelId="{9EEFD588-6044-4DFF-815A-D5101C671E57}" type="pres">
      <dgm:prSet presAssocID="{51218718-4580-4326-978E-40BA8C24968E}" presName="connectorText" presStyleLbl="sibTrans2D1" presStyleIdx="1" presStyleCnt="2"/>
      <dgm:spPr/>
      <dgm:t>
        <a:bodyPr/>
        <a:lstStyle/>
        <a:p>
          <a:endParaRPr lang="en-US"/>
        </a:p>
      </dgm:t>
    </dgm:pt>
    <dgm:pt modelId="{1B0D7FC5-FD22-485B-9048-0F7DA206E13E}" type="pres">
      <dgm:prSet presAssocID="{87788CFF-FAC9-48C6-8EE4-A5643146EC49}" presName="node" presStyleLbl="node1" presStyleIdx="2" presStyleCnt="3">
        <dgm:presLayoutVars>
          <dgm:bulletEnabled val="1"/>
        </dgm:presLayoutVars>
      </dgm:prSet>
      <dgm:spPr/>
      <dgm:t>
        <a:bodyPr/>
        <a:lstStyle/>
        <a:p>
          <a:endParaRPr lang="en-US"/>
        </a:p>
      </dgm:t>
    </dgm:pt>
  </dgm:ptLst>
  <dgm:cxnLst>
    <dgm:cxn modelId="{D025041B-E116-4363-B009-41645302C5FD}" type="presOf" srcId="{68D7AD5E-356B-4B19-A949-51AF3961F903}" destId="{6F81A889-60F5-4BB1-B5AE-F1BB0CCA7244}" srcOrd="0" destOrd="0" presId="urn:microsoft.com/office/officeart/2005/8/layout/process1"/>
    <dgm:cxn modelId="{4A357972-A975-4A93-9002-AA603E8729FB}" type="presOf" srcId="{B71E913C-F503-44C5-99FD-B0F7BF5C93C9}" destId="{97373342-4BE0-42C7-9030-DAF284EB603C}" srcOrd="0" destOrd="0" presId="urn:microsoft.com/office/officeart/2005/8/layout/process1"/>
    <dgm:cxn modelId="{8176316D-05B4-4F6B-9EAC-F17BA0EFC69F}" type="presOf" srcId="{7F178585-5E2F-460C-9E49-997C8C1F50E2}" destId="{7997306B-8A84-4BB9-9286-7627BFB0F301}" srcOrd="0" destOrd="0" presId="urn:microsoft.com/office/officeart/2005/8/layout/process1"/>
    <dgm:cxn modelId="{80A10D9F-6C31-4CE5-BA14-4245AE82223D}" type="presOf" srcId="{51218718-4580-4326-978E-40BA8C24968E}" destId="{9EEFD588-6044-4DFF-815A-D5101C671E57}" srcOrd="1" destOrd="0" presId="urn:microsoft.com/office/officeart/2005/8/layout/process1"/>
    <dgm:cxn modelId="{DB162A7F-53BC-44C3-96A7-B996A4FBE80A}" type="presOf" srcId="{51218718-4580-4326-978E-40BA8C24968E}" destId="{D5278F62-14C0-463C-A762-4E7BF6B6C01C}" srcOrd="0" destOrd="0" presId="urn:microsoft.com/office/officeart/2005/8/layout/process1"/>
    <dgm:cxn modelId="{28E3ADA2-45DC-4D66-9590-6AA9CD2C7DCF}" type="presOf" srcId="{87788CFF-FAC9-48C6-8EE4-A5643146EC49}" destId="{1B0D7FC5-FD22-485B-9048-0F7DA206E13E}" srcOrd="0" destOrd="0" presId="urn:microsoft.com/office/officeart/2005/8/layout/process1"/>
    <dgm:cxn modelId="{B71107B6-E0DD-4113-8F71-A4ACBCFC6A02}" srcId="{68D7AD5E-356B-4B19-A949-51AF3961F903}" destId="{B71E913C-F503-44C5-99FD-B0F7BF5C93C9}" srcOrd="0" destOrd="0" parTransId="{DBC87CA5-5E31-44F3-A544-D877929B7397}" sibTransId="{7F178585-5E2F-460C-9E49-997C8C1F50E2}"/>
    <dgm:cxn modelId="{972C5D79-57A7-48BA-9FEA-D214FD569AEB}" srcId="{68D7AD5E-356B-4B19-A949-51AF3961F903}" destId="{87788CFF-FAC9-48C6-8EE4-A5643146EC49}" srcOrd="2" destOrd="0" parTransId="{B5C740B8-A7FB-4B09-AC50-21B2E1B2DEEB}" sibTransId="{56BB4B99-939B-467E-84A0-388944E45731}"/>
    <dgm:cxn modelId="{46154A2D-B55B-4BEC-8B90-99A3FC530560}" type="presOf" srcId="{F0FDA7C6-87C7-422B-915B-4870F37FE12A}" destId="{8B8E1383-F9D0-4121-A7D9-672265CEC964}" srcOrd="0" destOrd="0" presId="urn:microsoft.com/office/officeart/2005/8/layout/process1"/>
    <dgm:cxn modelId="{7B1E521F-5D1C-4719-AB91-2D148AD54DB4}" srcId="{68D7AD5E-356B-4B19-A949-51AF3961F903}" destId="{F0FDA7C6-87C7-422B-915B-4870F37FE12A}" srcOrd="1" destOrd="0" parTransId="{108E434E-710D-4E5A-B738-CA59FD102FAE}" sibTransId="{51218718-4580-4326-978E-40BA8C24968E}"/>
    <dgm:cxn modelId="{0C386A23-6E65-46E6-9621-4FCA66D8F6A1}" type="presOf" srcId="{7F178585-5E2F-460C-9E49-997C8C1F50E2}" destId="{A039ECE9-1101-4BCB-8219-C40E58C3F990}" srcOrd="1" destOrd="0" presId="urn:microsoft.com/office/officeart/2005/8/layout/process1"/>
    <dgm:cxn modelId="{807D5A37-0991-44CE-B252-FC3D3931E61B}" type="presParOf" srcId="{6F81A889-60F5-4BB1-B5AE-F1BB0CCA7244}" destId="{97373342-4BE0-42C7-9030-DAF284EB603C}" srcOrd="0" destOrd="0" presId="urn:microsoft.com/office/officeart/2005/8/layout/process1"/>
    <dgm:cxn modelId="{8980BE00-4259-4DDC-ADAD-F017E13F9DA9}" type="presParOf" srcId="{6F81A889-60F5-4BB1-B5AE-F1BB0CCA7244}" destId="{7997306B-8A84-4BB9-9286-7627BFB0F301}" srcOrd="1" destOrd="0" presId="urn:microsoft.com/office/officeart/2005/8/layout/process1"/>
    <dgm:cxn modelId="{0260B5C2-EAFA-42E2-8739-9A1A42DCD417}" type="presParOf" srcId="{7997306B-8A84-4BB9-9286-7627BFB0F301}" destId="{A039ECE9-1101-4BCB-8219-C40E58C3F990}" srcOrd="0" destOrd="0" presId="urn:microsoft.com/office/officeart/2005/8/layout/process1"/>
    <dgm:cxn modelId="{980ADD07-6264-4A51-A38E-DB779EAFCF08}" type="presParOf" srcId="{6F81A889-60F5-4BB1-B5AE-F1BB0CCA7244}" destId="{8B8E1383-F9D0-4121-A7D9-672265CEC964}" srcOrd="2" destOrd="0" presId="urn:microsoft.com/office/officeart/2005/8/layout/process1"/>
    <dgm:cxn modelId="{B181D007-3D80-41A2-B63B-325FDCEC4700}" type="presParOf" srcId="{6F81A889-60F5-4BB1-B5AE-F1BB0CCA7244}" destId="{D5278F62-14C0-463C-A762-4E7BF6B6C01C}" srcOrd="3" destOrd="0" presId="urn:microsoft.com/office/officeart/2005/8/layout/process1"/>
    <dgm:cxn modelId="{B6616214-1C39-4303-A054-3755198327D6}" type="presParOf" srcId="{D5278F62-14C0-463C-A762-4E7BF6B6C01C}" destId="{9EEFD588-6044-4DFF-815A-D5101C671E57}" srcOrd="0" destOrd="0" presId="urn:microsoft.com/office/officeart/2005/8/layout/process1"/>
    <dgm:cxn modelId="{098F92E4-02A3-4977-A1E1-89F3D3D3B66D}" type="presParOf" srcId="{6F81A889-60F5-4BB1-B5AE-F1BB0CCA7244}" destId="{1B0D7FC5-FD22-485B-9048-0F7DA206E13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E47139-8729-47B2-9AEC-C0C2260173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04E76EB-6EB8-496E-9F35-3428DFECBA9A}">
      <dgm:prSet phldrT="[Text]"/>
      <dgm:spPr/>
      <dgm:t>
        <a:bodyPr/>
        <a:lstStyle/>
        <a:p>
          <a:r>
            <a:rPr lang="en-US" dirty="0" smtClean="0"/>
            <a:t>Large US Private Healthcare Firm</a:t>
          </a:r>
          <a:endParaRPr lang="en-US" dirty="0"/>
        </a:p>
      </dgm:t>
    </dgm:pt>
    <dgm:pt modelId="{DAAB7C4E-A3DF-4796-AFC2-D602808D8F43}" type="parTrans" cxnId="{CAA8B17D-2E48-4A5D-883F-6B83B0A8089F}">
      <dgm:prSet/>
      <dgm:spPr/>
      <dgm:t>
        <a:bodyPr/>
        <a:lstStyle/>
        <a:p>
          <a:endParaRPr lang="en-US"/>
        </a:p>
      </dgm:t>
    </dgm:pt>
    <dgm:pt modelId="{B31C737B-B19B-47D0-9DC4-94E8600FB9DA}" type="sibTrans" cxnId="{CAA8B17D-2E48-4A5D-883F-6B83B0A8089F}">
      <dgm:prSet/>
      <dgm:spPr/>
      <dgm:t>
        <a:bodyPr/>
        <a:lstStyle/>
        <a:p>
          <a:endParaRPr lang="en-US"/>
        </a:p>
      </dgm:t>
    </dgm:pt>
    <dgm:pt modelId="{DE841226-6FF2-4F02-8686-8858F4C4EC2A}">
      <dgm:prSet phldrT="[Text]"/>
      <dgm:spPr/>
      <dgm:t>
        <a:bodyPr/>
        <a:lstStyle/>
        <a:p>
          <a:r>
            <a:rPr lang="en-US" dirty="0" smtClean="0"/>
            <a:t>Top Mobile Communications Company</a:t>
          </a:r>
          <a:endParaRPr lang="en-US" dirty="0"/>
        </a:p>
      </dgm:t>
    </dgm:pt>
    <dgm:pt modelId="{79F09CFE-9F46-4A0C-BE49-F6F5A814724D}" type="parTrans" cxnId="{1E57411D-2EAF-4238-A913-3B200DAC4849}">
      <dgm:prSet/>
      <dgm:spPr/>
      <dgm:t>
        <a:bodyPr/>
        <a:lstStyle/>
        <a:p>
          <a:endParaRPr lang="en-US"/>
        </a:p>
      </dgm:t>
    </dgm:pt>
    <dgm:pt modelId="{702B11C3-193A-4F53-B611-432D8A9A39B4}" type="sibTrans" cxnId="{1E57411D-2EAF-4238-A913-3B200DAC4849}">
      <dgm:prSet/>
      <dgm:spPr/>
      <dgm:t>
        <a:bodyPr/>
        <a:lstStyle/>
        <a:p>
          <a:endParaRPr lang="en-US"/>
        </a:p>
      </dgm:t>
    </dgm:pt>
    <dgm:pt modelId="{5820BCEF-6E0B-4F5F-84CE-DC038AD65818}">
      <dgm:prSet phldrT="[Text]"/>
      <dgm:spPr/>
      <dgm:t>
        <a:bodyPr/>
        <a:lstStyle/>
        <a:p>
          <a:r>
            <a:rPr lang="en-US" dirty="0" smtClean="0"/>
            <a:t>Design, develop, validate, and implement first phase of microservices in an effort to migrate from a monolithic SOA architecture to an agile microservice enabled architecture.  </a:t>
          </a:r>
          <a:endParaRPr lang="en-US" dirty="0"/>
        </a:p>
      </dgm:t>
    </dgm:pt>
    <dgm:pt modelId="{67083D1F-0B39-484D-A8EC-E56984A84DDC}" type="parTrans" cxnId="{D316D6C5-5E2B-4CB8-9B8C-7595AE65D327}">
      <dgm:prSet/>
      <dgm:spPr/>
      <dgm:t>
        <a:bodyPr/>
        <a:lstStyle/>
        <a:p>
          <a:endParaRPr lang="en-US"/>
        </a:p>
      </dgm:t>
    </dgm:pt>
    <dgm:pt modelId="{5AF33A7E-EFAF-455F-A3E6-9A6A4F5D0762}" type="sibTrans" cxnId="{D316D6C5-5E2B-4CB8-9B8C-7595AE65D327}">
      <dgm:prSet/>
      <dgm:spPr/>
      <dgm:t>
        <a:bodyPr/>
        <a:lstStyle/>
        <a:p>
          <a:endParaRPr lang="en-US"/>
        </a:p>
      </dgm:t>
    </dgm:pt>
    <dgm:pt modelId="{186125EA-5C7D-445A-BD17-821CF5DF9805}">
      <dgm:prSet phldrT="[Text]"/>
      <dgm:spPr/>
      <dgm:t>
        <a:bodyPr/>
        <a:lstStyle/>
        <a:p>
          <a:r>
            <a:rPr lang="en-US" dirty="0" smtClean="0"/>
            <a:t>Industry Leading Credit Rating Company</a:t>
          </a:r>
          <a:endParaRPr lang="en-US" dirty="0"/>
        </a:p>
      </dgm:t>
    </dgm:pt>
    <dgm:pt modelId="{4B456E62-4DE8-4342-8423-4B034903125F}" type="parTrans" cxnId="{5F4872ED-8B71-4568-9F04-A8D3A88C48E5}">
      <dgm:prSet/>
      <dgm:spPr/>
      <dgm:t>
        <a:bodyPr/>
        <a:lstStyle/>
        <a:p>
          <a:endParaRPr lang="en-US"/>
        </a:p>
      </dgm:t>
    </dgm:pt>
    <dgm:pt modelId="{F1893888-8ED1-4304-BE19-8AEE38217764}" type="sibTrans" cxnId="{5F4872ED-8B71-4568-9F04-A8D3A88C48E5}">
      <dgm:prSet/>
      <dgm:spPr/>
      <dgm:t>
        <a:bodyPr/>
        <a:lstStyle/>
        <a:p>
          <a:endParaRPr lang="en-US"/>
        </a:p>
      </dgm:t>
    </dgm:pt>
    <dgm:pt modelId="{B18C5795-FADF-4B5A-9E9B-059315A90E75}">
      <dgm:prSet phldrT="[Text]"/>
      <dgm:spPr/>
      <dgm:t>
        <a:bodyPr/>
        <a:lstStyle/>
        <a:p>
          <a:r>
            <a:rPr lang="en-US" dirty="0" smtClean="0"/>
            <a:t>Develop microservices Best Practices to be implemented by the </a:t>
          </a:r>
          <a:r>
            <a:rPr lang="en-US" dirty="0" smtClean="0"/>
            <a:t>architecture </a:t>
          </a:r>
          <a:r>
            <a:rPr lang="en-US" dirty="0" smtClean="0"/>
            <a:t>CoE</a:t>
          </a:r>
          <a:endParaRPr lang="en-US" dirty="0"/>
        </a:p>
      </dgm:t>
    </dgm:pt>
    <dgm:pt modelId="{696506C6-952B-4814-9B17-12E059ECE74D}" type="parTrans" cxnId="{8F66978B-2635-4E23-B42D-07DD628BB75C}">
      <dgm:prSet/>
      <dgm:spPr/>
      <dgm:t>
        <a:bodyPr/>
        <a:lstStyle/>
        <a:p>
          <a:endParaRPr lang="en-US"/>
        </a:p>
      </dgm:t>
    </dgm:pt>
    <dgm:pt modelId="{4A2BE2CF-0D94-4175-968C-FF610C0F41AB}" type="sibTrans" cxnId="{8F66978B-2635-4E23-B42D-07DD628BB75C}">
      <dgm:prSet/>
      <dgm:spPr/>
      <dgm:t>
        <a:bodyPr/>
        <a:lstStyle/>
        <a:p>
          <a:endParaRPr lang="en-US"/>
        </a:p>
      </dgm:t>
    </dgm:pt>
    <dgm:pt modelId="{A2382382-E678-4373-B91A-0DC5DDF27119}">
      <dgm:prSet phldrT="[Text]"/>
      <dgm:spPr/>
      <dgm:t>
        <a:bodyPr/>
        <a:lstStyle/>
        <a:p>
          <a:r>
            <a:rPr lang="en-US" dirty="0" smtClean="0"/>
            <a:t>Develop proof of concept web application using PaaS, microservices, and Container technology</a:t>
          </a:r>
          <a:endParaRPr lang="en-US" dirty="0"/>
        </a:p>
      </dgm:t>
    </dgm:pt>
    <dgm:pt modelId="{09A7A6D8-42C3-4934-A62C-27D2489BB7D7}" type="parTrans" cxnId="{5C2A5DC4-C2BF-4786-8A1B-59F54B211E44}">
      <dgm:prSet/>
      <dgm:spPr/>
      <dgm:t>
        <a:bodyPr/>
        <a:lstStyle/>
        <a:p>
          <a:endParaRPr lang="en-US"/>
        </a:p>
      </dgm:t>
    </dgm:pt>
    <dgm:pt modelId="{2F0A9D2F-DADE-4581-8FBD-0936791252AE}" type="sibTrans" cxnId="{5C2A5DC4-C2BF-4786-8A1B-59F54B211E44}">
      <dgm:prSet/>
      <dgm:spPr/>
      <dgm:t>
        <a:bodyPr/>
        <a:lstStyle/>
        <a:p>
          <a:endParaRPr lang="en-US"/>
        </a:p>
      </dgm:t>
    </dgm:pt>
    <dgm:pt modelId="{9856E652-BE94-4EA6-873D-F71279056FDE}">
      <dgm:prSet phldrT="[Text]"/>
      <dgm:spPr/>
      <dgm:t>
        <a:bodyPr/>
        <a:lstStyle/>
        <a:p>
          <a:r>
            <a:rPr lang="en-US" dirty="0" smtClean="0"/>
            <a:t>Design and implement prototype architecture to enable rapid development for client customers</a:t>
          </a:r>
          <a:endParaRPr lang="en-US" dirty="0"/>
        </a:p>
      </dgm:t>
    </dgm:pt>
    <dgm:pt modelId="{A05FA74A-4A09-4E2C-A5CD-C21CEE002C6A}" type="parTrans" cxnId="{FCA6D892-F836-41F0-83E2-05C80FE7A81E}">
      <dgm:prSet/>
      <dgm:spPr/>
      <dgm:t>
        <a:bodyPr/>
        <a:lstStyle/>
        <a:p>
          <a:endParaRPr lang="en-US"/>
        </a:p>
      </dgm:t>
    </dgm:pt>
    <dgm:pt modelId="{A9D2FCE1-4D22-40AD-906F-43B8221E69B0}" type="sibTrans" cxnId="{FCA6D892-F836-41F0-83E2-05C80FE7A81E}">
      <dgm:prSet/>
      <dgm:spPr/>
      <dgm:t>
        <a:bodyPr/>
        <a:lstStyle/>
        <a:p>
          <a:endParaRPr lang="en-US"/>
        </a:p>
      </dgm:t>
    </dgm:pt>
    <dgm:pt modelId="{6EA70589-65ED-4C52-93D8-55EF11209824}">
      <dgm:prSet phldrT="[Text]"/>
      <dgm:spPr/>
      <dgm:t>
        <a:bodyPr/>
        <a:lstStyle/>
        <a:p>
          <a:r>
            <a:rPr lang="en-US" dirty="0" smtClean="0"/>
            <a:t>Develop microservices in Java using the Spring framework</a:t>
          </a:r>
          <a:endParaRPr lang="en-US" dirty="0"/>
        </a:p>
      </dgm:t>
    </dgm:pt>
    <dgm:pt modelId="{37BAE0C7-E574-425D-8B83-0BAB816086CC}" type="parTrans" cxnId="{61DD33A1-7F19-4062-9793-CC8811B2F4C0}">
      <dgm:prSet/>
      <dgm:spPr/>
      <dgm:t>
        <a:bodyPr/>
        <a:lstStyle/>
        <a:p>
          <a:endParaRPr lang="en-US"/>
        </a:p>
      </dgm:t>
    </dgm:pt>
    <dgm:pt modelId="{1D4F38EA-C55E-4327-90AF-398C013FA53C}" type="sibTrans" cxnId="{61DD33A1-7F19-4062-9793-CC8811B2F4C0}">
      <dgm:prSet/>
      <dgm:spPr/>
      <dgm:t>
        <a:bodyPr/>
        <a:lstStyle/>
        <a:p>
          <a:endParaRPr lang="en-US"/>
        </a:p>
      </dgm:t>
    </dgm:pt>
    <dgm:pt modelId="{B868B60A-C881-4D75-B705-55CA24368055}">
      <dgm:prSet phldrT="[Text]"/>
      <dgm:spPr/>
      <dgm:t>
        <a:bodyPr/>
        <a:lstStyle/>
        <a:p>
          <a:r>
            <a:rPr lang="en-US" dirty="0" smtClean="0"/>
            <a:t>Architecture components include Pivotal Cloud </a:t>
          </a:r>
          <a:r>
            <a:rPr lang="en-US" dirty="0" smtClean="0"/>
            <a:t>Foundry </a:t>
          </a:r>
          <a:r>
            <a:rPr lang="en-US" dirty="0" smtClean="0"/>
            <a:t>and Docker Containers to deliver to a cloud environment</a:t>
          </a:r>
          <a:endParaRPr lang="en-US" dirty="0"/>
        </a:p>
      </dgm:t>
    </dgm:pt>
    <dgm:pt modelId="{AB9D7ABA-5315-4AC5-8FFD-3DBA187994FF}" type="parTrans" cxnId="{FFF15A41-096A-4C5B-A3D4-8F0184064DAD}">
      <dgm:prSet/>
      <dgm:spPr/>
      <dgm:t>
        <a:bodyPr/>
        <a:lstStyle/>
        <a:p>
          <a:endParaRPr lang="en-US"/>
        </a:p>
      </dgm:t>
    </dgm:pt>
    <dgm:pt modelId="{C6B58FE9-9798-4625-BC63-9AE7BF70A1C4}" type="sibTrans" cxnId="{FFF15A41-096A-4C5B-A3D4-8F0184064DAD}">
      <dgm:prSet/>
      <dgm:spPr/>
      <dgm:t>
        <a:bodyPr/>
        <a:lstStyle/>
        <a:p>
          <a:endParaRPr lang="en-US"/>
        </a:p>
      </dgm:t>
    </dgm:pt>
    <dgm:pt modelId="{0A2AE0C1-7CD1-4F0A-8EDF-54E29B38A4C0}">
      <dgm:prSet phldrT="[Text]"/>
      <dgm:spPr/>
      <dgm:t>
        <a:bodyPr/>
        <a:lstStyle/>
        <a:p>
          <a:r>
            <a:rPr lang="en-US" dirty="0" smtClean="0"/>
            <a:t>Utilize industry leading API management platform</a:t>
          </a:r>
          <a:endParaRPr lang="en-US" dirty="0"/>
        </a:p>
      </dgm:t>
    </dgm:pt>
    <dgm:pt modelId="{8FF94A90-759E-48C8-9D97-5134F8976ADF}" type="parTrans" cxnId="{703235D8-46C2-4FA2-8C13-6214531FC634}">
      <dgm:prSet/>
      <dgm:spPr/>
      <dgm:t>
        <a:bodyPr/>
        <a:lstStyle/>
        <a:p>
          <a:endParaRPr lang="en-US"/>
        </a:p>
      </dgm:t>
    </dgm:pt>
    <dgm:pt modelId="{4670E859-25B5-4995-B686-ABA727B1EB28}" type="sibTrans" cxnId="{703235D8-46C2-4FA2-8C13-6214531FC634}">
      <dgm:prSet/>
      <dgm:spPr/>
      <dgm:t>
        <a:bodyPr/>
        <a:lstStyle/>
        <a:p>
          <a:endParaRPr lang="en-US"/>
        </a:p>
      </dgm:t>
    </dgm:pt>
    <dgm:pt modelId="{AFC4803A-D3CF-450C-98FC-2E500BAF1556}" type="pres">
      <dgm:prSet presAssocID="{C8E47139-8729-47B2-9AEC-C0C226017316}" presName="linear" presStyleCnt="0">
        <dgm:presLayoutVars>
          <dgm:dir/>
          <dgm:animLvl val="lvl"/>
          <dgm:resizeHandles val="exact"/>
        </dgm:presLayoutVars>
      </dgm:prSet>
      <dgm:spPr/>
      <dgm:t>
        <a:bodyPr/>
        <a:lstStyle/>
        <a:p>
          <a:endParaRPr lang="en-US"/>
        </a:p>
      </dgm:t>
    </dgm:pt>
    <dgm:pt modelId="{567F1919-9085-4925-AD43-549A9A1DC57F}" type="pres">
      <dgm:prSet presAssocID="{F04E76EB-6EB8-496E-9F35-3428DFECBA9A}" presName="parentLin" presStyleCnt="0"/>
      <dgm:spPr/>
    </dgm:pt>
    <dgm:pt modelId="{3544ECC9-447A-4C5D-8360-4539D8B227CF}" type="pres">
      <dgm:prSet presAssocID="{F04E76EB-6EB8-496E-9F35-3428DFECBA9A}" presName="parentLeftMargin" presStyleLbl="node1" presStyleIdx="0" presStyleCnt="3"/>
      <dgm:spPr/>
      <dgm:t>
        <a:bodyPr/>
        <a:lstStyle/>
        <a:p>
          <a:endParaRPr lang="en-US"/>
        </a:p>
      </dgm:t>
    </dgm:pt>
    <dgm:pt modelId="{8D39BB61-7170-437F-A1B8-79A0BF2250D3}" type="pres">
      <dgm:prSet presAssocID="{F04E76EB-6EB8-496E-9F35-3428DFECBA9A}" presName="parentText" presStyleLbl="node1" presStyleIdx="0" presStyleCnt="3">
        <dgm:presLayoutVars>
          <dgm:chMax val="0"/>
          <dgm:bulletEnabled val="1"/>
        </dgm:presLayoutVars>
      </dgm:prSet>
      <dgm:spPr/>
      <dgm:t>
        <a:bodyPr/>
        <a:lstStyle/>
        <a:p>
          <a:endParaRPr lang="en-US"/>
        </a:p>
      </dgm:t>
    </dgm:pt>
    <dgm:pt modelId="{F00E0657-0FBF-4772-BB1B-983263828230}" type="pres">
      <dgm:prSet presAssocID="{F04E76EB-6EB8-496E-9F35-3428DFECBA9A}" presName="negativeSpace" presStyleCnt="0"/>
      <dgm:spPr/>
    </dgm:pt>
    <dgm:pt modelId="{8405488F-2520-4292-AFD7-6F691B001C5F}" type="pres">
      <dgm:prSet presAssocID="{F04E76EB-6EB8-496E-9F35-3428DFECBA9A}" presName="childText" presStyleLbl="conFgAcc1" presStyleIdx="0" presStyleCnt="3">
        <dgm:presLayoutVars>
          <dgm:bulletEnabled val="1"/>
        </dgm:presLayoutVars>
      </dgm:prSet>
      <dgm:spPr/>
      <dgm:t>
        <a:bodyPr/>
        <a:lstStyle/>
        <a:p>
          <a:endParaRPr lang="en-US"/>
        </a:p>
      </dgm:t>
    </dgm:pt>
    <dgm:pt modelId="{5B5AC115-B9AA-4158-B090-66B85CDC0815}" type="pres">
      <dgm:prSet presAssocID="{B31C737B-B19B-47D0-9DC4-94E8600FB9DA}" presName="spaceBetweenRectangles" presStyleCnt="0"/>
      <dgm:spPr/>
    </dgm:pt>
    <dgm:pt modelId="{A65735A3-25BA-4BAE-9325-61DA99A272F8}" type="pres">
      <dgm:prSet presAssocID="{DE841226-6FF2-4F02-8686-8858F4C4EC2A}" presName="parentLin" presStyleCnt="0"/>
      <dgm:spPr/>
    </dgm:pt>
    <dgm:pt modelId="{A4AE89BC-46D0-4FAD-80D4-C5FCB5556765}" type="pres">
      <dgm:prSet presAssocID="{DE841226-6FF2-4F02-8686-8858F4C4EC2A}" presName="parentLeftMargin" presStyleLbl="node1" presStyleIdx="0" presStyleCnt="3"/>
      <dgm:spPr/>
      <dgm:t>
        <a:bodyPr/>
        <a:lstStyle/>
        <a:p>
          <a:endParaRPr lang="en-US"/>
        </a:p>
      </dgm:t>
    </dgm:pt>
    <dgm:pt modelId="{E653C846-8267-48BA-81B9-04DC91624085}" type="pres">
      <dgm:prSet presAssocID="{DE841226-6FF2-4F02-8686-8858F4C4EC2A}" presName="parentText" presStyleLbl="node1" presStyleIdx="1" presStyleCnt="3">
        <dgm:presLayoutVars>
          <dgm:chMax val="0"/>
          <dgm:bulletEnabled val="1"/>
        </dgm:presLayoutVars>
      </dgm:prSet>
      <dgm:spPr/>
      <dgm:t>
        <a:bodyPr/>
        <a:lstStyle/>
        <a:p>
          <a:endParaRPr lang="en-US"/>
        </a:p>
      </dgm:t>
    </dgm:pt>
    <dgm:pt modelId="{9F645DA7-15D9-4098-B103-066BC0468806}" type="pres">
      <dgm:prSet presAssocID="{DE841226-6FF2-4F02-8686-8858F4C4EC2A}" presName="negativeSpace" presStyleCnt="0"/>
      <dgm:spPr/>
    </dgm:pt>
    <dgm:pt modelId="{E43E5A85-B846-4B36-A0D4-59A3B43B15BB}" type="pres">
      <dgm:prSet presAssocID="{DE841226-6FF2-4F02-8686-8858F4C4EC2A}" presName="childText" presStyleLbl="conFgAcc1" presStyleIdx="1" presStyleCnt="3">
        <dgm:presLayoutVars>
          <dgm:bulletEnabled val="1"/>
        </dgm:presLayoutVars>
      </dgm:prSet>
      <dgm:spPr/>
      <dgm:t>
        <a:bodyPr/>
        <a:lstStyle/>
        <a:p>
          <a:endParaRPr lang="en-US"/>
        </a:p>
      </dgm:t>
    </dgm:pt>
    <dgm:pt modelId="{5BBC8895-660C-4621-861A-355E97F90CFE}" type="pres">
      <dgm:prSet presAssocID="{702B11C3-193A-4F53-B611-432D8A9A39B4}" presName="spaceBetweenRectangles" presStyleCnt="0"/>
      <dgm:spPr/>
    </dgm:pt>
    <dgm:pt modelId="{A1F7CF9D-E51C-451D-A320-B9FEC729D06E}" type="pres">
      <dgm:prSet presAssocID="{186125EA-5C7D-445A-BD17-821CF5DF9805}" presName="parentLin" presStyleCnt="0"/>
      <dgm:spPr/>
    </dgm:pt>
    <dgm:pt modelId="{864C707D-F139-4B16-8CCC-995B0C6EFB0C}" type="pres">
      <dgm:prSet presAssocID="{186125EA-5C7D-445A-BD17-821CF5DF9805}" presName="parentLeftMargin" presStyleLbl="node1" presStyleIdx="1" presStyleCnt="3"/>
      <dgm:spPr/>
      <dgm:t>
        <a:bodyPr/>
        <a:lstStyle/>
        <a:p>
          <a:endParaRPr lang="en-US"/>
        </a:p>
      </dgm:t>
    </dgm:pt>
    <dgm:pt modelId="{CC5B8F44-25F6-4A25-B7BC-D6FD2AAA9B76}" type="pres">
      <dgm:prSet presAssocID="{186125EA-5C7D-445A-BD17-821CF5DF9805}" presName="parentText" presStyleLbl="node1" presStyleIdx="2" presStyleCnt="3">
        <dgm:presLayoutVars>
          <dgm:chMax val="0"/>
          <dgm:bulletEnabled val="1"/>
        </dgm:presLayoutVars>
      </dgm:prSet>
      <dgm:spPr/>
      <dgm:t>
        <a:bodyPr/>
        <a:lstStyle/>
        <a:p>
          <a:endParaRPr lang="en-US"/>
        </a:p>
      </dgm:t>
    </dgm:pt>
    <dgm:pt modelId="{E9E7E842-B7DC-4A7B-99B9-ECE52FEB9336}" type="pres">
      <dgm:prSet presAssocID="{186125EA-5C7D-445A-BD17-821CF5DF9805}" presName="negativeSpace" presStyleCnt="0"/>
      <dgm:spPr/>
    </dgm:pt>
    <dgm:pt modelId="{DEF1C134-4048-4084-AC83-CF5393B17356}" type="pres">
      <dgm:prSet presAssocID="{186125EA-5C7D-445A-BD17-821CF5DF9805}" presName="childText" presStyleLbl="conFgAcc1" presStyleIdx="2" presStyleCnt="3">
        <dgm:presLayoutVars>
          <dgm:bulletEnabled val="1"/>
        </dgm:presLayoutVars>
      </dgm:prSet>
      <dgm:spPr/>
      <dgm:t>
        <a:bodyPr/>
        <a:lstStyle/>
        <a:p>
          <a:endParaRPr lang="en-US"/>
        </a:p>
      </dgm:t>
    </dgm:pt>
  </dgm:ptLst>
  <dgm:cxnLst>
    <dgm:cxn modelId="{F013CAE3-891D-489F-BB6E-72CA38CBEEDC}" type="presOf" srcId="{C8E47139-8729-47B2-9AEC-C0C226017316}" destId="{AFC4803A-D3CF-450C-98FC-2E500BAF1556}" srcOrd="0" destOrd="0" presId="urn:microsoft.com/office/officeart/2005/8/layout/list1"/>
    <dgm:cxn modelId="{5C2A5DC4-C2BF-4786-8A1B-59F54B211E44}" srcId="{DE841226-6FF2-4F02-8686-8858F4C4EC2A}" destId="{A2382382-E678-4373-B91A-0DC5DDF27119}" srcOrd="0" destOrd="0" parTransId="{09A7A6D8-42C3-4934-A62C-27D2489BB7D7}" sibTransId="{2F0A9D2F-DADE-4581-8FBD-0936791252AE}"/>
    <dgm:cxn modelId="{8F66978B-2635-4E23-B42D-07DD628BB75C}" srcId="{186125EA-5C7D-445A-BD17-821CF5DF9805}" destId="{B18C5795-FADF-4B5A-9E9B-059315A90E75}" srcOrd="0" destOrd="0" parTransId="{696506C6-952B-4814-9B17-12E059ECE74D}" sibTransId="{4A2BE2CF-0D94-4175-968C-FF610C0F41AB}"/>
    <dgm:cxn modelId="{12DB8A96-0545-4DFA-A465-69A75F3C0040}" type="presOf" srcId="{B868B60A-C881-4D75-B705-55CA24368055}" destId="{E43E5A85-B846-4B36-A0D4-59A3B43B15BB}" srcOrd="0" destOrd="1" presId="urn:microsoft.com/office/officeart/2005/8/layout/list1"/>
    <dgm:cxn modelId="{DB4427E6-BAD3-42CC-BEDC-28077DE90B98}" type="presOf" srcId="{A2382382-E678-4373-B91A-0DC5DDF27119}" destId="{E43E5A85-B846-4B36-A0D4-59A3B43B15BB}" srcOrd="0" destOrd="0" presId="urn:microsoft.com/office/officeart/2005/8/layout/list1"/>
    <dgm:cxn modelId="{1E57411D-2EAF-4238-A913-3B200DAC4849}" srcId="{C8E47139-8729-47B2-9AEC-C0C226017316}" destId="{DE841226-6FF2-4F02-8686-8858F4C4EC2A}" srcOrd="1" destOrd="0" parTransId="{79F09CFE-9F46-4A0C-BE49-F6F5A814724D}" sibTransId="{702B11C3-193A-4F53-B611-432D8A9A39B4}"/>
    <dgm:cxn modelId="{1A5C1160-B184-4347-8CE3-A2958FEA8B95}" type="presOf" srcId="{9856E652-BE94-4EA6-873D-F71279056FDE}" destId="{DEF1C134-4048-4084-AC83-CF5393B17356}" srcOrd="0" destOrd="1" presId="urn:microsoft.com/office/officeart/2005/8/layout/list1"/>
    <dgm:cxn modelId="{439924DC-A234-4795-97A0-16328BC60DDA}" type="presOf" srcId="{DE841226-6FF2-4F02-8686-8858F4C4EC2A}" destId="{E653C846-8267-48BA-81B9-04DC91624085}" srcOrd="1" destOrd="0" presId="urn:microsoft.com/office/officeart/2005/8/layout/list1"/>
    <dgm:cxn modelId="{5F4872ED-8B71-4568-9F04-A8D3A88C48E5}" srcId="{C8E47139-8729-47B2-9AEC-C0C226017316}" destId="{186125EA-5C7D-445A-BD17-821CF5DF9805}" srcOrd="2" destOrd="0" parTransId="{4B456E62-4DE8-4342-8423-4B034903125F}" sibTransId="{F1893888-8ED1-4304-BE19-8AEE38217764}"/>
    <dgm:cxn modelId="{4AB8817E-A772-4FF2-84CE-2CE09E1B695A}" type="presOf" srcId="{F04E76EB-6EB8-496E-9F35-3428DFECBA9A}" destId="{8D39BB61-7170-437F-A1B8-79A0BF2250D3}" srcOrd="1" destOrd="0" presId="urn:microsoft.com/office/officeart/2005/8/layout/list1"/>
    <dgm:cxn modelId="{FFF15A41-096A-4C5B-A3D4-8F0184064DAD}" srcId="{DE841226-6FF2-4F02-8686-8858F4C4EC2A}" destId="{B868B60A-C881-4D75-B705-55CA24368055}" srcOrd="1" destOrd="0" parTransId="{AB9D7ABA-5315-4AC5-8FFD-3DBA187994FF}" sibTransId="{C6B58FE9-9798-4625-BC63-9AE7BF70A1C4}"/>
    <dgm:cxn modelId="{C59640D8-64D9-41C7-918E-54B26F2550C4}" type="presOf" srcId="{186125EA-5C7D-445A-BD17-821CF5DF9805}" destId="{864C707D-F139-4B16-8CCC-995B0C6EFB0C}" srcOrd="0" destOrd="0" presId="urn:microsoft.com/office/officeart/2005/8/layout/list1"/>
    <dgm:cxn modelId="{703235D8-46C2-4FA2-8C13-6214531FC634}" srcId="{F04E76EB-6EB8-496E-9F35-3428DFECBA9A}" destId="{0A2AE0C1-7CD1-4F0A-8EDF-54E29B38A4C0}" srcOrd="2" destOrd="0" parTransId="{8FF94A90-759E-48C8-9D97-5134F8976ADF}" sibTransId="{4670E859-25B5-4995-B686-ABA727B1EB28}"/>
    <dgm:cxn modelId="{D9F48409-5230-4CCE-80D0-B185DFB1DFC1}" type="presOf" srcId="{DE841226-6FF2-4F02-8686-8858F4C4EC2A}" destId="{A4AE89BC-46D0-4FAD-80D4-C5FCB5556765}" srcOrd="0" destOrd="0" presId="urn:microsoft.com/office/officeart/2005/8/layout/list1"/>
    <dgm:cxn modelId="{D316D6C5-5E2B-4CB8-9B8C-7595AE65D327}" srcId="{F04E76EB-6EB8-496E-9F35-3428DFECBA9A}" destId="{5820BCEF-6E0B-4F5F-84CE-DC038AD65818}" srcOrd="0" destOrd="0" parTransId="{67083D1F-0B39-484D-A8EC-E56984A84DDC}" sibTransId="{5AF33A7E-EFAF-455F-A3E6-9A6A4F5D0762}"/>
    <dgm:cxn modelId="{0F99308C-F11B-46FD-BBC9-712EC1B67575}" type="presOf" srcId="{F04E76EB-6EB8-496E-9F35-3428DFECBA9A}" destId="{3544ECC9-447A-4C5D-8360-4539D8B227CF}" srcOrd="0" destOrd="0" presId="urn:microsoft.com/office/officeart/2005/8/layout/list1"/>
    <dgm:cxn modelId="{F8C5BDE3-13AC-4DB4-8E7B-B7A48C275637}" type="presOf" srcId="{B18C5795-FADF-4B5A-9E9B-059315A90E75}" destId="{DEF1C134-4048-4084-AC83-CF5393B17356}" srcOrd="0" destOrd="0" presId="urn:microsoft.com/office/officeart/2005/8/layout/list1"/>
    <dgm:cxn modelId="{CAA8B17D-2E48-4A5D-883F-6B83B0A8089F}" srcId="{C8E47139-8729-47B2-9AEC-C0C226017316}" destId="{F04E76EB-6EB8-496E-9F35-3428DFECBA9A}" srcOrd="0" destOrd="0" parTransId="{DAAB7C4E-A3DF-4796-AFC2-D602808D8F43}" sibTransId="{B31C737B-B19B-47D0-9DC4-94E8600FB9DA}"/>
    <dgm:cxn modelId="{D31F463B-EE1C-425F-B6D3-5918524D8BA7}" type="presOf" srcId="{0A2AE0C1-7CD1-4F0A-8EDF-54E29B38A4C0}" destId="{8405488F-2520-4292-AFD7-6F691B001C5F}" srcOrd="0" destOrd="2" presId="urn:microsoft.com/office/officeart/2005/8/layout/list1"/>
    <dgm:cxn modelId="{B7A9E475-8FAB-44E3-B393-1DCF9E7A4AB9}" type="presOf" srcId="{5820BCEF-6E0B-4F5F-84CE-DC038AD65818}" destId="{8405488F-2520-4292-AFD7-6F691B001C5F}" srcOrd="0" destOrd="0" presId="urn:microsoft.com/office/officeart/2005/8/layout/list1"/>
    <dgm:cxn modelId="{F8D28D80-DAA3-46ED-8CBF-2166C90001ED}" type="presOf" srcId="{6EA70589-65ED-4C52-93D8-55EF11209824}" destId="{8405488F-2520-4292-AFD7-6F691B001C5F}" srcOrd="0" destOrd="1" presId="urn:microsoft.com/office/officeart/2005/8/layout/list1"/>
    <dgm:cxn modelId="{5030E1F6-029F-4369-8479-5F388A2939C4}" type="presOf" srcId="{186125EA-5C7D-445A-BD17-821CF5DF9805}" destId="{CC5B8F44-25F6-4A25-B7BC-D6FD2AAA9B76}" srcOrd="1" destOrd="0" presId="urn:microsoft.com/office/officeart/2005/8/layout/list1"/>
    <dgm:cxn modelId="{61DD33A1-7F19-4062-9793-CC8811B2F4C0}" srcId="{F04E76EB-6EB8-496E-9F35-3428DFECBA9A}" destId="{6EA70589-65ED-4C52-93D8-55EF11209824}" srcOrd="1" destOrd="0" parTransId="{37BAE0C7-E574-425D-8B83-0BAB816086CC}" sibTransId="{1D4F38EA-C55E-4327-90AF-398C013FA53C}"/>
    <dgm:cxn modelId="{FCA6D892-F836-41F0-83E2-05C80FE7A81E}" srcId="{186125EA-5C7D-445A-BD17-821CF5DF9805}" destId="{9856E652-BE94-4EA6-873D-F71279056FDE}" srcOrd="1" destOrd="0" parTransId="{A05FA74A-4A09-4E2C-A5CD-C21CEE002C6A}" sibTransId="{A9D2FCE1-4D22-40AD-906F-43B8221E69B0}"/>
    <dgm:cxn modelId="{C7C4818B-9924-412E-8614-E3CC5ECB65D2}" type="presParOf" srcId="{AFC4803A-D3CF-450C-98FC-2E500BAF1556}" destId="{567F1919-9085-4925-AD43-549A9A1DC57F}" srcOrd="0" destOrd="0" presId="urn:microsoft.com/office/officeart/2005/8/layout/list1"/>
    <dgm:cxn modelId="{0025CAC8-6ED2-4F86-ABEF-0607E438EE46}" type="presParOf" srcId="{567F1919-9085-4925-AD43-549A9A1DC57F}" destId="{3544ECC9-447A-4C5D-8360-4539D8B227CF}" srcOrd="0" destOrd="0" presId="urn:microsoft.com/office/officeart/2005/8/layout/list1"/>
    <dgm:cxn modelId="{1DBE5A74-3B28-4A98-A0BD-A9FB8AAE6BFD}" type="presParOf" srcId="{567F1919-9085-4925-AD43-549A9A1DC57F}" destId="{8D39BB61-7170-437F-A1B8-79A0BF2250D3}" srcOrd="1" destOrd="0" presId="urn:microsoft.com/office/officeart/2005/8/layout/list1"/>
    <dgm:cxn modelId="{310ADC7F-3A2A-4B11-919E-A33E9C429D4C}" type="presParOf" srcId="{AFC4803A-D3CF-450C-98FC-2E500BAF1556}" destId="{F00E0657-0FBF-4772-BB1B-983263828230}" srcOrd="1" destOrd="0" presId="urn:microsoft.com/office/officeart/2005/8/layout/list1"/>
    <dgm:cxn modelId="{8DAFDE04-EA09-4E53-AE18-433FE58978B1}" type="presParOf" srcId="{AFC4803A-D3CF-450C-98FC-2E500BAF1556}" destId="{8405488F-2520-4292-AFD7-6F691B001C5F}" srcOrd="2" destOrd="0" presId="urn:microsoft.com/office/officeart/2005/8/layout/list1"/>
    <dgm:cxn modelId="{9ED4EE31-A2F0-4804-BFD9-92DAB93213C5}" type="presParOf" srcId="{AFC4803A-D3CF-450C-98FC-2E500BAF1556}" destId="{5B5AC115-B9AA-4158-B090-66B85CDC0815}" srcOrd="3" destOrd="0" presId="urn:microsoft.com/office/officeart/2005/8/layout/list1"/>
    <dgm:cxn modelId="{0B90BC7E-5FCF-4D6E-8257-30B93B19C46A}" type="presParOf" srcId="{AFC4803A-D3CF-450C-98FC-2E500BAF1556}" destId="{A65735A3-25BA-4BAE-9325-61DA99A272F8}" srcOrd="4" destOrd="0" presId="urn:microsoft.com/office/officeart/2005/8/layout/list1"/>
    <dgm:cxn modelId="{692EF386-17F4-49BF-92AA-3A3D35C90EA7}" type="presParOf" srcId="{A65735A3-25BA-4BAE-9325-61DA99A272F8}" destId="{A4AE89BC-46D0-4FAD-80D4-C5FCB5556765}" srcOrd="0" destOrd="0" presId="urn:microsoft.com/office/officeart/2005/8/layout/list1"/>
    <dgm:cxn modelId="{856E072C-7CF7-4407-9D80-9E42A2FC2C67}" type="presParOf" srcId="{A65735A3-25BA-4BAE-9325-61DA99A272F8}" destId="{E653C846-8267-48BA-81B9-04DC91624085}" srcOrd="1" destOrd="0" presId="urn:microsoft.com/office/officeart/2005/8/layout/list1"/>
    <dgm:cxn modelId="{01A3AFC4-FAFC-4BA1-91A2-8070EC45DA73}" type="presParOf" srcId="{AFC4803A-D3CF-450C-98FC-2E500BAF1556}" destId="{9F645DA7-15D9-4098-B103-066BC0468806}" srcOrd="5" destOrd="0" presId="urn:microsoft.com/office/officeart/2005/8/layout/list1"/>
    <dgm:cxn modelId="{3C27A5CD-FD8C-497F-91DD-643BCABC3F31}" type="presParOf" srcId="{AFC4803A-D3CF-450C-98FC-2E500BAF1556}" destId="{E43E5A85-B846-4B36-A0D4-59A3B43B15BB}" srcOrd="6" destOrd="0" presId="urn:microsoft.com/office/officeart/2005/8/layout/list1"/>
    <dgm:cxn modelId="{339B4459-CF0F-484A-9317-FF394259D9BC}" type="presParOf" srcId="{AFC4803A-D3CF-450C-98FC-2E500BAF1556}" destId="{5BBC8895-660C-4621-861A-355E97F90CFE}" srcOrd="7" destOrd="0" presId="urn:microsoft.com/office/officeart/2005/8/layout/list1"/>
    <dgm:cxn modelId="{4B07D95C-846D-44D4-BCAC-4E05718AAEB2}" type="presParOf" srcId="{AFC4803A-D3CF-450C-98FC-2E500BAF1556}" destId="{A1F7CF9D-E51C-451D-A320-B9FEC729D06E}" srcOrd="8" destOrd="0" presId="urn:microsoft.com/office/officeart/2005/8/layout/list1"/>
    <dgm:cxn modelId="{156ADEA3-DADA-4313-B37E-0520DF967204}" type="presParOf" srcId="{A1F7CF9D-E51C-451D-A320-B9FEC729D06E}" destId="{864C707D-F139-4B16-8CCC-995B0C6EFB0C}" srcOrd="0" destOrd="0" presId="urn:microsoft.com/office/officeart/2005/8/layout/list1"/>
    <dgm:cxn modelId="{83189C72-6805-4B10-846D-7BC717B4CD3B}" type="presParOf" srcId="{A1F7CF9D-E51C-451D-A320-B9FEC729D06E}" destId="{CC5B8F44-25F6-4A25-B7BC-D6FD2AAA9B76}" srcOrd="1" destOrd="0" presId="urn:microsoft.com/office/officeart/2005/8/layout/list1"/>
    <dgm:cxn modelId="{2B597C29-2438-4E2C-B1C5-CFE01F522816}" type="presParOf" srcId="{AFC4803A-D3CF-450C-98FC-2E500BAF1556}" destId="{E9E7E842-B7DC-4A7B-99B9-ECE52FEB9336}" srcOrd="9" destOrd="0" presId="urn:microsoft.com/office/officeart/2005/8/layout/list1"/>
    <dgm:cxn modelId="{AA5B023C-7393-4765-8BDC-98AC7A8FC3A5}" type="presParOf" srcId="{AFC4803A-D3CF-450C-98FC-2E500BAF1556}" destId="{DEF1C134-4048-4084-AC83-CF5393B173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73342-4BE0-42C7-9030-DAF284EB603C}">
      <dsp:nvSpPr>
        <dsp:cNvPr id="0" name=""/>
        <dsp:cNvSpPr/>
      </dsp:nvSpPr>
      <dsp:spPr>
        <a:xfrm>
          <a:off x="5357" y="25312"/>
          <a:ext cx="1601390" cy="109595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Determine High-Value Business Capabilities</a:t>
          </a:r>
          <a:endParaRPr lang="en-US" sz="1400" kern="1200" dirty="0"/>
        </a:p>
      </dsp:txBody>
      <dsp:txXfrm>
        <a:off x="37456" y="57411"/>
        <a:ext cx="1537192" cy="1031753"/>
      </dsp:txXfrm>
    </dsp:sp>
    <dsp:sp modelId="{7997306B-8A84-4BB9-9286-7627BFB0F301}">
      <dsp:nvSpPr>
        <dsp:cNvPr id="0" name=""/>
        <dsp:cNvSpPr/>
      </dsp:nvSpPr>
      <dsp:spPr>
        <a:xfrm>
          <a:off x="1766887" y="374716"/>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766887" y="454145"/>
        <a:ext cx="237646" cy="238286"/>
      </dsp:txXfrm>
    </dsp:sp>
    <dsp:sp modelId="{8B8E1383-F9D0-4121-A7D9-672265CEC964}">
      <dsp:nvSpPr>
        <dsp:cNvPr id="0" name=""/>
        <dsp:cNvSpPr/>
      </dsp:nvSpPr>
      <dsp:spPr>
        <a:xfrm>
          <a:off x="2247304" y="25312"/>
          <a:ext cx="1601390" cy="109595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Decomposition of data and functionality</a:t>
          </a:r>
          <a:endParaRPr lang="en-US" sz="1400" kern="1200" dirty="0"/>
        </a:p>
      </dsp:txBody>
      <dsp:txXfrm>
        <a:off x="2279403" y="57411"/>
        <a:ext cx="1537192" cy="1031753"/>
      </dsp:txXfrm>
    </dsp:sp>
    <dsp:sp modelId="{D5278F62-14C0-463C-A762-4E7BF6B6C01C}">
      <dsp:nvSpPr>
        <dsp:cNvPr id="0" name=""/>
        <dsp:cNvSpPr/>
      </dsp:nvSpPr>
      <dsp:spPr>
        <a:xfrm>
          <a:off x="4008834" y="374716"/>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008834" y="454145"/>
        <a:ext cx="237646" cy="238286"/>
      </dsp:txXfrm>
    </dsp:sp>
    <dsp:sp modelId="{1B0D7FC5-FD22-485B-9048-0F7DA206E13E}">
      <dsp:nvSpPr>
        <dsp:cNvPr id="0" name=""/>
        <dsp:cNvSpPr/>
      </dsp:nvSpPr>
      <dsp:spPr>
        <a:xfrm>
          <a:off x="4489251" y="25312"/>
          <a:ext cx="1601390" cy="109595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Delivery of microservices based on business capabilities</a:t>
          </a:r>
          <a:endParaRPr lang="en-US" sz="1400" kern="1200" dirty="0"/>
        </a:p>
      </dsp:txBody>
      <dsp:txXfrm>
        <a:off x="4521350" y="57411"/>
        <a:ext cx="1537192" cy="1031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5488F-2520-4292-AFD7-6F691B001C5F}">
      <dsp:nvSpPr>
        <dsp:cNvPr id="0" name=""/>
        <dsp:cNvSpPr/>
      </dsp:nvSpPr>
      <dsp:spPr>
        <a:xfrm>
          <a:off x="0" y="328147"/>
          <a:ext cx="8902281" cy="1488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Design, develop, validate, and implement first phase of microservices in an effort to migrate from a monolithic SOA architecture to an agile microservice enabled architecture.  </a:t>
          </a:r>
          <a:endParaRPr lang="en-US" sz="1500" kern="1200" dirty="0"/>
        </a:p>
        <a:p>
          <a:pPr marL="114300" lvl="1" indent="-114300" algn="l" defTabSz="666750">
            <a:lnSpc>
              <a:spcPct val="90000"/>
            </a:lnSpc>
            <a:spcBef>
              <a:spcPct val="0"/>
            </a:spcBef>
            <a:spcAft>
              <a:spcPct val="15000"/>
            </a:spcAft>
            <a:buChar char="••"/>
          </a:pPr>
          <a:r>
            <a:rPr lang="en-US" sz="1500" kern="1200" dirty="0" smtClean="0"/>
            <a:t>Develop microservices in Java using the Spring framework</a:t>
          </a:r>
          <a:endParaRPr lang="en-US" sz="1500" kern="1200" dirty="0"/>
        </a:p>
        <a:p>
          <a:pPr marL="114300" lvl="1" indent="-114300" algn="l" defTabSz="666750">
            <a:lnSpc>
              <a:spcPct val="90000"/>
            </a:lnSpc>
            <a:spcBef>
              <a:spcPct val="0"/>
            </a:spcBef>
            <a:spcAft>
              <a:spcPct val="15000"/>
            </a:spcAft>
            <a:buChar char="••"/>
          </a:pPr>
          <a:r>
            <a:rPr lang="en-US" sz="1500" kern="1200" dirty="0" smtClean="0"/>
            <a:t>Utilize industry leading API management platform</a:t>
          </a:r>
          <a:endParaRPr lang="en-US" sz="1500" kern="1200" dirty="0"/>
        </a:p>
      </dsp:txBody>
      <dsp:txXfrm>
        <a:off x="0" y="328147"/>
        <a:ext cx="8902281" cy="1488375"/>
      </dsp:txXfrm>
    </dsp:sp>
    <dsp:sp modelId="{8D39BB61-7170-437F-A1B8-79A0BF2250D3}">
      <dsp:nvSpPr>
        <dsp:cNvPr id="0" name=""/>
        <dsp:cNvSpPr/>
      </dsp:nvSpPr>
      <dsp:spPr>
        <a:xfrm>
          <a:off x="445114" y="106747"/>
          <a:ext cx="6231596"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lvl="0" algn="l" defTabSz="666750">
            <a:lnSpc>
              <a:spcPct val="90000"/>
            </a:lnSpc>
            <a:spcBef>
              <a:spcPct val="0"/>
            </a:spcBef>
            <a:spcAft>
              <a:spcPct val="35000"/>
            </a:spcAft>
          </a:pPr>
          <a:r>
            <a:rPr lang="en-US" sz="1500" kern="1200" dirty="0" smtClean="0"/>
            <a:t>Large US Private Healthcare Firm</a:t>
          </a:r>
          <a:endParaRPr lang="en-US" sz="1500" kern="1200" dirty="0"/>
        </a:p>
      </dsp:txBody>
      <dsp:txXfrm>
        <a:off x="466730" y="128363"/>
        <a:ext cx="6188364" cy="399568"/>
      </dsp:txXfrm>
    </dsp:sp>
    <dsp:sp modelId="{E43E5A85-B846-4B36-A0D4-59A3B43B15BB}">
      <dsp:nvSpPr>
        <dsp:cNvPr id="0" name=""/>
        <dsp:cNvSpPr/>
      </dsp:nvSpPr>
      <dsp:spPr>
        <a:xfrm>
          <a:off x="0" y="2118922"/>
          <a:ext cx="8902281" cy="1252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Develop proof of concept web application using PaaS, microservices, and Container technology</a:t>
          </a:r>
          <a:endParaRPr lang="en-US" sz="1500" kern="1200" dirty="0"/>
        </a:p>
        <a:p>
          <a:pPr marL="114300" lvl="1" indent="-114300" algn="l" defTabSz="666750">
            <a:lnSpc>
              <a:spcPct val="90000"/>
            </a:lnSpc>
            <a:spcBef>
              <a:spcPct val="0"/>
            </a:spcBef>
            <a:spcAft>
              <a:spcPct val="15000"/>
            </a:spcAft>
            <a:buChar char="••"/>
          </a:pPr>
          <a:r>
            <a:rPr lang="en-US" sz="1500" kern="1200" dirty="0" smtClean="0"/>
            <a:t>Architecture components include Pivotal Cloud </a:t>
          </a:r>
          <a:r>
            <a:rPr lang="en-US" sz="1500" kern="1200" dirty="0" smtClean="0"/>
            <a:t>Foundry </a:t>
          </a:r>
          <a:r>
            <a:rPr lang="en-US" sz="1500" kern="1200" dirty="0" smtClean="0"/>
            <a:t>and Docker Containers to deliver to a cloud environment</a:t>
          </a:r>
          <a:endParaRPr lang="en-US" sz="1500" kern="1200" dirty="0"/>
        </a:p>
      </dsp:txBody>
      <dsp:txXfrm>
        <a:off x="0" y="2118922"/>
        <a:ext cx="8902281" cy="1252125"/>
      </dsp:txXfrm>
    </dsp:sp>
    <dsp:sp modelId="{E653C846-8267-48BA-81B9-04DC91624085}">
      <dsp:nvSpPr>
        <dsp:cNvPr id="0" name=""/>
        <dsp:cNvSpPr/>
      </dsp:nvSpPr>
      <dsp:spPr>
        <a:xfrm>
          <a:off x="445114" y="1897522"/>
          <a:ext cx="6231596"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lvl="0" algn="l" defTabSz="666750">
            <a:lnSpc>
              <a:spcPct val="90000"/>
            </a:lnSpc>
            <a:spcBef>
              <a:spcPct val="0"/>
            </a:spcBef>
            <a:spcAft>
              <a:spcPct val="35000"/>
            </a:spcAft>
          </a:pPr>
          <a:r>
            <a:rPr lang="en-US" sz="1500" kern="1200" dirty="0" smtClean="0"/>
            <a:t>Top Mobile Communications Company</a:t>
          </a:r>
          <a:endParaRPr lang="en-US" sz="1500" kern="1200" dirty="0"/>
        </a:p>
      </dsp:txBody>
      <dsp:txXfrm>
        <a:off x="466730" y="1919138"/>
        <a:ext cx="6188364" cy="399568"/>
      </dsp:txXfrm>
    </dsp:sp>
    <dsp:sp modelId="{DEF1C134-4048-4084-AC83-CF5393B17356}">
      <dsp:nvSpPr>
        <dsp:cNvPr id="0" name=""/>
        <dsp:cNvSpPr/>
      </dsp:nvSpPr>
      <dsp:spPr>
        <a:xfrm>
          <a:off x="0" y="3673448"/>
          <a:ext cx="8902281" cy="1063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Develop microservices Best Practices to be implemented by the </a:t>
          </a:r>
          <a:r>
            <a:rPr lang="en-US" sz="1500" kern="1200" dirty="0" smtClean="0"/>
            <a:t>architecture </a:t>
          </a:r>
          <a:r>
            <a:rPr lang="en-US" sz="1500" kern="1200" dirty="0" smtClean="0"/>
            <a:t>CoE</a:t>
          </a:r>
          <a:endParaRPr lang="en-US" sz="1500" kern="1200" dirty="0"/>
        </a:p>
        <a:p>
          <a:pPr marL="114300" lvl="1" indent="-114300" algn="l" defTabSz="666750">
            <a:lnSpc>
              <a:spcPct val="90000"/>
            </a:lnSpc>
            <a:spcBef>
              <a:spcPct val="0"/>
            </a:spcBef>
            <a:spcAft>
              <a:spcPct val="15000"/>
            </a:spcAft>
            <a:buChar char="••"/>
          </a:pPr>
          <a:r>
            <a:rPr lang="en-US" sz="1500" kern="1200" dirty="0" smtClean="0"/>
            <a:t>Design and implement prototype architecture to enable rapid development for client customers</a:t>
          </a:r>
          <a:endParaRPr lang="en-US" sz="1500" kern="1200" dirty="0"/>
        </a:p>
      </dsp:txBody>
      <dsp:txXfrm>
        <a:off x="0" y="3673448"/>
        <a:ext cx="8902281" cy="1063125"/>
      </dsp:txXfrm>
    </dsp:sp>
    <dsp:sp modelId="{CC5B8F44-25F6-4A25-B7BC-D6FD2AAA9B76}">
      <dsp:nvSpPr>
        <dsp:cNvPr id="0" name=""/>
        <dsp:cNvSpPr/>
      </dsp:nvSpPr>
      <dsp:spPr>
        <a:xfrm>
          <a:off x="445114" y="3452048"/>
          <a:ext cx="6231596"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lvl="0" algn="l" defTabSz="666750">
            <a:lnSpc>
              <a:spcPct val="90000"/>
            </a:lnSpc>
            <a:spcBef>
              <a:spcPct val="0"/>
            </a:spcBef>
            <a:spcAft>
              <a:spcPct val="35000"/>
            </a:spcAft>
          </a:pPr>
          <a:r>
            <a:rPr lang="en-US" sz="1500" kern="1200" dirty="0" smtClean="0"/>
            <a:t>Industry Leading Credit Rating Company</a:t>
          </a:r>
          <a:endParaRPr lang="en-US" sz="1500" kern="1200" dirty="0"/>
        </a:p>
      </dsp:txBody>
      <dsp:txXfrm>
        <a:off x="466730" y="3473664"/>
        <a:ext cx="6188364"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4/2/2016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4/2/2016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0"/>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228600" y="3330759"/>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0"/>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4" y="1973974"/>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524750" y="1622002"/>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2917402"/>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29" y="3368165"/>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69" y="6429410"/>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3124200" y="6356350"/>
            <a:ext cx="2895600" cy="36512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778036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1"/>
            <a:ext cx="8305800" cy="609600"/>
          </a:xfrm>
        </p:spPr>
        <p:txBody>
          <a:bodyPr>
            <a:noAutofit/>
          </a:bodyPr>
          <a:lstStyle>
            <a:lvl1pPr>
              <a:defRPr sz="3600" b="0">
                <a:latin typeface="+mj-lt"/>
                <a:ea typeface="Segoe UI Semibold" charset="0"/>
                <a:cs typeface="Segoe UI Semibold"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b="0">
                <a:latin typeface="+mn-lt"/>
                <a:ea typeface="Segoe UI Semibold" charset="0"/>
                <a:cs typeface="Segoe UI Semibold" charset="0"/>
              </a:defRPr>
            </a:lvl1pPr>
            <a:lvl2pPr>
              <a:defRPr b="0">
                <a:latin typeface="+mn-lt"/>
                <a:ea typeface="Segoe UI Semibold" charset="0"/>
                <a:cs typeface="Segoe UI Semibold" charset="0"/>
              </a:defRPr>
            </a:lvl2pPr>
            <a:lvl3pPr>
              <a:defRPr sz="2000" b="0">
                <a:latin typeface="+mn-lt"/>
                <a:ea typeface="Segoe UI Semibold" charset="0"/>
                <a:cs typeface="Segoe UI Semibold" charset="0"/>
              </a:defRPr>
            </a:lvl3pPr>
            <a:lvl4pPr>
              <a:defRPr sz="1800" b="0">
                <a:latin typeface="+mn-lt"/>
                <a:ea typeface="Segoe UI Semibold" charset="0"/>
                <a:cs typeface="Segoe UI Semibold" charset="0"/>
              </a:defRPr>
            </a:lvl4pPr>
            <a:lvl5pPr>
              <a:defRPr sz="1800" b="0">
                <a:latin typeface="+mn-lt"/>
                <a:ea typeface="Segoe UI Semibold" charset="0"/>
                <a:cs typeface="Segoe UI Semibold"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1"/>
            <a:ext cx="9144000" cy="135467"/>
          </a:xfrm>
          <a:prstGeom prst="rect">
            <a:avLst/>
          </a:prstGeom>
          <a:solidFill>
            <a:srgbClr val="00A0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21221311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250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29D3DB5-F235-4B12-9A9B-B0CCEF8F4404}" type="datetimeFigureOut">
              <a:rPr lang="en-US" smtClean="0"/>
              <a:t>4/2/2016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C1F0FB2-E75A-4645-AC7F-FA8FDF1D6651}" type="slidenum">
              <a:rPr lang="en-US" smtClean="0"/>
              <a:t>‹#›</a:t>
            </a:fld>
            <a:endParaRPr lang="en-US"/>
          </a:p>
        </p:txBody>
      </p:sp>
    </p:spTree>
    <p:extLst>
      <p:ext uri="{BB962C8B-B14F-4D97-AF65-F5344CB8AC3E}">
        <p14:creationId xmlns:p14="http://schemas.microsoft.com/office/powerpoint/2010/main" val="320057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0"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8"/>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38628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49"/>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7" name="TextBox 6"/>
          <p:cNvSpPr txBox="1"/>
          <p:nvPr userDrawn="1"/>
        </p:nvSpPr>
        <p:spPr>
          <a:xfrm>
            <a:off x="393700" y="4808884"/>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t>Copyright and Confidentiality Notice</a:t>
            </a:r>
            <a:endParaRPr lang="en-US" dirty="0"/>
          </a:p>
        </p:txBody>
      </p:sp>
      <p:sp>
        <p:nvSpPr>
          <p:cNvPr id="11"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UST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0"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7"/>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8"/>
            <a:ext cx="9144000" cy="3178"/>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768422"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3"/>
            <a:ext cx="6805068"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5" r:id="rId11"/>
    <p:sldLayoutId id="2147483666" r:id="rId12"/>
    <p:sldLayoutId id="2147483668" r:id="rId13"/>
    <p:sldLayoutId id="2147483669" r:id="rId14"/>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3284" y="1625851"/>
            <a:ext cx="8857886" cy="533400"/>
          </a:xfrm>
        </p:spPr>
        <p:txBody>
          <a:bodyPr/>
          <a:lstStyle/>
          <a:p>
            <a:r>
              <a:rPr lang="en-US" dirty="0" smtClean="0"/>
              <a:t>Microservices for GE </a:t>
            </a:r>
            <a:r>
              <a:rPr lang="en-US" dirty="0" err="1" smtClean="0"/>
              <a:t>InSight</a:t>
            </a:r>
            <a:endParaRPr lang="en-US" sz="1800" dirty="0" smtClean="0"/>
          </a:p>
          <a:p>
            <a:r>
              <a:rPr lang="en-US" sz="1800" dirty="0" smtClean="0"/>
              <a:t> </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974" y="113124"/>
            <a:ext cx="1655206" cy="1649689"/>
          </a:xfrm>
          <a:prstGeom prst="rect">
            <a:avLst/>
          </a:prstGeom>
        </p:spPr>
      </p:pic>
    </p:spTree>
    <p:extLst>
      <p:ext uri="{BB962C8B-B14F-4D97-AF65-F5344CB8AC3E}">
        <p14:creationId xmlns:p14="http://schemas.microsoft.com/office/powerpoint/2010/main" val="239901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3284" y="1625851"/>
            <a:ext cx="8857886" cy="533400"/>
          </a:xfrm>
        </p:spPr>
        <p:txBody>
          <a:bodyPr/>
          <a:lstStyle/>
          <a:p>
            <a:r>
              <a:rPr lang="en-US" dirty="0" smtClean="0"/>
              <a:t>Appendices</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974" y="113124"/>
            <a:ext cx="1655206" cy="1649689"/>
          </a:xfrm>
          <a:prstGeom prst="rect">
            <a:avLst/>
          </a:prstGeom>
        </p:spPr>
      </p:pic>
    </p:spTree>
    <p:extLst>
      <p:ext uri="{BB962C8B-B14F-4D97-AF65-F5344CB8AC3E}">
        <p14:creationId xmlns:p14="http://schemas.microsoft.com/office/powerpoint/2010/main" val="37040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857250"/>
            <a:ext cx="9144000" cy="5143500"/>
          </a:xfrm>
          <a:custGeom>
            <a:avLst/>
            <a:gdLst/>
            <a:ahLst/>
            <a:cxnLst/>
            <a:rect l="l" t="t" r="r" b="b"/>
            <a:pathLst>
              <a:path w="12192000" h="6858000">
                <a:moveTo>
                  <a:pt x="0" y="0"/>
                </a:moveTo>
                <a:lnTo>
                  <a:pt x="12192000" y="0"/>
                </a:lnTo>
                <a:lnTo>
                  <a:pt x="12192000" y="6858000"/>
                </a:lnTo>
                <a:lnTo>
                  <a:pt x="0" y="6858000"/>
                </a:lnTo>
                <a:lnTo>
                  <a:pt x="0" y="0"/>
                </a:lnTo>
                <a:close/>
              </a:path>
            </a:pathLst>
          </a:custGeom>
          <a:solidFill>
            <a:schemeClr val="accent1"/>
          </a:solidFill>
        </p:spPr>
        <p:txBody>
          <a:bodyPr wrap="square" lIns="0" tIns="0" rIns="0" bIns="0" rtlCol="0"/>
          <a:lstStyle/>
          <a:p>
            <a:endParaRPr sz="1350"/>
          </a:p>
        </p:txBody>
      </p:sp>
      <p:sp>
        <p:nvSpPr>
          <p:cNvPr id="5" name="object 3"/>
          <p:cNvSpPr txBox="1">
            <a:spLocks/>
          </p:cNvSpPr>
          <p:nvPr/>
        </p:nvSpPr>
        <p:spPr>
          <a:xfrm>
            <a:off x="1545079" y="1346927"/>
            <a:ext cx="6054090" cy="3107967"/>
          </a:xfrm>
          <a:prstGeom prst="rect">
            <a:avLst/>
          </a:prstGeom>
        </p:spPr>
        <p:txBody>
          <a:bodyPr vert="horz" wrap="square" lIns="0" tIns="0" rIns="0" bIns="0" rtlCol="0" anchor="ctr">
            <a:sp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pPr marL="9049" marR="3810" indent="476">
              <a:lnSpc>
                <a:spcPct val="102299"/>
              </a:lnSpc>
            </a:pPr>
            <a:r>
              <a:rPr lang="en-US" sz="6600" spc="-506" dirty="0" smtClean="0">
                <a:solidFill>
                  <a:srgbClr val="FFFFFF"/>
                </a:solidFill>
              </a:rPr>
              <a:t>Microservices Components &amp; Frameworks</a:t>
            </a:r>
            <a:endParaRPr lang="en-US" sz="6600" dirty="0"/>
          </a:p>
        </p:txBody>
      </p:sp>
    </p:spTree>
    <p:extLst>
      <p:ext uri="{BB962C8B-B14F-4D97-AF65-F5344CB8AC3E}">
        <p14:creationId xmlns:p14="http://schemas.microsoft.com/office/powerpoint/2010/main" val="388562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08" y="390703"/>
            <a:ext cx="8436864" cy="530352"/>
          </a:xfrm>
        </p:spPr>
        <p:txBody>
          <a:bodyPr/>
          <a:lstStyle/>
          <a:p>
            <a:r>
              <a:rPr lang="en-US" dirty="0" smtClean="0"/>
              <a:t>Microservices Solution Components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12</a:t>
            </a:fld>
            <a:endParaRPr lang="en-US" dirty="0"/>
          </a:p>
        </p:txBody>
      </p:sp>
      <p:grpSp>
        <p:nvGrpSpPr>
          <p:cNvPr id="3" name="Group 2"/>
          <p:cNvGrpSpPr/>
          <p:nvPr/>
        </p:nvGrpSpPr>
        <p:grpSpPr>
          <a:xfrm>
            <a:off x="680720" y="1888694"/>
            <a:ext cx="1955800" cy="2355933"/>
            <a:chOff x="680720" y="1920160"/>
            <a:chExt cx="1955800" cy="2355933"/>
          </a:xfrm>
        </p:grpSpPr>
        <p:sp>
          <p:nvSpPr>
            <p:cNvPr id="6" name="Rectangle 5"/>
            <p:cNvSpPr/>
            <p:nvPr/>
          </p:nvSpPr>
          <p:spPr>
            <a:xfrm>
              <a:off x="680720" y="1920160"/>
              <a:ext cx="1950720" cy="23295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Tools &amp; Frameworks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7" name="Rectangle 6"/>
            <p:cNvSpPr/>
            <p:nvPr/>
          </p:nvSpPr>
          <p:spPr>
            <a:xfrm>
              <a:off x="680720" y="2232874"/>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Centralized Configuration</a:t>
              </a:r>
              <a:endParaRPr lang="en-US" sz="1100" b="1" dirty="0">
                <a:solidFill>
                  <a:schemeClr val="tx1"/>
                </a:solidFill>
                <a:latin typeface="Helvetica" panose="020B0604020202020204" pitchFamily="34" charset="0"/>
                <a:cs typeface="Helvetica" panose="020B0604020202020204" pitchFamily="34" charset="0"/>
              </a:endParaRPr>
            </a:p>
          </p:txBody>
        </p:sp>
        <p:sp>
          <p:nvSpPr>
            <p:cNvPr id="9" name="Rectangle 8"/>
            <p:cNvSpPr/>
            <p:nvPr/>
          </p:nvSpPr>
          <p:spPr>
            <a:xfrm>
              <a:off x="680720" y="3749289"/>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Reactive Services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0" name="Rectangle 9"/>
            <p:cNvSpPr/>
            <p:nvPr/>
          </p:nvSpPr>
          <p:spPr>
            <a:xfrm>
              <a:off x="680720" y="2536157"/>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Event-Driven Architecture</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1" name="Rectangle 10"/>
            <p:cNvSpPr/>
            <p:nvPr/>
          </p:nvSpPr>
          <p:spPr>
            <a:xfrm>
              <a:off x="685800" y="344600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Smart Service Client</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2" name="Rectangle 11"/>
            <p:cNvSpPr/>
            <p:nvPr/>
          </p:nvSpPr>
          <p:spPr>
            <a:xfrm>
              <a:off x="685800" y="283944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Service Registration</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3" name="Rectangle 12"/>
            <p:cNvSpPr/>
            <p:nvPr/>
          </p:nvSpPr>
          <p:spPr>
            <a:xfrm>
              <a:off x="685800" y="3142723"/>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Service Discovery</a:t>
              </a:r>
              <a:endParaRPr lang="en-US" sz="1100" b="1" dirty="0">
                <a:solidFill>
                  <a:schemeClr val="tx1"/>
                </a:solidFill>
                <a:latin typeface="Helvetica" panose="020B0604020202020204" pitchFamily="34" charset="0"/>
                <a:cs typeface="Helvetica" panose="020B0604020202020204" pitchFamily="34" charset="0"/>
              </a:endParaRPr>
            </a:p>
          </p:txBody>
        </p:sp>
        <p:sp>
          <p:nvSpPr>
            <p:cNvPr id="14" name="Rectangle 13"/>
            <p:cNvSpPr/>
            <p:nvPr/>
          </p:nvSpPr>
          <p:spPr>
            <a:xfrm>
              <a:off x="685800" y="4052573"/>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Packaging &amp; Deployment</a:t>
              </a:r>
              <a:endParaRPr lang="en-US" sz="1100" b="1" dirty="0">
                <a:solidFill>
                  <a:schemeClr val="tx1"/>
                </a:solidFill>
                <a:latin typeface="Helvetica" panose="020B0604020202020204" pitchFamily="34" charset="0"/>
                <a:cs typeface="Helvetica" panose="020B0604020202020204" pitchFamily="34" charset="0"/>
              </a:endParaRPr>
            </a:p>
          </p:txBody>
        </p:sp>
      </p:grpSp>
      <p:sp>
        <p:nvSpPr>
          <p:cNvPr id="17" name="Rectangle 16"/>
          <p:cNvSpPr/>
          <p:nvPr/>
        </p:nvSpPr>
        <p:spPr>
          <a:xfrm>
            <a:off x="685038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Security</a:t>
            </a:r>
            <a:endParaRPr lang="en-US" sz="1100" b="1" dirty="0">
              <a:solidFill>
                <a:schemeClr val="tx1"/>
              </a:solidFill>
              <a:latin typeface="Helvetica" panose="020B0604020202020204" pitchFamily="34" charset="0"/>
              <a:cs typeface="Helvetica" panose="020B0604020202020204" pitchFamily="34" charset="0"/>
            </a:endParaRPr>
          </a:p>
        </p:txBody>
      </p:sp>
      <p:sp>
        <p:nvSpPr>
          <p:cNvPr id="21" name="Rectangle 20"/>
          <p:cNvSpPr/>
          <p:nvPr/>
        </p:nvSpPr>
        <p:spPr>
          <a:xfrm>
            <a:off x="3512820" y="5451875"/>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Cloud-Ready</a:t>
            </a:r>
          </a:p>
        </p:txBody>
      </p:sp>
      <p:sp>
        <p:nvSpPr>
          <p:cNvPr id="22" name="Rectangle 21"/>
          <p:cNvSpPr/>
          <p:nvPr/>
        </p:nvSpPr>
        <p:spPr>
          <a:xfrm>
            <a:off x="3536427" y="312224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Test Automation</a:t>
            </a:r>
          </a:p>
        </p:txBody>
      </p:sp>
      <p:sp>
        <p:nvSpPr>
          <p:cNvPr id="27" name="Rectangle 26"/>
          <p:cNvSpPr/>
          <p:nvPr/>
        </p:nvSpPr>
        <p:spPr>
          <a:xfrm>
            <a:off x="66294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Performance</a:t>
            </a:r>
          </a:p>
        </p:txBody>
      </p:sp>
      <p:sp>
        <p:nvSpPr>
          <p:cNvPr id="33" name="Rectangle 32"/>
          <p:cNvSpPr/>
          <p:nvPr/>
        </p:nvSpPr>
        <p:spPr>
          <a:xfrm>
            <a:off x="3536427" y="342353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Build  Automation</a:t>
            </a:r>
          </a:p>
        </p:txBody>
      </p:sp>
      <p:grpSp>
        <p:nvGrpSpPr>
          <p:cNvPr id="20" name="Group 19"/>
          <p:cNvGrpSpPr/>
          <p:nvPr/>
        </p:nvGrpSpPr>
        <p:grpSpPr>
          <a:xfrm>
            <a:off x="6400800" y="1920160"/>
            <a:ext cx="1950720" cy="1660092"/>
            <a:chOff x="6400800" y="1921994"/>
            <a:chExt cx="1950720" cy="1660092"/>
          </a:xfrm>
        </p:grpSpPr>
        <p:sp>
          <p:nvSpPr>
            <p:cNvPr id="8" name="Rectangle 7"/>
            <p:cNvSpPr/>
            <p:nvPr/>
          </p:nvSpPr>
          <p:spPr>
            <a:xfrm>
              <a:off x="6400800" y="278393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Patterns &amp; Practices</a:t>
              </a:r>
              <a:endParaRPr lang="en-US" sz="1100" b="1" dirty="0">
                <a:solidFill>
                  <a:schemeClr val="tx1"/>
                </a:solidFill>
                <a:latin typeface="Helvetica" panose="020B0604020202020204" pitchFamily="34" charset="0"/>
                <a:cs typeface="Helvetica" panose="020B0604020202020204" pitchFamily="34" charset="0"/>
              </a:endParaRPr>
            </a:p>
          </p:txBody>
        </p:sp>
        <p:sp>
          <p:nvSpPr>
            <p:cNvPr id="28" name="Rectangle 27"/>
            <p:cNvSpPr/>
            <p:nvPr/>
          </p:nvSpPr>
          <p:spPr>
            <a:xfrm>
              <a:off x="6400800" y="307125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Program Management</a:t>
              </a:r>
            </a:p>
          </p:txBody>
        </p:sp>
        <p:sp>
          <p:nvSpPr>
            <p:cNvPr id="29" name="Rectangle 28"/>
            <p:cNvSpPr/>
            <p:nvPr/>
          </p:nvSpPr>
          <p:spPr>
            <a:xfrm>
              <a:off x="6400800" y="335856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Project Governance</a:t>
              </a:r>
            </a:p>
          </p:txBody>
        </p:sp>
        <p:sp>
          <p:nvSpPr>
            <p:cNvPr id="35" name="Rectangle 34"/>
            <p:cNvSpPr/>
            <p:nvPr/>
          </p:nvSpPr>
          <p:spPr>
            <a:xfrm>
              <a:off x="6400800" y="2209308"/>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Foundational Readiness</a:t>
              </a:r>
            </a:p>
          </p:txBody>
        </p:sp>
        <p:sp>
          <p:nvSpPr>
            <p:cNvPr id="36" name="Rectangle 35"/>
            <p:cNvSpPr/>
            <p:nvPr/>
          </p:nvSpPr>
          <p:spPr>
            <a:xfrm>
              <a:off x="6400800" y="1921994"/>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Agile Execution Model</a:t>
              </a:r>
            </a:p>
          </p:txBody>
        </p:sp>
        <p:sp>
          <p:nvSpPr>
            <p:cNvPr id="39" name="Rectangle 38"/>
            <p:cNvSpPr/>
            <p:nvPr/>
          </p:nvSpPr>
          <p:spPr>
            <a:xfrm>
              <a:off x="6400800" y="2496622"/>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Reference Implementation</a:t>
              </a:r>
              <a:endParaRPr lang="en-US" sz="1100" b="1" dirty="0">
                <a:solidFill>
                  <a:schemeClr val="tx1"/>
                </a:solidFill>
                <a:latin typeface="Helvetica" panose="020B0604020202020204" pitchFamily="34" charset="0"/>
                <a:cs typeface="Helvetica" panose="020B0604020202020204" pitchFamily="34" charset="0"/>
              </a:endParaRPr>
            </a:p>
          </p:txBody>
        </p:sp>
      </p:grpSp>
      <p:sp>
        <p:nvSpPr>
          <p:cNvPr id="41" name="Rectangle 40"/>
          <p:cNvSpPr/>
          <p:nvPr/>
        </p:nvSpPr>
        <p:spPr>
          <a:xfrm>
            <a:off x="272542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Scalability</a:t>
            </a:r>
          </a:p>
        </p:txBody>
      </p:sp>
      <p:sp>
        <p:nvSpPr>
          <p:cNvPr id="42" name="Rectangle 41"/>
          <p:cNvSpPr/>
          <p:nvPr/>
        </p:nvSpPr>
        <p:spPr>
          <a:xfrm>
            <a:off x="4787900" y="5148117"/>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Availability</a:t>
            </a:r>
          </a:p>
        </p:txBody>
      </p:sp>
      <p:grpSp>
        <p:nvGrpSpPr>
          <p:cNvPr id="4" name="Group 3"/>
          <p:cNvGrpSpPr/>
          <p:nvPr/>
        </p:nvGrpSpPr>
        <p:grpSpPr>
          <a:xfrm>
            <a:off x="3510280" y="1888694"/>
            <a:ext cx="1950720" cy="806044"/>
            <a:chOff x="3510280" y="2217856"/>
            <a:chExt cx="1950720" cy="806044"/>
          </a:xfrm>
        </p:grpSpPr>
        <p:sp>
          <p:nvSpPr>
            <p:cNvPr id="18" name="Rectangle 17"/>
            <p:cNvSpPr/>
            <p:nvPr/>
          </p:nvSpPr>
          <p:spPr>
            <a:xfrm>
              <a:off x="3510280" y="221785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Event Logging</a:t>
              </a:r>
            </a:p>
          </p:txBody>
        </p:sp>
        <p:sp>
          <p:nvSpPr>
            <p:cNvPr id="19" name="Rectangle 18"/>
            <p:cNvSpPr/>
            <p:nvPr/>
          </p:nvSpPr>
          <p:spPr>
            <a:xfrm>
              <a:off x="3510280" y="2800380"/>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Monitoring</a:t>
              </a:r>
            </a:p>
          </p:txBody>
        </p:sp>
        <p:sp>
          <p:nvSpPr>
            <p:cNvPr id="44" name="Rectangle 43"/>
            <p:cNvSpPr/>
            <p:nvPr/>
          </p:nvSpPr>
          <p:spPr>
            <a:xfrm>
              <a:off x="3510280" y="2509118"/>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Instrumentation</a:t>
              </a:r>
            </a:p>
          </p:txBody>
        </p:sp>
      </p:grpSp>
      <p:sp>
        <p:nvSpPr>
          <p:cNvPr id="45" name="Rectangle 44"/>
          <p:cNvSpPr/>
          <p:nvPr/>
        </p:nvSpPr>
        <p:spPr>
          <a:xfrm>
            <a:off x="3541507" y="3724826"/>
            <a:ext cx="1950720" cy="22352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Deployment Automation</a:t>
            </a:r>
          </a:p>
        </p:txBody>
      </p:sp>
      <p:sp>
        <p:nvSpPr>
          <p:cNvPr id="50" name="Title 1"/>
          <p:cNvSpPr txBox="1">
            <a:spLocks/>
          </p:cNvSpPr>
          <p:nvPr/>
        </p:nvSpPr>
        <p:spPr>
          <a:xfrm>
            <a:off x="685800" y="1586991"/>
            <a:ext cx="19507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Architecture</a:t>
            </a:r>
            <a:endParaRPr lang="en-US" sz="1600" dirty="0"/>
          </a:p>
        </p:txBody>
      </p:sp>
      <p:sp>
        <p:nvSpPr>
          <p:cNvPr id="51" name="Title 1"/>
          <p:cNvSpPr txBox="1">
            <a:spLocks/>
          </p:cNvSpPr>
          <p:nvPr/>
        </p:nvSpPr>
        <p:spPr>
          <a:xfrm>
            <a:off x="3487420" y="1586991"/>
            <a:ext cx="19507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Operations</a:t>
            </a:r>
            <a:endParaRPr lang="en-US" sz="1600" dirty="0"/>
          </a:p>
        </p:txBody>
      </p:sp>
      <p:sp>
        <p:nvSpPr>
          <p:cNvPr id="52" name="Title 1"/>
          <p:cNvSpPr txBox="1">
            <a:spLocks/>
          </p:cNvSpPr>
          <p:nvPr/>
        </p:nvSpPr>
        <p:spPr>
          <a:xfrm>
            <a:off x="3526267" y="2817156"/>
            <a:ext cx="196596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Automation</a:t>
            </a:r>
            <a:endParaRPr lang="en-US" sz="1600" dirty="0"/>
          </a:p>
        </p:txBody>
      </p:sp>
      <p:sp>
        <p:nvSpPr>
          <p:cNvPr id="53" name="Rectangle 52"/>
          <p:cNvSpPr/>
          <p:nvPr/>
        </p:nvSpPr>
        <p:spPr>
          <a:xfrm>
            <a:off x="3536427" y="4026118"/>
            <a:ext cx="1950720" cy="2235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Helvetica" panose="020B0604020202020204" pitchFamily="34" charset="0"/>
                <a:cs typeface="Helvetica" panose="020B0604020202020204" pitchFamily="34" charset="0"/>
              </a:rPr>
              <a:t>Self-Service Provisioning</a:t>
            </a:r>
          </a:p>
        </p:txBody>
      </p:sp>
      <p:sp>
        <p:nvSpPr>
          <p:cNvPr id="54" name="Title 1"/>
          <p:cNvSpPr txBox="1">
            <a:spLocks/>
          </p:cNvSpPr>
          <p:nvPr/>
        </p:nvSpPr>
        <p:spPr>
          <a:xfrm>
            <a:off x="6197600" y="1586991"/>
            <a:ext cx="24079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Execution Model</a:t>
            </a:r>
            <a:endParaRPr lang="en-US" sz="1600" dirty="0"/>
          </a:p>
        </p:txBody>
      </p:sp>
      <p:sp>
        <p:nvSpPr>
          <p:cNvPr id="55" name="Title 1"/>
          <p:cNvSpPr txBox="1">
            <a:spLocks/>
          </p:cNvSpPr>
          <p:nvPr/>
        </p:nvSpPr>
        <p:spPr>
          <a:xfrm>
            <a:off x="3258820" y="4839904"/>
            <a:ext cx="2407920" cy="24462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1600" dirty="0" smtClean="0"/>
              <a:t>System Qualities</a:t>
            </a:r>
            <a:endParaRPr lang="en-US" sz="1600" dirty="0"/>
          </a:p>
        </p:txBody>
      </p:sp>
    </p:spTree>
    <p:extLst>
      <p:ext uri="{BB962C8B-B14F-4D97-AF65-F5344CB8AC3E}">
        <p14:creationId xmlns:p14="http://schemas.microsoft.com/office/powerpoint/2010/main" val="14625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08" y="363809"/>
            <a:ext cx="8436864" cy="530352"/>
          </a:xfrm>
        </p:spPr>
        <p:txBody>
          <a:bodyPr/>
          <a:lstStyle/>
          <a:p>
            <a:r>
              <a:rPr lang="en-US" dirty="0" smtClean="0"/>
              <a:t>Spring Cloud Microservices Frameworks</a:t>
            </a:r>
            <a:endParaRPr lang="en-US" dirty="0"/>
          </a:p>
        </p:txBody>
      </p:sp>
      <p:sp>
        <p:nvSpPr>
          <p:cNvPr id="5" name="Slide Number Placeholder 4"/>
          <p:cNvSpPr>
            <a:spLocks noGrp="1"/>
          </p:cNvSpPr>
          <p:nvPr>
            <p:ph type="sldNum" sz="quarter" idx="14"/>
          </p:nvPr>
        </p:nvSpPr>
        <p:spPr>
          <a:xfrm>
            <a:off x="79487" y="6402362"/>
            <a:ext cx="345282" cy="185738"/>
          </a:xfrm>
        </p:spPr>
        <p:txBody>
          <a:bodyPr/>
          <a:lstStyle/>
          <a:p>
            <a:pPr>
              <a:defRPr/>
            </a:pPr>
            <a:fld id="{A85E9118-4525-4620-91B5-75B9750E007A}" type="slidenum">
              <a:rPr lang="en-US" smtClean="0"/>
              <a:pPr>
                <a:defRPr/>
              </a:pPr>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33413424"/>
              </p:ext>
            </p:extLst>
          </p:nvPr>
        </p:nvGraphicFramePr>
        <p:xfrm>
          <a:off x="4625788" y="1183345"/>
          <a:ext cx="4389120" cy="3476452"/>
        </p:xfrm>
        <a:graphic>
          <a:graphicData uri="http://schemas.openxmlformats.org/drawingml/2006/table">
            <a:tbl>
              <a:tblPr/>
              <a:tblGrid>
                <a:gridCol w="2194560"/>
                <a:gridCol w="2194560"/>
              </a:tblGrid>
              <a:tr h="173803">
                <a:tc>
                  <a:txBody>
                    <a:bodyPr/>
                    <a:lstStyle/>
                    <a:p>
                      <a:pPr algn="l" fontAlgn="b"/>
                      <a:r>
                        <a:rPr lang="en-US" sz="1200" b="1" i="0" u="none" strike="noStrike" dirty="0">
                          <a:solidFill>
                            <a:srgbClr val="000000"/>
                          </a:solidFill>
                          <a:effectLst/>
                          <a:latin typeface="Calibri" panose="020F0502020204030204" pitchFamily="34" charset="0"/>
                        </a:rPr>
                        <a:t>Capability</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1" i="0" u="none" strike="noStrike" dirty="0" smtClean="0">
                          <a:solidFill>
                            <a:srgbClr val="000000"/>
                          </a:solidFill>
                          <a:effectLst/>
                          <a:latin typeface="Calibri" panose="020F0502020204030204" pitchFamily="34" charset="0"/>
                        </a:rPr>
                        <a:t>Framework</a:t>
                      </a:r>
                      <a:endParaRPr lang="en-US" sz="1200" b="1" i="0" u="none" strike="noStrike" dirty="0">
                        <a:solidFill>
                          <a:srgbClr val="000000"/>
                        </a:solidFill>
                        <a:effectLst/>
                        <a:latin typeface="Calibri" panose="020F0502020204030204" pitchFamily="34" charset="0"/>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73803">
                <a:tc gridSpan="2">
                  <a:txBody>
                    <a:bodyPr/>
                    <a:lstStyle/>
                    <a:p>
                      <a:pPr algn="l" fontAlgn="t"/>
                      <a:r>
                        <a:rPr lang="en-US" sz="1200" b="1" i="0" u="none" strike="noStrike">
                          <a:solidFill>
                            <a:srgbClr val="000000"/>
                          </a:solidFill>
                          <a:effectLst/>
                          <a:latin typeface="Calibri" panose="020F0502020204030204" pitchFamily="34" charset="0"/>
                        </a:rPr>
                        <a:t>Java - Microservices Foundationals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E4D6"/>
                    </a:solidFill>
                  </a:tcPr>
                </a:tc>
                <a:tc hMerge="1">
                  <a:txBody>
                    <a:bodyPr/>
                    <a:lstStyle/>
                    <a:p>
                      <a:endParaRPr lang="en-US"/>
                    </a:p>
                  </a:txBody>
                  <a:tcPr/>
                </a:tc>
              </a:tr>
              <a:tr h="340178">
                <a:tc>
                  <a:txBody>
                    <a:bodyPr/>
                    <a:lstStyle/>
                    <a:p>
                      <a:pPr algn="l" fontAlgn="b"/>
                      <a:r>
                        <a:rPr lang="en-US" sz="1200" b="0" i="0" u="none" strike="noStrike" dirty="0">
                          <a:solidFill>
                            <a:srgbClr val="000000"/>
                          </a:solidFill>
                          <a:effectLst/>
                          <a:latin typeface="Calibri" panose="020F0502020204030204" pitchFamily="34" charset="0"/>
                        </a:rPr>
                        <a:t>Core Cloud (Abstraction, </a:t>
                      </a:r>
                      <a:r>
                        <a:rPr lang="en-US" sz="1200" b="0" i="0" u="none" strike="noStrike" dirty="0" err="1">
                          <a:solidFill>
                            <a:srgbClr val="000000"/>
                          </a:solidFill>
                          <a:effectLst/>
                          <a:latin typeface="Calibri" panose="020F0502020204030204" pitchFamily="34" charset="0"/>
                        </a:rPr>
                        <a:t>Autoconfig</a:t>
                      </a:r>
                      <a:r>
                        <a:rPr lang="en-US" sz="1200" b="0" i="0" u="none" strike="noStrike" dirty="0">
                          <a:solidFill>
                            <a:srgbClr val="000000"/>
                          </a:solidFill>
                          <a:effectLst/>
                          <a:latin typeface="Calibri" panose="020F0502020204030204" pitchFamily="34" charset="0"/>
                        </a:rPr>
                        <a:t> &amp; Binding)</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Spring Cloud</a:t>
                      </a:r>
                    </a:p>
                  </a:txBody>
                  <a:tcPr marL="9525"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506553">
                <a:tc>
                  <a:txBody>
                    <a:bodyPr/>
                    <a:lstStyle/>
                    <a:p>
                      <a:pPr algn="l" fontAlgn="b"/>
                      <a:r>
                        <a:rPr lang="en-US" sz="1200" b="0" i="0" u="none" strike="noStrike" dirty="0">
                          <a:solidFill>
                            <a:srgbClr val="000000"/>
                          </a:solidFill>
                          <a:effectLst/>
                          <a:latin typeface="Calibri" panose="020F0502020204030204" pitchFamily="34" charset="0"/>
                        </a:rPr>
                        <a:t>Microservices Framework</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Spring Cloud Netflix (Spring Cloud core implemented via Netflix's OSS components)</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340178">
                <a:tc>
                  <a:txBody>
                    <a:bodyPr/>
                    <a:lstStyle/>
                    <a:p>
                      <a:pPr algn="l" fontAlgn="b"/>
                      <a:r>
                        <a:rPr lang="en-US" sz="1200" b="0" i="0" u="none" strike="noStrike" dirty="0">
                          <a:solidFill>
                            <a:srgbClr val="000000"/>
                          </a:solidFill>
                          <a:effectLst/>
                          <a:latin typeface="Calibri" panose="020F0502020204030204" pitchFamily="34" charset="0"/>
                        </a:rPr>
                        <a:t>Service Registration &amp; Service Discovery</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Eureka</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Circuit Breaker</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Hystrix</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Declarative REST Client</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Feign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Client Side Load Balancer</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Ribbon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340178">
                <a:tc>
                  <a:txBody>
                    <a:bodyPr/>
                    <a:lstStyle/>
                    <a:p>
                      <a:pPr algn="l" fontAlgn="b"/>
                      <a:r>
                        <a:rPr lang="en-US" sz="1200" b="0" i="0" u="none" strike="noStrike" dirty="0">
                          <a:solidFill>
                            <a:srgbClr val="000000"/>
                          </a:solidFill>
                          <a:effectLst/>
                          <a:latin typeface="Calibri" panose="020F0502020204030204" pitchFamily="34" charset="0"/>
                        </a:rPr>
                        <a:t>External Configuration</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t"/>
                      <a:r>
                        <a:rPr lang="en-US" sz="1200" b="0" i="0" u="none" strike="noStrike">
                          <a:solidFill>
                            <a:srgbClr val="000000"/>
                          </a:solidFill>
                          <a:effectLst/>
                          <a:latin typeface="Calibri" panose="020F0502020204030204" pitchFamily="34" charset="0"/>
                        </a:rPr>
                        <a:t>Archaius (based on Apache Commons Configuration)</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Routing &amp;  Filtering</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Zuul</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173803">
                <a:tc>
                  <a:txBody>
                    <a:bodyPr/>
                    <a:lstStyle/>
                    <a:p>
                      <a:pPr algn="l" fontAlgn="b"/>
                      <a:r>
                        <a:rPr lang="en-US" sz="1200" b="0" i="0" u="none" strike="noStrike" dirty="0">
                          <a:solidFill>
                            <a:srgbClr val="000000"/>
                          </a:solidFill>
                          <a:effectLst/>
                          <a:latin typeface="Calibri" panose="020F0502020204030204" pitchFamily="34" charset="0"/>
                        </a:rPr>
                        <a:t>Reverse Proxy</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CE4D6"/>
                    </a:solidFill>
                  </a:tcPr>
                </a:tc>
                <a:tc>
                  <a:txBody>
                    <a:bodyPr/>
                    <a:lstStyle/>
                    <a:p>
                      <a:pPr algn="l" fontAlgn="b"/>
                      <a:r>
                        <a:rPr lang="en-US" sz="1200" b="0" i="0" u="none" strike="noStrike">
                          <a:solidFill>
                            <a:srgbClr val="000000"/>
                          </a:solidFill>
                          <a:effectLst/>
                          <a:latin typeface="Calibri" panose="020F0502020204030204" pitchFamily="34" charset="0"/>
                        </a:rPr>
                        <a:t>Zuul</a:t>
                      </a:r>
                    </a:p>
                  </a:txBody>
                  <a:tcPr marL="171450" marR="9525" marT="9525" marB="0">
                    <a:lnL>
                      <a:noFill/>
                    </a:lnL>
                    <a:lnR w="12700" cap="flat" cmpd="sng" algn="ctr">
                      <a:solidFill>
                        <a:srgbClr val="000000"/>
                      </a:solidFill>
                      <a:prstDash val="solid"/>
                      <a:round/>
                      <a:headEnd type="none" w="med" len="med"/>
                      <a:tailEnd type="none" w="med" len="med"/>
                    </a:lnR>
                    <a:lnT>
                      <a:noFill/>
                    </a:lnT>
                    <a:lnB>
                      <a:noFill/>
                    </a:lnB>
                    <a:solidFill>
                      <a:srgbClr val="FCE4D6"/>
                    </a:solidFill>
                  </a:tcPr>
                </a:tc>
              </a:tr>
              <a:tr h="445597">
                <a:tc>
                  <a:txBody>
                    <a:bodyPr/>
                    <a:lstStyle/>
                    <a:p>
                      <a:pPr algn="l" fontAlgn="b"/>
                      <a:r>
                        <a:rPr lang="en-US" sz="1200" b="0" i="0" u="none" strike="noStrike" dirty="0">
                          <a:solidFill>
                            <a:srgbClr val="000000"/>
                          </a:solidFill>
                          <a:effectLst/>
                          <a:latin typeface="Calibri" panose="020F0502020204030204" pitchFamily="34" charset="0"/>
                        </a:rPr>
                        <a:t>Log Aggregation</a:t>
                      </a:r>
                    </a:p>
                  </a:txBody>
                  <a:tcPr marL="85725" marR="9525" marT="952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200" b="0" i="0" u="none" strike="noStrike" dirty="0">
                          <a:solidFill>
                            <a:srgbClr val="000000"/>
                          </a:solidFill>
                          <a:effectLst/>
                          <a:latin typeface="Calibri" panose="020F0502020204030204" pitchFamily="34" charset="0"/>
                        </a:rPr>
                        <a:t>Turbine</a:t>
                      </a:r>
                    </a:p>
                  </a:txBody>
                  <a:tcPr marL="171450" marR="9525" marT="9525"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4D6"/>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55756352"/>
              </p:ext>
            </p:extLst>
          </p:nvPr>
        </p:nvGraphicFramePr>
        <p:xfrm>
          <a:off x="121022" y="1169898"/>
          <a:ext cx="4389120" cy="3474719"/>
        </p:xfrm>
        <a:graphic>
          <a:graphicData uri="http://schemas.openxmlformats.org/drawingml/2006/table">
            <a:tbl>
              <a:tblPr>
                <a:tableStyleId>{5C22544A-7EE6-4342-B048-85BDC9FD1C3A}</a:tableStyleId>
              </a:tblPr>
              <a:tblGrid>
                <a:gridCol w="2194560"/>
                <a:gridCol w="2194560"/>
              </a:tblGrid>
              <a:tr h="286830">
                <a:tc>
                  <a:txBody>
                    <a:bodyPr/>
                    <a:lstStyle/>
                    <a:p>
                      <a:pPr algn="l" fontAlgn="b"/>
                      <a:r>
                        <a:rPr lang="en-US" sz="1200" b="1" u="none" strike="noStrike" dirty="0">
                          <a:effectLst/>
                        </a:rPr>
                        <a:t>Capability</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200" b="1" u="none" strike="noStrike" dirty="0" smtClean="0">
                          <a:effectLst/>
                        </a:rPr>
                        <a:t>Framework</a:t>
                      </a:r>
                      <a:endParaRPr lang="en-US" sz="1200" b="1"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73169">
                <a:tc gridSpan="2">
                  <a:txBody>
                    <a:bodyPr/>
                    <a:lstStyle/>
                    <a:p>
                      <a:pPr algn="l" fontAlgn="t"/>
                      <a:r>
                        <a:rPr lang="en-US" sz="1200" b="1" u="none" strike="noStrike" dirty="0">
                          <a:effectLst/>
                        </a:rPr>
                        <a:t>Java - </a:t>
                      </a:r>
                      <a:r>
                        <a:rPr lang="en-US" sz="1200" b="1" u="none" strike="noStrike" dirty="0" smtClean="0">
                          <a:effectLst/>
                        </a:rPr>
                        <a:t>Foundational</a:t>
                      </a:r>
                      <a:endParaRPr lang="en-US"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r>
              <a:tr h="273169">
                <a:tc>
                  <a:txBody>
                    <a:bodyPr/>
                    <a:lstStyle/>
                    <a:p>
                      <a:pPr algn="l" fontAlgn="b"/>
                      <a:r>
                        <a:rPr lang="en-US" sz="1200" u="none" strike="noStrike" dirty="0">
                          <a:effectLst/>
                        </a:rPr>
                        <a:t>Core Foundational</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Framework</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err="1">
                          <a:effectLst/>
                        </a:rPr>
                        <a:t>IoC</a:t>
                      </a:r>
                      <a:r>
                        <a:rPr lang="en-US" sz="1200" u="none" strike="noStrike" dirty="0">
                          <a:effectLst/>
                        </a:rPr>
                        <a:t> Container</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a:t>
                      </a:r>
                      <a:r>
                        <a:rPr lang="en-US" sz="1200" u="none" strike="noStrike" dirty="0" err="1">
                          <a:effectLst/>
                        </a:rPr>
                        <a:t>IoC</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Enterprise Integration</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Integration</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Relational ORM</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Hibernate</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4438">
                <a:tc>
                  <a:txBody>
                    <a:bodyPr/>
                    <a:lstStyle/>
                    <a:p>
                      <a:pPr algn="l" fontAlgn="b"/>
                      <a:r>
                        <a:rPr lang="en-US" sz="1200" u="none" strike="noStrike" dirty="0">
                          <a:effectLst/>
                        </a:rPr>
                        <a:t>Advanced Persistence (NoSQL, Big Data)</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Data</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94438">
                <a:tc>
                  <a:txBody>
                    <a:bodyPr/>
                    <a:lstStyle/>
                    <a:p>
                      <a:pPr algn="l" fontAlgn="b"/>
                      <a:r>
                        <a:rPr lang="en-US" sz="1200" u="none" strike="noStrike" dirty="0">
                          <a:effectLst/>
                        </a:rPr>
                        <a:t>Aspect-Oriented Programming (AOP)</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Spring AOP</a:t>
                      </a:r>
                      <a:endParaRPr lang="en-US" sz="1200" b="0" i="0" u="none" strike="noStrike" dirty="0">
                        <a:solidFill>
                          <a:srgbClr val="000000"/>
                        </a:solidFill>
                        <a:effectLst/>
                        <a:latin typeface="Calibri" panose="020F0502020204030204" pitchFamily="34" charset="0"/>
                      </a:endParaRPr>
                    </a:p>
                  </a:txBody>
                  <a:tcPr marL="857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Runtime</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Java EE 7</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73169">
                <a:tc>
                  <a:txBody>
                    <a:bodyPr/>
                    <a:lstStyle/>
                    <a:p>
                      <a:pPr algn="l" fontAlgn="b"/>
                      <a:r>
                        <a:rPr lang="en-US" sz="1200" u="none" strike="noStrike" dirty="0">
                          <a:effectLst/>
                        </a:rPr>
                        <a:t>Dependency Management</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u="none" strike="noStrike" dirty="0">
                          <a:effectLst/>
                        </a:rPr>
                        <a:t>Maven</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6830">
                <a:tc>
                  <a:txBody>
                    <a:bodyPr/>
                    <a:lstStyle/>
                    <a:p>
                      <a:pPr algn="l" fontAlgn="b"/>
                      <a:r>
                        <a:rPr lang="en-US" sz="1200" u="none" strike="noStrike" dirty="0">
                          <a:effectLst/>
                        </a:rPr>
                        <a:t>IDE</a:t>
                      </a:r>
                      <a:endParaRPr lang="en-US" sz="12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Eclipse</a:t>
                      </a:r>
                      <a:endParaRPr lang="en-US" sz="12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5150575"/>
              </p:ext>
            </p:extLst>
          </p:nvPr>
        </p:nvGraphicFramePr>
        <p:xfrm>
          <a:off x="94129" y="4733365"/>
          <a:ext cx="4417511" cy="1643112"/>
        </p:xfrm>
        <a:graphic>
          <a:graphicData uri="http://schemas.openxmlformats.org/drawingml/2006/table">
            <a:tbl>
              <a:tblPr/>
              <a:tblGrid>
                <a:gridCol w="2745054"/>
                <a:gridCol w="1672457"/>
              </a:tblGrid>
              <a:tr h="251496">
                <a:tc>
                  <a:txBody>
                    <a:bodyPr/>
                    <a:lstStyle/>
                    <a:p>
                      <a:pPr algn="l" fontAlgn="b"/>
                      <a:r>
                        <a:rPr lang="en-US" sz="1200" b="1" i="0" u="none" strike="noStrike" dirty="0">
                          <a:solidFill>
                            <a:srgbClr val="000000"/>
                          </a:solidFill>
                          <a:effectLst/>
                          <a:latin typeface="Calibri" panose="020F0502020204030204" pitchFamily="34" charset="0"/>
                        </a:rPr>
                        <a:t>Capability</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1" i="0" u="none" strike="noStrike" dirty="0" smtClean="0">
                          <a:solidFill>
                            <a:srgbClr val="000000"/>
                          </a:solidFill>
                          <a:effectLst/>
                          <a:latin typeface="Calibri" panose="020F0502020204030204" pitchFamily="34" charset="0"/>
                        </a:rPr>
                        <a:t>Framework</a:t>
                      </a:r>
                      <a:endParaRPr lang="en-US" sz="1200" b="1" i="0" u="none" strike="noStrike" dirty="0">
                        <a:solidFill>
                          <a:srgbClr val="000000"/>
                        </a:solidFill>
                        <a:effectLst/>
                        <a:latin typeface="Calibri" panose="020F0502020204030204" pitchFamily="34" charset="0"/>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9521">
                <a:tc gridSpan="2">
                  <a:txBody>
                    <a:bodyPr/>
                    <a:lstStyle/>
                    <a:p>
                      <a:pPr algn="l" fontAlgn="t"/>
                      <a:r>
                        <a:rPr lang="en-US" sz="1200" b="1" i="0" u="none" strike="noStrike" dirty="0">
                          <a:solidFill>
                            <a:srgbClr val="000000"/>
                          </a:solidFill>
                          <a:effectLst/>
                          <a:latin typeface="Calibri" panose="020F0502020204030204" pitchFamily="34" charset="0"/>
                        </a:rPr>
                        <a:t>Java </a:t>
                      </a:r>
                      <a:r>
                        <a:rPr lang="en-US" sz="1200" b="1" i="0" u="none" strike="noStrike" dirty="0" smtClean="0">
                          <a:solidFill>
                            <a:srgbClr val="000000"/>
                          </a:solidFill>
                          <a:effectLst/>
                          <a:latin typeface="Calibri" panose="020F0502020204030204" pitchFamily="34" charset="0"/>
                        </a:rPr>
                        <a:t>– </a:t>
                      </a:r>
                      <a:r>
                        <a:rPr lang="en-US" sz="1200" b="1" i="0" u="none" strike="noStrike" dirty="0">
                          <a:solidFill>
                            <a:srgbClr val="000000"/>
                          </a:solidFill>
                          <a:effectLst/>
                          <a:latin typeface="Calibri" panose="020F0502020204030204" pitchFamily="34" charset="0"/>
                        </a:rPr>
                        <a:t>Security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hMerge="1">
                  <a:txBody>
                    <a:bodyPr/>
                    <a:lstStyle/>
                    <a:p>
                      <a:endParaRPr lang="en-US"/>
                    </a:p>
                  </a:txBody>
                  <a:tcPr/>
                </a:tc>
              </a:tr>
              <a:tr h="239521">
                <a:tc>
                  <a:txBody>
                    <a:bodyPr/>
                    <a:lstStyle/>
                    <a:p>
                      <a:pPr algn="l" fontAlgn="b"/>
                      <a:r>
                        <a:rPr lang="en-US" sz="1200" b="0" i="0" u="none" strike="noStrike" dirty="0">
                          <a:solidFill>
                            <a:srgbClr val="000000"/>
                          </a:solidFill>
                          <a:effectLst/>
                          <a:latin typeface="Calibri" panose="020F0502020204030204" pitchFamily="34" charset="0"/>
                        </a:rPr>
                        <a:t>Core Security</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a:t>
                      </a:r>
                    </a:p>
                  </a:txBody>
                  <a:tcPr marL="95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239521">
                <a:tc>
                  <a:txBody>
                    <a:bodyPr/>
                    <a:lstStyle/>
                    <a:p>
                      <a:pPr algn="l" fontAlgn="b"/>
                      <a:r>
                        <a:rPr lang="en-US" sz="1200" b="0" i="0" u="none" strike="noStrike">
                          <a:solidFill>
                            <a:srgbClr val="000000"/>
                          </a:solidFill>
                          <a:effectLst/>
                          <a:latin typeface="Calibri" panose="020F0502020204030204" pitchFamily="34" charset="0"/>
                        </a:rPr>
                        <a:t>OpenID</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 Core</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239521">
                <a:tc>
                  <a:txBody>
                    <a:bodyPr/>
                    <a:lstStyle/>
                    <a:p>
                      <a:pPr algn="l" fontAlgn="b"/>
                      <a:r>
                        <a:rPr lang="en-US" sz="1200" b="0" i="0" u="none" strike="noStrike">
                          <a:solidFill>
                            <a:srgbClr val="000000"/>
                          </a:solidFill>
                          <a:effectLst/>
                          <a:latin typeface="Calibri" panose="020F0502020204030204" pitchFamily="34" charset="0"/>
                        </a:rPr>
                        <a:t>OAuth</a:t>
                      </a:r>
                    </a:p>
                  </a:txBody>
                  <a:tcPr marL="85725" marR="9525" marT="9525" marB="0">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l" fontAlgn="b"/>
                      <a:r>
                        <a:rPr lang="en-US" sz="1200" b="0" i="0" u="none" strike="noStrike">
                          <a:solidFill>
                            <a:srgbClr val="000000"/>
                          </a:solidFill>
                          <a:effectLst/>
                          <a:latin typeface="Calibri" panose="020F0502020204030204" pitchFamily="34" charset="0"/>
                        </a:rPr>
                        <a:t>Spring Security OAuth</a:t>
                      </a:r>
                    </a:p>
                  </a:txBody>
                  <a:tcPr marL="85725" marR="9525" marT="9525" marB="0">
                    <a:lnL>
                      <a:noFill/>
                    </a:lnL>
                    <a:lnR w="12700" cap="flat" cmpd="sng" algn="ctr">
                      <a:solidFill>
                        <a:srgbClr val="000000"/>
                      </a:solidFill>
                      <a:prstDash val="solid"/>
                      <a:round/>
                      <a:headEnd type="none" w="med" len="med"/>
                      <a:tailEnd type="none" w="med" len="med"/>
                    </a:lnR>
                    <a:lnT>
                      <a:noFill/>
                    </a:lnT>
                    <a:lnB>
                      <a:noFill/>
                    </a:lnB>
                    <a:solidFill>
                      <a:srgbClr val="F2F2F2"/>
                    </a:solidFill>
                  </a:tcPr>
                </a:tc>
              </a:tr>
              <a:tr h="433532">
                <a:tc>
                  <a:txBody>
                    <a:bodyPr/>
                    <a:lstStyle/>
                    <a:p>
                      <a:pPr algn="l" fontAlgn="b"/>
                      <a:r>
                        <a:rPr lang="en-US" sz="1200" b="0" i="0" u="none" strike="noStrike">
                          <a:solidFill>
                            <a:srgbClr val="000000"/>
                          </a:solidFill>
                          <a:effectLst/>
                          <a:latin typeface="Calibri" panose="020F0502020204030204" pitchFamily="34" charset="0"/>
                        </a:rPr>
                        <a:t>SAML</a:t>
                      </a:r>
                    </a:p>
                  </a:txBody>
                  <a:tcPr marL="85725" marR="9525" marT="952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200" b="0" i="0" u="none" strike="noStrike" dirty="0">
                          <a:solidFill>
                            <a:srgbClr val="000000"/>
                          </a:solidFill>
                          <a:effectLst/>
                          <a:latin typeface="Calibri" panose="020F0502020204030204" pitchFamily="34" charset="0"/>
                        </a:rPr>
                        <a:t>Spring Security SAML Extension</a:t>
                      </a:r>
                    </a:p>
                  </a:txBody>
                  <a:tcPr marL="85725" marR="9525" marT="9525"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07003260"/>
              </p:ext>
            </p:extLst>
          </p:nvPr>
        </p:nvGraphicFramePr>
        <p:xfrm>
          <a:off x="4625788" y="4730558"/>
          <a:ext cx="4389120" cy="1645920"/>
        </p:xfrm>
        <a:graphic>
          <a:graphicData uri="http://schemas.openxmlformats.org/drawingml/2006/table">
            <a:tbl>
              <a:tblPr>
                <a:tableStyleId>{5C22544A-7EE6-4342-B048-85BDC9FD1C3A}</a:tableStyleId>
              </a:tblPr>
              <a:tblGrid>
                <a:gridCol w="2194560"/>
                <a:gridCol w="2194560"/>
              </a:tblGrid>
              <a:tr h="421517">
                <a:tc>
                  <a:txBody>
                    <a:bodyPr/>
                    <a:lstStyle/>
                    <a:p>
                      <a:pPr algn="l" fontAlgn="b"/>
                      <a:r>
                        <a:rPr lang="en-US" sz="1100" b="1" u="none" strike="noStrike" dirty="0">
                          <a:effectLst/>
                        </a:rPr>
                        <a:t>Capability</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r>
                        <a:rPr lang="en-US" sz="1100" b="1" u="none" strike="noStrike" dirty="0" smtClean="0">
                          <a:effectLst/>
                        </a:rPr>
                        <a:t>Frameworks</a:t>
                      </a:r>
                      <a:endParaRPr lang="en-US" sz="1100" b="1"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01443">
                <a:tc gridSpan="2">
                  <a:txBody>
                    <a:bodyPr/>
                    <a:lstStyle/>
                    <a:p>
                      <a:pPr algn="l" fontAlgn="t"/>
                      <a:r>
                        <a:rPr lang="en-US" sz="1100" b="1" u="none" strike="noStrike" dirty="0">
                          <a:effectLst/>
                        </a:rPr>
                        <a:t>Java - Testing</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r>
              <a:tr h="401443">
                <a:tc>
                  <a:txBody>
                    <a:bodyPr/>
                    <a:lstStyle/>
                    <a:p>
                      <a:pPr algn="l" fontAlgn="b"/>
                      <a:r>
                        <a:rPr lang="en-US" sz="1100" u="none" strike="noStrike" dirty="0">
                          <a:effectLst/>
                        </a:rPr>
                        <a:t>Test </a:t>
                      </a:r>
                      <a:r>
                        <a:rPr lang="en-US" sz="1200" u="none" strike="noStrike" dirty="0">
                          <a:effectLst/>
                        </a:rPr>
                        <a:t>Development</a:t>
                      </a:r>
                      <a:endParaRPr lang="en-US" sz="11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1100" u="none" strike="noStrike" dirty="0">
                          <a:effectLst/>
                        </a:rPr>
                        <a:t>Spring Test</a:t>
                      </a:r>
                      <a:endParaRPr lang="en-US" sz="11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r>
              <a:tr h="421517">
                <a:tc>
                  <a:txBody>
                    <a:bodyPr/>
                    <a:lstStyle/>
                    <a:p>
                      <a:pPr algn="l" fontAlgn="b"/>
                      <a:r>
                        <a:rPr lang="en-US" sz="1100" u="none" strike="noStrike">
                          <a:effectLst/>
                        </a:rPr>
                        <a:t>Test Execution Environment</a:t>
                      </a:r>
                      <a:endParaRPr lang="en-US" sz="11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l" fontAlgn="b"/>
                      <a:r>
                        <a:rPr lang="en-US" sz="1100" u="none" strike="noStrike" dirty="0">
                          <a:effectLst/>
                        </a:rPr>
                        <a:t>Junit</a:t>
                      </a:r>
                      <a:endParaRPr lang="en-US" sz="1100" b="0" i="0" u="none" strike="noStrike" dirty="0">
                        <a:solidFill>
                          <a:srgbClr val="000000"/>
                        </a:solidFill>
                        <a:effectLst/>
                        <a:latin typeface="Calibri" panose="020F0502020204030204" pitchFamily="34" charset="0"/>
                      </a:endParaRPr>
                    </a:p>
                  </a:txBody>
                  <a:tcPr marL="9525" marR="9525" marT="9525"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bl>
          </a:graphicData>
        </a:graphic>
      </p:graphicFrame>
    </p:spTree>
    <p:extLst>
      <p:ext uri="{BB962C8B-B14F-4D97-AF65-F5344CB8AC3E}">
        <p14:creationId xmlns:p14="http://schemas.microsoft.com/office/powerpoint/2010/main" val="337365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857250"/>
            <a:ext cx="9144000" cy="5143500"/>
          </a:xfrm>
          <a:custGeom>
            <a:avLst/>
            <a:gdLst/>
            <a:ahLst/>
            <a:cxnLst/>
            <a:rect l="l" t="t" r="r" b="b"/>
            <a:pathLst>
              <a:path w="12192000" h="6858000">
                <a:moveTo>
                  <a:pt x="0" y="0"/>
                </a:moveTo>
                <a:lnTo>
                  <a:pt x="12192000" y="0"/>
                </a:lnTo>
                <a:lnTo>
                  <a:pt x="12192000" y="6858000"/>
                </a:lnTo>
                <a:lnTo>
                  <a:pt x="0" y="6858000"/>
                </a:lnTo>
                <a:lnTo>
                  <a:pt x="0" y="0"/>
                </a:lnTo>
                <a:close/>
              </a:path>
            </a:pathLst>
          </a:custGeom>
          <a:solidFill>
            <a:schemeClr val="accent1"/>
          </a:solidFill>
        </p:spPr>
        <p:txBody>
          <a:bodyPr wrap="square" lIns="0" tIns="0" rIns="0" bIns="0" rtlCol="0"/>
          <a:lstStyle/>
          <a:p>
            <a:endParaRPr sz="1350"/>
          </a:p>
        </p:txBody>
      </p:sp>
      <p:sp>
        <p:nvSpPr>
          <p:cNvPr id="5" name="object 3"/>
          <p:cNvSpPr txBox="1">
            <a:spLocks/>
          </p:cNvSpPr>
          <p:nvPr/>
        </p:nvSpPr>
        <p:spPr>
          <a:xfrm>
            <a:off x="1545079" y="1864922"/>
            <a:ext cx="6054090" cy="2071977"/>
          </a:xfrm>
          <a:prstGeom prst="rect">
            <a:avLst/>
          </a:prstGeom>
        </p:spPr>
        <p:txBody>
          <a:bodyPr vert="horz" wrap="square" lIns="0" tIns="0" rIns="0" bIns="0" rtlCol="0" anchor="ctr">
            <a:sp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pPr marL="9049" marR="3810" indent="476">
              <a:lnSpc>
                <a:spcPct val="102299"/>
              </a:lnSpc>
            </a:pPr>
            <a:r>
              <a:rPr lang="en-US" sz="6600" spc="-506" smtClean="0">
                <a:solidFill>
                  <a:srgbClr val="FFFFFF"/>
                </a:solidFill>
              </a:rPr>
              <a:t>Refactoring to Microservices</a:t>
            </a:r>
            <a:endParaRPr lang="en-US" sz="6600" dirty="0"/>
          </a:p>
        </p:txBody>
      </p:sp>
    </p:spTree>
    <p:extLst>
      <p:ext uri="{BB962C8B-B14F-4D97-AF65-F5344CB8AC3E}">
        <p14:creationId xmlns:p14="http://schemas.microsoft.com/office/powerpoint/2010/main" val="357998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13645" y="2498080"/>
            <a:ext cx="1948904" cy="1861840"/>
          </a:xfrm>
          <a:prstGeom prst="rect">
            <a:avLst/>
          </a:prstGeom>
          <a:blipFill>
            <a:blip r:embed="rId2" cstate="print"/>
            <a:stretch>
              <a:fillRect/>
            </a:stretch>
          </a:blipFill>
        </p:spPr>
        <p:txBody>
          <a:bodyPr wrap="square" lIns="0" tIns="0" rIns="0" bIns="0" rtlCol="0"/>
          <a:lstStyle/>
          <a:p>
            <a:endParaRPr sz="949"/>
          </a:p>
        </p:txBody>
      </p:sp>
      <p:sp>
        <p:nvSpPr>
          <p:cNvPr id="3" name="object 3"/>
          <p:cNvSpPr txBox="1">
            <a:spLocks noGrp="1"/>
          </p:cNvSpPr>
          <p:nvPr>
            <p:ph type="title" idx="4294967295"/>
          </p:nvPr>
        </p:nvSpPr>
        <p:spPr>
          <a:xfrm>
            <a:off x="4877549" y="2779150"/>
            <a:ext cx="2818178" cy="974725"/>
          </a:xfrm>
          <a:prstGeom prst="rect">
            <a:avLst/>
          </a:prstGeom>
        </p:spPr>
        <p:txBody>
          <a:bodyPr vert="horz" wrap="square" lIns="0" tIns="0" rIns="0" bIns="0" rtlCol="0" anchor="ctr">
            <a:spAutoFit/>
          </a:bodyPr>
          <a:lstStyle/>
          <a:p>
            <a:pPr marL="6697" marR="2679"/>
            <a:r>
              <a:rPr sz="3164" spc="-53" dirty="0">
                <a:solidFill>
                  <a:srgbClr val="6B6C6D"/>
                </a:solidFill>
              </a:rPr>
              <a:t>D</a:t>
            </a:r>
            <a:r>
              <a:rPr sz="3164" spc="-47" dirty="0">
                <a:solidFill>
                  <a:srgbClr val="6B6C6D"/>
                </a:solidFill>
              </a:rPr>
              <a:t>e</a:t>
            </a:r>
            <a:r>
              <a:rPr sz="3164" spc="21" dirty="0">
                <a:solidFill>
                  <a:srgbClr val="6B6C6D"/>
                </a:solidFill>
              </a:rPr>
              <a:t>p</a:t>
            </a:r>
            <a:r>
              <a:rPr sz="3164" spc="11" dirty="0">
                <a:solidFill>
                  <a:srgbClr val="6B6C6D"/>
                </a:solidFill>
              </a:rPr>
              <a:t>l</a:t>
            </a:r>
            <a:r>
              <a:rPr sz="3164" spc="-34" dirty="0">
                <a:solidFill>
                  <a:srgbClr val="6B6C6D"/>
                </a:solidFill>
              </a:rPr>
              <a:t>o</a:t>
            </a:r>
            <a:r>
              <a:rPr sz="3164" spc="-66" dirty="0">
                <a:solidFill>
                  <a:srgbClr val="6B6C6D"/>
                </a:solidFill>
              </a:rPr>
              <a:t>y</a:t>
            </a:r>
            <a:r>
              <a:rPr sz="3164" spc="-103" dirty="0">
                <a:solidFill>
                  <a:srgbClr val="6B6C6D"/>
                </a:solidFill>
              </a:rPr>
              <a:t>m</a:t>
            </a:r>
            <a:r>
              <a:rPr sz="3164" spc="-47" dirty="0">
                <a:solidFill>
                  <a:srgbClr val="6B6C6D"/>
                </a:solidFill>
              </a:rPr>
              <a:t>e</a:t>
            </a:r>
            <a:r>
              <a:rPr sz="3164" spc="-29" dirty="0">
                <a:solidFill>
                  <a:srgbClr val="6B6C6D"/>
                </a:solidFill>
              </a:rPr>
              <a:t>n</a:t>
            </a:r>
            <a:r>
              <a:rPr sz="3164" spc="-111" dirty="0">
                <a:solidFill>
                  <a:srgbClr val="6B6C6D"/>
                </a:solidFill>
              </a:rPr>
              <a:t>t  </a:t>
            </a:r>
            <a:r>
              <a:rPr sz="3164" spc="-45" dirty="0">
                <a:solidFill>
                  <a:srgbClr val="6B6C6D"/>
                </a:solidFill>
              </a:rPr>
              <a:t>monolith</a:t>
            </a:r>
            <a:endParaRPr sz="3164" dirty="0"/>
          </a:p>
        </p:txBody>
      </p:sp>
    </p:spTree>
    <p:extLst>
      <p:ext uri="{BB962C8B-B14F-4D97-AF65-F5344CB8AC3E}">
        <p14:creationId xmlns:p14="http://schemas.microsoft.com/office/powerpoint/2010/main" val="233738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596276" y="2406427"/>
            <a:ext cx="2593975" cy="1946275"/>
          </a:xfrm>
          <a:prstGeom prst="rect">
            <a:avLst/>
          </a:prstGeom>
        </p:spPr>
        <p:txBody>
          <a:bodyPr vert="horz" wrap="square" lIns="0" tIns="0" rIns="0" bIns="0" rtlCol="0" anchor="ctr">
            <a:spAutoFit/>
          </a:bodyPr>
          <a:lstStyle/>
          <a:p>
            <a:pPr marL="6697" marR="2679">
              <a:tabLst>
                <a:tab pos="635853" algn="l"/>
              </a:tabLst>
            </a:pPr>
            <a:r>
              <a:rPr sz="3164" spc="-13" dirty="0">
                <a:solidFill>
                  <a:srgbClr val="6B6C6D"/>
                </a:solidFill>
              </a:rPr>
              <a:t>C</a:t>
            </a:r>
            <a:r>
              <a:rPr sz="3164" spc="-18" dirty="0">
                <a:solidFill>
                  <a:srgbClr val="6B6C6D"/>
                </a:solidFill>
              </a:rPr>
              <a:t>u</a:t>
            </a:r>
            <a:r>
              <a:rPr sz="3164" spc="-140" dirty="0">
                <a:solidFill>
                  <a:srgbClr val="6B6C6D"/>
                </a:solidFill>
              </a:rPr>
              <a:t>t</a:t>
            </a:r>
            <a:r>
              <a:rPr lang="en-US" sz="3164" dirty="0">
                <a:solidFill>
                  <a:srgbClr val="6B6C6D"/>
                </a:solidFill>
              </a:rPr>
              <a:t> </a:t>
            </a:r>
            <a:r>
              <a:rPr sz="3164" spc="-53" dirty="0">
                <a:solidFill>
                  <a:srgbClr val="6B6C6D"/>
                </a:solidFill>
              </a:rPr>
              <a:t>D</a:t>
            </a:r>
            <a:r>
              <a:rPr sz="3164" spc="-47" dirty="0">
                <a:solidFill>
                  <a:srgbClr val="6B6C6D"/>
                </a:solidFill>
              </a:rPr>
              <a:t>e</a:t>
            </a:r>
            <a:r>
              <a:rPr sz="3164" spc="21" dirty="0">
                <a:solidFill>
                  <a:srgbClr val="6B6C6D"/>
                </a:solidFill>
              </a:rPr>
              <a:t>p</a:t>
            </a:r>
            <a:r>
              <a:rPr sz="3164" spc="11" dirty="0">
                <a:solidFill>
                  <a:srgbClr val="6B6C6D"/>
                </a:solidFill>
              </a:rPr>
              <a:t>l</a:t>
            </a:r>
            <a:r>
              <a:rPr sz="3164" spc="-34" dirty="0">
                <a:solidFill>
                  <a:srgbClr val="6B6C6D"/>
                </a:solidFill>
              </a:rPr>
              <a:t>o</a:t>
            </a:r>
            <a:r>
              <a:rPr sz="3164" spc="-66" dirty="0">
                <a:solidFill>
                  <a:srgbClr val="6B6C6D"/>
                </a:solidFill>
              </a:rPr>
              <a:t>y</a:t>
            </a:r>
            <a:r>
              <a:rPr sz="3164" spc="-103" dirty="0">
                <a:solidFill>
                  <a:srgbClr val="6B6C6D"/>
                </a:solidFill>
              </a:rPr>
              <a:t>m</a:t>
            </a:r>
            <a:r>
              <a:rPr sz="3164" spc="-47" dirty="0">
                <a:solidFill>
                  <a:srgbClr val="6B6C6D"/>
                </a:solidFill>
              </a:rPr>
              <a:t>e</a:t>
            </a:r>
            <a:r>
              <a:rPr sz="3164" spc="-29" dirty="0">
                <a:solidFill>
                  <a:srgbClr val="6B6C6D"/>
                </a:solidFill>
              </a:rPr>
              <a:t>n</a:t>
            </a:r>
            <a:r>
              <a:rPr sz="3164" spc="-111" dirty="0">
                <a:solidFill>
                  <a:srgbClr val="6B6C6D"/>
                </a:solidFill>
              </a:rPr>
              <a:t>t  </a:t>
            </a:r>
            <a:r>
              <a:rPr sz="3164" spc="-45" dirty="0">
                <a:solidFill>
                  <a:srgbClr val="6B6C6D"/>
                </a:solidFill>
              </a:rPr>
              <a:t>monolith </a:t>
            </a:r>
            <a:r>
              <a:rPr sz="3164" spc="18" dirty="0">
                <a:solidFill>
                  <a:srgbClr val="6B6C6D"/>
                </a:solidFill>
              </a:rPr>
              <a:t>along  </a:t>
            </a:r>
            <a:r>
              <a:rPr sz="3164" spc="8" dirty="0">
                <a:solidFill>
                  <a:srgbClr val="6B6C6D"/>
                </a:solidFill>
              </a:rPr>
              <a:t>domains</a:t>
            </a:r>
            <a:r>
              <a:rPr sz="3164" spc="-18" dirty="0">
                <a:solidFill>
                  <a:srgbClr val="6B6C6D"/>
                </a:solidFill>
              </a:rPr>
              <a:t> </a:t>
            </a:r>
            <a:r>
              <a:rPr sz="3164" spc="-287" dirty="0">
                <a:solidFill>
                  <a:srgbClr val="6B6C6D"/>
                </a:solidFill>
              </a:rPr>
              <a:t>…</a:t>
            </a:r>
            <a:endParaRPr sz="3164" dirty="0"/>
          </a:p>
        </p:txBody>
      </p:sp>
      <p:sp>
        <p:nvSpPr>
          <p:cNvPr id="3" name="object 3"/>
          <p:cNvSpPr/>
          <p:nvPr/>
        </p:nvSpPr>
        <p:spPr>
          <a:xfrm>
            <a:off x="2013644" y="2498081"/>
            <a:ext cx="1955602" cy="185514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86998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35752" y="2672210"/>
            <a:ext cx="3629142" cy="1460785"/>
          </a:xfrm>
          <a:prstGeom prst="rect">
            <a:avLst/>
          </a:prstGeom>
        </p:spPr>
        <p:txBody>
          <a:bodyPr vert="horz" wrap="square" lIns="0" tIns="0" rIns="0" bIns="0" rtlCol="0">
            <a:spAutoFit/>
          </a:bodyPr>
          <a:lstStyle/>
          <a:p>
            <a:pPr marL="6697"/>
            <a:r>
              <a:rPr sz="3164" b="1" spc="-287" dirty="0">
                <a:solidFill>
                  <a:srgbClr val="6B6C6D"/>
                </a:solidFill>
                <a:latin typeface="Calibri"/>
                <a:cs typeface="Calibri"/>
              </a:rPr>
              <a:t>…  </a:t>
            </a:r>
            <a:r>
              <a:rPr sz="3164" b="1" spc="-71" dirty="0">
                <a:solidFill>
                  <a:srgbClr val="6B6C6D"/>
                </a:solidFill>
                <a:latin typeface="Calibri"/>
                <a:cs typeface="Calibri"/>
              </a:rPr>
              <a:t>wrap </a:t>
            </a:r>
            <a:r>
              <a:rPr sz="3164" b="1" spc="-13" dirty="0">
                <a:solidFill>
                  <a:srgbClr val="6B6C6D"/>
                </a:solidFill>
                <a:latin typeface="Calibri"/>
                <a:cs typeface="Calibri"/>
              </a:rPr>
              <a:t>domain</a:t>
            </a:r>
            <a:r>
              <a:rPr sz="3164" b="1" spc="-76" dirty="0">
                <a:solidFill>
                  <a:srgbClr val="6B6C6D"/>
                </a:solidFill>
                <a:latin typeface="Calibri"/>
                <a:cs typeface="Calibri"/>
              </a:rPr>
              <a:t> </a:t>
            </a:r>
            <a:r>
              <a:rPr sz="3164" b="1" spc="-11" dirty="0">
                <a:solidFill>
                  <a:srgbClr val="6B6C6D"/>
                </a:solidFill>
                <a:latin typeface="Calibri"/>
                <a:cs typeface="Calibri"/>
              </a:rPr>
              <a:t>in</a:t>
            </a:r>
            <a:endParaRPr sz="3164" b="1" dirty="0">
              <a:latin typeface="Calibri"/>
              <a:cs typeface="Calibri"/>
            </a:endParaRPr>
          </a:p>
          <a:p>
            <a:pPr marL="6697" marR="558840"/>
            <a:r>
              <a:rPr sz="3164" b="1" spc="90" dirty="0">
                <a:solidFill>
                  <a:srgbClr val="6B6C6D"/>
                </a:solidFill>
                <a:latin typeface="Calibri"/>
                <a:cs typeface="Calibri"/>
              </a:rPr>
              <a:t>separate</a:t>
            </a:r>
            <a:r>
              <a:rPr sz="3164" b="1" spc="29" dirty="0">
                <a:solidFill>
                  <a:srgbClr val="6B6C6D"/>
                </a:solidFill>
                <a:latin typeface="Calibri"/>
                <a:cs typeface="Calibri"/>
              </a:rPr>
              <a:t> </a:t>
            </a:r>
            <a:r>
              <a:rPr sz="3164" b="1" spc="-79" dirty="0">
                <a:solidFill>
                  <a:srgbClr val="6B6C6D"/>
                </a:solidFill>
                <a:latin typeface="Calibri"/>
                <a:cs typeface="Calibri"/>
              </a:rPr>
              <a:t>web  </a:t>
            </a:r>
            <a:r>
              <a:rPr sz="3164" b="1" dirty="0">
                <a:solidFill>
                  <a:srgbClr val="6B6C6D"/>
                </a:solidFill>
                <a:latin typeface="Calibri"/>
                <a:cs typeface="Calibri"/>
              </a:rPr>
              <a:t>application</a:t>
            </a:r>
            <a:r>
              <a:rPr sz="3164" b="1" spc="-66" dirty="0">
                <a:solidFill>
                  <a:srgbClr val="6B6C6D"/>
                </a:solidFill>
                <a:latin typeface="Calibri"/>
                <a:cs typeface="Calibri"/>
              </a:rPr>
              <a:t> </a:t>
            </a:r>
            <a:r>
              <a:rPr sz="3164" b="1" spc="-287" dirty="0">
                <a:solidFill>
                  <a:srgbClr val="6B6C6D"/>
                </a:solidFill>
                <a:latin typeface="Calibri"/>
                <a:cs typeface="Calibri"/>
              </a:rPr>
              <a:t>…</a:t>
            </a:r>
            <a:endParaRPr sz="3164" b="1" dirty="0">
              <a:latin typeface="Calibri"/>
              <a:cs typeface="Calibri"/>
            </a:endParaRPr>
          </a:p>
        </p:txBody>
      </p:sp>
      <p:sp>
        <p:nvSpPr>
          <p:cNvPr id="3" name="object 3"/>
          <p:cNvSpPr/>
          <p:nvPr/>
        </p:nvSpPr>
        <p:spPr>
          <a:xfrm>
            <a:off x="2013644" y="2498081"/>
            <a:ext cx="1955602" cy="185514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196403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644752" y="2333911"/>
            <a:ext cx="3846512" cy="1947862"/>
          </a:xfrm>
          <a:prstGeom prst="rect">
            <a:avLst/>
          </a:prstGeom>
        </p:spPr>
        <p:txBody>
          <a:bodyPr vert="horz" wrap="square" lIns="0" tIns="0" rIns="0" bIns="0" rtlCol="0" anchor="ctr">
            <a:spAutoFit/>
          </a:bodyPr>
          <a:lstStyle/>
          <a:p>
            <a:pPr marL="6697" marR="2679"/>
            <a:r>
              <a:rPr sz="3164" spc="92" dirty="0">
                <a:solidFill>
                  <a:srgbClr val="6B6C6D"/>
                </a:solidFill>
              </a:rPr>
              <a:t>Self</a:t>
            </a:r>
            <a:r>
              <a:rPr lang="en-US" sz="3164" spc="92" dirty="0">
                <a:solidFill>
                  <a:srgbClr val="6B6C6D"/>
                </a:solidFill>
              </a:rPr>
              <a:t> </a:t>
            </a:r>
            <a:r>
              <a:rPr sz="3164" spc="92" dirty="0">
                <a:solidFill>
                  <a:srgbClr val="6B6C6D"/>
                </a:solidFill>
              </a:rPr>
              <a:t>contained  </a:t>
            </a:r>
            <a:r>
              <a:rPr lang="en-US" sz="3164" spc="127" dirty="0">
                <a:solidFill>
                  <a:srgbClr val="6B6C6D"/>
                </a:solidFill>
              </a:rPr>
              <a:t>System </a:t>
            </a:r>
            <a:r>
              <a:rPr sz="3164" spc="69" dirty="0">
                <a:solidFill>
                  <a:srgbClr val="6B6C6D"/>
                </a:solidFill>
              </a:rPr>
              <a:t>(SCS)</a:t>
            </a:r>
            <a:r>
              <a:rPr sz="3164" spc="-171" dirty="0">
                <a:solidFill>
                  <a:srgbClr val="6B6C6D"/>
                </a:solidFill>
              </a:rPr>
              <a:t> </a:t>
            </a:r>
            <a:r>
              <a:rPr sz="3164" spc="274" dirty="0">
                <a:solidFill>
                  <a:srgbClr val="6B6C6D"/>
                </a:solidFill>
              </a:rPr>
              <a:t>–  </a:t>
            </a:r>
            <a:r>
              <a:rPr sz="3164" spc="-3" dirty="0">
                <a:solidFill>
                  <a:srgbClr val="6B6C6D"/>
                </a:solidFill>
              </a:rPr>
              <a:t>individually  deployable</a:t>
            </a:r>
            <a:endParaRPr sz="3164" dirty="0"/>
          </a:p>
        </p:txBody>
      </p:sp>
      <p:sp>
        <p:nvSpPr>
          <p:cNvPr id="3" name="object 3"/>
          <p:cNvSpPr/>
          <p:nvPr/>
        </p:nvSpPr>
        <p:spPr>
          <a:xfrm>
            <a:off x="2134195" y="1754685"/>
            <a:ext cx="1279178" cy="334863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311136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5391" y="2437806"/>
            <a:ext cx="2514154" cy="1933093"/>
          </a:xfrm>
          <a:prstGeom prst="rect">
            <a:avLst/>
          </a:prstGeom>
        </p:spPr>
        <p:txBody>
          <a:bodyPr vert="horz" wrap="square" lIns="0" tIns="0" rIns="0" bIns="0" rtlCol="0">
            <a:spAutoFit/>
          </a:bodyPr>
          <a:lstStyle/>
          <a:p>
            <a:pPr marL="6697"/>
            <a:r>
              <a:rPr sz="3164" spc="121" dirty="0">
                <a:solidFill>
                  <a:srgbClr val="6B6C6D"/>
                </a:solidFill>
                <a:latin typeface="Calibri"/>
                <a:cs typeface="Calibri"/>
              </a:rPr>
              <a:t>SCS</a:t>
            </a:r>
            <a:r>
              <a:rPr sz="3164" spc="-34" dirty="0">
                <a:solidFill>
                  <a:srgbClr val="6B6C6D"/>
                </a:solidFill>
                <a:latin typeface="Calibri"/>
                <a:cs typeface="Calibri"/>
              </a:rPr>
              <a:t> </a:t>
            </a:r>
            <a:r>
              <a:rPr sz="3164" spc="224" dirty="0">
                <a:solidFill>
                  <a:srgbClr val="6B6C6D"/>
                </a:solidFill>
                <a:latin typeface="Calibri"/>
                <a:cs typeface="Calibri"/>
              </a:rPr>
              <a:t>=</a:t>
            </a:r>
            <a:endParaRPr sz="3164">
              <a:latin typeface="Calibri"/>
              <a:cs typeface="Calibri"/>
            </a:endParaRPr>
          </a:p>
          <a:p>
            <a:pPr marL="6697" marR="2679">
              <a:lnSpc>
                <a:spcPct val="99300"/>
              </a:lnSpc>
              <a:spcBef>
                <a:spcPts val="26"/>
              </a:spcBef>
            </a:pPr>
            <a:r>
              <a:rPr sz="3164" spc="-24" dirty="0">
                <a:solidFill>
                  <a:srgbClr val="82CBF3"/>
                </a:solidFill>
                <a:latin typeface="Calibri"/>
                <a:cs typeface="Calibri"/>
              </a:rPr>
              <a:t>user </a:t>
            </a:r>
            <a:r>
              <a:rPr sz="3164" spc="-45" dirty="0">
                <a:solidFill>
                  <a:srgbClr val="82CBF3"/>
                </a:solidFill>
                <a:latin typeface="Calibri"/>
                <a:cs typeface="Calibri"/>
              </a:rPr>
              <a:t>interface+  </a:t>
            </a:r>
            <a:r>
              <a:rPr sz="3164" spc="40" dirty="0">
                <a:solidFill>
                  <a:srgbClr val="80E4A7"/>
                </a:solidFill>
                <a:latin typeface="Calibri"/>
                <a:cs typeface="Calibri"/>
              </a:rPr>
              <a:t>business</a:t>
            </a:r>
            <a:r>
              <a:rPr sz="3164" spc="-60" dirty="0">
                <a:solidFill>
                  <a:srgbClr val="80E4A7"/>
                </a:solidFill>
                <a:latin typeface="Calibri"/>
                <a:cs typeface="Calibri"/>
              </a:rPr>
              <a:t> </a:t>
            </a:r>
            <a:r>
              <a:rPr sz="3164" spc="21" dirty="0">
                <a:solidFill>
                  <a:srgbClr val="80E4A7"/>
                </a:solidFill>
                <a:latin typeface="Calibri"/>
                <a:cs typeface="Calibri"/>
              </a:rPr>
              <a:t>logic+  </a:t>
            </a:r>
            <a:r>
              <a:rPr sz="3164" spc="-8" dirty="0">
                <a:solidFill>
                  <a:srgbClr val="FFA26C"/>
                </a:solidFill>
                <a:latin typeface="Calibri"/>
                <a:cs typeface="Calibri"/>
              </a:rPr>
              <a:t>data</a:t>
            </a:r>
            <a:r>
              <a:rPr sz="3164" spc="-55" dirty="0">
                <a:solidFill>
                  <a:srgbClr val="FFA26C"/>
                </a:solidFill>
                <a:latin typeface="Calibri"/>
                <a:cs typeface="Calibri"/>
              </a:rPr>
              <a:t> </a:t>
            </a:r>
            <a:r>
              <a:rPr sz="3164" spc="-16" dirty="0">
                <a:solidFill>
                  <a:srgbClr val="FFA26C"/>
                </a:solidFill>
                <a:latin typeface="Calibri"/>
                <a:cs typeface="Calibri"/>
              </a:rPr>
              <a:t>storage</a:t>
            </a:r>
            <a:endParaRPr sz="3164">
              <a:latin typeface="Calibri"/>
              <a:cs typeface="Calibri"/>
            </a:endParaRPr>
          </a:p>
        </p:txBody>
      </p:sp>
      <p:sp>
        <p:nvSpPr>
          <p:cNvPr id="3" name="object 3"/>
          <p:cNvSpPr/>
          <p:nvPr/>
        </p:nvSpPr>
        <p:spPr>
          <a:xfrm>
            <a:off x="2134195" y="1754685"/>
            <a:ext cx="1279178" cy="334863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111077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3" name="Text Placeholder 2"/>
          <p:cNvSpPr>
            <a:spLocks noGrp="1"/>
          </p:cNvSpPr>
          <p:nvPr>
            <p:ph type="body" sz="quarter" idx="13"/>
          </p:nvPr>
        </p:nvSpPr>
        <p:spPr/>
        <p:txBody>
          <a:bodyPr/>
          <a:lstStyle/>
          <a:p>
            <a:r>
              <a:rPr lang="en-US" dirty="0" smtClean="0">
                <a:latin typeface="Calibri" pitchFamily="34" charset="0"/>
              </a:rPr>
              <a:t>Solution Approach</a:t>
            </a:r>
            <a:endParaRPr lang="en-US" dirty="0">
              <a:latin typeface="Calibri" pitchFamily="34" charset="0"/>
            </a:endParaRPr>
          </a:p>
        </p:txBody>
      </p:sp>
      <p:sp>
        <p:nvSpPr>
          <p:cNvPr id="4" name="Title 1"/>
          <p:cNvSpPr txBox="1">
            <a:spLocks/>
          </p:cNvSpPr>
          <p:nvPr/>
        </p:nvSpPr>
        <p:spPr>
          <a:xfrm>
            <a:off x="381000" y="457200"/>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latin typeface="Calibri" panose="020F0502020204030204" pitchFamily="34" charset="0"/>
              </a:rPr>
              <a:t>Solution Approach</a:t>
            </a:r>
            <a:endParaRPr lang="en-US" dirty="0">
              <a:latin typeface="Calibri" panose="020F0502020204030204" pitchFamily="34" charset="0"/>
            </a:endParaRPr>
          </a:p>
        </p:txBody>
      </p:sp>
      <p:sp>
        <p:nvSpPr>
          <p:cNvPr id="5" name="Rectangle 4"/>
          <p:cNvSpPr/>
          <p:nvPr/>
        </p:nvSpPr>
        <p:spPr>
          <a:xfrm>
            <a:off x="-1" y="1066797"/>
            <a:ext cx="6458857" cy="5088340"/>
          </a:xfrm>
          <a:prstGeom prst="rect">
            <a:avLst/>
          </a:prstGeom>
          <a:gradFill flip="none" rotWithShape="1">
            <a:gsLst>
              <a:gs pos="0">
                <a:schemeClr val="bg2">
                  <a:lumMod val="95000"/>
                  <a:alpha val="81000"/>
                </a:schemeClr>
              </a:gs>
              <a:gs pos="100000">
                <a:schemeClr val="bg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sz="1600">
              <a:solidFill>
                <a:prstClr val="white"/>
              </a:solidFill>
              <a:latin typeface="Calibri" panose="020F0502020204030204" pitchFamily="34" charset="0"/>
            </a:endParaRP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5782614" y="163202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38637" y="734200"/>
            <a:ext cx="6420219" cy="466794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500"/>
              </a:spcBef>
              <a:spcAft>
                <a:spcPts val="500"/>
              </a:spcAft>
              <a:buFont typeface="Wingdings" panose="05000000000000000000" pitchFamily="2" charset="2"/>
              <a:buChar char="§"/>
            </a:pPr>
            <a:endParaRPr lang="en-US" sz="1600" dirty="0" smtClean="0"/>
          </a:p>
          <a:p>
            <a:pPr marL="285750" indent="-285750">
              <a:lnSpc>
                <a:spcPct val="150000"/>
              </a:lnSpc>
              <a:spcBef>
                <a:spcPts val="500"/>
              </a:spcBef>
              <a:spcAft>
                <a:spcPts val="500"/>
              </a:spcAft>
              <a:buFont typeface="Wingdings" panose="05000000000000000000" pitchFamily="2" charset="2"/>
              <a:buChar char="§"/>
            </a:pPr>
            <a:r>
              <a:rPr lang="en-US" sz="1600" dirty="0" smtClean="0"/>
              <a:t>GE wants to define a best practices approach and implement a repeatable model for rapid delivery of microservices in preparation for migrating </a:t>
            </a:r>
            <a:r>
              <a:rPr lang="en-US" sz="1600" dirty="0" err="1" smtClean="0"/>
              <a:t>InSight</a:t>
            </a:r>
            <a:r>
              <a:rPr lang="en-US" sz="1600" dirty="0" smtClean="0"/>
              <a:t> onto </a:t>
            </a:r>
            <a:r>
              <a:rPr lang="en-US" sz="1600" dirty="0" err="1" smtClean="0"/>
              <a:t>Predix</a:t>
            </a:r>
            <a:endParaRPr lang="en-US" sz="1600" dirty="0" smtClean="0"/>
          </a:p>
          <a:p>
            <a:pPr marL="285750" indent="-285750">
              <a:lnSpc>
                <a:spcPct val="150000"/>
              </a:lnSpc>
              <a:spcBef>
                <a:spcPts val="500"/>
              </a:spcBef>
              <a:spcAft>
                <a:spcPts val="500"/>
              </a:spcAft>
              <a:buFont typeface="Wingdings" panose="05000000000000000000" pitchFamily="2" charset="2"/>
              <a:buChar char="§"/>
            </a:pPr>
            <a:r>
              <a:rPr lang="en-US" sz="1600" dirty="0">
                <a:solidFill>
                  <a:prstClr val="black"/>
                </a:solidFill>
              </a:rPr>
              <a:t>UST </a:t>
            </a:r>
            <a:r>
              <a:rPr lang="en-US" sz="1600" dirty="0" smtClean="0">
                <a:solidFill>
                  <a:prstClr val="black"/>
                </a:solidFill>
              </a:rPr>
              <a:t>to work with GE to identify and prioritize a set of microservices </a:t>
            </a:r>
            <a:r>
              <a:rPr lang="en-US" sz="1600" dirty="0">
                <a:solidFill>
                  <a:prstClr val="black"/>
                </a:solidFill>
              </a:rPr>
              <a:t>from the </a:t>
            </a:r>
            <a:r>
              <a:rPr lang="en-US" sz="1600" dirty="0" smtClean="0">
                <a:solidFill>
                  <a:prstClr val="black"/>
                </a:solidFill>
              </a:rPr>
              <a:t>current functionality in </a:t>
            </a:r>
            <a:r>
              <a:rPr lang="en-US" sz="1600" dirty="0" err="1" smtClean="0">
                <a:solidFill>
                  <a:prstClr val="black"/>
                </a:solidFill>
              </a:rPr>
              <a:t>InSight</a:t>
            </a:r>
            <a:endParaRPr lang="en-US" sz="1600" dirty="0">
              <a:solidFill>
                <a:prstClr val="black"/>
              </a:solidFill>
            </a:endParaRPr>
          </a:p>
          <a:p>
            <a:pPr marL="285750" indent="-285750">
              <a:lnSpc>
                <a:spcPct val="150000"/>
              </a:lnSpc>
              <a:spcBef>
                <a:spcPts val="500"/>
              </a:spcBef>
              <a:spcAft>
                <a:spcPts val="500"/>
              </a:spcAft>
              <a:buFont typeface="Wingdings" panose="05000000000000000000" pitchFamily="2" charset="2"/>
              <a:buChar char="§"/>
            </a:pPr>
            <a:r>
              <a:rPr lang="en-US" sz="1600" dirty="0" smtClean="0">
                <a:solidFill>
                  <a:prstClr val="black"/>
                </a:solidFill>
              </a:rPr>
              <a:t>UST </a:t>
            </a:r>
            <a:r>
              <a:rPr lang="en-US" sz="1600" dirty="0">
                <a:solidFill>
                  <a:prstClr val="black"/>
                </a:solidFill>
              </a:rPr>
              <a:t>to provide GE with </a:t>
            </a:r>
            <a:r>
              <a:rPr lang="en-US" sz="1600" dirty="0" smtClean="0">
                <a:solidFill>
                  <a:prstClr val="black"/>
                </a:solidFill>
              </a:rPr>
              <a:t>a microservices </a:t>
            </a:r>
            <a:r>
              <a:rPr lang="en-US" sz="1600" dirty="0">
                <a:solidFill>
                  <a:prstClr val="black"/>
                </a:solidFill>
              </a:rPr>
              <a:t>team and execute </a:t>
            </a:r>
            <a:r>
              <a:rPr lang="en-US" sz="1600" dirty="0" smtClean="0">
                <a:solidFill>
                  <a:prstClr val="black"/>
                </a:solidFill>
              </a:rPr>
              <a:t>a sequence of development sprints to </a:t>
            </a:r>
            <a:r>
              <a:rPr lang="en-US" sz="1600" dirty="0">
                <a:solidFill>
                  <a:prstClr val="black"/>
                </a:solidFill>
              </a:rPr>
              <a:t>deliver the microservices prioritized in the </a:t>
            </a:r>
            <a:r>
              <a:rPr lang="en-US" sz="1600" dirty="0" smtClean="0">
                <a:solidFill>
                  <a:prstClr val="black"/>
                </a:solidFill>
              </a:rPr>
              <a:t>backlog</a:t>
            </a:r>
          </a:p>
          <a:p>
            <a:pPr marL="285750" lvl="1" indent="-285750">
              <a:lnSpc>
                <a:spcPct val="150000"/>
              </a:lnSpc>
              <a:spcBef>
                <a:spcPts val="500"/>
              </a:spcBef>
              <a:spcAft>
                <a:spcPts val="500"/>
              </a:spcAft>
              <a:buFont typeface="Wingdings" panose="05000000000000000000" pitchFamily="2" charset="2"/>
              <a:buChar char="§"/>
            </a:pPr>
            <a:r>
              <a:rPr lang="en-US" sz="1600" dirty="0"/>
              <a:t>UST will leverage its experience and industry best-practices based approach for delivering microservices on Cloud </a:t>
            </a:r>
            <a:r>
              <a:rPr lang="en-US" sz="1600" dirty="0" smtClean="0"/>
              <a:t>Foundry</a:t>
            </a:r>
            <a:endParaRPr lang="en-US" sz="1600" dirty="0"/>
          </a:p>
        </p:txBody>
      </p:sp>
      <p:graphicFrame>
        <p:nvGraphicFramePr>
          <p:cNvPr id="10" name="Diagram 9"/>
          <p:cNvGraphicFramePr/>
          <p:nvPr>
            <p:extLst>
              <p:ext uri="{D42A27DB-BD31-4B8C-83A1-F6EECF244321}">
                <p14:modId xmlns:p14="http://schemas.microsoft.com/office/powerpoint/2010/main" val="3570129694"/>
              </p:ext>
            </p:extLst>
          </p:nvPr>
        </p:nvGraphicFramePr>
        <p:xfrm>
          <a:off x="381000" y="5364398"/>
          <a:ext cx="6096000" cy="1146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4803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0712" y="1788171"/>
            <a:ext cx="6246875" cy="4165499"/>
          </a:xfrm>
          <a:prstGeom prst="rect">
            <a:avLst/>
          </a:prstGeom>
        </p:spPr>
        <p:txBody>
          <a:bodyPr vert="horz" wrap="square" lIns="0" tIns="0" rIns="0" bIns="0" rtlCol="0">
            <a:spAutoFit/>
          </a:bodyPr>
          <a:lstStyle/>
          <a:p>
            <a:pPr marL="3299469" marR="2679"/>
            <a:r>
              <a:rPr lang="en-US" sz="3164" spc="-21" dirty="0">
                <a:solidFill>
                  <a:srgbClr val="6B6C6D"/>
                </a:solidFill>
                <a:latin typeface="Calibri"/>
                <a:cs typeface="Calibri"/>
              </a:rPr>
              <a:t>S</a:t>
            </a:r>
            <a:r>
              <a:rPr lang="en-US" sz="3164" spc="121" dirty="0">
                <a:solidFill>
                  <a:srgbClr val="6B6C6D"/>
                </a:solidFill>
                <a:latin typeface="Calibri"/>
                <a:cs typeface="Calibri"/>
              </a:rPr>
              <a:t>elf-contained systems </a:t>
            </a:r>
            <a:r>
              <a:rPr sz="3164" spc="13" dirty="0">
                <a:solidFill>
                  <a:srgbClr val="6B6C6D"/>
                </a:solidFill>
                <a:latin typeface="Calibri"/>
                <a:cs typeface="Calibri"/>
              </a:rPr>
              <a:t>enable </a:t>
            </a:r>
            <a:r>
              <a:rPr sz="3164" spc="-79" dirty="0">
                <a:solidFill>
                  <a:srgbClr val="6B6C6D"/>
                </a:solidFill>
                <a:latin typeface="Calibri"/>
                <a:cs typeface="Calibri"/>
              </a:rPr>
              <a:t>the  </a:t>
            </a:r>
            <a:r>
              <a:rPr sz="3164" spc="-42" dirty="0">
                <a:solidFill>
                  <a:srgbClr val="6B6C6D"/>
                </a:solidFill>
                <a:latin typeface="Calibri"/>
                <a:cs typeface="Calibri"/>
              </a:rPr>
              <a:t>development </a:t>
            </a:r>
            <a:r>
              <a:rPr sz="3164" spc="-79" dirty="0">
                <a:solidFill>
                  <a:srgbClr val="6B6C6D"/>
                </a:solidFill>
                <a:latin typeface="Calibri"/>
                <a:cs typeface="Calibri"/>
              </a:rPr>
              <a:t>of </a:t>
            </a:r>
            <a:r>
              <a:rPr sz="3164" spc="42" dirty="0">
                <a:solidFill>
                  <a:srgbClr val="6B6C6D"/>
                </a:solidFill>
                <a:latin typeface="Calibri"/>
                <a:cs typeface="Calibri"/>
              </a:rPr>
              <a:t>a  </a:t>
            </a:r>
            <a:r>
              <a:rPr sz="3164" spc="-13" dirty="0">
                <a:solidFill>
                  <a:srgbClr val="6B6C6D"/>
                </a:solidFill>
                <a:latin typeface="Calibri"/>
                <a:cs typeface="Calibri"/>
              </a:rPr>
              <a:t>domain </a:t>
            </a:r>
            <a:r>
              <a:rPr sz="3164" spc="-26" dirty="0">
                <a:solidFill>
                  <a:srgbClr val="6B6C6D"/>
                </a:solidFill>
                <a:latin typeface="Calibri"/>
                <a:cs typeface="Calibri"/>
              </a:rPr>
              <a:t>by </a:t>
            </a:r>
            <a:r>
              <a:rPr sz="3164" spc="42" dirty="0">
                <a:solidFill>
                  <a:srgbClr val="6B6C6D"/>
                </a:solidFill>
                <a:latin typeface="Calibri"/>
                <a:cs typeface="Calibri"/>
              </a:rPr>
              <a:t>a  </a:t>
            </a:r>
            <a:r>
              <a:rPr sz="3164" spc="134" dirty="0">
                <a:solidFill>
                  <a:srgbClr val="6B6C6D"/>
                </a:solidFill>
                <a:latin typeface="Calibri"/>
                <a:cs typeface="Calibri"/>
              </a:rPr>
              <a:t>single</a:t>
            </a:r>
            <a:r>
              <a:rPr sz="3164" spc="18" dirty="0">
                <a:solidFill>
                  <a:srgbClr val="6B6C6D"/>
                </a:solidFill>
                <a:latin typeface="Calibri"/>
                <a:cs typeface="Calibri"/>
              </a:rPr>
              <a:t> </a:t>
            </a:r>
            <a:r>
              <a:rPr sz="3164" spc="53" dirty="0">
                <a:solidFill>
                  <a:srgbClr val="6B6C6D"/>
                </a:solidFill>
                <a:latin typeface="Calibri"/>
                <a:cs typeface="Calibri"/>
              </a:rPr>
              <a:t>team</a:t>
            </a:r>
            <a:endParaRPr sz="3164" dirty="0">
              <a:latin typeface="Calibri"/>
              <a:cs typeface="Calibri"/>
            </a:endParaRPr>
          </a:p>
          <a:p>
            <a:pPr marL="3299469">
              <a:lnSpc>
                <a:spcPts val="3641"/>
              </a:lnSpc>
              <a:spcBef>
                <a:spcPts val="2531"/>
              </a:spcBef>
            </a:pPr>
            <a:r>
              <a:rPr sz="3164" spc="274" dirty="0">
                <a:solidFill>
                  <a:srgbClr val="6B6C6D"/>
                </a:solidFill>
                <a:latin typeface="Calibri"/>
                <a:cs typeface="Calibri"/>
              </a:rPr>
              <a:t>– </a:t>
            </a:r>
            <a:r>
              <a:rPr sz="3164" spc="-26" dirty="0">
                <a:solidFill>
                  <a:srgbClr val="6B6C6D"/>
                </a:solidFill>
                <a:latin typeface="Calibri"/>
                <a:cs typeface="Calibri"/>
              </a:rPr>
              <a:t>no</a:t>
            </a:r>
            <a:r>
              <a:rPr sz="3164" spc="-295" dirty="0">
                <a:solidFill>
                  <a:srgbClr val="6B6C6D"/>
                </a:solidFill>
                <a:latin typeface="Calibri"/>
                <a:cs typeface="Calibri"/>
              </a:rPr>
              <a:t> </a:t>
            </a:r>
            <a:r>
              <a:rPr sz="3164" spc="-29" dirty="0">
                <a:solidFill>
                  <a:srgbClr val="6B6C6D"/>
                </a:solidFill>
                <a:latin typeface="Calibri"/>
                <a:cs typeface="Calibri"/>
              </a:rPr>
              <a:t>coordination</a:t>
            </a:r>
            <a:endParaRPr sz="3164" dirty="0">
              <a:latin typeface="Calibri"/>
              <a:cs typeface="Calibri"/>
            </a:endParaRPr>
          </a:p>
          <a:p>
            <a:pPr marR="3094215" algn="ctr">
              <a:lnSpc>
                <a:spcPts val="3641"/>
              </a:lnSpc>
            </a:pPr>
            <a:r>
              <a:rPr lang="en-US" sz="3164" spc="-74" dirty="0" smtClean="0">
                <a:solidFill>
                  <a:srgbClr val="53585F"/>
                </a:solidFill>
                <a:latin typeface="Calibri"/>
                <a:cs typeface="Calibri"/>
              </a:rPr>
              <a:t>Single </a:t>
            </a:r>
            <a:r>
              <a:rPr sz="3164" spc="-50" dirty="0" smtClean="0">
                <a:solidFill>
                  <a:srgbClr val="53585F"/>
                </a:solidFill>
                <a:latin typeface="Calibri"/>
                <a:cs typeface="Calibri"/>
              </a:rPr>
              <a:t>Team</a:t>
            </a:r>
            <a:r>
              <a:rPr sz="3164" spc="11" dirty="0" smtClean="0">
                <a:solidFill>
                  <a:srgbClr val="53585F"/>
                </a:solidFill>
                <a:latin typeface="Calibri"/>
                <a:cs typeface="Calibri"/>
              </a:rPr>
              <a:t> </a:t>
            </a:r>
            <a:r>
              <a:rPr sz="3164" spc="224" dirty="0">
                <a:solidFill>
                  <a:srgbClr val="53585F"/>
                </a:solidFill>
                <a:latin typeface="Calibri"/>
                <a:cs typeface="Calibri"/>
              </a:rPr>
              <a:t>=</a:t>
            </a:r>
            <a:endParaRPr sz="3164" dirty="0">
              <a:latin typeface="Calibri"/>
              <a:cs typeface="Calibri"/>
            </a:endParaRPr>
          </a:p>
          <a:p>
            <a:pPr marR="3094215" algn="ctr"/>
            <a:r>
              <a:rPr sz="3164" spc="5" dirty="0">
                <a:solidFill>
                  <a:srgbClr val="53585F"/>
                </a:solidFill>
                <a:latin typeface="Calibri"/>
                <a:cs typeface="Calibri"/>
              </a:rPr>
              <a:t>UI+Logic+Database</a:t>
            </a:r>
            <a:endParaRPr sz="3164" dirty="0">
              <a:latin typeface="Calibri"/>
              <a:cs typeface="Calibri"/>
            </a:endParaRPr>
          </a:p>
        </p:txBody>
      </p:sp>
      <p:sp>
        <p:nvSpPr>
          <p:cNvPr id="3" name="object 3"/>
          <p:cNvSpPr/>
          <p:nvPr/>
        </p:nvSpPr>
        <p:spPr>
          <a:xfrm>
            <a:off x="2194471" y="4595437"/>
            <a:ext cx="465788" cy="367237"/>
          </a:xfrm>
          <a:prstGeom prst="rect">
            <a:avLst/>
          </a:prstGeom>
          <a:blipFill>
            <a:blip r:embed="rId2" cstate="print"/>
            <a:stretch>
              <a:fillRect/>
            </a:stretch>
          </a:blipFill>
        </p:spPr>
        <p:txBody>
          <a:bodyPr wrap="square" lIns="0" tIns="0" rIns="0" bIns="0" rtlCol="0"/>
          <a:lstStyle/>
          <a:p>
            <a:endParaRPr sz="949"/>
          </a:p>
        </p:txBody>
      </p:sp>
      <p:sp>
        <p:nvSpPr>
          <p:cNvPr id="4" name="object 4"/>
          <p:cNvSpPr/>
          <p:nvPr/>
        </p:nvSpPr>
        <p:spPr>
          <a:xfrm>
            <a:off x="2660260" y="4595437"/>
            <a:ext cx="760843" cy="367237"/>
          </a:xfrm>
          <a:prstGeom prst="rect">
            <a:avLst/>
          </a:prstGeom>
          <a:blipFill>
            <a:blip r:embed="rId3" cstate="print"/>
            <a:stretch>
              <a:fillRect/>
            </a:stretch>
          </a:blipFill>
        </p:spPr>
        <p:txBody>
          <a:bodyPr wrap="square" lIns="0" tIns="0" rIns="0" bIns="0" rtlCol="0"/>
          <a:lstStyle/>
          <a:p>
            <a:endParaRPr sz="949"/>
          </a:p>
        </p:txBody>
      </p:sp>
      <p:sp>
        <p:nvSpPr>
          <p:cNvPr id="5" name="object 5"/>
          <p:cNvSpPr/>
          <p:nvPr/>
        </p:nvSpPr>
        <p:spPr>
          <a:xfrm>
            <a:off x="2140894" y="1312665"/>
            <a:ext cx="1285875" cy="3348633"/>
          </a:xfrm>
          <a:prstGeom prst="rect">
            <a:avLst/>
          </a:prstGeom>
          <a:blipFill>
            <a:blip r:embed="rId4"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902866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6951" y="1948906"/>
            <a:ext cx="4112121" cy="2921569"/>
          </a:xfrm>
          <a:prstGeom prst="rect">
            <a:avLst/>
          </a:prstGeom>
        </p:spPr>
        <p:txBody>
          <a:bodyPr vert="horz" wrap="square" lIns="0" tIns="0" rIns="0" bIns="0" rtlCol="0">
            <a:spAutoFit/>
          </a:bodyPr>
          <a:lstStyle/>
          <a:p>
            <a:pPr marL="6697" marR="2679"/>
            <a:r>
              <a:rPr sz="3164" spc="98" dirty="0">
                <a:solidFill>
                  <a:srgbClr val="6B6C6D"/>
                </a:solidFill>
                <a:latin typeface="Calibri"/>
                <a:cs typeface="Calibri"/>
              </a:rPr>
              <a:t>Technical </a:t>
            </a:r>
            <a:r>
              <a:rPr sz="3164" spc="140" dirty="0">
                <a:solidFill>
                  <a:srgbClr val="6B6C6D"/>
                </a:solidFill>
                <a:latin typeface="Calibri"/>
                <a:cs typeface="Calibri"/>
              </a:rPr>
              <a:t>decisions</a:t>
            </a:r>
            <a:r>
              <a:rPr sz="3164" spc="26" dirty="0">
                <a:solidFill>
                  <a:srgbClr val="6B6C6D"/>
                </a:solidFill>
                <a:latin typeface="Calibri"/>
                <a:cs typeface="Calibri"/>
              </a:rPr>
              <a:t> </a:t>
            </a:r>
            <a:r>
              <a:rPr sz="3164" spc="21" dirty="0">
                <a:solidFill>
                  <a:srgbClr val="6B6C6D"/>
                </a:solidFill>
                <a:latin typeface="Calibri"/>
                <a:cs typeface="Calibri"/>
              </a:rPr>
              <a:t>can  </a:t>
            </a:r>
            <a:r>
              <a:rPr sz="3164" spc="-8" dirty="0">
                <a:solidFill>
                  <a:srgbClr val="6B6C6D"/>
                </a:solidFill>
                <a:latin typeface="Calibri"/>
                <a:cs typeface="Calibri"/>
              </a:rPr>
              <a:t>be </a:t>
            </a:r>
            <a:r>
              <a:rPr sz="3164" spc="-13" dirty="0">
                <a:solidFill>
                  <a:srgbClr val="6B6C6D"/>
                </a:solidFill>
                <a:latin typeface="Calibri"/>
                <a:cs typeface="Calibri"/>
              </a:rPr>
              <a:t>made </a:t>
            </a:r>
            <a:r>
              <a:rPr sz="3164" spc="-32" dirty="0">
                <a:solidFill>
                  <a:srgbClr val="6B6C6D"/>
                </a:solidFill>
                <a:latin typeface="Calibri"/>
                <a:cs typeface="Calibri"/>
              </a:rPr>
              <a:t>independently  </a:t>
            </a:r>
            <a:r>
              <a:rPr sz="3164" spc="-103" dirty="0">
                <a:solidFill>
                  <a:srgbClr val="6B6C6D"/>
                </a:solidFill>
                <a:latin typeface="Calibri"/>
                <a:cs typeface="Calibri"/>
              </a:rPr>
              <a:t>from </a:t>
            </a:r>
            <a:r>
              <a:rPr sz="3164" spc="-87" dirty="0">
                <a:solidFill>
                  <a:srgbClr val="6B6C6D"/>
                </a:solidFill>
                <a:latin typeface="Calibri"/>
                <a:cs typeface="Calibri"/>
              </a:rPr>
              <a:t>other </a:t>
            </a:r>
            <a:r>
              <a:rPr sz="3164" dirty="0">
                <a:solidFill>
                  <a:srgbClr val="6B6C6D"/>
                </a:solidFill>
                <a:latin typeface="Calibri"/>
                <a:cs typeface="Calibri"/>
              </a:rPr>
              <a:t>systems  </a:t>
            </a:r>
            <a:r>
              <a:rPr sz="3164" spc="-29" dirty="0">
                <a:solidFill>
                  <a:srgbClr val="6B6C6D"/>
                </a:solidFill>
                <a:latin typeface="Calibri"/>
                <a:cs typeface="Calibri"/>
              </a:rPr>
              <a:t>(programming </a:t>
            </a:r>
            <a:r>
              <a:rPr sz="3164" spc="13" dirty="0">
                <a:solidFill>
                  <a:srgbClr val="6B6C6D"/>
                </a:solidFill>
                <a:latin typeface="Calibri"/>
                <a:cs typeface="Calibri"/>
              </a:rPr>
              <a:t>language,  </a:t>
            </a:r>
            <a:r>
              <a:rPr sz="3164" spc="-63" dirty="0">
                <a:solidFill>
                  <a:srgbClr val="6B6C6D"/>
                </a:solidFill>
                <a:latin typeface="Calibri"/>
                <a:cs typeface="Calibri"/>
              </a:rPr>
              <a:t>frameworks, </a:t>
            </a:r>
            <a:r>
              <a:rPr sz="3164" spc="-29" dirty="0">
                <a:solidFill>
                  <a:srgbClr val="6B6C6D"/>
                </a:solidFill>
                <a:latin typeface="Calibri"/>
                <a:cs typeface="Calibri"/>
              </a:rPr>
              <a:t>tooling,  </a:t>
            </a:r>
            <a:r>
              <a:rPr sz="3164" spc="-55" dirty="0">
                <a:solidFill>
                  <a:srgbClr val="6B6C6D"/>
                </a:solidFill>
                <a:latin typeface="Calibri"/>
                <a:cs typeface="Calibri"/>
              </a:rPr>
              <a:t>platform)</a:t>
            </a:r>
            <a:endParaRPr sz="3164">
              <a:latin typeface="Calibri"/>
              <a:cs typeface="Calibri"/>
            </a:endParaRPr>
          </a:p>
        </p:txBody>
      </p:sp>
      <p:sp>
        <p:nvSpPr>
          <p:cNvPr id="3" name="object 3"/>
          <p:cNvSpPr/>
          <p:nvPr/>
        </p:nvSpPr>
        <p:spPr>
          <a:xfrm>
            <a:off x="2140893" y="1754685"/>
            <a:ext cx="837158" cy="334863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2507873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714879" y="2722721"/>
            <a:ext cx="3021012" cy="973137"/>
          </a:xfrm>
          <a:prstGeom prst="rect">
            <a:avLst/>
          </a:prstGeom>
        </p:spPr>
        <p:txBody>
          <a:bodyPr vert="horz" wrap="square" lIns="0" tIns="0" rIns="0" bIns="0" rtlCol="0" anchor="ctr">
            <a:spAutoFit/>
          </a:bodyPr>
          <a:lstStyle/>
          <a:p>
            <a:pPr marL="6697"/>
            <a:r>
              <a:rPr sz="3164" spc="-121" dirty="0">
                <a:solidFill>
                  <a:srgbClr val="6B6C6D"/>
                </a:solidFill>
              </a:rPr>
              <a:t>Web </a:t>
            </a:r>
            <a:r>
              <a:rPr sz="3164" spc="-24" dirty="0">
                <a:solidFill>
                  <a:srgbClr val="6B6C6D"/>
                </a:solidFill>
              </a:rPr>
              <a:t>user</a:t>
            </a:r>
            <a:r>
              <a:rPr sz="3164" spc="66" dirty="0">
                <a:solidFill>
                  <a:srgbClr val="6B6C6D"/>
                </a:solidFill>
              </a:rPr>
              <a:t> </a:t>
            </a:r>
            <a:r>
              <a:rPr sz="3164" spc="-50" dirty="0">
                <a:solidFill>
                  <a:srgbClr val="6B6C6D"/>
                </a:solidFill>
              </a:rPr>
              <a:t>interface</a:t>
            </a:r>
            <a:endParaRPr sz="3164" dirty="0"/>
          </a:p>
        </p:txBody>
      </p:sp>
      <p:sp>
        <p:nvSpPr>
          <p:cNvPr id="3" name="object 3"/>
          <p:cNvSpPr/>
          <p:nvPr/>
        </p:nvSpPr>
        <p:spPr>
          <a:xfrm>
            <a:off x="2134195" y="1754685"/>
            <a:ext cx="837158" cy="334863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21251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465711" y="2952297"/>
            <a:ext cx="3309937" cy="974725"/>
          </a:xfrm>
          <a:prstGeom prst="rect">
            <a:avLst/>
          </a:prstGeom>
        </p:spPr>
        <p:txBody>
          <a:bodyPr vert="horz" wrap="square" lIns="0" tIns="0" rIns="0" bIns="0" rtlCol="0" anchor="ctr">
            <a:spAutoFit/>
          </a:bodyPr>
          <a:lstStyle/>
          <a:p>
            <a:pPr marL="6697" marR="2679"/>
            <a:r>
              <a:rPr sz="3164" spc="87" dirty="0">
                <a:solidFill>
                  <a:srgbClr val="6B6C6D"/>
                </a:solidFill>
              </a:rPr>
              <a:t>optional </a:t>
            </a:r>
            <a:r>
              <a:rPr sz="3164" spc="58" dirty="0">
                <a:solidFill>
                  <a:srgbClr val="6B6C6D"/>
                </a:solidFill>
              </a:rPr>
              <a:t>API </a:t>
            </a:r>
            <a:r>
              <a:rPr sz="3164" spc="-45" dirty="0">
                <a:solidFill>
                  <a:srgbClr val="6B6C6D"/>
                </a:solidFill>
              </a:rPr>
              <a:t>e.g.</a:t>
            </a:r>
            <a:r>
              <a:rPr sz="3164" spc="-142" dirty="0">
                <a:solidFill>
                  <a:srgbClr val="6B6C6D"/>
                </a:solidFill>
              </a:rPr>
              <a:t> </a:t>
            </a:r>
            <a:r>
              <a:rPr sz="3164" spc="-105" dirty="0">
                <a:solidFill>
                  <a:srgbClr val="6B6C6D"/>
                </a:solidFill>
              </a:rPr>
              <a:t>for  </a:t>
            </a:r>
            <a:r>
              <a:rPr sz="3164" spc="-21" dirty="0">
                <a:solidFill>
                  <a:srgbClr val="6B6C6D"/>
                </a:solidFill>
              </a:rPr>
              <a:t>mobile</a:t>
            </a:r>
            <a:endParaRPr sz="3164" dirty="0"/>
          </a:p>
        </p:txBody>
      </p:sp>
      <p:sp>
        <p:nvSpPr>
          <p:cNvPr id="3" name="object 3"/>
          <p:cNvSpPr/>
          <p:nvPr/>
        </p:nvSpPr>
        <p:spPr>
          <a:xfrm>
            <a:off x="2134195" y="1754685"/>
            <a:ext cx="837158" cy="334863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137029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26280" y="2467219"/>
            <a:ext cx="4209000" cy="1971052"/>
          </a:xfrm>
          <a:prstGeom prst="rect">
            <a:avLst/>
          </a:prstGeom>
        </p:spPr>
        <p:txBody>
          <a:bodyPr vert="horz" wrap="square" lIns="0" tIns="0" rIns="0" bIns="0" rtlCol="0">
            <a:spAutoFit/>
          </a:bodyPr>
          <a:lstStyle/>
          <a:p>
            <a:pPr marL="6697" marR="1020244">
              <a:lnSpc>
                <a:spcPct val="101400"/>
              </a:lnSpc>
            </a:pPr>
            <a:r>
              <a:rPr sz="3164" b="1" spc="66" dirty="0">
                <a:solidFill>
                  <a:srgbClr val="6B6C6D"/>
                </a:solidFill>
                <a:latin typeface="Calibri"/>
                <a:cs typeface="Calibri"/>
              </a:rPr>
              <a:t>S</a:t>
            </a:r>
            <a:r>
              <a:rPr sz="3164" b="1" spc="69" dirty="0">
                <a:solidFill>
                  <a:srgbClr val="6B6C6D"/>
                </a:solidFill>
                <a:latin typeface="Calibri"/>
                <a:cs typeface="Calibri"/>
              </a:rPr>
              <a:t>e</a:t>
            </a:r>
            <a:r>
              <a:rPr sz="3164" b="1" spc="11" dirty="0">
                <a:solidFill>
                  <a:srgbClr val="6B6C6D"/>
                </a:solidFill>
                <a:latin typeface="Calibri"/>
                <a:cs typeface="Calibri"/>
              </a:rPr>
              <a:t>l</a:t>
            </a:r>
            <a:r>
              <a:rPr sz="3164" b="1" spc="-127" dirty="0">
                <a:solidFill>
                  <a:srgbClr val="6B6C6D"/>
                </a:solidFill>
                <a:latin typeface="Calibri"/>
                <a:cs typeface="Calibri"/>
              </a:rPr>
              <a:t>f</a:t>
            </a:r>
            <a:r>
              <a:rPr sz="3164" b="1" spc="-21" dirty="0">
                <a:solidFill>
                  <a:srgbClr val="6B6C6D"/>
                </a:solidFill>
                <a:latin typeface="Calibri"/>
                <a:cs typeface="Calibri"/>
              </a:rPr>
              <a:t>-</a:t>
            </a:r>
            <a:r>
              <a:rPr sz="3164" b="1" spc="-3" dirty="0">
                <a:solidFill>
                  <a:srgbClr val="6B6C6D"/>
                </a:solidFill>
                <a:latin typeface="Calibri"/>
                <a:cs typeface="Calibri"/>
              </a:rPr>
              <a:t>co</a:t>
            </a:r>
            <a:r>
              <a:rPr sz="3164" b="1" spc="-32" dirty="0">
                <a:solidFill>
                  <a:srgbClr val="6B6C6D"/>
                </a:solidFill>
                <a:latin typeface="Calibri"/>
                <a:cs typeface="Calibri"/>
              </a:rPr>
              <a:t>n</a:t>
            </a:r>
            <a:r>
              <a:rPr sz="3164" b="1" spc="-166" dirty="0">
                <a:solidFill>
                  <a:srgbClr val="6B6C6D"/>
                </a:solidFill>
                <a:latin typeface="Calibri"/>
                <a:cs typeface="Calibri"/>
              </a:rPr>
              <a:t>t</a:t>
            </a:r>
            <a:r>
              <a:rPr sz="3164" b="1" spc="63" dirty="0">
                <a:solidFill>
                  <a:srgbClr val="6B6C6D"/>
                </a:solidFill>
                <a:latin typeface="Calibri"/>
                <a:cs typeface="Calibri"/>
              </a:rPr>
              <a:t>a</a:t>
            </a:r>
            <a:r>
              <a:rPr sz="3164" b="1" spc="11" dirty="0">
                <a:solidFill>
                  <a:srgbClr val="6B6C6D"/>
                </a:solidFill>
                <a:latin typeface="Calibri"/>
                <a:cs typeface="Calibri"/>
              </a:rPr>
              <a:t>i</a:t>
            </a:r>
            <a:r>
              <a:rPr sz="3164" b="1" spc="-32" dirty="0">
                <a:solidFill>
                  <a:srgbClr val="6B6C6D"/>
                </a:solidFill>
                <a:latin typeface="Calibri"/>
                <a:cs typeface="Calibri"/>
              </a:rPr>
              <a:t>n</a:t>
            </a:r>
            <a:r>
              <a:rPr sz="3164" b="1" spc="-47" dirty="0">
                <a:solidFill>
                  <a:srgbClr val="6B6C6D"/>
                </a:solidFill>
                <a:latin typeface="Calibri"/>
                <a:cs typeface="Calibri"/>
              </a:rPr>
              <a:t>e</a:t>
            </a:r>
            <a:r>
              <a:rPr sz="3164" b="1" spc="13" dirty="0">
                <a:solidFill>
                  <a:srgbClr val="6B6C6D"/>
                </a:solidFill>
                <a:latin typeface="Calibri"/>
                <a:cs typeface="Calibri"/>
              </a:rPr>
              <a:t>d  </a:t>
            </a:r>
            <a:r>
              <a:rPr sz="3164" b="1" spc="8" dirty="0">
                <a:solidFill>
                  <a:srgbClr val="6B6C6D"/>
                </a:solidFill>
                <a:latin typeface="Calibri"/>
                <a:cs typeface="Calibri"/>
              </a:rPr>
              <a:t>Systems</a:t>
            </a:r>
            <a:endParaRPr sz="3164" b="1" dirty="0">
              <a:latin typeface="Calibri"/>
              <a:cs typeface="Calibri"/>
            </a:endParaRPr>
          </a:p>
          <a:p>
            <a:pPr marL="6697" marR="2679">
              <a:lnSpc>
                <a:spcPts val="3797"/>
              </a:lnSpc>
              <a:spcBef>
                <a:spcPts val="74"/>
              </a:spcBef>
            </a:pPr>
            <a:r>
              <a:rPr sz="3164" b="1" spc="11" dirty="0">
                <a:solidFill>
                  <a:srgbClr val="6B6C6D"/>
                </a:solidFill>
                <a:latin typeface="Calibri"/>
                <a:cs typeface="Calibri"/>
              </a:rPr>
              <a:t>should </a:t>
            </a:r>
            <a:r>
              <a:rPr sz="3164" b="1" spc="-8" dirty="0">
                <a:solidFill>
                  <a:srgbClr val="6B6C6D"/>
                </a:solidFill>
                <a:latin typeface="Calibri"/>
                <a:cs typeface="Calibri"/>
              </a:rPr>
              <a:t>be </a:t>
            </a:r>
            <a:r>
              <a:rPr sz="3164" b="1" spc="-42" dirty="0">
                <a:solidFill>
                  <a:srgbClr val="6B6C6D"/>
                </a:solidFill>
                <a:latin typeface="Calibri"/>
                <a:cs typeface="Calibri"/>
              </a:rPr>
              <a:t>integrated  </a:t>
            </a:r>
            <a:r>
              <a:rPr sz="3164" b="1" spc="-11" dirty="0">
                <a:solidFill>
                  <a:srgbClr val="6B6C6D"/>
                </a:solidFill>
                <a:latin typeface="Calibri"/>
                <a:cs typeface="Calibri"/>
              </a:rPr>
              <a:t>in </a:t>
            </a:r>
            <a:r>
              <a:rPr sz="3164" b="1" spc="-79" dirty="0">
                <a:solidFill>
                  <a:srgbClr val="6B6C6D"/>
                </a:solidFill>
                <a:latin typeface="Calibri"/>
                <a:cs typeface="Calibri"/>
              </a:rPr>
              <a:t>the </a:t>
            </a:r>
            <a:r>
              <a:rPr sz="3164" b="1" spc="53" dirty="0">
                <a:solidFill>
                  <a:srgbClr val="6B6C6D"/>
                </a:solidFill>
                <a:latin typeface="Calibri"/>
                <a:cs typeface="Calibri"/>
              </a:rPr>
              <a:t>web</a:t>
            </a:r>
            <a:r>
              <a:rPr sz="3164" b="1" spc="92" dirty="0">
                <a:solidFill>
                  <a:srgbClr val="6B6C6D"/>
                </a:solidFill>
                <a:latin typeface="Calibri"/>
                <a:cs typeface="Calibri"/>
              </a:rPr>
              <a:t> </a:t>
            </a:r>
            <a:r>
              <a:rPr sz="3164" b="1" spc="50" dirty="0">
                <a:solidFill>
                  <a:srgbClr val="6B6C6D"/>
                </a:solidFill>
                <a:latin typeface="Calibri"/>
                <a:cs typeface="Calibri"/>
              </a:rPr>
              <a:t>interface</a:t>
            </a:r>
            <a:endParaRPr sz="3164" b="1" dirty="0">
              <a:latin typeface="Calibri"/>
              <a:cs typeface="Calibri"/>
            </a:endParaRPr>
          </a:p>
        </p:txBody>
      </p:sp>
      <p:sp>
        <p:nvSpPr>
          <p:cNvPr id="3" name="object 3"/>
          <p:cNvSpPr/>
          <p:nvPr/>
        </p:nvSpPr>
        <p:spPr>
          <a:xfrm>
            <a:off x="1792635" y="1861840"/>
            <a:ext cx="1674316" cy="3134320"/>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224501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79240" y="1285875"/>
            <a:ext cx="2464594" cy="1875234"/>
          </a:xfrm>
          <a:prstGeom prst="rect">
            <a:avLst/>
          </a:prstGeom>
          <a:blipFill>
            <a:blip r:embed="rId2" cstate="print"/>
            <a:stretch>
              <a:fillRect/>
            </a:stretch>
          </a:blipFill>
        </p:spPr>
        <p:txBody>
          <a:bodyPr wrap="square" lIns="0" tIns="0" rIns="0" bIns="0" rtlCol="0"/>
          <a:lstStyle/>
          <a:p>
            <a:endParaRPr sz="949"/>
          </a:p>
        </p:txBody>
      </p:sp>
      <p:sp>
        <p:nvSpPr>
          <p:cNvPr id="3" name="object 3"/>
          <p:cNvSpPr/>
          <p:nvPr/>
        </p:nvSpPr>
        <p:spPr>
          <a:xfrm>
            <a:off x="5007322" y="1285875"/>
            <a:ext cx="2464594" cy="1875234"/>
          </a:xfrm>
          <a:prstGeom prst="rect">
            <a:avLst/>
          </a:prstGeom>
          <a:blipFill>
            <a:blip r:embed="rId2" cstate="print"/>
            <a:stretch>
              <a:fillRect/>
            </a:stretch>
          </a:blipFill>
        </p:spPr>
        <p:txBody>
          <a:bodyPr wrap="square" lIns="0" tIns="0" rIns="0" bIns="0" rtlCol="0"/>
          <a:lstStyle/>
          <a:p>
            <a:endParaRPr sz="949"/>
          </a:p>
        </p:txBody>
      </p:sp>
      <p:sp>
        <p:nvSpPr>
          <p:cNvPr id="4" name="object 4"/>
          <p:cNvSpPr/>
          <p:nvPr/>
        </p:nvSpPr>
        <p:spPr>
          <a:xfrm>
            <a:off x="2067224" y="1533674"/>
            <a:ext cx="1888629" cy="1600646"/>
          </a:xfrm>
          <a:prstGeom prst="rect">
            <a:avLst/>
          </a:prstGeom>
          <a:blipFill>
            <a:blip r:embed="rId3" cstate="print"/>
            <a:stretch>
              <a:fillRect/>
            </a:stretch>
          </a:blipFill>
        </p:spPr>
        <p:txBody>
          <a:bodyPr wrap="square" lIns="0" tIns="0" rIns="0" bIns="0" rtlCol="0"/>
          <a:lstStyle/>
          <a:p>
            <a:endParaRPr sz="949"/>
          </a:p>
        </p:txBody>
      </p:sp>
      <p:sp>
        <p:nvSpPr>
          <p:cNvPr id="5" name="object 5"/>
          <p:cNvSpPr/>
          <p:nvPr/>
        </p:nvSpPr>
        <p:spPr>
          <a:xfrm>
            <a:off x="2227958" y="1580556"/>
            <a:ext cx="1526977" cy="267891"/>
          </a:xfrm>
          <a:custGeom>
            <a:avLst/>
            <a:gdLst/>
            <a:ahLst/>
            <a:cxnLst/>
            <a:rect l="l" t="t" r="r" b="b"/>
            <a:pathLst>
              <a:path w="2895600" h="508000">
                <a:moveTo>
                  <a:pt x="0" y="0"/>
                </a:moveTo>
                <a:lnTo>
                  <a:pt x="2895600" y="0"/>
                </a:lnTo>
                <a:lnTo>
                  <a:pt x="2895600" y="508000"/>
                </a:lnTo>
                <a:lnTo>
                  <a:pt x="0" y="508000"/>
                </a:lnTo>
                <a:lnTo>
                  <a:pt x="0" y="0"/>
                </a:lnTo>
                <a:close/>
              </a:path>
            </a:pathLst>
          </a:custGeom>
          <a:solidFill>
            <a:srgbClr val="F9F9F9"/>
          </a:solidFill>
        </p:spPr>
        <p:txBody>
          <a:bodyPr wrap="square" lIns="0" tIns="0" rIns="0" bIns="0" rtlCol="0"/>
          <a:lstStyle/>
          <a:p>
            <a:endParaRPr sz="949"/>
          </a:p>
        </p:txBody>
      </p:sp>
      <p:sp>
        <p:nvSpPr>
          <p:cNvPr id="6" name="object 6"/>
          <p:cNvSpPr/>
          <p:nvPr/>
        </p:nvSpPr>
        <p:spPr>
          <a:xfrm>
            <a:off x="5295306" y="1533674"/>
            <a:ext cx="1888629" cy="1600646"/>
          </a:xfrm>
          <a:prstGeom prst="rect">
            <a:avLst/>
          </a:prstGeom>
          <a:blipFill>
            <a:blip r:embed="rId4" cstate="print"/>
            <a:stretch>
              <a:fillRect/>
            </a:stretch>
          </a:blipFill>
        </p:spPr>
        <p:txBody>
          <a:bodyPr wrap="square" lIns="0" tIns="0" rIns="0" bIns="0" rtlCol="0"/>
          <a:lstStyle/>
          <a:p>
            <a:endParaRPr sz="949"/>
          </a:p>
        </p:txBody>
      </p:sp>
      <p:sp>
        <p:nvSpPr>
          <p:cNvPr id="7" name="object 7"/>
          <p:cNvSpPr/>
          <p:nvPr/>
        </p:nvSpPr>
        <p:spPr>
          <a:xfrm>
            <a:off x="5476132" y="1580556"/>
            <a:ext cx="1526977" cy="267891"/>
          </a:xfrm>
          <a:custGeom>
            <a:avLst/>
            <a:gdLst/>
            <a:ahLst/>
            <a:cxnLst/>
            <a:rect l="l" t="t" r="r" b="b"/>
            <a:pathLst>
              <a:path w="2895600" h="508000">
                <a:moveTo>
                  <a:pt x="0" y="0"/>
                </a:moveTo>
                <a:lnTo>
                  <a:pt x="2895600" y="0"/>
                </a:lnTo>
                <a:lnTo>
                  <a:pt x="2895600" y="508000"/>
                </a:lnTo>
                <a:lnTo>
                  <a:pt x="0" y="508000"/>
                </a:lnTo>
                <a:lnTo>
                  <a:pt x="0" y="0"/>
                </a:lnTo>
                <a:close/>
              </a:path>
            </a:pathLst>
          </a:custGeom>
          <a:solidFill>
            <a:srgbClr val="F9F9F9"/>
          </a:solidFill>
        </p:spPr>
        <p:txBody>
          <a:bodyPr wrap="square" lIns="0" tIns="0" rIns="0" bIns="0" rtlCol="0"/>
          <a:lstStyle/>
          <a:p>
            <a:endParaRPr sz="949"/>
          </a:p>
        </p:txBody>
      </p:sp>
      <p:sp>
        <p:nvSpPr>
          <p:cNvPr id="8" name="object 8"/>
          <p:cNvSpPr/>
          <p:nvPr/>
        </p:nvSpPr>
        <p:spPr>
          <a:xfrm>
            <a:off x="3254427" y="1694562"/>
            <a:ext cx="2148148" cy="869640"/>
          </a:xfrm>
          <a:custGeom>
            <a:avLst/>
            <a:gdLst/>
            <a:ahLst/>
            <a:cxnLst/>
            <a:rect l="l" t="t" r="r" b="b"/>
            <a:pathLst>
              <a:path w="4073525" h="1649095">
                <a:moveTo>
                  <a:pt x="3790441" y="0"/>
                </a:moveTo>
                <a:lnTo>
                  <a:pt x="3827665" y="94538"/>
                </a:lnTo>
                <a:lnTo>
                  <a:pt x="0" y="1601673"/>
                </a:lnTo>
                <a:lnTo>
                  <a:pt x="18618" y="1648942"/>
                </a:lnTo>
                <a:lnTo>
                  <a:pt x="3846271" y="141795"/>
                </a:lnTo>
                <a:lnTo>
                  <a:pt x="3968450" y="141795"/>
                </a:lnTo>
                <a:lnTo>
                  <a:pt x="4073309" y="25107"/>
                </a:lnTo>
                <a:lnTo>
                  <a:pt x="3790441" y="0"/>
                </a:lnTo>
                <a:close/>
              </a:path>
              <a:path w="4073525" h="1649095">
                <a:moveTo>
                  <a:pt x="3968450" y="141795"/>
                </a:moveTo>
                <a:lnTo>
                  <a:pt x="3846271" y="141795"/>
                </a:lnTo>
                <a:lnTo>
                  <a:pt x="3883494" y="236334"/>
                </a:lnTo>
                <a:lnTo>
                  <a:pt x="3968450" y="141795"/>
                </a:lnTo>
                <a:close/>
              </a:path>
            </a:pathLst>
          </a:custGeom>
          <a:solidFill>
            <a:srgbClr val="3498DB"/>
          </a:solidFill>
        </p:spPr>
        <p:txBody>
          <a:bodyPr wrap="square" lIns="0" tIns="0" rIns="0" bIns="0" rtlCol="0"/>
          <a:lstStyle/>
          <a:p>
            <a:endParaRPr sz="949"/>
          </a:p>
        </p:txBody>
      </p:sp>
      <p:sp>
        <p:nvSpPr>
          <p:cNvPr id="9" name="object 9"/>
          <p:cNvSpPr txBox="1"/>
          <p:nvPr/>
        </p:nvSpPr>
        <p:spPr>
          <a:xfrm>
            <a:off x="1955480" y="3156469"/>
            <a:ext cx="5231569" cy="1781385"/>
          </a:xfrm>
          <a:prstGeom prst="rect">
            <a:avLst/>
          </a:prstGeom>
        </p:spPr>
        <p:txBody>
          <a:bodyPr vert="horz" wrap="square" lIns="0" tIns="0" rIns="0" bIns="0" rtlCol="0">
            <a:spAutoFit/>
          </a:bodyPr>
          <a:lstStyle/>
          <a:p>
            <a:pPr algn="ctr">
              <a:tabLst>
                <a:tab pos="3207389" algn="l"/>
              </a:tabLst>
            </a:pPr>
            <a:r>
              <a:rPr sz="3164" spc="-8" dirty="0">
                <a:solidFill>
                  <a:srgbClr val="53585F"/>
                </a:solidFill>
                <a:latin typeface="Calibri"/>
                <a:cs typeface="Calibri"/>
              </a:rPr>
              <a:t>System</a:t>
            </a:r>
            <a:r>
              <a:rPr sz="3164" spc="13" dirty="0">
                <a:solidFill>
                  <a:srgbClr val="53585F"/>
                </a:solidFill>
                <a:latin typeface="Calibri"/>
                <a:cs typeface="Calibri"/>
              </a:rPr>
              <a:t> </a:t>
            </a:r>
            <a:r>
              <a:rPr sz="3164" spc="-395" dirty="0">
                <a:solidFill>
                  <a:srgbClr val="53585F"/>
                </a:solidFill>
                <a:latin typeface="Calibri"/>
                <a:cs typeface="Calibri"/>
              </a:rPr>
              <a:t>1	</a:t>
            </a:r>
            <a:r>
              <a:rPr sz="3164" spc="-8" dirty="0">
                <a:solidFill>
                  <a:srgbClr val="53585F"/>
                </a:solidFill>
                <a:latin typeface="Calibri"/>
                <a:cs typeface="Calibri"/>
              </a:rPr>
              <a:t>System</a:t>
            </a:r>
            <a:r>
              <a:rPr sz="3164" spc="-40" dirty="0">
                <a:solidFill>
                  <a:srgbClr val="53585F"/>
                </a:solidFill>
                <a:latin typeface="Calibri"/>
                <a:cs typeface="Calibri"/>
              </a:rPr>
              <a:t> </a:t>
            </a:r>
            <a:r>
              <a:rPr sz="3164" spc="-3" dirty="0">
                <a:solidFill>
                  <a:srgbClr val="53585F"/>
                </a:solidFill>
                <a:latin typeface="Calibri"/>
                <a:cs typeface="Calibri"/>
              </a:rPr>
              <a:t>2</a:t>
            </a:r>
            <a:endParaRPr sz="3164">
              <a:latin typeface="Calibri"/>
              <a:cs typeface="Calibri"/>
            </a:endParaRPr>
          </a:p>
          <a:p>
            <a:pPr marL="6362" marR="2679" algn="ctr">
              <a:spcBef>
                <a:spcPts val="2465"/>
              </a:spcBef>
            </a:pPr>
            <a:r>
              <a:rPr sz="3164" spc="95" dirty="0">
                <a:solidFill>
                  <a:srgbClr val="6B6C6D"/>
                </a:solidFill>
                <a:latin typeface="Calibri"/>
                <a:cs typeface="Calibri"/>
              </a:rPr>
              <a:t>Hyperlinks </a:t>
            </a:r>
            <a:r>
              <a:rPr sz="3164" spc="-95" dirty="0">
                <a:solidFill>
                  <a:srgbClr val="6B6C6D"/>
                </a:solidFill>
                <a:latin typeface="Calibri"/>
                <a:cs typeface="Calibri"/>
              </a:rPr>
              <a:t>to </a:t>
            </a:r>
            <a:r>
              <a:rPr sz="3164" spc="-8" dirty="0">
                <a:solidFill>
                  <a:srgbClr val="6B6C6D"/>
                </a:solidFill>
                <a:latin typeface="Calibri"/>
                <a:cs typeface="Calibri"/>
              </a:rPr>
              <a:t>navigate </a:t>
            </a:r>
            <a:r>
              <a:rPr sz="3164" spc="-74" dirty="0">
                <a:solidFill>
                  <a:srgbClr val="6B6C6D"/>
                </a:solidFill>
                <a:latin typeface="Calibri"/>
                <a:cs typeface="Calibri"/>
              </a:rPr>
              <a:t>between  </a:t>
            </a:r>
            <a:r>
              <a:rPr sz="3164" spc="-11" dirty="0">
                <a:solidFill>
                  <a:srgbClr val="6B6C6D"/>
                </a:solidFill>
                <a:latin typeface="Calibri"/>
                <a:cs typeface="Calibri"/>
              </a:rPr>
              <a:t>systems.</a:t>
            </a:r>
            <a:endParaRPr sz="3164">
              <a:latin typeface="Calibri"/>
              <a:cs typeface="Calibri"/>
            </a:endParaRPr>
          </a:p>
        </p:txBody>
      </p:sp>
      <p:sp>
        <p:nvSpPr>
          <p:cNvPr id="10" name="object 10"/>
          <p:cNvSpPr/>
          <p:nvPr/>
        </p:nvSpPr>
        <p:spPr>
          <a:xfrm>
            <a:off x="2201169" y="1660922"/>
            <a:ext cx="1305967" cy="107156"/>
          </a:xfrm>
          <a:custGeom>
            <a:avLst/>
            <a:gdLst/>
            <a:ahLst/>
            <a:cxnLst/>
            <a:rect l="l" t="t" r="r" b="b"/>
            <a:pathLst>
              <a:path w="2476500" h="203200">
                <a:moveTo>
                  <a:pt x="2422525" y="0"/>
                </a:moveTo>
                <a:lnTo>
                  <a:pt x="53975" y="0"/>
                </a:lnTo>
                <a:lnTo>
                  <a:pt x="32966" y="4241"/>
                </a:lnTo>
                <a:lnTo>
                  <a:pt x="15809" y="15809"/>
                </a:lnTo>
                <a:lnTo>
                  <a:pt x="4241" y="32966"/>
                </a:lnTo>
                <a:lnTo>
                  <a:pt x="0" y="53975"/>
                </a:lnTo>
                <a:lnTo>
                  <a:pt x="0" y="149225"/>
                </a:lnTo>
                <a:lnTo>
                  <a:pt x="4241" y="170233"/>
                </a:lnTo>
                <a:lnTo>
                  <a:pt x="15809" y="187390"/>
                </a:lnTo>
                <a:lnTo>
                  <a:pt x="32966" y="198958"/>
                </a:lnTo>
                <a:lnTo>
                  <a:pt x="53975" y="203200"/>
                </a:lnTo>
                <a:lnTo>
                  <a:pt x="2422525" y="203200"/>
                </a:lnTo>
                <a:lnTo>
                  <a:pt x="2443533" y="198958"/>
                </a:lnTo>
                <a:lnTo>
                  <a:pt x="2460690" y="187390"/>
                </a:lnTo>
                <a:lnTo>
                  <a:pt x="2472258" y="170233"/>
                </a:lnTo>
                <a:lnTo>
                  <a:pt x="2476500" y="149225"/>
                </a:lnTo>
                <a:lnTo>
                  <a:pt x="2476500" y="53975"/>
                </a:lnTo>
                <a:lnTo>
                  <a:pt x="2472258" y="32966"/>
                </a:lnTo>
                <a:lnTo>
                  <a:pt x="2460690" y="15809"/>
                </a:lnTo>
                <a:lnTo>
                  <a:pt x="2443533" y="4241"/>
                </a:lnTo>
                <a:lnTo>
                  <a:pt x="2422525" y="0"/>
                </a:lnTo>
                <a:close/>
              </a:path>
            </a:pathLst>
          </a:custGeom>
          <a:solidFill>
            <a:srgbClr val="CFCFCF"/>
          </a:solidFill>
        </p:spPr>
        <p:txBody>
          <a:bodyPr wrap="square" lIns="0" tIns="0" rIns="0" bIns="0" rtlCol="0"/>
          <a:lstStyle/>
          <a:p>
            <a:endParaRPr sz="949"/>
          </a:p>
        </p:txBody>
      </p:sp>
      <p:sp>
        <p:nvSpPr>
          <p:cNvPr id="11" name="object 11"/>
          <p:cNvSpPr/>
          <p:nvPr/>
        </p:nvSpPr>
        <p:spPr>
          <a:xfrm>
            <a:off x="5442645" y="1660922"/>
            <a:ext cx="1305967" cy="107156"/>
          </a:xfrm>
          <a:custGeom>
            <a:avLst/>
            <a:gdLst/>
            <a:ahLst/>
            <a:cxnLst/>
            <a:rect l="l" t="t" r="r" b="b"/>
            <a:pathLst>
              <a:path w="2476500" h="203200">
                <a:moveTo>
                  <a:pt x="2451671" y="0"/>
                </a:moveTo>
                <a:lnTo>
                  <a:pt x="24828" y="0"/>
                </a:lnTo>
                <a:lnTo>
                  <a:pt x="15162" y="1950"/>
                </a:lnTo>
                <a:lnTo>
                  <a:pt x="7270" y="7270"/>
                </a:lnTo>
                <a:lnTo>
                  <a:pt x="1950" y="15162"/>
                </a:lnTo>
                <a:lnTo>
                  <a:pt x="0" y="24828"/>
                </a:lnTo>
                <a:lnTo>
                  <a:pt x="0" y="178371"/>
                </a:lnTo>
                <a:lnTo>
                  <a:pt x="1950" y="188037"/>
                </a:lnTo>
                <a:lnTo>
                  <a:pt x="7270" y="195929"/>
                </a:lnTo>
                <a:lnTo>
                  <a:pt x="15162" y="201249"/>
                </a:lnTo>
                <a:lnTo>
                  <a:pt x="24828" y="203200"/>
                </a:lnTo>
                <a:lnTo>
                  <a:pt x="2451671" y="203200"/>
                </a:lnTo>
                <a:lnTo>
                  <a:pt x="2461337" y="201249"/>
                </a:lnTo>
                <a:lnTo>
                  <a:pt x="2469229" y="195929"/>
                </a:lnTo>
                <a:lnTo>
                  <a:pt x="2474549" y="188037"/>
                </a:lnTo>
                <a:lnTo>
                  <a:pt x="2476500" y="178371"/>
                </a:lnTo>
                <a:lnTo>
                  <a:pt x="2476500" y="24828"/>
                </a:lnTo>
                <a:lnTo>
                  <a:pt x="2474549" y="15162"/>
                </a:lnTo>
                <a:lnTo>
                  <a:pt x="2469229" y="7270"/>
                </a:lnTo>
                <a:lnTo>
                  <a:pt x="2461337" y="1950"/>
                </a:lnTo>
                <a:lnTo>
                  <a:pt x="2451671" y="0"/>
                </a:lnTo>
                <a:close/>
              </a:path>
            </a:pathLst>
          </a:custGeom>
          <a:solidFill>
            <a:srgbClr val="CFCFCF"/>
          </a:solidFill>
        </p:spPr>
        <p:txBody>
          <a:bodyPr wrap="square" lIns="0" tIns="0" rIns="0" bIns="0" rtlCol="0"/>
          <a:lstStyle/>
          <a:p>
            <a:endParaRPr sz="949"/>
          </a:p>
        </p:txBody>
      </p:sp>
    </p:spTree>
    <p:extLst>
      <p:ext uri="{BB962C8B-B14F-4D97-AF65-F5344CB8AC3E}">
        <p14:creationId xmlns:p14="http://schemas.microsoft.com/office/powerpoint/2010/main" val="1893801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79240" y="1285875"/>
            <a:ext cx="2464594" cy="1875234"/>
          </a:xfrm>
          <a:prstGeom prst="rect">
            <a:avLst/>
          </a:prstGeom>
          <a:blipFill>
            <a:blip r:embed="rId2" cstate="print"/>
            <a:stretch>
              <a:fillRect/>
            </a:stretch>
          </a:blipFill>
        </p:spPr>
        <p:txBody>
          <a:bodyPr wrap="square" lIns="0" tIns="0" rIns="0" bIns="0" rtlCol="0"/>
          <a:lstStyle/>
          <a:p>
            <a:endParaRPr sz="949"/>
          </a:p>
        </p:txBody>
      </p:sp>
      <p:sp>
        <p:nvSpPr>
          <p:cNvPr id="3" name="object 3"/>
          <p:cNvSpPr/>
          <p:nvPr/>
        </p:nvSpPr>
        <p:spPr>
          <a:xfrm>
            <a:off x="5007322" y="1285875"/>
            <a:ext cx="2464594" cy="1875234"/>
          </a:xfrm>
          <a:prstGeom prst="rect">
            <a:avLst/>
          </a:prstGeom>
          <a:blipFill>
            <a:blip r:embed="rId2" cstate="print"/>
            <a:stretch>
              <a:fillRect/>
            </a:stretch>
          </a:blipFill>
        </p:spPr>
        <p:txBody>
          <a:bodyPr wrap="square" lIns="0" tIns="0" rIns="0" bIns="0" rtlCol="0"/>
          <a:lstStyle/>
          <a:p>
            <a:endParaRPr sz="949"/>
          </a:p>
        </p:txBody>
      </p:sp>
      <p:sp>
        <p:nvSpPr>
          <p:cNvPr id="4" name="object 4"/>
          <p:cNvSpPr/>
          <p:nvPr/>
        </p:nvSpPr>
        <p:spPr>
          <a:xfrm>
            <a:off x="2187775" y="1480097"/>
            <a:ext cx="1647527" cy="1654225"/>
          </a:xfrm>
          <a:prstGeom prst="rect">
            <a:avLst/>
          </a:prstGeom>
          <a:blipFill>
            <a:blip r:embed="rId3" cstate="print"/>
            <a:stretch>
              <a:fillRect/>
            </a:stretch>
          </a:blipFill>
        </p:spPr>
        <p:txBody>
          <a:bodyPr wrap="square" lIns="0" tIns="0" rIns="0" bIns="0" rtlCol="0"/>
          <a:lstStyle/>
          <a:p>
            <a:endParaRPr sz="949"/>
          </a:p>
        </p:txBody>
      </p:sp>
      <p:sp>
        <p:nvSpPr>
          <p:cNvPr id="5" name="object 5"/>
          <p:cNvSpPr/>
          <p:nvPr/>
        </p:nvSpPr>
        <p:spPr>
          <a:xfrm>
            <a:off x="5422553" y="1480097"/>
            <a:ext cx="1640830" cy="1667619"/>
          </a:xfrm>
          <a:prstGeom prst="rect">
            <a:avLst/>
          </a:prstGeom>
          <a:blipFill>
            <a:blip r:embed="rId4" cstate="print"/>
            <a:stretch>
              <a:fillRect/>
            </a:stretch>
          </a:blipFill>
        </p:spPr>
        <p:txBody>
          <a:bodyPr wrap="square" lIns="0" tIns="0" rIns="0" bIns="0" rtlCol="0"/>
          <a:lstStyle/>
          <a:p>
            <a:endParaRPr sz="949"/>
          </a:p>
        </p:txBody>
      </p:sp>
      <p:sp>
        <p:nvSpPr>
          <p:cNvPr id="6" name="object 6"/>
          <p:cNvSpPr txBox="1"/>
          <p:nvPr/>
        </p:nvSpPr>
        <p:spPr>
          <a:xfrm>
            <a:off x="2109496" y="3156469"/>
            <a:ext cx="4926509" cy="1781385"/>
          </a:xfrm>
          <a:prstGeom prst="rect">
            <a:avLst/>
          </a:prstGeom>
        </p:spPr>
        <p:txBody>
          <a:bodyPr vert="horz" wrap="square" lIns="0" tIns="0" rIns="0" bIns="0" rtlCol="0">
            <a:spAutoFit/>
          </a:bodyPr>
          <a:lstStyle/>
          <a:p>
            <a:pPr algn="ctr">
              <a:tabLst>
                <a:tab pos="3207389" algn="l"/>
              </a:tabLst>
            </a:pPr>
            <a:r>
              <a:rPr sz="3164" spc="-8" dirty="0">
                <a:solidFill>
                  <a:srgbClr val="53585F"/>
                </a:solidFill>
                <a:latin typeface="Calibri"/>
                <a:cs typeface="Calibri"/>
              </a:rPr>
              <a:t>System</a:t>
            </a:r>
            <a:r>
              <a:rPr sz="3164" spc="13" dirty="0">
                <a:solidFill>
                  <a:srgbClr val="53585F"/>
                </a:solidFill>
                <a:latin typeface="Calibri"/>
                <a:cs typeface="Calibri"/>
              </a:rPr>
              <a:t> </a:t>
            </a:r>
            <a:r>
              <a:rPr sz="3164" spc="-395" dirty="0">
                <a:solidFill>
                  <a:srgbClr val="53585F"/>
                </a:solidFill>
                <a:latin typeface="Calibri"/>
                <a:cs typeface="Calibri"/>
              </a:rPr>
              <a:t>1	</a:t>
            </a:r>
            <a:r>
              <a:rPr sz="3164" spc="-8" dirty="0">
                <a:solidFill>
                  <a:srgbClr val="53585F"/>
                </a:solidFill>
                <a:latin typeface="Calibri"/>
                <a:cs typeface="Calibri"/>
              </a:rPr>
              <a:t>System</a:t>
            </a:r>
            <a:r>
              <a:rPr sz="3164" spc="-40" dirty="0">
                <a:solidFill>
                  <a:srgbClr val="53585F"/>
                </a:solidFill>
                <a:latin typeface="Calibri"/>
                <a:cs typeface="Calibri"/>
              </a:rPr>
              <a:t> </a:t>
            </a:r>
            <a:r>
              <a:rPr sz="3164" spc="-3" dirty="0">
                <a:solidFill>
                  <a:srgbClr val="53585F"/>
                </a:solidFill>
                <a:latin typeface="Calibri"/>
                <a:cs typeface="Calibri"/>
              </a:rPr>
              <a:t>2</a:t>
            </a:r>
            <a:endParaRPr sz="3164">
              <a:latin typeface="Calibri"/>
              <a:cs typeface="Calibri"/>
            </a:endParaRPr>
          </a:p>
          <a:p>
            <a:pPr marL="6697" marR="2679" algn="ctr">
              <a:spcBef>
                <a:spcPts val="2465"/>
              </a:spcBef>
            </a:pPr>
            <a:r>
              <a:rPr sz="3164" spc="92" dirty="0">
                <a:solidFill>
                  <a:srgbClr val="6B6C6D"/>
                </a:solidFill>
                <a:latin typeface="Calibri"/>
                <a:cs typeface="Calibri"/>
              </a:rPr>
              <a:t>Dynamic </a:t>
            </a:r>
            <a:r>
              <a:rPr sz="3164" spc="121" dirty="0">
                <a:solidFill>
                  <a:srgbClr val="6B6C6D"/>
                </a:solidFill>
                <a:latin typeface="Calibri"/>
                <a:cs typeface="Calibri"/>
              </a:rPr>
              <a:t>inclusion </a:t>
            </a:r>
            <a:r>
              <a:rPr sz="3164" spc="-79" dirty="0">
                <a:solidFill>
                  <a:srgbClr val="6B6C6D"/>
                </a:solidFill>
                <a:latin typeface="Calibri"/>
                <a:cs typeface="Calibri"/>
              </a:rPr>
              <a:t>of</a:t>
            </a:r>
            <a:r>
              <a:rPr sz="3164" spc="-134" dirty="0">
                <a:solidFill>
                  <a:srgbClr val="6B6C6D"/>
                </a:solidFill>
                <a:latin typeface="Calibri"/>
                <a:cs typeface="Calibri"/>
              </a:rPr>
              <a:t> </a:t>
            </a:r>
            <a:r>
              <a:rPr sz="3164" spc="-60" dirty="0">
                <a:solidFill>
                  <a:srgbClr val="6B6C6D"/>
                </a:solidFill>
                <a:latin typeface="Calibri"/>
                <a:cs typeface="Calibri"/>
              </a:rPr>
              <a:t>content  </a:t>
            </a:r>
            <a:r>
              <a:rPr sz="3164" spc="-26" dirty="0">
                <a:solidFill>
                  <a:srgbClr val="6B6C6D"/>
                </a:solidFill>
                <a:latin typeface="Calibri"/>
                <a:cs typeface="Calibri"/>
              </a:rPr>
              <a:t>served by </a:t>
            </a:r>
            <a:r>
              <a:rPr sz="3164" spc="-58" dirty="0">
                <a:solidFill>
                  <a:srgbClr val="6B6C6D"/>
                </a:solidFill>
                <a:latin typeface="Calibri"/>
                <a:cs typeface="Calibri"/>
              </a:rPr>
              <a:t>another</a:t>
            </a:r>
            <a:r>
              <a:rPr sz="3164" spc="105" dirty="0">
                <a:solidFill>
                  <a:srgbClr val="6B6C6D"/>
                </a:solidFill>
                <a:latin typeface="Calibri"/>
                <a:cs typeface="Calibri"/>
              </a:rPr>
              <a:t> </a:t>
            </a:r>
            <a:r>
              <a:rPr sz="3164" dirty="0">
                <a:solidFill>
                  <a:srgbClr val="6B6C6D"/>
                </a:solidFill>
                <a:latin typeface="Calibri"/>
                <a:cs typeface="Calibri"/>
              </a:rPr>
              <a:t>application</a:t>
            </a:r>
            <a:endParaRPr sz="3164">
              <a:latin typeface="Calibri"/>
              <a:cs typeface="Calibri"/>
            </a:endParaRPr>
          </a:p>
        </p:txBody>
      </p:sp>
      <p:sp>
        <p:nvSpPr>
          <p:cNvPr id="7" name="object 7"/>
          <p:cNvSpPr/>
          <p:nvPr/>
        </p:nvSpPr>
        <p:spPr>
          <a:xfrm>
            <a:off x="2375298" y="1567160"/>
            <a:ext cx="281285" cy="53578"/>
          </a:xfrm>
          <a:custGeom>
            <a:avLst/>
            <a:gdLst/>
            <a:ahLst/>
            <a:cxnLst/>
            <a:rect l="l" t="t" r="r" b="b"/>
            <a:pathLst>
              <a:path w="533400" h="101600">
                <a:moveTo>
                  <a:pt x="506412" y="0"/>
                </a:moveTo>
                <a:lnTo>
                  <a:pt x="26987" y="0"/>
                </a:lnTo>
                <a:lnTo>
                  <a:pt x="16480" y="2121"/>
                </a:lnTo>
                <a:lnTo>
                  <a:pt x="7902" y="7907"/>
                </a:lnTo>
                <a:lnTo>
                  <a:pt x="2120" y="16485"/>
                </a:lnTo>
                <a:lnTo>
                  <a:pt x="0" y="26987"/>
                </a:lnTo>
                <a:lnTo>
                  <a:pt x="0" y="74612"/>
                </a:lnTo>
                <a:lnTo>
                  <a:pt x="2120" y="85119"/>
                </a:lnTo>
                <a:lnTo>
                  <a:pt x="7902" y="93697"/>
                </a:lnTo>
                <a:lnTo>
                  <a:pt x="16480" y="99479"/>
                </a:lnTo>
                <a:lnTo>
                  <a:pt x="26987" y="101600"/>
                </a:lnTo>
                <a:lnTo>
                  <a:pt x="506412" y="101600"/>
                </a:lnTo>
                <a:lnTo>
                  <a:pt x="516919" y="99479"/>
                </a:lnTo>
                <a:lnTo>
                  <a:pt x="525497" y="93697"/>
                </a:lnTo>
                <a:lnTo>
                  <a:pt x="531279" y="85119"/>
                </a:lnTo>
                <a:lnTo>
                  <a:pt x="533400" y="74612"/>
                </a:lnTo>
                <a:lnTo>
                  <a:pt x="533400" y="26987"/>
                </a:lnTo>
                <a:lnTo>
                  <a:pt x="531279" y="16485"/>
                </a:lnTo>
                <a:lnTo>
                  <a:pt x="525497" y="7907"/>
                </a:lnTo>
                <a:lnTo>
                  <a:pt x="516919" y="2121"/>
                </a:lnTo>
                <a:lnTo>
                  <a:pt x="506412" y="0"/>
                </a:lnTo>
                <a:close/>
              </a:path>
            </a:pathLst>
          </a:custGeom>
          <a:solidFill>
            <a:srgbClr val="B6B6B6"/>
          </a:solidFill>
        </p:spPr>
        <p:txBody>
          <a:bodyPr wrap="square" lIns="0" tIns="0" rIns="0" bIns="0" rtlCol="0"/>
          <a:lstStyle/>
          <a:p>
            <a:endParaRPr sz="949"/>
          </a:p>
        </p:txBody>
      </p:sp>
      <p:sp>
        <p:nvSpPr>
          <p:cNvPr id="8" name="object 8"/>
          <p:cNvSpPr/>
          <p:nvPr/>
        </p:nvSpPr>
        <p:spPr>
          <a:xfrm>
            <a:off x="2515940" y="1526978"/>
            <a:ext cx="2859732" cy="133945"/>
          </a:xfrm>
          <a:custGeom>
            <a:avLst/>
            <a:gdLst/>
            <a:ahLst/>
            <a:cxnLst/>
            <a:rect l="l" t="t" r="r" b="b"/>
            <a:pathLst>
              <a:path w="5422900" h="254000">
                <a:moveTo>
                  <a:pt x="5168900" y="0"/>
                </a:moveTo>
                <a:lnTo>
                  <a:pt x="5168900" y="101600"/>
                </a:lnTo>
                <a:lnTo>
                  <a:pt x="0" y="101600"/>
                </a:lnTo>
                <a:lnTo>
                  <a:pt x="0" y="152400"/>
                </a:lnTo>
                <a:lnTo>
                  <a:pt x="5168900" y="152400"/>
                </a:lnTo>
                <a:lnTo>
                  <a:pt x="5168900" y="254000"/>
                </a:lnTo>
                <a:lnTo>
                  <a:pt x="5422900" y="127000"/>
                </a:lnTo>
                <a:lnTo>
                  <a:pt x="5168900" y="0"/>
                </a:lnTo>
                <a:close/>
              </a:path>
            </a:pathLst>
          </a:custGeom>
          <a:solidFill>
            <a:srgbClr val="3498DB"/>
          </a:solidFill>
        </p:spPr>
        <p:txBody>
          <a:bodyPr wrap="square" lIns="0" tIns="0" rIns="0" bIns="0" rtlCol="0"/>
          <a:lstStyle/>
          <a:p>
            <a:endParaRPr sz="949"/>
          </a:p>
        </p:txBody>
      </p:sp>
      <p:sp>
        <p:nvSpPr>
          <p:cNvPr id="9" name="object 9"/>
          <p:cNvSpPr/>
          <p:nvPr/>
        </p:nvSpPr>
        <p:spPr>
          <a:xfrm>
            <a:off x="5489525" y="1526978"/>
            <a:ext cx="1500188" cy="1486793"/>
          </a:xfrm>
          <a:custGeom>
            <a:avLst/>
            <a:gdLst/>
            <a:ahLst/>
            <a:cxnLst/>
            <a:rect l="l" t="t" r="r" b="b"/>
            <a:pathLst>
              <a:path w="2844800" h="2819400">
                <a:moveTo>
                  <a:pt x="0" y="0"/>
                </a:moveTo>
                <a:lnTo>
                  <a:pt x="2844801" y="0"/>
                </a:lnTo>
                <a:lnTo>
                  <a:pt x="2844801" y="2819401"/>
                </a:lnTo>
                <a:lnTo>
                  <a:pt x="0" y="2819401"/>
                </a:lnTo>
                <a:lnTo>
                  <a:pt x="0" y="0"/>
                </a:lnTo>
                <a:close/>
              </a:path>
            </a:pathLst>
          </a:custGeom>
          <a:ln w="25400">
            <a:solidFill>
              <a:srgbClr val="3398DB"/>
            </a:solidFill>
          </a:ln>
        </p:spPr>
        <p:txBody>
          <a:bodyPr wrap="square" lIns="0" tIns="0" rIns="0" bIns="0" rtlCol="0"/>
          <a:lstStyle/>
          <a:p>
            <a:endParaRPr sz="949"/>
          </a:p>
        </p:txBody>
      </p:sp>
      <p:sp>
        <p:nvSpPr>
          <p:cNvPr id="10" name="object 10"/>
          <p:cNvSpPr/>
          <p:nvPr/>
        </p:nvSpPr>
        <p:spPr>
          <a:xfrm>
            <a:off x="2529334" y="1841748"/>
            <a:ext cx="964406" cy="944314"/>
          </a:xfrm>
          <a:custGeom>
            <a:avLst/>
            <a:gdLst/>
            <a:ahLst/>
            <a:cxnLst/>
            <a:rect l="l" t="t" r="r" b="b"/>
            <a:pathLst>
              <a:path w="1828800" h="1790700">
                <a:moveTo>
                  <a:pt x="0" y="0"/>
                </a:moveTo>
                <a:lnTo>
                  <a:pt x="1828801" y="0"/>
                </a:lnTo>
                <a:lnTo>
                  <a:pt x="1828801" y="1790701"/>
                </a:lnTo>
                <a:lnTo>
                  <a:pt x="0" y="1790701"/>
                </a:lnTo>
                <a:lnTo>
                  <a:pt x="0" y="0"/>
                </a:lnTo>
                <a:close/>
              </a:path>
            </a:pathLst>
          </a:custGeom>
          <a:ln w="25400">
            <a:solidFill>
              <a:srgbClr val="3398DB"/>
            </a:solidFill>
          </a:ln>
        </p:spPr>
        <p:txBody>
          <a:bodyPr wrap="square" lIns="0" tIns="0" rIns="0" bIns="0" rtlCol="0"/>
          <a:lstStyle/>
          <a:p>
            <a:endParaRPr sz="949"/>
          </a:p>
        </p:txBody>
      </p:sp>
      <p:sp>
        <p:nvSpPr>
          <p:cNvPr id="11" name="object 11"/>
          <p:cNvSpPr/>
          <p:nvPr/>
        </p:nvSpPr>
        <p:spPr>
          <a:xfrm>
            <a:off x="3500439" y="2216796"/>
            <a:ext cx="1995785" cy="133945"/>
          </a:xfrm>
          <a:custGeom>
            <a:avLst/>
            <a:gdLst/>
            <a:ahLst/>
            <a:cxnLst/>
            <a:rect l="l" t="t" r="r" b="b"/>
            <a:pathLst>
              <a:path w="3784600" h="254000">
                <a:moveTo>
                  <a:pt x="330200" y="101600"/>
                </a:moveTo>
                <a:lnTo>
                  <a:pt x="279400" y="101600"/>
                </a:lnTo>
                <a:lnTo>
                  <a:pt x="279400" y="152400"/>
                </a:lnTo>
                <a:lnTo>
                  <a:pt x="330200" y="152400"/>
                </a:lnTo>
                <a:lnTo>
                  <a:pt x="330200" y="101600"/>
                </a:lnTo>
                <a:close/>
              </a:path>
              <a:path w="3784600" h="254000">
                <a:moveTo>
                  <a:pt x="431800" y="101600"/>
                </a:moveTo>
                <a:lnTo>
                  <a:pt x="381000" y="101600"/>
                </a:lnTo>
                <a:lnTo>
                  <a:pt x="381000" y="152400"/>
                </a:lnTo>
                <a:lnTo>
                  <a:pt x="431800" y="152400"/>
                </a:lnTo>
                <a:lnTo>
                  <a:pt x="431800" y="101600"/>
                </a:lnTo>
                <a:close/>
              </a:path>
              <a:path w="3784600" h="254000">
                <a:moveTo>
                  <a:pt x="533400" y="101600"/>
                </a:moveTo>
                <a:lnTo>
                  <a:pt x="482600" y="101600"/>
                </a:lnTo>
                <a:lnTo>
                  <a:pt x="482600" y="152400"/>
                </a:lnTo>
                <a:lnTo>
                  <a:pt x="533400" y="152400"/>
                </a:lnTo>
                <a:lnTo>
                  <a:pt x="533400" y="101600"/>
                </a:lnTo>
                <a:close/>
              </a:path>
              <a:path w="3784600" h="254000">
                <a:moveTo>
                  <a:pt x="635000" y="101600"/>
                </a:moveTo>
                <a:lnTo>
                  <a:pt x="584200" y="101600"/>
                </a:lnTo>
                <a:lnTo>
                  <a:pt x="584200" y="152400"/>
                </a:lnTo>
                <a:lnTo>
                  <a:pt x="635000" y="152400"/>
                </a:lnTo>
                <a:lnTo>
                  <a:pt x="635000" y="101600"/>
                </a:lnTo>
                <a:close/>
              </a:path>
              <a:path w="3784600" h="254000">
                <a:moveTo>
                  <a:pt x="736600" y="101600"/>
                </a:moveTo>
                <a:lnTo>
                  <a:pt x="685800" y="101600"/>
                </a:lnTo>
                <a:lnTo>
                  <a:pt x="685800" y="152400"/>
                </a:lnTo>
                <a:lnTo>
                  <a:pt x="736600" y="152400"/>
                </a:lnTo>
                <a:lnTo>
                  <a:pt x="736600" y="101600"/>
                </a:lnTo>
                <a:close/>
              </a:path>
              <a:path w="3784600" h="254000">
                <a:moveTo>
                  <a:pt x="838200" y="101600"/>
                </a:moveTo>
                <a:lnTo>
                  <a:pt x="787400" y="101600"/>
                </a:lnTo>
                <a:lnTo>
                  <a:pt x="787400" y="152400"/>
                </a:lnTo>
                <a:lnTo>
                  <a:pt x="838200" y="152400"/>
                </a:lnTo>
                <a:lnTo>
                  <a:pt x="838200" y="101600"/>
                </a:lnTo>
                <a:close/>
              </a:path>
              <a:path w="3784600" h="254000">
                <a:moveTo>
                  <a:pt x="939800" y="101600"/>
                </a:moveTo>
                <a:lnTo>
                  <a:pt x="889000" y="101600"/>
                </a:lnTo>
                <a:lnTo>
                  <a:pt x="889000" y="152400"/>
                </a:lnTo>
                <a:lnTo>
                  <a:pt x="939800" y="152400"/>
                </a:lnTo>
                <a:lnTo>
                  <a:pt x="939800" y="101600"/>
                </a:lnTo>
                <a:close/>
              </a:path>
              <a:path w="3784600" h="254000">
                <a:moveTo>
                  <a:pt x="1041400" y="101600"/>
                </a:moveTo>
                <a:lnTo>
                  <a:pt x="990600" y="101600"/>
                </a:lnTo>
                <a:lnTo>
                  <a:pt x="990600" y="152400"/>
                </a:lnTo>
                <a:lnTo>
                  <a:pt x="1041400" y="152400"/>
                </a:lnTo>
                <a:lnTo>
                  <a:pt x="1041400" y="101600"/>
                </a:lnTo>
                <a:close/>
              </a:path>
              <a:path w="3784600" h="254000">
                <a:moveTo>
                  <a:pt x="1143000" y="101600"/>
                </a:moveTo>
                <a:lnTo>
                  <a:pt x="1092200" y="101600"/>
                </a:lnTo>
                <a:lnTo>
                  <a:pt x="1092200" y="152400"/>
                </a:lnTo>
                <a:lnTo>
                  <a:pt x="1143000" y="152400"/>
                </a:lnTo>
                <a:lnTo>
                  <a:pt x="1143000" y="101600"/>
                </a:lnTo>
                <a:close/>
              </a:path>
              <a:path w="3784600" h="254000">
                <a:moveTo>
                  <a:pt x="1244600" y="101600"/>
                </a:moveTo>
                <a:lnTo>
                  <a:pt x="1193800" y="101600"/>
                </a:lnTo>
                <a:lnTo>
                  <a:pt x="1193800" y="152400"/>
                </a:lnTo>
                <a:lnTo>
                  <a:pt x="1244600" y="152400"/>
                </a:lnTo>
                <a:lnTo>
                  <a:pt x="1244600" y="101600"/>
                </a:lnTo>
                <a:close/>
              </a:path>
              <a:path w="3784600" h="254000">
                <a:moveTo>
                  <a:pt x="1346200" y="101600"/>
                </a:moveTo>
                <a:lnTo>
                  <a:pt x="1295400" y="101600"/>
                </a:lnTo>
                <a:lnTo>
                  <a:pt x="1295400" y="152400"/>
                </a:lnTo>
                <a:lnTo>
                  <a:pt x="1346200" y="152400"/>
                </a:lnTo>
                <a:lnTo>
                  <a:pt x="1346200" y="101600"/>
                </a:lnTo>
                <a:close/>
              </a:path>
              <a:path w="3784600" h="254000">
                <a:moveTo>
                  <a:pt x="1447800" y="101600"/>
                </a:moveTo>
                <a:lnTo>
                  <a:pt x="1397000" y="101600"/>
                </a:lnTo>
                <a:lnTo>
                  <a:pt x="1397000" y="152400"/>
                </a:lnTo>
                <a:lnTo>
                  <a:pt x="1447800" y="152400"/>
                </a:lnTo>
                <a:lnTo>
                  <a:pt x="1447800" y="101600"/>
                </a:lnTo>
                <a:close/>
              </a:path>
              <a:path w="3784600" h="254000">
                <a:moveTo>
                  <a:pt x="1549400" y="101600"/>
                </a:moveTo>
                <a:lnTo>
                  <a:pt x="1498600" y="101600"/>
                </a:lnTo>
                <a:lnTo>
                  <a:pt x="1498600" y="152400"/>
                </a:lnTo>
                <a:lnTo>
                  <a:pt x="1549400" y="152400"/>
                </a:lnTo>
                <a:lnTo>
                  <a:pt x="1549400" y="101600"/>
                </a:lnTo>
                <a:close/>
              </a:path>
              <a:path w="3784600" h="254000">
                <a:moveTo>
                  <a:pt x="1651000" y="101600"/>
                </a:moveTo>
                <a:lnTo>
                  <a:pt x="1600200" y="101600"/>
                </a:lnTo>
                <a:lnTo>
                  <a:pt x="1600200" y="152400"/>
                </a:lnTo>
                <a:lnTo>
                  <a:pt x="1651000" y="152400"/>
                </a:lnTo>
                <a:lnTo>
                  <a:pt x="1651000" y="101600"/>
                </a:lnTo>
                <a:close/>
              </a:path>
              <a:path w="3784600" h="254000">
                <a:moveTo>
                  <a:pt x="1752600" y="101600"/>
                </a:moveTo>
                <a:lnTo>
                  <a:pt x="1701800" y="101600"/>
                </a:lnTo>
                <a:lnTo>
                  <a:pt x="1701800" y="152400"/>
                </a:lnTo>
                <a:lnTo>
                  <a:pt x="1752600" y="152400"/>
                </a:lnTo>
                <a:lnTo>
                  <a:pt x="1752600" y="101600"/>
                </a:lnTo>
                <a:close/>
              </a:path>
              <a:path w="3784600" h="254000">
                <a:moveTo>
                  <a:pt x="1854200" y="101600"/>
                </a:moveTo>
                <a:lnTo>
                  <a:pt x="1803400" y="101600"/>
                </a:lnTo>
                <a:lnTo>
                  <a:pt x="1803400" y="152400"/>
                </a:lnTo>
                <a:lnTo>
                  <a:pt x="1854200" y="152400"/>
                </a:lnTo>
                <a:lnTo>
                  <a:pt x="1854200" y="101600"/>
                </a:lnTo>
                <a:close/>
              </a:path>
              <a:path w="3784600" h="254000">
                <a:moveTo>
                  <a:pt x="1955800" y="101600"/>
                </a:moveTo>
                <a:lnTo>
                  <a:pt x="1905000" y="101600"/>
                </a:lnTo>
                <a:lnTo>
                  <a:pt x="1905000" y="152400"/>
                </a:lnTo>
                <a:lnTo>
                  <a:pt x="1955800" y="152400"/>
                </a:lnTo>
                <a:lnTo>
                  <a:pt x="1955800" y="101600"/>
                </a:lnTo>
                <a:close/>
              </a:path>
              <a:path w="3784600" h="254000">
                <a:moveTo>
                  <a:pt x="2057400" y="101600"/>
                </a:moveTo>
                <a:lnTo>
                  <a:pt x="2006600" y="101600"/>
                </a:lnTo>
                <a:lnTo>
                  <a:pt x="2006600" y="152400"/>
                </a:lnTo>
                <a:lnTo>
                  <a:pt x="2057400" y="152400"/>
                </a:lnTo>
                <a:lnTo>
                  <a:pt x="2057400" y="101600"/>
                </a:lnTo>
                <a:close/>
              </a:path>
              <a:path w="3784600" h="254000">
                <a:moveTo>
                  <a:pt x="2159000" y="101600"/>
                </a:moveTo>
                <a:lnTo>
                  <a:pt x="2108200" y="101600"/>
                </a:lnTo>
                <a:lnTo>
                  <a:pt x="2108200" y="152400"/>
                </a:lnTo>
                <a:lnTo>
                  <a:pt x="2159000" y="152400"/>
                </a:lnTo>
                <a:lnTo>
                  <a:pt x="2159000" y="101600"/>
                </a:lnTo>
                <a:close/>
              </a:path>
              <a:path w="3784600" h="254000">
                <a:moveTo>
                  <a:pt x="2260600" y="101600"/>
                </a:moveTo>
                <a:lnTo>
                  <a:pt x="2209800" y="101600"/>
                </a:lnTo>
                <a:lnTo>
                  <a:pt x="2209800" y="152400"/>
                </a:lnTo>
                <a:lnTo>
                  <a:pt x="2260600" y="152400"/>
                </a:lnTo>
                <a:lnTo>
                  <a:pt x="2260600" y="101600"/>
                </a:lnTo>
                <a:close/>
              </a:path>
              <a:path w="3784600" h="254000">
                <a:moveTo>
                  <a:pt x="2362200" y="101600"/>
                </a:moveTo>
                <a:lnTo>
                  <a:pt x="2311400" y="101600"/>
                </a:lnTo>
                <a:lnTo>
                  <a:pt x="2311400" y="152400"/>
                </a:lnTo>
                <a:lnTo>
                  <a:pt x="2362200" y="152400"/>
                </a:lnTo>
                <a:lnTo>
                  <a:pt x="2362200" y="101600"/>
                </a:lnTo>
                <a:close/>
              </a:path>
              <a:path w="3784600" h="254000">
                <a:moveTo>
                  <a:pt x="2463800" y="101600"/>
                </a:moveTo>
                <a:lnTo>
                  <a:pt x="2413000" y="101600"/>
                </a:lnTo>
                <a:lnTo>
                  <a:pt x="2413000" y="152400"/>
                </a:lnTo>
                <a:lnTo>
                  <a:pt x="2463800" y="152400"/>
                </a:lnTo>
                <a:lnTo>
                  <a:pt x="2463800" y="101600"/>
                </a:lnTo>
                <a:close/>
              </a:path>
              <a:path w="3784600" h="254000">
                <a:moveTo>
                  <a:pt x="2565400" y="101600"/>
                </a:moveTo>
                <a:lnTo>
                  <a:pt x="2514600" y="101600"/>
                </a:lnTo>
                <a:lnTo>
                  <a:pt x="2514600" y="152400"/>
                </a:lnTo>
                <a:lnTo>
                  <a:pt x="2565400" y="152400"/>
                </a:lnTo>
                <a:lnTo>
                  <a:pt x="2565400" y="101600"/>
                </a:lnTo>
                <a:close/>
              </a:path>
              <a:path w="3784600" h="254000">
                <a:moveTo>
                  <a:pt x="2667000" y="101600"/>
                </a:moveTo>
                <a:lnTo>
                  <a:pt x="2616200" y="101600"/>
                </a:lnTo>
                <a:lnTo>
                  <a:pt x="2616200" y="152400"/>
                </a:lnTo>
                <a:lnTo>
                  <a:pt x="2667000" y="152400"/>
                </a:lnTo>
                <a:lnTo>
                  <a:pt x="2667000" y="101600"/>
                </a:lnTo>
                <a:close/>
              </a:path>
              <a:path w="3784600" h="254000">
                <a:moveTo>
                  <a:pt x="2768600" y="101600"/>
                </a:moveTo>
                <a:lnTo>
                  <a:pt x="2717800" y="101600"/>
                </a:lnTo>
                <a:lnTo>
                  <a:pt x="2717800" y="152400"/>
                </a:lnTo>
                <a:lnTo>
                  <a:pt x="2768600" y="152400"/>
                </a:lnTo>
                <a:lnTo>
                  <a:pt x="2768600" y="101600"/>
                </a:lnTo>
                <a:close/>
              </a:path>
              <a:path w="3784600" h="254000">
                <a:moveTo>
                  <a:pt x="2870200" y="101600"/>
                </a:moveTo>
                <a:lnTo>
                  <a:pt x="2819400" y="101600"/>
                </a:lnTo>
                <a:lnTo>
                  <a:pt x="2819400" y="152400"/>
                </a:lnTo>
                <a:lnTo>
                  <a:pt x="2870200" y="152400"/>
                </a:lnTo>
                <a:lnTo>
                  <a:pt x="2870200" y="101600"/>
                </a:lnTo>
                <a:close/>
              </a:path>
              <a:path w="3784600" h="254000">
                <a:moveTo>
                  <a:pt x="2971800" y="101600"/>
                </a:moveTo>
                <a:lnTo>
                  <a:pt x="2921000" y="101600"/>
                </a:lnTo>
                <a:lnTo>
                  <a:pt x="2921000" y="152400"/>
                </a:lnTo>
                <a:lnTo>
                  <a:pt x="2971800" y="152400"/>
                </a:lnTo>
                <a:lnTo>
                  <a:pt x="2971800" y="101600"/>
                </a:lnTo>
                <a:close/>
              </a:path>
              <a:path w="3784600" h="254000">
                <a:moveTo>
                  <a:pt x="3073400" y="101600"/>
                </a:moveTo>
                <a:lnTo>
                  <a:pt x="3022600" y="101600"/>
                </a:lnTo>
                <a:lnTo>
                  <a:pt x="3022600" y="152400"/>
                </a:lnTo>
                <a:lnTo>
                  <a:pt x="3073400" y="152400"/>
                </a:lnTo>
                <a:lnTo>
                  <a:pt x="3073400" y="101600"/>
                </a:lnTo>
                <a:close/>
              </a:path>
              <a:path w="3784600" h="254000">
                <a:moveTo>
                  <a:pt x="3175000" y="101600"/>
                </a:moveTo>
                <a:lnTo>
                  <a:pt x="3124200" y="101600"/>
                </a:lnTo>
                <a:lnTo>
                  <a:pt x="3124200" y="152400"/>
                </a:lnTo>
                <a:lnTo>
                  <a:pt x="3175000" y="152400"/>
                </a:lnTo>
                <a:lnTo>
                  <a:pt x="3175000" y="101600"/>
                </a:lnTo>
                <a:close/>
              </a:path>
              <a:path w="3784600" h="254000">
                <a:moveTo>
                  <a:pt x="3276600" y="101600"/>
                </a:moveTo>
                <a:lnTo>
                  <a:pt x="3225800" y="101600"/>
                </a:lnTo>
                <a:lnTo>
                  <a:pt x="3225800" y="152400"/>
                </a:lnTo>
                <a:lnTo>
                  <a:pt x="3276600" y="152400"/>
                </a:lnTo>
                <a:lnTo>
                  <a:pt x="3276600" y="101600"/>
                </a:lnTo>
                <a:close/>
              </a:path>
              <a:path w="3784600" h="254000">
                <a:moveTo>
                  <a:pt x="3378200" y="101600"/>
                </a:moveTo>
                <a:lnTo>
                  <a:pt x="3327400" y="101600"/>
                </a:lnTo>
                <a:lnTo>
                  <a:pt x="3327400" y="152400"/>
                </a:lnTo>
                <a:lnTo>
                  <a:pt x="3378200" y="152400"/>
                </a:lnTo>
                <a:lnTo>
                  <a:pt x="3378200" y="101600"/>
                </a:lnTo>
                <a:close/>
              </a:path>
              <a:path w="3784600" h="254000">
                <a:moveTo>
                  <a:pt x="3479800" y="101600"/>
                </a:moveTo>
                <a:lnTo>
                  <a:pt x="3429000" y="101600"/>
                </a:lnTo>
                <a:lnTo>
                  <a:pt x="3429000" y="152400"/>
                </a:lnTo>
                <a:lnTo>
                  <a:pt x="3479800" y="152400"/>
                </a:lnTo>
                <a:lnTo>
                  <a:pt x="3479800" y="101600"/>
                </a:lnTo>
                <a:close/>
              </a:path>
              <a:path w="3784600" h="254000">
                <a:moveTo>
                  <a:pt x="3581400" y="101600"/>
                </a:moveTo>
                <a:lnTo>
                  <a:pt x="3530600" y="101600"/>
                </a:lnTo>
                <a:lnTo>
                  <a:pt x="3530600" y="152400"/>
                </a:lnTo>
                <a:lnTo>
                  <a:pt x="3581400" y="152400"/>
                </a:lnTo>
                <a:lnTo>
                  <a:pt x="3581400" y="101600"/>
                </a:lnTo>
                <a:close/>
              </a:path>
              <a:path w="3784600" h="254000">
                <a:moveTo>
                  <a:pt x="3683000" y="101600"/>
                </a:moveTo>
                <a:lnTo>
                  <a:pt x="3632200" y="101600"/>
                </a:lnTo>
                <a:lnTo>
                  <a:pt x="3632200" y="152400"/>
                </a:lnTo>
                <a:lnTo>
                  <a:pt x="3683000" y="152400"/>
                </a:lnTo>
                <a:lnTo>
                  <a:pt x="3683000" y="101600"/>
                </a:lnTo>
                <a:close/>
              </a:path>
              <a:path w="3784600" h="254000">
                <a:moveTo>
                  <a:pt x="3784600" y="101600"/>
                </a:moveTo>
                <a:lnTo>
                  <a:pt x="3733800" y="101600"/>
                </a:lnTo>
                <a:lnTo>
                  <a:pt x="3733800" y="152400"/>
                </a:lnTo>
                <a:lnTo>
                  <a:pt x="3784600" y="152400"/>
                </a:lnTo>
                <a:lnTo>
                  <a:pt x="3784600" y="101600"/>
                </a:lnTo>
                <a:close/>
              </a:path>
              <a:path w="3784600" h="254000">
                <a:moveTo>
                  <a:pt x="254000" y="0"/>
                </a:moveTo>
                <a:lnTo>
                  <a:pt x="0" y="127000"/>
                </a:lnTo>
                <a:lnTo>
                  <a:pt x="254000" y="254000"/>
                </a:lnTo>
                <a:lnTo>
                  <a:pt x="254000" y="0"/>
                </a:lnTo>
                <a:close/>
              </a:path>
            </a:pathLst>
          </a:custGeom>
          <a:solidFill>
            <a:srgbClr val="3498DB"/>
          </a:solidFill>
        </p:spPr>
        <p:txBody>
          <a:bodyPr wrap="square" lIns="0" tIns="0" rIns="0" bIns="0" rtlCol="0"/>
          <a:lstStyle/>
          <a:p>
            <a:endParaRPr sz="949"/>
          </a:p>
        </p:txBody>
      </p:sp>
      <p:sp>
        <p:nvSpPr>
          <p:cNvPr id="12" name="object 12"/>
          <p:cNvSpPr/>
          <p:nvPr/>
        </p:nvSpPr>
        <p:spPr>
          <a:xfrm>
            <a:off x="2649886" y="1868538"/>
            <a:ext cx="830461" cy="830461"/>
          </a:xfrm>
          <a:prstGeom prst="rect">
            <a:avLst/>
          </a:prstGeom>
          <a:blipFill>
            <a:blip r:embed="rId5" cstate="print"/>
            <a:stretch>
              <a:fillRect/>
            </a:stretch>
          </a:blipFill>
        </p:spPr>
        <p:txBody>
          <a:bodyPr wrap="square" lIns="0" tIns="0" rIns="0" bIns="0" rtlCol="0"/>
          <a:lstStyle/>
          <a:p>
            <a:endParaRPr sz="949"/>
          </a:p>
        </p:txBody>
      </p:sp>
      <p:sp>
        <p:nvSpPr>
          <p:cNvPr id="13" name="object 13"/>
          <p:cNvSpPr/>
          <p:nvPr/>
        </p:nvSpPr>
        <p:spPr>
          <a:xfrm>
            <a:off x="2636490" y="1922115"/>
            <a:ext cx="709910" cy="783580"/>
          </a:xfrm>
          <a:prstGeom prst="rect">
            <a:avLst/>
          </a:prstGeom>
          <a:blipFill>
            <a:blip r:embed="rId6"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646589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422661" y="2620647"/>
            <a:ext cx="3636962" cy="1460500"/>
          </a:xfrm>
          <a:prstGeom prst="rect">
            <a:avLst/>
          </a:prstGeom>
        </p:spPr>
        <p:txBody>
          <a:bodyPr vert="horz" wrap="square" lIns="0" tIns="0" rIns="0" bIns="0" rtlCol="0" anchor="ctr">
            <a:spAutoFit/>
          </a:bodyPr>
          <a:lstStyle/>
          <a:p>
            <a:pPr marL="6697" marR="2679"/>
            <a:r>
              <a:rPr sz="3164" spc="40" dirty="0">
                <a:solidFill>
                  <a:srgbClr val="6B6C6D"/>
                </a:solidFill>
              </a:rPr>
              <a:t>Logic </a:t>
            </a:r>
            <a:r>
              <a:rPr sz="3164" spc="-34" dirty="0">
                <a:solidFill>
                  <a:srgbClr val="6B6C6D"/>
                </a:solidFill>
              </a:rPr>
              <a:t>only </a:t>
            </a:r>
            <a:r>
              <a:rPr sz="3164" spc="-3" dirty="0">
                <a:solidFill>
                  <a:srgbClr val="6B6C6D"/>
                </a:solidFill>
              </a:rPr>
              <a:t>shared </a:t>
            </a:r>
            <a:r>
              <a:rPr sz="3164" spc="-74" dirty="0">
                <a:solidFill>
                  <a:srgbClr val="6B6C6D"/>
                </a:solidFill>
              </a:rPr>
              <a:t>over  </a:t>
            </a:r>
            <a:r>
              <a:rPr sz="3164" spc="42" dirty="0">
                <a:solidFill>
                  <a:srgbClr val="6B6C6D"/>
                </a:solidFill>
              </a:rPr>
              <a:t>a </a:t>
            </a:r>
            <a:r>
              <a:rPr sz="3164" spc="63" dirty="0">
                <a:solidFill>
                  <a:srgbClr val="6B6C6D"/>
                </a:solidFill>
              </a:rPr>
              <a:t>well </a:t>
            </a:r>
            <a:r>
              <a:rPr sz="3164" spc="82" dirty="0">
                <a:solidFill>
                  <a:srgbClr val="6B6C6D"/>
                </a:solidFill>
              </a:rPr>
              <a:t>defined  </a:t>
            </a:r>
            <a:r>
              <a:rPr sz="3164" spc="32" dirty="0">
                <a:solidFill>
                  <a:srgbClr val="6B6C6D"/>
                </a:solidFill>
              </a:rPr>
              <a:t>interface.</a:t>
            </a:r>
            <a:endParaRPr sz="3164" dirty="0"/>
          </a:p>
        </p:txBody>
      </p:sp>
      <p:sp>
        <p:nvSpPr>
          <p:cNvPr id="3" name="object 3"/>
          <p:cNvSpPr/>
          <p:nvPr/>
        </p:nvSpPr>
        <p:spPr>
          <a:xfrm>
            <a:off x="2134195" y="1754685"/>
            <a:ext cx="837158" cy="334863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2050930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22666" y="2672210"/>
            <a:ext cx="3000040" cy="1460785"/>
          </a:xfrm>
          <a:prstGeom prst="rect">
            <a:avLst/>
          </a:prstGeom>
        </p:spPr>
        <p:txBody>
          <a:bodyPr vert="horz" wrap="square" lIns="0" tIns="0" rIns="0" bIns="0" rtlCol="0">
            <a:spAutoFit/>
          </a:bodyPr>
          <a:lstStyle/>
          <a:p>
            <a:pPr marL="6697" marR="2679"/>
            <a:r>
              <a:rPr sz="3164" spc="47" dirty="0">
                <a:solidFill>
                  <a:srgbClr val="6B6C6D"/>
                </a:solidFill>
                <a:latin typeface="Calibri"/>
                <a:cs typeface="Calibri"/>
              </a:rPr>
              <a:t>Business </a:t>
            </a:r>
            <a:r>
              <a:rPr sz="3164" spc="24" dirty="0">
                <a:solidFill>
                  <a:srgbClr val="6B6C6D"/>
                </a:solidFill>
                <a:latin typeface="Calibri"/>
                <a:cs typeface="Calibri"/>
              </a:rPr>
              <a:t>logic</a:t>
            </a:r>
            <a:r>
              <a:rPr sz="3164" spc="-116" dirty="0">
                <a:solidFill>
                  <a:srgbClr val="6B6C6D"/>
                </a:solidFill>
                <a:latin typeface="Calibri"/>
                <a:cs typeface="Calibri"/>
              </a:rPr>
              <a:t> </a:t>
            </a:r>
            <a:r>
              <a:rPr sz="3164" spc="21" dirty="0">
                <a:solidFill>
                  <a:srgbClr val="6B6C6D"/>
                </a:solidFill>
                <a:latin typeface="Calibri"/>
                <a:cs typeface="Calibri"/>
              </a:rPr>
              <a:t>can  </a:t>
            </a:r>
            <a:r>
              <a:rPr sz="3164" spc="13" dirty="0">
                <a:solidFill>
                  <a:srgbClr val="6B6C6D"/>
                </a:solidFill>
                <a:latin typeface="Calibri"/>
                <a:cs typeface="Calibri"/>
              </a:rPr>
              <a:t>consist</a:t>
            </a:r>
            <a:r>
              <a:rPr sz="3164" spc="-45" dirty="0">
                <a:solidFill>
                  <a:srgbClr val="6B6C6D"/>
                </a:solidFill>
                <a:latin typeface="Calibri"/>
                <a:cs typeface="Calibri"/>
              </a:rPr>
              <a:t> </a:t>
            </a:r>
            <a:r>
              <a:rPr sz="3164" spc="-79" dirty="0">
                <a:solidFill>
                  <a:srgbClr val="6B6C6D"/>
                </a:solidFill>
                <a:latin typeface="Calibri"/>
                <a:cs typeface="Calibri"/>
              </a:rPr>
              <a:t>of</a:t>
            </a:r>
            <a:endParaRPr sz="3164">
              <a:latin typeface="Calibri"/>
              <a:cs typeface="Calibri"/>
            </a:endParaRPr>
          </a:p>
          <a:p>
            <a:pPr marL="6697"/>
            <a:r>
              <a:rPr sz="3164" spc="90" dirty="0">
                <a:solidFill>
                  <a:srgbClr val="6B6C6D"/>
                </a:solidFill>
                <a:latin typeface="Calibri"/>
                <a:cs typeface="Calibri"/>
              </a:rPr>
              <a:t>microservices</a:t>
            </a:r>
            <a:endParaRPr sz="3164">
              <a:latin typeface="Calibri"/>
              <a:cs typeface="Calibri"/>
            </a:endParaRPr>
          </a:p>
        </p:txBody>
      </p:sp>
      <p:sp>
        <p:nvSpPr>
          <p:cNvPr id="3" name="object 3"/>
          <p:cNvSpPr/>
          <p:nvPr/>
        </p:nvSpPr>
        <p:spPr>
          <a:xfrm>
            <a:off x="2134195" y="1754685"/>
            <a:ext cx="837158" cy="334863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193609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739391" y="2867627"/>
            <a:ext cx="3138487" cy="1460500"/>
          </a:xfrm>
          <a:prstGeom prst="rect">
            <a:avLst/>
          </a:prstGeom>
        </p:spPr>
        <p:txBody>
          <a:bodyPr vert="horz" wrap="square" lIns="0" tIns="0" rIns="0" bIns="0" rtlCol="0" anchor="ctr">
            <a:spAutoFit/>
          </a:bodyPr>
          <a:lstStyle/>
          <a:p>
            <a:pPr marL="6697" marR="2679"/>
            <a:r>
              <a:rPr sz="3164" spc="55" dirty="0">
                <a:solidFill>
                  <a:srgbClr val="6B6C6D"/>
                </a:solidFill>
              </a:rPr>
              <a:t>Avoid</a:t>
            </a:r>
            <a:r>
              <a:rPr sz="3164" spc="16" dirty="0">
                <a:solidFill>
                  <a:srgbClr val="6B6C6D"/>
                </a:solidFill>
              </a:rPr>
              <a:t> </a:t>
            </a:r>
            <a:r>
              <a:rPr sz="3164" spc="-11" dirty="0">
                <a:solidFill>
                  <a:srgbClr val="6B6C6D"/>
                </a:solidFill>
              </a:rPr>
              <a:t>synchronous  </a:t>
            </a:r>
            <a:r>
              <a:rPr sz="3164" spc="-92" dirty="0">
                <a:solidFill>
                  <a:srgbClr val="6B6C6D"/>
                </a:solidFill>
              </a:rPr>
              <a:t>remote</a:t>
            </a:r>
            <a:r>
              <a:rPr sz="3164" spc="37" dirty="0">
                <a:solidFill>
                  <a:srgbClr val="6B6C6D"/>
                </a:solidFill>
              </a:rPr>
              <a:t> </a:t>
            </a:r>
            <a:r>
              <a:rPr sz="3164" spc="47" dirty="0">
                <a:solidFill>
                  <a:srgbClr val="6B6C6D"/>
                </a:solidFill>
              </a:rPr>
              <a:t>calls</a:t>
            </a:r>
            <a:endParaRPr sz="3164" dirty="0"/>
          </a:p>
        </p:txBody>
      </p:sp>
      <p:sp>
        <p:nvSpPr>
          <p:cNvPr id="3" name="object 3"/>
          <p:cNvSpPr/>
          <p:nvPr/>
        </p:nvSpPr>
        <p:spPr>
          <a:xfrm>
            <a:off x="1792635" y="1861840"/>
            <a:ext cx="1674316" cy="3134320"/>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21175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UST Global 6D Federated Delivery Approach</a:t>
            </a:r>
            <a:endParaRPr lang="en-US" dirty="0"/>
          </a:p>
        </p:txBody>
      </p:sp>
      <p:grpSp>
        <p:nvGrpSpPr>
          <p:cNvPr id="3" name="Group 2"/>
          <p:cNvGrpSpPr/>
          <p:nvPr/>
        </p:nvGrpSpPr>
        <p:grpSpPr>
          <a:xfrm>
            <a:off x="357440" y="1371600"/>
            <a:ext cx="8377294" cy="489600"/>
            <a:chOff x="385703" y="1371600"/>
            <a:chExt cx="8377294" cy="489600"/>
          </a:xfrm>
        </p:grpSpPr>
        <p:sp>
          <p:nvSpPr>
            <p:cNvPr id="9" name="Freeform 8"/>
            <p:cNvSpPr/>
            <p:nvPr/>
          </p:nvSpPr>
          <p:spPr>
            <a:xfrm>
              <a:off x="385703"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dirty="0" smtClean="0"/>
                <a:t>Define</a:t>
              </a:r>
              <a:endParaRPr lang="en-US" sz="1700" kern="1200" dirty="0"/>
            </a:p>
          </p:txBody>
        </p:sp>
        <p:sp>
          <p:nvSpPr>
            <p:cNvPr id="13" name="Freeform 12"/>
            <p:cNvSpPr/>
            <p:nvPr/>
          </p:nvSpPr>
          <p:spPr>
            <a:xfrm>
              <a:off x="181109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smtClean="0"/>
                <a:t>Develop</a:t>
              </a:r>
              <a:endParaRPr lang="en-US" sz="1700" kern="1200"/>
            </a:p>
          </p:txBody>
        </p:sp>
        <p:sp>
          <p:nvSpPr>
            <p:cNvPr id="21" name="Freeform 20"/>
            <p:cNvSpPr/>
            <p:nvPr/>
          </p:nvSpPr>
          <p:spPr>
            <a:xfrm>
              <a:off x="323648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smtClean="0"/>
                <a:t>Describe</a:t>
              </a:r>
              <a:endParaRPr lang="en-US" sz="1700" kern="1200"/>
            </a:p>
          </p:txBody>
        </p:sp>
        <p:sp>
          <p:nvSpPr>
            <p:cNvPr id="29" name="Freeform 28"/>
            <p:cNvSpPr/>
            <p:nvPr/>
          </p:nvSpPr>
          <p:spPr>
            <a:xfrm>
              <a:off x="466187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smtClean="0"/>
                <a:t>Deploy</a:t>
              </a:r>
              <a:endParaRPr lang="en-US" sz="1700" kern="1200"/>
            </a:p>
          </p:txBody>
        </p:sp>
        <p:sp>
          <p:nvSpPr>
            <p:cNvPr id="31" name="Freeform 30"/>
            <p:cNvSpPr/>
            <p:nvPr/>
          </p:nvSpPr>
          <p:spPr>
            <a:xfrm>
              <a:off x="608726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dirty="0" smtClean="0"/>
                <a:t>Discover</a:t>
              </a:r>
              <a:endParaRPr lang="en-US" sz="1700" kern="1200" dirty="0"/>
            </a:p>
          </p:txBody>
        </p:sp>
        <p:sp>
          <p:nvSpPr>
            <p:cNvPr id="33" name="Freeform 32"/>
            <p:cNvSpPr/>
            <p:nvPr/>
          </p:nvSpPr>
          <p:spPr>
            <a:xfrm>
              <a:off x="7512655"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en-US" sz="1700" kern="1200" smtClean="0"/>
                <a:t>Direct</a:t>
              </a:r>
              <a:endParaRPr lang="en-US" sz="1700" kern="1200"/>
            </a:p>
          </p:txBody>
        </p:sp>
      </p:grpSp>
      <p:sp>
        <p:nvSpPr>
          <p:cNvPr id="4" name="Text Placeholder 3"/>
          <p:cNvSpPr>
            <a:spLocks noGrp="1"/>
          </p:cNvSpPr>
          <p:nvPr>
            <p:ph type="body" sz="quarter" idx="13"/>
          </p:nvPr>
        </p:nvSpPr>
        <p:spPr/>
        <p:txBody>
          <a:bodyPr/>
          <a:lstStyle/>
          <a:p>
            <a:r>
              <a:rPr lang="en-US" dirty="0">
                <a:latin typeface="Calibri" pitchFamily="34" charset="0"/>
              </a:rPr>
              <a:t>Federated Delivery </a:t>
            </a:r>
            <a:r>
              <a:rPr lang="en-US" dirty="0" smtClean="0">
                <a:latin typeface="Calibri" pitchFamily="34" charset="0"/>
              </a:rPr>
              <a:t>Approach</a:t>
            </a:r>
            <a:endParaRPr lang="en-US" dirty="0">
              <a:latin typeface="Calibri" pitchFamily="34" charset="0"/>
            </a:endParaRP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pic>
        <p:nvPicPr>
          <p:cNvPr id="7" name="Picture 6"/>
          <p:cNvPicPr>
            <a:picLocks noChangeAspect="1"/>
          </p:cNvPicPr>
          <p:nvPr/>
        </p:nvPicPr>
        <p:blipFill>
          <a:blip r:embed="rId2"/>
          <a:stretch>
            <a:fillRect/>
          </a:stretch>
        </p:blipFill>
        <p:spPr>
          <a:xfrm>
            <a:off x="499067" y="3590446"/>
            <a:ext cx="948470" cy="719418"/>
          </a:xfrm>
          <a:prstGeom prst="rect">
            <a:avLst/>
          </a:prstGeom>
        </p:spPr>
      </p:pic>
      <p:pic>
        <p:nvPicPr>
          <p:cNvPr id="8" name="Picture 7"/>
          <p:cNvPicPr>
            <a:picLocks noChangeAspect="1"/>
          </p:cNvPicPr>
          <p:nvPr/>
        </p:nvPicPr>
        <p:blipFill>
          <a:blip r:embed="rId3"/>
          <a:stretch>
            <a:fillRect/>
          </a:stretch>
        </p:blipFill>
        <p:spPr>
          <a:xfrm>
            <a:off x="1951578" y="3590446"/>
            <a:ext cx="948470" cy="719418"/>
          </a:xfrm>
          <a:prstGeom prst="rect">
            <a:avLst/>
          </a:prstGeom>
        </p:spPr>
      </p:pic>
      <p:pic>
        <p:nvPicPr>
          <p:cNvPr id="14" name="Picture 13"/>
          <p:cNvPicPr>
            <a:picLocks noChangeAspect="1"/>
          </p:cNvPicPr>
          <p:nvPr/>
        </p:nvPicPr>
        <p:blipFill>
          <a:blip r:embed="rId4"/>
          <a:stretch>
            <a:fillRect/>
          </a:stretch>
        </p:blipFill>
        <p:spPr>
          <a:xfrm>
            <a:off x="7584118" y="3506775"/>
            <a:ext cx="953935" cy="1021875"/>
          </a:xfrm>
          <a:prstGeom prst="rect">
            <a:avLst/>
          </a:prstGeom>
        </p:spPr>
      </p:pic>
      <p:pic>
        <p:nvPicPr>
          <p:cNvPr id="17" name="Picture 16"/>
          <p:cNvPicPr>
            <a:picLocks noChangeAspect="1"/>
          </p:cNvPicPr>
          <p:nvPr/>
        </p:nvPicPr>
        <p:blipFill>
          <a:blip r:embed="rId5"/>
          <a:stretch>
            <a:fillRect/>
          </a:stretch>
        </p:blipFill>
        <p:spPr>
          <a:xfrm>
            <a:off x="7448746" y="5174972"/>
            <a:ext cx="1238125" cy="978709"/>
          </a:xfrm>
          <a:prstGeom prst="rect">
            <a:avLst/>
          </a:prstGeom>
        </p:spPr>
      </p:pic>
      <p:pic>
        <p:nvPicPr>
          <p:cNvPr id="18" name="Picture 17"/>
          <p:cNvPicPr>
            <a:picLocks noChangeAspect="1"/>
          </p:cNvPicPr>
          <p:nvPr/>
        </p:nvPicPr>
        <p:blipFill>
          <a:blip r:embed="rId6"/>
          <a:stretch>
            <a:fillRect/>
          </a:stretch>
        </p:blipFill>
        <p:spPr>
          <a:xfrm>
            <a:off x="7623134" y="4474567"/>
            <a:ext cx="914919" cy="653337"/>
          </a:xfrm>
          <a:prstGeom prst="rect">
            <a:avLst/>
          </a:prstGeom>
        </p:spPr>
      </p:pic>
      <p:pic>
        <p:nvPicPr>
          <p:cNvPr id="20" name="Picture 19"/>
          <p:cNvPicPr>
            <a:picLocks noChangeAspect="1"/>
          </p:cNvPicPr>
          <p:nvPr/>
        </p:nvPicPr>
        <p:blipFill>
          <a:blip r:embed="rId7"/>
          <a:stretch>
            <a:fillRect/>
          </a:stretch>
        </p:blipFill>
        <p:spPr>
          <a:xfrm>
            <a:off x="4098191" y="3456643"/>
            <a:ext cx="2282438" cy="946400"/>
          </a:xfrm>
          <a:prstGeom prst="rect">
            <a:avLst/>
          </a:prstGeom>
        </p:spPr>
      </p:pic>
      <p:pic>
        <p:nvPicPr>
          <p:cNvPr id="15" name="Picture 14"/>
          <p:cNvPicPr>
            <a:picLocks noChangeAspect="1"/>
          </p:cNvPicPr>
          <p:nvPr/>
        </p:nvPicPr>
        <p:blipFill>
          <a:blip r:embed="rId8"/>
          <a:stretch>
            <a:fillRect/>
          </a:stretch>
        </p:blipFill>
        <p:spPr>
          <a:xfrm>
            <a:off x="6179888" y="3526163"/>
            <a:ext cx="1098694" cy="847984"/>
          </a:xfrm>
          <a:prstGeom prst="rect">
            <a:avLst/>
          </a:prstGeom>
        </p:spPr>
      </p:pic>
      <p:pic>
        <p:nvPicPr>
          <p:cNvPr id="10" name="Picture 9"/>
          <p:cNvPicPr>
            <a:picLocks noChangeAspect="1"/>
          </p:cNvPicPr>
          <p:nvPr/>
        </p:nvPicPr>
        <p:blipFill>
          <a:blip r:embed="rId9"/>
          <a:stretch>
            <a:fillRect/>
          </a:stretch>
        </p:blipFill>
        <p:spPr>
          <a:xfrm>
            <a:off x="3238121" y="3506775"/>
            <a:ext cx="1045713" cy="862241"/>
          </a:xfrm>
          <a:prstGeom prst="rect">
            <a:avLst/>
          </a:prstGeom>
        </p:spPr>
      </p:pic>
      <p:sp>
        <p:nvSpPr>
          <p:cNvPr id="22" name="TextBox 21"/>
          <p:cNvSpPr txBox="1"/>
          <p:nvPr/>
        </p:nvSpPr>
        <p:spPr>
          <a:xfrm>
            <a:off x="424769" y="1937125"/>
            <a:ext cx="1188879" cy="1600438"/>
          </a:xfrm>
          <a:prstGeom prst="rect">
            <a:avLst/>
          </a:prstGeom>
          <a:noFill/>
        </p:spPr>
        <p:txBody>
          <a:bodyPr wrap="square" rtlCol="0">
            <a:spAutoFit/>
          </a:bodyPr>
          <a:lstStyle/>
          <a:p>
            <a:r>
              <a:rPr lang="en-US" sz="1400" dirty="0" smtClean="0"/>
              <a:t>from a prioritized list of functionality and business capabilities</a:t>
            </a:r>
            <a:endParaRPr lang="en-US" sz="1400" dirty="0"/>
          </a:p>
        </p:txBody>
      </p:sp>
      <p:sp>
        <p:nvSpPr>
          <p:cNvPr id="24" name="TextBox 23"/>
          <p:cNvSpPr txBox="1"/>
          <p:nvPr/>
        </p:nvSpPr>
        <p:spPr>
          <a:xfrm>
            <a:off x="1831373" y="1937125"/>
            <a:ext cx="1188879" cy="1169551"/>
          </a:xfrm>
          <a:prstGeom prst="rect">
            <a:avLst/>
          </a:prstGeom>
          <a:noFill/>
        </p:spPr>
        <p:txBody>
          <a:bodyPr wrap="square" rtlCol="0">
            <a:spAutoFit/>
          </a:bodyPr>
          <a:lstStyle/>
          <a:p>
            <a:r>
              <a:rPr lang="en-US" sz="1400" dirty="0" smtClean="0"/>
              <a:t>using micro-service best practices and principles</a:t>
            </a:r>
            <a:endParaRPr lang="en-US" sz="1400" dirty="0"/>
          </a:p>
        </p:txBody>
      </p:sp>
      <p:sp>
        <p:nvSpPr>
          <p:cNvPr id="25" name="TextBox 24"/>
          <p:cNvSpPr txBox="1"/>
          <p:nvPr/>
        </p:nvSpPr>
        <p:spPr>
          <a:xfrm>
            <a:off x="3247432" y="1937125"/>
            <a:ext cx="1237589" cy="1384995"/>
          </a:xfrm>
          <a:prstGeom prst="rect">
            <a:avLst/>
          </a:prstGeom>
          <a:noFill/>
        </p:spPr>
        <p:txBody>
          <a:bodyPr wrap="square" rtlCol="0">
            <a:spAutoFit/>
          </a:bodyPr>
          <a:lstStyle/>
          <a:p>
            <a:r>
              <a:rPr lang="en-US" sz="1400" dirty="0" smtClean="0"/>
              <a:t>in API catalog (can be API gateway, API management solution, etc.)</a:t>
            </a:r>
            <a:endParaRPr lang="en-US" sz="1400" dirty="0"/>
          </a:p>
        </p:txBody>
      </p:sp>
      <p:sp>
        <p:nvSpPr>
          <p:cNvPr id="26" name="TextBox 25"/>
          <p:cNvSpPr txBox="1"/>
          <p:nvPr/>
        </p:nvSpPr>
        <p:spPr>
          <a:xfrm>
            <a:off x="4685473" y="1937125"/>
            <a:ext cx="1188879" cy="523220"/>
          </a:xfrm>
          <a:prstGeom prst="rect">
            <a:avLst/>
          </a:prstGeom>
          <a:noFill/>
        </p:spPr>
        <p:txBody>
          <a:bodyPr wrap="square" rtlCol="0">
            <a:spAutoFit/>
          </a:bodyPr>
          <a:lstStyle/>
          <a:p>
            <a:r>
              <a:rPr lang="en-US" sz="1400" dirty="0" smtClean="0"/>
              <a:t>in an automated</a:t>
            </a:r>
            <a:endParaRPr lang="en-US" sz="1400" dirty="0"/>
          </a:p>
        </p:txBody>
      </p:sp>
      <p:sp>
        <p:nvSpPr>
          <p:cNvPr id="27" name="TextBox 26"/>
          <p:cNvSpPr txBox="1"/>
          <p:nvPr/>
        </p:nvSpPr>
        <p:spPr>
          <a:xfrm>
            <a:off x="6074804" y="1937125"/>
            <a:ext cx="1243871" cy="523220"/>
          </a:xfrm>
          <a:prstGeom prst="rect">
            <a:avLst/>
          </a:prstGeom>
          <a:noFill/>
        </p:spPr>
        <p:txBody>
          <a:bodyPr wrap="square" rtlCol="0">
            <a:spAutoFit/>
          </a:bodyPr>
          <a:lstStyle/>
          <a:p>
            <a:r>
              <a:rPr lang="en-US" sz="1400" dirty="0" smtClean="0"/>
              <a:t>via API catalog </a:t>
            </a:r>
            <a:endParaRPr lang="en-US" sz="1400" dirty="0"/>
          </a:p>
        </p:txBody>
      </p:sp>
      <p:sp>
        <p:nvSpPr>
          <p:cNvPr id="28" name="TextBox 27"/>
          <p:cNvSpPr txBox="1"/>
          <p:nvPr/>
        </p:nvSpPr>
        <p:spPr>
          <a:xfrm>
            <a:off x="7519127" y="1937125"/>
            <a:ext cx="1215607" cy="954107"/>
          </a:xfrm>
          <a:prstGeom prst="rect">
            <a:avLst/>
          </a:prstGeom>
          <a:noFill/>
        </p:spPr>
        <p:txBody>
          <a:bodyPr wrap="square" rtlCol="0">
            <a:spAutoFit/>
          </a:bodyPr>
          <a:lstStyle/>
          <a:p>
            <a:r>
              <a:rPr lang="en-US" sz="1400" dirty="0" smtClean="0"/>
              <a:t>using a COE established during initial development</a:t>
            </a:r>
            <a:endParaRPr lang="en-US" sz="1400" dirty="0"/>
          </a:p>
        </p:txBody>
      </p:sp>
      <p:grpSp>
        <p:nvGrpSpPr>
          <p:cNvPr id="11" name="Group 10"/>
          <p:cNvGrpSpPr/>
          <p:nvPr/>
        </p:nvGrpSpPr>
        <p:grpSpPr>
          <a:xfrm>
            <a:off x="4733629" y="4508478"/>
            <a:ext cx="1140723" cy="1565406"/>
            <a:chOff x="4733629" y="4508478"/>
            <a:chExt cx="1140723" cy="1565406"/>
          </a:xfrm>
        </p:grpSpPr>
        <p:pic>
          <p:nvPicPr>
            <p:cNvPr id="19" name="Picture 18"/>
            <p:cNvPicPr>
              <a:picLocks noChangeAspect="1"/>
            </p:cNvPicPr>
            <p:nvPr/>
          </p:nvPicPr>
          <p:blipFill>
            <a:blip r:embed="rId10"/>
            <a:stretch>
              <a:fillRect/>
            </a:stretch>
          </p:blipFill>
          <p:spPr>
            <a:xfrm>
              <a:off x="4733629" y="4508478"/>
              <a:ext cx="1140723" cy="1565406"/>
            </a:xfrm>
            <a:prstGeom prst="rect">
              <a:avLst/>
            </a:prstGeom>
          </p:spPr>
        </p:pic>
        <p:sp>
          <p:nvSpPr>
            <p:cNvPr id="6" name="TextBox 5"/>
            <p:cNvSpPr txBox="1"/>
            <p:nvPr/>
          </p:nvSpPr>
          <p:spPr>
            <a:xfrm>
              <a:off x="4831889" y="4536759"/>
              <a:ext cx="927888" cy="307777"/>
            </a:xfrm>
            <a:prstGeom prst="rect">
              <a:avLst/>
            </a:prstGeom>
            <a:solidFill>
              <a:schemeClr val="bg1"/>
            </a:solidFill>
          </p:spPr>
          <p:txBody>
            <a:bodyPr wrap="square" rtlCol="0">
              <a:spAutoFit/>
            </a:bodyPr>
            <a:lstStyle/>
            <a:p>
              <a:pPr algn="ctr"/>
              <a:r>
                <a:rPr lang="en-US" sz="700" dirty="0" smtClean="0">
                  <a:solidFill>
                    <a:schemeClr val="accent1">
                      <a:lumMod val="75000"/>
                    </a:schemeClr>
                  </a:solidFill>
                </a:rPr>
                <a:t>Cloud Infrastructure</a:t>
              </a:r>
              <a:endParaRPr lang="en-US" sz="700" dirty="0">
                <a:solidFill>
                  <a:schemeClr val="accent1">
                    <a:lumMod val="75000"/>
                  </a:schemeClr>
                </a:solidFill>
              </a:endParaRPr>
            </a:p>
          </p:txBody>
        </p:sp>
      </p:grpSp>
      <p:pic>
        <p:nvPicPr>
          <p:cNvPr id="12" name="Picture 11"/>
          <p:cNvPicPr>
            <a:picLocks noChangeAspect="1"/>
          </p:cNvPicPr>
          <p:nvPr/>
        </p:nvPicPr>
        <p:blipFill>
          <a:blip r:embed="rId11"/>
          <a:stretch>
            <a:fillRect/>
          </a:stretch>
        </p:blipFill>
        <p:spPr>
          <a:xfrm>
            <a:off x="3812242" y="4968688"/>
            <a:ext cx="1047928" cy="830050"/>
          </a:xfrm>
          <a:prstGeom prst="rect">
            <a:avLst/>
          </a:prstGeom>
        </p:spPr>
      </p:pic>
    </p:spTree>
    <p:extLst>
      <p:ext uri="{BB962C8B-B14F-4D97-AF65-F5344CB8AC3E}">
        <p14:creationId xmlns:p14="http://schemas.microsoft.com/office/powerpoint/2010/main" val="975704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75945" y="2672210"/>
            <a:ext cx="2697993" cy="1460785"/>
          </a:xfrm>
          <a:prstGeom prst="rect">
            <a:avLst/>
          </a:prstGeom>
        </p:spPr>
        <p:txBody>
          <a:bodyPr vert="horz" wrap="square" lIns="0" tIns="0" rIns="0" bIns="0" rtlCol="0">
            <a:spAutoFit/>
          </a:bodyPr>
          <a:lstStyle/>
          <a:p>
            <a:pPr marL="6697" marR="2679"/>
            <a:r>
              <a:rPr sz="3164" b="1" spc="-71" dirty="0">
                <a:solidFill>
                  <a:srgbClr val="6B6C6D"/>
                </a:solidFill>
                <a:latin typeface="Calibri"/>
                <a:cs typeface="Calibri"/>
              </a:rPr>
              <a:t>Remote </a:t>
            </a:r>
            <a:r>
              <a:rPr sz="3164" b="1" spc="-47" dirty="0">
                <a:solidFill>
                  <a:srgbClr val="6B6C6D"/>
                </a:solidFill>
                <a:latin typeface="Calibri"/>
                <a:cs typeface="Calibri"/>
              </a:rPr>
              <a:t>API </a:t>
            </a:r>
            <a:r>
              <a:rPr sz="3164" b="1" spc="47" dirty="0">
                <a:solidFill>
                  <a:srgbClr val="6B6C6D"/>
                </a:solidFill>
                <a:latin typeface="Calibri"/>
                <a:cs typeface="Calibri"/>
              </a:rPr>
              <a:t>calls  </a:t>
            </a:r>
            <a:r>
              <a:rPr sz="3164" b="1" spc="11" dirty="0">
                <a:solidFill>
                  <a:srgbClr val="6B6C6D"/>
                </a:solidFill>
                <a:latin typeface="Calibri"/>
                <a:cs typeface="Calibri"/>
              </a:rPr>
              <a:t>should</a:t>
            </a:r>
            <a:r>
              <a:rPr sz="3164" b="1" spc="-18" dirty="0">
                <a:solidFill>
                  <a:srgbClr val="6B6C6D"/>
                </a:solidFill>
                <a:latin typeface="Calibri"/>
                <a:cs typeface="Calibri"/>
              </a:rPr>
              <a:t> </a:t>
            </a:r>
            <a:r>
              <a:rPr sz="3164" b="1" spc="-8" dirty="0">
                <a:solidFill>
                  <a:srgbClr val="6B6C6D"/>
                </a:solidFill>
                <a:latin typeface="Calibri"/>
                <a:cs typeface="Calibri"/>
              </a:rPr>
              <a:t>be</a:t>
            </a:r>
            <a:endParaRPr sz="3164" b="1" dirty="0">
              <a:latin typeface="Calibri"/>
              <a:cs typeface="Calibri"/>
            </a:endParaRPr>
          </a:p>
          <a:p>
            <a:pPr marL="6697"/>
            <a:r>
              <a:rPr sz="3164" b="1" spc="108" dirty="0">
                <a:solidFill>
                  <a:srgbClr val="6B6C6D"/>
                </a:solidFill>
                <a:latin typeface="Calibri"/>
                <a:cs typeface="Calibri"/>
              </a:rPr>
              <a:t>asynchronous</a:t>
            </a:r>
            <a:endParaRPr sz="3164" b="1" dirty="0">
              <a:latin typeface="Calibri"/>
              <a:cs typeface="Calibri"/>
            </a:endParaRPr>
          </a:p>
        </p:txBody>
      </p:sp>
      <p:sp>
        <p:nvSpPr>
          <p:cNvPr id="3" name="object 3"/>
          <p:cNvSpPr/>
          <p:nvPr/>
        </p:nvSpPr>
        <p:spPr>
          <a:xfrm>
            <a:off x="1792635" y="1861840"/>
            <a:ext cx="1674316" cy="3134320"/>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2995721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4294967295"/>
          </p:nvPr>
        </p:nvSpPr>
        <p:spPr>
          <a:xfrm>
            <a:off x="2038942" y="1776191"/>
            <a:ext cx="4340225" cy="3466656"/>
          </a:xfrm>
          <a:prstGeom prst="rect">
            <a:avLst/>
          </a:prstGeom>
        </p:spPr>
        <p:txBody>
          <a:bodyPr vert="horz" wrap="square" lIns="0" tIns="57596" rIns="0" bIns="0" rtlCol="0">
            <a:spAutoFit/>
          </a:bodyPr>
          <a:lstStyle/>
          <a:p>
            <a:pPr marL="1556904" marR="2679" indent="0">
              <a:buNone/>
            </a:pPr>
            <a:r>
              <a:rPr sz="3164" spc="-71" dirty="0">
                <a:solidFill>
                  <a:srgbClr val="6B6C6D"/>
                </a:solidFill>
              </a:rPr>
              <a:t>Every </a:t>
            </a:r>
            <a:r>
              <a:rPr sz="3164" spc="119" dirty="0">
                <a:solidFill>
                  <a:srgbClr val="6B6C6D"/>
                </a:solidFill>
              </a:rPr>
              <a:t>SCS </a:t>
            </a:r>
            <a:r>
              <a:rPr sz="3164" spc="11" dirty="0">
                <a:solidFill>
                  <a:srgbClr val="6B6C6D"/>
                </a:solidFill>
              </a:rPr>
              <a:t>brings</a:t>
            </a:r>
            <a:r>
              <a:rPr sz="3164" spc="-55" dirty="0">
                <a:solidFill>
                  <a:srgbClr val="6B6C6D"/>
                </a:solidFill>
              </a:rPr>
              <a:t> </a:t>
            </a:r>
            <a:r>
              <a:rPr sz="3164" spc="-18" dirty="0">
                <a:solidFill>
                  <a:srgbClr val="6B6C6D"/>
                </a:solidFill>
              </a:rPr>
              <a:t>its  </a:t>
            </a:r>
            <a:r>
              <a:rPr sz="3164" spc="40" dirty="0">
                <a:solidFill>
                  <a:srgbClr val="6B6C6D"/>
                </a:solidFill>
              </a:rPr>
              <a:t>own </a:t>
            </a:r>
            <a:r>
              <a:rPr sz="3164" spc="98" dirty="0">
                <a:solidFill>
                  <a:srgbClr val="6B6C6D"/>
                </a:solidFill>
              </a:rPr>
              <a:t>data </a:t>
            </a:r>
            <a:r>
              <a:rPr sz="3164" spc="82" dirty="0">
                <a:solidFill>
                  <a:srgbClr val="6B6C6D"/>
                </a:solidFill>
              </a:rPr>
              <a:t>storage  </a:t>
            </a:r>
            <a:r>
              <a:rPr sz="3164" spc="-95" dirty="0">
                <a:solidFill>
                  <a:srgbClr val="6B6C6D"/>
                </a:solidFill>
              </a:rPr>
              <a:t>with </a:t>
            </a:r>
            <a:r>
              <a:rPr sz="3164" spc="-11" dirty="0">
                <a:solidFill>
                  <a:srgbClr val="6B6C6D"/>
                </a:solidFill>
              </a:rPr>
              <a:t>its </a:t>
            </a:r>
            <a:r>
              <a:rPr sz="3164" spc="-98" dirty="0">
                <a:solidFill>
                  <a:srgbClr val="6B6C6D"/>
                </a:solidFill>
              </a:rPr>
              <a:t>own  </a:t>
            </a:r>
            <a:r>
              <a:rPr sz="3164" spc="-34" dirty="0">
                <a:solidFill>
                  <a:srgbClr val="6B6C6D"/>
                </a:solidFill>
              </a:rPr>
              <a:t>(potentially  redundant)</a:t>
            </a:r>
            <a:r>
              <a:rPr sz="3164" spc="-37" dirty="0">
                <a:solidFill>
                  <a:srgbClr val="6B6C6D"/>
                </a:solidFill>
              </a:rPr>
              <a:t> </a:t>
            </a:r>
            <a:r>
              <a:rPr sz="3164" spc="-8" dirty="0">
                <a:solidFill>
                  <a:srgbClr val="6B6C6D"/>
                </a:solidFill>
              </a:rPr>
              <a:t>data</a:t>
            </a:r>
            <a:endParaRPr sz="3164" dirty="0"/>
          </a:p>
        </p:txBody>
      </p:sp>
      <p:sp>
        <p:nvSpPr>
          <p:cNvPr id="3" name="object 3"/>
          <p:cNvSpPr/>
          <p:nvPr/>
        </p:nvSpPr>
        <p:spPr>
          <a:xfrm>
            <a:off x="2140893" y="1754685"/>
            <a:ext cx="837158" cy="3348633"/>
          </a:xfrm>
          <a:prstGeom prst="rect">
            <a:avLst/>
          </a:prstGeom>
          <a:blipFill>
            <a:blip r:embed="rId2" cstate="print"/>
            <a:stretch>
              <a:fillRect/>
            </a:stretch>
          </a:blipFill>
        </p:spPr>
        <p:txBody>
          <a:bodyPr wrap="square" lIns="0" tIns="0" rIns="0" bIns="0" rtlCol="0"/>
          <a:lstStyle/>
          <a:p>
            <a:endParaRPr sz="949"/>
          </a:p>
        </p:txBody>
      </p:sp>
    </p:spTree>
    <p:extLst>
      <p:ext uri="{BB962C8B-B14F-4D97-AF65-F5344CB8AC3E}">
        <p14:creationId xmlns:p14="http://schemas.microsoft.com/office/powerpoint/2010/main" val="1762737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28600" y="696913"/>
            <a:ext cx="8915400" cy="1108075"/>
          </a:xfrm>
          <a:prstGeom prst="rect">
            <a:avLst/>
          </a:prstGeom>
        </p:spPr>
        <p:txBody>
          <a:bodyPr vert="horz" wrap="square" lIns="0" tIns="0" rIns="0" bIns="0" rtlCol="0" anchor="ctr">
            <a:spAutoFit/>
          </a:bodyPr>
          <a:lstStyle/>
          <a:p>
            <a:pPr marL="6697" marR="2679">
              <a:lnSpc>
                <a:spcPct val="100200"/>
              </a:lnSpc>
              <a:tabLst>
                <a:tab pos="5470877" algn="l"/>
              </a:tabLst>
            </a:pPr>
            <a:r>
              <a:rPr lang="en-US" spc="171" dirty="0"/>
              <a:t>Self-Contained Services </a:t>
            </a:r>
            <a:r>
              <a:rPr lang="en-US" spc="414" dirty="0"/>
              <a:t>enable greater </a:t>
            </a:r>
            <a:r>
              <a:rPr spc="108" dirty="0"/>
              <a:t>Agility</a:t>
            </a:r>
          </a:p>
        </p:txBody>
      </p:sp>
      <p:sp>
        <p:nvSpPr>
          <p:cNvPr id="3" name="object 3"/>
          <p:cNvSpPr txBox="1"/>
          <p:nvPr/>
        </p:nvSpPr>
        <p:spPr>
          <a:xfrm>
            <a:off x="838201" y="1752600"/>
            <a:ext cx="4544095" cy="3649910"/>
          </a:xfrm>
          <a:prstGeom prst="rect">
            <a:avLst/>
          </a:prstGeom>
        </p:spPr>
        <p:txBody>
          <a:bodyPr vert="horz" wrap="square" lIns="0" tIns="0" rIns="0" bIns="0" rtlCol="0">
            <a:spAutoFit/>
          </a:bodyPr>
          <a:lstStyle/>
          <a:p>
            <a:pPr marL="6697">
              <a:tabLst>
                <a:tab pos="307714" algn="l"/>
              </a:tabLst>
            </a:pPr>
            <a:r>
              <a:rPr sz="2215" spc="-401" dirty="0">
                <a:solidFill>
                  <a:srgbClr val="4B8BB2"/>
                </a:solidFill>
                <a:latin typeface="Calibri"/>
                <a:cs typeface="Calibri"/>
              </a:rPr>
              <a:t>&gt;	</a:t>
            </a:r>
            <a:r>
              <a:rPr lang="en-US" sz="2215" spc="-16" dirty="0">
                <a:solidFill>
                  <a:srgbClr val="565656"/>
                </a:solidFill>
                <a:latin typeface="Calibri"/>
                <a:cs typeface="Calibri"/>
              </a:rPr>
              <a:t>Self Contained Services</a:t>
            </a:r>
            <a:endParaRPr sz="2215" dirty="0">
              <a:latin typeface="Calibri"/>
              <a:cs typeface="Calibri"/>
            </a:endParaRPr>
          </a:p>
          <a:p>
            <a:pPr marL="241082">
              <a:spcBef>
                <a:spcPts val="1297"/>
              </a:spcBef>
              <a:tabLst>
                <a:tab pos="542099" algn="l"/>
              </a:tabLst>
            </a:pPr>
            <a:r>
              <a:rPr sz="1898" spc="-343" dirty="0">
                <a:solidFill>
                  <a:srgbClr val="4B8BB2"/>
                </a:solidFill>
                <a:latin typeface="Calibri"/>
                <a:cs typeface="Calibri"/>
              </a:rPr>
              <a:t>&gt;	</a:t>
            </a:r>
            <a:r>
              <a:rPr sz="1898" spc="26" dirty="0">
                <a:solidFill>
                  <a:srgbClr val="565656"/>
                </a:solidFill>
                <a:latin typeface="Calibri"/>
                <a:cs typeface="Calibri"/>
              </a:rPr>
              <a:t>less</a:t>
            </a:r>
            <a:r>
              <a:rPr sz="1898" spc="-21" dirty="0">
                <a:solidFill>
                  <a:srgbClr val="565656"/>
                </a:solidFill>
                <a:latin typeface="Calibri"/>
                <a:cs typeface="Calibri"/>
              </a:rPr>
              <a:t> </a:t>
            </a:r>
            <a:r>
              <a:rPr sz="1898" spc="-8" dirty="0">
                <a:solidFill>
                  <a:srgbClr val="565656"/>
                </a:solidFill>
                <a:latin typeface="Calibri"/>
                <a:cs typeface="Calibri"/>
              </a:rPr>
              <a:t>dependencies</a:t>
            </a:r>
            <a:endParaRPr sz="1898" dirty="0">
              <a:latin typeface="Calibri"/>
              <a:cs typeface="Calibri"/>
            </a:endParaRPr>
          </a:p>
          <a:p>
            <a:pPr marL="241082">
              <a:spcBef>
                <a:spcPts val="1255"/>
              </a:spcBef>
              <a:tabLst>
                <a:tab pos="542099" algn="l"/>
              </a:tabLst>
            </a:pPr>
            <a:r>
              <a:rPr sz="1898" spc="-343" dirty="0">
                <a:solidFill>
                  <a:srgbClr val="4B8BB2"/>
                </a:solidFill>
                <a:latin typeface="Calibri"/>
                <a:cs typeface="Calibri"/>
              </a:rPr>
              <a:t>&gt;	</a:t>
            </a:r>
            <a:r>
              <a:rPr sz="1898" spc="26" dirty="0">
                <a:solidFill>
                  <a:srgbClr val="565656"/>
                </a:solidFill>
                <a:latin typeface="Calibri"/>
                <a:cs typeface="Calibri"/>
              </a:rPr>
              <a:t>less</a:t>
            </a:r>
            <a:r>
              <a:rPr sz="1898" spc="-16" dirty="0">
                <a:solidFill>
                  <a:srgbClr val="565656"/>
                </a:solidFill>
                <a:latin typeface="Calibri"/>
                <a:cs typeface="Calibri"/>
              </a:rPr>
              <a:t> </a:t>
            </a:r>
            <a:r>
              <a:rPr sz="1898" spc="-5" dirty="0">
                <a:solidFill>
                  <a:srgbClr val="565656"/>
                </a:solidFill>
                <a:latin typeface="Calibri"/>
                <a:cs typeface="Calibri"/>
              </a:rPr>
              <a:t>delays</a:t>
            </a:r>
            <a:endParaRPr sz="1898" dirty="0">
              <a:latin typeface="Calibri"/>
              <a:cs typeface="Calibri"/>
            </a:endParaRPr>
          </a:p>
          <a:p>
            <a:pPr marL="241082">
              <a:spcBef>
                <a:spcPts val="1255"/>
              </a:spcBef>
              <a:tabLst>
                <a:tab pos="542099" algn="l"/>
              </a:tabLst>
            </a:pPr>
            <a:r>
              <a:rPr sz="1898" spc="-343" dirty="0">
                <a:solidFill>
                  <a:srgbClr val="4B8BB2"/>
                </a:solidFill>
                <a:latin typeface="Calibri"/>
                <a:cs typeface="Calibri"/>
              </a:rPr>
              <a:t>&gt;	</a:t>
            </a:r>
            <a:r>
              <a:rPr sz="1898" spc="26" dirty="0">
                <a:solidFill>
                  <a:srgbClr val="565656"/>
                </a:solidFill>
                <a:latin typeface="Calibri"/>
                <a:cs typeface="Calibri"/>
              </a:rPr>
              <a:t>less </a:t>
            </a:r>
            <a:r>
              <a:rPr sz="1898" spc="-11" dirty="0">
                <a:solidFill>
                  <a:srgbClr val="565656"/>
                </a:solidFill>
                <a:latin typeface="Calibri"/>
                <a:cs typeface="Calibri"/>
              </a:rPr>
              <a:t>communication </a:t>
            </a:r>
            <a:r>
              <a:rPr sz="1898" spc="-8" dirty="0">
                <a:solidFill>
                  <a:srgbClr val="565656"/>
                </a:solidFill>
                <a:latin typeface="Calibri"/>
                <a:cs typeface="Calibri"/>
              </a:rPr>
              <a:t>about</a:t>
            </a:r>
            <a:r>
              <a:rPr sz="1898" spc="-82" dirty="0">
                <a:solidFill>
                  <a:srgbClr val="565656"/>
                </a:solidFill>
                <a:latin typeface="Calibri"/>
                <a:cs typeface="Calibri"/>
              </a:rPr>
              <a:t> </a:t>
            </a:r>
            <a:r>
              <a:rPr sz="1898" spc="-16" dirty="0">
                <a:solidFill>
                  <a:srgbClr val="565656"/>
                </a:solidFill>
                <a:latin typeface="Calibri"/>
                <a:cs typeface="Calibri"/>
              </a:rPr>
              <a:t>functionalities</a:t>
            </a:r>
            <a:endParaRPr sz="1898" dirty="0">
              <a:latin typeface="Calibri"/>
              <a:cs typeface="Calibri"/>
            </a:endParaRPr>
          </a:p>
          <a:p>
            <a:pPr marL="6697">
              <a:spcBef>
                <a:spcPts val="1255"/>
              </a:spcBef>
              <a:tabLst>
                <a:tab pos="307714" algn="l"/>
              </a:tabLst>
            </a:pPr>
            <a:r>
              <a:rPr sz="2215" spc="-401" dirty="0">
                <a:solidFill>
                  <a:srgbClr val="4B8BB2"/>
                </a:solidFill>
                <a:latin typeface="Calibri"/>
                <a:cs typeface="Calibri"/>
              </a:rPr>
              <a:t>&gt;	</a:t>
            </a:r>
            <a:r>
              <a:rPr sz="2215" dirty="0">
                <a:solidFill>
                  <a:srgbClr val="565656"/>
                </a:solidFill>
                <a:latin typeface="Calibri"/>
                <a:cs typeface="Calibri"/>
              </a:rPr>
              <a:t>Technological</a:t>
            </a:r>
            <a:r>
              <a:rPr sz="2215" spc="-40" dirty="0">
                <a:solidFill>
                  <a:srgbClr val="565656"/>
                </a:solidFill>
                <a:latin typeface="Calibri"/>
                <a:cs typeface="Calibri"/>
              </a:rPr>
              <a:t> </a:t>
            </a:r>
            <a:r>
              <a:rPr sz="2215" spc="-53" dirty="0">
                <a:solidFill>
                  <a:srgbClr val="565656"/>
                </a:solidFill>
                <a:latin typeface="Calibri"/>
                <a:cs typeface="Calibri"/>
              </a:rPr>
              <a:t>freedom</a:t>
            </a:r>
            <a:endParaRPr sz="2215" dirty="0">
              <a:latin typeface="Calibri"/>
              <a:cs typeface="Calibri"/>
            </a:endParaRPr>
          </a:p>
          <a:p>
            <a:pPr marL="241082">
              <a:spcBef>
                <a:spcPts val="1297"/>
              </a:spcBef>
              <a:tabLst>
                <a:tab pos="542099" algn="l"/>
              </a:tabLst>
            </a:pPr>
            <a:r>
              <a:rPr sz="1898" spc="-343" dirty="0">
                <a:solidFill>
                  <a:srgbClr val="4B8BB2"/>
                </a:solidFill>
                <a:latin typeface="Calibri"/>
                <a:cs typeface="Calibri"/>
              </a:rPr>
              <a:t>&gt;	</a:t>
            </a:r>
            <a:r>
              <a:rPr sz="1898" spc="26" dirty="0">
                <a:solidFill>
                  <a:srgbClr val="565656"/>
                </a:solidFill>
                <a:latin typeface="Calibri"/>
                <a:cs typeface="Calibri"/>
              </a:rPr>
              <a:t>less </a:t>
            </a:r>
            <a:r>
              <a:rPr sz="1898" spc="-11" dirty="0">
                <a:solidFill>
                  <a:srgbClr val="565656"/>
                </a:solidFill>
                <a:latin typeface="Calibri"/>
                <a:cs typeface="Calibri"/>
              </a:rPr>
              <a:t>communication </a:t>
            </a:r>
            <a:r>
              <a:rPr sz="1898" spc="-8" dirty="0">
                <a:solidFill>
                  <a:srgbClr val="565656"/>
                </a:solidFill>
                <a:latin typeface="Calibri"/>
                <a:cs typeface="Calibri"/>
              </a:rPr>
              <a:t>about</a:t>
            </a:r>
            <a:r>
              <a:rPr sz="1898" spc="-66" dirty="0">
                <a:solidFill>
                  <a:srgbClr val="565656"/>
                </a:solidFill>
                <a:latin typeface="Calibri"/>
                <a:cs typeface="Calibri"/>
              </a:rPr>
              <a:t> </a:t>
            </a:r>
            <a:r>
              <a:rPr sz="1898" spc="-8" dirty="0">
                <a:solidFill>
                  <a:srgbClr val="565656"/>
                </a:solidFill>
                <a:latin typeface="Calibri"/>
                <a:cs typeface="Calibri"/>
              </a:rPr>
              <a:t>technologies</a:t>
            </a:r>
            <a:endParaRPr sz="1898" dirty="0">
              <a:latin typeface="Calibri"/>
              <a:cs typeface="Calibri"/>
            </a:endParaRPr>
          </a:p>
          <a:p>
            <a:pPr marL="6697">
              <a:spcBef>
                <a:spcPts val="1255"/>
              </a:spcBef>
              <a:tabLst>
                <a:tab pos="307714" algn="l"/>
              </a:tabLst>
            </a:pPr>
            <a:r>
              <a:rPr sz="2215" spc="-401" dirty="0">
                <a:solidFill>
                  <a:srgbClr val="4B8BB2"/>
                </a:solidFill>
                <a:latin typeface="Calibri"/>
                <a:cs typeface="Calibri"/>
              </a:rPr>
              <a:t>&gt;	</a:t>
            </a:r>
            <a:r>
              <a:rPr sz="2215" spc="-29" dirty="0">
                <a:solidFill>
                  <a:srgbClr val="565656"/>
                </a:solidFill>
                <a:latin typeface="Calibri"/>
                <a:cs typeface="Calibri"/>
              </a:rPr>
              <a:t>Independent</a:t>
            </a:r>
            <a:r>
              <a:rPr sz="2215" spc="32" dirty="0">
                <a:solidFill>
                  <a:srgbClr val="565656"/>
                </a:solidFill>
                <a:latin typeface="Calibri"/>
                <a:cs typeface="Calibri"/>
              </a:rPr>
              <a:t> </a:t>
            </a:r>
            <a:r>
              <a:rPr sz="2215" dirty="0">
                <a:solidFill>
                  <a:srgbClr val="565656"/>
                </a:solidFill>
                <a:latin typeface="Calibri"/>
                <a:cs typeface="Calibri"/>
              </a:rPr>
              <a:t>releases</a:t>
            </a:r>
            <a:endParaRPr sz="2215" dirty="0">
              <a:latin typeface="Calibri"/>
              <a:cs typeface="Calibri"/>
            </a:endParaRPr>
          </a:p>
          <a:p>
            <a:pPr marL="241082">
              <a:spcBef>
                <a:spcPts val="1297"/>
              </a:spcBef>
              <a:tabLst>
                <a:tab pos="542099" algn="l"/>
              </a:tabLst>
            </a:pPr>
            <a:r>
              <a:rPr sz="1898" spc="-343" dirty="0">
                <a:solidFill>
                  <a:srgbClr val="4B8BB2"/>
                </a:solidFill>
                <a:latin typeface="Calibri"/>
                <a:cs typeface="Calibri"/>
              </a:rPr>
              <a:t>&gt;	</a:t>
            </a:r>
            <a:r>
              <a:rPr sz="1898" spc="-5" dirty="0">
                <a:solidFill>
                  <a:srgbClr val="565656"/>
                </a:solidFill>
                <a:latin typeface="Calibri"/>
                <a:cs typeface="Calibri"/>
              </a:rPr>
              <a:t>no </a:t>
            </a:r>
            <a:r>
              <a:rPr sz="1898" spc="-21" dirty="0">
                <a:solidFill>
                  <a:srgbClr val="565656"/>
                </a:solidFill>
                <a:latin typeface="Calibri"/>
                <a:cs typeface="Calibri"/>
              </a:rPr>
              <a:t>need </a:t>
            </a:r>
            <a:r>
              <a:rPr sz="1898" spc="-63" dirty="0">
                <a:solidFill>
                  <a:srgbClr val="565656"/>
                </a:solidFill>
                <a:latin typeface="Calibri"/>
                <a:cs typeface="Calibri"/>
              </a:rPr>
              <a:t>to </a:t>
            </a:r>
            <a:r>
              <a:rPr sz="1898" spc="-16" dirty="0">
                <a:solidFill>
                  <a:srgbClr val="565656"/>
                </a:solidFill>
                <a:latin typeface="Calibri"/>
                <a:cs typeface="Calibri"/>
              </a:rPr>
              <a:t>coordinate</a:t>
            </a:r>
            <a:r>
              <a:rPr sz="1898" spc="137" dirty="0">
                <a:solidFill>
                  <a:srgbClr val="565656"/>
                </a:solidFill>
                <a:latin typeface="Calibri"/>
                <a:cs typeface="Calibri"/>
              </a:rPr>
              <a:t> </a:t>
            </a:r>
            <a:r>
              <a:rPr sz="1898" spc="-5" dirty="0">
                <a:solidFill>
                  <a:srgbClr val="565656"/>
                </a:solidFill>
                <a:latin typeface="Calibri"/>
                <a:cs typeface="Calibri"/>
              </a:rPr>
              <a:t>releases</a:t>
            </a:r>
            <a:endParaRPr sz="1898" dirty="0">
              <a:latin typeface="Calibri"/>
              <a:cs typeface="Calibri"/>
            </a:endParaRPr>
          </a:p>
        </p:txBody>
      </p:sp>
    </p:spTree>
    <p:extLst>
      <p:ext uri="{BB962C8B-B14F-4D97-AF65-F5344CB8AC3E}">
        <p14:creationId xmlns:p14="http://schemas.microsoft.com/office/powerpoint/2010/main" val="2350026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857250"/>
            <a:ext cx="9144000" cy="5143500"/>
          </a:xfrm>
          <a:custGeom>
            <a:avLst/>
            <a:gdLst/>
            <a:ahLst/>
            <a:cxnLst/>
            <a:rect l="l" t="t" r="r" b="b"/>
            <a:pathLst>
              <a:path w="12192000" h="6858000">
                <a:moveTo>
                  <a:pt x="0" y="0"/>
                </a:moveTo>
                <a:lnTo>
                  <a:pt x="12192000" y="0"/>
                </a:lnTo>
                <a:lnTo>
                  <a:pt x="12192000" y="6858000"/>
                </a:lnTo>
                <a:lnTo>
                  <a:pt x="0" y="6858000"/>
                </a:lnTo>
                <a:lnTo>
                  <a:pt x="0" y="0"/>
                </a:lnTo>
                <a:close/>
              </a:path>
            </a:pathLst>
          </a:custGeom>
          <a:solidFill>
            <a:schemeClr val="accent1"/>
          </a:solidFill>
        </p:spPr>
        <p:txBody>
          <a:bodyPr wrap="square" lIns="0" tIns="0" rIns="0" bIns="0" rtlCol="0"/>
          <a:lstStyle/>
          <a:p>
            <a:endParaRPr sz="1350"/>
          </a:p>
        </p:txBody>
      </p:sp>
      <p:sp>
        <p:nvSpPr>
          <p:cNvPr id="5" name="object 3"/>
          <p:cNvSpPr txBox="1">
            <a:spLocks/>
          </p:cNvSpPr>
          <p:nvPr/>
        </p:nvSpPr>
        <p:spPr>
          <a:xfrm>
            <a:off x="1545079" y="1898103"/>
            <a:ext cx="6054090" cy="2005614"/>
          </a:xfrm>
          <a:prstGeom prst="rect">
            <a:avLst/>
          </a:prstGeom>
        </p:spPr>
        <p:txBody>
          <a:bodyPr vert="horz" wrap="square" lIns="0" tIns="0" rIns="0" bIns="0" rtlCol="0" anchor="ctr">
            <a:sp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pPr marL="9049" marR="3810" indent="476">
              <a:lnSpc>
                <a:spcPct val="102299"/>
              </a:lnSpc>
            </a:pPr>
            <a:r>
              <a:rPr lang="en-US" sz="6600" spc="-506" dirty="0" smtClean="0">
                <a:solidFill>
                  <a:srgbClr val="FFFFFF"/>
                </a:solidFill>
              </a:rPr>
              <a:t>Migration Strategy</a:t>
            </a:r>
            <a:endParaRPr lang="en-US" sz="6600" dirty="0"/>
          </a:p>
        </p:txBody>
      </p:sp>
    </p:spTree>
    <p:extLst>
      <p:ext uri="{BB962C8B-B14F-4D97-AF65-F5344CB8AC3E}">
        <p14:creationId xmlns:p14="http://schemas.microsoft.com/office/powerpoint/2010/main" val="107676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802" y="3118731"/>
            <a:ext cx="1277470" cy="303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Fleet Dashboards</a:t>
            </a:r>
            <a:endParaRPr lang="en-US" sz="900" dirty="0"/>
          </a:p>
        </p:txBody>
      </p:sp>
      <p:sp>
        <p:nvSpPr>
          <p:cNvPr id="10" name="Rectangle 9"/>
          <p:cNvSpPr/>
          <p:nvPr/>
        </p:nvSpPr>
        <p:spPr>
          <a:xfrm>
            <a:off x="1865688" y="1615228"/>
            <a:ext cx="1277471" cy="2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Account Activity</a:t>
            </a:r>
            <a:endParaRPr lang="en-US" sz="1050" dirty="0"/>
          </a:p>
        </p:txBody>
      </p:sp>
      <p:sp>
        <p:nvSpPr>
          <p:cNvPr id="29" name="Rectangle 28"/>
          <p:cNvSpPr/>
          <p:nvPr/>
        </p:nvSpPr>
        <p:spPr>
          <a:xfrm>
            <a:off x="449334" y="1989496"/>
            <a:ext cx="1277471" cy="323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Controllers</a:t>
            </a:r>
            <a:endParaRPr lang="en-US" sz="1050" dirty="0"/>
          </a:p>
        </p:txBody>
      </p:sp>
      <p:sp>
        <p:nvSpPr>
          <p:cNvPr id="33" name="Rectangle 32"/>
          <p:cNvSpPr/>
          <p:nvPr/>
        </p:nvSpPr>
        <p:spPr>
          <a:xfrm>
            <a:off x="449333" y="2366980"/>
            <a:ext cx="1277471" cy="323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Assets</a:t>
            </a:r>
            <a:endParaRPr lang="en-US" sz="1050" dirty="0"/>
          </a:p>
        </p:txBody>
      </p:sp>
      <p:sp>
        <p:nvSpPr>
          <p:cNvPr id="36" name="Rectangle 35"/>
          <p:cNvSpPr/>
          <p:nvPr/>
        </p:nvSpPr>
        <p:spPr>
          <a:xfrm>
            <a:off x="449333" y="2731524"/>
            <a:ext cx="1277471" cy="323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Parameters</a:t>
            </a:r>
            <a:endParaRPr lang="en-US" sz="1050" dirty="0"/>
          </a:p>
        </p:txBody>
      </p:sp>
      <p:sp>
        <p:nvSpPr>
          <p:cNvPr id="39" name="Rectangle 38"/>
          <p:cNvSpPr/>
          <p:nvPr/>
        </p:nvSpPr>
        <p:spPr>
          <a:xfrm>
            <a:off x="441801" y="4599202"/>
            <a:ext cx="1277471" cy="295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Users</a:t>
            </a:r>
            <a:endParaRPr lang="en-US" sz="1050" dirty="0"/>
          </a:p>
        </p:txBody>
      </p:sp>
      <p:sp>
        <p:nvSpPr>
          <p:cNvPr id="45" name="Rectangle 44"/>
          <p:cNvSpPr/>
          <p:nvPr/>
        </p:nvSpPr>
        <p:spPr>
          <a:xfrm>
            <a:off x="3409429" y="1662227"/>
            <a:ext cx="1277471" cy="2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Trends</a:t>
            </a:r>
            <a:endParaRPr lang="en-US" sz="1050" dirty="0"/>
          </a:p>
        </p:txBody>
      </p:sp>
      <p:sp>
        <p:nvSpPr>
          <p:cNvPr id="49" name="Rectangle 48"/>
          <p:cNvSpPr/>
          <p:nvPr/>
        </p:nvSpPr>
        <p:spPr>
          <a:xfrm>
            <a:off x="449334" y="4251147"/>
            <a:ext cx="1277470" cy="278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Files</a:t>
            </a:r>
            <a:endParaRPr lang="en-US" sz="1050" dirty="0"/>
          </a:p>
        </p:txBody>
      </p:sp>
      <p:sp>
        <p:nvSpPr>
          <p:cNvPr id="50" name="Rectangle 49"/>
          <p:cNvSpPr/>
          <p:nvPr/>
        </p:nvSpPr>
        <p:spPr>
          <a:xfrm>
            <a:off x="441801" y="3869888"/>
            <a:ext cx="1277470" cy="312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Projects</a:t>
            </a:r>
            <a:endParaRPr lang="en-US" sz="1050" dirty="0"/>
          </a:p>
        </p:txBody>
      </p:sp>
      <p:sp>
        <p:nvSpPr>
          <p:cNvPr id="51" name="Rectangle 50"/>
          <p:cNvSpPr/>
          <p:nvPr/>
        </p:nvSpPr>
        <p:spPr>
          <a:xfrm>
            <a:off x="441801" y="1310638"/>
            <a:ext cx="1285003" cy="246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Account Management</a:t>
            </a:r>
            <a:endParaRPr lang="en-US" sz="1050" dirty="0"/>
          </a:p>
        </p:txBody>
      </p:sp>
      <p:sp>
        <p:nvSpPr>
          <p:cNvPr id="53" name="Rectangle 52"/>
          <p:cNvSpPr/>
          <p:nvPr/>
        </p:nvSpPr>
        <p:spPr>
          <a:xfrm>
            <a:off x="3404421" y="1988981"/>
            <a:ext cx="1282478" cy="2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Analytics</a:t>
            </a:r>
            <a:endParaRPr lang="en-US" sz="1050" dirty="0"/>
          </a:p>
        </p:txBody>
      </p:sp>
      <p:sp>
        <p:nvSpPr>
          <p:cNvPr id="54" name="Rectangle 53"/>
          <p:cNvSpPr/>
          <p:nvPr/>
        </p:nvSpPr>
        <p:spPr>
          <a:xfrm>
            <a:off x="441801" y="4930804"/>
            <a:ext cx="1277471" cy="296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Roles</a:t>
            </a:r>
            <a:endParaRPr lang="en-US" sz="1050" dirty="0"/>
          </a:p>
        </p:txBody>
      </p:sp>
      <p:sp>
        <p:nvSpPr>
          <p:cNvPr id="55" name="Rectangle 54"/>
          <p:cNvSpPr/>
          <p:nvPr/>
        </p:nvSpPr>
        <p:spPr>
          <a:xfrm>
            <a:off x="3409430" y="2312809"/>
            <a:ext cx="1277469" cy="27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Reports Management</a:t>
            </a:r>
            <a:endParaRPr lang="en-US" sz="1050" dirty="0"/>
          </a:p>
        </p:txBody>
      </p:sp>
      <p:sp>
        <p:nvSpPr>
          <p:cNvPr id="57" name="Rectangle 56"/>
          <p:cNvSpPr/>
          <p:nvPr/>
        </p:nvSpPr>
        <p:spPr>
          <a:xfrm>
            <a:off x="441801" y="3490351"/>
            <a:ext cx="1285003" cy="30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Inventory</a:t>
            </a:r>
            <a:endParaRPr lang="en-US" sz="1050" dirty="0"/>
          </a:p>
        </p:txBody>
      </p:sp>
      <p:sp>
        <p:nvSpPr>
          <p:cNvPr id="64" name="Rectangle 63"/>
          <p:cNvSpPr/>
          <p:nvPr/>
        </p:nvSpPr>
        <p:spPr>
          <a:xfrm>
            <a:off x="3400543" y="3269956"/>
            <a:ext cx="2572712" cy="157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t>Charts</a:t>
            </a:r>
            <a:endParaRPr lang="en-US" sz="1050" dirty="0"/>
          </a:p>
        </p:txBody>
      </p:sp>
      <p:sp>
        <p:nvSpPr>
          <p:cNvPr id="65" name="Rectangle 64"/>
          <p:cNvSpPr/>
          <p:nvPr/>
        </p:nvSpPr>
        <p:spPr>
          <a:xfrm>
            <a:off x="3425996" y="3527956"/>
            <a:ext cx="1023658" cy="27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Line Chart</a:t>
            </a:r>
            <a:endParaRPr lang="en-US" sz="1050" dirty="0"/>
          </a:p>
        </p:txBody>
      </p:sp>
      <p:sp>
        <p:nvSpPr>
          <p:cNvPr id="66" name="Rectangle 65"/>
          <p:cNvSpPr/>
          <p:nvPr/>
        </p:nvSpPr>
        <p:spPr>
          <a:xfrm>
            <a:off x="3424436" y="3863050"/>
            <a:ext cx="1485779" cy="28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Perf History</a:t>
            </a:r>
            <a:endParaRPr lang="en-US" sz="1050" dirty="0"/>
          </a:p>
        </p:txBody>
      </p:sp>
      <p:sp>
        <p:nvSpPr>
          <p:cNvPr id="67" name="Rectangle 66"/>
          <p:cNvSpPr/>
          <p:nvPr/>
        </p:nvSpPr>
        <p:spPr>
          <a:xfrm>
            <a:off x="5067262" y="4154583"/>
            <a:ext cx="856827" cy="27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Health Ind.</a:t>
            </a:r>
            <a:endParaRPr lang="en-US" sz="1050" dirty="0"/>
          </a:p>
        </p:txBody>
      </p:sp>
      <p:sp>
        <p:nvSpPr>
          <p:cNvPr id="68" name="Rectangle 67"/>
          <p:cNvSpPr/>
          <p:nvPr/>
        </p:nvSpPr>
        <p:spPr>
          <a:xfrm>
            <a:off x="4486452" y="3528229"/>
            <a:ext cx="580811" cy="27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Pie</a:t>
            </a:r>
            <a:endParaRPr lang="en-US" sz="1050" dirty="0"/>
          </a:p>
        </p:txBody>
      </p:sp>
      <p:sp>
        <p:nvSpPr>
          <p:cNvPr id="72" name="Rectangle 71"/>
          <p:cNvSpPr/>
          <p:nvPr/>
        </p:nvSpPr>
        <p:spPr>
          <a:xfrm>
            <a:off x="5000023" y="3868825"/>
            <a:ext cx="911459" cy="256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Alarms</a:t>
            </a:r>
            <a:endParaRPr lang="en-US" sz="1050" dirty="0"/>
          </a:p>
        </p:txBody>
      </p:sp>
      <p:sp>
        <p:nvSpPr>
          <p:cNvPr id="73" name="Rectangle 72"/>
          <p:cNvSpPr/>
          <p:nvPr/>
        </p:nvSpPr>
        <p:spPr>
          <a:xfrm>
            <a:off x="3400542" y="4164485"/>
            <a:ext cx="1509673" cy="262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Coord</a:t>
            </a:r>
            <a:r>
              <a:rPr lang="en-US" sz="1050" dirty="0"/>
              <a:t>. Phosphate</a:t>
            </a:r>
            <a:endParaRPr lang="en-US" sz="1050" dirty="0"/>
          </a:p>
        </p:txBody>
      </p:sp>
      <p:sp>
        <p:nvSpPr>
          <p:cNvPr id="77" name="Rectangle 76"/>
          <p:cNvSpPr/>
          <p:nvPr/>
        </p:nvSpPr>
        <p:spPr>
          <a:xfrm>
            <a:off x="3526310" y="4485118"/>
            <a:ext cx="447948" cy="237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endParaRPr lang="en-US" sz="1050" dirty="0"/>
          </a:p>
        </p:txBody>
      </p:sp>
      <p:sp>
        <p:nvSpPr>
          <p:cNvPr id="78" name="Rectangle 77"/>
          <p:cNvSpPr/>
          <p:nvPr/>
        </p:nvSpPr>
        <p:spPr>
          <a:xfrm>
            <a:off x="449333" y="1615228"/>
            <a:ext cx="1277471" cy="323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Sites</a:t>
            </a:r>
            <a:endParaRPr lang="en-US" sz="1050" dirty="0"/>
          </a:p>
        </p:txBody>
      </p:sp>
      <p:sp>
        <p:nvSpPr>
          <p:cNvPr id="81" name="Rectangle 80"/>
          <p:cNvSpPr/>
          <p:nvPr/>
        </p:nvSpPr>
        <p:spPr>
          <a:xfrm>
            <a:off x="5104061" y="3527956"/>
            <a:ext cx="447948" cy="237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endParaRPr lang="en-US" sz="1050" dirty="0"/>
          </a:p>
        </p:txBody>
      </p:sp>
      <p:sp>
        <p:nvSpPr>
          <p:cNvPr id="83" name="Rectangle 82"/>
          <p:cNvSpPr/>
          <p:nvPr/>
        </p:nvSpPr>
        <p:spPr>
          <a:xfrm>
            <a:off x="1909685" y="1914508"/>
            <a:ext cx="1277471" cy="2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Alarms</a:t>
            </a:r>
            <a:endParaRPr lang="en-US" sz="1050" dirty="0"/>
          </a:p>
        </p:txBody>
      </p:sp>
      <p:sp>
        <p:nvSpPr>
          <p:cNvPr id="84" name="Rectangle 83"/>
          <p:cNvSpPr/>
          <p:nvPr/>
        </p:nvSpPr>
        <p:spPr>
          <a:xfrm>
            <a:off x="1909685" y="2242146"/>
            <a:ext cx="1277471" cy="2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Comments</a:t>
            </a:r>
            <a:endParaRPr lang="en-US" sz="1050" dirty="0"/>
          </a:p>
        </p:txBody>
      </p:sp>
      <p:sp>
        <p:nvSpPr>
          <p:cNvPr id="28" name="Rectangle 27"/>
          <p:cNvSpPr/>
          <p:nvPr/>
        </p:nvSpPr>
        <p:spPr>
          <a:xfrm>
            <a:off x="1909685" y="2560789"/>
            <a:ext cx="1277471" cy="2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Annotations</a:t>
            </a:r>
            <a:endParaRPr lang="en-US" sz="1050" dirty="0"/>
          </a:p>
        </p:txBody>
      </p:sp>
      <p:sp>
        <p:nvSpPr>
          <p:cNvPr id="30" name="Rectangle 29"/>
          <p:cNvSpPr/>
          <p:nvPr/>
        </p:nvSpPr>
        <p:spPr>
          <a:xfrm>
            <a:off x="1909685" y="2849617"/>
            <a:ext cx="1277471" cy="25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Missed Updates</a:t>
            </a:r>
            <a:endParaRPr lang="en-US" sz="1050" dirty="0"/>
          </a:p>
        </p:txBody>
      </p:sp>
      <p:sp>
        <p:nvSpPr>
          <p:cNvPr id="32" name="Rectangle 31"/>
          <p:cNvSpPr/>
          <p:nvPr/>
        </p:nvSpPr>
        <p:spPr>
          <a:xfrm>
            <a:off x="3406925" y="2647630"/>
            <a:ext cx="1277469" cy="27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Report Generation</a:t>
            </a:r>
            <a:endParaRPr lang="en-US" sz="1050" dirty="0"/>
          </a:p>
        </p:txBody>
      </p:sp>
    </p:spTree>
    <p:extLst>
      <p:ext uri="{BB962C8B-B14F-4D97-AF65-F5344CB8AC3E}">
        <p14:creationId xmlns:p14="http://schemas.microsoft.com/office/powerpoint/2010/main" val="1880164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4776" y="3529981"/>
            <a:ext cx="4608980" cy="2377574"/>
          </a:xfrm>
          <a:prstGeom prst="rect">
            <a:avLst/>
          </a:prstGeom>
        </p:spPr>
        <p:txBody>
          <a:bodyPr wrap="square">
            <a:spAutoFit/>
          </a:bodyPr>
          <a:lstStyle/>
          <a:p>
            <a:r>
              <a:rPr lang="en-US" sz="1350" dirty="0"/>
              <a:t>GET /accounts</a:t>
            </a:r>
          </a:p>
          <a:p>
            <a:r>
              <a:rPr lang="en-US" sz="1350" dirty="0"/>
              <a:t>GET /account/{</a:t>
            </a:r>
            <a:r>
              <a:rPr lang="en-US" sz="1350" dirty="0" err="1"/>
              <a:t>accountId</a:t>
            </a:r>
            <a:r>
              <a:rPr lang="en-US" sz="1350" dirty="0"/>
              <a:t>}</a:t>
            </a:r>
          </a:p>
          <a:p>
            <a:r>
              <a:rPr lang="en-US" sz="1350" dirty="0"/>
              <a:t>GET /account/{</a:t>
            </a:r>
            <a:r>
              <a:rPr lang="en-US" sz="1350" dirty="0" err="1"/>
              <a:t>accountId</a:t>
            </a:r>
            <a:r>
              <a:rPr lang="en-US" sz="1350" dirty="0"/>
              <a:t>}/activity</a:t>
            </a:r>
          </a:p>
          <a:p>
            <a:r>
              <a:rPr lang="en-US" sz="1350" dirty="0"/>
              <a:t>GET /account/{</a:t>
            </a:r>
            <a:r>
              <a:rPr lang="en-US" sz="1350" dirty="0" err="1"/>
              <a:t>accountId</a:t>
            </a:r>
            <a:r>
              <a:rPr lang="en-US" sz="1350" dirty="0"/>
              <a:t>}/</a:t>
            </a:r>
            <a:r>
              <a:rPr lang="en-US" sz="1350" dirty="0" err="1"/>
              <a:t>activity?type</a:t>
            </a:r>
            <a:r>
              <a:rPr lang="en-US" sz="1350" dirty="0"/>
              <a:t>=“alarm”</a:t>
            </a:r>
          </a:p>
          <a:p>
            <a:r>
              <a:rPr lang="en-US" sz="1350" dirty="0"/>
              <a:t>GET /account/{</a:t>
            </a:r>
            <a:r>
              <a:rPr lang="en-US" sz="1350" dirty="0" err="1"/>
              <a:t>accountId</a:t>
            </a:r>
            <a:r>
              <a:rPr lang="en-US" sz="1350" dirty="0"/>
              <a:t>}/</a:t>
            </a:r>
            <a:r>
              <a:rPr lang="en-US" sz="1350" dirty="0" err="1"/>
              <a:t>activity?type</a:t>
            </a:r>
            <a:r>
              <a:rPr lang="en-US" sz="1350" dirty="0"/>
              <a:t>=“</a:t>
            </a:r>
            <a:r>
              <a:rPr lang="en-US" sz="1350" dirty="0" err="1"/>
              <a:t>missedUpdate</a:t>
            </a:r>
            <a:r>
              <a:rPr lang="en-US" sz="1350" dirty="0"/>
              <a:t>”</a:t>
            </a:r>
          </a:p>
          <a:p>
            <a:r>
              <a:rPr lang="en-US" sz="1350" dirty="0"/>
              <a:t>GET /account/{</a:t>
            </a:r>
            <a:r>
              <a:rPr lang="en-US" sz="1350" dirty="0" err="1"/>
              <a:t>accountId</a:t>
            </a:r>
            <a:r>
              <a:rPr lang="en-US" sz="1350" dirty="0"/>
              <a:t>}/</a:t>
            </a:r>
            <a:r>
              <a:rPr lang="en-US" sz="1350" dirty="0" err="1"/>
              <a:t>activity?type</a:t>
            </a:r>
            <a:r>
              <a:rPr lang="en-US" sz="1350" dirty="0"/>
              <a:t>=“annotation”</a:t>
            </a:r>
          </a:p>
          <a:p>
            <a:r>
              <a:rPr lang="en-US" sz="1350" dirty="0"/>
              <a:t>GET /account/{</a:t>
            </a:r>
            <a:r>
              <a:rPr lang="en-US" sz="1350" dirty="0" err="1"/>
              <a:t>accountId</a:t>
            </a:r>
            <a:r>
              <a:rPr lang="en-US" sz="1350" dirty="0"/>
              <a:t>}/</a:t>
            </a:r>
            <a:r>
              <a:rPr lang="en-US" sz="1350" dirty="0" err="1"/>
              <a:t>activity?type</a:t>
            </a:r>
            <a:r>
              <a:rPr lang="en-US" sz="1350" dirty="0"/>
              <a:t>=“comment”</a:t>
            </a:r>
          </a:p>
          <a:p>
            <a:r>
              <a:rPr lang="en-US" sz="1350" dirty="0"/>
              <a:t>GET /account/{</a:t>
            </a:r>
            <a:r>
              <a:rPr lang="en-US" sz="1350" dirty="0" err="1"/>
              <a:t>accountId</a:t>
            </a:r>
            <a:r>
              <a:rPr lang="en-US" sz="1350" dirty="0"/>
              <a:t>}/activity/comment/{</a:t>
            </a:r>
            <a:r>
              <a:rPr lang="en-US" sz="1350" dirty="0" err="1"/>
              <a:t>commentId</a:t>
            </a:r>
            <a:r>
              <a:rPr lang="en-US" sz="1350" dirty="0"/>
              <a:t>}</a:t>
            </a:r>
          </a:p>
          <a:p>
            <a:r>
              <a:rPr lang="en-US" sz="1350" dirty="0"/>
              <a:t>POST…</a:t>
            </a:r>
          </a:p>
          <a:p>
            <a:r>
              <a:rPr lang="en-US" sz="1350" dirty="0"/>
              <a:t>PUT…</a:t>
            </a:r>
          </a:p>
          <a:p>
            <a:r>
              <a:rPr lang="en-US" sz="1350" dirty="0"/>
              <a:t>DELETE…</a:t>
            </a:r>
            <a:endParaRPr lang="en-US" sz="1350" dirty="0"/>
          </a:p>
        </p:txBody>
      </p:sp>
    </p:spTree>
    <p:extLst>
      <p:ext uri="{BB962C8B-B14F-4D97-AF65-F5344CB8AC3E}">
        <p14:creationId xmlns:p14="http://schemas.microsoft.com/office/powerpoint/2010/main" val="16125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406" y="683408"/>
            <a:ext cx="8942294" cy="5509200"/>
          </a:xfrm>
          <a:prstGeom prst="rect">
            <a:avLst/>
          </a:prstGeom>
        </p:spPr>
        <p:txBody>
          <a:bodyPr wrap="square">
            <a:spAutoFit/>
          </a:bodyPr>
          <a:lstStyle/>
          <a:p>
            <a:pPr marL="214313" indent="-214313">
              <a:buFont typeface="Arial" panose="020B0604020202020204" pitchFamily="34" charset="0"/>
              <a:buChar char="•"/>
            </a:pPr>
            <a:r>
              <a:rPr lang="en-US" sz="1600" dirty="0" smtClean="0">
                <a:solidFill>
                  <a:srgbClr val="000000"/>
                </a:solidFill>
              </a:rPr>
              <a:t>We won’t create </a:t>
            </a:r>
            <a:r>
              <a:rPr lang="en-US" sz="1600" dirty="0">
                <a:solidFill>
                  <a:srgbClr val="000000"/>
                </a:solidFill>
              </a:rPr>
              <a:t>microservices from scratch. Instead, we'll leverage the assets that </a:t>
            </a:r>
            <a:r>
              <a:rPr lang="en-US" sz="1600" dirty="0" smtClean="0">
                <a:solidFill>
                  <a:srgbClr val="000000"/>
                </a:solidFill>
              </a:rPr>
              <a:t>GE already has. </a:t>
            </a:r>
            <a:r>
              <a:rPr lang="en-US" sz="1600" dirty="0">
                <a:solidFill>
                  <a:srgbClr val="000000"/>
                </a:solidFill>
              </a:rPr>
              <a:t>We'll </a:t>
            </a:r>
            <a:r>
              <a:rPr lang="en-US" sz="1600" dirty="0">
                <a:solidFill>
                  <a:srgbClr val="000000"/>
                </a:solidFill>
              </a:rPr>
              <a:t>expose </a:t>
            </a:r>
            <a:r>
              <a:rPr lang="en-US" sz="1600" dirty="0">
                <a:solidFill>
                  <a:srgbClr val="000000"/>
                </a:solidFill>
              </a:rPr>
              <a:t>smart APIs that leverage most/all existing code as-is </a:t>
            </a:r>
          </a:p>
          <a:p>
            <a:pPr marL="557213" lvl="1" indent="-214313">
              <a:buFont typeface="Arial" panose="020B0604020202020204" pitchFamily="34" charset="0"/>
              <a:buChar char="•"/>
            </a:pPr>
            <a:r>
              <a:rPr lang="en-US" sz="1600" dirty="0"/>
              <a:t>Lift and shift current components onto </a:t>
            </a:r>
            <a:r>
              <a:rPr lang="en-US" sz="1600" dirty="0" smtClean="0"/>
              <a:t>CF</a:t>
            </a:r>
            <a:endParaRPr lang="en-US" sz="1600" dirty="0"/>
          </a:p>
          <a:p>
            <a:pPr marL="557213" lvl="1" indent="-214313">
              <a:buFont typeface="Arial" panose="020B0604020202020204" pitchFamily="34" charset="0"/>
              <a:buChar char="•"/>
            </a:pPr>
            <a:r>
              <a:rPr lang="en-US" sz="1600" dirty="0"/>
              <a:t>Create new API layer (using microservices architecture style) that leverages existing code but exposes well crafted developer friendly APIs</a:t>
            </a:r>
          </a:p>
          <a:p>
            <a:pPr marL="557213" lvl="1" indent="-214313">
              <a:buFont typeface="Arial" panose="020B0604020202020204" pitchFamily="34" charset="0"/>
              <a:buChar char="•"/>
            </a:pPr>
            <a:r>
              <a:rPr lang="en-US" sz="1600" dirty="0"/>
              <a:t>Existing UI code does not go thru Microservices layer (uses existing services layers</a:t>
            </a:r>
            <a:r>
              <a:rPr lang="en-US" sz="1600" dirty="0"/>
              <a:t>)</a:t>
            </a:r>
          </a:p>
          <a:p>
            <a:pPr marL="214313" indent="-214313">
              <a:buFont typeface="Arial" panose="020B0604020202020204" pitchFamily="34" charset="0"/>
              <a:buChar char="•"/>
            </a:pPr>
            <a:r>
              <a:rPr lang="en-US" sz="1600" dirty="0" smtClean="0">
                <a:solidFill>
                  <a:srgbClr val="000000"/>
                </a:solidFill>
              </a:rPr>
              <a:t>Prerequisites</a:t>
            </a:r>
            <a:endParaRPr lang="en-US" sz="1600" dirty="0">
              <a:solidFill>
                <a:srgbClr val="000000"/>
              </a:solidFill>
            </a:endParaRPr>
          </a:p>
          <a:p>
            <a:pPr marL="557213" lvl="1" indent="-214313">
              <a:buFont typeface="Arial" panose="020B0604020202020204" pitchFamily="34" charset="0"/>
              <a:buChar char="•"/>
            </a:pPr>
            <a:r>
              <a:rPr lang="en-US" sz="1600" dirty="0"/>
              <a:t>API design</a:t>
            </a:r>
          </a:p>
          <a:p>
            <a:pPr marL="557213" lvl="1" indent="-214313">
              <a:buFont typeface="Arial" panose="020B0604020202020204" pitchFamily="34" charset="0"/>
              <a:buChar char="•"/>
            </a:pPr>
            <a:r>
              <a:rPr lang="en-US" sz="1600" dirty="0"/>
              <a:t>API management layer</a:t>
            </a:r>
          </a:p>
          <a:p>
            <a:pPr marL="557213" lvl="1" indent="-214313">
              <a:buFont typeface="Arial" panose="020B0604020202020204" pitchFamily="34" charset="0"/>
              <a:buChar char="•"/>
            </a:pPr>
            <a:r>
              <a:rPr lang="en-US" sz="1600" dirty="0"/>
              <a:t>CF on </a:t>
            </a:r>
            <a:r>
              <a:rPr lang="en-US" sz="1600" dirty="0"/>
              <a:t>AWS</a:t>
            </a:r>
          </a:p>
          <a:p>
            <a:pPr marL="214313" indent="-214313">
              <a:buFont typeface="Arial" panose="020B0604020202020204" pitchFamily="34" charset="0"/>
              <a:buChar char="•"/>
            </a:pPr>
            <a:r>
              <a:rPr lang="en-US" sz="1600" dirty="0" smtClean="0">
                <a:solidFill>
                  <a:srgbClr val="000000"/>
                </a:solidFill>
              </a:rPr>
              <a:t>The solution will enable report </a:t>
            </a:r>
            <a:r>
              <a:rPr lang="en-US" sz="1600" dirty="0">
                <a:solidFill>
                  <a:srgbClr val="000000"/>
                </a:solidFill>
              </a:rPr>
              <a:t>delivery to external parties (extensible mechanism</a:t>
            </a:r>
            <a:r>
              <a:rPr lang="en-US" sz="1600" dirty="0" smtClean="0">
                <a:solidFill>
                  <a:srgbClr val="000000"/>
                </a:solidFill>
              </a:rPr>
              <a:t>)*</a:t>
            </a:r>
          </a:p>
          <a:p>
            <a:pPr marL="214313" indent="-214313">
              <a:buFont typeface="Arial" panose="020B0604020202020204" pitchFamily="34" charset="0"/>
              <a:buChar char="•"/>
            </a:pPr>
            <a:r>
              <a:rPr lang="en-US" sz="1600" dirty="0" smtClean="0">
                <a:solidFill>
                  <a:srgbClr val="000000"/>
                </a:solidFill>
              </a:rPr>
              <a:t>UST Global solution will be based on </a:t>
            </a:r>
            <a:r>
              <a:rPr lang="en-US" sz="1600" dirty="0"/>
              <a:t>consumer driven contracts</a:t>
            </a:r>
            <a:r>
              <a:rPr lang="en-US" sz="1600" dirty="0" smtClean="0">
                <a:solidFill>
                  <a:srgbClr val="000000"/>
                </a:solidFill>
              </a:rPr>
              <a:t>; anybody with proper authorization will be able to interact with it, so long as they comply with the interface requirements. It will be able to interact with other systems</a:t>
            </a:r>
          </a:p>
          <a:p>
            <a:pPr marL="214313" indent="-214313">
              <a:buFont typeface="Arial" panose="020B0604020202020204" pitchFamily="34" charset="0"/>
              <a:buChar char="•"/>
            </a:pPr>
            <a:r>
              <a:rPr lang="en-US" sz="1600" dirty="0" smtClean="0">
                <a:solidFill>
                  <a:srgbClr val="000000"/>
                </a:solidFill>
              </a:rPr>
              <a:t>Based </a:t>
            </a:r>
            <a:r>
              <a:rPr lang="en-US" sz="1600" dirty="0">
                <a:solidFill>
                  <a:srgbClr val="000000"/>
                </a:solidFill>
              </a:rPr>
              <a:t>on our knowledge of the </a:t>
            </a:r>
            <a:r>
              <a:rPr lang="en-US" sz="1600" dirty="0" err="1">
                <a:solidFill>
                  <a:srgbClr val="000000"/>
                </a:solidFill>
              </a:rPr>
              <a:t>InSight</a:t>
            </a:r>
            <a:r>
              <a:rPr lang="en-US" sz="1600" dirty="0">
                <a:solidFill>
                  <a:srgbClr val="000000"/>
                </a:solidFill>
              </a:rPr>
              <a:t> system, we have started to outline the API's for the consumers, and </a:t>
            </a:r>
            <a:r>
              <a:rPr lang="en-US" sz="1600" dirty="0" smtClean="0">
                <a:solidFill>
                  <a:srgbClr val="000000"/>
                </a:solidFill>
              </a:rPr>
              <a:t>administrators</a:t>
            </a:r>
          </a:p>
          <a:p>
            <a:pPr marL="214313" indent="-214313">
              <a:buFont typeface="Arial" panose="020B0604020202020204" pitchFamily="34" charset="0"/>
              <a:buChar char="•"/>
            </a:pPr>
            <a:r>
              <a:rPr lang="en-US" sz="1600" dirty="0">
                <a:solidFill>
                  <a:srgbClr val="000000"/>
                </a:solidFill>
              </a:rPr>
              <a:t>We </a:t>
            </a:r>
            <a:r>
              <a:rPr lang="en-US" sz="1600" dirty="0" smtClean="0">
                <a:solidFill>
                  <a:srgbClr val="000000"/>
                </a:solidFill>
              </a:rPr>
              <a:t>will start </a:t>
            </a:r>
            <a:r>
              <a:rPr lang="en-US" sz="1600" dirty="0">
                <a:solidFill>
                  <a:srgbClr val="000000"/>
                </a:solidFill>
              </a:rPr>
              <a:t>building the above mentioned API's, learn from them, identify patterns and develop reusable </a:t>
            </a:r>
            <a:r>
              <a:rPr lang="en-US" sz="1600" dirty="0" smtClean="0">
                <a:solidFill>
                  <a:srgbClr val="000000"/>
                </a:solidFill>
              </a:rPr>
              <a:t>components; enabling subsequent iterations to </a:t>
            </a:r>
            <a:r>
              <a:rPr lang="en-US" sz="1600" dirty="0">
                <a:solidFill>
                  <a:srgbClr val="000000"/>
                </a:solidFill>
              </a:rPr>
              <a:t>move at </a:t>
            </a:r>
            <a:r>
              <a:rPr lang="en-US" sz="1600" dirty="0" smtClean="0">
                <a:solidFill>
                  <a:srgbClr val="000000"/>
                </a:solidFill>
              </a:rPr>
              <a:t>optimum </a:t>
            </a:r>
            <a:r>
              <a:rPr lang="en-US" sz="1600" dirty="0">
                <a:solidFill>
                  <a:srgbClr val="000000"/>
                </a:solidFill>
              </a:rPr>
              <a:t>pace</a:t>
            </a:r>
          </a:p>
          <a:p>
            <a:pPr marL="214313" indent="-214313">
              <a:buFont typeface="Arial" panose="020B0604020202020204" pitchFamily="34" charset="0"/>
              <a:buChar char="•"/>
            </a:pPr>
            <a:r>
              <a:rPr lang="en-US" sz="1600" dirty="0" smtClean="0">
                <a:solidFill>
                  <a:srgbClr val="000000"/>
                </a:solidFill>
              </a:rPr>
              <a:t>The risk/reward strategy, e.g., quality vs. quantity will be determined with GE decision makers and it will be further evaluated and adjusted as needs dictate</a:t>
            </a:r>
          </a:p>
          <a:p>
            <a:pPr marL="214313" indent="-214313">
              <a:buFont typeface="Arial" panose="020B0604020202020204" pitchFamily="34" charset="0"/>
              <a:buChar char="•"/>
            </a:pPr>
            <a:r>
              <a:rPr lang="en-US" sz="1600" dirty="0">
                <a:solidFill>
                  <a:srgbClr val="000000"/>
                </a:solidFill>
              </a:rPr>
              <a:t>Start getting the right resources for the success of this project</a:t>
            </a:r>
          </a:p>
          <a:p>
            <a:pPr marL="214313" indent="-214313">
              <a:buFont typeface="Arial" panose="020B0604020202020204" pitchFamily="34" charset="0"/>
              <a:buChar char="•"/>
            </a:pPr>
            <a:r>
              <a:rPr lang="en-US" sz="1600" dirty="0" smtClean="0">
                <a:solidFill>
                  <a:srgbClr val="000000"/>
                </a:solidFill>
              </a:rPr>
              <a:t>This </a:t>
            </a:r>
            <a:r>
              <a:rPr lang="en-US" sz="1600" dirty="0">
                <a:solidFill>
                  <a:srgbClr val="000000"/>
                </a:solidFill>
              </a:rPr>
              <a:t>approach provides </a:t>
            </a:r>
            <a:r>
              <a:rPr lang="en-US" sz="1600" dirty="0" smtClean="0">
                <a:solidFill>
                  <a:srgbClr val="000000"/>
                </a:solidFill>
              </a:rPr>
              <a:t>faster </a:t>
            </a:r>
            <a:r>
              <a:rPr lang="en-US" sz="1600" dirty="0">
                <a:solidFill>
                  <a:srgbClr val="000000"/>
                </a:solidFill>
              </a:rPr>
              <a:t>time-to-value and </a:t>
            </a:r>
            <a:r>
              <a:rPr lang="en-US" sz="1600" dirty="0" smtClean="0">
                <a:solidFill>
                  <a:srgbClr val="000000"/>
                </a:solidFill>
              </a:rPr>
              <a:t>delivers reliable </a:t>
            </a:r>
            <a:r>
              <a:rPr lang="en-US" sz="1600" dirty="0">
                <a:solidFill>
                  <a:srgbClr val="000000"/>
                </a:solidFill>
              </a:rPr>
              <a:t>and predictable </a:t>
            </a:r>
            <a:r>
              <a:rPr lang="en-US" sz="1600" dirty="0" smtClean="0">
                <a:solidFill>
                  <a:srgbClr val="000000"/>
                </a:solidFill>
              </a:rPr>
              <a:t>outcome</a:t>
            </a:r>
            <a:endParaRPr lang="en-US" sz="1600" dirty="0">
              <a:solidFill>
                <a:srgbClr val="000000"/>
              </a:solidFill>
            </a:endParaRPr>
          </a:p>
        </p:txBody>
      </p:sp>
      <p:sp>
        <p:nvSpPr>
          <p:cNvPr id="2" name="TextBox 1"/>
          <p:cNvSpPr txBox="1"/>
          <p:nvPr/>
        </p:nvSpPr>
        <p:spPr>
          <a:xfrm>
            <a:off x="207390" y="6353668"/>
            <a:ext cx="1338605" cy="230832"/>
          </a:xfrm>
          <a:prstGeom prst="rect">
            <a:avLst/>
          </a:prstGeom>
          <a:noFill/>
        </p:spPr>
        <p:txBody>
          <a:bodyPr wrap="square" rtlCol="0">
            <a:spAutoFit/>
          </a:bodyPr>
          <a:lstStyle/>
          <a:p>
            <a:r>
              <a:rPr lang="en-US" sz="900" dirty="0" smtClean="0"/>
              <a:t>* - deferred to phase II</a:t>
            </a:r>
            <a:endParaRPr lang="en-US" sz="900" dirty="0"/>
          </a:p>
        </p:txBody>
      </p:sp>
      <p:sp>
        <p:nvSpPr>
          <p:cNvPr id="5" name="Title 1"/>
          <p:cNvSpPr txBox="1">
            <a:spLocks/>
          </p:cNvSpPr>
          <p:nvPr/>
        </p:nvSpPr>
        <p:spPr>
          <a:xfrm>
            <a:off x="267208" y="263949"/>
            <a:ext cx="8436864" cy="39315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500" b="1" kern="1200">
                <a:solidFill>
                  <a:schemeClr val="tx1"/>
                </a:solidFill>
                <a:latin typeface="+mn-lt"/>
                <a:ea typeface="+mj-ea"/>
                <a:cs typeface="+mj-cs"/>
              </a:defRPr>
            </a:lvl1pPr>
          </a:lstStyle>
          <a:p>
            <a:r>
              <a:rPr lang="en-US" sz="2400" dirty="0" smtClean="0"/>
              <a:t>Strategy</a:t>
            </a:r>
            <a:endParaRPr lang="en-US" sz="2400" dirty="0"/>
          </a:p>
        </p:txBody>
      </p:sp>
    </p:spTree>
    <p:extLst>
      <p:ext uri="{BB962C8B-B14F-4D97-AF65-F5344CB8AC3E}">
        <p14:creationId xmlns:p14="http://schemas.microsoft.com/office/powerpoint/2010/main" val="118319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3" name="Text Placeholder 2"/>
          <p:cNvSpPr>
            <a:spLocks noGrp="1"/>
          </p:cNvSpPr>
          <p:nvPr>
            <p:ph type="body" sz="quarter" idx="13"/>
          </p:nvPr>
        </p:nvSpPr>
        <p:spPr/>
        <p:txBody>
          <a:bodyPr/>
          <a:lstStyle/>
          <a:p>
            <a:r>
              <a:rPr lang="en-US" dirty="0" smtClean="0">
                <a:latin typeface="Calibri" pitchFamily="34" charset="0"/>
              </a:rPr>
              <a:t>Timelines</a:t>
            </a:r>
            <a:endParaRPr lang="en-US" dirty="0">
              <a:latin typeface="Calibri" pitchFamily="34" charset="0"/>
            </a:endParaRPr>
          </a:p>
        </p:txBody>
      </p:sp>
      <p:sp>
        <p:nvSpPr>
          <p:cNvPr id="4" name="Title 1"/>
          <p:cNvSpPr txBox="1">
            <a:spLocks/>
          </p:cNvSpPr>
          <p:nvPr/>
        </p:nvSpPr>
        <p:spPr>
          <a:xfrm>
            <a:off x="381000" y="457200"/>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smtClean="0">
                <a:latin typeface="Calibri" panose="020F0502020204030204" pitchFamily="34" charset="0"/>
              </a:rPr>
              <a:t>Tentative Plan </a:t>
            </a:r>
            <a:r>
              <a:rPr lang="en-US" dirty="0">
                <a:latin typeface="Calibri" panose="020F0502020204030204" pitchFamily="34" charset="0"/>
              </a:rPr>
              <a:t>and </a:t>
            </a:r>
            <a:r>
              <a:rPr lang="en-US" dirty="0" smtClean="0">
                <a:latin typeface="Calibri" panose="020F0502020204030204" pitchFamily="34" charset="0"/>
              </a:rPr>
              <a:t>Timeline</a:t>
            </a:r>
          </a:p>
        </p:txBody>
      </p:sp>
      <p:cxnSp>
        <p:nvCxnSpPr>
          <p:cNvPr id="8" name="Straight Connector 7"/>
          <p:cNvCxnSpPr/>
          <p:nvPr/>
        </p:nvCxnSpPr>
        <p:spPr>
          <a:xfrm>
            <a:off x="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graphicFrame>
        <p:nvGraphicFramePr>
          <p:cNvPr id="54" name="Table 4"/>
          <p:cNvGraphicFramePr>
            <a:graphicFrameLocks noGrp="1"/>
          </p:cNvGraphicFramePr>
          <p:nvPr>
            <p:extLst>
              <p:ext uri="{D42A27DB-BD31-4B8C-83A1-F6EECF244321}">
                <p14:modId xmlns:p14="http://schemas.microsoft.com/office/powerpoint/2010/main" val="4139261491"/>
              </p:ext>
            </p:extLst>
          </p:nvPr>
        </p:nvGraphicFramePr>
        <p:xfrm>
          <a:off x="609599" y="2480189"/>
          <a:ext cx="6864627" cy="2994851"/>
        </p:xfrm>
        <a:graphic>
          <a:graphicData uri="http://schemas.openxmlformats.org/drawingml/2006/table">
            <a:tbl>
              <a:tblPr firstRow="1" bandRow="1">
                <a:tableStyleId>{2D5ABB26-0587-4C30-8999-92F81FD0307C}</a:tableStyleId>
              </a:tblPr>
              <a:tblGrid>
                <a:gridCol w="416943"/>
                <a:gridCol w="416943"/>
                <a:gridCol w="416943"/>
                <a:gridCol w="416943"/>
                <a:gridCol w="416943"/>
                <a:gridCol w="416943"/>
                <a:gridCol w="416943"/>
                <a:gridCol w="416943"/>
                <a:gridCol w="416943"/>
                <a:gridCol w="416943"/>
                <a:gridCol w="416943"/>
                <a:gridCol w="416943"/>
                <a:gridCol w="416943"/>
                <a:gridCol w="416943"/>
                <a:gridCol w="506132"/>
                <a:gridCol w="521293"/>
              </a:tblGrid>
              <a:tr h="2994851">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r>
            </a:tbl>
          </a:graphicData>
        </a:graphic>
      </p:graphicFrame>
      <p:grpSp>
        <p:nvGrpSpPr>
          <p:cNvPr id="5" name="Group 4"/>
          <p:cNvGrpSpPr/>
          <p:nvPr/>
        </p:nvGrpSpPr>
        <p:grpSpPr>
          <a:xfrm>
            <a:off x="609600" y="1631106"/>
            <a:ext cx="6864626" cy="714105"/>
            <a:chOff x="1238608" y="1935906"/>
            <a:chExt cx="4441326" cy="409305"/>
          </a:xfrm>
        </p:grpSpPr>
        <p:sp>
          <p:nvSpPr>
            <p:cNvPr id="6" name="Freeform 5"/>
            <p:cNvSpPr/>
            <p:nvPr/>
          </p:nvSpPr>
          <p:spPr>
            <a:xfrm>
              <a:off x="1238608" y="1935906"/>
              <a:ext cx="1021106" cy="409305"/>
            </a:xfrm>
            <a:custGeom>
              <a:avLst/>
              <a:gdLst>
                <a:gd name="connsiteX0" fmla="*/ 0 w 1021106"/>
                <a:gd name="connsiteY0" fmla="*/ 0 h 409305"/>
                <a:gd name="connsiteX1" fmla="*/ 816454 w 1021106"/>
                <a:gd name="connsiteY1" fmla="*/ 0 h 409305"/>
                <a:gd name="connsiteX2" fmla="*/ 1021106 w 1021106"/>
                <a:gd name="connsiteY2" fmla="*/ 204653 h 409305"/>
                <a:gd name="connsiteX3" fmla="*/ 816454 w 1021106"/>
                <a:gd name="connsiteY3" fmla="*/ 409305 h 409305"/>
                <a:gd name="connsiteX4" fmla="*/ 0 w 1021106"/>
                <a:gd name="connsiteY4" fmla="*/ 409305 h 409305"/>
                <a:gd name="connsiteX5" fmla="*/ 204653 w 1021106"/>
                <a:gd name="connsiteY5" fmla="*/ 204653 h 409305"/>
                <a:gd name="connsiteX6" fmla="*/ 0 w 1021106"/>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106" h="409305">
                  <a:moveTo>
                    <a:pt x="0" y="0"/>
                  </a:moveTo>
                  <a:lnTo>
                    <a:pt x="816454" y="0"/>
                  </a:lnTo>
                  <a:lnTo>
                    <a:pt x="1021106" y="204653"/>
                  </a:lnTo>
                  <a:lnTo>
                    <a:pt x="816454"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smtClean="0">
                  <a:latin typeface="Calibri" panose="020F0502020204030204" pitchFamily="34" charset="0"/>
                </a:rPr>
                <a:t>Planning, </a:t>
              </a:r>
              <a:br>
                <a:rPr lang="en-GB" sz="800" b="1" kern="1200" dirty="0" smtClean="0">
                  <a:latin typeface="Calibri" panose="020F0502020204030204" pitchFamily="34" charset="0"/>
                </a:rPr>
              </a:br>
              <a:r>
                <a:rPr lang="en-GB" sz="800" b="1" kern="1200" dirty="0" smtClean="0">
                  <a:latin typeface="Calibri" panose="020F0502020204030204" pitchFamily="34" charset="0"/>
                </a:rPr>
                <a:t>Resourcing, </a:t>
              </a:r>
              <a:br>
                <a:rPr lang="en-GB" sz="800" b="1" kern="1200" dirty="0" smtClean="0">
                  <a:latin typeface="Calibri" panose="020F0502020204030204" pitchFamily="34" charset="0"/>
                </a:rPr>
              </a:br>
              <a:r>
                <a:rPr lang="en-GB" sz="800" b="1" kern="1200" dirty="0" smtClean="0">
                  <a:latin typeface="Calibri" panose="020F0502020204030204" pitchFamily="34" charset="0"/>
                </a:rPr>
                <a:t>&amp; </a:t>
              </a:r>
              <a:br>
                <a:rPr lang="en-GB" sz="800" b="1" kern="1200" dirty="0" smtClean="0">
                  <a:latin typeface="Calibri" panose="020F0502020204030204" pitchFamily="34" charset="0"/>
                </a:rPr>
              </a:br>
              <a:r>
                <a:rPr lang="en-GB" sz="800" b="1" kern="1200" dirty="0" smtClean="0">
                  <a:latin typeface="Calibri" panose="020F0502020204030204" pitchFamily="34" charset="0"/>
                </a:rPr>
                <a:t>On-boarding</a:t>
              </a:r>
              <a:endParaRPr lang="en-GB" sz="800" b="1" kern="1200" dirty="0">
                <a:latin typeface="Calibri" panose="020F0502020204030204" pitchFamily="34" charset="0"/>
              </a:endParaRPr>
            </a:p>
          </p:txBody>
        </p:sp>
        <p:sp>
          <p:nvSpPr>
            <p:cNvPr id="7" name="Freeform 6"/>
            <p:cNvSpPr/>
            <p:nvPr/>
          </p:nvSpPr>
          <p:spPr>
            <a:xfrm>
              <a:off x="2108930" y="1935906"/>
              <a:ext cx="926713" cy="409305"/>
            </a:xfrm>
            <a:custGeom>
              <a:avLst/>
              <a:gdLst>
                <a:gd name="connsiteX0" fmla="*/ 0 w 926713"/>
                <a:gd name="connsiteY0" fmla="*/ 0 h 409305"/>
                <a:gd name="connsiteX1" fmla="*/ 722061 w 926713"/>
                <a:gd name="connsiteY1" fmla="*/ 0 h 409305"/>
                <a:gd name="connsiteX2" fmla="*/ 926713 w 926713"/>
                <a:gd name="connsiteY2" fmla="*/ 204653 h 409305"/>
                <a:gd name="connsiteX3" fmla="*/ 722061 w 926713"/>
                <a:gd name="connsiteY3" fmla="*/ 409305 h 409305"/>
                <a:gd name="connsiteX4" fmla="*/ 0 w 926713"/>
                <a:gd name="connsiteY4" fmla="*/ 409305 h 409305"/>
                <a:gd name="connsiteX5" fmla="*/ 204653 w 926713"/>
                <a:gd name="connsiteY5" fmla="*/ 204653 h 409305"/>
                <a:gd name="connsiteX6" fmla="*/ 0 w 926713"/>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713" h="409305">
                  <a:moveTo>
                    <a:pt x="0" y="0"/>
                  </a:moveTo>
                  <a:lnTo>
                    <a:pt x="722061" y="0"/>
                  </a:lnTo>
                  <a:lnTo>
                    <a:pt x="926713" y="204653"/>
                  </a:lnTo>
                  <a:lnTo>
                    <a:pt x="722061"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smtClean="0">
                  <a:latin typeface="Calibri" panose="020F0502020204030204" pitchFamily="34" charset="0"/>
                </a:rPr>
                <a:t>Sprint 0: </a:t>
              </a:r>
              <a:br>
                <a:rPr lang="en-GB" sz="800" b="1" kern="1200" dirty="0" smtClean="0">
                  <a:latin typeface="Calibri" panose="020F0502020204030204" pitchFamily="34" charset="0"/>
                </a:rPr>
              </a:br>
              <a:r>
                <a:rPr lang="en-GB" sz="800" b="1" kern="1200" dirty="0" smtClean="0">
                  <a:latin typeface="Calibri" panose="020F0502020204030204" pitchFamily="34" charset="0"/>
                </a:rPr>
                <a:t>Foundational Readiness</a:t>
              </a:r>
            </a:p>
          </p:txBody>
        </p:sp>
        <p:sp>
          <p:nvSpPr>
            <p:cNvPr id="10" name="Freeform 9"/>
            <p:cNvSpPr/>
            <p:nvPr/>
          </p:nvSpPr>
          <p:spPr>
            <a:xfrm>
              <a:off x="2897094" y="1935906"/>
              <a:ext cx="1010876" cy="409305"/>
            </a:xfrm>
            <a:custGeom>
              <a:avLst/>
              <a:gdLst>
                <a:gd name="connsiteX0" fmla="*/ 0 w 1010876"/>
                <a:gd name="connsiteY0" fmla="*/ 0 h 409305"/>
                <a:gd name="connsiteX1" fmla="*/ 806224 w 1010876"/>
                <a:gd name="connsiteY1" fmla="*/ 0 h 409305"/>
                <a:gd name="connsiteX2" fmla="*/ 1010876 w 1010876"/>
                <a:gd name="connsiteY2" fmla="*/ 204653 h 409305"/>
                <a:gd name="connsiteX3" fmla="*/ 806224 w 1010876"/>
                <a:gd name="connsiteY3" fmla="*/ 409305 h 409305"/>
                <a:gd name="connsiteX4" fmla="*/ 0 w 1010876"/>
                <a:gd name="connsiteY4" fmla="*/ 409305 h 409305"/>
                <a:gd name="connsiteX5" fmla="*/ 204653 w 1010876"/>
                <a:gd name="connsiteY5" fmla="*/ 204653 h 409305"/>
                <a:gd name="connsiteX6" fmla="*/ 0 w 1010876"/>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0876" h="409305">
                  <a:moveTo>
                    <a:pt x="0" y="0"/>
                  </a:moveTo>
                  <a:lnTo>
                    <a:pt x="806224" y="0"/>
                  </a:lnTo>
                  <a:lnTo>
                    <a:pt x="1010876" y="204653"/>
                  </a:lnTo>
                  <a:lnTo>
                    <a:pt x="806224"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smtClean="0">
                  <a:latin typeface="Calibri" panose="020F0502020204030204" pitchFamily="34" charset="0"/>
                </a:rPr>
                <a:t>Sprint 1</a:t>
              </a:r>
            </a:p>
          </p:txBody>
        </p:sp>
        <p:sp>
          <p:nvSpPr>
            <p:cNvPr id="11" name="Freeform 10"/>
            <p:cNvSpPr/>
            <p:nvPr/>
          </p:nvSpPr>
          <p:spPr>
            <a:xfrm>
              <a:off x="3774121" y="1935906"/>
              <a:ext cx="1015969" cy="409305"/>
            </a:xfrm>
            <a:custGeom>
              <a:avLst/>
              <a:gdLst>
                <a:gd name="connsiteX0" fmla="*/ 0 w 1015969"/>
                <a:gd name="connsiteY0" fmla="*/ 0 h 409305"/>
                <a:gd name="connsiteX1" fmla="*/ 811317 w 1015969"/>
                <a:gd name="connsiteY1" fmla="*/ 0 h 409305"/>
                <a:gd name="connsiteX2" fmla="*/ 1015969 w 1015969"/>
                <a:gd name="connsiteY2" fmla="*/ 204653 h 409305"/>
                <a:gd name="connsiteX3" fmla="*/ 811317 w 1015969"/>
                <a:gd name="connsiteY3" fmla="*/ 409305 h 409305"/>
                <a:gd name="connsiteX4" fmla="*/ 0 w 1015969"/>
                <a:gd name="connsiteY4" fmla="*/ 409305 h 409305"/>
                <a:gd name="connsiteX5" fmla="*/ 204653 w 1015969"/>
                <a:gd name="connsiteY5" fmla="*/ 204653 h 409305"/>
                <a:gd name="connsiteX6" fmla="*/ 0 w 1015969"/>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969" h="409305">
                  <a:moveTo>
                    <a:pt x="0" y="0"/>
                  </a:moveTo>
                  <a:lnTo>
                    <a:pt x="811317" y="0"/>
                  </a:lnTo>
                  <a:lnTo>
                    <a:pt x="1015969" y="204653"/>
                  </a:lnTo>
                  <a:lnTo>
                    <a:pt x="811317"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smtClean="0">
                  <a:latin typeface="Calibri" panose="020F0502020204030204" pitchFamily="34" charset="0"/>
                </a:rPr>
                <a:t>Sprint 2</a:t>
              </a:r>
            </a:p>
          </p:txBody>
        </p:sp>
        <p:sp>
          <p:nvSpPr>
            <p:cNvPr id="12" name="Freeform 11"/>
            <p:cNvSpPr/>
            <p:nvPr/>
          </p:nvSpPr>
          <p:spPr>
            <a:xfrm>
              <a:off x="4653637" y="1935906"/>
              <a:ext cx="1026297" cy="409305"/>
            </a:xfrm>
            <a:custGeom>
              <a:avLst/>
              <a:gdLst>
                <a:gd name="connsiteX0" fmla="*/ 0 w 1026297"/>
                <a:gd name="connsiteY0" fmla="*/ 0 h 409305"/>
                <a:gd name="connsiteX1" fmla="*/ 821645 w 1026297"/>
                <a:gd name="connsiteY1" fmla="*/ 0 h 409305"/>
                <a:gd name="connsiteX2" fmla="*/ 1026297 w 1026297"/>
                <a:gd name="connsiteY2" fmla="*/ 204653 h 409305"/>
                <a:gd name="connsiteX3" fmla="*/ 821645 w 1026297"/>
                <a:gd name="connsiteY3" fmla="*/ 409305 h 409305"/>
                <a:gd name="connsiteX4" fmla="*/ 0 w 1026297"/>
                <a:gd name="connsiteY4" fmla="*/ 409305 h 409305"/>
                <a:gd name="connsiteX5" fmla="*/ 204653 w 1026297"/>
                <a:gd name="connsiteY5" fmla="*/ 204653 h 409305"/>
                <a:gd name="connsiteX6" fmla="*/ 0 w 1026297"/>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297" h="409305">
                  <a:moveTo>
                    <a:pt x="0" y="0"/>
                  </a:moveTo>
                  <a:lnTo>
                    <a:pt x="821645" y="0"/>
                  </a:lnTo>
                  <a:lnTo>
                    <a:pt x="1026297" y="204653"/>
                  </a:lnTo>
                  <a:lnTo>
                    <a:pt x="821645"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lvl="0" algn="ctr" defTabSz="355600">
                <a:lnSpc>
                  <a:spcPct val="90000"/>
                </a:lnSpc>
                <a:spcBef>
                  <a:spcPct val="0"/>
                </a:spcBef>
                <a:spcAft>
                  <a:spcPct val="35000"/>
                </a:spcAft>
              </a:pPr>
              <a:r>
                <a:rPr lang="en-GB" sz="800" b="1" kern="1200" dirty="0" smtClean="0">
                  <a:latin typeface="Calibri" panose="020F0502020204030204" pitchFamily="34" charset="0"/>
                </a:rPr>
                <a:t>Sprint </a:t>
              </a:r>
              <a:r>
                <a:rPr lang="en-GB" sz="800" b="1" i="1" kern="1200" dirty="0" smtClean="0">
                  <a:latin typeface="Calibri" panose="020F0502020204030204" pitchFamily="34" charset="0"/>
                </a:rPr>
                <a:t>n</a:t>
              </a:r>
              <a:endParaRPr lang="en-GB" sz="800" b="1" kern="1200" dirty="0" smtClean="0">
                <a:latin typeface="Calibri" panose="020F0502020204030204" pitchFamily="34" charset="0"/>
              </a:endParaRPr>
            </a:p>
          </p:txBody>
        </p:sp>
      </p:grpSp>
      <p:sp>
        <p:nvSpPr>
          <p:cNvPr id="60" name="Pentagon 59"/>
          <p:cNvSpPr/>
          <p:nvPr/>
        </p:nvSpPr>
        <p:spPr>
          <a:xfrm>
            <a:off x="4746736" y="3941029"/>
            <a:ext cx="2623992" cy="444094"/>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smtClean="0">
                <a:solidFill>
                  <a:schemeClr val="bg1"/>
                </a:solidFill>
                <a:latin typeface="Calibri" panose="020F0502020204030204" pitchFamily="34" charset="0"/>
              </a:rPr>
              <a:t>Develop, Test  and Deploy additional prioritized microservices</a:t>
            </a:r>
            <a:endParaRPr lang="en-GB" sz="1100" dirty="0">
              <a:solidFill>
                <a:schemeClr val="bg1"/>
              </a:solidFill>
              <a:latin typeface="Calibri" panose="020F0502020204030204" pitchFamily="34" charset="0"/>
            </a:endParaRPr>
          </a:p>
        </p:txBody>
      </p:sp>
      <p:sp>
        <p:nvSpPr>
          <p:cNvPr id="24" name="Pentagon 23"/>
          <p:cNvSpPr/>
          <p:nvPr/>
        </p:nvSpPr>
        <p:spPr>
          <a:xfrm>
            <a:off x="795690" y="4149594"/>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Prep &amp; Validate Environment</a:t>
            </a:r>
            <a:endParaRPr lang="en-GB" sz="1050" dirty="0">
              <a:solidFill>
                <a:schemeClr val="bg1"/>
              </a:solidFill>
              <a:latin typeface="Calibri" panose="020F0502020204030204" pitchFamily="34" charset="0"/>
            </a:endParaRPr>
          </a:p>
        </p:txBody>
      </p:sp>
      <p:sp>
        <p:nvSpPr>
          <p:cNvPr id="25" name="Pentagon 24"/>
          <p:cNvSpPr/>
          <p:nvPr/>
        </p:nvSpPr>
        <p:spPr>
          <a:xfrm>
            <a:off x="3387143" y="3959271"/>
            <a:ext cx="1308326"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smtClean="0">
                <a:solidFill>
                  <a:schemeClr val="bg1"/>
                </a:solidFill>
                <a:latin typeface="Calibri" panose="020F0502020204030204" pitchFamily="34" charset="0"/>
              </a:rPr>
              <a:t>First Microservice</a:t>
            </a:r>
            <a:endParaRPr lang="en-GB" sz="1100" dirty="0">
              <a:solidFill>
                <a:schemeClr val="bg1"/>
              </a:solidFill>
              <a:latin typeface="Calibri" panose="020F0502020204030204" pitchFamily="34" charset="0"/>
            </a:endParaRPr>
          </a:p>
        </p:txBody>
      </p:sp>
      <p:sp>
        <p:nvSpPr>
          <p:cNvPr id="26" name="Rectangle 25"/>
          <p:cNvSpPr/>
          <p:nvPr/>
        </p:nvSpPr>
        <p:spPr>
          <a:xfrm>
            <a:off x="1694366" y="5633946"/>
            <a:ext cx="5810132" cy="954107"/>
          </a:xfrm>
          <a:prstGeom prst="rect">
            <a:avLst/>
          </a:prstGeom>
        </p:spPr>
        <p:txBody>
          <a:bodyPr wrap="square">
            <a:spAutoFit/>
          </a:bodyPr>
          <a:lstStyle/>
          <a:p>
            <a:pPr marL="285750" indent="-285750">
              <a:buFont typeface="Arial" panose="020B0604020202020204" pitchFamily="34" charset="0"/>
              <a:buChar char="•"/>
            </a:pPr>
            <a:r>
              <a:rPr lang="en-US" sz="1400" dirty="0" smtClean="0"/>
              <a:t>4-5 sprints (3 week iterations)</a:t>
            </a:r>
          </a:p>
          <a:p>
            <a:pPr marL="285750" indent="-285750">
              <a:buFont typeface="Arial" panose="020B0604020202020204" pitchFamily="34" charset="0"/>
              <a:buChar char="•"/>
            </a:pPr>
            <a:r>
              <a:rPr lang="en-GB" sz="1400" dirty="0" smtClean="0"/>
              <a:t>Time </a:t>
            </a:r>
            <a:r>
              <a:rPr lang="en-GB" sz="1400" dirty="0"/>
              <a:t>&amp; Material staffing model</a:t>
            </a:r>
            <a:endParaRPr lang="en-US" sz="1400" dirty="0"/>
          </a:p>
          <a:p>
            <a:pPr marL="285750" indent="-285750">
              <a:buFont typeface="Arial" panose="020B0604020202020204" pitchFamily="34" charset="0"/>
              <a:buChar char="•"/>
            </a:pPr>
            <a:r>
              <a:rPr lang="en-GB" sz="1400" dirty="0"/>
              <a:t>UST Global will staff positions based on GE’s </a:t>
            </a:r>
            <a:r>
              <a:rPr lang="en-GB" sz="1400" dirty="0" smtClean="0"/>
              <a:t>needs – can ramp up additional capacity as required</a:t>
            </a:r>
            <a:endParaRPr lang="en-US" sz="1400" dirty="0"/>
          </a:p>
        </p:txBody>
      </p:sp>
      <p:sp>
        <p:nvSpPr>
          <p:cNvPr id="27" name="Pentagon 26"/>
          <p:cNvSpPr/>
          <p:nvPr/>
        </p:nvSpPr>
        <p:spPr>
          <a:xfrm>
            <a:off x="795690" y="3657582"/>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Agile team tools setup</a:t>
            </a:r>
            <a:endParaRPr lang="en-GB" sz="1050" dirty="0">
              <a:solidFill>
                <a:schemeClr val="bg1"/>
              </a:solidFill>
              <a:latin typeface="Calibri" panose="020F0502020204030204" pitchFamily="34" charset="0"/>
            </a:endParaRPr>
          </a:p>
        </p:txBody>
      </p:sp>
      <p:sp>
        <p:nvSpPr>
          <p:cNvPr id="30" name="Pentagon 29"/>
          <p:cNvSpPr/>
          <p:nvPr/>
        </p:nvSpPr>
        <p:spPr>
          <a:xfrm>
            <a:off x="2024508" y="3477284"/>
            <a:ext cx="1307321"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Sprint Planning, Backlog Grooming</a:t>
            </a:r>
            <a:endParaRPr lang="en-GB" sz="1050" dirty="0">
              <a:solidFill>
                <a:schemeClr val="bg1"/>
              </a:solidFill>
              <a:latin typeface="Calibri" panose="020F0502020204030204" pitchFamily="34" charset="0"/>
            </a:endParaRPr>
          </a:p>
        </p:txBody>
      </p:sp>
      <p:sp>
        <p:nvSpPr>
          <p:cNvPr id="32" name="Pentagon 31"/>
          <p:cNvSpPr/>
          <p:nvPr/>
        </p:nvSpPr>
        <p:spPr>
          <a:xfrm>
            <a:off x="795690" y="2531498"/>
            <a:ext cx="1159102" cy="47863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Identify and Onboard Team Members</a:t>
            </a:r>
            <a:endParaRPr lang="en-GB" sz="1050" dirty="0">
              <a:solidFill>
                <a:schemeClr val="bg1"/>
              </a:solidFill>
              <a:latin typeface="Calibri" panose="020F0502020204030204" pitchFamily="34" charset="0"/>
            </a:endParaRPr>
          </a:p>
        </p:txBody>
      </p:sp>
      <p:sp>
        <p:nvSpPr>
          <p:cNvPr id="33" name="Pentagon 32"/>
          <p:cNvSpPr/>
          <p:nvPr/>
        </p:nvSpPr>
        <p:spPr>
          <a:xfrm>
            <a:off x="795690" y="3094540"/>
            <a:ext cx="1159102" cy="47863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Access to Systems and Tools</a:t>
            </a:r>
            <a:endParaRPr lang="en-GB" sz="1050" dirty="0">
              <a:solidFill>
                <a:schemeClr val="bg1"/>
              </a:solidFill>
              <a:latin typeface="Calibri" panose="020F0502020204030204" pitchFamily="34" charset="0"/>
            </a:endParaRPr>
          </a:p>
        </p:txBody>
      </p:sp>
      <p:sp>
        <p:nvSpPr>
          <p:cNvPr id="34" name="Pentagon 33"/>
          <p:cNvSpPr/>
          <p:nvPr/>
        </p:nvSpPr>
        <p:spPr>
          <a:xfrm>
            <a:off x="2024507" y="4392018"/>
            <a:ext cx="1528823" cy="546800"/>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Team indoctrination – best practices and principles</a:t>
            </a:r>
            <a:endParaRPr lang="en-GB" sz="1050" dirty="0">
              <a:solidFill>
                <a:schemeClr val="bg1"/>
              </a:solidFill>
              <a:latin typeface="Calibri" panose="020F0502020204030204" pitchFamily="34" charset="0"/>
            </a:endParaRPr>
          </a:p>
        </p:txBody>
      </p:sp>
      <p:sp>
        <p:nvSpPr>
          <p:cNvPr id="35" name="Pentagon 34"/>
          <p:cNvSpPr/>
          <p:nvPr/>
        </p:nvSpPr>
        <p:spPr>
          <a:xfrm>
            <a:off x="2024507" y="3934651"/>
            <a:ext cx="1307321"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Analysis &amp; Design for Early Sprints</a:t>
            </a:r>
            <a:endParaRPr lang="en-GB" sz="1050" dirty="0">
              <a:solidFill>
                <a:schemeClr val="bg1"/>
              </a:solidFill>
              <a:latin typeface="Calibri" panose="020F0502020204030204" pitchFamily="34" charset="0"/>
            </a:endParaRPr>
          </a:p>
        </p:txBody>
      </p:sp>
      <p:sp>
        <p:nvSpPr>
          <p:cNvPr id="36" name="Pentagon 35"/>
          <p:cNvSpPr/>
          <p:nvPr/>
        </p:nvSpPr>
        <p:spPr>
          <a:xfrm>
            <a:off x="2032225" y="2562550"/>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Microservices Reference Arch</a:t>
            </a:r>
            <a:endParaRPr lang="en-GB" sz="1050" dirty="0">
              <a:solidFill>
                <a:schemeClr val="bg1"/>
              </a:solidFill>
              <a:latin typeface="Calibri" panose="020F0502020204030204" pitchFamily="34" charset="0"/>
            </a:endParaRPr>
          </a:p>
        </p:txBody>
      </p:sp>
      <p:sp>
        <p:nvSpPr>
          <p:cNvPr id="37" name="Pentagon 36"/>
          <p:cNvSpPr/>
          <p:nvPr/>
        </p:nvSpPr>
        <p:spPr>
          <a:xfrm>
            <a:off x="2032225" y="3019917"/>
            <a:ext cx="1299603"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smtClean="0">
                <a:solidFill>
                  <a:schemeClr val="bg1"/>
                </a:solidFill>
                <a:latin typeface="Calibri" panose="020F0502020204030204" pitchFamily="34" charset="0"/>
              </a:rPr>
              <a:t>Microservices Frameworks &amp; Tools Setup </a:t>
            </a:r>
            <a:endParaRPr lang="en-GB" sz="1050" dirty="0">
              <a:solidFill>
                <a:schemeClr val="bg1"/>
              </a:solidFill>
              <a:latin typeface="Calibri" panose="020F0502020204030204" pitchFamily="34" charset="0"/>
            </a:endParaRPr>
          </a:p>
        </p:txBody>
      </p:sp>
      <p:cxnSp>
        <p:nvCxnSpPr>
          <p:cNvPr id="20" name="Straight Arrow Connector 19"/>
          <p:cNvCxnSpPr/>
          <p:nvPr/>
        </p:nvCxnSpPr>
        <p:spPr>
          <a:xfrm flipV="1">
            <a:off x="3387143" y="4385123"/>
            <a:ext cx="3983585" cy="93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4027" y="4997715"/>
            <a:ext cx="2146742" cy="369332"/>
          </a:xfrm>
          <a:prstGeom prst="rect">
            <a:avLst/>
          </a:prstGeom>
          <a:noFill/>
        </p:spPr>
        <p:txBody>
          <a:bodyPr wrap="none" rtlCol="0">
            <a:spAutoFit/>
          </a:bodyPr>
          <a:lstStyle/>
          <a:p>
            <a:r>
              <a:rPr lang="en-US" dirty="0" smtClean="0"/>
              <a:t>Increasing velocity</a:t>
            </a:r>
            <a:endParaRPr lang="en-US" dirty="0"/>
          </a:p>
        </p:txBody>
      </p:sp>
    </p:spTree>
    <p:extLst>
      <p:ext uri="{BB962C8B-B14F-4D97-AF65-F5344CB8AC3E}">
        <p14:creationId xmlns:p14="http://schemas.microsoft.com/office/powerpoint/2010/main" val="504677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Foundational Readiness Activities</a:t>
            </a:r>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06595549"/>
              </p:ext>
            </p:extLst>
          </p:nvPr>
        </p:nvGraphicFramePr>
        <p:xfrm>
          <a:off x="865989" y="1102659"/>
          <a:ext cx="7753576" cy="5325035"/>
        </p:xfrm>
        <a:graphic>
          <a:graphicData uri="http://schemas.openxmlformats.org/drawingml/2006/table">
            <a:tbl>
              <a:tblPr firstRow="1" firstCol="1" bandRow="1">
                <a:tableStyleId>{5C22544A-7EE6-4342-B048-85BDC9FD1C3A}</a:tableStyleId>
              </a:tblPr>
              <a:tblGrid>
                <a:gridCol w="3368304"/>
                <a:gridCol w="4385272"/>
              </a:tblGrid>
              <a:tr h="5325035">
                <a:tc>
                  <a:txBody>
                    <a:bodyPr/>
                    <a:lstStyle/>
                    <a:p>
                      <a:pPr marL="0" marR="0">
                        <a:lnSpc>
                          <a:spcPct val="107000"/>
                        </a:lnSpc>
                        <a:spcBef>
                          <a:spcPts val="0"/>
                        </a:spcBef>
                        <a:spcAft>
                          <a:spcPts val="0"/>
                        </a:spcAft>
                      </a:pPr>
                      <a:r>
                        <a:rPr lang="en-US" sz="1350" b="1" dirty="0">
                          <a:solidFill>
                            <a:schemeClr val="tx1"/>
                          </a:solidFill>
                          <a:effectLst/>
                        </a:rPr>
                        <a:t>Define Microservices Architecture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Architecture Repository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Development Standards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Tools &amp; Frameworks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Performance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Security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Testing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CI/CD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Operational Architecture</a:t>
                      </a:r>
                    </a:p>
                    <a:p>
                      <a:pPr marL="228600" marR="0">
                        <a:lnSpc>
                          <a:spcPct val="107000"/>
                        </a:lnSpc>
                        <a:spcBef>
                          <a:spcPts val="0"/>
                        </a:spcBef>
                        <a:spcAft>
                          <a:spcPts val="0"/>
                        </a:spcAft>
                        <a:tabLst>
                          <a:tab pos="4572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Create Microservices Reference Implementation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Frameworks &amp; Tools Integration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Essential Configuration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Templates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Patterns &amp; </a:t>
                      </a:r>
                      <a:r>
                        <a:rPr lang="en-US" sz="1350" b="0" dirty="0" smtClean="0">
                          <a:solidFill>
                            <a:schemeClr val="tx1"/>
                          </a:solidFill>
                          <a:effectLst/>
                        </a:rPr>
                        <a:t>Practices</a:t>
                      </a:r>
                      <a:endParaRPr lang="en-US" sz="1350" b="0" dirty="0">
                        <a:solidFill>
                          <a:schemeClr val="tx1"/>
                        </a:solidFill>
                        <a:effectLst/>
                      </a:endParaRPr>
                    </a:p>
                    <a:p>
                      <a:pPr marL="228600" marR="0">
                        <a:lnSpc>
                          <a:spcPct val="107000"/>
                        </a:lnSpc>
                        <a:spcBef>
                          <a:spcPts val="0"/>
                        </a:spcBef>
                        <a:spcAft>
                          <a:spcPts val="0"/>
                        </a:spcAft>
                        <a:tabLst>
                          <a:tab pos="457200" algn="l"/>
                          <a:tab pos="914400" algn="l"/>
                        </a:tabLst>
                      </a:pPr>
                      <a:r>
                        <a:rPr lang="en-US" sz="1350" dirty="0">
                          <a:solidFill>
                            <a:schemeClr val="tx1"/>
                          </a:solidFill>
                          <a:effectLst/>
                        </a:rPr>
                        <a:t> </a:t>
                      </a:r>
                    </a:p>
                    <a:p>
                      <a:pPr marL="0" marR="0">
                        <a:lnSpc>
                          <a:spcPct val="107000"/>
                        </a:lnSpc>
                        <a:spcBef>
                          <a:spcPts val="0"/>
                        </a:spcBef>
                        <a:spcAft>
                          <a:spcPts val="0"/>
                        </a:spcAft>
                      </a:pPr>
                      <a:r>
                        <a:rPr lang="en-US" sz="1350" dirty="0" smtClean="0">
                          <a:solidFill>
                            <a:schemeClr val="tx1"/>
                          </a:solidFill>
                          <a:effectLst/>
                        </a:rPr>
                        <a:t>Recommend CI/CD/DevOps </a:t>
                      </a:r>
                      <a:r>
                        <a:rPr lang="en-US" sz="1350" dirty="0">
                          <a:solidFill>
                            <a:schemeClr val="tx1"/>
                          </a:solidFill>
                          <a:effectLst/>
                        </a:rPr>
                        <a:t>for </a:t>
                      </a:r>
                      <a:r>
                        <a:rPr lang="en-US" sz="1350" dirty="0" smtClean="0">
                          <a:solidFill>
                            <a:schemeClr val="tx1"/>
                          </a:solidFill>
                          <a:effectLst/>
                        </a:rPr>
                        <a:t>Microservices</a:t>
                      </a:r>
                      <a:endParaRPr lang="en-US" sz="1350" dirty="0">
                        <a:solidFill>
                          <a:schemeClr val="tx1"/>
                        </a:solidFill>
                        <a:effectLst/>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Environment setup and configuration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SCM infrastructure</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CI/CD toolchain &amp; pipelines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Build/deployment automation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DevOps toolchain &amp; </a:t>
                      </a:r>
                      <a:r>
                        <a:rPr lang="en-US" sz="1350" b="0" dirty="0" smtClean="0">
                          <a:solidFill>
                            <a:schemeClr val="tx1"/>
                          </a:solidFill>
                          <a:effectLst/>
                        </a:rPr>
                        <a:t>pipeline</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350" dirty="0">
                          <a:solidFill>
                            <a:schemeClr val="tx1"/>
                          </a:solidFill>
                          <a:effectLst/>
                        </a:rPr>
                        <a:t>Establish Quality Management Foundation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Unit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Integration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E2E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smtClean="0">
                          <a:solidFill>
                            <a:schemeClr val="tx1"/>
                          </a:solidFill>
                          <a:effectLst/>
                        </a:rPr>
                        <a:t>Code </a:t>
                      </a:r>
                      <a:r>
                        <a:rPr lang="en-US" sz="1350" b="0" dirty="0">
                          <a:solidFill>
                            <a:schemeClr val="tx1"/>
                          </a:solidFill>
                          <a:effectLst/>
                        </a:rPr>
                        <a:t>Quality Management Tools</a:t>
                      </a:r>
                    </a:p>
                    <a:p>
                      <a:pPr marL="228600" marR="0">
                        <a:lnSpc>
                          <a:spcPct val="107000"/>
                        </a:lnSpc>
                        <a:spcBef>
                          <a:spcPts val="0"/>
                        </a:spcBef>
                        <a:spcAft>
                          <a:spcPts val="0"/>
                        </a:spcAft>
                      </a:pPr>
                      <a:r>
                        <a:rPr lang="en-US" sz="1350" dirty="0">
                          <a:solidFill>
                            <a:schemeClr val="tx1"/>
                          </a:solidFill>
                          <a:effectLst/>
                        </a:rPr>
                        <a:t> </a:t>
                      </a:r>
                    </a:p>
                    <a:p>
                      <a:pPr marL="0" marR="0">
                        <a:lnSpc>
                          <a:spcPct val="107000"/>
                        </a:lnSpc>
                        <a:spcBef>
                          <a:spcPts val="0"/>
                        </a:spcBef>
                        <a:spcAft>
                          <a:spcPts val="0"/>
                        </a:spcAft>
                      </a:pPr>
                      <a:r>
                        <a:rPr lang="en-US" sz="1350" dirty="0" smtClean="0">
                          <a:solidFill>
                            <a:schemeClr val="tx1"/>
                          </a:solidFill>
                          <a:effectLst/>
                        </a:rPr>
                        <a:t>Implementation </a:t>
                      </a:r>
                      <a:r>
                        <a:rPr lang="en-US" sz="1350" dirty="0">
                          <a:solidFill>
                            <a:schemeClr val="tx1"/>
                          </a:solidFill>
                          <a:effectLst/>
                        </a:rPr>
                        <a:t>Team Readiness &amp; Ramp-up</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Indoctrination on Microservices Frameworks, Tools, Process &amp; Methodology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Agile team tools setup (JIRA, Confluence)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Sprint Planning, Backlog grooming, Sprint Dashboard creation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Requirements/Acceptance Criteria definition &amp; refinement for early sprints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Analysis, Design, and Test Planning for early sprints</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r>
            </a:tbl>
          </a:graphicData>
        </a:graphic>
      </p:graphicFrame>
      <p:sp>
        <p:nvSpPr>
          <p:cNvPr id="6" name="Rectangle 5"/>
          <p:cNvSpPr/>
          <p:nvPr/>
        </p:nvSpPr>
        <p:spPr>
          <a:xfrm>
            <a:off x="4233135" y="5338025"/>
            <a:ext cx="4477155" cy="1077218"/>
          </a:xfrm>
          <a:prstGeom prst="rect">
            <a:avLst/>
          </a:prstGeom>
          <a:ln>
            <a:solidFill>
              <a:schemeClr val="accent1"/>
            </a:solidFill>
          </a:ln>
        </p:spPr>
        <p:txBody>
          <a:bodyPr wrap="square">
            <a:spAutoFit/>
          </a:bodyPr>
          <a:lstStyle/>
          <a:p>
            <a:pPr lvl="0"/>
            <a:r>
              <a:rPr lang="en-GB" sz="1600" b="1" dirty="0" smtClean="0"/>
              <a:t>UST </a:t>
            </a:r>
            <a:r>
              <a:rPr lang="en-GB" sz="1600" b="1" dirty="0"/>
              <a:t>will create a Cookbook (instructional manual, lessons learned), to be leveraged and updated during the implementation of additional microservices in later phases.</a:t>
            </a:r>
            <a:endParaRPr lang="en-US" sz="1600" b="1" dirty="0"/>
          </a:p>
        </p:txBody>
      </p:sp>
    </p:spTree>
    <p:extLst>
      <p:ext uri="{BB962C8B-B14F-4D97-AF65-F5344CB8AC3E}">
        <p14:creationId xmlns:p14="http://schemas.microsoft.com/office/powerpoint/2010/main" val="52101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5724524" y="365242"/>
            <a:ext cx="3419476" cy="5133976"/>
            <a:chOff x="9698490" y="365242"/>
            <a:chExt cx="3419476" cy="5133976"/>
          </a:xfrm>
        </p:grpSpPr>
        <p:pic>
          <p:nvPicPr>
            <p:cNvPr id="7176" name="Picture 8"/>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698491" y="365243"/>
              <a:ext cx="3419475"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9698490" y="4495800"/>
              <a:ext cx="3419475" cy="1003418"/>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flipV="1">
              <a:off x="9698490" y="365243"/>
              <a:ext cx="3419475" cy="1003418"/>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rot="16200000" flipV="1">
              <a:off x="8282443" y="1781291"/>
              <a:ext cx="5133975" cy="2301877"/>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latin typeface="+mj-lt"/>
                <a:cs typeface="Calibri" pitchFamily="34" charset="0"/>
              </a:rPr>
              <a:t>Recommended Team Structure</a:t>
            </a:r>
            <a:endParaRPr lang="en-US" dirty="0">
              <a:latin typeface="+mj-lt"/>
              <a:cs typeface="Calibri" pitchFamily="34" charset="0"/>
            </a:endParaRPr>
          </a:p>
        </p:txBody>
      </p:sp>
      <p:sp>
        <p:nvSpPr>
          <p:cNvPr id="3" name="Text Placeholder 2"/>
          <p:cNvSpPr>
            <a:spLocks noGrp="1"/>
          </p:cNvSpPr>
          <p:nvPr>
            <p:ph type="body" sz="quarter" idx="13"/>
          </p:nvPr>
        </p:nvSpPr>
        <p:spPr/>
        <p:txBody>
          <a:bodyPr>
            <a:normAutofit/>
          </a:bodyPr>
          <a:lstStyle/>
          <a:p>
            <a:r>
              <a:rPr lang="en-US" dirty="0" smtClean="0"/>
              <a:t>Roles and Responsibilities</a:t>
            </a:r>
            <a:endParaRPr lang="en-US" dirty="0"/>
          </a:p>
        </p:txBody>
      </p:sp>
      <p:sp>
        <p:nvSpPr>
          <p:cNvPr id="39"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7</a:t>
            </a:fld>
            <a:endParaRPr lang="en-US" dirty="0"/>
          </a:p>
        </p:txBody>
      </p:sp>
      <p:sp>
        <p:nvSpPr>
          <p:cNvPr id="53" name="Rounded Rectangle 52"/>
          <p:cNvSpPr/>
          <p:nvPr/>
        </p:nvSpPr>
        <p:spPr>
          <a:xfrm>
            <a:off x="541833" y="2403373"/>
            <a:ext cx="8060336" cy="1219200"/>
          </a:xfrm>
          <a:prstGeom prst="roundRect">
            <a:avLst>
              <a:gd name="adj" fmla="val 50000"/>
            </a:avLst>
          </a:prstGeom>
          <a:solidFill>
            <a:schemeClr val="bg1">
              <a:alpha val="52000"/>
            </a:schemeClr>
          </a:solidFill>
          <a:ln w="3175">
            <a:solidFill>
              <a:srgbClr val="00B0F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00" dirty="0">
              <a:solidFill>
                <a:schemeClr val="tx1"/>
              </a:solidFill>
              <a:latin typeface="+mj-lt"/>
              <a:cs typeface="Calibri" pitchFamily="34" charset="0"/>
            </a:endParaRPr>
          </a:p>
        </p:txBody>
      </p:sp>
      <p:sp>
        <p:nvSpPr>
          <p:cNvPr id="54" name="Rounded Rectangle 53"/>
          <p:cNvSpPr/>
          <p:nvPr/>
        </p:nvSpPr>
        <p:spPr>
          <a:xfrm>
            <a:off x="541833" y="3772880"/>
            <a:ext cx="8060336" cy="1219200"/>
          </a:xfrm>
          <a:prstGeom prst="roundRect">
            <a:avLst>
              <a:gd name="adj" fmla="val 50000"/>
            </a:avLst>
          </a:prstGeom>
          <a:solidFill>
            <a:schemeClr val="bg1">
              <a:alpha val="52000"/>
            </a:schemeClr>
          </a:solidFill>
          <a:ln w="3175">
            <a:solidFill>
              <a:srgbClr val="00B0F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00" dirty="0">
              <a:solidFill>
                <a:schemeClr val="tx1"/>
              </a:solidFill>
              <a:latin typeface="+mj-lt"/>
              <a:cs typeface="Calibri" pitchFamily="34" charset="0"/>
            </a:endParaRPr>
          </a:p>
        </p:txBody>
      </p:sp>
      <p:sp>
        <p:nvSpPr>
          <p:cNvPr id="55" name="Rounded Rectangle 54"/>
          <p:cNvSpPr/>
          <p:nvPr/>
        </p:nvSpPr>
        <p:spPr>
          <a:xfrm>
            <a:off x="541833" y="5142387"/>
            <a:ext cx="8060336" cy="1219200"/>
          </a:xfrm>
          <a:prstGeom prst="roundRect">
            <a:avLst>
              <a:gd name="adj" fmla="val 50000"/>
            </a:avLst>
          </a:prstGeom>
          <a:solidFill>
            <a:schemeClr val="bg1">
              <a:alpha val="52000"/>
            </a:schemeClr>
          </a:solidFill>
          <a:ln w="3175">
            <a:solidFill>
              <a:srgbClr val="00B0F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00" dirty="0">
              <a:solidFill>
                <a:schemeClr val="tx1"/>
              </a:solidFill>
              <a:latin typeface="+mj-lt"/>
              <a:cs typeface="Calibri" pitchFamily="34" charset="0"/>
            </a:endParaRPr>
          </a:p>
        </p:txBody>
      </p:sp>
      <p:sp>
        <p:nvSpPr>
          <p:cNvPr id="52" name="Rounded Rectangle 51"/>
          <p:cNvSpPr/>
          <p:nvPr/>
        </p:nvSpPr>
        <p:spPr>
          <a:xfrm>
            <a:off x="541833" y="1037771"/>
            <a:ext cx="8060336" cy="1219200"/>
          </a:xfrm>
          <a:prstGeom prst="roundRect">
            <a:avLst>
              <a:gd name="adj" fmla="val 50000"/>
            </a:avLst>
          </a:prstGeom>
          <a:solidFill>
            <a:schemeClr val="bg1">
              <a:alpha val="52000"/>
            </a:schemeClr>
          </a:solidFill>
          <a:ln w="3175">
            <a:solidFill>
              <a:srgbClr val="00B0F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100" dirty="0">
              <a:solidFill>
                <a:schemeClr val="tx1"/>
              </a:solidFill>
              <a:latin typeface="+mj-lt"/>
              <a:cs typeface="Calibri" pitchFamily="34" charset="0"/>
            </a:endParaRPr>
          </a:p>
        </p:txBody>
      </p:sp>
      <p:sp>
        <p:nvSpPr>
          <p:cNvPr id="10" name="Oval 9"/>
          <p:cNvSpPr/>
          <p:nvPr/>
        </p:nvSpPr>
        <p:spPr>
          <a:xfrm>
            <a:off x="541832" y="1037771"/>
            <a:ext cx="1323975" cy="1219200"/>
          </a:xfrm>
          <a:prstGeom prst="ellipse">
            <a:avLst/>
          </a:prstGeom>
          <a:solidFill>
            <a:schemeClr val="bg2"/>
          </a:solidFill>
          <a:ln w="31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cs typeface="Calibri" pitchFamily="34" charset="0"/>
            </a:endParaRPr>
          </a:p>
        </p:txBody>
      </p:sp>
      <p:pic>
        <p:nvPicPr>
          <p:cNvPr id="11" name="Picture 2" descr="C:\Users\u27205\Desktop\business-people-icons-vector-669331.jpg"/>
          <p:cNvPicPr>
            <a:picLocks noChangeAspect="1" noChangeArrowheads="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70432" y="1494971"/>
            <a:ext cx="866775" cy="88146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07932" y="1183352"/>
            <a:ext cx="1161694" cy="430887"/>
          </a:xfrm>
          <a:prstGeom prst="rect">
            <a:avLst/>
          </a:prstGeom>
          <a:noFill/>
        </p:spPr>
        <p:txBody>
          <a:bodyPr wrap="square" rtlCol="0">
            <a:spAutoFit/>
          </a:bodyPr>
          <a:lstStyle/>
          <a:p>
            <a:pPr algn="ctr"/>
            <a:r>
              <a:rPr lang="en-US" sz="1100" b="1" dirty="0" smtClean="0">
                <a:latin typeface="+mj-lt"/>
                <a:cs typeface="Calibri" pitchFamily="34" charset="0"/>
              </a:rPr>
              <a:t>Microservices Architect</a:t>
            </a:r>
            <a:endParaRPr lang="en-US" sz="1100" b="1" dirty="0">
              <a:latin typeface="+mj-lt"/>
              <a:cs typeface="Calibri" pitchFamily="34" charset="0"/>
            </a:endParaRPr>
          </a:p>
        </p:txBody>
      </p:sp>
      <p:sp>
        <p:nvSpPr>
          <p:cNvPr id="42" name="Oval 41"/>
          <p:cNvSpPr/>
          <p:nvPr/>
        </p:nvSpPr>
        <p:spPr>
          <a:xfrm>
            <a:off x="541832" y="2403373"/>
            <a:ext cx="1323975" cy="1219200"/>
          </a:xfrm>
          <a:prstGeom prst="ellipse">
            <a:avLst/>
          </a:prstGeom>
          <a:solidFill>
            <a:schemeClr val="bg2"/>
          </a:solidFill>
          <a:ln w="31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cs typeface="Calibri" pitchFamily="34" charset="0"/>
            </a:endParaRPr>
          </a:p>
        </p:txBody>
      </p:sp>
      <p:pic>
        <p:nvPicPr>
          <p:cNvPr id="7170" name="Picture 2" descr="https://encrypted-tbn3.gstatic.com/images?q=tbn:ANd9GcSOKz-2-Cfp4McdT5s52pgwNdeXiNEjjTueskTcLLD2ywAFRa4cpA"/>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64189" y="2994407"/>
            <a:ext cx="449180" cy="58738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46619" y="2433104"/>
            <a:ext cx="914400" cy="600164"/>
          </a:xfrm>
          <a:prstGeom prst="rect">
            <a:avLst/>
          </a:prstGeom>
          <a:noFill/>
        </p:spPr>
        <p:txBody>
          <a:bodyPr wrap="square" rtlCol="0">
            <a:spAutoFit/>
          </a:bodyPr>
          <a:lstStyle/>
          <a:p>
            <a:pPr algn="ctr"/>
            <a:r>
              <a:rPr lang="en-US" sz="1100" b="1" dirty="0" smtClean="0">
                <a:latin typeface="+mj-lt"/>
                <a:cs typeface="Calibri" pitchFamily="34" charset="0"/>
              </a:rPr>
              <a:t>Technical Product Owner</a:t>
            </a:r>
            <a:endParaRPr lang="en-US" sz="1100" b="1" dirty="0">
              <a:latin typeface="+mj-lt"/>
              <a:cs typeface="Calibri" pitchFamily="34" charset="0"/>
            </a:endParaRPr>
          </a:p>
        </p:txBody>
      </p:sp>
      <p:sp>
        <p:nvSpPr>
          <p:cNvPr id="46" name="Oval 45"/>
          <p:cNvSpPr/>
          <p:nvPr/>
        </p:nvSpPr>
        <p:spPr>
          <a:xfrm>
            <a:off x="541832" y="3772880"/>
            <a:ext cx="1323975" cy="1219200"/>
          </a:xfrm>
          <a:prstGeom prst="ellipse">
            <a:avLst/>
          </a:prstGeom>
          <a:solidFill>
            <a:schemeClr val="bg2"/>
          </a:solidFill>
          <a:ln w="31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cs typeface="Calibri" pitchFamily="34" charset="0"/>
            </a:endParaRPr>
          </a:p>
        </p:txBody>
      </p:sp>
      <p:sp>
        <p:nvSpPr>
          <p:cNvPr id="48" name="TextBox 47"/>
          <p:cNvSpPr txBox="1"/>
          <p:nvPr/>
        </p:nvSpPr>
        <p:spPr>
          <a:xfrm>
            <a:off x="541833" y="3898147"/>
            <a:ext cx="1303682" cy="430887"/>
          </a:xfrm>
          <a:prstGeom prst="rect">
            <a:avLst/>
          </a:prstGeom>
          <a:noFill/>
        </p:spPr>
        <p:txBody>
          <a:bodyPr wrap="square" rtlCol="0">
            <a:spAutoFit/>
          </a:bodyPr>
          <a:lstStyle/>
          <a:p>
            <a:pPr algn="ctr"/>
            <a:r>
              <a:rPr lang="en-US" sz="1100" b="1" dirty="0" smtClean="0">
                <a:latin typeface="+mj-lt"/>
                <a:cs typeface="Calibri" pitchFamily="34" charset="0"/>
              </a:rPr>
              <a:t>Software Dev Engineers</a:t>
            </a:r>
            <a:endParaRPr lang="en-US" sz="1100" b="1" dirty="0">
              <a:latin typeface="+mj-lt"/>
              <a:cs typeface="Calibri" pitchFamily="34" charset="0"/>
            </a:endParaRPr>
          </a:p>
        </p:txBody>
      </p:sp>
      <p:pic>
        <p:nvPicPr>
          <p:cNvPr id="7172" name="Picture 4" descr="https://encrypted-tbn0.gstatic.com/images?q=tbn:ANd9GcTQ9cc2T9Xz8MxsoHdrn1wRHTLenNjy1ICWvU-OmdQKQscC29Zc4tn-0Q"/>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946210" y="4301738"/>
            <a:ext cx="495899" cy="635067"/>
          </a:xfrm>
          <a:prstGeom prst="rect">
            <a:avLst/>
          </a:prstGeom>
          <a:noFill/>
          <a:extLst>
            <a:ext uri="{909E8E84-426E-40DD-AFC4-6F175D3DCCD1}">
              <a14:hiddenFill xmlns:a14="http://schemas.microsoft.com/office/drawing/2010/main">
                <a:solidFill>
                  <a:srgbClr val="FFFFFF"/>
                </a:solidFill>
              </a14:hiddenFill>
            </a:ext>
          </a:extLst>
        </p:spPr>
      </p:pic>
      <p:sp>
        <p:nvSpPr>
          <p:cNvPr id="49" name="Oval 48"/>
          <p:cNvSpPr/>
          <p:nvPr/>
        </p:nvSpPr>
        <p:spPr>
          <a:xfrm>
            <a:off x="541832" y="5142387"/>
            <a:ext cx="1323975" cy="1219200"/>
          </a:xfrm>
          <a:prstGeom prst="ellipse">
            <a:avLst/>
          </a:prstGeom>
          <a:solidFill>
            <a:schemeClr val="bg2"/>
          </a:solidFill>
          <a:ln w="3175">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cs typeface="Calibri" pitchFamily="34" charset="0"/>
            </a:endParaRPr>
          </a:p>
        </p:txBody>
      </p:sp>
      <p:sp>
        <p:nvSpPr>
          <p:cNvPr id="50" name="TextBox 49"/>
          <p:cNvSpPr txBox="1"/>
          <p:nvPr/>
        </p:nvSpPr>
        <p:spPr>
          <a:xfrm>
            <a:off x="387538" y="5240358"/>
            <a:ext cx="1650131" cy="600164"/>
          </a:xfrm>
          <a:prstGeom prst="rect">
            <a:avLst/>
          </a:prstGeom>
          <a:noFill/>
        </p:spPr>
        <p:txBody>
          <a:bodyPr wrap="square" rtlCol="0">
            <a:spAutoFit/>
          </a:bodyPr>
          <a:lstStyle/>
          <a:p>
            <a:pPr algn="ctr"/>
            <a:r>
              <a:rPr lang="en-US" sz="1100" b="1" dirty="0" smtClean="0">
                <a:latin typeface="+mj-lt"/>
                <a:cs typeface="Calibri" pitchFamily="34" charset="0"/>
              </a:rPr>
              <a:t>SDETS </a:t>
            </a:r>
          </a:p>
          <a:p>
            <a:pPr algn="ctr"/>
            <a:r>
              <a:rPr lang="en-US" sz="1100" b="1" dirty="0" smtClean="0">
                <a:latin typeface="+mj-lt"/>
                <a:cs typeface="Calibri" pitchFamily="34" charset="0"/>
              </a:rPr>
              <a:t>(QA Software Dev Engineers in Test)</a:t>
            </a:r>
            <a:endParaRPr lang="en-US" sz="1100" b="1" dirty="0">
              <a:latin typeface="+mj-lt"/>
              <a:cs typeface="Calibri" pitchFamily="34" charset="0"/>
            </a:endParaRPr>
          </a:p>
        </p:txBody>
      </p:sp>
      <p:grpSp>
        <p:nvGrpSpPr>
          <p:cNvPr id="18" name="Group 17"/>
          <p:cNvGrpSpPr/>
          <p:nvPr/>
        </p:nvGrpSpPr>
        <p:grpSpPr>
          <a:xfrm>
            <a:off x="2004064" y="1125303"/>
            <a:ext cx="5106419" cy="1044136"/>
            <a:chOff x="1981200" y="1120502"/>
            <a:chExt cx="4572000" cy="1044136"/>
          </a:xfrm>
        </p:grpSpPr>
        <p:sp>
          <p:nvSpPr>
            <p:cNvPr id="56" name="TextBox 55"/>
            <p:cNvSpPr txBox="1"/>
            <p:nvPr/>
          </p:nvSpPr>
          <p:spPr>
            <a:xfrm>
              <a:off x="1981200" y="1120502"/>
              <a:ext cx="3200400" cy="169277"/>
            </a:xfrm>
            <a:prstGeom prst="rect">
              <a:avLst/>
            </a:prstGeom>
            <a:noFill/>
          </p:spPr>
          <p:txBody>
            <a:bodyPr wrap="square" lIns="0" tIns="0" rIns="0" bIns="0" rtlCol="0">
              <a:spAutoFit/>
            </a:bodyPr>
            <a:lstStyle/>
            <a:p>
              <a:r>
                <a:rPr lang="en-US" sz="1100" b="1" dirty="0" smtClean="0">
                  <a:latin typeface="+mj-lt"/>
                  <a:cs typeface="Calibri" pitchFamily="34" charset="0"/>
                </a:rPr>
                <a:t>Key Responsibilities</a:t>
              </a:r>
              <a:endParaRPr lang="en-US" sz="1100" b="1" dirty="0">
                <a:latin typeface="+mj-lt"/>
                <a:cs typeface="Calibri" pitchFamily="34" charset="0"/>
              </a:endParaRPr>
            </a:p>
          </p:txBody>
        </p:sp>
        <p:sp>
          <p:nvSpPr>
            <p:cNvPr id="57" name="Rectangle 56"/>
            <p:cNvSpPr/>
            <p:nvPr/>
          </p:nvSpPr>
          <p:spPr>
            <a:xfrm>
              <a:off x="1981200" y="1318252"/>
              <a:ext cx="4572000" cy="846386"/>
            </a:xfrm>
            <a:prstGeom prst="rect">
              <a:avLst/>
            </a:prstGeom>
          </p:spPr>
          <p:txBody>
            <a:bodyPr lIns="0" tIns="0" rIns="0" bIns="0">
              <a:spAutoFit/>
            </a:bodyPr>
            <a:lstStyle/>
            <a:p>
              <a:pPr marL="120650" indent="-120650">
                <a:buFont typeface="Arial" panose="020B0604020202020204" pitchFamily="34" charset="0"/>
                <a:buChar char="•"/>
              </a:pPr>
              <a:r>
                <a:rPr lang="en-US" sz="1100" dirty="0" smtClean="0">
                  <a:cs typeface="Calibri" pitchFamily="34" charset="0"/>
                </a:rPr>
                <a:t>Provide Cloud, Microservice, and Java design and development best practices</a:t>
              </a:r>
            </a:p>
            <a:p>
              <a:pPr marL="120650" indent="-120650">
                <a:buFont typeface="Arial" panose="020B0604020202020204" pitchFamily="34" charset="0"/>
                <a:buChar char="•"/>
              </a:pPr>
              <a:r>
                <a:rPr lang="en-US" sz="1100" dirty="0" smtClean="0">
                  <a:latin typeface="+mj-lt"/>
                  <a:cs typeface="Calibri" pitchFamily="34" charset="0"/>
                </a:rPr>
                <a:t>Provide Subject Matter Expertise in Microservice development and deployment</a:t>
              </a:r>
            </a:p>
            <a:p>
              <a:pPr marL="120650" indent="-120650">
                <a:buFont typeface="Arial" panose="020B0604020202020204" pitchFamily="34" charset="0"/>
                <a:buChar char="•"/>
              </a:pPr>
              <a:endParaRPr lang="en-US" sz="1100" dirty="0" smtClean="0">
                <a:latin typeface="+mj-lt"/>
                <a:cs typeface="Calibri" pitchFamily="34" charset="0"/>
              </a:endParaRPr>
            </a:p>
            <a:p>
              <a:pPr marL="120650" indent="-120650">
                <a:buFont typeface="Arial" panose="020B0604020202020204" pitchFamily="34" charset="0"/>
                <a:buChar char="•"/>
              </a:pPr>
              <a:endParaRPr lang="en-US" sz="1100" dirty="0" smtClean="0">
                <a:latin typeface="+mj-lt"/>
                <a:cs typeface="Calibri" pitchFamily="34" charset="0"/>
              </a:endParaRPr>
            </a:p>
            <a:p>
              <a:r>
                <a:rPr lang="en-US" sz="1100" dirty="0" smtClean="0">
                  <a:latin typeface="+mj-lt"/>
                  <a:cs typeface="Calibri" pitchFamily="34" charset="0"/>
                </a:rPr>
                <a:t>1 Resource On-Site</a:t>
              </a:r>
              <a:r>
                <a:rPr lang="en-US" sz="1100" dirty="0">
                  <a:latin typeface="+mj-lt"/>
                  <a:cs typeface="Calibri" pitchFamily="34" charset="0"/>
                </a:rPr>
                <a:t> </a:t>
              </a:r>
              <a:r>
                <a:rPr lang="en-US" sz="1100" dirty="0" smtClean="0">
                  <a:latin typeface="+mj-lt"/>
                  <a:cs typeface="Calibri" pitchFamily="34" charset="0"/>
                </a:rPr>
                <a:t>supported additionally from UST Cloud Architecture Practice</a:t>
              </a:r>
            </a:p>
          </p:txBody>
        </p:sp>
      </p:grpSp>
      <p:grpSp>
        <p:nvGrpSpPr>
          <p:cNvPr id="58" name="Group 57"/>
          <p:cNvGrpSpPr/>
          <p:nvPr/>
        </p:nvGrpSpPr>
        <p:grpSpPr>
          <a:xfrm>
            <a:off x="2004065" y="2521468"/>
            <a:ext cx="4572000" cy="951803"/>
            <a:chOff x="1981200" y="1120502"/>
            <a:chExt cx="4572000" cy="951803"/>
          </a:xfrm>
        </p:grpSpPr>
        <p:sp>
          <p:nvSpPr>
            <p:cNvPr id="59" name="TextBox 58"/>
            <p:cNvSpPr txBox="1"/>
            <p:nvPr/>
          </p:nvSpPr>
          <p:spPr>
            <a:xfrm>
              <a:off x="1981200" y="1120502"/>
              <a:ext cx="3200400" cy="169277"/>
            </a:xfrm>
            <a:prstGeom prst="rect">
              <a:avLst/>
            </a:prstGeom>
            <a:noFill/>
          </p:spPr>
          <p:txBody>
            <a:bodyPr wrap="square" lIns="0" tIns="0" rIns="0" bIns="0" rtlCol="0">
              <a:spAutoFit/>
            </a:bodyPr>
            <a:lstStyle/>
            <a:p>
              <a:r>
                <a:rPr lang="en-US" sz="1100" b="1" dirty="0" smtClean="0">
                  <a:latin typeface="+mj-lt"/>
                  <a:cs typeface="Calibri" pitchFamily="34" charset="0"/>
                </a:rPr>
                <a:t>Key Responsibilities</a:t>
              </a:r>
              <a:endParaRPr lang="en-US" sz="1100" b="1" dirty="0">
                <a:latin typeface="+mj-lt"/>
                <a:cs typeface="Calibri" pitchFamily="34" charset="0"/>
              </a:endParaRPr>
            </a:p>
          </p:txBody>
        </p:sp>
        <p:sp>
          <p:nvSpPr>
            <p:cNvPr id="60" name="Rectangle 59"/>
            <p:cNvSpPr/>
            <p:nvPr/>
          </p:nvSpPr>
          <p:spPr>
            <a:xfrm>
              <a:off x="1981200" y="1318252"/>
              <a:ext cx="4572000" cy="754053"/>
            </a:xfrm>
            <a:prstGeom prst="rect">
              <a:avLst/>
            </a:prstGeom>
          </p:spPr>
          <p:txBody>
            <a:bodyPr lIns="0" tIns="0" rIns="0" bIns="0">
              <a:spAutoFit/>
            </a:bodyPr>
            <a:lstStyle/>
            <a:p>
              <a:pPr marL="120650" indent="-120650">
                <a:buFont typeface="Arial" panose="020B0604020202020204" pitchFamily="34" charset="0"/>
                <a:buChar char="•"/>
              </a:pPr>
              <a:r>
                <a:rPr lang="en-US" sz="1100" dirty="0" smtClean="0">
                  <a:latin typeface="+mj-lt"/>
                  <a:cs typeface="Calibri" pitchFamily="34" charset="0"/>
                </a:rPr>
                <a:t>Iteration planning</a:t>
              </a:r>
            </a:p>
            <a:p>
              <a:pPr marL="120650" indent="-120650">
                <a:buFont typeface="Arial" panose="020B0604020202020204" pitchFamily="34" charset="0"/>
                <a:buChar char="•"/>
              </a:pPr>
              <a:r>
                <a:rPr lang="en-US" sz="1100" dirty="0" smtClean="0">
                  <a:latin typeface="+mj-lt"/>
                  <a:cs typeface="Calibri" pitchFamily="34" charset="0"/>
                </a:rPr>
                <a:t>Manages and coordinates the backlog and implementation</a:t>
              </a:r>
            </a:p>
            <a:p>
              <a:pPr marL="120650" indent="-120650">
                <a:buFont typeface="Arial" panose="020B0604020202020204" pitchFamily="34" charset="0"/>
                <a:buChar char="•"/>
              </a:pPr>
              <a:r>
                <a:rPr lang="en-US" sz="1100" dirty="0" smtClean="0">
                  <a:latin typeface="+mj-lt"/>
                  <a:cs typeface="Calibri" pitchFamily="34" charset="0"/>
                </a:rPr>
                <a:t>User Story elaboration</a:t>
              </a:r>
            </a:p>
            <a:p>
              <a:pPr marL="120650" indent="-120650">
                <a:buFont typeface="Arial" panose="020B0604020202020204" pitchFamily="34" charset="0"/>
                <a:buChar char="•"/>
              </a:pPr>
              <a:endParaRPr lang="en-US" sz="500" dirty="0" smtClean="0">
                <a:latin typeface="+mj-lt"/>
                <a:cs typeface="Calibri" pitchFamily="34" charset="0"/>
              </a:endParaRPr>
            </a:p>
            <a:p>
              <a:r>
                <a:rPr lang="en-US" sz="1100" dirty="0" smtClean="0">
                  <a:cs typeface="Calibri" pitchFamily="34" charset="0"/>
                </a:rPr>
                <a:t>1 Resource On-Site</a:t>
              </a:r>
            </a:p>
          </p:txBody>
        </p:sp>
      </p:grpSp>
      <p:grpSp>
        <p:nvGrpSpPr>
          <p:cNvPr id="61" name="Group 60"/>
          <p:cNvGrpSpPr/>
          <p:nvPr/>
        </p:nvGrpSpPr>
        <p:grpSpPr>
          <a:xfrm>
            <a:off x="2004065" y="3924807"/>
            <a:ext cx="4572000" cy="1044136"/>
            <a:chOff x="1981200" y="1120502"/>
            <a:chExt cx="4572000" cy="1044136"/>
          </a:xfrm>
        </p:grpSpPr>
        <p:sp>
          <p:nvSpPr>
            <p:cNvPr id="62" name="TextBox 61"/>
            <p:cNvSpPr txBox="1"/>
            <p:nvPr/>
          </p:nvSpPr>
          <p:spPr>
            <a:xfrm>
              <a:off x="1981200" y="1120502"/>
              <a:ext cx="3200400" cy="169277"/>
            </a:xfrm>
            <a:prstGeom prst="rect">
              <a:avLst/>
            </a:prstGeom>
            <a:noFill/>
          </p:spPr>
          <p:txBody>
            <a:bodyPr wrap="square" lIns="0" tIns="0" rIns="0" bIns="0" rtlCol="0">
              <a:spAutoFit/>
            </a:bodyPr>
            <a:lstStyle/>
            <a:p>
              <a:r>
                <a:rPr lang="en-US" sz="1100" b="1" dirty="0" smtClean="0">
                  <a:latin typeface="+mj-lt"/>
                  <a:cs typeface="Calibri" pitchFamily="34" charset="0"/>
                </a:rPr>
                <a:t>Key Responsibilities</a:t>
              </a:r>
              <a:endParaRPr lang="en-US" sz="1100" b="1" dirty="0">
                <a:latin typeface="+mj-lt"/>
                <a:cs typeface="Calibri" pitchFamily="34" charset="0"/>
              </a:endParaRPr>
            </a:p>
          </p:txBody>
        </p:sp>
        <p:sp>
          <p:nvSpPr>
            <p:cNvPr id="63" name="Rectangle 62"/>
            <p:cNvSpPr/>
            <p:nvPr/>
          </p:nvSpPr>
          <p:spPr>
            <a:xfrm>
              <a:off x="1981200" y="1318252"/>
              <a:ext cx="4572000" cy="846386"/>
            </a:xfrm>
            <a:prstGeom prst="rect">
              <a:avLst/>
            </a:prstGeom>
          </p:spPr>
          <p:txBody>
            <a:bodyPr lIns="0" tIns="0" rIns="0" bIns="0">
              <a:spAutoFit/>
            </a:bodyPr>
            <a:lstStyle/>
            <a:p>
              <a:pPr marL="120650" indent="-120650">
                <a:buFont typeface="Arial" panose="020B0604020202020204" pitchFamily="34" charset="0"/>
                <a:buChar char="•"/>
              </a:pPr>
              <a:r>
                <a:rPr lang="en-US" sz="1100" dirty="0" smtClean="0">
                  <a:latin typeface="+mj-lt"/>
                  <a:cs typeface="Calibri" pitchFamily="34" charset="0"/>
                </a:rPr>
                <a:t>Develop defined </a:t>
              </a:r>
              <a:r>
                <a:rPr lang="en-US" sz="1100" dirty="0">
                  <a:latin typeface="+mj-lt"/>
                  <a:cs typeface="Calibri" pitchFamily="34" charset="0"/>
                </a:rPr>
                <a:t>M</a:t>
              </a:r>
              <a:r>
                <a:rPr lang="en-US" sz="1100" dirty="0" smtClean="0">
                  <a:latin typeface="+mj-lt"/>
                  <a:cs typeface="Calibri" pitchFamily="34" charset="0"/>
                </a:rPr>
                <a:t>icroservices</a:t>
              </a:r>
            </a:p>
            <a:p>
              <a:pPr marL="120650" indent="-120650">
                <a:buFont typeface="Arial" panose="020B0604020202020204" pitchFamily="34" charset="0"/>
                <a:buChar char="•"/>
              </a:pPr>
              <a:r>
                <a:rPr lang="en-US" sz="1100" dirty="0" smtClean="0">
                  <a:latin typeface="+mj-lt"/>
                  <a:cs typeface="Calibri" pitchFamily="34" charset="0"/>
                </a:rPr>
                <a:t>Unit test developed </a:t>
              </a:r>
              <a:r>
                <a:rPr lang="en-US" sz="1100" dirty="0">
                  <a:latin typeface="+mj-lt"/>
                  <a:cs typeface="Calibri" pitchFamily="34" charset="0"/>
                </a:rPr>
                <a:t>M</a:t>
              </a:r>
              <a:r>
                <a:rPr lang="en-US" sz="1100" dirty="0" smtClean="0">
                  <a:latin typeface="+mj-lt"/>
                  <a:cs typeface="Calibri" pitchFamily="34" charset="0"/>
                </a:rPr>
                <a:t>icroservices</a:t>
              </a:r>
            </a:p>
            <a:p>
              <a:pPr marL="120650" indent="-120650">
                <a:buFont typeface="Arial" panose="020B0604020202020204" pitchFamily="34" charset="0"/>
                <a:buChar char="•"/>
              </a:pPr>
              <a:r>
                <a:rPr lang="en-US" sz="1100" dirty="0" smtClean="0">
                  <a:latin typeface="+mj-lt"/>
                  <a:cs typeface="Calibri" pitchFamily="34" charset="0"/>
                </a:rPr>
                <a:t>Support QA</a:t>
              </a:r>
            </a:p>
            <a:p>
              <a:endParaRPr lang="en-US" sz="1100" dirty="0">
                <a:cs typeface="Calibri" pitchFamily="34" charset="0"/>
              </a:endParaRPr>
            </a:p>
            <a:p>
              <a:r>
                <a:rPr lang="en-US" sz="1100" dirty="0" smtClean="0">
                  <a:cs typeface="Calibri" pitchFamily="34" charset="0"/>
                </a:rPr>
                <a:t>2-4 Software Development Engineers On-site</a:t>
              </a:r>
              <a:endParaRPr lang="en-US" sz="1100" dirty="0">
                <a:cs typeface="Calibri" pitchFamily="34" charset="0"/>
              </a:endParaRPr>
            </a:p>
          </p:txBody>
        </p:sp>
      </p:grpSp>
      <p:sp>
        <p:nvSpPr>
          <p:cNvPr id="65" name="TextBox 64"/>
          <p:cNvSpPr txBox="1"/>
          <p:nvPr/>
        </p:nvSpPr>
        <p:spPr>
          <a:xfrm>
            <a:off x="2004065" y="5283084"/>
            <a:ext cx="3200400" cy="169277"/>
          </a:xfrm>
          <a:prstGeom prst="rect">
            <a:avLst/>
          </a:prstGeom>
          <a:noFill/>
        </p:spPr>
        <p:txBody>
          <a:bodyPr wrap="square" lIns="0" tIns="0" rIns="0" bIns="0" rtlCol="0">
            <a:spAutoFit/>
          </a:bodyPr>
          <a:lstStyle/>
          <a:p>
            <a:r>
              <a:rPr lang="en-US" sz="1100" b="1" dirty="0" smtClean="0">
                <a:latin typeface="+mj-lt"/>
                <a:cs typeface="Calibri" pitchFamily="34" charset="0"/>
              </a:rPr>
              <a:t>Key Responsibilities</a:t>
            </a:r>
            <a:endParaRPr lang="en-US" sz="1100" b="1" dirty="0">
              <a:latin typeface="+mj-lt"/>
              <a:cs typeface="Calibri" pitchFamily="34" charset="0"/>
            </a:endParaRPr>
          </a:p>
        </p:txBody>
      </p:sp>
      <p:sp>
        <p:nvSpPr>
          <p:cNvPr id="66" name="Rectangle 65"/>
          <p:cNvSpPr/>
          <p:nvPr/>
        </p:nvSpPr>
        <p:spPr>
          <a:xfrm>
            <a:off x="2004064" y="5512733"/>
            <a:ext cx="5800233" cy="677108"/>
          </a:xfrm>
          <a:prstGeom prst="rect">
            <a:avLst/>
          </a:prstGeom>
        </p:spPr>
        <p:txBody>
          <a:bodyPr wrap="square" lIns="0" tIns="0" rIns="0" bIns="0">
            <a:spAutoFit/>
          </a:bodyPr>
          <a:lstStyle/>
          <a:p>
            <a:pPr marL="120650" indent="-120650">
              <a:buFont typeface="Arial" panose="020B0604020202020204" pitchFamily="34" charset="0"/>
              <a:buChar char="•"/>
            </a:pPr>
            <a:r>
              <a:rPr lang="en-US" sz="1100" dirty="0" smtClean="0">
                <a:latin typeface="+mj-lt"/>
                <a:cs typeface="Calibri" pitchFamily="34" charset="0"/>
              </a:rPr>
              <a:t>Functional test of </a:t>
            </a:r>
            <a:r>
              <a:rPr lang="en-US" sz="1100" dirty="0">
                <a:latin typeface="+mj-lt"/>
                <a:cs typeface="Calibri" pitchFamily="34" charset="0"/>
              </a:rPr>
              <a:t>M</a:t>
            </a:r>
            <a:r>
              <a:rPr lang="en-US" sz="1100" dirty="0" smtClean="0">
                <a:latin typeface="+mj-lt"/>
                <a:cs typeface="Calibri" pitchFamily="34" charset="0"/>
              </a:rPr>
              <a:t>icroservices in sprint</a:t>
            </a:r>
          </a:p>
          <a:p>
            <a:pPr marL="120650" indent="-120650">
              <a:buFont typeface="Arial" panose="020B0604020202020204" pitchFamily="34" charset="0"/>
              <a:buChar char="•"/>
            </a:pPr>
            <a:r>
              <a:rPr lang="en-US" sz="1100" dirty="0" smtClean="0">
                <a:latin typeface="+mj-lt"/>
                <a:cs typeface="Calibri" pitchFamily="34" charset="0"/>
              </a:rPr>
              <a:t>Non-functional test of epic product</a:t>
            </a:r>
          </a:p>
          <a:p>
            <a:pPr marL="120650" indent="-120650">
              <a:buFont typeface="Arial" panose="020B0604020202020204" pitchFamily="34" charset="0"/>
              <a:buChar char="•"/>
            </a:pPr>
            <a:endParaRPr lang="en-US" sz="1100" dirty="0">
              <a:latin typeface="+mj-lt"/>
              <a:cs typeface="Calibri" pitchFamily="34" charset="0"/>
            </a:endParaRPr>
          </a:p>
          <a:p>
            <a:r>
              <a:rPr lang="en-US" sz="1100" dirty="0" smtClean="0">
                <a:latin typeface="+mj-lt"/>
                <a:cs typeface="Calibri" pitchFamily="34" charset="0"/>
              </a:rPr>
              <a:t>1-3 Quality Assurance Professionals </a:t>
            </a:r>
            <a:r>
              <a:rPr lang="en-US" sz="1100" dirty="0">
                <a:cs typeface="Calibri" pitchFamily="34" charset="0"/>
              </a:rPr>
              <a:t>On-site</a:t>
            </a:r>
          </a:p>
        </p:txBody>
      </p:sp>
      <p:pic>
        <p:nvPicPr>
          <p:cNvPr id="38" name="Picture 2" descr="https://encrypted-tbn3.gstatic.com/images?q=tbn:ANd9GcSOKz-2-Cfp4McdT5s52pgwNdeXiNEjjTueskTcLLD2ywAFRa4cpA"/>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88013" y="5795105"/>
            <a:ext cx="449180" cy="58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560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07"/>
          <p:cNvGraphicFramePr>
            <a:graphicFrameLocks noGrp="1"/>
          </p:cNvGraphicFramePr>
          <p:nvPr>
            <p:extLst>
              <p:ext uri="{D42A27DB-BD31-4B8C-83A1-F6EECF244321}">
                <p14:modId xmlns:p14="http://schemas.microsoft.com/office/powerpoint/2010/main" val="1960536405"/>
              </p:ext>
            </p:extLst>
          </p:nvPr>
        </p:nvGraphicFramePr>
        <p:xfrm>
          <a:off x="318449" y="959750"/>
          <a:ext cx="8534400" cy="5399792"/>
        </p:xfrm>
        <a:graphic>
          <a:graphicData uri="http://schemas.openxmlformats.org/drawingml/2006/table">
            <a:tbl>
              <a:tblPr/>
              <a:tblGrid>
                <a:gridCol w="2600206"/>
                <a:gridCol w="3290796"/>
                <a:gridCol w="2643398"/>
              </a:tblGrid>
              <a:tr h="288712">
                <a:tc gridSpan="3">
                  <a:txBody>
                    <a:bodyPr/>
                    <a:lstStyle/>
                    <a:p>
                      <a:pPr marL="0" marR="0" lvl="0" indent="0" algn="ctr" defTabSz="914400" rtl="0" eaLnBrk="1" fontAlgn="base" latinLnBrk="0" hangingPunct="1">
                        <a:lnSpc>
                          <a:spcPct val="100000"/>
                        </a:lnSpc>
                        <a:spcBef>
                          <a:spcPts val="300"/>
                        </a:spcBef>
                        <a:spcAft>
                          <a:spcPts val="300"/>
                        </a:spcAft>
                        <a:buClrTx/>
                        <a:buSzTx/>
                        <a:buFontTx/>
                        <a:buNone/>
                        <a:tabLst/>
                        <a:defRPr/>
                      </a:pPr>
                      <a:r>
                        <a:rPr kumimoji="0" lang="en-US" sz="1300" b="1" i="0" u="none" strike="noStrike" kern="1200" cap="none" normalizeH="0" baseline="0" dirty="0" smtClean="0">
                          <a:ln>
                            <a:noFill/>
                          </a:ln>
                          <a:solidFill>
                            <a:schemeClr val="bg1"/>
                          </a:solidFill>
                          <a:effectLst/>
                          <a:latin typeface="+mj-lt"/>
                          <a:ea typeface="+mn-ea"/>
                          <a:cs typeface="Times New Roman" pitchFamily="18" charset="0"/>
                        </a:rPr>
                        <a:t>GE Microservices </a:t>
                      </a:r>
                      <a:r>
                        <a:rPr kumimoji="0" lang="en-US" sz="1300" b="1" i="0" u="none" strike="noStrike" kern="1200" cap="none" normalizeH="0" baseline="0" dirty="0" smtClean="0">
                          <a:ln>
                            <a:noFill/>
                          </a:ln>
                          <a:solidFill>
                            <a:schemeClr val="bg1"/>
                          </a:solidFill>
                          <a:effectLst/>
                          <a:latin typeface="+mj-lt"/>
                          <a:ea typeface="+mn-ea"/>
                          <a:cs typeface="Times New Roman" pitchFamily="18" charset="0"/>
                        </a:rPr>
                        <a:t>Proposal </a:t>
                      </a:r>
                      <a:r>
                        <a:rPr kumimoji="0" lang="en-US" sz="1300" b="1" i="0" u="none" strike="noStrike" cap="none" normalizeH="0" baseline="0" dirty="0" smtClean="0">
                          <a:ln>
                            <a:noFill/>
                          </a:ln>
                          <a:solidFill>
                            <a:schemeClr val="bg1"/>
                          </a:solidFill>
                          <a:effectLst/>
                          <a:latin typeface="+mj-lt"/>
                          <a:cs typeface="Times New Roman" pitchFamily="18" charset="0"/>
                        </a:rPr>
                        <a:t>by Milestone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endParaRPr lang="en-US" dirty="0"/>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tr>
              <a:tr h="288712">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300" b="1" i="0" u="none" strike="noStrike" cap="none" normalizeH="0" baseline="0" dirty="0" smtClean="0">
                          <a:ln>
                            <a:noFill/>
                          </a:ln>
                          <a:solidFill>
                            <a:schemeClr val="bg1"/>
                          </a:solidFill>
                          <a:effectLst/>
                          <a:latin typeface="+mj-lt"/>
                          <a:cs typeface="Times New Roman" pitchFamily="18" charset="0"/>
                        </a:rPr>
                        <a:t>Phase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300" b="1" i="0" u="none" strike="noStrike" cap="none" normalizeH="0" baseline="0" dirty="0" smtClean="0">
                          <a:ln>
                            <a:noFill/>
                          </a:ln>
                          <a:solidFill>
                            <a:schemeClr val="bg1"/>
                          </a:solidFill>
                          <a:effectLst/>
                          <a:latin typeface="+mj-lt"/>
                          <a:cs typeface="Times New Roman" pitchFamily="18" charset="0"/>
                        </a:rPr>
                        <a:t>Milestone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300" b="1" i="0" u="none" strike="noStrike" cap="none" normalizeH="0" baseline="0" dirty="0" smtClean="0">
                          <a:ln>
                            <a:noFill/>
                          </a:ln>
                          <a:solidFill>
                            <a:schemeClr val="bg1"/>
                          </a:solidFill>
                          <a:effectLst/>
                          <a:latin typeface="+mj-lt"/>
                          <a:cs typeface="Times New Roman" pitchFamily="18" charset="0"/>
                        </a:rPr>
                        <a:t>Total Fees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r>
              <a:tr h="3317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Phase 1 (Min</a:t>
                      </a:r>
                      <a:r>
                        <a:rPr lang="en-US" sz="1300" b="1" baseline="0" dirty="0" smtClean="0"/>
                        <a:t> Team</a:t>
                      </a:r>
                      <a:r>
                        <a:rPr lang="en-US" sz="1300" b="1" dirty="0" smtClean="0"/>
                        <a:t>)</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ct val="0"/>
                        </a:spcAft>
                        <a:buClrTx/>
                        <a:buSzTx/>
                        <a:buFontTx/>
                        <a:buNone/>
                        <a:tabLst/>
                      </a:pPr>
                      <a:r>
                        <a:rPr lang="en-US" sz="1300" kern="1200" baseline="0" dirty="0" smtClean="0">
                          <a:solidFill>
                            <a:schemeClr val="tx1"/>
                          </a:solidFill>
                          <a:latin typeface="+mn-lt"/>
                          <a:ea typeface="+mn-ea"/>
                          <a:cs typeface="Arial" pitchFamily="34" charset="0"/>
                        </a:rPr>
                        <a:t>5 </a:t>
                      </a:r>
                      <a:r>
                        <a:rPr lang="en-US" sz="1300" kern="1200" baseline="0" dirty="0" smtClean="0">
                          <a:solidFill>
                            <a:schemeClr val="tx1"/>
                          </a:solidFill>
                          <a:latin typeface="+mn-lt"/>
                          <a:ea typeface="+mn-ea"/>
                          <a:cs typeface="Arial" pitchFamily="34" charset="0"/>
                        </a:rPr>
                        <a:t>sprints</a:t>
                      </a:r>
                    </a:p>
                    <a:p>
                      <a:pPr marL="0" marR="0" lvl="0" indent="-228600" algn="l" defTabSz="914400" rtl="0" eaLnBrk="1" fontAlgn="base" latinLnBrk="0" hangingPunct="1">
                        <a:lnSpc>
                          <a:spcPct val="115000"/>
                        </a:lnSpc>
                        <a:spcBef>
                          <a:spcPts val="600"/>
                        </a:spcBef>
                        <a:spcAft>
                          <a:spcPct val="0"/>
                        </a:spcAft>
                        <a:buClrTx/>
                        <a:buSzTx/>
                        <a:buFontTx/>
                        <a:buNone/>
                        <a:tabLst/>
                      </a:pPr>
                      <a:r>
                        <a:rPr lang="en-US" sz="1300" kern="1200" baseline="0" dirty="0" smtClean="0">
                          <a:solidFill>
                            <a:schemeClr val="tx1"/>
                          </a:solidFill>
                          <a:latin typeface="+mn-lt"/>
                          <a:ea typeface="+mn-ea"/>
                          <a:cs typeface="Arial" pitchFamily="34" charset="0"/>
                        </a:rPr>
                        <a:t>(1 Architect, 1 Technical Product Owner, 2 Developers, </a:t>
                      </a:r>
                      <a:r>
                        <a:rPr lang="en-US" sz="1300" kern="1200" baseline="0" dirty="0" smtClean="0">
                          <a:solidFill>
                            <a:schemeClr val="tx1"/>
                          </a:solidFill>
                          <a:latin typeface="+mn-lt"/>
                          <a:ea typeface="+mn-ea"/>
                          <a:cs typeface="Arial" pitchFamily="34" charset="0"/>
                        </a:rPr>
                        <a:t>1 </a:t>
                      </a:r>
                      <a:r>
                        <a:rPr lang="en-US" sz="1300" kern="1200" baseline="0" dirty="0" smtClean="0">
                          <a:solidFill>
                            <a:schemeClr val="tx1"/>
                          </a:solidFill>
                          <a:latin typeface="+mn-lt"/>
                          <a:ea typeface="+mn-ea"/>
                          <a:cs typeface="Arial" pitchFamily="34" charset="0"/>
                        </a:rPr>
                        <a:t>SDETS)</a:t>
                      </a:r>
                      <a:endParaRPr lang="en-US" sz="130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300" kern="1200" dirty="0" smtClean="0">
                          <a:solidFill>
                            <a:schemeClr val="tx1"/>
                          </a:solidFill>
                          <a:latin typeface="+mn-lt"/>
                          <a:ea typeface="+mn-ea"/>
                          <a:cs typeface="Arial" pitchFamily="34" charset="0"/>
                        </a:rPr>
                        <a:t>$ </a:t>
                      </a:r>
                      <a:r>
                        <a:rPr lang="en-US" sz="1300" kern="1200" dirty="0" smtClean="0">
                          <a:solidFill>
                            <a:schemeClr val="tx1"/>
                          </a:solidFill>
                          <a:latin typeface="+mn-lt"/>
                          <a:ea typeface="+mn-ea"/>
                          <a:cs typeface="Arial" pitchFamily="34" charset="0"/>
                        </a:rPr>
                        <a:t>294,000</a:t>
                      </a:r>
                      <a:endParaRPr lang="en-US" sz="130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3317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Phase 1 (Max Team)</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pPr>
                      <a:r>
                        <a:rPr lang="en-US" sz="1300" kern="1200" baseline="0" dirty="0" smtClean="0">
                          <a:solidFill>
                            <a:schemeClr val="tx1"/>
                          </a:solidFill>
                          <a:latin typeface="+mn-lt"/>
                          <a:ea typeface="+mn-ea"/>
                          <a:cs typeface="Arial" pitchFamily="34" charset="0"/>
                        </a:rPr>
                        <a:t>5 </a:t>
                      </a:r>
                      <a:r>
                        <a:rPr lang="en-US" sz="1300" kern="1200" baseline="0" dirty="0" smtClean="0">
                          <a:solidFill>
                            <a:schemeClr val="tx1"/>
                          </a:solidFill>
                          <a:latin typeface="+mn-lt"/>
                          <a:ea typeface="+mn-ea"/>
                          <a:cs typeface="Arial" pitchFamily="34" charset="0"/>
                        </a:rPr>
                        <a:t>sprints</a:t>
                      </a:r>
                    </a:p>
                    <a:p>
                      <a:pPr marL="0" marR="0" lvl="0" indent="-228600" algn="l" defTabSz="914400" rtl="0" eaLnBrk="1" fontAlgn="base" latinLnBrk="0" hangingPunct="1">
                        <a:lnSpc>
                          <a:spcPct val="115000"/>
                        </a:lnSpc>
                        <a:spcBef>
                          <a:spcPts val="600"/>
                        </a:spcBef>
                        <a:spcAft>
                          <a:spcPct val="0"/>
                        </a:spcAft>
                        <a:buClrTx/>
                        <a:buSzTx/>
                        <a:buFontTx/>
                        <a:buNone/>
                        <a:tabLst/>
                      </a:pPr>
                      <a:r>
                        <a:rPr lang="en-US" sz="1300" kern="1200" baseline="0" dirty="0" smtClean="0">
                          <a:solidFill>
                            <a:schemeClr val="tx1"/>
                          </a:solidFill>
                          <a:latin typeface="+mn-lt"/>
                          <a:ea typeface="+mn-ea"/>
                          <a:cs typeface="Arial" pitchFamily="34" charset="0"/>
                        </a:rPr>
                        <a:t>(1 Architect, 1 Technical Product Owner, 4 Developers, 3 SDETS)</a:t>
                      </a:r>
                      <a:endParaRPr lang="en-US" sz="130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300" kern="1200" dirty="0" smtClean="0">
                          <a:solidFill>
                            <a:schemeClr val="tx1"/>
                          </a:solidFill>
                          <a:latin typeface="+mn-lt"/>
                          <a:ea typeface="+mn-ea"/>
                          <a:cs typeface="Arial" pitchFamily="34" charset="0"/>
                        </a:rPr>
                        <a:t>$ </a:t>
                      </a:r>
                      <a:r>
                        <a:rPr lang="en-US" sz="1300" kern="1200" dirty="0" smtClean="0">
                          <a:solidFill>
                            <a:schemeClr val="tx1"/>
                          </a:solidFill>
                          <a:latin typeface="+mn-lt"/>
                          <a:ea typeface="+mn-ea"/>
                          <a:cs typeface="Arial" pitchFamily="34" charset="0"/>
                        </a:rPr>
                        <a:t>474,000</a:t>
                      </a:r>
                      <a:endParaRPr lang="en-US" sz="130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239905">
                <a:tc>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kumimoji="0" lang="en-US" sz="1300" b="1" i="0" u="none" strike="noStrike" cap="none" normalizeH="0" baseline="0" dirty="0" smtClean="0">
                          <a:ln>
                            <a:noFill/>
                          </a:ln>
                          <a:solidFill>
                            <a:schemeClr val="tx2"/>
                          </a:solidFill>
                          <a:effectLst/>
                          <a:latin typeface="+mj-lt"/>
                          <a:cs typeface="Times New Roman" pitchFamily="18" charset="0"/>
                        </a:rPr>
                        <a:t>Monthly Burn Post Phase 1</a:t>
                      </a:r>
                      <a:endParaRPr lang="en-US" sz="130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defRPr/>
                      </a:pPr>
                      <a:r>
                        <a:rPr lang="en-US" sz="1300" kern="1200" baseline="0" dirty="0" smtClean="0">
                          <a:solidFill>
                            <a:schemeClr val="tx1"/>
                          </a:solidFill>
                          <a:latin typeface="+mn-lt"/>
                          <a:ea typeface="+mn-ea"/>
                          <a:cs typeface="Arial" pitchFamily="34" charset="0"/>
                        </a:rPr>
                        <a:t>(1 Architect, 1 Technical Product Owner, 2 Developers, 1 SDETS)</a:t>
                      </a:r>
                      <a:endParaRPr lang="en-US" sz="130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300" b="1" kern="1200" dirty="0" smtClean="0">
                          <a:solidFill>
                            <a:schemeClr val="tx1"/>
                          </a:solidFill>
                          <a:latin typeface="+mn-lt"/>
                          <a:ea typeface="+mn-ea"/>
                          <a:cs typeface="Arial" pitchFamily="34" charset="0"/>
                        </a:rPr>
                        <a:t>$ </a:t>
                      </a:r>
                      <a:r>
                        <a:rPr lang="en-US" sz="1300" b="1" kern="1200" dirty="0" smtClean="0">
                          <a:solidFill>
                            <a:schemeClr val="tx1"/>
                          </a:solidFill>
                          <a:latin typeface="+mn-lt"/>
                          <a:ea typeface="+mn-ea"/>
                          <a:cs typeface="Arial" pitchFamily="34" charset="0"/>
                        </a:rPr>
                        <a:t>84,280</a:t>
                      </a:r>
                      <a:endParaRPr lang="en-US" sz="1300" b="1"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239905">
                <a:tc>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kumimoji="0" lang="en-US" sz="1300" b="1" i="0" u="none" strike="noStrike" kern="1200" cap="none" normalizeH="0" baseline="0" dirty="0" smtClean="0">
                          <a:ln>
                            <a:noFill/>
                          </a:ln>
                          <a:solidFill>
                            <a:schemeClr val="tx2"/>
                          </a:solidFill>
                          <a:effectLst/>
                          <a:latin typeface="+mn-lt"/>
                          <a:ea typeface="+mn-ea"/>
                          <a:cs typeface="Times New Roman" pitchFamily="18" charset="0"/>
                        </a:rPr>
                        <a:t>Monthly Burn Post Phase 1</a:t>
                      </a:r>
                      <a:endParaRPr lang="en-US" sz="130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smtClean="0">
                          <a:solidFill>
                            <a:schemeClr val="tx1"/>
                          </a:solidFill>
                          <a:latin typeface="+mn-lt"/>
                          <a:ea typeface="+mn-ea"/>
                          <a:cs typeface="Arial" pitchFamily="34" charset="0"/>
                        </a:rPr>
                        <a:t>(1 Architect, 1 Technical Product Owner, 4 Developers, 3 SDETS)</a:t>
                      </a:r>
                    </a:p>
                    <a:p>
                      <a:pPr algn="l"/>
                      <a:endParaRPr lang="en-US" sz="1300" kern="1200" baseline="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300" b="1" kern="1200" dirty="0" smtClean="0">
                          <a:solidFill>
                            <a:schemeClr val="tx1"/>
                          </a:solidFill>
                          <a:latin typeface="+mn-lt"/>
                          <a:ea typeface="+mn-ea"/>
                          <a:cs typeface="Arial" pitchFamily="34" charset="0"/>
                        </a:rPr>
                        <a:t>$ 135,880</a:t>
                      </a:r>
                      <a:endParaRPr lang="en-US" sz="1300" b="1"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233601">
                <a:tc gridSpan="3">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mj-lt"/>
                          <a:cs typeface="Times New Roman" pitchFamily="18" charset="0"/>
                        </a:rPr>
                        <a:t>* Each sprint duration is 3 weeks</a:t>
                      </a:r>
                    </a:p>
                    <a:p>
                      <a:pPr marL="0" marR="0" lvl="0" indent="0" algn="l" defTabSz="914400" rtl="0" eaLnBrk="1" fontAlgn="base" latinLnBrk="0" hangingPunct="1">
                        <a:lnSpc>
                          <a:spcPct val="100000"/>
                        </a:lnSpc>
                        <a:spcBef>
                          <a:spcPts val="6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2"/>
                          </a:solidFill>
                          <a:effectLst/>
                          <a:latin typeface="+mj-lt"/>
                          <a:ea typeface="+mn-ea"/>
                          <a:cs typeface="Times New Roman" pitchFamily="18" charset="0"/>
                        </a:rPr>
                        <a:t>** </a:t>
                      </a:r>
                      <a:r>
                        <a:rPr kumimoji="0" lang="en-US" sz="1200" b="0" i="0" u="none" strike="noStrike" kern="1200" cap="none" normalizeH="0" baseline="0" dirty="0" smtClean="0">
                          <a:ln>
                            <a:noFill/>
                          </a:ln>
                          <a:solidFill>
                            <a:schemeClr val="tx2"/>
                          </a:solidFill>
                          <a:effectLst/>
                          <a:latin typeface="+mn-lt"/>
                          <a:ea typeface="+mn-ea"/>
                          <a:cs typeface="Times New Roman" pitchFamily="18" charset="0"/>
                        </a:rPr>
                        <a:t>Monthly rates are based on 172 hours/month.</a:t>
                      </a:r>
                    </a:p>
                    <a:p>
                      <a:pPr marL="0" marR="0" lvl="0" indent="0" algn="l" defTabSz="914400" rtl="0" eaLnBrk="1" fontAlgn="base" latinLnBrk="0" hangingPunct="1">
                        <a:lnSpc>
                          <a:spcPct val="100000"/>
                        </a:lnSpc>
                        <a:spcBef>
                          <a:spcPts val="600"/>
                        </a:spcBef>
                        <a:spcAft>
                          <a:spcPct val="0"/>
                        </a:spcAft>
                        <a:buClrTx/>
                        <a:buSzTx/>
                        <a:buFont typeface="Arial" pitchFamily="34" charset="0"/>
                        <a:buNone/>
                        <a:tabLst/>
                      </a:pPr>
                      <a:r>
                        <a:rPr kumimoji="0" lang="en-US" sz="1200" b="0" i="0" u="none" strike="noStrike" cap="none" normalizeH="0" baseline="0" dirty="0" smtClean="0">
                          <a:ln>
                            <a:noFill/>
                          </a:ln>
                          <a:solidFill>
                            <a:schemeClr val="tx2"/>
                          </a:solidFill>
                          <a:effectLst/>
                          <a:latin typeface="+mj-lt"/>
                          <a:cs typeface="Times New Roman" pitchFamily="18" charset="0"/>
                        </a:rPr>
                        <a:t>*** Prices above do not </a:t>
                      </a:r>
                      <a:r>
                        <a:rPr kumimoji="0" lang="en-US" sz="1200" b="0" i="0" u="none" strike="noStrike" cap="none" normalizeH="0" baseline="0" dirty="0" smtClean="0">
                          <a:ln>
                            <a:noFill/>
                          </a:ln>
                          <a:solidFill>
                            <a:schemeClr val="tx2"/>
                          </a:solidFill>
                          <a:effectLst/>
                          <a:latin typeface="+mj-lt"/>
                          <a:cs typeface="Times New Roman" pitchFamily="18" charset="0"/>
                        </a:rPr>
                        <a:t>include travel </a:t>
                      </a:r>
                      <a:r>
                        <a:rPr kumimoji="0" lang="en-US" sz="1200" b="0" i="0" u="none" strike="noStrike" cap="none" normalizeH="0" baseline="0" dirty="0" smtClean="0">
                          <a:ln>
                            <a:noFill/>
                          </a:ln>
                          <a:solidFill>
                            <a:schemeClr val="tx2"/>
                          </a:solidFill>
                          <a:effectLst/>
                          <a:latin typeface="+mj-lt"/>
                          <a:cs typeface="Times New Roman" pitchFamily="18" charset="0"/>
                        </a:rPr>
                        <a:t>expenses and </a:t>
                      </a:r>
                      <a:r>
                        <a:rPr kumimoji="0" lang="en-US" sz="1200" b="0" i="0" u="none" strike="noStrike" cap="none" normalizeH="0" baseline="0" dirty="0" smtClean="0">
                          <a:ln>
                            <a:noFill/>
                          </a:ln>
                          <a:solidFill>
                            <a:schemeClr val="tx2"/>
                          </a:solidFill>
                          <a:effectLst/>
                          <a:latin typeface="+mj-lt"/>
                          <a:cs typeface="Times New Roman" pitchFamily="18" charset="0"/>
                        </a:rPr>
                        <a:t>will be billed as actuals.</a:t>
                      </a:r>
                    </a:p>
                    <a:p>
                      <a:pPr marL="0" marR="0" lvl="0" indent="0" algn="l" defTabSz="914400" rtl="0" eaLnBrk="1" fontAlgn="base" latinLnBrk="0" hangingPunct="1">
                        <a:lnSpc>
                          <a:spcPct val="100000"/>
                        </a:lnSpc>
                        <a:spcBef>
                          <a:spcPts val="600"/>
                        </a:spcBef>
                        <a:spcAft>
                          <a:spcPct val="0"/>
                        </a:spcAft>
                        <a:buClrTx/>
                        <a:buSzTx/>
                        <a:buFont typeface="Arial" pitchFamily="34" charset="0"/>
                        <a:buNone/>
                        <a:tabLst/>
                      </a:pPr>
                      <a:r>
                        <a:rPr kumimoji="0" lang="en-US" sz="1200" b="0" i="0" u="none" strike="noStrike" cap="none" normalizeH="0" baseline="0" smtClean="0">
                          <a:ln>
                            <a:noFill/>
                          </a:ln>
                          <a:solidFill>
                            <a:schemeClr val="tx2"/>
                          </a:solidFill>
                          <a:effectLst/>
                          <a:latin typeface="+mj-lt"/>
                          <a:cs typeface="Times New Roman" pitchFamily="18" charset="0"/>
                        </a:rPr>
                        <a:t>**** </a:t>
                      </a:r>
                      <a:r>
                        <a:rPr kumimoji="0" lang="en-US" sz="1200" b="0" i="0" u="none" strike="noStrike" cap="none" normalizeH="0" baseline="0" dirty="0" smtClean="0">
                          <a:ln>
                            <a:noFill/>
                          </a:ln>
                          <a:solidFill>
                            <a:schemeClr val="tx2"/>
                          </a:solidFill>
                          <a:effectLst/>
                          <a:latin typeface="+mj-lt"/>
                          <a:cs typeface="Times New Roman" pitchFamily="18" charset="0"/>
                        </a:rPr>
                        <a:t>The amount represented for Delivery/Warranty is representative based on our current understanding. This figure will be validated/refined at the end of the Sprint 0</a:t>
                      </a:r>
                      <a:r>
                        <a:rPr kumimoji="0" lang="en-US" sz="1200" b="0" i="0" u="none" strike="noStrike" cap="none" normalizeH="0" baseline="0" dirty="0" smtClean="0">
                          <a:ln>
                            <a:noFill/>
                          </a:ln>
                          <a:solidFill>
                            <a:schemeClr val="tx2"/>
                          </a:solidFill>
                          <a:effectLst/>
                          <a:latin typeface="+mj-lt"/>
                          <a:cs typeface="Times New Roman" pitchFamily="18" charset="0"/>
                        </a:rPr>
                        <a:t>.</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endParaRPr kumimoji="0" lang="en-US" sz="1300" b="1" i="0" u="none" strike="noStrike" cap="none" normalizeH="0" baseline="0" dirty="0" smtClean="0">
                        <a:ln>
                          <a:noFill/>
                        </a:ln>
                        <a:solidFill>
                          <a:schemeClr val="tx2"/>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r>
              <a:tr h="233601">
                <a:tc gridSpan="2">
                  <a:txBody>
                    <a:bodyPr/>
                    <a:lstStyle/>
                    <a:p>
                      <a:pPr marL="0" marR="0" lvl="0" indent="0" algn="ctr" defTabSz="914400" rtl="0" eaLnBrk="1" fontAlgn="base" latinLnBrk="0" hangingPunct="1">
                        <a:lnSpc>
                          <a:spcPct val="100000"/>
                        </a:lnSpc>
                        <a:spcBef>
                          <a:spcPts val="300"/>
                        </a:spcBef>
                        <a:spcAft>
                          <a:spcPts val="300"/>
                        </a:spcAft>
                        <a:buClrTx/>
                        <a:buSzTx/>
                        <a:buFontTx/>
                        <a:buNone/>
                        <a:tabLst/>
                        <a:defRPr/>
                      </a:pPr>
                      <a:r>
                        <a:rPr kumimoji="0" lang="en-US" sz="1300" b="1" i="0" u="none" strike="noStrike" kern="1200" cap="none" normalizeH="0" baseline="0" dirty="0" smtClean="0">
                          <a:ln>
                            <a:noFill/>
                          </a:ln>
                          <a:solidFill>
                            <a:schemeClr val="bg1"/>
                          </a:solidFill>
                          <a:effectLst/>
                          <a:latin typeface="+mj-lt"/>
                          <a:ea typeface="+mn-ea"/>
                          <a:cs typeface="Times New Roman" pitchFamily="18" charset="0"/>
                        </a:rPr>
                        <a:t>Team Role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pPr marL="0" marR="0" lvl="0" indent="-228600" algn="ctr" defTabSz="914400" rtl="0" eaLnBrk="1" fontAlgn="base" latinLnBrk="0" hangingPunct="1">
                        <a:lnSpc>
                          <a:spcPct val="115000"/>
                        </a:lnSpc>
                        <a:spcBef>
                          <a:spcPts val="6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defRPr/>
                      </a:pPr>
                      <a:r>
                        <a:rPr kumimoji="0" lang="en-US" sz="1300" b="1" i="0" u="none" strike="noStrike" kern="1200" cap="none" normalizeH="0" baseline="0" dirty="0" smtClean="0">
                          <a:ln>
                            <a:noFill/>
                          </a:ln>
                          <a:solidFill>
                            <a:schemeClr val="bg1"/>
                          </a:solidFill>
                          <a:effectLst/>
                          <a:latin typeface="+mj-lt"/>
                          <a:ea typeface="+mn-ea"/>
                          <a:cs typeface="Times New Roman" pitchFamily="18" charset="0"/>
                        </a:rPr>
                        <a:t>Hourly Rate</a:t>
                      </a:r>
                    </a:p>
                  </a:txBody>
                  <a:tcPr marL="68580" marR="68580" marT="0" marB="0" anchor="ctr" horzOverflow="overflow">
                    <a:lnL w="12700" cap="flat" cmpd="sng" algn="ctr">
                      <a:solidFill>
                        <a:srgbClr val="BFBFBF"/>
                      </a:solidFill>
                      <a:prstDash val="solid"/>
                      <a:round/>
                      <a:headEnd type="none" w="med" len="med"/>
                      <a:tailEnd type="none" w="med" len="med"/>
                    </a:lnL>
                    <a:solidFill>
                      <a:schemeClr val="accent3">
                        <a:lumMod val="75000"/>
                      </a:schemeClr>
                    </a:solidFill>
                  </a:tcPr>
                </a:tc>
              </a:tr>
              <a:tr h="23360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kumimoji="0" lang="en-US" sz="1300" b="0" i="0" u="none" strike="noStrike" kern="1200" cap="none" normalizeH="0" baseline="0" dirty="0" smtClean="0">
                          <a:ln>
                            <a:noFill/>
                          </a:ln>
                          <a:solidFill>
                            <a:schemeClr val="tx2"/>
                          </a:solidFill>
                          <a:effectLst/>
                          <a:latin typeface="+mn-lt"/>
                          <a:ea typeface="+mn-ea"/>
                          <a:cs typeface="Times New Roman" pitchFamily="18" charset="0"/>
                        </a:rPr>
                        <a:t>Cloud Development Architect – Onsite</a:t>
                      </a:r>
                      <a:endParaRPr lang="en-US" sz="1300" b="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300" kern="1200" dirty="0" smtClean="0">
                          <a:solidFill>
                            <a:schemeClr val="tx1"/>
                          </a:solidFill>
                          <a:latin typeface="+mn-lt"/>
                          <a:ea typeface="+mn-ea"/>
                          <a:cs typeface="Arial" pitchFamily="34" charset="0"/>
                        </a:rPr>
                        <a:t>$ 180.00</a:t>
                      </a:r>
                    </a:p>
                  </a:txBody>
                  <a:tcPr marL="68580" marR="68580" marT="0" marB="0" anchor="ctr" horzOverflow="overflow">
                    <a:lnL w="12700" cap="flat" cmpd="sng" algn="ctr">
                      <a:solidFill>
                        <a:srgbClr val="BFBFBF"/>
                      </a:solidFill>
                      <a:prstDash val="solid"/>
                      <a:round/>
                      <a:headEnd type="none" w="med" len="med"/>
                      <a:tailEnd type="none" w="med" len="med"/>
                    </a:lnL>
                  </a:tcPr>
                </a:tc>
              </a:tr>
              <a:tr h="23360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300" b="0" kern="1200" dirty="0" smtClean="0">
                          <a:solidFill>
                            <a:schemeClr val="tx1"/>
                          </a:solidFill>
                          <a:latin typeface="+mn-lt"/>
                          <a:ea typeface="+mn-ea"/>
                          <a:cs typeface="Arial" pitchFamily="34" charset="0"/>
                        </a:rPr>
                        <a:t>Tactical</a:t>
                      </a:r>
                      <a:r>
                        <a:rPr lang="en-US" sz="1300" b="0" kern="1200" baseline="0" dirty="0" smtClean="0">
                          <a:solidFill>
                            <a:schemeClr val="tx1"/>
                          </a:solidFill>
                          <a:latin typeface="+mn-lt"/>
                          <a:ea typeface="+mn-ea"/>
                          <a:cs typeface="Arial" pitchFamily="34" charset="0"/>
                        </a:rPr>
                        <a:t> Product Owner – Onsite</a:t>
                      </a:r>
                      <a:endParaRPr lang="en-US" sz="1300" b="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300" b="0" i="0" u="none" strike="noStrike" cap="none" normalizeH="0" baseline="0" dirty="0" smtClean="0">
                          <a:ln>
                            <a:noFill/>
                          </a:ln>
                          <a:solidFill>
                            <a:schemeClr val="tx2"/>
                          </a:solidFill>
                          <a:effectLst/>
                          <a:latin typeface="+mj-lt"/>
                          <a:cs typeface="Times New Roman" pitchFamily="18" charset="0"/>
                        </a:rPr>
                        <a:t>$ 85.00</a:t>
                      </a:r>
                    </a:p>
                  </a:txBody>
                  <a:tcPr marL="68580" marR="68580" marT="0" marB="0" anchor="ctr" horzOverflow="overflow">
                    <a:lnL w="12700" cap="flat" cmpd="sng" algn="ctr">
                      <a:solidFill>
                        <a:srgbClr val="BFBFBF"/>
                      </a:solidFill>
                      <a:prstDash val="solid"/>
                      <a:round/>
                      <a:headEnd type="none" w="med" len="med"/>
                      <a:tailEnd type="none" w="med" len="med"/>
                    </a:lnL>
                  </a:tcPr>
                </a:tc>
              </a:tr>
              <a:tr h="23360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300" b="0" kern="1200" dirty="0" smtClean="0">
                          <a:solidFill>
                            <a:schemeClr val="tx1"/>
                          </a:solidFill>
                          <a:latin typeface="+mn-lt"/>
                          <a:ea typeface="+mn-ea"/>
                          <a:cs typeface="Arial" pitchFamily="34" charset="0"/>
                        </a:rPr>
                        <a:t>Developer –</a:t>
                      </a:r>
                      <a:r>
                        <a:rPr lang="en-US" sz="1300" b="0" kern="1200" baseline="0" dirty="0" smtClean="0">
                          <a:solidFill>
                            <a:schemeClr val="tx1"/>
                          </a:solidFill>
                          <a:latin typeface="+mn-lt"/>
                          <a:ea typeface="+mn-ea"/>
                          <a:cs typeface="Arial" pitchFamily="34" charset="0"/>
                        </a:rPr>
                        <a:t> Offshore</a:t>
                      </a:r>
                      <a:endParaRPr lang="en-US" sz="1300" b="0" kern="1200" dirty="0" smtClean="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300" b="0" i="0" u="none" strike="noStrike" cap="none" normalizeH="0" baseline="0" dirty="0" smtClean="0">
                          <a:ln>
                            <a:noFill/>
                          </a:ln>
                          <a:solidFill>
                            <a:schemeClr val="tx2"/>
                          </a:solidFill>
                          <a:effectLst/>
                          <a:latin typeface="+mj-lt"/>
                          <a:cs typeface="Times New Roman" pitchFamily="18" charset="0"/>
                        </a:rPr>
                        <a:t>$75.00</a:t>
                      </a:r>
                      <a:endParaRPr kumimoji="0" lang="en-US" sz="1300" b="0" i="0" u="none" strike="noStrike" cap="none" normalizeH="0" baseline="0" dirty="0" smtClean="0">
                        <a:ln>
                          <a:noFill/>
                        </a:ln>
                        <a:solidFill>
                          <a:schemeClr val="tx2"/>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tcPr>
                </a:tc>
              </a:tr>
              <a:tr h="23360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300" b="0" kern="1200" dirty="0" smtClean="0">
                          <a:solidFill>
                            <a:schemeClr val="tx1"/>
                          </a:solidFill>
                          <a:latin typeface="+mn-lt"/>
                          <a:ea typeface="+mn-ea"/>
                          <a:cs typeface="Arial" pitchFamily="34" charset="0"/>
                        </a:rPr>
                        <a:t>QA Tester  - Offshore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300" b="0" i="0" u="none" strike="noStrike" cap="none" normalizeH="0" baseline="0" dirty="0" smtClean="0">
                          <a:ln>
                            <a:noFill/>
                          </a:ln>
                          <a:solidFill>
                            <a:schemeClr val="tx2"/>
                          </a:solidFill>
                          <a:effectLst/>
                          <a:latin typeface="+mj-lt"/>
                          <a:cs typeface="Times New Roman" pitchFamily="18" charset="0"/>
                        </a:rPr>
                        <a:t>$75.00</a:t>
                      </a:r>
                      <a:endParaRPr kumimoji="0" lang="en-US" sz="1300" b="0" i="0" u="none" strike="noStrike" cap="none" normalizeH="0" baseline="0" dirty="0" smtClean="0">
                        <a:ln>
                          <a:noFill/>
                        </a:ln>
                        <a:solidFill>
                          <a:schemeClr val="tx2"/>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tcPr>
                </a:tc>
              </a:tr>
            </a:tbl>
          </a:graphicData>
        </a:graphic>
      </p:graphicFrame>
      <p:sp>
        <p:nvSpPr>
          <p:cNvPr id="2" name="Title 1"/>
          <p:cNvSpPr>
            <a:spLocks noGrp="1"/>
          </p:cNvSpPr>
          <p:nvPr>
            <p:ph type="title"/>
          </p:nvPr>
        </p:nvSpPr>
        <p:spPr>
          <a:xfrm>
            <a:off x="381000" y="354168"/>
            <a:ext cx="8436864" cy="530352"/>
          </a:xfrm>
        </p:spPr>
        <p:txBody>
          <a:bodyPr/>
          <a:lstStyle/>
          <a:p>
            <a:r>
              <a:rPr lang="en-US" dirty="0" smtClean="0"/>
              <a:t>Commercials</a:t>
            </a:r>
            <a:endParaRPr lang="en-US" dirty="0"/>
          </a:p>
        </p:txBody>
      </p:sp>
      <p:sp>
        <p:nvSpPr>
          <p:cNvPr id="4" name="Text Placeholder 3"/>
          <p:cNvSpPr>
            <a:spLocks noGrp="1"/>
          </p:cNvSpPr>
          <p:nvPr>
            <p:ph type="body" sz="quarter" idx="13"/>
          </p:nvPr>
        </p:nvSpPr>
        <p:spPr>
          <a:prstGeom prst="rect">
            <a:avLst/>
          </a:prstGeom>
        </p:spPr>
        <p:txBody>
          <a:bodyPr/>
          <a:lstStyle/>
          <a:p>
            <a:r>
              <a:rPr lang="en-US" dirty="0" smtClean="0"/>
              <a:t>Commercials</a:t>
            </a:r>
            <a:endParaRPr lang="en-US" dirty="0"/>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8</a:t>
            </a:fld>
            <a:endParaRPr lang="en-US" dirty="0"/>
          </a:p>
        </p:txBody>
      </p:sp>
    </p:spTree>
    <p:extLst>
      <p:ext uri="{BB962C8B-B14F-4D97-AF65-F5344CB8AC3E}">
        <p14:creationId xmlns:p14="http://schemas.microsoft.com/office/powerpoint/2010/main" val="4232143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4168"/>
            <a:ext cx="8436864" cy="530352"/>
          </a:xfrm>
        </p:spPr>
        <p:txBody>
          <a:bodyPr/>
          <a:lstStyle/>
          <a:p>
            <a:r>
              <a:rPr lang="en-US" dirty="0" smtClean="0"/>
              <a:t>Indicative Client Case Studies</a:t>
            </a:r>
            <a:endParaRPr lang="en-US" dirty="0"/>
          </a:p>
        </p:txBody>
      </p:sp>
      <p:sp>
        <p:nvSpPr>
          <p:cNvPr id="4" name="Text Placeholder 3"/>
          <p:cNvSpPr>
            <a:spLocks noGrp="1"/>
          </p:cNvSpPr>
          <p:nvPr>
            <p:ph type="body" sz="quarter" idx="13"/>
          </p:nvPr>
        </p:nvSpPr>
        <p:spPr>
          <a:prstGeom prst="rect">
            <a:avLst/>
          </a:prstGeom>
        </p:spPr>
        <p:txBody>
          <a:bodyPr/>
          <a:lstStyle/>
          <a:p>
            <a:r>
              <a:rPr lang="en-US" dirty="0" smtClean="0"/>
              <a:t>Sample Clients</a:t>
            </a:r>
            <a:endParaRPr lang="en-US" dirty="0"/>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9</a:t>
            </a:fld>
            <a:endParaRPr lang="en-US" dirty="0"/>
          </a:p>
        </p:txBody>
      </p:sp>
      <p:sp>
        <p:nvSpPr>
          <p:cNvPr id="7" name="Rectangle 6"/>
          <p:cNvSpPr/>
          <p:nvPr/>
        </p:nvSpPr>
        <p:spPr>
          <a:xfrm>
            <a:off x="-1" y="1066797"/>
            <a:ext cx="6458857" cy="5011066"/>
          </a:xfrm>
          <a:prstGeom prst="rect">
            <a:avLst/>
          </a:prstGeom>
          <a:gradFill flip="none" rotWithShape="1">
            <a:gsLst>
              <a:gs pos="0">
                <a:schemeClr val="bg2">
                  <a:lumMod val="95000"/>
                  <a:alpha val="81000"/>
                </a:schemeClr>
              </a:gs>
              <a:gs pos="100000">
                <a:schemeClr val="bg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sz="1600">
              <a:solidFill>
                <a:prstClr val="white"/>
              </a:solidFill>
              <a:latin typeface="Calibri" panose="020F0502020204030204" pitchFamily="34" charset="0"/>
            </a:endParaRPr>
          </a:p>
        </p:txBody>
      </p:sp>
      <p:cxnSp>
        <p:nvCxnSpPr>
          <p:cNvPr id="9" name="Straight Connector 8"/>
          <p:cNvCxnSpPr/>
          <p:nvPr/>
        </p:nvCxnSpPr>
        <p:spPr>
          <a:xfrm>
            <a:off x="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077863"/>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graphicFrame>
        <p:nvGraphicFramePr>
          <p:cNvPr id="12" name="Diagram 11"/>
          <p:cNvGraphicFramePr/>
          <p:nvPr>
            <p:extLst>
              <p:ext uri="{D42A27DB-BD31-4B8C-83A1-F6EECF244321}">
                <p14:modId xmlns:p14="http://schemas.microsoft.com/office/powerpoint/2010/main" val="2620776424"/>
              </p:ext>
            </p:extLst>
          </p:nvPr>
        </p:nvGraphicFramePr>
        <p:xfrm>
          <a:off x="79486" y="1100278"/>
          <a:ext cx="8902281" cy="484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883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UST Global_Master template_July 12, 2012</Template>
  <TotalTime>0</TotalTime>
  <Words>1481</Words>
  <Application>Microsoft Office PowerPoint</Application>
  <PresentationFormat>On-screen Show (4:3)</PresentationFormat>
  <Paragraphs>362</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Hand Of Sean</vt:lpstr>
      <vt:lpstr>Helvetica</vt:lpstr>
      <vt:lpstr>Segoe</vt:lpstr>
      <vt:lpstr>Segoe UI Semibold</vt:lpstr>
      <vt:lpstr>Times New Roman</vt:lpstr>
      <vt:lpstr>Wingdings</vt:lpstr>
      <vt:lpstr>UST Global_Master template_July 12, 2012</vt:lpstr>
      <vt:lpstr>PowerPoint Presentation</vt:lpstr>
      <vt:lpstr>PowerPoint Presentation</vt:lpstr>
      <vt:lpstr>UST Global 6D Federated Delivery Approach</vt:lpstr>
      <vt:lpstr>PowerPoint Presentation</vt:lpstr>
      <vt:lpstr>PowerPoint Presentation</vt:lpstr>
      <vt:lpstr>Foundational Readiness Activities</vt:lpstr>
      <vt:lpstr>Recommended Team Structure</vt:lpstr>
      <vt:lpstr>Commercials</vt:lpstr>
      <vt:lpstr>Indicative Client Case Studies</vt:lpstr>
      <vt:lpstr>PowerPoint Presentation</vt:lpstr>
      <vt:lpstr>PowerPoint Presentation</vt:lpstr>
      <vt:lpstr>Microservices Solution Components</vt:lpstr>
      <vt:lpstr>Spring Cloud Microservices Frameworks</vt:lpstr>
      <vt:lpstr>PowerPoint Presentation</vt:lpstr>
      <vt:lpstr>Deployment  monolith</vt:lpstr>
      <vt:lpstr>Cut Deployment  monolith along  domains …</vt:lpstr>
      <vt:lpstr>PowerPoint Presentation</vt:lpstr>
      <vt:lpstr>Self contained  System (SCS) –  individually  deployable</vt:lpstr>
      <vt:lpstr>PowerPoint Presentation</vt:lpstr>
      <vt:lpstr>PowerPoint Presentation</vt:lpstr>
      <vt:lpstr>PowerPoint Presentation</vt:lpstr>
      <vt:lpstr>Web user interface</vt:lpstr>
      <vt:lpstr>optional API e.g. for  mobile</vt:lpstr>
      <vt:lpstr>PowerPoint Presentation</vt:lpstr>
      <vt:lpstr>PowerPoint Presentation</vt:lpstr>
      <vt:lpstr>PowerPoint Presentation</vt:lpstr>
      <vt:lpstr>Logic only shared over  a well defined  interface.</vt:lpstr>
      <vt:lpstr>PowerPoint Presentation</vt:lpstr>
      <vt:lpstr>Avoid synchronous  remote calls</vt:lpstr>
      <vt:lpstr>PowerPoint Presentation</vt:lpstr>
      <vt:lpstr>PowerPoint Presentation</vt:lpstr>
      <vt:lpstr>Self-Contained Services enable greater Agility</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2015-03-10T06:13:46Z</dcterms:created>
  <dcterms:modified xsi:type="dcterms:W3CDTF">2016-04-02T21:12:03Z</dcterms:modified>
</cp:coreProperties>
</file>