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94" r:id="rId3"/>
  </p:sldMasterIdLst>
  <p:notesMasterIdLst>
    <p:notesMasterId r:id="rId25"/>
  </p:notesMasterIdLst>
  <p:sldIdLst>
    <p:sldId id="285" r:id="rId4"/>
    <p:sldId id="384" r:id="rId5"/>
    <p:sldId id="385" r:id="rId6"/>
    <p:sldId id="394" r:id="rId7"/>
    <p:sldId id="388" r:id="rId8"/>
    <p:sldId id="395" r:id="rId9"/>
    <p:sldId id="392" r:id="rId10"/>
    <p:sldId id="397" r:id="rId11"/>
    <p:sldId id="396" r:id="rId12"/>
    <p:sldId id="391" r:id="rId13"/>
    <p:sldId id="390" r:id="rId14"/>
    <p:sldId id="386" r:id="rId15"/>
    <p:sldId id="302" r:id="rId16"/>
    <p:sldId id="387" r:id="rId17"/>
    <p:sldId id="401" r:id="rId18"/>
    <p:sldId id="399" r:id="rId19"/>
    <p:sldId id="372" r:id="rId20"/>
    <p:sldId id="370" r:id="rId21"/>
    <p:sldId id="373" r:id="rId22"/>
    <p:sldId id="400" r:id="rId23"/>
    <p:sldId id="39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  <p:cmAuthor id="2" name="Microsoft Office User" initials="Office [2]" lastIdx="1" clrIdx="1">
    <p:extLst/>
  </p:cmAuthor>
  <p:cmAuthor id="3" name="Microsoft Office User" initials="Office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81DD"/>
    <a:srgbClr val="006AA5"/>
    <a:srgbClr val="F2F9EB"/>
    <a:srgbClr val="E7F4D8"/>
    <a:srgbClr val="FDFDFD"/>
    <a:srgbClr val="FEFEFE"/>
    <a:srgbClr val="FCFCFC"/>
    <a:srgbClr val="FAFAFA"/>
    <a:srgbClr val="F4F4F4"/>
    <a:srgbClr val="E9E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660" autoAdjust="0"/>
  </p:normalViewPr>
  <p:slideViewPr>
    <p:cSldViewPr snapToGrid="0">
      <p:cViewPr varScale="1">
        <p:scale>
          <a:sx n="83" d="100"/>
          <a:sy n="83" d="100"/>
        </p:scale>
        <p:origin x="533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9F2AA2-4526-4EC8-809B-D66EB4EECAFB}" type="doc">
      <dgm:prSet loTypeId="urn:microsoft.com/office/officeart/2005/8/layout/hList6" loCatId="list" qsTypeId="urn:microsoft.com/office/officeart/2005/8/quickstyle/3d3" qsCatId="3D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2B5791A0-79EE-41AB-B858-B95FB0980324}">
      <dgm:prSet phldrT="[Text]"/>
      <dgm:spPr/>
      <dgm:t>
        <a:bodyPr/>
        <a:lstStyle/>
        <a:p>
          <a:endParaRPr lang="en-US" dirty="0"/>
        </a:p>
        <a:p>
          <a:r>
            <a:rPr lang="en-US" dirty="0"/>
            <a:t>UI</a:t>
          </a:r>
        </a:p>
      </dgm:t>
    </dgm:pt>
    <dgm:pt modelId="{970F5048-1497-45E3-8539-ABE09FC4C52B}" type="parTrans" cxnId="{E8B064BA-CE03-4B5A-A410-AA05496F8D81}">
      <dgm:prSet/>
      <dgm:spPr/>
      <dgm:t>
        <a:bodyPr/>
        <a:lstStyle/>
        <a:p>
          <a:endParaRPr lang="en-US"/>
        </a:p>
      </dgm:t>
    </dgm:pt>
    <dgm:pt modelId="{60AF06E6-284B-429F-872E-25BFD9E2DF21}" type="sibTrans" cxnId="{E8B064BA-CE03-4B5A-A410-AA05496F8D81}">
      <dgm:prSet/>
      <dgm:spPr/>
      <dgm:t>
        <a:bodyPr/>
        <a:lstStyle/>
        <a:p>
          <a:endParaRPr lang="en-US"/>
        </a:p>
      </dgm:t>
    </dgm:pt>
    <dgm:pt modelId="{A2477C43-3609-4387-B497-F3F52AA9CE48}">
      <dgm:prSet phldrT="[Text]"/>
      <dgm:spPr/>
      <dgm:t>
        <a:bodyPr/>
        <a:lstStyle/>
        <a:p>
          <a:r>
            <a:rPr lang="en-US" dirty="0"/>
            <a:t>Predix  Line Charts</a:t>
          </a:r>
        </a:p>
      </dgm:t>
    </dgm:pt>
    <dgm:pt modelId="{472655B3-0766-4203-B5BD-C398AC4F7407}" type="parTrans" cxnId="{059DBB77-2883-4CEA-B600-8403708478FD}">
      <dgm:prSet/>
      <dgm:spPr/>
      <dgm:t>
        <a:bodyPr/>
        <a:lstStyle/>
        <a:p>
          <a:endParaRPr lang="en-US"/>
        </a:p>
      </dgm:t>
    </dgm:pt>
    <dgm:pt modelId="{708F2529-6F99-4594-8FE1-701AC51408F6}" type="sibTrans" cxnId="{059DBB77-2883-4CEA-B600-8403708478FD}">
      <dgm:prSet/>
      <dgm:spPr/>
      <dgm:t>
        <a:bodyPr/>
        <a:lstStyle/>
        <a:p>
          <a:endParaRPr lang="en-US"/>
        </a:p>
      </dgm:t>
    </dgm:pt>
    <dgm:pt modelId="{A2644365-7DD2-41AD-943F-E1D384597A22}">
      <dgm:prSet phldrT="[Text]"/>
      <dgm:spPr/>
      <dgm:t>
        <a:bodyPr/>
        <a:lstStyle/>
        <a:p>
          <a:endParaRPr lang="en-US" dirty="0"/>
        </a:p>
        <a:p>
          <a:r>
            <a:rPr lang="en-US" dirty="0"/>
            <a:t>Data Systems</a:t>
          </a:r>
        </a:p>
      </dgm:t>
    </dgm:pt>
    <dgm:pt modelId="{7EDB95F9-3E95-4326-9580-A8F3F137497D}" type="parTrans" cxnId="{36C2C4FA-BAE0-4F71-8701-CFACB93D6BA1}">
      <dgm:prSet/>
      <dgm:spPr/>
      <dgm:t>
        <a:bodyPr/>
        <a:lstStyle/>
        <a:p>
          <a:endParaRPr lang="en-US"/>
        </a:p>
      </dgm:t>
    </dgm:pt>
    <dgm:pt modelId="{B659B563-0289-40C3-B6EF-E67AA7D73E9F}" type="sibTrans" cxnId="{36C2C4FA-BAE0-4F71-8701-CFACB93D6BA1}">
      <dgm:prSet/>
      <dgm:spPr/>
      <dgm:t>
        <a:bodyPr/>
        <a:lstStyle/>
        <a:p>
          <a:endParaRPr lang="en-US"/>
        </a:p>
      </dgm:t>
    </dgm:pt>
    <dgm:pt modelId="{465B27DC-DD01-4ECB-9EF4-2A6F8A35CC66}">
      <dgm:prSet phldrT="[Text]"/>
      <dgm:spPr/>
      <dgm:t>
        <a:bodyPr/>
        <a:lstStyle/>
        <a:p>
          <a:r>
            <a:rPr lang="en-US" dirty="0"/>
            <a:t>Predix Time Series</a:t>
          </a:r>
        </a:p>
      </dgm:t>
    </dgm:pt>
    <dgm:pt modelId="{77C933A2-C285-4EC2-91C5-4F57F5A7ADA9}" type="parTrans" cxnId="{3F785841-E089-4DF8-A8E3-F0FB9AA7CCA0}">
      <dgm:prSet/>
      <dgm:spPr/>
      <dgm:t>
        <a:bodyPr/>
        <a:lstStyle/>
        <a:p>
          <a:endParaRPr lang="en-US"/>
        </a:p>
      </dgm:t>
    </dgm:pt>
    <dgm:pt modelId="{CFA98D00-B7EA-4B07-9C4C-8F8F60386DC3}" type="sibTrans" cxnId="{3F785841-E089-4DF8-A8E3-F0FB9AA7CCA0}">
      <dgm:prSet/>
      <dgm:spPr/>
      <dgm:t>
        <a:bodyPr/>
        <a:lstStyle/>
        <a:p>
          <a:endParaRPr lang="en-US"/>
        </a:p>
      </dgm:t>
    </dgm:pt>
    <dgm:pt modelId="{0363C507-EA15-4556-99A9-19C98F58626C}">
      <dgm:prSet phldrT="[Text]"/>
      <dgm:spPr/>
      <dgm:t>
        <a:bodyPr/>
        <a:lstStyle/>
        <a:p>
          <a:r>
            <a:rPr lang="en-US" dirty="0"/>
            <a:t>Predix Asset</a:t>
          </a:r>
        </a:p>
      </dgm:t>
    </dgm:pt>
    <dgm:pt modelId="{45E2DD56-40CF-45AF-993A-6BE4A98FD2C8}" type="parTrans" cxnId="{1F31B5AA-E8FE-4BDD-B2EB-FCF870C2B33C}">
      <dgm:prSet/>
      <dgm:spPr/>
      <dgm:t>
        <a:bodyPr/>
        <a:lstStyle/>
        <a:p>
          <a:endParaRPr lang="en-US"/>
        </a:p>
      </dgm:t>
    </dgm:pt>
    <dgm:pt modelId="{1C7554C1-9CAD-4224-8675-D8A514EFF09E}" type="sibTrans" cxnId="{1F31B5AA-E8FE-4BDD-B2EB-FCF870C2B33C}">
      <dgm:prSet/>
      <dgm:spPr/>
      <dgm:t>
        <a:bodyPr/>
        <a:lstStyle/>
        <a:p>
          <a:endParaRPr lang="en-US"/>
        </a:p>
      </dgm:t>
    </dgm:pt>
    <dgm:pt modelId="{54762E8A-7A32-4CAA-A029-92543CFA7BB0}">
      <dgm:prSet phldrT="[Text]"/>
      <dgm:spPr/>
      <dgm:t>
        <a:bodyPr/>
        <a:lstStyle/>
        <a:p>
          <a:r>
            <a:rPr lang="en-US"/>
            <a:t>Grunt</a:t>
          </a:r>
          <a:endParaRPr lang="en-US" dirty="0"/>
        </a:p>
      </dgm:t>
    </dgm:pt>
    <dgm:pt modelId="{78B3BE0C-D666-433C-A88D-139BB7937A04}" type="parTrans" cxnId="{5E72FFD9-7082-4BCB-ACA2-F3ED68386011}">
      <dgm:prSet/>
      <dgm:spPr/>
      <dgm:t>
        <a:bodyPr/>
        <a:lstStyle/>
        <a:p>
          <a:endParaRPr lang="en-US"/>
        </a:p>
      </dgm:t>
    </dgm:pt>
    <dgm:pt modelId="{D5F1D73E-B9C5-445C-8DB8-3F71934F1483}" type="sibTrans" cxnId="{5E72FFD9-7082-4BCB-ACA2-F3ED68386011}">
      <dgm:prSet/>
      <dgm:spPr/>
      <dgm:t>
        <a:bodyPr/>
        <a:lstStyle/>
        <a:p>
          <a:endParaRPr lang="en-US"/>
        </a:p>
      </dgm:t>
    </dgm:pt>
    <dgm:pt modelId="{EE947119-09D7-48AF-B6FE-DE75A5C3959A}">
      <dgm:prSet phldrT="[Text]"/>
      <dgm:spPr/>
      <dgm:t>
        <a:bodyPr/>
        <a:lstStyle/>
        <a:p>
          <a:r>
            <a:rPr lang="en-US" dirty="0"/>
            <a:t>Node</a:t>
          </a:r>
        </a:p>
      </dgm:t>
    </dgm:pt>
    <dgm:pt modelId="{F544A323-F9C6-4E6A-8D25-CFF0963354A1}" type="parTrans" cxnId="{AC5E933B-EF54-4FDE-BD0E-54AB79F8D359}">
      <dgm:prSet/>
      <dgm:spPr/>
      <dgm:t>
        <a:bodyPr/>
        <a:lstStyle/>
        <a:p>
          <a:endParaRPr lang="en-US"/>
        </a:p>
      </dgm:t>
    </dgm:pt>
    <dgm:pt modelId="{ED3A01D5-4443-4767-A935-D2E28B6378D5}" type="sibTrans" cxnId="{AC5E933B-EF54-4FDE-BD0E-54AB79F8D359}">
      <dgm:prSet/>
      <dgm:spPr/>
      <dgm:t>
        <a:bodyPr/>
        <a:lstStyle/>
        <a:p>
          <a:endParaRPr lang="en-US"/>
        </a:p>
      </dgm:t>
    </dgm:pt>
    <dgm:pt modelId="{DC4A9042-1A26-4128-BD40-D752D1757D8C}">
      <dgm:prSet phldrT="[Text]"/>
      <dgm:spPr/>
      <dgm:t>
        <a:bodyPr/>
        <a:lstStyle/>
        <a:p>
          <a:r>
            <a:rPr lang="en-US" dirty="0"/>
            <a:t>Predix PostgreSQL</a:t>
          </a:r>
        </a:p>
      </dgm:t>
    </dgm:pt>
    <dgm:pt modelId="{DB848063-57E6-487C-A789-B627C6C3BA5C}" type="parTrans" cxnId="{5DC727F5-906A-4F60-B6C0-4D6AD0B3C46A}">
      <dgm:prSet/>
      <dgm:spPr/>
      <dgm:t>
        <a:bodyPr/>
        <a:lstStyle/>
        <a:p>
          <a:endParaRPr lang="en-US"/>
        </a:p>
      </dgm:t>
    </dgm:pt>
    <dgm:pt modelId="{C9E78C97-FA17-42C9-9F5D-7D147A48BBFB}" type="sibTrans" cxnId="{5DC727F5-906A-4F60-B6C0-4D6AD0B3C46A}">
      <dgm:prSet/>
      <dgm:spPr/>
      <dgm:t>
        <a:bodyPr/>
        <a:lstStyle/>
        <a:p>
          <a:endParaRPr lang="en-US"/>
        </a:p>
      </dgm:t>
    </dgm:pt>
    <dgm:pt modelId="{80B8333F-BE08-47B2-ADBA-52A7F47BC202}">
      <dgm:prSet phldrT="[Text]"/>
      <dgm:spPr/>
      <dgm:t>
        <a:bodyPr/>
        <a:lstStyle/>
        <a:p>
          <a:endParaRPr lang="en-US" dirty="0"/>
        </a:p>
      </dgm:t>
    </dgm:pt>
    <dgm:pt modelId="{E67BEB76-B7DD-4C5B-B70F-B9BF9D34D7E7}" type="parTrans" cxnId="{D5D4A851-3C04-440F-8A18-4B962B7EA711}">
      <dgm:prSet/>
      <dgm:spPr/>
      <dgm:t>
        <a:bodyPr/>
        <a:lstStyle/>
        <a:p>
          <a:endParaRPr lang="en-US"/>
        </a:p>
      </dgm:t>
    </dgm:pt>
    <dgm:pt modelId="{5F72E2AB-6655-4728-8A1B-0F128DAF7C8B}" type="sibTrans" cxnId="{D5D4A851-3C04-440F-8A18-4B962B7EA711}">
      <dgm:prSet/>
      <dgm:spPr/>
      <dgm:t>
        <a:bodyPr/>
        <a:lstStyle/>
        <a:p>
          <a:endParaRPr lang="en-US"/>
        </a:p>
      </dgm:t>
    </dgm:pt>
    <dgm:pt modelId="{7503ED25-1BE9-4427-A54E-21D25151862F}">
      <dgm:prSet phldrT="[Text]"/>
      <dgm:spPr/>
      <dgm:t>
        <a:bodyPr/>
        <a:lstStyle/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/>
            <a:t>Billing/Metering</a:t>
          </a:r>
        </a:p>
      </dgm:t>
    </dgm:pt>
    <dgm:pt modelId="{1A41E2B9-347F-4681-86DC-E664AA54B280}">
      <dgm:prSet phldrT="[Text]"/>
      <dgm:spPr/>
      <dgm:t>
        <a:bodyPr/>
        <a:lstStyle/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/>
            <a:t>ReportsLab</a:t>
          </a:r>
        </a:p>
      </dgm:t>
    </dgm:pt>
    <dgm:pt modelId="{3A29AA26-BA20-4EAA-8701-1D5522A8545B}">
      <dgm:prSet phldrT="[Text]"/>
      <dgm:spPr/>
      <dgm:t>
        <a:bodyPr/>
        <a:lstStyle/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/>
            <a:t>API Framework</a:t>
          </a:r>
        </a:p>
      </dgm:t>
    </dgm:pt>
    <dgm:pt modelId="{FFFB252E-18B5-4DF0-B780-52924A954167}">
      <dgm:prSet phldrT="[Text]"/>
      <dgm:spPr/>
      <dgm:t>
        <a:bodyPr/>
        <a:lstStyle/>
        <a:p>
          <a:pPr marL="57150" marR="0" lvl="1" indent="-57150" algn="l" defTabSz="48895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en-US" dirty="0"/>
        </a:p>
      </dgm:t>
    </dgm:pt>
    <dgm:pt modelId="{4BCE5AC5-C904-46EB-AE19-39336FFB362F}">
      <dgm:prSet phldrT="[Text]"/>
      <dgm:spPr/>
      <dgm:t>
        <a:bodyPr/>
        <a:lstStyle/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/>
            <a:t>Python</a:t>
          </a:r>
        </a:p>
      </dgm:t>
    </dgm:pt>
    <dgm:pt modelId="{4296EB63-10D6-4DA4-80DB-4E15C340CED4}">
      <dgm:prSet phldrT="[Text]"/>
      <dgm:spPr/>
      <dgm:t>
        <a:bodyPr/>
        <a:lstStyle/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/>
            <a:t>APM</a:t>
          </a:r>
        </a:p>
      </dgm:t>
    </dgm:pt>
    <dgm:pt modelId="{1BC68EBB-CEFA-4E98-BC1F-7B0ED23447C2}">
      <dgm:prSet phldrT="[Text]"/>
      <dgm:spPr/>
      <dgm:t>
        <a:bodyPr/>
        <a:lstStyle/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/>
            <a:t>Predix UAA/ACS</a:t>
          </a:r>
        </a:p>
      </dgm:t>
    </dgm:pt>
    <dgm:pt modelId="{138E5C4A-0AA3-4F69-BA39-1277D704DF30}">
      <dgm:prSet phldrT="[Text]"/>
      <dgm:spPr/>
      <dgm:t>
        <a:bodyPr/>
        <a:lstStyle/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/>
            <a:t>Cloud Foundry</a:t>
          </a:r>
        </a:p>
      </dgm:t>
    </dgm:pt>
    <dgm:pt modelId="{7A1DC47F-9F38-400F-87E7-490793C3C148}">
      <dgm:prSet phldrT="[Text]"/>
      <dgm:spPr/>
      <dgm:t>
        <a:bodyPr/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Other Services</a:t>
          </a:r>
        </a:p>
      </dgm:t>
    </dgm:pt>
    <dgm:pt modelId="{FA300743-9C8A-438A-8497-81B222C3657C}" type="sibTrans" cxnId="{5580056D-8EA1-4483-840D-E1C9BFB0D064}">
      <dgm:prSet/>
      <dgm:spPr/>
      <dgm:t>
        <a:bodyPr/>
        <a:lstStyle/>
        <a:p>
          <a:endParaRPr lang="en-US"/>
        </a:p>
      </dgm:t>
    </dgm:pt>
    <dgm:pt modelId="{BE63431B-920C-4729-99EE-AC508A218F42}" type="parTrans" cxnId="{5580056D-8EA1-4483-840D-E1C9BFB0D064}">
      <dgm:prSet/>
      <dgm:spPr/>
      <dgm:t>
        <a:bodyPr/>
        <a:lstStyle/>
        <a:p>
          <a:endParaRPr lang="en-US"/>
        </a:p>
      </dgm:t>
    </dgm:pt>
    <dgm:pt modelId="{16730D86-8B67-43EE-BA87-826927C493F8}" type="sibTrans" cxnId="{D42211DA-71A4-4874-B197-387D4A7CB277}">
      <dgm:prSet/>
      <dgm:spPr/>
      <dgm:t>
        <a:bodyPr/>
        <a:lstStyle/>
        <a:p>
          <a:endParaRPr lang="en-US"/>
        </a:p>
      </dgm:t>
    </dgm:pt>
    <dgm:pt modelId="{B728D34B-978C-4167-899A-A9F12B58FB83}" type="parTrans" cxnId="{D42211DA-71A4-4874-B197-387D4A7CB277}">
      <dgm:prSet/>
      <dgm:spPr/>
      <dgm:t>
        <a:bodyPr/>
        <a:lstStyle/>
        <a:p>
          <a:endParaRPr lang="en-US"/>
        </a:p>
      </dgm:t>
    </dgm:pt>
    <dgm:pt modelId="{4AB20B43-9741-46A1-9394-0310BABCF9AE}" type="sibTrans" cxnId="{6469AA85-7E94-4474-92C8-6C1F1860B5C9}">
      <dgm:prSet/>
      <dgm:spPr/>
      <dgm:t>
        <a:bodyPr/>
        <a:lstStyle/>
        <a:p>
          <a:endParaRPr lang="en-US"/>
        </a:p>
      </dgm:t>
    </dgm:pt>
    <dgm:pt modelId="{D8486344-C9F3-4E93-AD65-F33718B9E234}" type="parTrans" cxnId="{6469AA85-7E94-4474-92C8-6C1F1860B5C9}">
      <dgm:prSet/>
      <dgm:spPr/>
      <dgm:t>
        <a:bodyPr/>
        <a:lstStyle/>
        <a:p>
          <a:endParaRPr lang="en-US"/>
        </a:p>
      </dgm:t>
    </dgm:pt>
    <dgm:pt modelId="{7A9BD13E-96D5-4A6A-94B2-337E90E29DDD}" type="sibTrans" cxnId="{64ED67B4-4028-44CB-8AE5-E407ABAFC266}">
      <dgm:prSet/>
      <dgm:spPr/>
      <dgm:t>
        <a:bodyPr/>
        <a:lstStyle/>
        <a:p>
          <a:endParaRPr lang="en-US"/>
        </a:p>
      </dgm:t>
    </dgm:pt>
    <dgm:pt modelId="{B4332EBD-32EC-4415-8CFD-98E3A451189D}" type="parTrans" cxnId="{64ED67B4-4028-44CB-8AE5-E407ABAFC266}">
      <dgm:prSet/>
      <dgm:spPr/>
      <dgm:t>
        <a:bodyPr/>
        <a:lstStyle/>
        <a:p>
          <a:endParaRPr lang="en-US"/>
        </a:p>
      </dgm:t>
    </dgm:pt>
    <dgm:pt modelId="{974AFC2C-B160-4B73-94F4-F06021492E0D}" type="sibTrans" cxnId="{6CC7C3EA-4FDB-4537-8251-ABB17A142373}">
      <dgm:prSet/>
      <dgm:spPr/>
      <dgm:t>
        <a:bodyPr/>
        <a:lstStyle/>
        <a:p>
          <a:endParaRPr lang="en-US"/>
        </a:p>
      </dgm:t>
    </dgm:pt>
    <dgm:pt modelId="{AC7AD71A-953A-47A5-88D7-FBF19E8F17DE}" type="parTrans" cxnId="{6CC7C3EA-4FDB-4537-8251-ABB17A142373}">
      <dgm:prSet/>
      <dgm:spPr/>
      <dgm:t>
        <a:bodyPr/>
        <a:lstStyle/>
        <a:p>
          <a:endParaRPr lang="en-US"/>
        </a:p>
      </dgm:t>
    </dgm:pt>
    <dgm:pt modelId="{35D9C2C5-A54C-4120-98ED-6EAEBE73673C}" type="sibTrans" cxnId="{54B8A0C3-1605-41EA-93D0-65CD4892F4A1}">
      <dgm:prSet/>
      <dgm:spPr/>
      <dgm:t>
        <a:bodyPr/>
        <a:lstStyle/>
        <a:p>
          <a:endParaRPr lang="en-US"/>
        </a:p>
      </dgm:t>
    </dgm:pt>
    <dgm:pt modelId="{BA56481C-82E1-451A-9203-F2857E2B410A}" type="parTrans" cxnId="{54B8A0C3-1605-41EA-93D0-65CD4892F4A1}">
      <dgm:prSet/>
      <dgm:spPr/>
      <dgm:t>
        <a:bodyPr/>
        <a:lstStyle/>
        <a:p>
          <a:endParaRPr lang="en-US"/>
        </a:p>
      </dgm:t>
    </dgm:pt>
    <dgm:pt modelId="{03AB1728-012A-44F3-AADE-3103BE1DB2EF}" type="sibTrans" cxnId="{0F43B74B-C441-4163-9795-E1358D94444C}">
      <dgm:prSet/>
      <dgm:spPr/>
      <dgm:t>
        <a:bodyPr/>
        <a:lstStyle/>
        <a:p>
          <a:endParaRPr lang="en-US"/>
        </a:p>
      </dgm:t>
    </dgm:pt>
    <dgm:pt modelId="{72BA3C31-300E-4769-A056-C3E24DD2DAA6}" type="parTrans" cxnId="{0F43B74B-C441-4163-9795-E1358D94444C}">
      <dgm:prSet/>
      <dgm:spPr/>
      <dgm:t>
        <a:bodyPr/>
        <a:lstStyle/>
        <a:p>
          <a:endParaRPr lang="en-US"/>
        </a:p>
      </dgm:t>
    </dgm:pt>
    <dgm:pt modelId="{BB938FA9-B230-4680-AEEE-57CA0205F2EE}" type="sibTrans" cxnId="{412F02CB-24D7-407B-93F8-AAEED98D8046}">
      <dgm:prSet/>
      <dgm:spPr/>
      <dgm:t>
        <a:bodyPr/>
        <a:lstStyle/>
        <a:p>
          <a:endParaRPr lang="en-US"/>
        </a:p>
      </dgm:t>
    </dgm:pt>
    <dgm:pt modelId="{08B553B5-D0F6-4C26-A8CA-22B5F7CCA889}" type="parTrans" cxnId="{412F02CB-24D7-407B-93F8-AAEED98D8046}">
      <dgm:prSet/>
      <dgm:spPr/>
      <dgm:t>
        <a:bodyPr/>
        <a:lstStyle/>
        <a:p>
          <a:endParaRPr lang="en-US"/>
        </a:p>
      </dgm:t>
    </dgm:pt>
    <dgm:pt modelId="{1B7497D6-4F59-43A1-9A41-DE6CA0AD5307}" type="sibTrans" cxnId="{B979FB00-315A-4819-B878-8CA5C7FD30F7}">
      <dgm:prSet/>
      <dgm:spPr/>
      <dgm:t>
        <a:bodyPr/>
        <a:lstStyle/>
        <a:p>
          <a:endParaRPr lang="en-US"/>
        </a:p>
      </dgm:t>
    </dgm:pt>
    <dgm:pt modelId="{BCB57241-77C5-4AE1-9DD6-55AE2E4BC023}" type="parTrans" cxnId="{B979FB00-315A-4819-B878-8CA5C7FD30F7}">
      <dgm:prSet/>
      <dgm:spPr/>
      <dgm:t>
        <a:bodyPr/>
        <a:lstStyle/>
        <a:p>
          <a:endParaRPr lang="en-US"/>
        </a:p>
      </dgm:t>
    </dgm:pt>
    <dgm:pt modelId="{B7355A29-4709-F941-8987-8C64F746DB50}">
      <dgm:prSet phldrT="[Text]"/>
      <dgm:spPr/>
      <dgm:t>
        <a:bodyPr/>
        <a:lstStyle/>
        <a:p>
          <a:r>
            <a:rPr lang="en-US" dirty="0"/>
            <a:t>Predix Bar Chart</a:t>
          </a:r>
        </a:p>
      </dgm:t>
    </dgm:pt>
    <dgm:pt modelId="{A057505D-28F1-ED44-8DF1-2D4BE5DFE448}" type="parTrans" cxnId="{739F2476-ABDF-8B4F-A3A4-0A72E519E35C}">
      <dgm:prSet/>
      <dgm:spPr/>
      <dgm:t>
        <a:bodyPr/>
        <a:lstStyle/>
        <a:p>
          <a:endParaRPr lang="en-US"/>
        </a:p>
      </dgm:t>
    </dgm:pt>
    <dgm:pt modelId="{EF3A9626-E67E-0D45-A766-9463174715A9}" type="sibTrans" cxnId="{739F2476-ABDF-8B4F-A3A4-0A72E519E35C}">
      <dgm:prSet/>
      <dgm:spPr/>
      <dgm:t>
        <a:bodyPr/>
        <a:lstStyle/>
        <a:p>
          <a:endParaRPr lang="en-US"/>
        </a:p>
      </dgm:t>
    </dgm:pt>
    <dgm:pt modelId="{153F7E1E-477F-9B4D-BA40-74738F0728B0}">
      <dgm:prSet/>
      <dgm:spPr/>
      <dgm:t>
        <a:bodyPr/>
        <a:lstStyle/>
        <a:p>
          <a:endParaRPr lang="en-US" dirty="0"/>
        </a:p>
      </dgm:t>
    </dgm:pt>
    <dgm:pt modelId="{6AC1AA70-B270-5C4E-AD64-725382EC8E63}" type="parTrans" cxnId="{D78ACDD9-E234-6B47-850D-0D24D5D93B54}">
      <dgm:prSet/>
      <dgm:spPr/>
      <dgm:t>
        <a:bodyPr/>
        <a:lstStyle/>
        <a:p>
          <a:endParaRPr lang="en-US"/>
        </a:p>
      </dgm:t>
    </dgm:pt>
    <dgm:pt modelId="{284E3FD7-E12B-D340-A779-DB31F3B7F606}" type="sibTrans" cxnId="{D78ACDD9-E234-6B47-850D-0D24D5D93B54}">
      <dgm:prSet/>
      <dgm:spPr/>
      <dgm:t>
        <a:bodyPr/>
        <a:lstStyle/>
        <a:p>
          <a:endParaRPr lang="en-US"/>
        </a:p>
      </dgm:t>
    </dgm:pt>
    <dgm:pt modelId="{3B3BE659-EECD-1A41-8746-CA2E9D7E6D5E}">
      <dgm:prSet phldrT="[Text]"/>
      <dgm:spPr/>
      <dgm:t>
        <a:bodyPr/>
        <a:lstStyle/>
        <a:p>
          <a:r>
            <a:rPr lang="en-US" dirty="0" err="1"/>
            <a:t>Predix</a:t>
          </a:r>
          <a:r>
            <a:rPr lang="en-US" dirty="0"/>
            <a:t> Data table</a:t>
          </a:r>
        </a:p>
      </dgm:t>
    </dgm:pt>
    <dgm:pt modelId="{9BC9CDB1-2972-9C4F-B65B-E620E0A0A273}" type="parTrans" cxnId="{26283F62-E656-AF4A-AA1A-3A6F9D83C15F}">
      <dgm:prSet/>
      <dgm:spPr/>
      <dgm:t>
        <a:bodyPr/>
        <a:lstStyle/>
        <a:p>
          <a:endParaRPr lang="en-US"/>
        </a:p>
      </dgm:t>
    </dgm:pt>
    <dgm:pt modelId="{5C03FD2F-9788-2147-99F2-D73D37D761EF}" type="sibTrans" cxnId="{26283F62-E656-AF4A-AA1A-3A6F9D83C15F}">
      <dgm:prSet/>
      <dgm:spPr/>
      <dgm:t>
        <a:bodyPr/>
        <a:lstStyle/>
        <a:p>
          <a:endParaRPr lang="en-US"/>
        </a:p>
      </dgm:t>
    </dgm:pt>
    <dgm:pt modelId="{5C7C2995-BBCE-4885-870C-1357115B547C}" type="pres">
      <dgm:prSet presAssocID="{D69F2AA2-4526-4EC8-809B-D66EB4EECAFB}" presName="Name0" presStyleCnt="0">
        <dgm:presLayoutVars>
          <dgm:dir/>
          <dgm:resizeHandles val="exact"/>
        </dgm:presLayoutVars>
      </dgm:prSet>
      <dgm:spPr/>
    </dgm:pt>
    <dgm:pt modelId="{C9F354D3-431A-476C-BDD0-434F1AE5FBED}" type="pres">
      <dgm:prSet presAssocID="{2B5791A0-79EE-41AB-B858-B95FB0980324}" presName="node" presStyleLbl="node1" presStyleIdx="0" presStyleCnt="3" custLinFactX="-24535" custLinFactNeighborX="-100000" custLinFactNeighborY="-1641">
        <dgm:presLayoutVars>
          <dgm:bulletEnabled val="1"/>
        </dgm:presLayoutVars>
      </dgm:prSet>
      <dgm:spPr/>
    </dgm:pt>
    <dgm:pt modelId="{9474C256-239E-4E61-A3C7-8BB0601F3D78}" type="pres">
      <dgm:prSet presAssocID="{60AF06E6-284B-429F-872E-25BFD9E2DF21}" presName="sibTrans" presStyleCnt="0"/>
      <dgm:spPr/>
    </dgm:pt>
    <dgm:pt modelId="{87380C7C-FDE7-428C-B7A4-ED365C2835FF}" type="pres">
      <dgm:prSet presAssocID="{A2644365-7DD2-41AD-943F-E1D384597A22}" presName="node" presStyleLbl="node1" presStyleIdx="1" presStyleCnt="3" custLinFactNeighborX="1" custLinFactNeighborY="2812">
        <dgm:presLayoutVars>
          <dgm:bulletEnabled val="1"/>
        </dgm:presLayoutVars>
      </dgm:prSet>
      <dgm:spPr/>
    </dgm:pt>
    <dgm:pt modelId="{E544923C-1040-4541-8A52-1DDE2E9607B0}" type="pres">
      <dgm:prSet presAssocID="{B659B563-0289-40C3-B6EF-E67AA7D73E9F}" presName="sibTrans" presStyleCnt="0"/>
      <dgm:spPr/>
    </dgm:pt>
    <dgm:pt modelId="{2B44D6D1-9136-4FAE-B022-430352F06719}" type="pres">
      <dgm:prSet presAssocID="{7A1DC47F-9F38-400F-87E7-490793C3C148}" presName="node" presStyleLbl="node1" presStyleIdx="2" presStyleCnt="3" custLinFactNeighborX="21627" custLinFactNeighborY="-234">
        <dgm:presLayoutVars>
          <dgm:bulletEnabled val="1"/>
        </dgm:presLayoutVars>
      </dgm:prSet>
      <dgm:spPr/>
    </dgm:pt>
  </dgm:ptLst>
  <dgm:cxnLst>
    <dgm:cxn modelId="{E35A41B8-9FD3-4589-B1F6-C305894CA4A6}" type="presOf" srcId="{7503ED25-1BE9-4427-A54E-21D25151862F}" destId="{2B44D6D1-9136-4FAE-B022-430352F06719}" srcOrd="0" destOrd="8" presId="urn:microsoft.com/office/officeart/2005/8/layout/hList6"/>
    <dgm:cxn modelId="{059DBB77-2883-4CEA-B600-8403708478FD}" srcId="{2B5791A0-79EE-41AB-B858-B95FB0980324}" destId="{A2477C43-3609-4387-B497-F3F52AA9CE48}" srcOrd="0" destOrd="0" parTransId="{472655B3-0766-4203-B5BD-C398AC4F7407}" sibTransId="{708F2529-6F99-4594-8FE1-701AC51408F6}"/>
    <dgm:cxn modelId="{EA2CD386-E659-41B7-82A0-2EB812B7D0A5}" type="presOf" srcId="{FFFB252E-18B5-4DF0-B780-52924A954167}" destId="{2B44D6D1-9136-4FAE-B022-430352F06719}" srcOrd="0" destOrd="5" presId="urn:microsoft.com/office/officeart/2005/8/layout/hList6"/>
    <dgm:cxn modelId="{8BCB7DEE-AEE4-4C0D-990F-6BBBF18A348B}" type="presOf" srcId="{465B27DC-DD01-4ECB-9EF4-2A6F8A35CC66}" destId="{87380C7C-FDE7-428C-B7A4-ED365C2835FF}" srcOrd="0" destOrd="1" presId="urn:microsoft.com/office/officeart/2005/8/layout/hList6"/>
    <dgm:cxn modelId="{6CC7C3EA-4FDB-4537-8251-ABB17A142373}" srcId="{7A1DC47F-9F38-400F-87E7-490793C3C148}" destId="{FFFB252E-18B5-4DF0-B780-52924A954167}" srcOrd="4" destOrd="0" parTransId="{AC7AD71A-953A-47A5-88D7-FBF19E8F17DE}" sibTransId="{974AFC2C-B160-4B73-94F4-F06021492E0D}"/>
    <dgm:cxn modelId="{1F31B5AA-E8FE-4BDD-B2EB-FCF870C2B33C}" srcId="{A2644365-7DD2-41AD-943F-E1D384597A22}" destId="{0363C507-EA15-4556-99A9-19C98F58626C}" srcOrd="1" destOrd="0" parTransId="{45E2DD56-40CF-45AF-993A-6BE4A98FD2C8}" sibTransId="{1C7554C1-9CAD-4224-8675-D8A514EFF09E}"/>
    <dgm:cxn modelId="{AC5E933B-EF54-4FDE-BD0E-54AB79F8D359}" srcId="{2B5791A0-79EE-41AB-B858-B95FB0980324}" destId="{EE947119-09D7-48AF-B6FE-DE75A5C3959A}" srcOrd="4" destOrd="0" parTransId="{F544A323-F9C6-4E6A-8D25-CFF0963354A1}" sibTransId="{ED3A01D5-4443-4767-A935-D2E28B6378D5}"/>
    <dgm:cxn modelId="{487AFF57-C47B-409A-A1D5-07030F5AADBE}" type="presOf" srcId="{1A41E2B9-347F-4681-86DC-E664AA54B280}" destId="{2B44D6D1-9136-4FAE-B022-430352F06719}" srcOrd="0" destOrd="7" presId="urn:microsoft.com/office/officeart/2005/8/layout/hList6"/>
    <dgm:cxn modelId="{3F785841-E089-4DF8-A8E3-F0FB9AA7CCA0}" srcId="{A2644365-7DD2-41AD-943F-E1D384597A22}" destId="{465B27DC-DD01-4ECB-9EF4-2A6F8A35CC66}" srcOrd="0" destOrd="0" parTransId="{77C933A2-C285-4EC2-91C5-4F57F5A7ADA9}" sibTransId="{CFA98D00-B7EA-4B07-9C4C-8F8F60386DC3}"/>
    <dgm:cxn modelId="{FFBD19D5-EB81-4E9D-B5F1-CB77CC17FE56}" type="presOf" srcId="{80B8333F-BE08-47B2-ADBA-52A7F47BC202}" destId="{C9F354D3-431A-476C-BDD0-434F1AE5FBED}" srcOrd="0" destOrd="6" presId="urn:microsoft.com/office/officeart/2005/8/layout/hList6"/>
    <dgm:cxn modelId="{36C2C4FA-BAE0-4F71-8701-CFACB93D6BA1}" srcId="{D69F2AA2-4526-4EC8-809B-D66EB4EECAFB}" destId="{A2644365-7DD2-41AD-943F-E1D384597A22}" srcOrd="1" destOrd="0" parTransId="{7EDB95F9-3E95-4326-9580-A8F3F137497D}" sibTransId="{B659B563-0289-40C3-B6EF-E67AA7D73E9F}"/>
    <dgm:cxn modelId="{412F02CB-24D7-407B-93F8-AAEED98D8046}" srcId="{7A1DC47F-9F38-400F-87E7-490793C3C148}" destId="{1BC68EBB-CEFA-4E98-BC1F-7B0ED23447C2}" srcOrd="1" destOrd="0" parTransId="{08B553B5-D0F6-4C26-A8CA-22B5F7CCA889}" sibTransId="{BB938FA9-B230-4680-AEEE-57CA0205F2EE}"/>
    <dgm:cxn modelId="{64ED67B4-4028-44CB-8AE5-E407ABAFC266}" srcId="{7A1DC47F-9F38-400F-87E7-490793C3C148}" destId="{3A29AA26-BA20-4EAA-8701-1D5522A8545B}" srcOrd="5" destOrd="0" parTransId="{B4332EBD-32EC-4415-8CFD-98E3A451189D}" sibTransId="{7A9BD13E-96D5-4A6A-94B2-337E90E29DDD}"/>
    <dgm:cxn modelId="{739F2476-ABDF-8B4F-A3A4-0A72E519E35C}" srcId="{2B5791A0-79EE-41AB-B858-B95FB0980324}" destId="{B7355A29-4709-F941-8987-8C64F746DB50}" srcOrd="1" destOrd="0" parTransId="{A057505D-28F1-ED44-8DF1-2D4BE5DFE448}" sibTransId="{EF3A9626-E67E-0D45-A766-9463174715A9}"/>
    <dgm:cxn modelId="{5E72FFD9-7082-4BCB-ACA2-F3ED68386011}" srcId="{2B5791A0-79EE-41AB-B858-B95FB0980324}" destId="{54762E8A-7A32-4CAA-A029-92543CFA7BB0}" srcOrd="3" destOrd="0" parTransId="{78B3BE0C-D666-433C-A88D-139BB7937A04}" sibTransId="{D5F1D73E-B9C5-445C-8DB8-3F71934F1483}"/>
    <dgm:cxn modelId="{5DC727F5-906A-4F60-B6C0-4D6AD0B3C46A}" srcId="{A2644365-7DD2-41AD-943F-E1D384597A22}" destId="{DC4A9042-1A26-4128-BD40-D752D1757D8C}" srcOrd="2" destOrd="0" parTransId="{DB848063-57E6-487C-A789-B627C6C3BA5C}" sibTransId="{C9E78C97-FA17-42C9-9F5D-7D147A48BBFB}"/>
    <dgm:cxn modelId="{3B054799-BA6B-4C7C-99A6-361641137450}" type="presOf" srcId="{A2477C43-3609-4387-B497-F3F52AA9CE48}" destId="{C9F354D3-431A-476C-BDD0-434F1AE5FBED}" srcOrd="0" destOrd="1" presId="urn:microsoft.com/office/officeart/2005/8/layout/hList6"/>
    <dgm:cxn modelId="{5580056D-8EA1-4483-840D-E1C9BFB0D064}" srcId="{D69F2AA2-4526-4EC8-809B-D66EB4EECAFB}" destId="{7A1DC47F-9F38-400F-87E7-490793C3C148}" srcOrd="2" destOrd="0" parTransId="{BE63431B-920C-4729-99EE-AC508A218F42}" sibTransId="{FA300743-9C8A-438A-8497-81B222C3657C}"/>
    <dgm:cxn modelId="{D5D4A851-3C04-440F-8A18-4B962B7EA711}" srcId="{2B5791A0-79EE-41AB-B858-B95FB0980324}" destId="{80B8333F-BE08-47B2-ADBA-52A7F47BC202}" srcOrd="5" destOrd="0" parTransId="{E67BEB76-B7DD-4C5B-B70F-B9BF9D34D7E7}" sibTransId="{5F72E2AB-6655-4728-8A1B-0F128DAF7C8B}"/>
    <dgm:cxn modelId="{26283F62-E656-AF4A-AA1A-3A6F9D83C15F}" srcId="{2B5791A0-79EE-41AB-B858-B95FB0980324}" destId="{3B3BE659-EECD-1A41-8746-CA2E9D7E6D5E}" srcOrd="2" destOrd="0" parTransId="{9BC9CDB1-2972-9C4F-B65B-E620E0A0A273}" sibTransId="{5C03FD2F-9788-2147-99F2-D73D37D761EF}"/>
    <dgm:cxn modelId="{F2E37BC2-6BD4-4353-9F7A-0537F94170F5}" type="presOf" srcId="{153F7E1E-477F-9B4D-BA40-74738F0728B0}" destId="{C9F354D3-431A-476C-BDD0-434F1AE5FBED}" srcOrd="0" destOrd="7" presId="urn:microsoft.com/office/officeart/2005/8/layout/hList6"/>
    <dgm:cxn modelId="{550BA52E-6BFB-4625-8970-51017A242712}" type="presOf" srcId="{4296EB63-10D6-4DA4-80DB-4E15C340CED4}" destId="{2B44D6D1-9136-4FAE-B022-430352F06719}" srcOrd="0" destOrd="3" presId="urn:microsoft.com/office/officeart/2005/8/layout/hList6"/>
    <dgm:cxn modelId="{0F43B74B-C441-4163-9795-E1358D94444C}" srcId="{7A1DC47F-9F38-400F-87E7-490793C3C148}" destId="{4296EB63-10D6-4DA4-80DB-4E15C340CED4}" srcOrd="2" destOrd="0" parTransId="{72BA3C31-300E-4769-A056-C3E24DD2DAA6}" sibTransId="{03AB1728-012A-44F3-AADE-3103BE1DB2EF}"/>
    <dgm:cxn modelId="{1867F90F-674E-4503-AEB1-669039DF9CBA}" type="presOf" srcId="{0363C507-EA15-4556-99A9-19C98F58626C}" destId="{87380C7C-FDE7-428C-B7A4-ED365C2835FF}" srcOrd="0" destOrd="2" presId="urn:microsoft.com/office/officeart/2005/8/layout/hList6"/>
    <dgm:cxn modelId="{D1C0A527-946A-463B-8049-9ABC548069B4}" type="presOf" srcId="{DC4A9042-1A26-4128-BD40-D752D1757D8C}" destId="{87380C7C-FDE7-428C-B7A4-ED365C2835FF}" srcOrd="0" destOrd="3" presId="urn:microsoft.com/office/officeart/2005/8/layout/hList6"/>
    <dgm:cxn modelId="{B979FB00-315A-4819-B878-8CA5C7FD30F7}" srcId="{7A1DC47F-9F38-400F-87E7-490793C3C148}" destId="{138E5C4A-0AA3-4F69-BA39-1277D704DF30}" srcOrd="0" destOrd="0" parTransId="{BCB57241-77C5-4AE1-9DD6-55AE2E4BC023}" sibTransId="{1B7497D6-4F59-43A1-9A41-DE6CA0AD5307}"/>
    <dgm:cxn modelId="{E8B064BA-CE03-4B5A-A410-AA05496F8D81}" srcId="{D69F2AA2-4526-4EC8-809B-D66EB4EECAFB}" destId="{2B5791A0-79EE-41AB-B858-B95FB0980324}" srcOrd="0" destOrd="0" parTransId="{970F5048-1497-45E3-8539-ABE09FC4C52B}" sibTransId="{60AF06E6-284B-429F-872E-25BFD9E2DF21}"/>
    <dgm:cxn modelId="{D78ACDD9-E234-6B47-850D-0D24D5D93B54}" srcId="{2B5791A0-79EE-41AB-B858-B95FB0980324}" destId="{153F7E1E-477F-9B4D-BA40-74738F0728B0}" srcOrd="6" destOrd="0" parTransId="{6AC1AA70-B270-5C4E-AD64-725382EC8E63}" sibTransId="{284E3FD7-E12B-D340-A779-DB31F3B7F606}"/>
    <dgm:cxn modelId="{10AFD52C-DA43-4C23-AB02-06204DF68097}" type="presOf" srcId="{1BC68EBB-CEFA-4E98-BC1F-7B0ED23447C2}" destId="{2B44D6D1-9136-4FAE-B022-430352F06719}" srcOrd="0" destOrd="2" presId="urn:microsoft.com/office/officeart/2005/8/layout/hList6"/>
    <dgm:cxn modelId="{D42211DA-71A4-4874-B197-387D4A7CB277}" srcId="{7A1DC47F-9F38-400F-87E7-490793C3C148}" destId="{7503ED25-1BE9-4427-A54E-21D25151862F}" srcOrd="7" destOrd="0" parTransId="{B728D34B-978C-4167-899A-A9F12B58FB83}" sibTransId="{16730D86-8B67-43EE-BA87-826927C493F8}"/>
    <dgm:cxn modelId="{6469AA85-7E94-4474-92C8-6C1F1860B5C9}" srcId="{7A1DC47F-9F38-400F-87E7-490793C3C148}" destId="{1A41E2B9-347F-4681-86DC-E664AA54B280}" srcOrd="6" destOrd="0" parTransId="{D8486344-C9F3-4E93-AD65-F33718B9E234}" sibTransId="{4AB20B43-9741-46A1-9394-0310BABCF9AE}"/>
    <dgm:cxn modelId="{ED5BCDC8-A7D3-45BC-BF01-842D79CD8BEA}" type="presOf" srcId="{3A29AA26-BA20-4EAA-8701-1D5522A8545B}" destId="{2B44D6D1-9136-4FAE-B022-430352F06719}" srcOrd="0" destOrd="6" presId="urn:microsoft.com/office/officeart/2005/8/layout/hList6"/>
    <dgm:cxn modelId="{E05DFD2D-F6FB-4B40-88FD-1C353EC05BDA}" type="presOf" srcId="{7A1DC47F-9F38-400F-87E7-490793C3C148}" destId="{2B44D6D1-9136-4FAE-B022-430352F06719}" srcOrd="0" destOrd="0" presId="urn:microsoft.com/office/officeart/2005/8/layout/hList6"/>
    <dgm:cxn modelId="{23A8C596-CA80-4DFE-A2D2-6717AB5380D3}" type="presOf" srcId="{EE947119-09D7-48AF-B6FE-DE75A5C3959A}" destId="{C9F354D3-431A-476C-BDD0-434F1AE5FBED}" srcOrd="0" destOrd="5" presId="urn:microsoft.com/office/officeart/2005/8/layout/hList6"/>
    <dgm:cxn modelId="{25D00F15-DC1A-4C2F-A50A-E98B0FFD4CF2}" type="presOf" srcId="{138E5C4A-0AA3-4F69-BA39-1277D704DF30}" destId="{2B44D6D1-9136-4FAE-B022-430352F06719}" srcOrd="0" destOrd="1" presId="urn:microsoft.com/office/officeart/2005/8/layout/hList6"/>
    <dgm:cxn modelId="{C4648C9C-A2BE-41E2-AE00-71A92E6D7D35}" type="presOf" srcId="{4BCE5AC5-C904-46EB-AE19-39336FFB362F}" destId="{2B44D6D1-9136-4FAE-B022-430352F06719}" srcOrd="0" destOrd="4" presId="urn:microsoft.com/office/officeart/2005/8/layout/hList6"/>
    <dgm:cxn modelId="{54B8A0C3-1605-41EA-93D0-65CD4892F4A1}" srcId="{7A1DC47F-9F38-400F-87E7-490793C3C148}" destId="{4BCE5AC5-C904-46EB-AE19-39336FFB362F}" srcOrd="3" destOrd="0" parTransId="{BA56481C-82E1-451A-9203-F2857E2B410A}" sibTransId="{35D9C2C5-A54C-4120-98ED-6EAEBE73673C}"/>
    <dgm:cxn modelId="{F67DF255-BB36-4969-BEEE-7BF054AD3391}" type="presOf" srcId="{54762E8A-7A32-4CAA-A029-92543CFA7BB0}" destId="{C9F354D3-431A-476C-BDD0-434F1AE5FBED}" srcOrd="0" destOrd="4" presId="urn:microsoft.com/office/officeart/2005/8/layout/hList6"/>
    <dgm:cxn modelId="{C56B7800-BD4C-4524-BCA5-5DB376F79F41}" type="presOf" srcId="{B7355A29-4709-F941-8987-8C64F746DB50}" destId="{C9F354D3-431A-476C-BDD0-434F1AE5FBED}" srcOrd="0" destOrd="2" presId="urn:microsoft.com/office/officeart/2005/8/layout/hList6"/>
    <dgm:cxn modelId="{370E67E6-5CE9-4472-908D-05E7C071C2F4}" type="presOf" srcId="{3B3BE659-EECD-1A41-8746-CA2E9D7E6D5E}" destId="{C9F354D3-431A-476C-BDD0-434F1AE5FBED}" srcOrd="0" destOrd="3" presId="urn:microsoft.com/office/officeart/2005/8/layout/hList6"/>
    <dgm:cxn modelId="{0EBA8928-628C-4392-9784-EC69B845D805}" type="presOf" srcId="{D69F2AA2-4526-4EC8-809B-D66EB4EECAFB}" destId="{5C7C2995-BBCE-4885-870C-1357115B547C}" srcOrd="0" destOrd="0" presId="urn:microsoft.com/office/officeart/2005/8/layout/hList6"/>
    <dgm:cxn modelId="{9A558541-B9D5-4E24-92C0-02F993BC44C8}" type="presOf" srcId="{A2644365-7DD2-41AD-943F-E1D384597A22}" destId="{87380C7C-FDE7-428C-B7A4-ED365C2835FF}" srcOrd="0" destOrd="0" presId="urn:microsoft.com/office/officeart/2005/8/layout/hList6"/>
    <dgm:cxn modelId="{3BA4F467-2BF3-4237-BED4-0335D373B000}" type="presOf" srcId="{2B5791A0-79EE-41AB-B858-B95FB0980324}" destId="{C9F354D3-431A-476C-BDD0-434F1AE5FBED}" srcOrd="0" destOrd="0" presId="urn:microsoft.com/office/officeart/2005/8/layout/hList6"/>
    <dgm:cxn modelId="{7C77A7D6-D2BB-4C54-8935-4008257F8A7A}" type="presParOf" srcId="{5C7C2995-BBCE-4885-870C-1357115B547C}" destId="{C9F354D3-431A-476C-BDD0-434F1AE5FBED}" srcOrd="0" destOrd="0" presId="urn:microsoft.com/office/officeart/2005/8/layout/hList6"/>
    <dgm:cxn modelId="{94CCE14D-B5D2-457D-9D45-94B3DABBAE60}" type="presParOf" srcId="{5C7C2995-BBCE-4885-870C-1357115B547C}" destId="{9474C256-239E-4E61-A3C7-8BB0601F3D78}" srcOrd="1" destOrd="0" presId="urn:microsoft.com/office/officeart/2005/8/layout/hList6"/>
    <dgm:cxn modelId="{3351C28E-DE73-4878-9C9A-5F0EB241A116}" type="presParOf" srcId="{5C7C2995-BBCE-4885-870C-1357115B547C}" destId="{87380C7C-FDE7-428C-B7A4-ED365C2835FF}" srcOrd="2" destOrd="0" presId="urn:microsoft.com/office/officeart/2005/8/layout/hList6"/>
    <dgm:cxn modelId="{87813F6C-AF33-4B3A-B80C-E93FE3A81C05}" type="presParOf" srcId="{5C7C2995-BBCE-4885-870C-1357115B547C}" destId="{E544923C-1040-4541-8A52-1DDE2E9607B0}" srcOrd="3" destOrd="0" presId="urn:microsoft.com/office/officeart/2005/8/layout/hList6"/>
    <dgm:cxn modelId="{ABECD405-320B-4872-83ED-7390B44C7A73}" type="presParOf" srcId="{5C7C2995-BBCE-4885-870C-1357115B547C}" destId="{2B44D6D1-9136-4FAE-B022-430352F06719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DFF881-74C4-4D89-9491-FC47D0818AC3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5ADD448E-16E7-4524-914A-24AD5D66943E}">
      <dgm:prSet phldrT="[Tex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/>
            <a:t>Sprint 1</a:t>
          </a:r>
        </a:p>
      </dgm:t>
    </dgm:pt>
    <dgm:pt modelId="{D88D15E6-3747-4894-97A8-EF60D6ACAEBA}" type="parTrans" cxnId="{FBC6E812-0C2C-4293-8ED3-D512DF155230}">
      <dgm:prSet/>
      <dgm:spPr/>
      <dgm:t>
        <a:bodyPr/>
        <a:lstStyle/>
        <a:p>
          <a:endParaRPr lang="en-US" sz="1800"/>
        </a:p>
      </dgm:t>
    </dgm:pt>
    <dgm:pt modelId="{7886AFCE-6116-45EF-A33C-343E6550759B}" type="sibTrans" cxnId="{FBC6E812-0C2C-4293-8ED3-D512DF155230}">
      <dgm:prSet/>
      <dgm:spPr/>
      <dgm:t>
        <a:bodyPr/>
        <a:lstStyle/>
        <a:p>
          <a:endParaRPr lang="en-US" sz="1800"/>
        </a:p>
      </dgm:t>
    </dgm:pt>
    <dgm:pt modelId="{FCEEF7A9-40F6-47CA-A99E-8AE238691125}">
      <dgm:prSet phldrT="[Text]" cust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800" dirty="0"/>
            <a:t>Sprint 2</a:t>
          </a:r>
        </a:p>
      </dgm:t>
    </dgm:pt>
    <dgm:pt modelId="{02E35D90-58AD-46C9-B656-0D08A595E4E3}" type="parTrans" cxnId="{2CFEBC4C-EAD4-4F1F-894B-0A807CDF5C00}">
      <dgm:prSet/>
      <dgm:spPr/>
      <dgm:t>
        <a:bodyPr/>
        <a:lstStyle/>
        <a:p>
          <a:endParaRPr lang="en-US" sz="1800"/>
        </a:p>
      </dgm:t>
    </dgm:pt>
    <dgm:pt modelId="{59943E83-0F43-41C7-A3CE-6A4EA57687C6}" type="sibTrans" cxnId="{2CFEBC4C-EAD4-4F1F-894B-0A807CDF5C00}">
      <dgm:prSet/>
      <dgm:spPr/>
      <dgm:t>
        <a:bodyPr/>
        <a:lstStyle/>
        <a:p>
          <a:endParaRPr lang="en-US" sz="1800"/>
        </a:p>
      </dgm:t>
    </dgm:pt>
    <dgm:pt modelId="{2CE6E344-8FDF-4849-AB53-82D6DF4A75F2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800" dirty="0"/>
            <a:t>Sprint 3</a:t>
          </a:r>
        </a:p>
      </dgm:t>
    </dgm:pt>
    <dgm:pt modelId="{3DFE7DB7-12C1-41CC-B9EF-A433C66E7A59}" type="parTrans" cxnId="{B4322E0A-387E-4DE6-8873-234861BC61C2}">
      <dgm:prSet/>
      <dgm:spPr/>
      <dgm:t>
        <a:bodyPr/>
        <a:lstStyle/>
        <a:p>
          <a:endParaRPr lang="en-US" sz="1800"/>
        </a:p>
      </dgm:t>
    </dgm:pt>
    <dgm:pt modelId="{53B0885B-62C0-484B-9A6B-6659C002FBB2}" type="sibTrans" cxnId="{B4322E0A-387E-4DE6-8873-234861BC61C2}">
      <dgm:prSet/>
      <dgm:spPr/>
      <dgm:t>
        <a:bodyPr/>
        <a:lstStyle/>
        <a:p>
          <a:endParaRPr lang="en-US" sz="1800"/>
        </a:p>
      </dgm:t>
    </dgm:pt>
    <dgm:pt modelId="{E3DA9B58-F4B5-470F-8D84-BDDED41715C1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800" dirty="0"/>
            <a:t>Sprint 4</a:t>
          </a:r>
        </a:p>
      </dgm:t>
    </dgm:pt>
    <dgm:pt modelId="{774FE241-F117-45A0-BCBC-F2113848EBAB}" type="parTrans" cxnId="{273B0FD5-FD57-422C-997B-0AFEBDDDF3CE}">
      <dgm:prSet/>
      <dgm:spPr/>
      <dgm:t>
        <a:bodyPr/>
        <a:lstStyle/>
        <a:p>
          <a:endParaRPr lang="en-US" sz="1800"/>
        </a:p>
      </dgm:t>
    </dgm:pt>
    <dgm:pt modelId="{8A209D47-2F9A-4415-A7DC-C4D8274065FB}" type="sibTrans" cxnId="{273B0FD5-FD57-422C-997B-0AFEBDDDF3CE}">
      <dgm:prSet/>
      <dgm:spPr/>
      <dgm:t>
        <a:bodyPr/>
        <a:lstStyle/>
        <a:p>
          <a:endParaRPr lang="en-US" sz="1800"/>
        </a:p>
      </dgm:t>
    </dgm:pt>
    <dgm:pt modelId="{4E6DB90E-CD5C-4504-B6E3-38C5CBD65122}" type="pres">
      <dgm:prSet presAssocID="{56DFF881-74C4-4D89-9491-FC47D0818AC3}" presName="Name0" presStyleCnt="0">
        <dgm:presLayoutVars>
          <dgm:dir/>
          <dgm:animLvl val="lvl"/>
          <dgm:resizeHandles val="exact"/>
        </dgm:presLayoutVars>
      </dgm:prSet>
      <dgm:spPr/>
    </dgm:pt>
    <dgm:pt modelId="{7E60C3A3-67E6-4728-AFEA-0BBD5AFF3EB8}" type="pres">
      <dgm:prSet presAssocID="{5ADD448E-16E7-4524-914A-24AD5D66943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EB32A8E-DDA3-48C6-8ED4-F04551132CAF}" type="pres">
      <dgm:prSet presAssocID="{7886AFCE-6116-45EF-A33C-343E6550759B}" presName="parTxOnlySpace" presStyleCnt="0"/>
      <dgm:spPr/>
    </dgm:pt>
    <dgm:pt modelId="{FF45ED56-71DD-4080-BAA8-4F193D783F52}" type="pres">
      <dgm:prSet presAssocID="{FCEEF7A9-40F6-47CA-A99E-8AE23869112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F4CAFC5-B80D-4A67-A530-6F6F90CEC923}" type="pres">
      <dgm:prSet presAssocID="{59943E83-0F43-41C7-A3CE-6A4EA57687C6}" presName="parTxOnlySpace" presStyleCnt="0"/>
      <dgm:spPr/>
    </dgm:pt>
    <dgm:pt modelId="{59852B6D-D430-4B78-8AF8-8EDD52C96971}" type="pres">
      <dgm:prSet presAssocID="{2CE6E344-8FDF-4849-AB53-82D6DF4A75F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D8E1276-2A89-48E5-9AD6-E862E9CE63DB}" type="pres">
      <dgm:prSet presAssocID="{53B0885B-62C0-484B-9A6B-6659C002FBB2}" presName="parTxOnlySpace" presStyleCnt="0"/>
      <dgm:spPr/>
    </dgm:pt>
    <dgm:pt modelId="{DAF20875-4EA2-4796-BF76-6F04BA14576C}" type="pres">
      <dgm:prSet presAssocID="{E3DA9B58-F4B5-470F-8D84-BDDED41715C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F6EC047-22D1-4A9D-8A64-81A394CE807B}" type="presOf" srcId="{2CE6E344-8FDF-4849-AB53-82D6DF4A75F2}" destId="{59852B6D-D430-4B78-8AF8-8EDD52C96971}" srcOrd="0" destOrd="0" presId="urn:microsoft.com/office/officeart/2005/8/layout/chevron1"/>
    <dgm:cxn modelId="{FBC6E812-0C2C-4293-8ED3-D512DF155230}" srcId="{56DFF881-74C4-4D89-9491-FC47D0818AC3}" destId="{5ADD448E-16E7-4524-914A-24AD5D66943E}" srcOrd="0" destOrd="0" parTransId="{D88D15E6-3747-4894-97A8-EF60D6ACAEBA}" sibTransId="{7886AFCE-6116-45EF-A33C-343E6550759B}"/>
    <dgm:cxn modelId="{2CFEBC4C-EAD4-4F1F-894B-0A807CDF5C00}" srcId="{56DFF881-74C4-4D89-9491-FC47D0818AC3}" destId="{FCEEF7A9-40F6-47CA-A99E-8AE238691125}" srcOrd="1" destOrd="0" parTransId="{02E35D90-58AD-46C9-B656-0D08A595E4E3}" sibTransId="{59943E83-0F43-41C7-A3CE-6A4EA57687C6}"/>
    <dgm:cxn modelId="{273B0FD5-FD57-422C-997B-0AFEBDDDF3CE}" srcId="{56DFF881-74C4-4D89-9491-FC47D0818AC3}" destId="{E3DA9B58-F4B5-470F-8D84-BDDED41715C1}" srcOrd="3" destOrd="0" parTransId="{774FE241-F117-45A0-BCBC-F2113848EBAB}" sibTransId="{8A209D47-2F9A-4415-A7DC-C4D8274065FB}"/>
    <dgm:cxn modelId="{B4322E0A-387E-4DE6-8873-234861BC61C2}" srcId="{56DFF881-74C4-4D89-9491-FC47D0818AC3}" destId="{2CE6E344-8FDF-4849-AB53-82D6DF4A75F2}" srcOrd="2" destOrd="0" parTransId="{3DFE7DB7-12C1-41CC-B9EF-A433C66E7A59}" sibTransId="{53B0885B-62C0-484B-9A6B-6659C002FBB2}"/>
    <dgm:cxn modelId="{7FB555C3-F10E-4360-B628-9AC4A86C5E86}" type="presOf" srcId="{56DFF881-74C4-4D89-9491-FC47D0818AC3}" destId="{4E6DB90E-CD5C-4504-B6E3-38C5CBD65122}" srcOrd="0" destOrd="0" presId="urn:microsoft.com/office/officeart/2005/8/layout/chevron1"/>
    <dgm:cxn modelId="{778E53A3-C7D6-4265-A387-0772020DC24C}" type="presOf" srcId="{E3DA9B58-F4B5-470F-8D84-BDDED41715C1}" destId="{DAF20875-4EA2-4796-BF76-6F04BA14576C}" srcOrd="0" destOrd="0" presId="urn:microsoft.com/office/officeart/2005/8/layout/chevron1"/>
    <dgm:cxn modelId="{C05DDA6E-6D8E-4D45-B57F-CE404E7641C0}" type="presOf" srcId="{5ADD448E-16E7-4524-914A-24AD5D66943E}" destId="{7E60C3A3-67E6-4728-AFEA-0BBD5AFF3EB8}" srcOrd="0" destOrd="0" presId="urn:microsoft.com/office/officeart/2005/8/layout/chevron1"/>
    <dgm:cxn modelId="{B304BCBA-4EA2-4617-B792-4158385106ED}" type="presOf" srcId="{FCEEF7A9-40F6-47CA-A99E-8AE238691125}" destId="{FF45ED56-71DD-4080-BAA8-4F193D783F52}" srcOrd="0" destOrd="0" presId="urn:microsoft.com/office/officeart/2005/8/layout/chevron1"/>
    <dgm:cxn modelId="{EC65391B-9F1B-4954-8979-40D22A09173B}" type="presParOf" srcId="{4E6DB90E-CD5C-4504-B6E3-38C5CBD65122}" destId="{7E60C3A3-67E6-4728-AFEA-0BBD5AFF3EB8}" srcOrd="0" destOrd="0" presId="urn:microsoft.com/office/officeart/2005/8/layout/chevron1"/>
    <dgm:cxn modelId="{836E0F71-D62F-4B21-83FF-20D0730E36BE}" type="presParOf" srcId="{4E6DB90E-CD5C-4504-B6E3-38C5CBD65122}" destId="{3EB32A8E-DDA3-48C6-8ED4-F04551132CAF}" srcOrd="1" destOrd="0" presId="urn:microsoft.com/office/officeart/2005/8/layout/chevron1"/>
    <dgm:cxn modelId="{D232C6D6-51E8-45AD-8E27-65E06A79920A}" type="presParOf" srcId="{4E6DB90E-CD5C-4504-B6E3-38C5CBD65122}" destId="{FF45ED56-71DD-4080-BAA8-4F193D783F52}" srcOrd="2" destOrd="0" presId="urn:microsoft.com/office/officeart/2005/8/layout/chevron1"/>
    <dgm:cxn modelId="{6AECE815-F708-40AB-B511-6C59EC52EA4F}" type="presParOf" srcId="{4E6DB90E-CD5C-4504-B6E3-38C5CBD65122}" destId="{0F4CAFC5-B80D-4A67-A530-6F6F90CEC923}" srcOrd="3" destOrd="0" presId="urn:microsoft.com/office/officeart/2005/8/layout/chevron1"/>
    <dgm:cxn modelId="{EDED9430-AE7F-4D01-AE73-9F3917E9B047}" type="presParOf" srcId="{4E6DB90E-CD5C-4504-B6E3-38C5CBD65122}" destId="{59852B6D-D430-4B78-8AF8-8EDD52C96971}" srcOrd="4" destOrd="0" presId="urn:microsoft.com/office/officeart/2005/8/layout/chevron1"/>
    <dgm:cxn modelId="{FA1FD621-B126-43E1-86D0-1B378BF86535}" type="presParOf" srcId="{4E6DB90E-CD5C-4504-B6E3-38C5CBD65122}" destId="{9D8E1276-2A89-48E5-9AD6-E862E9CE63DB}" srcOrd="5" destOrd="0" presId="urn:microsoft.com/office/officeart/2005/8/layout/chevron1"/>
    <dgm:cxn modelId="{A991F697-0945-41C6-BE97-AE494A64629F}" type="presParOf" srcId="{4E6DB90E-CD5C-4504-B6E3-38C5CBD65122}" destId="{DAF20875-4EA2-4796-BF76-6F04BA14576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354D3-431A-476C-BDD0-434F1AE5FBED}">
      <dsp:nvSpPr>
        <dsp:cNvPr id="0" name=""/>
        <dsp:cNvSpPr/>
      </dsp:nvSpPr>
      <dsp:spPr>
        <a:xfrm rot="16200000">
          <a:off x="-858596" y="858596"/>
          <a:ext cx="3645407" cy="1928213"/>
        </a:xfrm>
        <a:prstGeom prst="flowChartManualOperation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4676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UI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Predix  Line Charts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Predix Bar Chart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Predix</a:t>
          </a:r>
          <a:r>
            <a:rPr lang="en-US" sz="1200" kern="1200" dirty="0"/>
            <a:t> Data table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Grunt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Node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 rot="5400000">
        <a:off x="1" y="729080"/>
        <a:ext cx="1928213" cy="2187245"/>
      </dsp:txXfrm>
    </dsp:sp>
    <dsp:sp modelId="{87380C7C-FDE7-428C-B7A4-ED365C2835FF}">
      <dsp:nvSpPr>
        <dsp:cNvPr id="0" name=""/>
        <dsp:cNvSpPr/>
      </dsp:nvSpPr>
      <dsp:spPr>
        <a:xfrm rot="16200000">
          <a:off x="1214976" y="858596"/>
          <a:ext cx="3645407" cy="1928213"/>
        </a:xfrm>
        <a:prstGeom prst="flowChartManualOperation">
          <a:avLst/>
        </a:prstGeom>
        <a:solidFill>
          <a:schemeClr val="accent2">
            <a:shade val="50000"/>
            <a:hueOff val="356215"/>
            <a:satOff val="7582"/>
            <a:lumOff val="3154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4676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Systems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Predix Time Series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Predix Asset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Predix PostgreSQL</a:t>
          </a:r>
        </a:p>
      </dsp:txBody>
      <dsp:txXfrm rot="5400000">
        <a:off x="2073573" y="729080"/>
        <a:ext cx="1928213" cy="2187245"/>
      </dsp:txXfrm>
    </dsp:sp>
    <dsp:sp modelId="{2B44D6D1-9136-4FAE-B022-430352F06719}">
      <dsp:nvSpPr>
        <dsp:cNvPr id="0" name=""/>
        <dsp:cNvSpPr/>
      </dsp:nvSpPr>
      <dsp:spPr>
        <a:xfrm rot="16200000">
          <a:off x="3288546" y="858596"/>
          <a:ext cx="3645407" cy="1928213"/>
        </a:xfrm>
        <a:prstGeom prst="flowChartManualOperation">
          <a:avLst/>
        </a:prstGeom>
        <a:solidFill>
          <a:schemeClr val="accent2">
            <a:shade val="50000"/>
            <a:hueOff val="356215"/>
            <a:satOff val="7582"/>
            <a:lumOff val="3154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4676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Other Services</a:t>
          </a:r>
        </a:p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dirty="0"/>
            <a:t>Cloud Foundry</a:t>
          </a:r>
        </a:p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dirty="0"/>
            <a:t>Predix UAA/ACS</a:t>
          </a:r>
        </a:p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dirty="0"/>
            <a:t>APM</a:t>
          </a:r>
        </a:p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dirty="0"/>
            <a:t>Python</a:t>
          </a:r>
        </a:p>
        <a:p>
          <a:pPr marL="57150" marR="0" lvl="1" indent="-57150" algn="l" defTabSz="48895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en-US" sz="1200" kern="1200" dirty="0"/>
        </a:p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dirty="0"/>
            <a:t>API Framework</a:t>
          </a:r>
        </a:p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dirty="0"/>
            <a:t>ReportsLab</a:t>
          </a:r>
        </a:p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dirty="0"/>
            <a:t>Billing/Metering</a:t>
          </a:r>
        </a:p>
      </dsp:txBody>
      <dsp:txXfrm rot="5400000">
        <a:off x="4147143" y="729080"/>
        <a:ext cx="1928213" cy="21872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60C3A3-67E6-4728-AFEA-0BBD5AFF3EB8}">
      <dsp:nvSpPr>
        <dsp:cNvPr id="0" name=""/>
        <dsp:cNvSpPr/>
      </dsp:nvSpPr>
      <dsp:spPr>
        <a:xfrm>
          <a:off x="4823" y="0"/>
          <a:ext cx="2807696" cy="380469"/>
        </a:xfrm>
        <a:prstGeom prst="chevron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Sprint 1</a:t>
          </a:r>
        </a:p>
      </dsp:txBody>
      <dsp:txXfrm>
        <a:off x="195058" y="0"/>
        <a:ext cx="2427227" cy="380469"/>
      </dsp:txXfrm>
    </dsp:sp>
    <dsp:sp modelId="{FF45ED56-71DD-4080-BAA8-4F193D783F52}">
      <dsp:nvSpPr>
        <dsp:cNvPr id="0" name=""/>
        <dsp:cNvSpPr/>
      </dsp:nvSpPr>
      <dsp:spPr>
        <a:xfrm>
          <a:off x="2531750" y="0"/>
          <a:ext cx="2807696" cy="380469"/>
        </a:xfrm>
        <a:prstGeom prst="chevron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Sprint 2</a:t>
          </a:r>
        </a:p>
      </dsp:txBody>
      <dsp:txXfrm>
        <a:off x="2721985" y="0"/>
        <a:ext cx="2427227" cy="380469"/>
      </dsp:txXfrm>
    </dsp:sp>
    <dsp:sp modelId="{59852B6D-D430-4B78-8AF8-8EDD52C96971}">
      <dsp:nvSpPr>
        <dsp:cNvPr id="0" name=""/>
        <dsp:cNvSpPr/>
      </dsp:nvSpPr>
      <dsp:spPr>
        <a:xfrm>
          <a:off x="5058677" y="0"/>
          <a:ext cx="2807696" cy="380469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Sprint 3</a:t>
          </a:r>
        </a:p>
      </dsp:txBody>
      <dsp:txXfrm>
        <a:off x="5248912" y="0"/>
        <a:ext cx="2427227" cy="380469"/>
      </dsp:txXfrm>
    </dsp:sp>
    <dsp:sp modelId="{DAF20875-4EA2-4796-BF76-6F04BA14576C}">
      <dsp:nvSpPr>
        <dsp:cNvPr id="0" name=""/>
        <dsp:cNvSpPr/>
      </dsp:nvSpPr>
      <dsp:spPr>
        <a:xfrm>
          <a:off x="7585604" y="0"/>
          <a:ext cx="2807696" cy="380469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Sprint 4</a:t>
          </a:r>
        </a:p>
      </dsp:txBody>
      <dsp:txXfrm>
        <a:off x="7775839" y="0"/>
        <a:ext cx="2427227" cy="380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E6267-ED53-4CE4-87AE-58DA31EE8E8B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CB9EA-FC67-4259-8677-BD1C9E612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70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7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70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81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2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5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19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105983" y="6590620"/>
            <a:ext cx="460376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 b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"/>
            <a:ext cx="3556000" cy="381000"/>
          </a:xfrm>
        </p:spPr>
        <p:txBody>
          <a:bodyPr anchor="ctr" anchorCtr="1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Heading</a:t>
            </a:r>
          </a:p>
        </p:txBody>
      </p:sp>
    </p:spTree>
    <p:extLst>
      <p:ext uri="{BB962C8B-B14F-4D97-AF65-F5344CB8AC3E}">
        <p14:creationId xmlns:p14="http://schemas.microsoft.com/office/powerpoint/2010/main" val="3400894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459317" y="263526"/>
            <a:ext cx="1120140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9318" y="1677988"/>
            <a:ext cx="11195049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6294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90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989"/>
            <a:ext cx="11279717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5737"/>
            <a:ext cx="11279717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4040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7200"/>
            <a:ext cx="55372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27200"/>
            <a:ext cx="5539317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1397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727200"/>
            <a:ext cx="365899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275827" y="1727200"/>
            <a:ext cx="365899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8084269" y="1727200"/>
            <a:ext cx="365899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773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190" y="1736450"/>
            <a:ext cx="5536540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90" y="2189528"/>
            <a:ext cx="5536540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4552" y="1736450"/>
            <a:ext cx="553871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4552" y="2189528"/>
            <a:ext cx="553871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80989"/>
            <a:ext cx="11279717" cy="998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1399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55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09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1430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0181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363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0502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18837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8067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9294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1" y="2733676"/>
            <a:ext cx="4917017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4689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7132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105983" y="6590620"/>
            <a:ext cx="460376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825" b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5E9118-4525-4620-91B5-75B9750E00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"/>
            <a:ext cx="3556000" cy="381000"/>
          </a:xfrm>
        </p:spPr>
        <p:txBody>
          <a:bodyPr anchor="ctr" anchorCtr="1">
            <a:normAutofit/>
          </a:bodyPr>
          <a:lstStyle>
            <a:lvl1pPr algn="ct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Heading</a:t>
            </a:r>
          </a:p>
        </p:txBody>
      </p:sp>
    </p:spTree>
    <p:extLst>
      <p:ext uri="{BB962C8B-B14F-4D97-AF65-F5344CB8AC3E}">
        <p14:creationId xmlns:p14="http://schemas.microsoft.com/office/powerpoint/2010/main" val="346473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311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459317" y="263526"/>
            <a:ext cx="1120140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9318" y="1677988"/>
            <a:ext cx="11195049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92213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3661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989"/>
            <a:ext cx="11279717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5737"/>
            <a:ext cx="11279717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30995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7200"/>
            <a:ext cx="55372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27200"/>
            <a:ext cx="5539317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6566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727200"/>
            <a:ext cx="365899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275827" y="1727200"/>
            <a:ext cx="365899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8084269" y="1727200"/>
            <a:ext cx="365899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60483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190" y="1736450"/>
            <a:ext cx="5536540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90" y="2189528"/>
            <a:ext cx="5536540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4552" y="1736450"/>
            <a:ext cx="553871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4552" y="2189528"/>
            <a:ext cx="553871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80989"/>
            <a:ext cx="11279717" cy="998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6565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9208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24284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9547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16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771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61907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4133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53263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425451" y="6088064"/>
            <a:ext cx="214418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70400" y="280800"/>
            <a:ext cx="1128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14693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1" y="2733676"/>
            <a:ext cx="4917017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8774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631902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00" y="457200"/>
            <a:ext cx="11249152" cy="53035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8000" y="1371600"/>
            <a:ext cx="11176000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"/>
            <a:ext cx="3556000" cy="381000"/>
          </a:xfrm>
        </p:spPr>
        <p:txBody>
          <a:bodyPr anchor="ctr" anchorCtr="1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Heading</a:t>
            </a:r>
          </a:p>
        </p:txBody>
      </p:sp>
      <p:sp>
        <p:nvSpPr>
          <p:cNvPr id="8" name="Rectangle 9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105983" y="6590620"/>
            <a:ext cx="460376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 b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5E9118-4525-4620-91B5-75B9750E007A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96552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8000" y="457200"/>
            <a:ext cx="11249152" cy="53035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8000" y="1371600"/>
            <a:ext cx="11176000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1"/>
            <a:ext cx="3556000" cy="381000"/>
          </a:xfrm>
        </p:spPr>
        <p:txBody>
          <a:bodyPr anchor="ctr" anchorCtr="1"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Heading</a:t>
            </a:r>
          </a:p>
        </p:txBody>
      </p:sp>
      <p:sp>
        <p:nvSpPr>
          <p:cNvPr id="8" name="Rectangle 9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105983" y="6590620"/>
            <a:ext cx="460376" cy="18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100" b="0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85E9118-4525-4620-91B5-75B9750E007A}" type="slidenum">
              <a:rPr lang="en-US">
                <a:solidFill>
                  <a:srgbClr val="FFFFFF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52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1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6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2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5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2F7-DC5A-4CCD-AA37-1409C7808454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9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3F2F7-DC5A-4CCD-AA37-1409C7808454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2D7A1-F3C1-4E98-BD36-2DE56269A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9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80989"/>
            <a:ext cx="11279717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27200"/>
            <a:ext cx="11279717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7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84" r:id="rId16"/>
    <p:sldLayoutId id="2147483713" r:id="rId17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80989"/>
            <a:ext cx="11279717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27200"/>
            <a:ext cx="11279717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9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>
          <a:xfrm>
            <a:off x="7885506" y="1006404"/>
            <a:ext cx="1381125" cy="1381125"/>
          </a:xfrm>
          <a:custGeom>
            <a:avLst/>
            <a:gdLst/>
            <a:ahLst/>
            <a:cxnLst/>
            <a:rect l="l" t="t" r="r" b="b"/>
            <a:pathLst>
              <a:path w="1381125" h="1381125">
                <a:moveTo>
                  <a:pt x="1380655" y="690321"/>
                </a:moveTo>
                <a:lnTo>
                  <a:pt x="1379062" y="737584"/>
                </a:lnTo>
                <a:lnTo>
                  <a:pt x="1374353" y="783993"/>
                </a:lnTo>
                <a:lnTo>
                  <a:pt x="1366629" y="829445"/>
                </a:lnTo>
                <a:lnTo>
                  <a:pt x="1355995" y="873835"/>
                </a:lnTo>
                <a:lnTo>
                  <a:pt x="1342552" y="917063"/>
                </a:lnTo>
                <a:lnTo>
                  <a:pt x="1326404" y="959025"/>
                </a:lnTo>
                <a:lnTo>
                  <a:pt x="1307653" y="999618"/>
                </a:lnTo>
                <a:lnTo>
                  <a:pt x="1286403" y="1038739"/>
                </a:lnTo>
                <a:lnTo>
                  <a:pt x="1262755" y="1076286"/>
                </a:lnTo>
                <a:lnTo>
                  <a:pt x="1236814" y="1112155"/>
                </a:lnTo>
                <a:lnTo>
                  <a:pt x="1208681" y="1146245"/>
                </a:lnTo>
                <a:lnTo>
                  <a:pt x="1178459" y="1178452"/>
                </a:lnTo>
                <a:lnTo>
                  <a:pt x="1146253" y="1208672"/>
                </a:lnTo>
                <a:lnTo>
                  <a:pt x="1112163" y="1236805"/>
                </a:lnTo>
                <a:lnTo>
                  <a:pt x="1076293" y="1262746"/>
                </a:lnTo>
                <a:lnTo>
                  <a:pt x="1038746" y="1286393"/>
                </a:lnTo>
                <a:lnTo>
                  <a:pt x="999625" y="1307643"/>
                </a:lnTo>
                <a:lnTo>
                  <a:pt x="959032" y="1326393"/>
                </a:lnTo>
                <a:lnTo>
                  <a:pt x="917071" y="1342541"/>
                </a:lnTo>
                <a:lnTo>
                  <a:pt x="873844" y="1355983"/>
                </a:lnTo>
                <a:lnTo>
                  <a:pt x="829454" y="1366617"/>
                </a:lnTo>
                <a:lnTo>
                  <a:pt x="784003" y="1374340"/>
                </a:lnTo>
                <a:lnTo>
                  <a:pt x="737596" y="1379049"/>
                </a:lnTo>
                <a:lnTo>
                  <a:pt x="690333" y="1380642"/>
                </a:lnTo>
                <a:lnTo>
                  <a:pt x="643070" y="1379049"/>
                </a:lnTo>
                <a:lnTo>
                  <a:pt x="596661" y="1374340"/>
                </a:lnTo>
                <a:lnTo>
                  <a:pt x="551209" y="1366617"/>
                </a:lnTo>
                <a:lnTo>
                  <a:pt x="506818" y="1355983"/>
                </a:lnTo>
                <a:lnTo>
                  <a:pt x="463589" y="1342541"/>
                </a:lnTo>
                <a:lnTo>
                  <a:pt x="421627" y="1326393"/>
                </a:lnTo>
                <a:lnTo>
                  <a:pt x="381034" y="1307643"/>
                </a:lnTo>
                <a:lnTo>
                  <a:pt x="341912" y="1286393"/>
                </a:lnTo>
                <a:lnTo>
                  <a:pt x="304364" y="1262746"/>
                </a:lnTo>
                <a:lnTo>
                  <a:pt x="268494" y="1236805"/>
                </a:lnTo>
                <a:lnTo>
                  <a:pt x="234404" y="1208672"/>
                </a:lnTo>
                <a:lnTo>
                  <a:pt x="202196" y="1178452"/>
                </a:lnTo>
                <a:lnTo>
                  <a:pt x="171975" y="1146245"/>
                </a:lnTo>
                <a:lnTo>
                  <a:pt x="143841" y="1112155"/>
                </a:lnTo>
                <a:lnTo>
                  <a:pt x="117900" y="1076286"/>
                </a:lnTo>
                <a:lnTo>
                  <a:pt x="94252" y="1038739"/>
                </a:lnTo>
                <a:lnTo>
                  <a:pt x="73001" y="999618"/>
                </a:lnTo>
                <a:lnTo>
                  <a:pt x="54250" y="959025"/>
                </a:lnTo>
                <a:lnTo>
                  <a:pt x="38102" y="917063"/>
                </a:lnTo>
                <a:lnTo>
                  <a:pt x="24659" y="873835"/>
                </a:lnTo>
                <a:lnTo>
                  <a:pt x="14025" y="829445"/>
                </a:lnTo>
                <a:lnTo>
                  <a:pt x="6302" y="783993"/>
                </a:lnTo>
                <a:lnTo>
                  <a:pt x="1592" y="737584"/>
                </a:lnTo>
                <a:lnTo>
                  <a:pt x="0" y="690321"/>
                </a:lnTo>
                <a:lnTo>
                  <a:pt x="1592" y="643057"/>
                </a:lnTo>
                <a:lnTo>
                  <a:pt x="6302" y="596648"/>
                </a:lnTo>
                <a:lnTo>
                  <a:pt x="14025" y="551197"/>
                </a:lnTo>
                <a:lnTo>
                  <a:pt x="24659" y="506806"/>
                </a:lnTo>
                <a:lnTo>
                  <a:pt x="38102" y="463578"/>
                </a:lnTo>
                <a:lnTo>
                  <a:pt x="54250" y="421616"/>
                </a:lnTo>
                <a:lnTo>
                  <a:pt x="73001" y="381024"/>
                </a:lnTo>
                <a:lnTo>
                  <a:pt x="94252" y="341902"/>
                </a:lnTo>
                <a:lnTo>
                  <a:pt x="117900" y="304355"/>
                </a:lnTo>
                <a:lnTo>
                  <a:pt x="143841" y="268486"/>
                </a:lnTo>
                <a:lnTo>
                  <a:pt x="171975" y="234396"/>
                </a:lnTo>
                <a:lnTo>
                  <a:pt x="202196" y="202190"/>
                </a:lnTo>
                <a:lnTo>
                  <a:pt x="234404" y="171969"/>
                </a:lnTo>
                <a:lnTo>
                  <a:pt x="268494" y="143837"/>
                </a:lnTo>
                <a:lnTo>
                  <a:pt x="304364" y="117895"/>
                </a:lnTo>
                <a:lnTo>
                  <a:pt x="341912" y="94249"/>
                </a:lnTo>
                <a:lnTo>
                  <a:pt x="381034" y="72999"/>
                </a:lnTo>
                <a:lnTo>
                  <a:pt x="421627" y="54248"/>
                </a:lnTo>
                <a:lnTo>
                  <a:pt x="463589" y="38101"/>
                </a:lnTo>
                <a:lnTo>
                  <a:pt x="506818" y="24658"/>
                </a:lnTo>
                <a:lnTo>
                  <a:pt x="551209" y="14024"/>
                </a:lnTo>
                <a:lnTo>
                  <a:pt x="596661" y="6301"/>
                </a:lnTo>
                <a:lnTo>
                  <a:pt x="643070" y="1592"/>
                </a:lnTo>
                <a:lnTo>
                  <a:pt x="690333" y="0"/>
                </a:lnTo>
                <a:lnTo>
                  <a:pt x="737596" y="1592"/>
                </a:lnTo>
                <a:lnTo>
                  <a:pt x="784003" y="6301"/>
                </a:lnTo>
                <a:lnTo>
                  <a:pt x="829454" y="14024"/>
                </a:lnTo>
                <a:lnTo>
                  <a:pt x="873844" y="24658"/>
                </a:lnTo>
                <a:lnTo>
                  <a:pt x="917071" y="38101"/>
                </a:lnTo>
                <a:lnTo>
                  <a:pt x="959032" y="54248"/>
                </a:lnTo>
                <a:lnTo>
                  <a:pt x="999625" y="72999"/>
                </a:lnTo>
                <a:lnTo>
                  <a:pt x="1038746" y="94249"/>
                </a:lnTo>
                <a:lnTo>
                  <a:pt x="1076293" y="117895"/>
                </a:lnTo>
                <a:lnTo>
                  <a:pt x="1112163" y="143837"/>
                </a:lnTo>
                <a:lnTo>
                  <a:pt x="1146253" y="171969"/>
                </a:lnTo>
                <a:lnTo>
                  <a:pt x="1178459" y="202190"/>
                </a:lnTo>
                <a:lnTo>
                  <a:pt x="1208681" y="234396"/>
                </a:lnTo>
                <a:lnTo>
                  <a:pt x="1236814" y="268486"/>
                </a:lnTo>
                <a:lnTo>
                  <a:pt x="1262755" y="304355"/>
                </a:lnTo>
                <a:lnTo>
                  <a:pt x="1286403" y="341902"/>
                </a:lnTo>
                <a:lnTo>
                  <a:pt x="1307653" y="381024"/>
                </a:lnTo>
                <a:lnTo>
                  <a:pt x="1326404" y="421616"/>
                </a:lnTo>
                <a:lnTo>
                  <a:pt x="1342552" y="463578"/>
                </a:lnTo>
                <a:lnTo>
                  <a:pt x="1355995" y="506806"/>
                </a:lnTo>
                <a:lnTo>
                  <a:pt x="1366629" y="551197"/>
                </a:lnTo>
                <a:lnTo>
                  <a:pt x="1374353" y="596648"/>
                </a:lnTo>
                <a:lnTo>
                  <a:pt x="1379062" y="643057"/>
                </a:lnTo>
                <a:lnTo>
                  <a:pt x="1380655" y="690321"/>
                </a:lnTo>
                <a:close/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0058400" h="7772400">
                <a:moveTo>
                  <a:pt x="10058400" y="7772400"/>
                </a:moveTo>
                <a:lnTo>
                  <a:pt x="0" y="7772400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7772400"/>
                </a:lnTo>
                <a:close/>
              </a:path>
            </a:pathLst>
          </a:custGeom>
          <a:solidFill>
            <a:srgbClr val="006A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0" y="3453197"/>
            <a:ext cx="7298055" cy="3369945"/>
          </a:xfrm>
          <a:custGeom>
            <a:avLst/>
            <a:gdLst/>
            <a:ahLst/>
            <a:cxnLst/>
            <a:rect l="l" t="t" r="r" b="b"/>
            <a:pathLst>
              <a:path w="7298055" h="3369945">
                <a:moveTo>
                  <a:pt x="0" y="0"/>
                </a:moveTo>
                <a:lnTo>
                  <a:pt x="0" y="3369868"/>
                </a:lnTo>
                <a:lnTo>
                  <a:pt x="7297737" y="3369868"/>
                </a:lnTo>
                <a:lnTo>
                  <a:pt x="5823851" y="5359"/>
                </a:lnTo>
                <a:lnTo>
                  <a:pt x="0" y="0"/>
                </a:lnTo>
                <a:close/>
              </a:path>
            </a:pathLst>
          </a:custGeom>
          <a:solidFill>
            <a:srgbClr val="006C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633614" y="811994"/>
            <a:ext cx="2237740" cy="2237740"/>
          </a:xfrm>
          <a:custGeom>
            <a:avLst/>
            <a:gdLst/>
            <a:ahLst/>
            <a:cxnLst/>
            <a:rect l="l" t="t" r="r" b="b"/>
            <a:pathLst>
              <a:path w="2237740" h="2237740">
                <a:moveTo>
                  <a:pt x="2237168" y="1118590"/>
                </a:moveTo>
                <a:lnTo>
                  <a:pt x="2236135" y="1167112"/>
                </a:lnTo>
                <a:lnTo>
                  <a:pt x="2233062" y="1215106"/>
                </a:lnTo>
                <a:lnTo>
                  <a:pt x="2227993" y="1262530"/>
                </a:lnTo>
                <a:lnTo>
                  <a:pt x="2220968" y="1309342"/>
                </a:lnTo>
                <a:lnTo>
                  <a:pt x="2212031" y="1355501"/>
                </a:lnTo>
                <a:lnTo>
                  <a:pt x="2201222" y="1400963"/>
                </a:lnTo>
                <a:lnTo>
                  <a:pt x="2188584" y="1445687"/>
                </a:lnTo>
                <a:lnTo>
                  <a:pt x="2174160" y="1489632"/>
                </a:lnTo>
                <a:lnTo>
                  <a:pt x="2157990" y="1532755"/>
                </a:lnTo>
                <a:lnTo>
                  <a:pt x="2140117" y="1575014"/>
                </a:lnTo>
                <a:lnTo>
                  <a:pt x="2120582" y="1616368"/>
                </a:lnTo>
                <a:lnTo>
                  <a:pt x="2099428" y="1656773"/>
                </a:lnTo>
                <a:lnTo>
                  <a:pt x="2076698" y="1696190"/>
                </a:lnTo>
                <a:lnTo>
                  <a:pt x="2052431" y="1734574"/>
                </a:lnTo>
                <a:lnTo>
                  <a:pt x="2026672" y="1771885"/>
                </a:lnTo>
                <a:lnTo>
                  <a:pt x="1999461" y="1808080"/>
                </a:lnTo>
                <a:lnTo>
                  <a:pt x="1970841" y="1843118"/>
                </a:lnTo>
                <a:lnTo>
                  <a:pt x="1940853" y="1876956"/>
                </a:lnTo>
                <a:lnTo>
                  <a:pt x="1909540" y="1909552"/>
                </a:lnTo>
                <a:lnTo>
                  <a:pt x="1876943" y="1940866"/>
                </a:lnTo>
                <a:lnTo>
                  <a:pt x="1843105" y="1970853"/>
                </a:lnTo>
                <a:lnTo>
                  <a:pt x="1808067" y="1999474"/>
                </a:lnTo>
                <a:lnTo>
                  <a:pt x="1771872" y="2026685"/>
                </a:lnTo>
                <a:lnTo>
                  <a:pt x="1734561" y="2052444"/>
                </a:lnTo>
                <a:lnTo>
                  <a:pt x="1696177" y="2076710"/>
                </a:lnTo>
                <a:lnTo>
                  <a:pt x="1656761" y="2099441"/>
                </a:lnTo>
                <a:lnTo>
                  <a:pt x="1616355" y="2120595"/>
                </a:lnTo>
                <a:lnTo>
                  <a:pt x="1575002" y="2140129"/>
                </a:lnTo>
                <a:lnTo>
                  <a:pt x="1532742" y="2158002"/>
                </a:lnTo>
                <a:lnTo>
                  <a:pt x="1489620" y="2174172"/>
                </a:lnTo>
                <a:lnTo>
                  <a:pt x="1445675" y="2188597"/>
                </a:lnTo>
                <a:lnTo>
                  <a:pt x="1400950" y="2201235"/>
                </a:lnTo>
                <a:lnTo>
                  <a:pt x="1355488" y="2212043"/>
                </a:lnTo>
                <a:lnTo>
                  <a:pt x="1309330" y="2220981"/>
                </a:lnTo>
                <a:lnTo>
                  <a:pt x="1262518" y="2228005"/>
                </a:lnTo>
                <a:lnTo>
                  <a:pt x="1215093" y="2233075"/>
                </a:lnTo>
                <a:lnTo>
                  <a:pt x="1167099" y="2236147"/>
                </a:lnTo>
                <a:lnTo>
                  <a:pt x="1118577" y="2237181"/>
                </a:lnTo>
                <a:lnTo>
                  <a:pt x="1070055" y="2236147"/>
                </a:lnTo>
                <a:lnTo>
                  <a:pt x="1022061" y="2233075"/>
                </a:lnTo>
                <a:lnTo>
                  <a:pt x="974638" y="2228005"/>
                </a:lnTo>
                <a:lnTo>
                  <a:pt x="927826" y="2220981"/>
                </a:lnTo>
                <a:lnTo>
                  <a:pt x="881668" y="2212043"/>
                </a:lnTo>
                <a:lnTo>
                  <a:pt x="836205" y="2201235"/>
                </a:lnTo>
                <a:lnTo>
                  <a:pt x="791481" y="2188597"/>
                </a:lnTo>
                <a:lnTo>
                  <a:pt x="747537" y="2174172"/>
                </a:lnTo>
                <a:lnTo>
                  <a:pt x="704414" y="2158002"/>
                </a:lnTo>
                <a:lnTo>
                  <a:pt x="662155" y="2140129"/>
                </a:lnTo>
                <a:lnTo>
                  <a:pt x="620802" y="2120595"/>
                </a:lnTo>
                <a:lnTo>
                  <a:pt x="580397" y="2099441"/>
                </a:lnTo>
                <a:lnTo>
                  <a:pt x="540981" y="2076710"/>
                </a:lnTo>
                <a:lnTo>
                  <a:pt x="502597" y="2052444"/>
                </a:lnTo>
                <a:lnTo>
                  <a:pt x="465287" y="2026685"/>
                </a:lnTo>
                <a:lnTo>
                  <a:pt x="429092" y="1999474"/>
                </a:lnTo>
                <a:lnTo>
                  <a:pt x="394055" y="1970853"/>
                </a:lnTo>
                <a:lnTo>
                  <a:pt x="360218" y="1940866"/>
                </a:lnTo>
                <a:lnTo>
                  <a:pt x="327621" y="1909552"/>
                </a:lnTo>
                <a:lnTo>
                  <a:pt x="296309" y="1876956"/>
                </a:lnTo>
                <a:lnTo>
                  <a:pt x="266322" y="1843118"/>
                </a:lnTo>
                <a:lnTo>
                  <a:pt x="237702" y="1808080"/>
                </a:lnTo>
                <a:lnTo>
                  <a:pt x="210491" y="1771885"/>
                </a:lnTo>
                <a:lnTo>
                  <a:pt x="184732" y="1734574"/>
                </a:lnTo>
                <a:lnTo>
                  <a:pt x="160466" y="1696190"/>
                </a:lnTo>
                <a:lnTo>
                  <a:pt x="137736" y="1656773"/>
                </a:lnTo>
                <a:lnTo>
                  <a:pt x="116583" y="1616368"/>
                </a:lnTo>
                <a:lnTo>
                  <a:pt x="97049" y="1575014"/>
                </a:lnTo>
                <a:lnTo>
                  <a:pt x="79176" y="1532755"/>
                </a:lnTo>
                <a:lnTo>
                  <a:pt x="63006" y="1489632"/>
                </a:lnTo>
                <a:lnTo>
                  <a:pt x="48582" y="1445687"/>
                </a:lnTo>
                <a:lnTo>
                  <a:pt x="35945" y="1400963"/>
                </a:lnTo>
                <a:lnTo>
                  <a:pt x="25136" y="1355501"/>
                </a:lnTo>
                <a:lnTo>
                  <a:pt x="16199" y="1309342"/>
                </a:lnTo>
                <a:lnTo>
                  <a:pt x="9175" y="1262530"/>
                </a:lnTo>
                <a:lnTo>
                  <a:pt x="4105" y="1215106"/>
                </a:lnTo>
                <a:lnTo>
                  <a:pt x="1033" y="1167112"/>
                </a:lnTo>
                <a:lnTo>
                  <a:pt x="0" y="1118590"/>
                </a:lnTo>
                <a:lnTo>
                  <a:pt x="1033" y="1070068"/>
                </a:lnTo>
                <a:lnTo>
                  <a:pt x="4105" y="1022074"/>
                </a:lnTo>
                <a:lnTo>
                  <a:pt x="9175" y="974650"/>
                </a:lnTo>
                <a:lnTo>
                  <a:pt x="16199" y="927838"/>
                </a:lnTo>
                <a:lnTo>
                  <a:pt x="25136" y="881680"/>
                </a:lnTo>
                <a:lnTo>
                  <a:pt x="35945" y="836217"/>
                </a:lnTo>
                <a:lnTo>
                  <a:pt x="48582" y="791493"/>
                </a:lnTo>
                <a:lnTo>
                  <a:pt x="63006" y="747548"/>
                </a:lnTo>
                <a:lnTo>
                  <a:pt x="79176" y="704425"/>
                </a:lnTo>
                <a:lnTo>
                  <a:pt x="97049" y="662166"/>
                </a:lnTo>
                <a:lnTo>
                  <a:pt x="116583" y="620812"/>
                </a:lnTo>
                <a:lnTo>
                  <a:pt x="137736" y="580407"/>
                </a:lnTo>
                <a:lnTo>
                  <a:pt x="160466" y="540991"/>
                </a:lnTo>
                <a:lnTo>
                  <a:pt x="184732" y="502606"/>
                </a:lnTo>
                <a:lnTo>
                  <a:pt x="210491" y="465295"/>
                </a:lnTo>
                <a:lnTo>
                  <a:pt x="237702" y="429100"/>
                </a:lnTo>
                <a:lnTo>
                  <a:pt x="266322" y="394063"/>
                </a:lnTo>
                <a:lnTo>
                  <a:pt x="296309" y="360224"/>
                </a:lnTo>
                <a:lnTo>
                  <a:pt x="327621" y="327628"/>
                </a:lnTo>
                <a:lnTo>
                  <a:pt x="360218" y="296315"/>
                </a:lnTo>
                <a:lnTo>
                  <a:pt x="394055" y="266327"/>
                </a:lnTo>
                <a:lnTo>
                  <a:pt x="429092" y="237707"/>
                </a:lnTo>
                <a:lnTo>
                  <a:pt x="465287" y="210496"/>
                </a:lnTo>
                <a:lnTo>
                  <a:pt x="502597" y="184736"/>
                </a:lnTo>
                <a:lnTo>
                  <a:pt x="540981" y="160470"/>
                </a:lnTo>
                <a:lnTo>
                  <a:pt x="580397" y="137739"/>
                </a:lnTo>
                <a:lnTo>
                  <a:pt x="620802" y="116585"/>
                </a:lnTo>
                <a:lnTo>
                  <a:pt x="662155" y="97051"/>
                </a:lnTo>
                <a:lnTo>
                  <a:pt x="704414" y="79178"/>
                </a:lnTo>
                <a:lnTo>
                  <a:pt x="747537" y="63008"/>
                </a:lnTo>
                <a:lnTo>
                  <a:pt x="791481" y="48583"/>
                </a:lnTo>
                <a:lnTo>
                  <a:pt x="836205" y="35945"/>
                </a:lnTo>
                <a:lnTo>
                  <a:pt x="881668" y="25137"/>
                </a:lnTo>
                <a:lnTo>
                  <a:pt x="927826" y="16199"/>
                </a:lnTo>
                <a:lnTo>
                  <a:pt x="974638" y="9175"/>
                </a:lnTo>
                <a:lnTo>
                  <a:pt x="1022061" y="4105"/>
                </a:lnTo>
                <a:lnTo>
                  <a:pt x="1070055" y="1033"/>
                </a:lnTo>
                <a:lnTo>
                  <a:pt x="1118577" y="0"/>
                </a:lnTo>
                <a:lnTo>
                  <a:pt x="1167099" y="1033"/>
                </a:lnTo>
                <a:lnTo>
                  <a:pt x="1215093" y="4105"/>
                </a:lnTo>
                <a:lnTo>
                  <a:pt x="1262518" y="9175"/>
                </a:lnTo>
                <a:lnTo>
                  <a:pt x="1309330" y="16199"/>
                </a:lnTo>
                <a:lnTo>
                  <a:pt x="1355488" y="25137"/>
                </a:lnTo>
                <a:lnTo>
                  <a:pt x="1400950" y="35945"/>
                </a:lnTo>
                <a:lnTo>
                  <a:pt x="1445675" y="48583"/>
                </a:lnTo>
                <a:lnTo>
                  <a:pt x="1489620" y="63008"/>
                </a:lnTo>
                <a:lnTo>
                  <a:pt x="1532742" y="79178"/>
                </a:lnTo>
                <a:lnTo>
                  <a:pt x="1575002" y="97051"/>
                </a:lnTo>
                <a:lnTo>
                  <a:pt x="1616355" y="116585"/>
                </a:lnTo>
                <a:lnTo>
                  <a:pt x="1656761" y="137739"/>
                </a:lnTo>
                <a:lnTo>
                  <a:pt x="1696177" y="160470"/>
                </a:lnTo>
                <a:lnTo>
                  <a:pt x="1734561" y="184736"/>
                </a:lnTo>
                <a:lnTo>
                  <a:pt x="1771872" y="210496"/>
                </a:lnTo>
                <a:lnTo>
                  <a:pt x="1808067" y="237707"/>
                </a:lnTo>
                <a:lnTo>
                  <a:pt x="1843105" y="266327"/>
                </a:lnTo>
                <a:lnTo>
                  <a:pt x="1876943" y="296315"/>
                </a:lnTo>
                <a:lnTo>
                  <a:pt x="1909540" y="327628"/>
                </a:lnTo>
                <a:lnTo>
                  <a:pt x="1940853" y="360224"/>
                </a:lnTo>
                <a:lnTo>
                  <a:pt x="1970841" y="394063"/>
                </a:lnTo>
                <a:lnTo>
                  <a:pt x="1999461" y="429100"/>
                </a:lnTo>
                <a:lnTo>
                  <a:pt x="2026672" y="465295"/>
                </a:lnTo>
                <a:lnTo>
                  <a:pt x="2052431" y="502606"/>
                </a:lnTo>
                <a:lnTo>
                  <a:pt x="2076698" y="540991"/>
                </a:lnTo>
                <a:lnTo>
                  <a:pt x="2099428" y="580407"/>
                </a:lnTo>
                <a:lnTo>
                  <a:pt x="2120582" y="620812"/>
                </a:lnTo>
                <a:lnTo>
                  <a:pt x="2140117" y="662166"/>
                </a:lnTo>
                <a:lnTo>
                  <a:pt x="2157990" y="704425"/>
                </a:lnTo>
                <a:lnTo>
                  <a:pt x="2174160" y="747548"/>
                </a:lnTo>
                <a:lnTo>
                  <a:pt x="2188584" y="791493"/>
                </a:lnTo>
                <a:lnTo>
                  <a:pt x="2201222" y="836217"/>
                </a:lnTo>
                <a:lnTo>
                  <a:pt x="2212031" y="881680"/>
                </a:lnTo>
                <a:lnTo>
                  <a:pt x="2220968" y="927838"/>
                </a:lnTo>
                <a:lnTo>
                  <a:pt x="2227993" y="974650"/>
                </a:lnTo>
                <a:lnTo>
                  <a:pt x="2233062" y="1022074"/>
                </a:lnTo>
                <a:lnTo>
                  <a:pt x="2236135" y="1070068"/>
                </a:lnTo>
                <a:lnTo>
                  <a:pt x="2237168" y="1118590"/>
                </a:lnTo>
                <a:close/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8891329" y="3453197"/>
            <a:ext cx="1167130" cy="1840864"/>
          </a:xfrm>
          <a:custGeom>
            <a:avLst/>
            <a:gdLst/>
            <a:ahLst/>
            <a:cxnLst/>
            <a:rect l="l" t="t" r="r" b="b"/>
            <a:pathLst>
              <a:path w="1167129" h="1840864">
                <a:moveTo>
                  <a:pt x="920445" y="0"/>
                </a:moveTo>
                <a:lnTo>
                  <a:pt x="871560" y="1275"/>
                </a:lnTo>
                <a:lnTo>
                  <a:pt x="823340" y="5060"/>
                </a:lnTo>
                <a:lnTo>
                  <a:pt x="775848" y="11291"/>
                </a:lnTo>
                <a:lnTo>
                  <a:pt x="729149" y="19904"/>
                </a:lnTo>
                <a:lnTo>
                  <a:pt x="683304" y="30835"/>
                </a:lnTo>
                <a:lnTo>
                  <a:pt x="638379" y="44021"/>
                </a:lnTo>
                <a:lnTo>
                  <a:pt x="594436" y="59399"/>
                </a:lnTo>
                <a:lnTo>
                  <a:pt x="551540" y="76904"/>
                </a:lnTo>
                <a:lnTo>
                  <a:pt x="509754" y="96472"/>
                </a:lnTo>
                <a:lnTo>
                  <a:pt x="469141" y="118042"/>
                </a:lnTo>
                <a:lnTo>
                  <a:pt x="429765" y="141548"/>
                </a:lnTo>
                <a:lnTo>
                  <a:pt x="391690" y="166927"/>
                </a:lnTo>
                <a:lnTo>
                  <a:pt x="354979" y="194116"/>
                </a:lnTo>
                <a:lnTo>
                  <a:pt x="319696" y="223051"/>
                </a:lnTo>
                <a:lnTo>
                  <a:pt x="285905" y="253668"/>
                </a:lnTo>
                <a:lnTo>
                  <a:pt x="253669" y="285903"/>
                </a:lnTo>
                <a:lnTo>
                  <a:pt x="223052" y="319694"/>
                </a:lnTo>
                <a:lnTo>
                  <a:pt x="194117" y="354977"/>
                </a:lnTo>
                <a:lnTo>
                  <a:pt x="166928" y="391687"/>
                </a:lnTo>
                <a:lnTo>
                  <a:pt x="141548" y="429762"/>
                </a:lnTo>
                <a:lnTo>
                  <a:pt x="118042" y="469137"/>
                </a:lnTo>
                <a:lnTo>
                  <a:pt x="96473" y="509749"/>
                </a:lnTo>
                <a:lnTo>
                  <a:pt x="76904" y="551535"/>
                </a:lnTo>
                <a:lnTo>
                  <a:pt x="59399" y="594431"/>
                </a:lnTo>
                <a:lnTo>
                  <a:pt x="44021" y="638372"/>
                </a:lnTo>
                <a:lnTo>
                  <a:pt x="30835" y="683297"/>
                </a:lnTo>
                <a:lnTo>
                  <a:pt x="19904" y="729140"/>
                </a:lnTo>
                <a:lnTo>
                  <a:pt x="11291" y="775839"/>
                </a:lnTo>
                <a:lnTo>
                  <a:pt x="5060" y="823330"/>
                </a:lnTo>
                <a:lnTo>
                  <a:pt x="1275" y="871549"/>
                </a:lnTo>
                <a:lnTo>
                  <a:pt x="0" y="920432"/>
                </a:lnTo>
                <a:lnTo>
                  <a:pt x="1275" y="969315"/>
                </a:lnTo>
                <a:lnTo>
                  <a:pt x="5060" y="1017534"/>
                </a:lnTo>
                <a:lnTo>
                  <a:pt x="11291" y="1065025"/>
                </a:lnTo>
                <a:lnTo>
                  <a:pt x="19904" y="1111724"/>
                </a:lnTo>
                <a:lnTo>
                  <a:pt x="30835" y="1157567"/>
                </a:lnTo>
                <a:lnTo>
                  <a:pt x="44021" y="1202492"/>
                </a:lnTo>
                <a:lnTo>
                  <a:pt x="59399" y="1246433"/>
                </a:lnTo>
                <a:lnTo>
                  <a:pt x="76904" y="1289329"/>
                </a:lnTo>
                <a:lnTo>
                  <a:pt x="96473" y="1331115"/>
                </a:lnTo>
                <a:lnTo>
                  <a:pt x="118042" y="1371727"/>
                </a:lnTo>
                <a:lnTo>
                  <a:pt x="141548" y="1411102"/>
                </a:lnTo>
                <a:lnTo>
                  <a:pt x="166928" y="1449177"/>
                </a:lnTo>
                <a:lnTo>
                  <a:pt x="194117" y="1485887"/>
                </a:lnTo>
                <a:lnTo>
                  <a:pt x="223052" y="1521170"/>
                </a:lnTo>
                <a:lnTo>
                  <a:pt x="253669" y="1554961"/>
                </a:lnTo>
                <a:lnTo>
                  <a:pt x="285905" y="1587196"/>
                </a:lnTo>
                <a:lnTo>
                  <a:pt x="319696" y="1617813"/>
                </a:lnTo>
                <a:lnTo>
                  <a:pt x="354979" y="1646748"/>
                </a:lnTo>
                <a:lnTo>
                  <a:pt x="391690" y="1673937"/>
                </a:lnTo>
                <a:lnTo>
                  <a:pt x="429765" y="1699316"/>
                </a:lnTo>
                <a:lnTo>
                  <a:pt x="469141" y="1722822"/>
                </a:lnTo>
                <a:lnTo>
                  <a:pt x="509754" y="1744392"/>
                </a:lnTo>
                <a:lnTo>
                  <a:pt x="551540" y="1763960"/>
                </a:lnTo>
                <a:lnTo>
                  <a:pt x="594436" y="1781465"/>
                </a:lnTo>
                <a:lnTo>
                  <a:pt x="638379" y="1796843"/>
                </a:lnTo>
                <a:lnTo>
                  <a:pt x="683304" y="1810029"/>
                </a:lnTo>
                <a:lnTo>
                  <a:pt x="729149" y="1820960"/>
                </a:lnTo>
                <a:lnTo>
                  <a:pt x="775848" y="1829573"/>
                </a:lnTo>
                <a:lnTo>
                  <a:pt x="823340" y="1835804"/>
                </a:lnTo>
                <a:lnTo>
                  <a:pt x="871560" y="1839589"/>
                </a:lnTo>
                <a:lnTo>
                  <a:pt x="920445" y="1840864"/>
                </a:lnTo>
                <a:lnTo>
                  <a:pt x="969327" y="1839589"/>
                </a:lnTo>
                <a:lnTo>
                  <a:pt x="1017545" y="1835804"/>
                </a:lnTo>
                <a:lnTo>
                  <a:pt x="1065035" y="1829573"/>
                </a:lnTo>
                <a:lnTo>
                  <a:pt x="1111733" y="1820960"/>
                </a:lnTo>
                <a:lnTo>
                  <a:pt x="1157576" y="1810029"/>
                </a:lnTo>
                <a:lnTo>
                  <a:pt x="1167070" y="1807242"/>
                </a:lnTo>
                <a:lnTo>
                  <a:pt x="1167070" y="33622"/>
                </a:lnTo>
                <a:lnTo>
                  <a:pt x="1111733" y="19904"/>
                </a:lnTo>
                <a:lnTo>
                  <a:pt x="1065035" y="11291"/>
                </a:lnTo>
                <a:lnTo>
                  <a:pt x="1017545" y="5060"/>
                </a:lnTo>
                <a:lnTo>
                  <a:pt x="969327" y="1275"/>
                </a:lnTo>
                <a:lnTo>
                  <a:pt x="920445" y="0"/>
                </a:lnTo>
                <a:close/>
              </a:path>
            </a:pathLst>
          </a:custGeom>
          <a:solidFill>
            <a:srgbClr val="006C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4182016" y="1134628"/>
            <a:ext cx="2701925" cy="2701925"/>
          </a:xfrm>
          <a:custGeom>
            <a:avLst/>
            <a:gdLst/>
            <a:ahLst/>
            <a:cxnLst/>
            <a:rect l="l" t="t" r="r" b="b"/>
            <a:pathLst>
              <a:path w="2701925" h="2701925">
                <a:moveTo>
                  <a:pt x="1350810" y="0"/>
                </a:moveTo>
                <a:lnTo>
                  <a:pt x="1302360" y="852"/>
                </a:lnTo>
                <a:lnTo>
                  <a:pt x="1254340" y="3391"/>
                </a:lnTo>
                <a:lnTo>
                  <a:pt x="1206777" y="7588"/>
                </a:lnTo>
                <a:lnTo>
                  <a:pt x="1159701" y="13414"/>
                </a:lnTo>
                <a:lnTo>
                  <a:pt x="1113139" y="20841"/>
                </a:lnTo>
                <a:lnTo>
                  <a:pt x="1067121" y="29840"/>
                </a:lnTo>
                <a:lnTo>
                  <a:pt x="1021675" y="40382"/>
                </a:lnTo>
                <a:lnTo>
                  <a:pt x="976829" y="52439"/>
                </a:lnTo>
                <a:lnTo>
                  <a:pt x="932613" y="65982"/>
                </a:lnTo>
                <a:lnTo>
                  <a:pt x="889054" y="80984"/>
                </a:lnTo>
                <a:lnTo>
                  <a:pt x="846182" y="97414"/>
                </a:lnTo>
                <a:lnTo>
                  <a:pt x="804024" y="115245"/>
                </a:lnTo>
                <a:lnTo>
                  <a:pt x="762610" y="134448"/>
                </a:lnTo>
                <a:lnTo>
                  <a:pt x="721967" y="154995"/>
                </a:lnTo>
                <a:lnTo>
                  <a:pt x="682126" y="176856"/>
                </a:lnTo>
                <a:lnTo>
                  <a:pt x="643113" y="200004"/>
                </a:lnTo>
                <a:lnTo>
                  <a:pt x="604958" y="224409"/>
                </a:lnTo>
                <a:lnTo>
                  <a:pt x="567690" y="250044"/>
                </a:lnTo>
                <a:lnTo>
                  <a:pt x="531336" y="276879"/>
                </a:lnTo>
                <a:lnTo>
                  <a:pt x="495926" y="304886"/>
                </a:lnTo>
                <a:lnTo>
                  <a:pt x="461487" y="334037"/>
                </a:lnTo>
                <a:lnTo>
                  <a:pt x="428050" y="364302"/>
                </a:lnTo>
                <a:lnTo>
                  <a:pt x="395641" y="395654"/>
                </a:lnTo>
                <a:lnTo>
                  <a:pt x="364290" y="428063"/>
                </a:lnTo>
                <a:lnTo>
                  <a:pt x="334025" y="461502"/>
                </a:lnTo>
                <a:lnTo>
                  <a:pt x="304876" y="495941"/>
                </a:lnTo>
                <a:lnTo>
                  <a:pt x="276869" y="531352"/>
                </a:lnTo>
                <a:lnTo>
                  <a:pt x="250035" y="567706"/>
                </a:lnTo>
                <a:lnTo>
                  <a:pt x="224401" y="604976"/>
                </a:lnTo>
                <a:lnTo>
                  <a:pt x="199997" y="643131"/>
                </a:lnTo>
                <a:lnTo>
                  <a:pt x="176850" y="682145"/>
                </a:lnTo>
                <a:lnTo>
                  <a:pt x="154989" y="721987"/>
                </a:lnTo>
                <a:lnTo>
                  <a:pt x="134443" y="762630"/>
                </a:lnTo>
                <a:lnTo>
                  <a:pt x="115241" y="804045"/>
                </a:lnTo>
                <a:lnTo>
                  <a:pt x="97410" y="846203"/>
                </a:lnTo>
                <a:lnTo>
                  <a:pt x="80981" y="889076"/>
                </a:lnTo>
                <a:lnTo>
                  <a:pt x="65980" y="932636"/>
                </a:lnTo>
                <a:lnTo>
                  <a:pt x="52437" y="976853"/>
                </a:lnTo>
                <a:lnTo>
                  <a:pt x="40380" y="1021699"/>
                </a:lnTo>
                <a:lnTo>
                  <a:pt x="29838" y="1067145"/>
                </a:lnTo>
                <a:lnTo>
                  <a:pt x="20840" y="1113164"/>
                </a:lnTo>
                <a:lnTo>
                  <a:pt x="13414" y="1159726"/>
                </a:lnTo>
                <a:lnTo>
                  <a:pt x="7588" y="1206802"/>
                </a:lnTo>
                <a:lnTo>
                  <a:pt x="3391" y="1254365"/>
                </a:lnTo>
                <a:lnTo>
                  <a:pt x="852" y="1302385"/>
                </a:lnTo>
                <a:lnTo>
                  <a:pt x="0" y="1350835"/>
                </a:lnTo>
                <a:lnTo>
                  <a:pt x="852" y="1399285"/>
                </a:lnTo>
                <a:lnTo>
                  <a:pt x="3391" y="1447305"/>
                </a:lnTo>
                <a:lnTo>
                  <a:pt x="7588" y="1494868"/>
                </a:lnTo>
                <a:lnTo>
                  <a:pt x="13414" y="1541944"/>
                </a:lnTo>
                <a:lnTo>
                  <a:pt x="20840" y="1588506"/>
                </a:lnTo>
                <a:lnTo>
                  <a:pt x="29838" y="1634525"/>
                </a:lnTo>
                <a:lnTo>
                  <a:pt x="40380" y="1679971"/>
                </a:lnTo>
                <a:lnTo>
                  <a:pt x="52437" y="1724817"/>
                </a:lnTo>
                <a:lnTo>
                  <a:pt x="65980" y="1769034"/>
                </a:lnTo>
                <a:lnTo>
                  <a:pt x="80981" y="1812594"/>
                </a:lnTo>
                <a:lnTo>
                  <a:pt x="97410" y="1855467"/>
                </a:lnTo>
                <a:lnTo>
                  <a:pt x="115241" y="1897625"/>
                </a:lnTo>
                <a:lnTo>
                  <a:pt x="134443" y="1939040"/>
                </a:lnTo>
                <a:lnTo>
                  <a:pt x="154989" y="1979683"/>
                </a:lnTo>
                <a:lnTo>
                  <a:pt x="176850" y="2019525"/>
                </a:lnTo>
                <a:lnTo>
                  <a:pt x="199997" y="2058539"/>
                </a:lnTo>
                <a:lnTo>
                  <a:pt x="224401" y="2096694"/>
                </a:lnTo>
                <a:lnTo>
                  <a:pt x="250035" y="2133964"/>
                </a:lnTo>
                <a:lnTo>
                  <a:pt x="276869" y="2170318"/>
                </a:lnTo>
                <a:lnTo>
                  <a:pt x="304876" y="2205729"/>
                </a:lnTo>
                <a:lnTo>
                  <a:pt x="334025" y="2240168"/>
                </a:lnTo>
                <a:lnTo>
                  <a:pt x="364290" y="2273607"/>
                </a:lnTo>
                <a:lnTo>
                  <a:pt x="395641" y="2306016"/>
                </a:lnTo>
                <a:lnTo>
                  <a:pt x="428050" y="2337368"/>
                </a:lnTo>
                <a:lnTo>
                  <a:pt x="461487" y="2367633"/>
                </a:lnTo>
                <a:lnTo>
                  <a:pt x="495926" y="2396784"/>
                </a:lnTo>
                <a:lnTo>
                  <a:pt x="531336" y="2424791"/>
                </a:lnTo>
                <a:lnTo>
                  <a:pt x="567690" y="2451626"/>
                </a:lnTo>
                <a:lnTo>
                  <a:pt x="604958" y="2477261"/>
                </a:lnTo>
                <a:lnTo>
                  <a:pt x="643113" y="2501666"/>
                </a:lnTo>
                <a:lnTo>
                  <a:pt x="682126" y="2524814"/>
                </a:lnTo>
                <a:lnTo>
                  <a:pt x="721967" y="2546675"/>
                </a:lnTo>
                <a:lnTo>
                  <a:pt x="762610" y="2567222"/>
                </a:lnTo>
                <a:lnTo>
                  <a:pt x="804024" y="2586425"/>
                </a:lnTo>
                <a:lnTo>
                  <a:pt x="846182" y="2604256"/>
                </a:lnTo>
                <a:lnTo>
                  <a:pt x="889054" y="2620686"/>
                </a:lnTo>
                <a:lnTo>
                  <a:pt x="932613" y="2635688"/>
                </a:lnTo>
                <a:lnTo>
                  <a:pt x="976829" y="2649231"/>
                </a:lnTo>
                <a:lnTo>
                  <a:pt x="1021675" y="2661288"/>
                </a:lnTo>
                <a:lnTo>
                  <a:pt x="1067121" y="2671830"/>
                </a:lnTo>
                <a:lnTo>
                  <a:pt x="1113139" y="2680829"/>
                </a:lnTo>
                <a:lnTo>
                  <a:pt x="1159701" y="2688256"/>
                </a:lnTo>
                <a:lnTo>
                  <a:pt x="1206777" y="2694082"/>
                </a:lnTo>
                <a:lnTo>
                  <a:pt x="1254340" y="2698279"/>
                </a:lnTo>
                <a:lnTo>
                  <a:pt x="1302360" y="2700818"/>
                </a:lnTo>
                <a:lnTo>
                  <a:pt x="1350810" y="2701671"/>
                </a:lnTo>
                <a:lnTo>
                  <a:pt x="1399260" y="2700818"/>
                </a:lnTo>
                <a:lnTo>
                  <a:pt x="1447281" y="2698279"/>
                </a:lnTo>
                <a:lnTo>
                  <a:pt x="1494845" y="2694082"/>
                </a:lnTo>
                <a:lnTo>
                  <a:pt x="1541922" y="2688256"/>
                </a:lnTo>
                <a:lnTo>
                  <a:pt x="1588484" y="2680829"/>
                </a:lnTo>
                <a:lnTo>
                  <a:pt x="1634503" y="2671830"/>
                </a:lnTo>
                <a:lnTo>
                  <a:pt x="1679950" y="2661288"/>
                </a:lnTo>
                <a:lnTo>
                  <a:pt x="1724797" y="2649231"/>
                </a:lnTo>
                <a:lnTo>
                  <a:pt x="1769014" y="2635688"/>
                </a:lnTo>
                <a:lnTo>
                  <a:pt x="1812573" y="2620686"/>
                </a:lnTo>
                <a:lnTo>
                  <a:pt x="1855447" y="2604256"/>
                </a:lnTo>
                <a:lnTo>
                  <a:pt x="1897605" y="2586425"/>
                </a:lnTo>
                <a:lnTo>
                  <a:pt x="1939020" y="2567222"/>
                </a:lnTo>
                <a:lnTo>
                  <a:pt x="1979663" y="2546675"/>
                </a:lnTo>
                <a:lnTo>
                  <a:pt x="2019505" y="2524814"/>
                </a:lnTo>
                <a:lnTo>
                  <a:pt x="2058519" y="2501666"/>
                </a:lnTo>
                <a:lnTo>
                  <a:pt x="2096674" y="2477261"/>
                </a:lnTo>
                <a:lnTo>
                  <a:pt x="2133944" y="2451626"/>
                </a:lnTo>
                <a:lnTo>
                  <a:pt x="2170298" y="2424791"/>
                </a:lnTo>
                <a:lnTo>
                  <a:pt x="2205709" y="2396784"/>
                </a:lnTo>
                <a:lnTo>
                  <a:pt x="2240148" y="2367633"/>
                </a:lnTo>
                <a:lnTo>
                  <a:pt x="2273586" y="2337368"/>
                </a:lnTo>
                <a:lnTo>
                  <a:pt x="2305996" y="2306016"/>
                </a:lnTo>
                <a:lnTo>
                  <a:pt x="2337347" y="2273607"/>
                </a:lnTo>
                <a:lnTo>
                  <a:pt x="2367612" y="2240168"/>
                </a:lnTo>
                <a:lnTo>
                  <a:pt x="2396763" y="2205729"/>
                </a:lnTo>
                <a:lnTo>
                  <a:pt x="2424770" y="2170318"/>
                </a:lnTo>
                <a:lnTo>
                  <a:pt x="2451605" y="2133964"/>
                </a:lnTo>
                <a:lnTo>
                  <a:pt x="2477239" y="2096694"/>
                </a:lnTo>
                <a:lnTo>
                  <a:pt x="2501644" y="2058539"/>
                </a:lnTo>
                <a:lnTo>
                  <a:pt x="2524791" y="2019525"/>
                </a:lnTo>
                <a:lnTo>
                  <a:pt x="2546653" y="1979683"/>
                </a:lnTo>
                <a:lnTo>
                  <a:pt x="2567199" y="1939040"/>
                </a:lnTo>
                <a:lnTo>
                  <a:pt x="2586402" y="1897625"/>
                </a:lnTo>
                <a:lnTo>
                  <a:pt x="2604232" y="1855467"/>
                </a:lnTo>
                <a:lnTo>
                  <a:pt x="2620662" y="1812594"/>
                </a:lnTo>
                <a:lnTo>
                  <a:pt x="2635663" y="1769034"/>
                </a:lnTo>
                <a:lnTo>
                  <a:pt x="2649207" y="1724817"/>
                </a:lnTo>
                <a:lnTo>
                  <a:pt x="2661264" y="1679971"/>
                </a:lnTo>
                <a:lnTo>
                  <a:pt x="2671806" y="1634525"/>
                </a:lnTo>
                <a:lnTo>
                  <a:pt x="2680804" y="1588506"/>
                </a:lnTo>
                <a:lnTo>
                  <a:pt x="2688231" y="1541944"/>
                </a:lnTo>
                <a:lnTo>
                  <a:pt x="2694057" y="1494868"/>
                </a:lnTo>
                <a:lnTo>
                  <a:pt x="2698253" y="1447305"/>
                </a:lnTo>
                <a:lnTo>
                  <a:pt x="2700792" y="1399285"/>
                </a:lnTo>
                <a:lnTo>
                  <a:pt x="2701645" y="1350835"/>
                </a:lnTo>
                <a:lnTo>
                  <a:pt x="2700792" y="1302385"/>
                </a:lnTo>
                <a:lnTo>
                  <a:pt x="2698253" y="1254365"/>
                </a:lnTo>
                <a:lnTo>
                  <a:pt x="2694057" y="1206802"/>
                </a:lnTo>
                <a:lnTo>
                  <a:pt x="2688231" y="1159726"/>
                </a:lnTo>
                <a:lnTo>
                  <a:pt x="2680804" y="1113164"/>
                </a:lnTo>
                <a:lnTo>
                  <a:pt x="2671806" y="1067145"/>
                </a:lnTo>
                <a:lnTo>
                  <a:pt x="2661264" y="1021699"/>
                </a:lnTo>
                <a:lnTo>
                  <a:pt x="2649207" y="976853"/>
                </a:lnTo>
                <a:lnTo>
                  <a:pt x="2635663" y="932636"/>
                </a:lnTo>
                <a:lnTo>
                  <a:pt x="2620662" y="889076"/>
                </a:lnTo>
                <a:lnTo>
                  <a:pt x="2604232" y="846203"/>
                </a:lnTo>
                <a:lnTo>
                  <a:pt x="2586402" y="804045"/>
                </a:lnTo>
                <a:lnTo>
                  <a:pt x="2567199" y="762630"/>
                </a:lnTo>
                <a:lnTo>
                  <a:pt x="2546653" y="721987"/>
                </a:lnTo>
                <a:lnTo>
                  <a:pt x="2524791" y="682145"/>
                </a:lnTo>
                <a:lnTo>
                  <a:pt x="2501644" y="643131"/>
                </a:lnTo>
                <a:lnTo>
                  <a:pt x="2477239" y="604976"/>
                </a:lnTo>
                <a:lnTo>
                  <a:pt x="2451605" y="567706"/>
                </a:lnTo>
                <a:lnTo>
                  <a:pt x="2424770" y="531352"/>
                </a:lnTo>
                <a:lnTo>
                  <a:pt x="2396763" y="495941"/>
                </a:lnTo>
                <a:lnTo>
                  <a:pt x="2367612" y="461502"/>
                </a:lnTo>
                <a:lnTo>
                  <a:pt x="2337347" y="428063"/>
                </a:lnTo>
                <a:lnTo>
                  <a:pt x="2305996" y="395654"/>
                </a:lnTo>
                <a:lnTo>
                  <a:pt x="2273586" y="364302"/>
                </a:lnTo>
                <a:lnTo>
                  <a:pt x="2240148" y="334037"/>
                </a:lnTo>
                <a:lnTo>
                  <a:pt x="2205709" y="304886"/>
                </a:lnTo>
                <a:lnTo>
                  <a:pt x="2170298" y="276879"/>
                </a:lnTo>
                <a:lnTo>
                  <a:pt x="2133944" y="250044"/>
                </a:lnTo>
                <a:lnTo>
                  <a:pt x="2096674" y="224409"/>
                </a:lnTo>
                <a:lnTo>
                  <a:pt x="2058519" y="200004"/>
                </a:lnTo>
                <a:lnTo>
                  <a:pt x="2019505" y="176856"/>
                </a:lnTo>
                <a:lnTo>
                  <a:pt x="1979663" y="154995"/>
                </a:lnTo>
                <a:lnTo>
                  <a:pt x="1939020" y="134448"/>
                </a:lnTo>
                <a:lnTo>
                  <a:pt x="1897605" y="115245"/>
                </a:lnTo>
                <a:lnTo>
                  <a:pt x="1855447" y="97414"/>
                </a:lnTo>
                <a:lnTo>
                  <a:pt x="1812573" y="80984"/>
                </a:lnTo>
                <a:lnTo>
                  <a:pt x="1769014" y="65982"/>
                </a:lnTo>
                <a:lnTo>
                  <a:pt x="1724797" y="52439"/>
                </a:lnTo>
                <a:lnTo>
                  <a:pt x="1679950" y="40382"/>
                </a:lnTo>
                <a:lnTo>
                  <a:pt x="1634503" y="29840"/>
                </a:lnTo>
                <a:lnTo>
                  <a:pt x="1588484" y="20841"/>
                </a:lnTo>
                <a:lnTo>
                  <a:pt x="1541922" y="13414"/>
                </a:lnTo>
                <a:lnTo>
                  <a:pt x="1494845" y="7588"/>
                </a:lnTo>
                <a:lnTo>
                  <a:pt x="1447281" y="3391"/>
                </a:lnTo>
                <a:lnTo>
                  <a:pt x="1399260" y="852"/>
                </a:lnTo>
                <a:lnTo>
                  <a:pt x="1350810" y="0"/>
                </a:lnTo>
                <a:close/>
              </a:path>
            </a:pathLst>
          </a:custGeom>
          <a:solidFill>
            <a:srgbClr val="006C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 txBox="1"/>
          <p:nvPr/>
        </p:nvSpPr>
        <p:spPr>
          <a:xfrm>
            <a:off x="391539" y="4332080"/>
            <a:ext cx="6321233" cy="952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9">
              <a:lnSpc>
                <a:spcPts val="3690"/>
              </a:lnSpc>
            </a:pPr>
            <a:r>
              <a:rPr lang="en-US" sz="3599" spc="120" dirty="0">
                <a:solidFill>
                  <a:srgbClr val="FFFFFF"/>
                </a:solidFill>
                <a:cs typeface="Calibri"/>
              </a:rPr>
              <a:t>GE </a:t>
            </a:r>
            <a:r>
              <a:rPr lang="en-US" sz="3599" spc="120" dirty="0" err="1">
                <a:solidFill>
                  <a:srgbClr val="FFFFFF"/>
                </a:solidFill>
                <a:cs typeface="Calibri"/>
              </a:rPr>
              <a:t>Predix</a:t>
            </a:r>
            <a:endParaRPr lang="en-US" sz="3599" spc="12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699">
              <a:lnSpc>
                <a:spcPts val="3690"/>
              </a:lnSpc>
            </a:pPr>
            <a:r>
              <a:rPr lang="en-US" sz="3599" spc="120" dirty="0">
                <a:solidFill>
                  <a:srgbClr val="FFFFFF"/>
                </a:solidFill>
                <a:latin typeface="Calibri"/>
                <a:cs typeface="Calibri"/>
              </a:rPr>
              <a:t>Microservices &amp; APIs</a:t>
            </a:r>
          </a:p>
        </p:txBody>
      </p:sp>
      <p:sp>
        <p:nvSpPr>
          <p:cNvPr id="13" name="object 11"/>
          <p:cNvSpPr/>
          <p:nvPr/>
        </p:nvSpPr>
        <p:spPr>
          <a:xfrm>
            <a:off x="3007422" y="2130699"/>
            <a:ext cx="984885" cy="159385"/>
          </a:xfrm>
          <a:custGeom>
            <a:avLst/>
            <a:gdLst/>
            <a:ahLst/>
            <a:cxnLst/>
            <a:rect l="l" t="t" r="r" b="b"/>
            <a:pathLst>
              <a:path w="984885" h="159385">
                <a:moveTo>
                  <a:pt x="0" y="0"/>
                </a:moveTo>
                <a:lnTo>
                  <a:pt x="984719" y="159296"/>
                </a:lnTo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6981422" y="1960039"/>
            <a:ext cx="816610" cy="195580"/>
          </a:xfrm>
          <a:custGeom>
            <a:avLst/>
            <a:gdLst/>
            <a:ahLst/>
            <a:cxnLst/>
            <a:rect l="l" t="t" r="r" b="b"/>
            <a:pathLst>
              <a:path w="816609" h="195580">
                <a:moveTo>
                  <a:pt x="0" y="194995"/>
                </a:moveTo>
                <a:lnTo>
                  <a:pt x="816076" y="0"/>
                </a:lnTo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8897004" y="2467559"/>
            <a:ext cx="433070" cy="918210"/>
          </a:xfrm>
          <a:custGeom>
            <a:avLst/>
            <a:gdLst/>
            <a:ahLst/>
            <a:cxnLst/>
            <a:rect l="l" t="t" r="r" b="b"/>
            <a:pathLst>
              <a:path w="433070" h="918210">
                <a:moveTo>
                  <a:pt x="0" y="0"/>
                </a:moveTo>
                <a:lnTo>
                  <a:pt x="432511" y="917943"/>
                </a:lnTo>
              </a:path>
            </a:pathLst>
          </a:custGeom>
          <a:ln w="2556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1139512" y="1316967"/>
            <a:ext cx="1225550" cy="1227455"/>
          </a:xfrm>
          <a:custGeom>
            <a:avLst/>
            <a:gdLst/>
            <a:ahLst/>
            <a:cxnLst/>
            <a:rect l="l" t="t" r="r" b="b"/>
            <a:pathLst>
              <a:path w="1225550" h="1227455">
                <a:moveTo>
                  <a:pt x="1084462" y="994765"/>
                </a:moveTo>
                <a:lnTo>
                  <a:pt x="335532" y="994765"/>
                </a:lnTo>
                <a:lnTo>
                  <a:pt x="375537" y="1020947"/>
                </a:lnTo>
                <a:lnTo>
                  <a:pt x="418198" y="1043038"/>
                </a:lnTo>
                <a:lnTo>
                  <a:pt x="463243" y="1060766"/>
                </a:lnTo>
                <a:lnTo>
                  <a:pt x="510398" y="1073861"/>
                </a:lnTo>
                <a:lnTo>
                  <a:pt x="510398" y="1182941"/>
                </a:lnTo>
                <a:lnTo>
                  <a:pt x="548484" y="1216812"/>
                </a:lnTo>
                <a:lnTo>
                  <a:pt x="591685" y="1226076"/>
                </a:lnTo>
                <a:lnTo>
                  <a:pt x="613535" y="1227239"/>
                </a:lnTo>
                <a:lnTo>
                  <a:pt x="630632" y="1226513"/>
                </a:lnTo>
                <a:lnTo>
                  <a:pt x="673266" y="1218243"/>
                </a:lnTo>
                <a:lnTo>
                  <a:pt x="709885" y="1198713"/>
                </a:lnTo>
                <a:lnTo>
                  <a:pt x="714741" y="1073899"/>
                </a:lnTo>
                <a:lnTo>
                  <a:pt x="754876" y="1063117"/>
                </a:lnTo>
                <a:lnTo>
                  <a:pt x="793522" y="1048962"/>
                </a:lnTo>
                <a:lnTo>
                  <a:pt x="830516" y="1031608"/>
                </a:lnTo>
                <a:lnTo>
                  <a:pt x="865693" y="1011224"/>
                </a:lnTo>
                <a:lnTo>
                  <a:pt x="1074533" y="1011224"/>
                </a:lnTo>
                <a:lnTo>
                  <a:pt x="1082047" y="1000091"/>
                </a:lnTo>
                <a:lnTo>
                  <a:pt x="1084462" y="994765"/>
                </a:lnTo>
                <a:close/>
              </a:path>
              <a:path w="1225550" h="1227455">
                <a:moveTo>
                  <a:pt x="1074533" y="1011224"/>
                </a:moveTo>
                <a:lnTo>
                  <a:pt x="865693" y="1011224"/>
                </a:lnTo>
                <a:lnTo>
                  <a:pt x="948345" y="1093889"/>
                </a:lnTo>
                <a:lnTo>
                  <a:pt x="955559" y="1096746"/>
                </a:lnTo>
                <a:lnTo>
                  <a:pt x="966328" y="1096746"/>
                </a:lnTo>
                <a:lnTo>
                  <a:pt x="1024665" y="1066395"/>
                </a:lnTo>
                <a:lnTo>
                  <a:pt x="1060056" y="1032673"/>
                </a:lnTo>
                <a:lnTo>
                  <a:pt x="1074533" y="1011224"/>
                </a:lnTo>
                <a:close/>
              </a:path>
              <a:path w="1225550" h="1227455">
                <a:moveTo>
                  <a:pt x="260235" y="130600"/>
                </a:moveTo>
                <a:lnTo>
                  <a:pt x="200716" y="160839"/>
                </a:lnTo>
                <a:lnTo>
                  <a:pt x="165328" y="194549"/>
                </a:lnTo>
                <a:lnTo>
                  <a:pt x="143335" y="227124"/>
                </a:lnTo>
                <a:lnTo>
                  <a:pt x="129832" y="260301"/>
                </a:lnTo>
                <a:lnTo>
                  <a:pt x="130167" y="268585"/>
                </a:lnTo>
                <a:lnTo>
                  <a:pt x="132902" y="276412"/>
                </a:lnTo>
                <a:lnTo>
                  <a:pt x="137933" y="283222"/>
                </a:lnTo>
                <a:lnTo>
                  <a:pt x="215174" y="360476"/>
                </a:lnTo>
                <a:lnTo>
                  <a:pt x="198175" y="389281"/>
                </a:lnTo>
                <a:lnTo>
                  <a:pt x="183208" y="419344"/>
                </a:lnTo>
                <a:lnTo>
                  <a:pt x="170365" y="450573"/>
                </a:lnTo>
                <a:lnTo>
                  <a:pt x="159739" y="482879"/>
                </a:lnTo>
                <a:lnTo>
                  <a:pt x="43305" y="482879"/>
                </a:lnTo>
                <a:lnTo>
                  <a:pt x="1175" y="556285"/>
                </a:lnTo>
                <a:lnTo>
                  <a:pt x="0" y="605155"/>
                </a:lnTo>
                <a:lnTo>
                  <a:pt x="7494" y="643737"/>
                </a:lnTo>
                <a:lnTo>
                  <a:pt x="27520" y="682331"/>
                </a:lnTo>
                <a:lnTo>
                  <a:pt x="43330" y="687197"/>
                </a:lnTo>
                <a:lnTo>
                  <a:pt x="146937" y="687197"/>
                </a:lnTo>
                <a:lnTo>
                  <a:pt x="155204" y="727917"/>
                </a:lnTo>
                <a:lnTo>
                  <a:pt x="166916" y="767294"/>
                </a:lnTo>
                <a:lnTo>
                  <a:pt x="181897" y="805163"/>
                </a:lnTo>
                <a:lnTo>
                  <a:pt x="199972" y="841362"/>
                </a:lnTo>
                <a:lnTo>
                  <a:pt x="117625" y="923747"/>
                </a:lnTo>
                <a:lnTo>
                  <a:pt x="112720" y="930324"/>
                </a:lnTo>
                <a:lnTo>
                  <a:pt x="109961" y="937872"/>
                </a:lnTo>
                <a:lnTo>
                  <a:pt x="109449" y="945892"/>
                </a:lnTo>
                <a:lnTo>
                  <a:pt x="111288" y="953884"/>
                </a:lnTo>
                <a:lnTo>
                  <a:pt x="139700" y="1005384"/>
                </a:lnTo>
                <a:lnTo>
                  <a:pt x="173469" y="1040798"/>
                </a:lnTo>
                <a:lnTo>
                  <a:pt x="206259" y="1062888"/>
                </a:lnTo>
                <a:lnTo>
                  <a:pt x="238669" y="1076439"/>
                </a:lnTo>
                <a:lnTo>
                  <a:pt x="249515" y="1076439"/>
                </a:lnTo>
                <a:lnTo>
                  <a:pt x="256716" y="1073581"/>
                </a:lnTo>
                <a:lnTo>
                  <a:pt x="335532" y="994765"/>
                </a:lnTo>
                <a:lnTo>
                  <a:pt x="1084462" y="994765"/>
                </a:lnTo>
                <a:lnTo>
                  <a:pt x="1093379" y="975093"/>
                </a:lnTo>
                <a:lnTo>
                  <a:pt x="1095535" y="966913"/>
                </a:lnTo>
                <a:lnTo>
                  <a:pt x="1095194" y="958635"/>
                </a:lnTo>
                <a:lnTo>
                  <a:pt x="1092459" y="950817"/>
                </a:lnTo>
                <a:lnTo>
                  <a:pt x="1087435" y="944016"/>
                </a:lnTo>
                <a:lnTo>
                  <a:pt x="1010169" y="866787"/>
                </a:lnTo>
                <a:lnTo>
                  <a:pt x="1033805" y="825369"/>
                </a:lnTo>
                <a:lnTo>
                  <a:pt x="1040972" y="809193"/>
                </a:lnTo>
                <a:lnTo>
                  <a:pt x="613192" y="809193"/>
                </a:lnTo>
                <a:lnTo>
                  <a:pt x="568141" y="803990"/>
                </a:lnTo>
                <a:lnTo>
                  <a:pt x="526758" y="789175"/>
                </a:lnTo>
                <a:lnTo>
                  <a:pt x="490231" y="765936"/>
                </a:lnTo>
                <a:lnTo>
                  <a:pt x="459721" y="735417"/>
                </a:lnTo>
                <a:lnTo>
                  <a:pt x="436505" y="698946"/>
                </a:lnTo>
                <a:lnTo>
                  <a:pt x="421686" y="657573"/>
                </a:lnTo>
                <a:lnTo>
                  <a:pt x="416482" y="612533"/>
                </a:lnTo>
                <a:lnTo>
                  <a:pt x="421686" y="567491"/>
                </a:lnTo>
                <a:lnTo>
                  <a:pt x="436505" y="526110"/>
                </a:lnTo>
                <a:lnTo>
                  <a:pt x="459750" y="489583"/>
                </a:lnTo>
                <a:lnTo>
                  <a:pt x="490231" y="459099"/>
                </a:lnTo>
                <a:lnTo>
                  <a:pt x="526758" y="435851"/>
                </a:lnTo>
                <a:lnTo>
                  <a:pt x="568141" y="421028"/>
                </a:lnTo>
                <a:lnTo>
                  <a:pt x="613192" y="415823"/>
                </a:lnTo>
                <a:lnTo>
                  <a:pt x="1040193" y="415823"/>
                </a:lnTo>
                <a:lnTo>
                  <a:pt x="1036039" y="406338"/>
                </a:lnTo>
                <a:lnTo>
                  <a:pt x="1016482" y="370542"/>
                </a:lnTo>
                <a:lnTo>
                  <a:pt x="993989" y="336702"/>
                </a:lnTo>
                <a:lnTo>
                  <a:pt x="1067458" y="263258"/>
                </a:lnTo>
                <a:lnTo>
                  <a:pt x="1072354" y="256671"/>
                </a:lnTo>
                <a:lnTo>
                  <a:pt x="1075107" y="249113"/>
                </a:lnTo>
                <a:lnTo>
                  <a:pt x="1075616" y="241084"/>
                </a:lnTo>
                <a:lnTo>
                  <a:pt x="1073783" y="233083"/>
                </a:lnTo>
                <a:lnTo>
                  <a:pt x="1064367" y="216014"/>
                </a:lnTo>
                <a:lnTo>
                  <a:pt x="359675" y="216014"/>
                </a:lnTo>
                <a:lnTo>
                  <a:pt x="282395" y="138760"/>
                </a:lnTo>
                <a:lnTo>
                  <a:pt x="275821" y="133858"/>
                </a:lnTo>
                <a:lnTo>
                  <a:pt x="268266" y="131106"/>
                </a:lnTo>
                <a:lnTo>
                  <a:pt x="260235" y="130600"/>
                </a:lnTo>
                <a:close/>
              </a:path>
              <a:path w="1225550" h="1227455">
                <a:moveTo>
                  <a:pt x="1040193" y="415823"/>
                </a:moveTo>
                <a:lnTo>
                  <a:pt x="613192" y="415823"/>
                </a:lnTo>
                <a:lnTo>
                  <a:pt x="658238" y="421028"/>
                </a:lnTo>
                <a:lnTo>
                  <a:pt x="699618" y="435851"/>
                </a:lnTo>
                <a:lnTo>
                  <a:pt x="736143" y="459099"/>
                </a:lnTo>
                <a:lnTo>
                  <a:pt x="766622" y="489583"/>
                </a:lnTo>
                <a:lnTo>
                  <a:pt x="789866" y="526110"/>
                </a:lnTo>
                <a:lnTo>
                  <a:pt x="804686" y="567491"/>
                </a:lnTo>
                <a:lnTo>
                  <a:pt x="809890" y="612533"/>
                </a:lnTo>
                <a:lnTo>
                  <a:pt x="804686" y="657573"/>
                </a:lnTo>
                <a:lnTo>
                  <a:pt x="789866" y="698946"/>
                </a:lnTo>
                <a:lnTo>
                  <a:pt x="766622" y="735464"/>
                </a:lnTo>
                <a:lnTo>
                  <a:pt x="736143" y="765936"/>
                </a:lnTo>
                <a:lnTo>
                  <a:pt x="699618" y="789175"/>
                </a:lnTo>
                <a:lnTo>
                  <a:pt x="658238" y="803990"/>
                </a:lnTo>
                <a:lnTo>
                  <a:pt x="613192" y="809193"/>
                </a:lnTo>
                <a:lnTo>
                  <a:pt x="1040972" y="809193"/>
                </a:lnTo>
                <a:lnTo>
                  <a:pt x="1053245" y="781491"/>
                </a:lnTo>
                <a:lnTo>
                  <a:pt x="1068206" y="735417"/>
                </a:lnTo>
                <a:lnTo>
                  <a:pt x="1078406" y="687412"/>
                </a:lnTo>
                <a:lnTo>
                  <a:pt x="1182038" y="687412"/>
                </a:lnTo>
                <a:lnTo>
                  <a:pt x="1224196" y="613961"/>
                </a:lnTo>
                <a:lnTo>
                  <a:pt x="1225369" y="565076"/>
                </a:lnTo>
                <a:lnTo>
                  <a:pt x="1217861" y="526493"/>
                </a:lnTo>
                <a:lnTo>
                  <a:pt x="1197803" y="487954"/>
                </a:lnTo>
                <a:lnTo>
                  <a:pt x="1182012" y="483108"/>
                </a:lnTo>
                <a:lnTo>
                  <a:pt x="1065706" y="483108"/>
                </a:lnTo>
                <a:lnTo>
                  <a:pt x="1052500" y="443917"/>
                </a:lnTo>
                <a:lnTo>
                  <a:pt x="1040193" y="415823"/>
                </a:lnTo>
                <a:close/>
              </a:path>
              <a:path w="1225550" h="1227455">
                <a:moveTo>
                  <a:pt x="611833" y="0"/>
                </a:moveTo>
                <a:lnTo>
                  <a:pt x="552088" y="9011"/>
                </a:lnTo>
                <a:lnTo>
                  <a:pt x="515472" y="28544"/>
                </a:lnTo>
                <a:lnTo>
                  <a:pt x="510614" y="153339"/>
                </a:lnTo>
                <a:lnTo>
                  <a:pt x="470480" y="164122"/>
                </a:lnTo>
                <a:lnTo>
                  <a:pt x="431834" y="178276"/>
                </a:lnTo>
                <a:lnTo>
                  <a:pt x="394844" y="195630"/>
                </a:lnTo>
                <a:lnTo>
                  <a:pt x="359675" y="216014"/>
                </a:lnTo>
                <a:lnTo>
                  <a:pt x="1064367" y="216014"/>
                </a:lnTo>
                <a:lnTo>
                  <a:pt x="1056129" y="201079"/>
                </a:lnTo>
                <a:lnTo>
                  <a:pt x="840700" y="201079"/>
                </a:lnTo>
                <a:lnTo>
                  <a:pt x="810919" y="185907"/>
                </a:lnTo>
                <a:lnTo>
                  <a:pt x="779972" y="172848"/>
                </a:lnTo>
                <a:lnTo>
                  <a:pt x="747953" y="161983"/>
                </a:lnTo>
                <a:lnTo>
                  <a:pt x="714957" y="153390"/>
                </a:lnTo>
                <a:lnTo>
                  <a:pt x="714957" y="44323"/>
                </a:lnTo>
                <a:lnTo>
                  <a:pt x="676888" y="10437"/>
                </a:lnTo>
                <a:lnTo>
                  <a:pt x="633680" y="1164"/>
                </a:lnTo>
                <a:lnTo>
                  <a:pt x="611833" y="0"/>
                </a:lnTo>
                <a:close/>
              </a:path>
              <a:path w="1225550" h="1227455">
                <a:moveTo>
                  <a:pt x="945816" y="110698"/>
                </a:moveTo>
                <a:lnTo>
                  <a:pt x="937566" y="111048"/>
                </a:lnTo>
                <a:lnTo>
                  <a:pt x="929768" y="113780"/>
                </a:lnTo>
                <a:lnTo>
                  <a:pt x="922970" y="118795"/>
                </a:lnTo>
                <a:lnTo>
                  <a:pt x="840700" y="201079"/>
                </a:lnTo>
                <a:lnTo>
                  <a:pt x="1056129" y="201079"/>
                </a:lnTo>
                <a:lnTo>
                  <a:pt x="1011596" y="146123"/>
                </a:lnTo>
                <a:lnTo>
                  <a:pt x="978994" y="124144"/>
                </a:lnTo>
                <a:lnTo>
                  <a:pt x="945816" y="1106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8260890" y="1387935"/>
            <a:ext cx="629920" cy="617855"/>
          </a:xfrm>
          <a:custGeom>
            <a:avLst/>
            <a:gdLst/>
            <a:ahLst/>
            <a:cxnLst/>
            <a:rect l="l" t="t" r="r" b="b"/>
            <a:pathLst>
              <a:path w="629920" h="617855">
                <a:moveTo>
                  <a:pt x="389089" y="68135"/>
                </a:moveTo>
                <a:lnTo>
                  <a:pt x="21805" y="68135"/>
                </a:lnTo>
                <a:lnTo>
                  <a:pt x="13340" y="69854"/>
                </a:lnTo>
                <a:lnTo>
                  <a:pt x="6407" y="74537"/>
                </a:lnTo>
                <a:lnTo>
                  <a:pt x="1721" y="81471"/>
                </a:lnTo>
                <a:lnTo>
                  <a:pt x="0" y="89941"/>
                </a:lnTo>
                <a:lnTo>
                  <a:pt x="0" y="595782"/>
                </a:lnTo>
                <a:lnTo>
                  <a:pt x="1721" y="604252"/>
                </a:lnTo>
                <a:lnTo>
                  <a:pt x="6407" y="611185"/>
                </a:lnTo>
                <a:lnTo>
                  <a:pt x="13340" y="615868"/>
                </a:lnTo>
                <a:lnTo>
                  <a:pt x="21805" y="617588"/>
                </a:lnTo>
                <a:lnTo>
                  <a:pt x="78155" y="617588"/>
                </a:lnTo>
                <a:lnTo>
                  <a:pt x="78155" y="471792"/>
                </a:lnTo>
                <a:lnTo>
                  <a:pt x="80222" y="461617"/>
                </a:lnTo>
                <a:lnTo>
                  <a:pt x="85850" y="453286"/>
                </a:lnTo>
                <a:lnTo>
                  <a:pt x="94181" y="447658"/>
                </a:lnTo>
                <a:lnTo>
                  <a:pt x="104355" y="445592"/>
                </a:lnTo>
                <a:lnTo>
                  <a:pt x="410908" y="445592"/>
                </a:lnTo>
                <a:lnTo>
                  <a:pt x="410908" y="392252"/>
                </a:lnTo>
                <a:lnTo>
                  <a:pt x="109448" y="392252"/>
                </a:lnTo>
                <a:lnTo>
                  <a:pt x="97144" y="389751"/>
                </a:lnTo>
                <a:lnTo>
                  <a:pt x="87064" y="382941"/>
                </a:lnTo>
                <a:lnTo>
                  <a:pt x="80252" y="372862"/>
                </a:lnTo>
                <a:lnTo>
                  <a:pt x="77749" y="360552"/>
                </a:lnTo>
                <a:lnTo>
                  <a:pt x="77749" y="314477"/>
                </a:lnTo>
                <a:lnTo>
                  <a:pt x="80252" y="302168"/>
                </a:lnTo>
                <a:lnTo>
                  <a:pt x="87064" y="292088"/>
                </a:lnTo>
                <a:lnTo>
                  <a:pt x="97144" y="285279"/>
                </a:lnTo>
                <a:lnTo>
                  <a:pt x="109448" y="282778"/>
                </a:lnTo>
                <a:lnTo>
                  <a:pt x="410908" y="282778"/>
                </a:lnTo>
                <a:lnTo>
                  <a:pt x="410908" y="229412"/>
                </a:lnTo>
                <a:lnTo>
                  <a:pt x="109448" y="229412"/>
                </a:lnTo>
                <a:lnTo>
                  <a:pt x="97144" y="226911"/>
                </a:lnTo>
                <a:lnTo>
                  <a:pt x="87064" y="220102"/>
                </a:lnTo>
                <a:lnTo>
                  <a:pt x="80252" y="210022"/>
                </a:lnTo>
                <a:lnTo>
                  <a:pt x="77749" y="197713"/>
                </a:lnTo>
                <a:lnTo>
                  <a:pt x="77749" y="151637"/>
                </a:lnTo>
                <a:lnTo>
                  <a:pt x="80252" y="139336"/>
                </a:lnTo>
                <a:lnTo>
                  <a:pt x="87064" y="129260"/>
                </a:lnTo>
                <a:lnTo>
                  <a:pt x="97144" y="122452"/>
                </a:lnTo>
                <a:lnTo>
                  <a:pt x="109448" y="119951"/>
                </a:lnTo>
                <a:lnTo>
                  <a:pt x="410908" y="119951"/>
                </a:lnTo>
                <a:lnTo>
                  <a:pt x="410908" y="89941"/>
                </a:lnTo>
                <a:lnTo>
                  <a:pt x="409187" y="81471"/>
                </a:lnTo>
                <a:lnTo>
                  <a:pt x="404499" y="74537"/>
                </a:lnTo>
                <a:lnTo>
                  <a:pt x="397562" y="69854"/>
                </a:lnTo>
                <a:lnTo>
                  <a:pt x="389089" y="68135"/>
                </a:lnTo>
                <a:close/>
              </a:path>
              <a:path w="629920" h="617855">
                <a:moveTo>
                  <a:pt x="410908" y="445592"/>
                </a:moveTo>
                <a:lnTo>
                  <a:pt x="161112" y="445592"/>
                </a:lnTo>
                <a:lnTo>
                  <a:pt x="171279" y="447658"/>
                </a:lnTo>
                <a:lnTo>
                  <a:pt x="179606" y="453286"/>
                </a:lnTo>
                <a:lnTo>
                  <a:pt x="185233" y="461617"/>
                </a:lnTo>
                <a:lnTo>
                  <a:pt x="187299" y="471792"/>
                </a:lnTo>
                <a:lnTo>
                  <a:pt x="187299" y="617588"/>
                </a:lnTo>
                <a:lnTo>
                  <a:pt x="623824" y="617588"/>
                </a:lnTo>
                <a:lnTo>
                  <a:pt x="629881" y="611530"/>
                </a:lnTo>
                <a:lnTo>
                  <a:pt x="629881" y="583272"/>
                </a:lnTo>
                <a:lnTo>
                  <a:pt x="623824" y="577214"/>
                </a:lnTo>
                <a:lnTo>
                  <a:pt x="410908" y="577214"/>
                </a:lnTo>
                <a:lnTo>
                  <a:pt x="410908" y="445592"/>
                </a:lnTo>
                <a:close/>
              </a:path>
              <a:path w="629920" h="617855">
                <a:moveTo>
                  <a:pt x="526707" y="191376"/>
                </a:moveTo>
                <a:lnTo>
                  <a:pt x="501653" y="196434"/>
                </a:lnTo>
                <a:lnTo>
                  <a:pt x="481195" y="210227"/>
                </a:lnTo>
                <a:lnTo>
                  <a:pt x="467401" y="230686"/>
                </a:lnTo>
                <a:lnTo>
                  <a:pt x="462343" y="255739"/>
                </a:lnTo>
                <a:lnTo>
                  <a:pt x="462343" y="263398"/>
                </a:lnTo>
                <a:lnTo>
                  <a:pt x="463745" y="270725"/>
                </a:lnTo>
                <a:lnTo>
                  <a:pt x="466204" y="277520"/>
                </a:lnTo>
                <a:lnTo>
                  <a:pt x="451941" y="292160"/>
                </a:lnTo>
                <a:lnTo>
                  <a:pt x="441083" y="309599"/>
                </a:lnTo>
                <a:lnTo>
                  <a:pt x="434172" y="329292"/>
                </a:lnTo>
                <a:lnTo>
                  <a:pt x="431749" y="350697"/>
                </a:lnTo>
                <a:lnTo>
                  <a:pt x="436850" y="381459"/>
                </a:lnTo>
                <a:lnTo>
                  <a:pt x="451019" y="408003"/>
                </a:lnTo>
                <a:lnTo>
                  <a:pt x="472559" y="428646"/>
                </a:lnTo>
                <a:lnTo>
                  <a:pt x="499770" y="441705"/>
                </a:lnTo>
                <a:lnTo>
                  <a:pt x="499770" y="577214"/>
                </a:lnTo>
                <a:lnTo>
                  <a:pt x="553643" y="577214"/>
                </a:lnTo>
                <a:lnTo>
                  <a:pt x="553643" y="441705"/>
                </a:lnTo>
                <a:lnTo>
                  <a:pt x="580854" y="428646"/>
                </a:lnTo>
                <a:lnTo>
                  <a:pt x="602394" y="408003"/>
                </a:lnTo>
                <a:lnTo>
                  <a:pt x="616564" y="381459"/>
                </a:lnTo>
                <a:lnTo>
                  <a:pt x="621665" y="350697"/>
                </a:lnTo>
                <a:lnTo>
                  <a:pt x="619237" y="329287"/>
                </a:lnTo>
                <a:lnTo>
                  <a:pt x="612321" y="309594"/>
                </a:lnTo>
                <a:lnTo>
                  <a:pt x="601466" y="292160"/>
                </a:lnTo>
                <a:lnTo>
                  <a:pt x="587209" y="277520"/>
                </a:lnTo>
                <a:lnTo>
                  <a:pt x="589663" y="270713"/>
                </a:lnTo>
                <a:lnTo>
                  <a:pt x="591070" y="263398"/>
                </a:lnTo>
                <a:lnTo>
                  <a:pt x="591070" y="255739"/>
                </a:lnTo>
                <a:lnTo>
                  <a:pt x="586012" y="230686"/>
                </a:lnTo>
                <a:lnTo>
                  <a:pt x="572219" y="210227"/>
                </a:lnTo>
                <a:lnTo>
                  <a:pt x="551760" y="196434"/>
                </a:lnTo>
                <a:lnTo>
                  <a:pt x="526707" y="191376"/>
                </a:lnTo>
                <a:close/>
              </a:path>
              <a:path w="629920" h="617855">
                <a:moveTo>
                  <a:pt x="257378" y="282778"/>
                </a:moveTo>
                <a:lnTo>
                  <a:pt x="155587" y="282778"/>
                </a:lnTo>
                <a:lnTo>
                  <a:pt x="167898" y="285279"/>
                </a:lnTo>
                <a:lnTo>
                  <a:pt x="177982" y="292088"/>
                </a:lnTo>
                <a:lnTo>
                  <a:pt x="184796" y="302168"/>
                </a:lnTo>
                <a:lnTo>
                  <a:pt x="187299" y="314477"/>
                </a:lnTo>
                <a:lnTo>
                  <a:pt x="187299" y="360552"/>
                </a:lnTo>
                <a:lnTo>
                  <a:pt x="184796" y="372862"/>
                </a:lnTo>
                <a:lnTo>
                  <a:pt x="177982" y="382941"/>
                </a:lnTo>
                <a:lnTo>
                  <a:pt x="167898" y="389751"/>
                </a:lnTo>
                <a:lnTo>
                  <a:pt x="155587" y="392252"/>
                </a:lnTo>
                <a:lnTo>
                  <a:pt x="257378" y="392252"/>
                </a:lnTo>
                <a:lnTo>
                  <a:pt x="245074" y="389751"/>
                </a:lnTo>
                <a:lnTo>
                  <a:pt x="234994" y="382941"/>
                </a:lnTo>
                <a:lnTo>
                  <a:pt x="228181" y="372862"/>
                </a:lnTo>
                <a:lnTo>
                  <a:pt x="225678" y="360552"/>
                </a:lnTo>
                <a:lnTo>
                  <a:pt x="225678" y="314477"/>
                </a:lnTo>
                <a:lnTo>
                  <a:pt x="228181" y="302168"/>
                </a:lnTo>
                <a:lnTo>
                  <a:pt x="234994" y="292088"/>
                </a:lnTo>
                <a:lnTo>
                  <a:pt x="245074" y="285279"/>
                </a:lnTo>
                <a:lnTo>
                  <a:pt x="257378" y="282778"/>
                </a:lnTo>
                <a:close/>
              </a:path>
              <a:path w="629920" h="617855">
                <a:moveTo>
                  <a:pt x="410908" y="282778"/>
                </a:moveTo>
                <a:lnTo>
                  <a:pt x="303517" y="282778"/>
                </a:lnTo>
                <a:lnTo>
                  <a:pt x="315826" y="285279"/>
                </a:lnTo>
                <a:lnTo>
                  <a:pt x="325905" y="292088"/>
                </a:lnTo>
                <a:lnTo>
                  <a:pt x="332715" y="302168"/>
                </a:lnTo>
                <a:lnTo>
                  <a:pt x="335216" y="314477"/>
                </a:lnTo>
                <a:lnTo>
                  <a:pt x="335216" y="360552"/>
                </a:lnTo>
                <a:lnTo>
                  <a:pt x="332715" y="372862"/>
                </a:lnTo>
                <a:lnTo>
                  <a:pt x="325905" y="382941"/>
                </a:lnTo>
                <a:lnTo>
                  <a:pt x="315826" y="389751"/>
                </a:lnTo>
                <a:lnTo>
                  <a:pt x="303517" y="392252"/>
                </a:lnTo>
                <a:lnTo>
                  <a:pt x="410908" y="392252"/>
                </a:lnTo>
                <a:lnTo>
                  <a:pt x="410908" y="282778"/>
                </a:lnTo>
                <a:close/>
              </a:path>
              <a:path w="629920" h="617855">
                <a:moveTo>
                  <a:pt x="257378" y="119951"/>
                </a:moveTo>
                <a:lnTo>
                  <a:pt x="155587" y="119951"/>
                </a:lnTo>
                <a:lnTo>
                  <a:pt x="167898" y="122452"/>
                </a:lnTo>
                <a:lnTo>
                  <a:pt x="177982" y="129260"/>
                </a:lnTo>
                <a:lnTo>
                  <a:pt x="184796" y="139336"/>
                </a:lnTo>
                <a:lnTo>
                  <a:pt x="187299" y="151637"/>
                </a:lnTo>
                <a:lnTo>
                  <a:pt x="187299" y="197713"/>
                </a:lnTo>
                <a:lnTo>
                  <a:pt x="184796" y="210022"/>
                </a:lnTo>
                <a:lnTo>
                  <a:pt x="177982" y="220102"/>
                </a:lnTo>
                <a:lnTo>
                  <a:pt x="167898" y="226911"/>
                </a:lnTo>
                <a:lnTo>
                  <a:pt x="155587" y="229412"/>
                </a:lnTo>
                <a:lnTo>
                  <a:pt x="257378" y="229412"/>
                </a:lnTo>
                <a:lnTo>
                  <a:pt x="245074" y="226911"/>
                </a:lnTo>
                <a:lnTo>
                  <a:pt x="234994" y="220102"/>
                </a:lnTo>
                <a:lnTo>
                  <a:pt x="228181" y="210022"/>
                </a:lnTo>
                <a:lnTo>
                  <a:pt x="225678" y="197713"/>
                </a:lnTo>
                <a:lnTo>
                  <a:pt x="225678" y="151637"/>
                </a:lnTo>
                <a:lnTo>
                  <a:pt x="228181" y="139336"/>
                </a:lnTo>
                <a:lnTo>
                  <a:pt x="234994" y="129260"/>
                </a:lnTo>
                <a:lnTo>
                  <a:pt x="245074" y="122452"/>
                </a:lnTo>
                <a:lnTo>
                  <a:pt x="257378" y="119951"/>
                </a:lnTo>
                <a:close/>
              </a:path>
              <a:path w="629920" h="617855">
                <a:moveTo>
                  <a:pt x="410908" y="119951"/>
                </a:moveTo>
                <a:lnTo>
                  <a:pt x="303517" y="119951"/>
                </a:lnTo>
                <a:lnTo>
                  <a:pt x="315826" y="122452"/>
                </a:lnTo>
                <a:lnTo>
                  <a:pt x="325905" y="129260"/>
                </a:lnTo>
                <a:lnTo>
                  <a:pt x="332715" y="139336"/>
                </a:lnTo>
                <a:lnTo>
                  <a:pt x="335216" y="151637"/>
                </a:lnTo>
                <a:lnTo>
                  <a:pt x="335216" y="197713"/>
                </a:lnTo>
                <a:lnTo>
                  <a:pt x="332715" y="210022"/>
                </a:lnTo>
                <a:lnTo>
                  <a:pt x="325905" y="220102"/>
                </a:lnTo>
                <a:lnTo>
                  <a:pt x="315826" y="226911"/>
                </a:lnTo>
                <a:lnTo>
                  <a:pt x="303517" y="229412"/>
                </a:lnTo>
                <a:lnTo>
                  <a:pt x="410908" y="229412"/>
                </a:lnTo>
                <a:lnTo>
                  <a:pt x="410908" y="119951"/>
                </a:lnTo>
                <a:close/>
              </a:path>
              <a:path w="629920" h="617855">
                <a:moveTo>
                  <a:pt x="332143" y="0"/>
                </a:moveTo>
                <a:lnTo>
                  <a:pt x="78740" y="0"/>
                </a:lnTo>
                <a:lnTo>
                  <a:pt x="71627" y="1445"/>
                </a:lnTo>
                <a:lnTo>
                  <a:pt x="65800" y="5380"/>
                </a:lnTo>
                <a:lnTo>
                  <a:pt x="61861" y="11203"/>
                </a:lnTo>
                <a:lnTo>
                  <a:pt x="60413" y="18313"/>
                </a:lnTo>
                <a:lnTo>
                  <a:pt x="60413" y="68135"/>
                </a:lnTo>
                <a:lnTo>
                  <a:pt x="350481" y="68135"/>
                </a:lnTo>
                <a:lnTo>
                  <a:pt x="350481" y="18313"/>
                </a:lnTo>
                <a:lnTo>
                  <a:pt x="349036" y="11203"/>
                </a:lnTo>
                <a:lnTo>
                  <a:pt x="345098" y="5380"/>
                </a:lnTo>
                <a:lnTo>
                  <a:pt x="339267" y="1445"/>
                </a:lnTo>
                <a:lnTo>
                  <a:pt x="3321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Group 25"/>
          <p:cNvGrpSpPr/>
          <p:nvPr/>
        </p:nvGrpSpPr>
        <p:grpSpPr>
          <a:xfrm>
            <a:off x="4506459" y="1420797"/>
            <a:ext cx="2099142" cy="2113088"/>
            <a:chOff x="4529358" y="2246398"/>
            <a:chExt cx="1491466" cy="1424375"/>
          </a:xfrm>
        </p:grpSpPr>
        <p:sp>
          <p:nvSpPr>
            <p:cNvPr id="27" name="Hexagon 26"/>
            <p:cNvSpPr/>
            <p:nvPr/>
          </p:nvSpPr>
          <p:spPr>
            <a:xfrm rot="5400000">
              <a:off x="4539598" y="2254652"/>
              <a:ext cx="1424375" cy="1407868"/>
            </a:xfrm>
            <a:prstGeom prst="hexagon">
              <a:avLst/>
            </a:prstGeom>
            <a:noFill/>
            <a:ln w="38100" cap="flat" cmpd="sng" algn="ctr">
              <a:solidFill>
                <a:srgbClr val="1E4191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endParaRPr>
            </a:p>
          </p:txBody>
        </p:sp>
        <p:sp>
          <p:nvSpPr>
            <p:cNvPr id="28" name="Diamond 27"/>
            <p:cNvSpPr/>
            <p:nvPr/>
          </p:nvSpPr>
          <p:spPr>
            <a:xfrm>
              <a:off x="4587079" y="2248789"/>
              <a:ext cx="1316731" cy="625837"/>
            </a:xfrm>
            <a:prstGeom prst="diamond">
              <a:avLst/>
            </a:prstGeom>
            <a:solidFill>
              <a:srgbClr val="006AA5"/>
            </a:solidFill>
            <a:ln w="38100" cap="flat" cmpd="sng" algn="ctr">
              <a:solidFill>
                <a:srgbClr val="1E4191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 Inspira Pitch"/>
                <a:ea typeface="+mn-ea"/>
                <a:cs typeface="+mn-cs"/>
              </a:endParaRPr>
            </a:p>
          </p:txBody>
        </p:sp>
        <p:sp>
          <p:nvSpPr>
            <p:cNvPr id="29" name="TextBox 26"/>
            <p:cNvSpPr txBox="1"/>
            <p:nvPr/>
          </p:nvSpPr>
          <p:spPr>
            <a:xfrm>
              <a:off x="4529358" y="2407215"/>
              <a:ext cx="1491466" cy="176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pic>
        <p:nvPicPr>
          <p:cNvPr id="1028" name="Picture 4" descr="https://www.apsstandard.org/images/home-slide-1-cloud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539" y="4000470"/>
            <a:ext cx="862856" cy="53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bject 5"/>
          <p:cNvSpPr/>
          <p:nvPr/>
        </p:nvSpPr>
        <p:spPr>
          <a:xfrm>
            <a:off x="10668001" y="228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>
              <a:solidFill>
                <a:srgbClr val="1E4191"/>
              </a:solidFill>
              <a:latin typeface="GE Inspira Pitch"/>
            </a:endParaRPr>
          </a:p>
        </p:txBody>
      </p:sp>
    </p:spTree>
    <p:extLst>
      <p:ext uri="{BB962C8B-B14F-4D97-AF65-F5344CB8AC3E}">
        <p14:creationId xmlns:p14="http://schemas.microsoft.com/office/powerpoint/2010/main" val="743211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 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Shifting Power to End Users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Data Federation to accommodate multi-site and multi-platform data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Blazing the trails …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Enhancing Predix platform maturity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Multiple asset model capability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Reporting solution portable to Predix or any other cloud platform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5" name="object 4"/>
          <p:cNvSpPr/>
          <p:nvPr/>
        </p:nvSpPr>
        <p:spPr>
          <a:xfrm>
            <a:off x="0" y="0"/>
            <a:ext cx="12178747" cy="914400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5881DD"/>
          </a:solidFill>
          <a:ln>
            <a:solidFill>
              <a:srgbClr val="5881DD"/>
            </a:solidFill>
          </a:ln>
        </p:spPr>
        <p:txBody>
          <a:bodyPr wrap="square" lIns="0" tIns="0" rIns="0" bIns="0" rtlCol="0"/>
          <a:lstStyle/>
          <a:p>
            <a:pPr lvl="1" defTabSz="685800">
              <a:lnSpc>
                <a:spcPct val="150000"/>
              </a:lnSpc>
              <a:defRPr/>
            </a:pPr>
            <a:r>
              <a:rPr lang="en-US" sz="3600" dirty="0">
                <a:solidFill>
                  <a:schemeClr val="bg1"/>
                </a:solidFill>
              </a:rPr>
              <a:t>Benefits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6" name="object 5"/>
          <p:cNvSpPr/>
          <p:nvPr/>
        </p:nvSpPr>
        <p:spPr>
          <a:xfrm>
            <a:off x="11285858" y="95646"/>
            <a:ext cx="607219" cy="603504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>
              <a:solidFill>
                <a:srgbClr val="1E4191"/>
              </a:solidFill>
              <a:latin typeface="GE Inspira Pitch"/>
            </a:endParaRPr>
          </a:p>
        </p:txBody>
      </p:sp>
    </p:spTree>
    <p:extLst>
      <p:ext uri="{BB962C8B-B14F-4D97-AF65-F5344CB8AC3E}">
        <p14:creationId xmlns:p14="http://schemas.microsoft.com/office/powerpoint/2010/main" val="357723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0467181" y="5184056"/>
            <a:ext cx="607219" cy="454745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042988"/>
            <a:ext cx="10515600" cy="5133975"/>
          </a:xfrm>
        </p:spPr>
        <p:txBody>
          <a:bodyPr anchor="ctr">
            <a:normAutofit fontScale="70000" lnSpcReduction="20000"/>
          </a:bodyPr>
          <a:lstStyle/>
          <a:p>
            <a:pPr fontAlgn="ctr"/>
            <a:r>
              <a:rPr lang="en-US" dirty="0"/>
              <a:t>Intimate Insight Knowledge - we wrote it</a:t>
            </a:r>
          </a:p>
          <a:p>
            <a:pPr fontAlgn="ctr"/>
            <a:r>
              <a:rPr lang="en-US" dirty="0"/>
              <a:t>Expertise in Predix - Predix team borrowed ideas from Insight to build a lot Predix features</a:t>
            </a:r>
          </a:p>
          <a:p>
            <a:pPr fontAlgn="ctr"/>
            <a:r>
              <a:rPr lang="en-US" dirty="0"/>
              <a:t>UST's experience in Microservices and Predix</a:t>
            </a:r>
          </a:p>
          <a:p>
            <a:pPr fontAlgn="ctr"/>
            <a:r>
              <a:rPr lang="en-US" dirty="0"/>
              <a:t>Microservices</a:t>
            </a:r>
          </a:p>
          <a:p>
            <a:pPr lvl="1" fontAlgn="ctr">
              <a:buFont typeface="Courier New" panose="02070309020205020404" pitchFamily="49" charset="0"/>
              <a:buChar char="o"/>
            </a:pPr>
            <a:r>
              <a:rPr lang="en-US" dirty="0"/>
              <a:t>T-Mobile</a:t>
            </a:r>
          </a:p>
          <a:p>
            <a:pPr lvl="1" fontAlgn="ctr">
              <a:buFont typeface="Courier New" panose="02070309020205020404" pitchFamily="49" charset="0"/>
              <a:buChar char="o"/>
            </a:pPr>
            <a:r>
              <a:rPr lang="en-US" dirty="0"/>
              <a:t>EMC</a:t>
            </a:r>
          </a:p>
          <a:p>
            <a:pPr lvl="1" fontAlgn="ctr">
              <a:buFont typeface="Courier New" panose="02070309020205020404" pitchFamily="49" charset="0"/>
              <a:buChar char="o"/>
            </a:pPr>
            <a:r>
              <a:rPr lang="en-US" dirty="0"/>
              <a:t>Anthem</a:t>
            </a:r>
          </a:p>
          <a:p>
            <a:pPr lvl="1" fontAlgn="ctr">
              <a:buFont typeface="Courier New" panose="02070309020205020404" pitchFamily="49" charset="0"/>
              <a:buChar char="o"/>
            </a:pPr>
            <a:r>
              <a:rPr lang="en-US" dirty="0" err="1"/>
              <a:t>MacQuarie</a:t>
            </a:r>
            <a:r>
              <a:rPr lang="en-US" dirty="0"/>
              <a:t> bank, Australia</a:t>
            </a:r>
          </a:p>
          <a:p>
            <a:pPr fontAlgn="ctr"/>
            <a:r>
              <a:rPr lang="en-US" dirty="0"/>
              <a:t>Predix</a:t>
            </a:r>
          </a:p>
          <a:p>
            <a:pPr lvl="1" fontAlgn="ctr">
              <a:buFont typeface="Courier New" panose="02070309020205020404" pitchFamily="49" charset="0"/>
              <a:buChar char="o"/>
            </a:pPr>
            <a:r>
              <a:rPr lang="en-US" dirty="0"/>
              <a:t>Currently working closely with the Predix Architecture team</a:t>
            </a:r>
          </a:p>
          <a:p>
            <a:pPr lvl="1" fontAlgn="ctr">
              <a:buFont typeface="Courier New" panose="02070309020205020404" pitchFamily="49" charset="0"/>
              <a:buChar char="o"/>
            </a:pPr>
            <a:r>
              <a:rPr lang="en-US" dirty="0"/>
              <a:t>Identify issues, recommend solutions</a:t>
            </a:r>
          </a:p>
          <a:p>
            <a:pPr lvl="1" fontAlgn="ctr">
              <a:buFont typeface="Courier New" panose="02070309020205020404" pitchFamily="49" charset="0"/>
              <a:buChar char="o"/>
            </a:pPr>
            <a:r>
              <a:rPr lang="en-US" dirty="0"/>
              <a:t>Help mature platform</a:t>
            </a:r>
          </a:p>
          <a:p>
            <a:pPr lvl="1" fontAlgn="ctr">
              <a:buFont typeface="Courier New" panose="02070309020205020404" pitchFamily="49" charset="0"/>
              <a:buChar char="o"/>
            </a:pPr>
            <a:r>
              <a:rPr lang="en-US" dirty="0"/>
              <a:t>Evangelize platform</a:t>
            </a:r>
          </a:p>
          <a:p>
            <a:pPr fontAlgn="ctr"/>
            <a:r>
              <a:rPr lang="en-US" dirty="0"/>
              <a:t>Insight on Predix</a:t>
            </a:r>
          </a:p>
          <a:p>
            <a:pPr lvl="1" fontAlgn="ctr">
              <a:buFont typeface="Courier New" panose="02070309020205020404" pitchFamily="49" charset="0"/>
              <a:buChar char="o"/>
            </a:pPr>
            <a:r>
              <a:rPr lang="en-US" dirty="0"/>
              <a:t>UST has started porting Insight capabilities, e.g., reporting on to Predix</a:t>
            </a:r>
          </a:p>
          <a:p>
            <a:pPr marL="230188" lvl="1" indent="-230188" fontAlgn="ctr"/>
            <a:r>
              <a:rPr lang="en-US" sz="2900" dirty="0"/>
              <a:t>API management expertise</a:t>
            </a:r>
            <a:endParaRPr lang="en-US" dirty="0"/>
          </a:p>
          <a:p>
            <a:pPr fontAlgn="ctr"/>
            <a:r>
              <a:rPr lang="en-US" dirty="0"/>
              <a:t>Best value for your investment</a:t>
            </a:r>
          </a:p>
        </p:txBody>
      </p:sp>
      <p:sp>
        <p:nvSpPr>
          <p:cNvPr id="11" name="object 4"/>
          <p:cNvSpPr/>
          <p:nvPr/>
        </p:nvSpPr>
        <p:spPr>
          <a:xfrm>
            <a:off x="0" y="0"/>
            <a:ext cx="12178747" cy="914400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 lvl="0">
              <a:lnSpc>
                <a:spcPct val="150000"/>
              </a:lnSpc>
              <a:defRPr/>
            </a:pPr>
            <a:r>
              <a:rPr lang="en-US" sz="3600" dirty="0">
                <a:solidFill>
                  <a:schemeClr val="bg1"/>
                </a:solidFill>
                <a:latin typeface="GE Inspira Pitch"/>
              </a:rPr>
              <a:t>  Why UST?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 Inspira Pitch"/>
            </a:endParaRPr>
          </a:p>
        </p:txBody>
      </p:sp>
      <p:sp>
        <p:nvSpPr>
          <p:cNvPr id="12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</p:spTree>
    <p:extLst>
      <p:ext uri="{BB962C8B-B14F-4D97-AF65-F5344CB8AC3E}">
        <p14:creationId xmlns:p14="http://schemas.microsoft.com/office/powerpoint/2010/main" val="1018214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2793999" y="2647860"/>
            <a:ext cx="7137465" cy="191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548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2824" y="2799328"/>
            <a:ext cx="11280000" cy="997200"/>
          </a:xfrm>
        </p:spPr>
        <p:txBody>
          <a:bodyPr/>
          <a:lstStyle/>
          <a:p>
            <a:r>
              <a:rPr lang="en-US" dirty="0"/>
              <a:t>Appendices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333750" y="1625600"/>
            <a:ext cx="8858250" cy="533400"/>
          </a:xfrm>
        </p:spPr>
        <p:txBody>
          <a:bodyPr/>
          <a:lstStyle/>
          <a:p>
            <a:r>
              <a:rPr lang="en-US" dirty="0"/>
              <a:t>Appendices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47326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4"/>
          <p:cNvSpPr/>
          <p:nvPr/>
        </p:nvSpPr>
        <p:spPr>
          <a:xfrm>
            <a:off x="0" y="0"/>
            <a:ext cx="12178747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3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Predix Cloud Platform</a:t>
            </a:r>
          </a:p>
        </p:txBody>
      </p:sp>
      <p:pic>
        <p:nvPicPr>
          <p:cNvPr id="1026" name="Picture 2" descr="https://www.predix.io/api/docs/img/predix_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646" y="861386"/>
            <a:ext cx="9484608" cy="331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606722" y="4240776"/>
            <a:ext cx="8004412" cy="2477069"/>
            <a:chOff x="457198" y="1137029"/>
            <a:chExt cx="11256525" cy="5041131"/>
          </a:xfrm>
        </p:grpSpPr>
        <p:sp>
          <p:nvSpPr>
            <p:cNvPr id="7" name="Rectangle 6"/>
            <p:cNvSpPr/>
            <p:nvPr/>
          </p:nvSpPr>
          <p:spPr>
            <a:xfrm>
              <a:off x="457198" y="4591760"/>
              <a:ext cx="3661577" cy="158639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Resources – App Dev Tools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DevBox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Predix-ready bundle of preinstalled and preconfigured app development tools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Buildpack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Cloud Foundry - Cloud Foundry compatible buildpacks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Machine Data Simulator - generate time series test data series, Machine, Analytics and Visualization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198" y="2856202"/>
              <a:ext cx="3661577" cy="158639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Edge Software &amp; Services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Machine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enables machine to machine, machine to cloud, and machine to human connectivity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Edge Manager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Deployment and Monitoring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Connectivity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plug-n-play, secure, and reliable connectivity services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198" y="1137029"/>
              <a:ext cx="3661577" cy="158639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 Management Services 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Asset Data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create and store machine asset models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Time Series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Manage, ingest, store and analyze data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SQL Database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PostgreSQL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Key-Value Store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redis - key-value cache and store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AMQP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RabbitMQ - messages between apps, components and devices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Blobstore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Binary large object storage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052146" y="1137032"/>
              <a:ext cx="3661577" cy="158639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Analytics Services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Analytics Catalog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Analytics Runtime 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elastic execution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Analytic User Interface 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to upload, validate, and run analytics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GeoEnhance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pitney bowes - for location services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34841" y="1137029"/>
              <a:ext cx="3661577" cy="158639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Security Services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User Account &amp; Authentication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Access Control Service 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Robust access control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Tenant Management 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instance provisioning for tenants and runtime access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52146" y="2856202"/>
              <a:ext cx="3661577" cy="158639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 Services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Views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Control layout and component for UI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Workflow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azuqua - for workflows between apps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052146" y="4591762"/>
              <a:ext cx="3661577" cy="158639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Mobile Services 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Mobile SDK 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quickly build mobile apps to monitor, service, and maintain assets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Mobile Service 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design, develop, and deploy mobile apps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34841" y="4591760"/>
              <a:ext cx="3661577" cy="158639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DevOps Services 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Logging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- Logstash - log, save, search, and visualize logs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34841" y="2856202"/>
              <a:ext cx="3661577" cy="158639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Commercialization Services </a:t>
              </a:r>
            </a:p>
            <a:p>
              <a:pPr marL="171450" marR="0" lvl="0" indent="-17145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Business Operations </a:t>
              </a:r>
              <a:r>
                <a:rPr kumimoji="0" 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nurego - to monetize services using subscription mgmt., profitability analysis, and customer segmentation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0" y="753882"/>
            <a:ext cx="2294764" cy="609103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314" y="881144"/>
            <a:ext cx="22924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Platform for future of all GE applications and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Built on Pivotal Cloud Foundry PaaS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Microservices-based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Pre-built templates &amp; accelerators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UI components for Web &amp; Mobile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Rich services ecosystem </a:t>
            </a:r>
          </a:p>
          <a:p>
            <a:pPr lvl="1"/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010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0467181" y="5184056"/>
            <a:ext cx="607219" cy="454745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042988"/>
            <a:ext cx="10515600" cy="5133975"/>
          </a:xfrm>
        </p:spPr>
        <p:txBody>
          <a:bodyPr anchor="ctr">
            <a:normAutofit/>
          </a:bodyPr>
          <a:lstStyle/>
          <a:p>
            <a:r>
              <a:rPr lang="en-US" dirty="0"/>
              <a:t>Solution Context</a:t>
            </a:r>
          </a:p>
          <a:p>
            <a:r>
              <a:rPr lang="en-US" dirty="0"/>
              <a:t>Problem Statement</a:t>
            </a:r>
          </a:p>
          <a:p>
            <a:r>
              <a:rPr lang="en-US" dirty="0" err="1"/>
              <a:t>Microservices</a:t>
            </a:r>
            <a:r>
              <a:rPr lang="en-US" dirty="0"/>
              <a:t> Transformation Process</a:t>
            </a:r>
          </a:p>
          <a:p>
            <a:r>
              <a:rPr lang="en-US" dirty="0" err="1"/>
              <a:t>InSight</a:t>
            </a:r>
            <a:r>
              <a:rPr lang="en-US" dirty="0"/>
              <a:t> Opportunity Landscape</a:t>
            </a:r>
          </a:p>
          <a:p>
            <a:r>
              <a:rPr lang="en-US" dirty="0"/>
              <a:t>Reporting User Stories</a:t>
            </a:r>
          </a:p>
          <a:p>
            <a:r>
              <a:rPr lang="en-US" dirty="0"/>
              <a:t>Feature Landscape Reporting vs. </a:t>
            </a:r>
            <a:r>
              <a:rPr lang="en-US" dirty="0" err="1"/>
              <a:t>Predix</a:t>
            </a:r>
            <a:endParaRPr lang="en-US" dirty="0"/>
          </a:p>
          <a:p>
            <a:r>
              <a:rPr lang="en-US" dirty="0" err="1"/>
              <a:t>Predix</a:t>
            </a:r>
            <a:r>
              <a:rPr lang="en-US" dirty="0"/>
              <a:t> &amp; </a:t>
            </a:r>
            <a:r>
              <a:rPr lang="en-US" dirty="0" err="1"/>
              <a:t>InSight</a:t>
            </a:r>
            <a:endParaRPr lang="en-US" dirty="0"/>
          </a:p>
          <a:p>
            <a:r>
              <a:rPr lang="en-US" dirty="0"/>
              <a:t>Overall Project Plan</a:t>
            </a:r>
          </a:p>
          <a:p>
            <a:r>
              <a:rPr lang="en-US" dirty="0"/>
              <a:t>Milestone</a:t>
            </a:r>
          </a:p>
          <a:p>
            <a:r>
              <a:rPr lang="en-US" dirty="0"/>
              <a:t>Risk and Challenges</a:t>
            </a:r>
          </a:p>
        </p:txBody>
      </p:sp>
      <p:sp>
        <p:nvSpPr>
          <p:cNvPr id="11" name="object 4"/>
          <p:cNvSpPr/>
          <p:nvPr/>
        </p:nvSpPr>
        <p:spPr>
          <a:xfrm>
            <a:off x="0" y="0"/>
            <a:ext cx="12178747" cy="914400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 lvl="0">
              <a:lnSpc>
                <a:spcPct val="150000"/>
              </a:lnSpc>
              <a:defRPr/>
            </a:pPr>
            <a:r>
              <a:rPr lang="en-US" sz="3600" dirty="0">
                <a:solidFill>
                  <a:schemeClr val="bg1"/>
                </a:solidFill>
                <a:latin typeface="GE Inspira Pitch"/>
              </a:rPr>
              <a:t>  Contents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 Inspira Pitch"/>
            </a:endParaRPr>
          </a:p>
        </p:txBody>
      </p:sp>
      <p:sp>
        <p:nvSpPr>
          <p:cNvPr id="12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</p:spTree>
    <p:extLst>
      <p:ext uri="{BB962C8B-B14F-4D97-AF65-F5344CB8AC3E}">
        <p14:creationId xmlns:p14="http://schemas.microsoft.com/office/powerpoint/2010/main" val="2784185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/>
        </p:nvSpPr>
        <p:spPr>
          <a:xfrm>
            <a:off x="1" y="14258"/>
            <a:ext cx="12178747" cy="914400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5881DD"/>
          </a:solidFill>
          <a:ln>
            <a:solidFill>
              <a:srgbClr val="5881DD"/>
            </a:solidFill>
          </a:ln>
        </p:spPr>
        <p:txBody>
          <a:bodyPr wrap="square" lIns="0" tIns="0" rIns="0" bIns="0" rtlCol="0"/>
          <a:lstStyle/>
          <a:p>
            <a:pPr lvl="1">
              <a:lnSpc>
                <a:spcPct val="150000"/>
              </a:lnSpc>
            </a:pPr>
            <a:r>
              <a:rPr lang="en-US" sz="3600" kern="0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6" name="object 5"/>
          <p:cNvSpPr/>
          <p:nvPr/>
        </p:nvSpPr>
        <p:spPr>
          <a:xfrm>
            <a:off x="11177549" y="167790"/>
            <a:ext cx="457200" cy="454745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3805"/>
            <a:ext cx="11279717" cy="99853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9pPr>
          </a:lstStyle>
          <a:p>
            <a:endParaRPr lang="en-US" sz="3600" kern="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Insight Closed System</a:t>
            </a:r>
          </a:p>
          <a:p>
            <a:pPr marL="684213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Can't develop on it for 3rd parties</a:t>
            </a:r>
          </a:p>
          <a:p>
            <a:pPr marL="684213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Lacking Ability to</a:t>
            </a:r>
          </a:p>
          <a:p>
            <a:pPr marL="1087438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Report on  data outside Insight</a:t>
            </a:r>
          </a:p>
          <a:p>
            <a:pPr marL="1087438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Multi-site &amp; multi-platform</a:t>
            </a:r>
          </a:p>
          <a:p>
            <a:pPr marL="1087438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Regulatory reporting</a:t>
            </a:r>
          </a:p>
          <a:p>
            <a:pPr marL="1087438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External outside data ingestion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 err="1"/>
              <a:t>Predix</a:t>
            </a:r>
            <a:endParaRPr lang="en-US" sz="2400" b="1" dirty="0"/>
          </a:p>
          <a:p>
            <a:pPr marL="684213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Can't Visualize it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5119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/>
          <p:cNvSpPr txBox="1"/>
          <p:nvPr/>
        </p:nvSpPr>
        <p:spPr>
          <a:xfrm>
            <a:off x="10278142" y="2904652"/>
            <a:ext cx="126507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>
                <a:solidFill>
                  <a:srgbClr val="1E4191">
                    <a:lumMod val="60000"/>
                    <a:lumOff val="40000"/>
                  </a:srgbClr>
                </a:solidFill>
              </a:defRPr>
            </a:lvl1pPr>
          </a:lstStyle>
          <a:p>
            <a:r>
              <a:rPr lang="en-US" dirty="0"/>
              <a:t>Expose functionality through APIs</a:t>
            </a:r>
          </a:p>
        </p:txBody>
      </p:sp>
      <p:sp>
        <p:nvSpPr>
          <p:cNvPr id="54" name="Up Arrow 53"/>
          <p:cNvSpPr/>
          <p:nvPr/>
        </p:nvSpPr>
        <p:spPr>
          <a:xfrm rot="10800000" flipV="1">
            <a:off x="9660770" y="2665136"/>
            <a:ext cx="596868" cy="1563435"/>
          </a:xfrm>
          <a:prstGeom prst="upArrow">
            <a:avLst/>
          </a:prstGeom>
          <a:solidFill>
            <a:srgbClr val="EEF2FC"/>
          </a:solidFill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8141795" y="3531860"/>
            <a:ext cx="2268244" cy="748860"/>
          </a:xfrm>
          <a:prstGeom prst="rect">
            <a:avLst/>
          </a:prstGeom>
          <a:solidFill>
            <a:srgbClr val="EE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3896923" y="3450548"/>
            <a:ext cx="4038656" cy="524133"/>
          </a:xfrm>
          <a:prstGeom prst="rightArrow">
            <a:avLst/>
          </a:prstGeom>
          <a:solidFill>
            <a:srgbClr val="EEF2FC"/>
          </a:solidFill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3197981" y="1469108"/>
            <a:ext cx="703506" cy="46276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601215" y="1678755"/>
            <a:ext cx="632897" cy="98882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645292" y="1750471"/>
            <a:ext cx="545524" cy="78805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bject 4"/>
          <p:cNvSpPr/>
          <p:nvPr/>
        </p:nvSpPr>
        <p:spPr>
          <a:xfrm>
            <a:off x="0" y="0"/>
            <a:ext cx="12200613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3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Microservices Transformation Process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935953" y="1419005"/>
            <a:ext cx="0" cy="5056094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8591" y="1986052"/>
            <a:ext cx="376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UI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8591" y="3035828"/>
            <a:ext cx="13160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Application </a:t>
            </a:r>
            <a:b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Services</a:t>
            </a:r>
            <a:b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Layer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8591" y="5601855"/>
            <a:ext cx="12918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Backend   </a:t>
            </a:r>
            <a:b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Dependencies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8591" y="6290359"/>
            <a:ext cx="1154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Infrastructure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370909" y="1678755"/>
            <a:ext cx="1632831" cy="988828"/>
            <a:chOff x="1259225" y="1967024"/>
            <a:chExt cx="1632831" cy="988828"/>
          </a:xfrm>
        </p:grpSpPr>
        <p:sp>
          <p:nvSpPr>
            <p:cNvPr id="14" name="Rectangle 13"/>
            <p:cNvSpPr/>
            <p:nvPr/>
          </p:nvSpPr>
          <p:spPr>
            <a:xfrm>
              <a:off x="1259225" y="1967024"/>
              <a:ext cx="1632831" cy="988828"/>
            </a:xfrm>
            <a:prstGeom prst="rect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29927" y="2118427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29927" y="2354411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29926" y="2590395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59225" y="2826799"/>
              <a:ext cx="1632831" cy="129053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9225" y="1967024"/>
              <a:ext cx="1632831" cy="129053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23526" y="2149869"/>
              <a:ext cx="1126128" cy="623137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076230" y="2191612"/>
              <a:ext cx="486780" cy="60770"/>
            </a:xfrm>
            <a:custGeom>
              <a:avLst/>
              <a:gdLst>
                <a:gd name="connsiteX0" fmla="*/ 0 w 712694"/>
                <a:gd name="connsiteY0" fmla="*/ 60770 h 60770"/>
                <a:gd name="connsiteX1" fmla="*/ 67236 w 712694"/>
                <a:gd name="connsiteY1" fmla="*/ 47323 h 60770"/>
                <a:gd name="connsiteX2" fmla="*/ 242047 w 712694"/>
                <a:gd name="connsiteY2" fmla="*/ 259 h 60770"/>
                <a:gd name="connsiteX3" fmla="*/ 363071 w 712694"/>
                <a:gd name="connsiteY3" fmla="*/ 27153 h 60770"/>
                <a:gd name="connsiteX4" fmla="*/ 410136 w 712694"/>
                <a:gd name="connsiteY4" fmla="*/ 13706 h 60770"/>
                <a:gd name="connsiteX5" fmla="*/ 437030 w 712694"/>
                <a:gd name="connsiteY5" fmla="*/ 6982 h 60770"/>
                <a:gd name="connsiteX6" fmla="*/ 632012 w 712694"/>
                <a:gd name="connsiteY6" fmla="*/ 33876 h 60770"/>
                <a:gd name="connsiteX7" fmla="*/ 658906 w 712694"/>
                <a:gd name="connsiteY7" fmla="*/ 40600 h 60770"/>
                <a:gd name="connsiteX8" fmla="*/ 712694 w 712694"/>
                <a:gd name="connsiteY8" fmla="*/ 47323 h 6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2694" h="60770">
                  <a:moveTo>
                    <a:pt x="0" y="60770"/>
                  </a:moveTo>
                  <a:cubicBezTo>
                    <a:pt x="22412" y="56288"/>
                    <a:pt x="45063" y="52866"/>
                    <a:pt x="67236" y="47323"/>
                  </a:cubicBezTo>
                  <a:cubicBezTo>
                    <a:pt x="125780" y="32687"/>
                    <a:pt x="181842" y="4364"/>
                    <a:pt x="242047" y="259"/>
                  </a:cubicBezTo>
                  <a:cubicBezTo>
                    <a:pt x="283277" y="-2552"/>
                    <a:pt x="322730" y="18188"/>
                    <a:pt x="363071" y="27153"/>
                  </a:cubicBezTo>
                  <a:cubicBezTo>
                    <a:pt x="447145" y="6133"/>
                    <a:pt x="342616" y="32997"/>
                    <a:pt x="410136" y="13706"/>
                  </a:cubicBezTo>
                  <a:cubicBezTo>
                    <a:pt x="419021" y="11167"/>
                    <a:pt x="428065" y="9223"/>
                    <a:pt x="437030" y="6982"/>
                  </a:cubicBezTo>
                  <a:lnTo>
                    <a:pt x="632012" y="33876"/>
                  </a:lnTo>
                  <a:cubicBezTo>
                    <a:pt x="641148" y="35260"/>
                    <a:pt x="649791" y="39081"/>
                    <a:pt x="658906" y="40600"/>
                  </a:cubicBezTo>
                  <a:cubicBezTo>
                    <a:pt x="676729" y="43570"/>
                    <a:pt x="712694" y="47323"/>
                    <a:pt x="712694" y="47323"/>
                  </a:cubicBezTo>
                </a:path>
              </a:pathLst>
            </a:custGeom>
            <a:noFill/>
            <a:ln w="952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100880" y="2344012"/>
              <a:ext cx="486780" cy="60770"/>
            </a:xfrm>
            <a:custGeom>
              <a:avLst/>
              <a:gdLst>
                <a:gd name="connsiteX0" fmla="*/ 0 w 712694"/>
                <a:gd name="connsiteY0" fmla="*/ 60770 h 60770"/>
                <a:gd name="connsiteX1" fmla="*/ 67236 w 712694"/>
                <a:gd name="connsiteY1" fmla="*/ 47323 h 60770"/>
                <a:gd name="connsiteX2" fmla="*/ 242047 w 712694"/>
                <a:gd name="connsiteY2" fmla="*/ 259 h 60770"/>
                <a:gd name="connsiteX3" fmla="*/ 363071 w 712694"/>
                <a:gd name="connsiteY3" fmla="*/ 27153 h 60770"/>
                <a:gd name="connsiteX4" fmla="*/ 410136 w 712694"/>
                <a:gd name="connsiteY4" fmla="*/ 13706 h 60770"/>
                <a:gd name="connsiteX5" fmla="*/ 437030 w 712694"/>
                <a:gd name="connsiteY5" fmla="*/ 6982 h 60770"/>
                <a:gd name="connsiteX6" fmla="*/ 632012 w 712694"/>
                <a:gd name="connsiteY6" fmla="*/ 33876 h 60770"/>
                <a:gd name="connsiteX7" fmla="*/ 658906 w 712694"/>
                <a:gd name="connsiteY7" fmla="*/ 40600 h 60770"/>
                <a:gd name="connsiteX8" fmla="*/ 712694 w 712694"/>
                <a:gd name="connsiteY8" fmla="*/ 47323 h 6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2694" h="60770">
                  <a:moveTo>
                    <a:pt x="0" y="60770"/>
                  </a:moveTo>
                  <a:cubicBezTo>
                    <a:pt x="22412" y="56288"/>
                    <a:pt x="45063" y="52866"/>
                    <a:pt x="67236" y="47323"/>
                  </a:cubicBezTo>
                  <a:cubicBezTo>
                    <a:pt x="125780" y="32687"/>
                    <a:pt x="181842" y="4364"/>
                    <a:pt x="242047" y="259"/>
                  </a:cubicBezTo>
                  <a:cubicBezTo>
                    <a:pt x="283277" y="-2552"/>
                    <a:pt x="322730" y="18188"/>
                    <a:pt x="363071" y="27153"/>
                  </a:cubicBezTo>
                  <a:cubicBezTo>
                    <a:pt x="447145" y="6133"/>
                    <a:pt x="342616" y="32997"/>
                    <a:pt x="410136" y="13706"/>
                  </a:cubicBezTo>
                  <a:cubicBezTo>
                    <a:pt x="419021" y="11167"/>
                    <a:pt x="428065" y="9223"/>
                    <a:pt x="437030" y="6982"/>
                  </a:cubicBezTo>
                  <a:lnTo>
                    <a:pt x="632012" y="33876"/>
                  </a:lnTo>
                  <a:cubicBezTo>
                    <a:pt x="641148" y="35260"/>
                    <a:pt x="649791" y="39081"/>
                    <a:pt x="658906" y="40600"/>
                  </a:cubicBezTo>
                  <a:cubicBezTo>
                    <a:pt x="676729" y="43570"/>
                    <a:pt x="712694" y="47323"/>
                    <a:pt x="712694" y="47323"/>
                  </a:cubicBezTo>
                </a:path>
              </a:pathLst>
            </a:custGeom>
            <a:noFill/>
            <a:ln w="952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87556" y="2182507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698760" y="2482826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32697" y="2473855"/>
              <a:ext cx="237657" cy="182612"/>
            </a:xfrm>
            <a:prstGeom prst="rect">
              <a:avLst/>
            </a:prstGeom>
            <a:noFill/>
            <a:ln w="1587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680459" y="1852408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680459" y="2038851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680459" y="2212594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780720" y="1802909"/>
            <a:ext cx="384562" cy="668725"/>
          </a:xfrm>
          <a:prstGeom prst="roundRect">
            <a:avLst/>
          </a:prstGeom>
          <a:noFill/>
          <a:ln w="63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1935314" y="1885416"/>
            <a:ext cx="166231" cy="69270"/>
          </a:xfrm>
          <a:custGeom>
            <a:avLst/>
            <a:gdLst>
              <a:gd name="connsiteX0" fmla="*/ 0 w 712694"/>
              <a:gd name="connsiteY0" fmla="*/ 60770 h 60770"/>
              <a:gd name="connsiteX1" fmla="*/ 67236 w 712694"/>
              <a:gd name="connsiteY1" fmla="*/ 47323 h 60770"/>
              <a:gd name="connsiteX2" fmla="*/ 242047 w 712694"/>
              <a:gd name="connsiteY2" fmla="*/ 259 h 60770"/>
              <a:gd name="connsiteX3" fmla="*/ 363071 w 712694"/>
              <a:gd name="connsiteY3" fmla="*/ 27153 h 60770"/>
              <a:gd name="connsiteX4" fmla="*/ 410136 w 712694"/>
              <a:gd name="connsiteY4" fmla="*/ 13706 h 60770"/>
              <a:gd name="connsiteX5" fmla="*/ 437030 w 712694"/>
              <a:gd name="connsiteY5" fmla="*/ 6982 h 60770"/>
              <a:gd name="connsiteX6" fmla="*/ 632012 w 712694"/>
              <a:gd name="connsiteY6" fmla="*/ 33876 h 60770"/>
              <a:gd name="connsiteX7" fmla="*/ 658906 w 712694"/>
              <a:gd name="connsiteY7" fmla="*/ 40600 h 60770"/>
              <a:gd name="connsiteX8" fmla="*/ 712694 w 712694"/>
              <a:gd name="connsiteY8" fmla="*/ 47323 h 6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2694" h="60770">
                <a:moveTo>
                  <a:pt x="0" y="60770"/>
                </a:moveTo>
                <a:cubicBezTo>
                  <a:pt x="22412" y="56288"/>
                  <a:pt x="45063" y="52866"/>
                  <a:pt x="67236" y="47323"/>
                </a:cubicBezTo>
                <a:cubicBezTo>
                  <a:pt x="125780" y="32687"/>
                  <a:pt x="181842" y="4364"/>
                  <a:pt x="242047" y="259"/>
                </a:cubicBezTo>
                <a:cubicBezTo>
                  <a:pt x="283277" y="-2552"/>
                  <a:pt x="322730" y="18188"/>
                  <a:pt x="363071" y="27153"/>
                </a:cubicBezTo>
                <a:cubicBezTo>
                  <a:pt x="447145" y="6133"/>
                  <a:pt x="342616" y="32997"/>
                  <a:pt x="410136" y="13706"/>
                </a:cubicBezTo>
                <a:cubicBezTo>
                  <a:pt x="419021" y="11167"/>
                  <a:pt x="428065" y="9223"/>
                  <a:pt x="437030" y="6982"/>
                </a:cubicBezTo>
                <a:lnTo>
                  <a:pt x="632012" y="33876"/>
                </a:lnTo>
                <a:cubicBezTo>
                  <a:pt x="641148" y="35260"/>
                  <a:pt x="649791" y="39081"/>
                  <a:pt x="658906" y="40600"/>
                </a:cubicBezTo>
                <a:cubicBezTo>
                  <a:pt x="676729" y="43570"/>
                  <a:pt x="712694" y="47323"/>
                  <a:pt x="712694" y="47323"/>
                </a:cubicBezTo>
              </a:path>
            </a:pathLst>
          </a:custGeom>
          <a:noFill/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1943732" y="1960708"/>
            <a:ext cx="166231" cy="69270"/>
          </a:xfrm>
          <a:custGeom>
            <a:avLst/>
            <a:gdLst>
              <a:gd name="connsiteX0" fmla="*/ 0 w 712694"/>
              <a:gd name="connsiteY0" fmla="*/ 60770 h 60770"/>
              <a:gd name="connsiteX1" fmla="*/ 67236 w 712694"/>
              <a:gd name="connsiteY1" fmla="*/ 47323 h 60770"/>
              <a:gd name="connsiteX2" fmla="*/ 242047 w 712694"/>
              <a:gd name="connsiteY2" fmla="*/ 259 h 60770"/>
              <a:gd name="connsiteX3" fmla="*/ 363071 w 712694"/>
              <a:gd name="connsiteY3" fmla="*/ 27153 h 60770"/>
              <a:gd name="connsiteX4" fmla="*/ 410136 w 712694"/>
              <a:gd name="connsiteY4" fmla="*/ 13706 h 60770"/>
              <a:gd name="connsiteX5" fmla="*/ 437030 w 712694"/>
              <a:gd name="connsiteY5" fmla="*/ 6982 h 60770"/>
              <a:gd name="connsiteX6" fmla="*/ 632012 w 712694"/>
              <a:gd name="connsiteY6" fmla="*/ 33876 h 60770"/>
              <a:gd name="connsiteX7" fmla="*/ 658906 w 712694"/>
              <a:gd name="connsiteY7" fmla="*/ 40600 h 60770"/>
              <a:gd name="connsiteX8" fmla="*/ 712694 w 712694"/>
              <a:gd name="connsiteY8" fmla="*/ 47323 h 6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2694" h="60770">
                <a:moveTo>
                  <a:pt x="0" y="60770"/>
                </a:moveTo>
                <a:cubicBezTo>
                  <a:pt x="22412" y="56288"/>
                  <a:pt x="45063" y="52866"/>
                  <a:pt x="67236" y="47323"/>
                </a:cubicBezTo>
                <a:cubicBezTo>
                  <a:pt x="125780" y="32687"/>
                  <a:pt x="181842" y="4364"/>
                  <a:pt x="242047" y="259"/>
                </a:cubicBezTo>
                <a:cubicBezTo>
                  <a:pt x="283277" y="-2552"/>
                  <a:pt x="322730" y="18188"/>
                  <a:pt x="363071" y="27153"/>
                </a:cubicBezTo>
                <a:cubicBezTo>
                  <a:pt x="447145" y="6133"/>
                  <a:pt x="342616" y="32997"/>
                  <a:pt x="410136" y="13706"/>
                </a:cubicBezTo>
                <a:cubicBezTo>
                  <a:pt x="419021" y="11167"/>
                  <a:pt x="428065" y="9223"/>
                  <a:pt x="437030" y="6982"/>
                </a:cubicBezTo>
                <a:lnTo>
                  <a:pt x="632012" y="33876"/>
                </a:lnTo>
                <a:cubicBezTo>
                  <a:pt x="641148" y="35260"/>
                  <a:pt x="649791" y="39081"/>
                  <a:pt x="658906" y="40600"/>
                </a:cubicBezTo>
                <a:cubicBezTo>
                  <a:pt x="676729" y="43570"/>
                  <a:pt x="712694" y="47323"/>
                  <a:pt x="712694" y="47323"/>
                </a:cubicBezTo>
              </a:path>
            </a:pathLst>
          </a:custGeom>
          <a:noFill/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802586" y="1909831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806412" y="2064833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926798" y="2064132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809587" y="2210883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929973" y="2210182"/>
            <a:ext cx="81158" cy="106816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677284" y="2371344"/>
            <a:ext cx="81158" cy="88277"/>
          </a:xfrm>
          <a:prstGeom prst="rect">
            <a:avLst/>
          </a:prstGeom>
          <a:noFill/>
          <a:ln w="1587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868520" y="2553356"/>
            <a:ext cx="92168" cy="914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04980" y="3008517"/>
            <a:ext cx="2449803" cy="49126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683794" y="3108547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512055" y="3108547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340316" y="3108547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irect Access Storage 57"/>
          <p:cNvSpPr/>
          <p:nvPr/>
        </p:nvSpPr>
        <p:spPr>
          <a:xfrm>
            <a:off x="1693140" y="5726727"/>
            <a:ext cx="472761" cy="174293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2991108" y="5609054"/>
            <a:ext cx="526218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3126200" y="5700968"/>
            <a:ext cx="258496" cy="253833"/>
            <a:chOff x="1298781" y="3822989"/>
            <a:chExt cx="390186" cy="354791"/>
          </a:xfrm>
        </p:grpSpPr>
        <p:sp>
          <p:nvSpPr>
            <p:cNvPr id="68" name="Oval 67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noFill/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Flowchart: Direct Access Storage 76"/>
          <p:cNvSpPr/>
          <p:nvPr/>
        </p:nvSpPr>
        <p:spPr>
          <a:xfrm>
            <a:off x="2259935" y="5721730"/>
            <a:ext cx="472761" cy="174293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1608950" y="5609054"/>
            <a:ext cx="1265187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3591266" y="5609054"/>
            <a:ext cx="532940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Magnetic Disk 79"/>
          <p:cNvSpPr/>
          <p:nvPr/>
        </p:nvSpPr>
        <p:spPr>
          <a:xfrm>
            <a:off x="3686981" y="5704610"/>
            <a:ext cx="218516" cy="191824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Magnetic Disk 80"/>
          <p:cNvSpPr/>
          <p:nvPr/>
        </p:nvSpPr>
        <p:spPr>
          <a:xfrm>
            <a:off x="3775773" y="5817255"/>
            <a:ext cx="218516" cy="191824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621259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166730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712201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257672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803144" y="6151845"/>
            <a:ext cx="346098" cy="59000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604547" y="3670772"/>
            <a:ext cx="2423862" cy="1118770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38591" y="3903286"/>
            <a:ext cx="13412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Middle Tier   </a:t>
            </a:r>
            <a:b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Application </a:t>
            </a:r>
          </a:p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Code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652749" y="3727398"/>
            <a:ext cx="2261585" cy="989463"/>
            <a:chOff x="2722721" y="3490748"/>
            <a:chExt cx="1304721" cy="1006683"/>
          </a:xfrm>
        </p:grpSpPr>
        <p:sp>
          <p:nvSpPr>
            <p:cNvPr id="112" name="Flowchart: Direct Access Storage 111"/>
            <p:cNvSpPr/>
            <p:nvPr/>
          </p:nvSpPr>
          <p:spPr>
            <a:xfrm>
              <a:off x="3338189" y="4044283"/>
              <a:ext cx="190227" cy="84988"/>
            </a:xfrm>
            <a:prstGeom prst="flowChartMagneticDrum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722722" y="4346750"/>
              <a:ext cx="733611" cy="150681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722721" y="3490748"/>
              <a:ext cx="1304721" cy="146065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722721" y="3854579"/>
              <a:ext cx="1304721" cy="146065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722722" y="4047282"/>
              <a:ext cx="238025" cy="25169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026751" y="4046891"/>
              <a:ext cx="238025" cy="25169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596549" y="4053854"/>
              <a:ext cx="238025" cy="25169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503018" y="4346750"/>
              <a:ext cx="328140" cy="150681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722721" y="3672520"/>
              <a:ext cx="1304721" cy="146065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320191" y="4178790"/>
              <a:ext cx="223590" cy="124530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894023" y="4049378"/>
              <a:ext cx="123374" cy="447766"/>
            </a:xfrm>
            <a:prstGeom prst="rect">
              <a:avLst/>
            </a:prstGeom>
            <a:noFill/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9" name="Flowchart: Direct Access Storage 258"/>
          <p:cNvSpPr/>
          <p:nvPr/>
        </p:nvSpPr>
        <p:spPr>
          <a:xfrm>
            <a:off x="8303571" y="5773161"/>
            <a:ext cx="472761" cy="174293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ounded Rectangle 259"/>
          <p:cNvSpPr/>
          <p:nvPr/>
        </p:nvSpPr>
        <p:spPr>
          <a:xfrm>
            <a:off x="9499179" y="5655488"/>
            <a:ext cx="526218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1" name="Group 260"/>
          <p:cNvGrpSpPr/>
          <p:nvPr/>
        </p:nvGrpSpPr>
        <p:grpSpPr>
          <a:xfrm>
            <a:off x="9634271" y="5747402"/>
            <a:ext cx="258496" cy="253833"/>
            <a:chOff x="1298781" y="3822989"/>
            <a:chExt cx="390186" cy="354791"/>
          </a:xfrm>
        </p:grpSpPr>
        <p:sp>
          <p:nvSpPr>
            <p:cNvPr id="262" name="Oval 261"/>
            <p:cNvSpPr/>
            <p:nvPr/>
          </p:nvSpPr>
          <p:spPr>
            <a:xfrm>
              <a:off x="1315115" y="3848167"/>
              <a:ext cx="347011" cy="310177"/>
            </a:xfrm>
            <a:prstGeom prst="ellipse">
              <a:avLst/>
            </a:prstGeom>
            <a:noFill/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1446450" y="3822989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1450204" y="4113151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1616663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1298781" y="402774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1607569" y="3887187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1303335" y="3883775"/>
              <a:ext cx="72304" cy="6462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5881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9" name="Flowchart: Direct Access Storage 268"/>
          <p:cNvSpPr/>
          <p:nvPr/>
        </p:nvSpPr>
        <p:spPr>
          <a:xfrm>
            <a:off x="8870366" y="5768164"/>
            <a:ext cx="472761" cy="174293"/>
          </a:xfrm>
          <a:prstGeom prst="flowChartMagneticDrum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ounded Rectangle 269"/>
          <p:cNvSpPr/>
          <p:nvPr/>
        </p:nvSpPr>
        <p:spPr>
          <a:xfrm>
            <a:off x="8219381" y="5655488"/>
            <a:ext cx="1265187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ounded Rectangle 270"/>
          <p:cNvSpPr/>
          <p:nvPr/>
        </p:nvSpPr>
        <p:spPr>
          <a:xfrm>
            <a:off x="10099337" y="5655488"/>
            <a:ext cx="532940" cy="444638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Flowchart: Magnetic Disk 271"/>
          <p:cNvSpPr/>
          <p:nvPr/>
        </p:nvSpPr>
        <p:spPr>
          <a:xfrm>
            <a:off x="10195052" y="5751044"/>
            <a:ext cx="218516" cy="191824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Flowchart: Magnetic Disk 272"/>
          <p:cNvSpPr/>
          <p:nvPr/>
        </p:nvSpPr>
        <p:spPr>
          <a:xfrm>
            <a:off x="10283844" y="5863689"/>
            <a:ext cx="218516" cy="191824"/>
          </a:xfrm>
          <a:prstGeom prst="flowChartMagneticDisk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8115397" y="4359242"/>
            <a:ext cx="2540150" cy="1933490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Oval 287"/>
          <p:cNvSpPr/>
          <p:nvPr/>
        </p:nvSpPr>
        <p:spPr>
          <a:xfrm>
            <a:off x="8307873" y="4474408"/>
            <a:ext cx="523588" cy="29120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/>
          <p:cNvSpPr/>
          <p:nvPr/>
        </p:nvSpPr>
        <p:spPr>
          <a:xfrm>
            <a:off x="9136134" y="4474408"/>
            <a:ext cx="523588" cy="29120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9964395" y="4474408"/>
            <a:ext cx="523588" cy="29120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TextBox 351"/>
          <p:cNvSpPr txBox="1"/>
          <p:nvPr/>
        </p:nvSpPr>
        <p:spPr>
          <a:xfrm>
            <a:off x="7975873" y="905128"/>
            <a:ext cx="23079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Microservices Platform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10672194" y="5053309"/>
            <a:ext cx="12918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Platform Services</a:t>
            </a:r>
          </a:p>
        </p:txBody>
      </p:sp>
      <p:sp>
        <p:nvSpPr>
          <p:cNvPr id="355" name="TextBox 354"/>
          <p:cNvSpPr txBox="1"/>
          <p:nvPr/>
        </p:nvSpPr>
        <p:spPr>
          <a:xfrm>
            <a:off x="10706217" y="5661746"/>
            <a:ext cx="11636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Backend   </a:t>
            </a:r>
            <a:b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Dependencies</a:t>
            </a:r>
          </a:p>
        </p:txBody>
      </p:sp>
      <p:sp>
        <p:nvSpPr>
          <p:cNvPr id="362" name="Rectangle 361"/>
          <p:cNvSpPr/>
          <p:nvPr/>
        </p:nvSpPr>
        <p:spPr>
          <a:xfrm>
            <a:off x="1600428" y="4989731"/>
            <a:ext cx="2449803" cy="491269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3" name="Oval 362"/>
          <p:cNvSpPr/>
          <p:nvPr/>
        </p:nvSpPr>
        <p:spPr>
          <a:xfrm>
            <a:off x="1679242" y="5089761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/>
          <p:cNvSpPr/>
          <p:nvPr/>
        </p:nvSpPr>
        <p:spPr>
          <a:xfrm>
            <a:off x="2507503" y="5089761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/>
          <p:cNvSpPr/>
          <p:nvPr/>
        </p:nvSpPr>
        <p:spPr>
          <a:xfrm>
            <a:off x="3335764" y="5089761"/>
            <a:ext cx="523588" cy="291209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TextBox 365"/>
          <p:cNvSpPr txBox="1"/>
          <p:nvPr/>
        </p:nvSpPr>
        <p:spPr>
          <a:xfrm>
            <a:off x="253116" y="4983051"/>
            <a:ext cx="1341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Data </a:t>
            </a:r>
            <a:b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Services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299107" y="965257"/>
            <a:ext cx="407412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InSight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9251011" y="4414975"/>
            <a:ext cx="27904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$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8262789" y="4710084"/>
            <a:ext cx="841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Usage </a:t>
            </a:r>
            <a:br>
              <a:rPr lang="en-US" sz="1000" b="1" dirty="0">
                <a:solidFill>
                  <a:srgbClr val="1E4191">
                    <a:lumMod val="60000"/>
                    <a:lumOff val="40000"/>
                  </a:srgbClr>
                </a:solidFill>
              </a:rPr>
            </a:br>
            <a:r>
              <a:rPr lang="en-US" sz="10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Metering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9054341" y="4728764"/>
            <a:ext cx="1011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Billing &amp; Chargeback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8453012" y="4507068"/>
            <a:ext cx="228600" cy="228600"/>
            <a:chOff x="6996426" y="2875798"/>
            <a:chExt cx="228600" cy="228600"/>
          </a:xfrm>
        </p:grpSpPr>
        <p:sp>
          <p:nvSpPr>
            <p:cNvPr id="35" name="Oval 34"/>
            <p:cNvSpPr/>
            <p:nvPr/>
          </p:nvSpPr>
          <p:spPr>
            <a:xfrm>
              <a:off x="6996426" y="2875798"/>
              <a:ext cx="228600" cy="228600"/>
            </a:xfrm>
            <a:prstGeom prst="ellipse">
              <a:avLst/>
            </a:prstGeom>
            <a:noFill/>
            <a:ln w="254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Freeform 190"/>
            <p:cNvSpPr/>
            <p:nvPr/>
          </p:nvSpPr>
          <p:spPr>
            <a:xfrm rot="19207272">
              <a:off x="7006414" y="2911037"/>
              <a:ext cx="151347" cy="66517"/>
            </a:xfrm>
            <a:custGeom>
              <a:avLst/>
              <a:gdLst>
                <a:gd name="connsiteX0" fmla="*/ 537492 w 645050"/>
                <a:gd name="connsiteY0" fmla="*/ 73364 h 258280"/>
                <a:gd name="connsiteX1" fmla="*/ 644672 w 645050"/>
                <a:gd name="connsiteY1" fmla="*/ 254854 h 258280"/>
                <a:gd name="connsiteX2" fmla="*/ 645050 w 645050"/>
                <a:gd name="connsiteY2" fmla="*/ 258280 h 258280"/>
                <a:gd name="connsiteX3" fmla="*/ 515713 w 645050"/>
                <a:gd name="connsiteY3" fmla="*/ 258280 h 258280"/>
                <a:gd name="connsiteX4" fmla="*/ 489030 w 645050"/>
                <a:gd name="connsiteY4" fmla="*/ 220718 h 258280"/>
                <a:gd name="connsiteX5" fmla="*/ 448248 w 645050"/>
                <a:gd name="connsiteY5" fmla="*/ 180180 h 258280"/>
                <a:gd name="connsiteX6" fmla="*/ 2 w 645050"/>
                <a:gd name="connsiteY6" fmla="*/ 162636 h 258280"/>
                <a:gd name="connsiteX7" fmla="*/ 0 w 645050"/>
                <a:gd name="connsiteY7" fmla="*/ 162634 h 258280"/>
                <a:gd name="connsiteX8" fmla="*/ 537492 w 645050"/>
                <a:gd name="connsiteY8" fmla="*/ 73364 h 258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5050" h="258280">
                  <a:moveTo>
                    <a:pt x="537492" y="73364"/>
                  </a:moveTo>
                  <a:cubicBezTo>
                    <a:pt x="593950" y="120536"/>
                    <a:pt x="629724" y="184319"/>
                    <a:pt x="644672" y="254854"/>
                  </a:cubicBezTo>
                  <a:lnTo>
                    <a:pt x="645050" y="258280"/>
                  </a:lnTo>
                  <a:lnTo>
                    <a:pt x="515713" y="258280"/>
                  </a:lnTo>
                  <a:lnTo>
                    <a:pt x="489030" y="220718"/>
                  </a:lnTo>
                  <a:cubicBezTo>
                    <a:pt x="476720" y="206166"/>
                    <a:pt x="463115" y="192602"/>
                    <a:pt x="448248" y="180180"/>
                  </a:cubicBezTo>
                  <a:cubicBezTo>
                    <a:pt x="329311" y="80809"/>
                    <a:pt x="152746" y="73898"/>
                    <a:pt x="2" y="162636"/>
                  </a:cubicBezTo>
                  <a:lnTo>
                    <a:pt x="0" y="162634"/>
                  </a:lnTo>
                  <a:cubicBezTo>
                    <a:pt x="146291" y="-12459"/>
                    <a:pt x="386934" y="-52427"/>
                    <a:pt x="537492" y="73364"/>
                  </a:cubicBez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reeform 193"/>
            <p:cNvSpPr/>
            <p:nvPr/>
          </p:nvSpPr>
          <p:spPr>
            <a:xfrm>
              <a:off x="7087298" y="2922438"/>
              <a:ext cx="85549" cy="100167"/>
            </a:xfrm>
            <a:custGeom>
              <a:avLst/>
              <a:gdLst>
                <a:gd name="connsiteX0" fmla="*/ 364613 w 364613"/>
                <a:gd name="connsiteY0" fmla="*/ 0 h 428714"/>
                <a:gd name="connsiteX1" fmla="*/ 121306 w 364613"/>
                <a:gd name="connsiteY1" fmla="*/ 375569 h 428714"/>
                <a:gd name="connsiteX2" fmla="*/ 118567 w 364613"/>
                <a:gd name="connsiteY2" fmla="*/ 389638 h 428714"/>
                <a:gd name="connsiteX3" fmla="*/ 61708 w 364613"/>
                <a:gd name="connsiteY3" fmla="*/ 428714 h 428714"/>
                <a:gd name="connsiteX4" fmla="*/ 0 w 364613"/>
                <a:gd name="connsiteY4" fmla="*/ 364733 h 428714"/>
                <a:gd name="connsiteX5" fmla="*/ 37689 w 364613"/>
                <a:gd name="connsiteY5" fmla="*/ 305780 h 428714"/>
                <a:gd name="connsiteX6" fmla="*/ 53995 w 364613"/>
                <a:gd name="connsiteY6" fmla="*/ 302367 h 42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4613" h="428714">
                  <a:moveTo>
                    <a:pt x="364613" y="0"/>
                  </a:moveTo>
                  <a:lnTo>
                    <a:pt x="121306" y="375569"/>
                  </a:lnTo>
                  <a:lnTo>
                    <a:pt x="118567" y="389638"/>
                  </a:lnTo>
                  <a:cubicBezTo>
                    <a:pt x="109199" y="412601"/>
                    <a:pt x="87268" y="428714"/>
                    <a:pt x="61708" y="428714"/>
                  </a:cubicBezTo>
                  <a:cubicBezTo>
                    <a:pt x="27628" y="428714"/>
                    <a:pt x="0" y="400069"/>
                    <a:pt x="0" y="364733"/>
                  </a:cubicBezTo>
                  <a:cubicBezTo>
                    <a:pt x="0" y="338231"/>
                    <a:pt x="15541" y="315493"/>
                    <a:pt x="37689" y="305780"/>
                  </a:cubicBezTo>
                  <a:lnTo>
                    <a:pt x="53995" y="302367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4" name="TextBox 203"/>
          <p:cNvSpPr txBox="1"/>
          <p:nvPr/>
        </p:nvSpPr>
        <p:spPr>
          <a:xfrm>
            <a:off x="9929821" y="4343301"/>
            <a:ext cx="59359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1E4191">
                    <a:lumMod val="60000"/>
                    <a:lumOff val="40000"/>
                  </a:srgbClr>
                </a:solidFill>
              </a:rPr>
              <a:t>…</a:t>
            </a:r>
          </a:p>
        </p:txBody>
      </p:sp>
      <p:sp>
        <p:nvSpPr>
          <p:cNvPr id="205" name="Oval 204"/>
          <p:cNvSpPr/>
          <p:nvPr/>
        </p:nvSpPr>
        <p:spPr>
          <a:xfrm>
            <a:off x="8282422" y="5134799"/>
            <a:ext cx="523588" cy="29120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9110683" y="5134799"/>
            <a:ext cx="523588" cy="29120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9938944" y="5134799"/>
            <a:ext cx="523588" cy="291209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Rounded Rectangle 202"/>
          <p:cNvSpPr/>
          <p:nvPr/>
        </p:nvSpPr>
        <p:spPr>
          <a:xfrm>
            <a:off x="8015463" y="1696872"/>
            <a:ext cx="3804343" cy="5123351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3008671" y="1010689"/>
            <a:ext cx="2113164" cy="430887"/>
          </a:xfrm>
          <a:prstGeom prst="rect">
            <a:avLst/>
          </a:prstGeom>
          <a:solidFill>
            <a:srgbClr val="E9EFFB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Extract “vertical slice” of application functionality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8254768" y="3539518"/>
            <a:ext cx="642083" cy="741383"/>
            <a:chOff x="3333515" y="327896"/>
            <a:chExt cx="991955" cy="1032715"/>
          </a:xfrm>
        </p:grpSpPr>
        <p:sp>
          <p:nvSpPr>
            <p:cNvPr id="139" name="Hexagon 138"/>
            <p:cNvSpPr/>
            <p:nvPr/>
          </p:nvSpPr>
          <p:spPr>
            <a:xfrm rot="5400000">
              <a:off x="3297635" y="376076"/>
              <a:ext cx="1032715" cy="936355"/>
            </a:xfrm>
            <a:prstGeom prst="hexagon">
              <a:avLst/>
            </a:prstGeom>
            <a:noFill/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140" name="Diamond 139"/>
            <p:cNvSpPr/>
            <p:nvPr/>
          </p:nvSpPr>
          <p:spPr>
            <a:xfrm>
              <a:off x="3356430" y="340628"/>
              <a:ext cx="909334" cy="420727"/>
            </a:xfrm>
            <a:prstGeom prst="diamond">
              <a:avLst/>
            </a:prstGeom>
            <a:solidFill>
              <a:schemeClr val="tx1">
                <a:lumMod val="60000"/>
                <a:lumOff val="40000"/>
              </a:schemeClr>
            </a:solidFill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141" name="TextBox 26"/>
            <p:cNvSpPr txBox="1"/>
            <p:nvPr/>
          </p:nvSpPr>
          <p:spPr>
            <a:xfrm>
              <a:off x="3333515" y="444495"/>
              <a:ext cx="991955" cy="257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Microservice 1</a:t>
              </a:r>
            </a:p>
          </p:txBody>
        </p:sp>
      </p:grpSp>
      <p:sp>
        <p:nvSpPr>
          <p:cNvPr id="150" name="Isosceles Triangle 149"/>
          <p:cNvSpPr/>
          <p:nvPr/>
        </p:nvSpPr>
        <p:spPr>
          <a:xfrm rot="5400000">
            <a:off x="4211642" y="3663525"/>
            <a:ext cx="209228" cy="126524"/>
          </a:xfrm>
          <a:prstGeom prst="triangle">
            <a:avLst/>
          </a:prstGeom>
          <a:solidFill>
            <a:schemeClr val="tx1">
              <a:lumMod val="60000"/>
              <a:lumOff val="40000"/>
            </a:schemeClr>
          </a:solidFill>
          <a:ln w="53975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1" name="Straight Connector 150"/>
          <p:cNvCxnSpPr/>
          <p:nvPr/>
        </p:nvCxnSpPr>
        <p:spPr>
          <a:xfrm flipH="1">
            <a:off x="4226037" y="1746842"/>
            <a:ext cx="21222" cy="4440692"/>
          </a:xfrm>
          <a:prstGeom prst="line">
            <a:avLst/>
          </a:prstGeom>
          <a:ln w="53975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4403856" y="2246397"/>
            <a:ext cx="1096900" cy="1254626"/>
            <a:chOff x="4529358" y="2246397"/>
            <a:chExt cx="1491466" cy="1424375"/>
          </a:xfrm>
        </p:grpSpPr>
        <p:sp>
          <p:nvSpPr>
            <p:cNvPr id="153" name="Hexagon 152"/>
            <p:cNvSpPr/>
            <p:nvPr/>
          </p:nvSpPr>
          <p:spPr>
            <a:xfrm rot="5400000">
              <a:off x="4539598" y="2254651"/>
              <a:ext cx="1424375" cy="1407868"/>
            </a:xfrm>
            <a:prstGeom prst="hexagon">
              <a:avLst/>
            </a:prstGeom>
            <a:noFill/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154" name="Diamond 153"/>
            <p:cNvSpPr/>
            <p:nvPr/>
          </p:nvSpPr>
          <p:spPr>
            <a:xfrm>
              <a:off x="4587079" y="2248789"/>
              <a:ext cx="1316731" cy="625837"/>
            </a:xfrm>
            <a:prstGeom prst="diamond">
              <a:avLst/>
            </a:prstGeom>
            <a:solidFill>
              <a:schemeClr val="tx1">
                <a:lumMod val="60000"/>
                <a:lumOff val="40000"/>
              </a:schemeClr>
            </a:solidFill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155" name="TextBox 26"/>
            <p:cNvSpPr txBox="1"/>
            <p:nvPr/>
          </p:nvSpPr>
          <p:spPr>
            <a:xfrm>
              <a:off x="4529358" y="2407215"/>
              <a:ext cx="1491466" cy="297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Microservice 1</a:t>
              </a:r>
            </a:p>
          </p:txBody>
        </p:sp>
        <p:sp>
          <p:nvSpPr>
            <p:cNvPr id="156" name="Cube 155"/>
            <p:cNvSpPr/>
            <p:nvPr/>
          </p:nvSpPr>
          <p:spPr>
            <a:xfrm>
              <a:off x="4908636" y="2905353"/>
              <a:ext cx="692094" cy="139752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UI</a:t>
              </a:r>
            </a:p>
          </p:txBody>
        </p:sp>
        <p:sp>
          <p:nvSpPr>
            <p:cNvPr id="157" name="Cube 156"/>
            <p:cNvSpPr/>
            <p:nvPr/>
          </p:nvSpPr>
          <p:spPr>
            <a:xfrm>
              <a:off x="4908636" y="3058551"/>
              <a:ext cx="692094" cy="129667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APII</a:t>
              </a:r>
            </a:p>
          </p:txBody>
        </p:sp>
        <p:sp>
          <p:nvSpPr>
            <p:cNvPr id="158" name="Cube 157"/>
            <p:cNvSpPr/>
            <p:nvPr/>
          </p:nvSpPr>
          <p:spPr>
            <a:xfrm>
              <a:off x="4908636" y="3206002"/>
              <a:ext cx="692094" cy="136870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Logic</a:t>
              </a:r>
            </a:p>
          </p:txBody>
        </p:sp>
        <p:sp>
          <p:nvSpPr>
            <p:cNvPr id="159" name="Cube 158"/>
            <p:cNvSpPr/>
            <p:nvPr/>
          </p:nvSpPr>
          <p:spPr>
            <a:xfrm>
              <a:off x="4908636" y="3355358"/>
              <a:ext cx="692094" cy="136870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Data</a:t>
              </a:r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4546830" y="1903343"/>
            <a:ext cx="3175118" cy="261610"/>
          </a:xfrm>
          <a:prstGeom prst="rect">
            <a:avLst/>
          </a:prstGeom>
          <a:solidFill>
            <a:srgbClr val="E9EF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Package as Microservice(s)</a:t>
            </a:r>
          </a:p>
        </p:txBody>
      </p:sp>
      <p:grpSp>
        <p:nvGrpSpPr>
          <p:cNvPr id="186" name="Group 185"/>
          <p:cNvGrpSpPr/>
          <p:nvPr/>
        </p:nvGrpSpPr>
        <p:grpSpPr>
          <a:xfrm>
            <a:off x="5520666" y="2246397"/>
            <a:ext cx="1096900" cy="1254626"/>
            <a:chOff x="4529358" y="2246397"/>
            <a:chExt cx="1491466" cy="1424375"/>
          </a:xfrm>
        </p:grpSpPr>
        <p:sp>
          <p:nvSpPr>
            <p:cNvPr id="187" name="Hexagon 186"/>
            <p:cNvSpPr/>
            <p:nvPr/>
          </p:nvSpPr>
          <p:spPr>
            <a:xfrm rot="5400000">
              <a:off x="4539598" y="2254651"/>
              <a:ext cx="1424375" cy="1407868"/>
            </a:xfrm>
            <a:prstGeom prst="hexagon">
              <a:avLst/>
            </a:prstGeom>
            <a:noFill/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188" name="Diamond 187"/>
            <p:cNvSpPr/>
            <p:nvPr/>
          </p:nvSpPr>
          <p:spPr>
            <a:xfrm>
              <a:off x="4587079" y="2248789"/>
              <a:ext cx="1316731" cy="625837"/>
            </a:xfrm>
            <a:prstGeom prst="diamond">
              <a:avLst/>
            </a:prstGeom>
            <a:solidFill>
              <a:schemeClr val="tx1">
                <a:lumMod val="60000"/>
                <a:lumOff val="40000"/>
              </a:schemeClr>
            </a:solidFill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189" name="TextBox 26"/>
            <p:cNvSpPr txBox="1"/>
            <p:nvPr/>
          </p:nvSpPr>
          <p:spPr>
            <a:xfrm>
              <a:off x="4529358" y="2407215"/>
              <a:ext cx="1491466" cy="297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Microservice 2</a:t>
              </a:r>
            </a:p>
          </p:txBody>
        </p:sp>
        <p:sp>
          <p:nvSpPr>
            <p:cNvPr id="190" name="Cube 189"/>
            <p:cNvSpPr/>
            <p:nvPr/>
          </p:nvSpPr>
          <p:spPr>
            <a:xfrm>
              <a:off x="4908636" y="2905353"/>
              <a:ext cx="692094" cy="139752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UI</a:t>
              </a:r>
            </a:p>
          </p:txBody>
        </p:sp>
        <p:sp>
          <p:nvSpPr>
            <p:cNvPr id="192" name="Cube 191"/>
            <p:cNvSpPr/>
            <p:nvPr/>
          </p:nvSpPr>
          <p:spPr>
            <a:xfrm>
              <a:off x="4908636" y="3058551"/>
              <a:ext cx="692094" cy="129667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API</a:t>
              </a:r>
            </a:p>
          </p:txBody>
        </p:sp>
        <p:sp>
          <p:nvSpPr>
            <p:cNvPr id="193" name="Cube 192"/>
            <p:cNvSpPr/>
            <p:nvPr/>
          </p:nvSpPr>
          <p:spPr>
            <a:xfrm>
              <a:off x="4908636" y="3206002"/>
              <a:ext cx="692094" cy="136870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Logic</a:t>
              </a:r>
            </a:p>
          </p:txBody>
        </p:sp>
        <p:sp>
          <p:nvSpPr>
            <p:cNvPr id="195" name="Cube 194"/>
            <p:cNvSpPr/>
            <p:nvPr/>
          </p:nvSpPr>
          <p:spPr>
            <a:xfrm>
              <a:off x="4908636" y="3355358"/>
              <a:ext cx="692094" cy="136870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Data</a:t>
              </a:r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6637476" y="2246397"/>
            <a:ext cx="1096900" cy="1254626"/>
            <a:chOff x="4529358" y="2246397"/>
            <a:chExt cx="1491466" cy="1424375"/>
          </a:xfrm>
        </p:grpSpPr>
        <p:sp>
          <p:nvSpPr>
            <p:cNvPr id="197" name="Hexagon 196"/>
            <p:cNvSpPr/>
            <p:nvPr/>
          </p:nvSpPr>
          <p:spPr>
            <a:xfrm rot="5400000">
              <a:off x="4539598" y="2254651"/>
              <a:ext cx="1424375" cy="1407868"/>
            </a:xfrm>
            <a:prstGeom prst="hexagon">
              <a:avLst/>
            </a:prstGeom>
            <a:noFill/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198" name="Diamond 197"/>
            <p:cNvSpPr/>
            <p:nvPr/>
          </p:nvSpPr>
          <p:spPr>
            <a:xfrm>
              <a:off x="4587079" y="2248789"/>
              <a:ext cx="1316731" cy="625837"/>
            </a:xfrm>
            <a:prstGeom prst="diamond">
              <a:avLst/>
            </a:prstGeom>
            <a:solidFill>
              <a:schemeClr val="tx1">
                <a:lumMod val="60000"/>
                <a:lumOff val="40000"/>
              </a:schemeClr>
            </a:solidFill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199" name="TextBox 26"/>
            <p:cNvSpPr txBox="1"/>
            <p:nvPr/>
          </p:nvSpPr>
          <p:spPr>
            <a:xfrm>
              <a:off x="4529358" y="2407215"/>
              <a:ext cx="1491466" cy="297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Microservice n</a:t>
              </a:r>
            </a:p>
          </p:txBody>
        </p:sp>
        <p:sp>
          <p:nvSpPr>
            <p:cNvPr id="200" name="Cube 199"/>
            <p:cNvSpPr/>
            <p:nvPr/>
          </p:nvSpPr>
          <p:spPr>
            <a:xfrm>
              <a:off x="4908636" y="2905353"/>
              <a:ext cx="692094" cy="139752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UI</a:t>
              </a:r>
            </a:p>
          </p:txBody>
        </p:sp>
        <p:sp>
          <p:nvSpPr>
            <p:cNvPr id="208" name="Cube 207"/>
            <p:cNvSpPr/>
            <p:nvPr/>
          </p:nvSpPr>
          <p:spPr>
            <a:xfrm>
              <a:off x="4908636" y="3058551"/>
              <a:ext cx="692094" cy="129667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API</a:t>
              </a:r>
            </a:p>
          </p:txBody>
        </p:sp>
        <p:sp>
          <p:nvSpPr>
            <p:cNvPr id="211" name="Cube 210"/>
            <p:cNvSpPr/>
            <p:nvPr/>
          </p:nvSpPr>
          <p:spPr>
            <a:xfrm>
              <a:off x="4908636" y="3206002"/>
              <a:ext cx="692094" cy="136870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Logic</a:t>
              </a:r>
            </a:p>
          </p:txBody>
        </p:sp>
        <p:sp>
          <p:nvSpPr>
            <p:cNvPr id="213" name="Cube 212"/>
            <p:cNvSpPr/>
            <p:nvPr/>
          </p:nvSpPr>
          <p:spPr>
            <a:xfrm>
              <a:off x="4908636" y="3355358"/>
              <a:ext cx="692094" cy="136870"/>
            </a:xfrm>
            <a:prstGeom prst="cube">
              <a:avLst/>
            </a:prstGeom>
            <a:noFill/>
            <a:ln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Data</a:t>
              </a: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8986726" y="3529894"/>
            <a:ext cx="642083" cy="741383"/>
            <a:chOff x="3333515" y="327896"/>
            <a:chExt cx="991955" cy="1032715"/>
          </a:xfrm>
        </p:grpSpPr>
        <p:sp>
          <p:nvSpPr>
            <p:cNvPr id="217" name="Hexagon 216"/>
            <p:cNvSpPr/>
            <p:nvPr/>
          </p:nvSpPr>
          <p:spPr>
            <a:xfrm rot="5400000">
              <a:off x="3297635" y="376076"/>
              <a:ext cx="1032715" cy="936355"/>
            </a:xfrm>
            <a:prstGeom prst="hexagon">
              <a:avLst/>
            </a:prstGeom>
            <a:noFill/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218" name="Diamond 217"/>
            <p:cNvSpPr/>
            <p:nvPr/>
          </p:nvSpPr>
          <p:spPr>
            <a:xfrm>
              <a:off x="3356430" y="340628"/>
              <a:ext cx="909334" cy="420727"/>
            </a:xfrm>
            <a:prstGeom prst="diamond">
              <a:avLst/>
            </a:prstGeom>
            <a:solidFill>
              <a:schemeClr val="tx1">
                <a:lumMod val="60000"/>
                <a:lumOff val="40000"/>
              </a:schemeClr>
            </a:solidFill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219" name="TextBox 26"/>
            <p:cNvSpPr txBox="1"/>
            <p:nvPr/>
          </p:nvSpPr>
          <p:spPr>
            <a:xfrm>
              <a:off x="3333515" y="444495"/>
              <a:ext cx="991955" cy="257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Microservice 2</a:t>
              </a:r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9706053" y="3527213"/>
            <a:ext cx="642083" cy="741383"/>
            <a:chOff x="3333515" y="327896"/>
            <a:chExt cx="991955" cy="1032715"/>
          </a:xfrm>
        </p:grpSpPr>
        <p:sp>
          <p:nvSpPr>
            <p:cNvPr id="221" name="Hexagon 220"/>
            <p:cNvSpPr/>
            <p:nvPr/>
          </p:nvSpPr>
          <p:spPr>
            <a:xfrm rot="5400000">
              <a:off x="3297635" y="376076"/>
              <a:ext cx="1032715" cy="936355"/>
            </a:xfrm>
            <a:prstGeom prst="hexagon">
              <a:avLst/>
            </a:prstGeom>
            <a:noFill/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222" name="Diamond 221"/>
            <p:cNvSpPr/>
            <p:nvPr/>
          </p:nvSpPr>
          <p:spPr>
            <a:xfrm>
              <a:off x="3356430" y="340628"/>
              <a:ext cx="909334" cy="420727"/>
            </a:xfrm>
            <a:prstGeom prst="diamond">
              <a:avLst/>
            </a:prstGeom>
            <a:solidFill>
              <a:schemeClr val="tx1">
                <a:lumMod val="60000"/>
                <a:lumOff val="40000"/>
              </a:schemeClr>
            </a:solidFill>
            <a:ln w="38100">
              <a:solidFill>
                <a:schemeClr val="tx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223" name="TextBox 26"/>
            <p:cNvSpPr txBox="1"/>
            <p:nvPr/>
          </p:nvSpPr>
          <p:spPr>
            <a:xfrm>
              <a:off x="3333515" y="444495"/>
              <a:ext cx="991955" cy="257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Microservice n</a:t>
              </a:r>
            </a:p>
          </p:txBody>
        </p:sp>
      </p:grpSp>
      <p:sp>
        <p:nvSpPr>
          <p:cNvPr id="224" name="TextBox 223"/>
          <p:cNvSpPr txBox="1"/>
          <p:nvPr/>
        </p:nvSpPr>
        <p:spPr>
          <a:xfrm>
            <a:off x="4754630" y="3554318"/>
            <a:ext cx="3095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Deploy on Microservices Platform</a:t>
            </a:r>
          </a:p>
        </p:txBody>
      </p:sp>
      <p:sp>
        <p:nvSpPr>
          <p:cNvPr id="39" name="Oval 38"/>
          <p:cNvSpPr/>
          <p:nvPr/>
        </p:nvSpPr>
        <p:spPr>
          <a:xfrm>
            <a:off x="3033158" y="1070771"/>
            <a:ext cx="312844" cy="312844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227" name="Oval 226"/>
          <p:cNvSpPr/>
          <p:nvPr/>
        </p:nvSpPr>
        <p:spPr>
          <a:xfrm>
            <a:off x="4673894" y="1881065"/>
            <a:ext cx="312844" cy="312844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28" name="Oval 227"/>
          <p:cNvSpPr/>
          <p:nvPr/>
        </p:nvSpPr>
        <p:spPr>
          <a:xfrm>
            <a:off x="5132040" y="3548319"/>
            <a:ext cx="312844" cy="312844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30" name="Oval 229"/>
          <p:cNvSpPr/>
          <p:nvPr/>
        </p:nvSpPr>
        <p:spPr>
          <a:xfrm>
            <a:off x="9815030" y="3084826"/>
            <a:ext cx="312844" cy="312844"/>
          </a:xfrm>
          <a:prstGeom prst="ellipse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31" name="Rectangle 230"/>
          <p:cNvSpPr/>
          <p:nvPr/>
        </p:nvSpPr>
        <p:spPr>
          <a:xfrm>
            <a:off x="8105777" y="2162693"/>
            <a:ext cx="2403679" cy="458812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Hexagon 231"/>
          <p:cNvSpPr/>
          <p:nvPr/>
        </p:nvSpPr>
        <p:spPr>
          <a:xfrm>
            <a:off x="8267577" y="2267860"/>
            <a:ext cx="357617" cy="291209"/>
          </a:xfrm>
          <a:prstGeom prst="hexagon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Hexagon 232"/>
          <p:cNvSpPr/>
          <p:nvPr/>
        </p:nvSpPr>
        <p:spPr>
          <a:xfrm>
            <a:off x="8816054" y="2267860"/>
            <a:ext cx="357617" cy="291209"/>
          </a:xfrm>
          <a:prstGeom prst="hexagon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Hexagon 233"/>
          <p:cNvSpPr/>
          <p:nvPr/>
        </p:nvSpPr>
        <p:spPr>
          <a:xfrm>
            <a:off x="9357708" y="2267860"/>
            <a:ext cx="357617" cy="291209"/>
          </a:xfrm>
          <a:prstGeom prst="hexagon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Hexagon 234"/>
          <p:cNvSpPr/>
          <p:nvPr/>
        </p:nvSpPr>
        <p:spPr>
          <a:xfrm>
            <a:off x="9905892" y="2270132"/>
            <a:ext cx="357617" cy="291209"/>
          </a:xfrm>
          <a:prstGeom prst="hexagon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/>
          <p:cNvSpPr txBox="1"/>
          <p:nvPr/>
        </p:nvSpPr>
        <p:spPr>
          <a:xfrm>
            <a:off x="10568424" y="2204660"/>
            <a:ext cx="101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>
                <a:solidFill>
                  <a:srgbClr val="1E4191">
                    <a:lumMod val="60000"/>
                    <a:lumOff val="40000"/>
                  </a:srgbClr>
                </a:solidFill>
              </a:defRPr>
            </a:lvl1pPr>
          </a:lstStyle>
          <a:p>
            <a:r>
              <a:rPr lang="en-US" dirty="0"/>
              <a:t>API Layer</a:t>
            </a:r>
          </a:p>
        </p:txBody>
      </p:sp>
      <p:grpSp>
        <p:nvGrpSpPr>
          <p:cNvPr id="179" name="Group 178"/>
          <p:cNvGrpSpPr/>
          <p:nvPr/>
        </p:nvGrpSpPr>
        <p:grpSpPr>
          <a:xfrm>
            <a:off x="11010810" y="1504990"/>
            <a:ext cx="224658" cy="228189"/>
            <a:chOff x="6413828" y="3137946"/>
            <a:chExt cx="311865" cy="361840"/>
          </a:xfrm>
        </p:grpSpPr>
        <p:sp>
          <p:nvSpPr>
            <p:cNvPr id="184" name="Rounded Rectangle 183"/>
            <p:cNvSpPr/>
            <p:nvPr/>
          </p:nvSpPr>
          <p:spPr>
            <a:xfrm>
              <a:off x="6413828" y="3237604"/>
              <a:ext cx="311865" cy="262182"/>
            </a:xfrm>
            <a:prstGeom prst="roundRect">
              <a:avLst/>
            </a:prstGeom>
            <a:noFill/>
            <a:ln w="190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Block Arc 184"/>
            <p:cNvSpPr/>
            <p:nvPr/>
          </p:nvSpPr>
          <p:spPr>
            <a:xfrm>
              <a:off x="6491241" y="3137946"/>
              <a:ext cx="167089" cy="194608"/>
            </a:xfrm>
            <a:prstGeom prst="blockArc">
              <a:avLst>
                <a:gd name="adj1" fmla="val 10800000"/>
                <a:gd name="adj2" fmla="val 3"/>
                <a:gd name="adj3" fmla="val 0"/>
              </a:avLst>
            </a:prstGeom>
            <a:noFill/>
            <a:ln w="190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1" name="Oval 200"/>
            <p:cNvSpPr/>
            <p:nvPr/>
          </p:nvSpPr>
          <p:spPr>
            <a:xfrm>
              <a:off x="6549252" y="3317673"/>
              <a:ext cx="50750" cy="5172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6555367" y="3325898"/>
              <a:ext cx="37224" cy="74254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9929821" y="1486407"/>
            <a:ext cx="1190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Platform Security</a:t>
            </a:r>
          </a:p>
        </p:txBody>
      </p:sp>
      <p:grpSp>
        <p:nvGrpSpPr>
          <p:cNvPr id="214" name="Group 213"/>
          <p:cNvGrpSpPr/>
          <p:nvPr/>
        </p:nvGrpSpPr>
        <p:grpSpPr>
          <a:xfrm>
            <a:off x="10188018" y="1990595"/>
            <a:ext cx="224658" cy="228189"/>
            <a:chOff x="6413828" y="3137946"/>
            <a:chExt cx="311865" cy="361840"/>
          </a:xfrm>
        </p:grpSpPr>
        <p:sp>
          <p:nvSpPr>
            <p:cNvPr id="215" name="Rounded Rectangle 214"/>
            <p:cNvSpPr/>
            <p:nvPr/>
          </p:nvSpPr>
          <p:spPr>
            <a:xfrm>
              <a:off x="6413828" y="3237604"/>
              <a:ext cx="311865" cy="262182"/>
            </a:xfrm>
            <a:prstGeom prst="roundRect">
              <a:avLst/>
            </a:prstGeom>
            <a:noFill/>
            <a:ln w="190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Block Arc 224"/>
            <p:cNvSpPr/>
            <p:nvPr/>
          </p:nvSpPr>
          <p:spPr>
            <a:xfrm>
              <a:off x="6491241" y="3137946"/>
              <a:ext cx="167089" cy="194608"/>
            </a:xfrm>
            <a:prstGeom prst="blockArc">
              <a:avLst>
                <a:gd name="adj1" fmla="val 10800000"/>
                <a:gd name="adj2" fmla="val 3"/>
                <a:gd name="adj3" fmla="val 0"/>
              </a:avLst>
            </a:prstGeom>
            <a:noFill/>
            <a:ln w="1905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6" name="Oval 225"/>
            <p:cNvSpPr/>
            <p:nvPr/>
          </p:nvSpPr>
          <p:spPr>
            <a:xfrm>
              <a:off x="6549252" y="3317673"/>
              <a:ext cx="50750" cy="51725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6555367" y="3325898"/>
              <a:ext cx="37224" cy="74254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8" name="TextBox 237"/>
          <p:cNvSpPr txBox="1"/>
          <p:nvPr/>
        </p:nvSpPr>
        <p:spPr>
          <a:xfrm>
            <a:off x="10347713" y="1952145"/>
            <a:ext cx="11053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1E4191">
                    <a:lumMod val="60000"/>
                    <a:lumOff val="40000"/>
                  </a:srgbClr>
                </a:solidFill>
              </a:rPr>
              <a:t>API Security</a:t>
            </a:r>
          </a:p>
        </p:txBody>
      </p:sp>
    </p:spTree>
    <p:extLst>
      <p:ext uri="{BB962C8B-B14F-4D97-AF65-F5344CB8AC3E}">
        <p14:creationId xmlns:p14="http://schemas.microsoft.com/office/powerpoint/2010/main" val="3136212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6696112" y="861385"/>
            <a:ext cx="1356764" cy="5106991"/>
          </a:xfrm>
          <a:prstGeom prst="rect">
            <a:avLst/>
          </a:prstGeom>
          <a:solidFill>
            <a:srgbClr val="F2F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bject 4"/>
          <p:cNvSpPr/>
          <p:nvPr/>
        </p:nvSpPr>
        <p:spPr>
          <a:xfrm>
            <a:off x="1" y="0"/>
            <a:ext cx="12192000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7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chemeClr val="bg1"/>
                </a:solidFill>
              </a:rPr>
              <a:t>InSight</a:t>
            </a:r>
            <a:r>
              <a:rPr lang="en-US" sz="3200" dirty="0">
                <a:solidFill>
                  <a:schemeClr val="bg1"/>
                </a:solidFill>
              </a:rPr>
              <a:t> Opportunity Landscape</a:t>
            </a:r>
          </a:p>
        </p:txBody>
      </p:sp>
      <p:sp>
        <p:nvSpPr>
          <p:cNvPr id="4" name="Flowchart: Preparation 3"/>
          <p:cNvSpPr/>
          <p:nvPr/>
        </p:nvSpPr>
        <p:spPr>
          <a:xfrm>
            <a:off x="4634011" y="1587086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86734" y="2041784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Sites</a:t>
            </a:r>
          </a:p>
        </p:txBody>
      </p:sp>
      <p:sp>
        <p:nvSpPr>
          <p:cNvPr id="43" name="Flowchart: Preparation 42"/>
          <p:cNvSpPr/>
          <p:nvPr/>
        </p:nvSpPr>
        <p:spPr>
          <a:xfrm>
            <a:off x="4634011" y="2646303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59910" y="3101001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Controllers</a:t>
            </a:r>
          </a:p>
        </p:txBody>
      </p:sp>
      <p:sp>
        <p:nvSpPr>
          <p:cNvPr id="45" name="Flowchart: Preparation 44"/>
          <p:cNvSpPr/>
          <p:nvPr/>
        </p:nvSpPr>
        <p:spPr>
          <a:xfrm>
            <a:off x="4681388" y="4247832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66786" y="4672400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Assets</a:t>
            </a:r>
          </a:p>
        </p:txBody>
      </p:sp>
      <p:sp>
        <p:nvSpPr>
          <p:cNvPr id="47" name="Flowchart: Preparation 46"/>
          <p:cNvSpPr/>
          <p:nvPr/>
        </p:nvSpPr>
        <p:spPr>
          <a:xfrm>
            <a:off x="4681388" y="4974096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00875" y="5398664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Parameters</a:t>
            </a:r>
          </a:p>
        </p:txBody>
      </p:sp>
      <p:sp>
        <p:nvSpPr>
          <p:cNvPr id="49" name="Flowchart: Preparation 48"/>
          <p:cNvSpPr/>
          <p:nvPr/>
        </p:nvSpPr>
        <p:spPr>
          <a:xfrm>
            <a:off x="490334" y="1587086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1416" y="2041784"/>
            <a:ext cx="595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User 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Mgmt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Flowchart: Preparation 50"/>
          <p:cNvSpPr/>
          <p:nvPr/>
        </p:nvSpPr>
        <p:spPr>
          <a:xfrm>
            <a:off x="490334" y="2675329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1416" y="3099897"/>
            <a:ext cx="595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Role 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Mgmt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Flowchart: Preparation 52"/>
          <p:cNvSpPr/>
          <p:nvPr/>
        </p:nvSpPr>
        <p:spPr>
          <a:xfrm>
            <a:off x="5886338" y="3149754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681168" y="3604452"/>
            <a:ext cx="867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Analytics</a:t>
            </a:r>
          </a:p>
        </p:txBody>
      </p:sp>
      <p:sp>
        <p:nvSpPr>
          <p:cNvPr id="57" name="Flowchart: Preparation 56"/>
          <p:cNvSpPr/>
          <p:nvPr/>
        </p:nvSpPr>
        <p:spPr>
          <a:xfrm>
            <a:off x="7074999" y="1529478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855400" y="1984176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Reports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Definition</a:t>
            </a:r>
          </a:p>
        </p:txBody>
      </p:sp>
      <p:sp>
        <p:nvSpPr>
          <p:cNvPr id="59" name="Flowchart: Preparation 58"/>
          <p:cNvSpPr/>
          <p:nvPr/>
        </p:nvSpPr>
        <p:spPr>
          <a:xfrm>
            <a:off x="1686376" y="1587086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478830" y="2041784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Account 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Mgmt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Flowchart: Preparation 60"/>
          <p:cNvSpPr/>
          <p:nvPr/>
        </p:nvSpPr>
        <p:spPr>
          <a:xfrm>
            <a:off x="1671980" y="3685183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462001" y="4125523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Inventory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Mgmt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371886" y="1640277"/>
            <a:ext cx="790601" cy="894780"/>
            <a:chOff x="1341619" y="4439004"/>
            <a:chExt cx="790601" cy="894780"/>
          </a:xfrm>
        </p:grpSpPr>
        <p:sp>
          <p:nvSpPr>
            <p:cNvPr id="63" name="Flowchart: Preparation 62"/>
            <p:cNvSpPr/>
            <p:nvPr/>
          </p:nvSpPr>
          <p:spPr>
            <a:xfrm>
              <a:off x="1508319" y="4439004"/>
              <a:ext cx="457200" cy="457200"/>
            </a:xfrm>
            <a:prstGeom prst="flowChartPreparation">
              <a:avLst/>
            </a:prstGeom>
            <a:solidFill>
              <a:srgbClr val="5881DD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41619" y="4872119"/>
              <a:ext cx="790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Value </a:t>
              </a:r>
              <a:br>
                <a:rPr lang="en-US" sz="12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</a:br>
              <a:r>
                <a:rPr lang="en-US" sz="12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Projects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69671" y="2657677"/>
            <a:ext cx="595035" cy="903885"/>
            <a:chOff x="1439404" y="5456404"/>
            <a:chExt cx="595035" cy="903885"/>
          </a:xfrm>
        </p:grpSpPr>
        <p:sp>
          <p:nvSpPr>
            <p:cNvPr id="65" name="Flowchart: Preparation 64"/>
            <p:cNvSpPr/>
            <p:nvPr/>
          </p:nvSpPr>
          <p:spPr>
            <a:xfrm>
              <a:off x="1508319" y="5456404"/>
              <a:ext cx="457200" cy="457200"/>
            </a:xfrm>
            <a:prstGeom prst="flowChartPreparation">
              <a:avLst/>
            </a:prstGeom>
            <a:solidFill>
              <a:srgbClr val="5881DD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439404" y="5898624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File </a:t>
              </a:r>
            </a:p>
            <a:p>
              <a:pPr algn="ctr"/>
              <a:r>
                <a:rPr lang="en-US" sz="1200" b="1" dirty="0" err="1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Mgmt</a:t>
              </a:r>
              <a:endPara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71" name="Flowchart: Preparation 70"/>
          <p:cNvSpPr/>
          <p:nvPr/>
        </p:nvSpPr>
        <p:spPr>
          <a:xfrm>
            <a:off x="3504353" y="1572670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380934" y="1997238"/>
            <a:ext cx="704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Alarms</a:t>
            </a:r>
          </a:p>
        </p:txBody>
      </p:sp>
      <p:sp>
        <p:nvSpPr>
          <p:cNvPr id="75" name="Flowchart: Preparation 74"/>
          <p:cNvSpPr/>
          <p:nvPr/>
        </p:nvSpPr>
        <p:spPr>
          <a:xfrm>
            <a:off x="3504353" y="2663209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243877" y="3103549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Comments</a:t>
            </a:r>
          </a:p>
        </p:txBody>
      </p:sp>
      <p:sp>
        <p:nvSpPr>
          <p:cNvPr id="77" name="Flowchart: Preparation 76"/>
          <p:cNvSpPr/>
          <p:nvPr/>
        </p:nvSpPr>
        <p:spPr>
          <a:xfrm>
            <a:off x="3504353" y="3687620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190978" y="4120735"/>
            <a:ext cx="1083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Annotations</a:t>
            </a:r>
          </a:p>
        </p:txBody>
      </p:sp>
      <p:sp>
        <p:nvSpPr>
          <p:cNvPr id="79" name="Flowchart: Preparation 78"/>
          <p:cNvSpPr/>
          <p:nvPr/>
        </p:nvSpPr>
        <p:spPr>
          <a:xfrm>
            <a:off x="3504353" y="4705020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337653" y="5147240"/>
            <a:ext cx="790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Missed 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Updates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184897" y="1418419"/>
            <a:ext cx="1054620" cy="2207200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1340787" y="1414349"/>
            <a:ext cx="1819745" cy="4194556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6718284" y="1349684"/>
            <a:ext cx="1248628" cy="4259222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3" name="Flowchart: Preparation 122"/>
          <p:cNvSpPr/>
          <p:nvPr/>
        </p:nvSpPr>
        <p:spPr>
          <a:xfrm>
            <a:off x="7074999" y="2587992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804905" y="3012560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Reports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Generation</a:t>
            </a:r>
          </a:p>
        </p:txBody>
      </p:sp>
      <p:sp>
        <p:nvSpPr>
          <p:cNvPr id="125" name="Flowchart: Preparation 124"/>
          <p:cNvSpPr/>
          <p:nvPr/>
        </p:nvSpPr>
        <p:spPr>
          <a:xfrm>
            <a:off x="7074999" y="3618318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741586" y="4058658"/>
            <a:ext cx="1124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Reports 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Management</a:t>
            </a:r>
          </a:p>
        </p:txBody>
      </p:sp>
      <p:sp>
        <p:nvSpPr>
          <p:cNvPr id="127" name="Flowchart: Preparation 126"/>
          <p:cNvSpPr/>
          <p:nvPr/>
        </p:nvSpPr>
        <p:spPr>
          <a:xfrm>
            <a:off x="7074999" y="4631377"/>
            <a:ext cx="457200" cy="457200"/>
          </a:xfrm>
          <a:prstGeom prst="flowChartPreparation">
            <a:avLst/>
          </a:prstGeom>
          <a:solidFill>
            <a:srgbClr val="5881DD"/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778456" y="5064492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Reports 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Distribution</a:t>
            </a:r>
          </a:p>
        </p:txBody>
      </p:sp>
      <p:sp>
        <p:nvSpPr>
          <p:cNvPr id="129" name="Flowchart: Preparation 128"/>
          <p:cNvSpPr/>
          <p:nvPr/>
        </p:nvSpPr>
        <p:spPr>
          <a:xfrm>
            <a:off x="1671980" y="2675329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1603064" y="3099897"/>
            <a:ext cx="595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Fleet 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Mgmt</a:t>
            </a:r>
            <a:endParaRPr lang="en-US" sz="12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5624055" y="3029531"/>
            <a:ext cx="1014943" cy="895137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023379" y="922813"/>
            <a:ext cx="1730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Sites &amp; Controllers APIs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4386135" y="4097413"/>
            <a:ext cx="1064507" cy="1634022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854027" y="838835"/>
            <a:ext cx="1068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Reports</a:t>
            </a:r>
            <a:b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APIs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564061" y="2523181"/>
            <a:ext cx="1068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Analytics</a:t>
            </a:r>
            <a:b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APIs</a:t>
            </a:r>
          </a:p>
        </p:txBody>
      </p:sp>
      <p:sp>
        <p:nvSpPr>
          <p:cNvPr id="167" name="Rounded Rectangle 166"/>
          <p:cNvSpPr/>
          <p:nvPr/>
        </p:nvSpPr>
        <p:spPr>
          <a:xfrm>
            <a:off x="3248450" y="1395342"/>
            <a:ext cx="1012507" cy="4213563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3217098" y="933733"/>
            <a:ext cx="995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Activity</a:t>
            </a:r>
            <a:b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APIs</a:t>
            </a:r>
          </a:p>
        </p:txBody>
      </p:sp>
      <p:sp>
        <p:nvSpPr>
          <p:cNvPr id="171" name="Flowchart: Preparation 170"/>
          <p:cNvSpPr/>
          <p:nvPr/>
        </p:nvSpPr>
        <p:spPr>
          <a:xfrm>
            <a:off x="5878701" y="4548427"/>
            <a:ext cx="457200" cy="457200"/>
          </a:xfrm>
          <a:prstGeom prst="flowChartPreparation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5585143" y="5003125"/>
            <a:ext cx="1044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Time Series</a:t>
            </a:r>
            <a:b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2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Data</a:t>
            </a:r>
          </a:p>
        </p:txBody>
      </p:sp>
      <p:sp>
        <p:nvSpPr>
          <p:cNvPr id="173" name="Rounded Rectangle 172"/>
          <p:cNvSpPr/>
          <p:nvPr/>
        </p:nvSpPr>
        <p:spPr>
          <a:xfrm>
            <a:off x="5604883" y="4416280"/>
            <a:ext cx="1014943" cy="1134881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537434" y="3941762"/>
            <a:ext cx="1068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Data </a:t>
            </a:r>
            <a:b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APIs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43136" y="931389"/>
            <a:ext cx="995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Security</a:t>
            </a:r>
            <a:b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APIs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380559" y="902330"/>
            <a:ext cx="995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Account</a:t>
            </a:r>
            <a:b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APIs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78126" y="3586001"/>
            <a:ext cx="1068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Assets APIs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4354096" y="1407901"/>
            <a:ext cx="1064507" cy="2076334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5741198" y="1611283"/>
            <a:ext cx="689164" cy="731697"/>
            <a:chOff x="2539668" y="1309772"/>
            <a:chExt cx="689164" cy="731697"/>
          </a:xfrm>
        </p:grpSpPr>
        <p:sp>
          <p:nvSpPr>
            <p:cNvPr id="72" name="Flowchart: Preparation 71"/>
            <p:cNvSpPr/>
            <p:nvPr/>
          </p:nvSpPr>
          <p:spPr>
            <a:xfrm>
              <a:off x="2655650" y="1309772"/>
              <a:ext cx="457200" cy="457200"/>
            </a:xfrm>
            <a:prstGeom prst="flowChartPreparation">
              <a:avLst/>
            </a:prstGeom>
            <a:solidFill>
              <a:srgbClr val="5881DD"/>
            </a:solidFill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39668" y="1764470"/>
              <a:ext cx="6891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Trends</a:t>
              </a:r>
            </a:p>
          </p:txBody>
        </p:sp>
      </p:grpSp>
      <p:sp>
        <p:nvSpPr>
          <p:cNvPr id="85" name="Rounded Rectangle 84"/>
          <p:cNvSpPr/>
          <p:nvPr/>
        </p:nvSpPr>
        <p:spPr>
          <a:xfrm>
            <a:off x="5597830" y="1401847"/>
            <a:ext cx="1014943" cy="1089101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658042" y="862676"/>
            <a:ext cx="1068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Trends API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0" y="5968377"/>
            <a:ext cx="12184723" cy="89358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8142143" y="861386"/>
            <a:ext cx="4058469" cy="5996614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8163074" y="796304"/>
            <a:ext cx="41224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Rationale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Fast time to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Low Risk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of undesirable “ripple effects”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of changes due to high cohesion and loose coupling in reporting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Opportunities to gain scalability improvements at same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Report metadata currently stored in Oracle; migrating to scalable database will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support larger customer 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Generated reports are currently stored in network file storage; S3-like BLOB storage preferred for achieving true Web scale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727896" y="5936348"/>
            <a:ext cx="1420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Initial Focus Area</a:t>
            </a:r>
          </a:p>
        </p:txBody>
      </p:sp>
    </p:spTree>
    <p:extLst>
      <p:ext uri="{BB962C8B-B14F-4D97-AF65-F5344CB8AC3E}">
        <p14:creationId xmlns:p14="http://schemas.microsoft.com/office/powerpoint/2010/main" val="4039856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4"/>
          <p:cNvSpPr/>
          <p:nvPr/>
        </p:nvSpPr>
        <p:spPr>
          <a:xfrm>
            <a:off x="0" y="0"/>
            <a:ext cx="12200613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3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Reporting User Stories</a:t>
            </a:r>
          </a:p>
        </p:txBody>
      </p:sp>
      <p:grpSp>
        <p:nvGrpSpPr>
          <p:cNvPr id="344" name="Group 343"/>
          <p:cNvGrpSpPr/>
          <p:nvPr/>
        </p:nvGrpSpPr>
        <p:grpSpPr>
          <a:xfrm rot="21307717">
            <a:off x="744843" y="770316"/>
            <a:ext cx="6465301" cy="3775445"/>
            <a:chOff x="1235442" y="682333"/>
            <a:chExt cx="4046003" cy="2641801"/>
          </a:xfrm>
          <a:effectLst>
            <a:outerShdw blurRad="254000" dist="50800" dir="5400000" algn="ctr" rotWithShape="0">
              <a:srgbClr val="000000">
                <a:alpha val="40000"/>
              </a:srgbClr>
            </a:outerShdw>
          </a:effectLst>
        </p:grpSpPr>
        <p:sp>
          <p:nvSpPr>
            <p:cNvPr id="371" name="Rectangle 370"/>
            <p:cNvSpPr/>
            <p:nvPr/>
          </p:nvSpPr>
          <p:spPr>
            <a:xfrm>
              <a:off x="1235442" y="682333"/>
              <a:ext cx="4046003" cy="264180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cxnSp>
          <p:nvCxnSpPr>
            <p:cNvPr id="372" name="Straight Connector 371"/>
            <p:cNvCxnSpPr/>
            <p:nvPr/>
          </p:nvCxnSpPr>
          <p:spPr>
            <a:xfrm>
              <a:off x="1244559" y="1102135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73" name="Straight Connector 372"/>
            <p:cNvCxnSpPr/>
            <p:nvPr/>
          </p:nvCxnSpPr>
          <p:spPr>
            <a:xfrm>
              <a:off x="1244559" y="1263743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74" name="Straight Connector 373"/>
            <p:cNvCxnSpPr/>
            <p:nvPr/>
          </p:nvCxnSpPr>
          <p:spPr>
            <a:xfrm>
              <a:off x="1244558" y="1420845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75" name="Straight Connector 374"/>
            <p:cNvCxnSpPr/>
            <p:nvPr/>
          </p:nvCxnSpPr>
          <p:spPr>
            <a:xfrm>
              <a:off x="1244558" y="1564511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76" name="Straight Connector 375"/>
            <p:cNvCxnSpPr/>
            <p:nvPr/>
          </p:nvCxnSpPr>
          <p:spPr>
            <a:xfrm>
              <a:off x="1244558" y="1713858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77" name="Straight Connector 376"/>
            <p:cNvCxnSpPr/>
            <p:nvPr/>
          </p:nvCxnSpPr>
          <p:spPr>
            <a:xfrm>
              <a:off x="1244557" y="1866368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78" name="Straight Connector 377"/>
            <p:cNvCxnSpPr/>
            <p:nvPr/>
          </p:nvCxnSpPr>
          <p:spPr>
            <a:xfrm>
              <a:off x="1244557" y="2010949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79" name="Straight Connector 378"/>
            <p:cNvCxnSpPr/>
            <p:nvPr/>
          </p:nvCxnSpPr>
          <p:spPr>
            <a:xfrm>
              <a:off x="1244557" y="2165604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80" name="Straight Connector 379"/>
            <p:cNvCxnSpPr/>
            <p:nvPr/>
          </p:nvCxnSpPr>
          <p:spPr>
            <a:xfrm>
              <a:off x="1244557" y="2316078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81" name="Straight Connector 380"/>
            <p:cNvCxnSpPr/>
            <p:nvPr/>
          </p:nvCxnSpPr>
          <p:spPr>
            <a:xfrm>
              <a:off x="1244555" y="2464040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82" name="Straight Connector 381"/>
            <p:cNvCxnSpPr/>
            <p:nvPr/>
          </p:nvCxnSpPr>
          <p:spPr>
            <a:xfrm>
              <a:off x="1244555" y="2622266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83" name="Straight Connector 382"/>
            <p:cNvCxnSpPr/>
            <p:nvPr/>
          </p:nvCxnSpPr>
          <p:spPr>
            <a:xfrm>
              <a:off x="1244555" y="2789679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84" name="Straight Connector 383"/>
            <p:cNvCxnSpPr/>
            <p:nvPr/>
          </p:nvCxnSpPr>
          <p:spPr>
            <a:xfrm>
              <a:off x="1244555" y="2950377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85" name="Straight Connector 384"/>
            <p:cNvCxnSpPr/>
            <p:nvPr/>
          </p:nvCxnSpPr>
          <p:spPr>
            <a:xfrm>
              <a:off x="1244554" y="3101761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</p:grpSp>
      <p:sp>
        <p:nvSpPr>
          <p:cNvPr id="345" name="TextBox 104"/>
          <p:cNvSpPr txBox="1"/>
          <p:nvPr/>
        </p:nvSpPr>
        <p:spPr>
          <a:xfrm rot="21275400">
            <a:off x="773630" y="1071472"/>
            <a:ext cx="6382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Handwriting" panose="03010101010101010101" pitchFamily="66" charset="0"/>
              </a:rPr>
              <a:t>As a </a:t>
            </a: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Handwriting" panose="03010101010101010101" pitchFamily="66" charset="0"/>
              </a:rPr>
              <a:t>user,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baseline="0" dirty="0">
              <a:solidFill>
                <a:sysClr val="windowText" lastClr="000000"/>
              </a:solidFill>
              <a:latin typeface="Lucida Handwriting" panose="03010101010101010101" pitchFamily="66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baseline="0" dirty="0">
                <a:solidFill>
                  <a:sysClr val="windowText" lastClr="000000"/>
                </a:solidFill>
                <a:latin typeface="Lucida Handwriting" panose="03010101010101010101" pitchFamily="66" charset="0"/>
              </a:rPr>
              <a:t>I</a:t>
            </a:r>
            <a:r>
              <a:rPr lang="en-US" sz="1600" b="1" dirty="0">
                <a:solidFill>
                  <a:sysClr val="windowText" lastClr="000000"/>
                </a:solidFill>
                <a:latin typeface="Lucida Handwriting" panose="03010101010101010101" pitchFamily="66" charset="0"/>
              </a:rPr>
              <a:t> want to be able to author, generate, view and schedule reports </a:t>
            </a:r>
            <a:r>
              <a:rPr lang="en-US" sz="1600" b="1" baseline="0" dirty="0">
                <a:solidFill>
                  <a:sysClr val="windowText" lastClr="000000"/>
                </a:solidFill>
                <a:latin typeface="Lucida Handwriting" panose="03010101010101010101" pitchFamily="66" charset="0"/>
              </a:rPr>
              <a:t>on my </a:t>
            </a:r>
            <a:r>
              <a:rPr lang="en-US" sz="1600" b="1" dirty="0">
                <a:solidFill>
                  <a:sysClr val="windowText" lastClr="000000"/>
                </a:solidFill>
                <a:latin typeface="Lucida Handwriting" panose="03010101010101010101" pitchFamily="66" charset="0"/>
              </a:rPr>
              <a:t>Predix time series and asset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Handwriting" panose="03010101010101010101" pitchFamily="66" charset="0"/>
              </a:rPr>
              <a:t>So that I can understand and visualize my Predix data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baseline="0" dirty="0">
                <a:solidFill>
                  <a:sysClr val="windowText" lastClr="000000"/>
                </a:solidFill>
                <a:latin typeface="Lucida Handwriting" panose="03010101010101010101" pitchFamily="66" charset="0"/>
              </a:rPr>
              <a:t>Whereas today,</a:t>
            </a:r>
            <a:r>
              <a:rPr lang="en-US" sz="1600" b="1" dirty="0">
                <a:solidFill>
                  <a:sysClr val="windowText" lastClr="000000"/>
                </a:solidFill>
                <a:latin typeface="Lucida Handwriting" panose="03010101010101010101" pitchFamily="66" charset="0"/>
              </a:rPr>
              <a:t> robust reporting functionality is not available in Predix.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Handwriting" panose="03010101010101010101" pitchFamily="66" charset="0"/>
            </a:endParaRPr>
          </a:p>
        </p:txBody>
      </p:sp>
      <p:grpSp>
        <p:nvGrpSpPr>
          <p:cNvPr id="346" name="Group 345"/>
          <p:cNvGrpSpPr/>
          <p:nvPr/>
        </p:nvGrpSpPr>
        <p:grpSpPr>
          <a:xfrm>
            <a:off x="7191486" y="639119"/>
            <a:ext cx="4791935" cy="4247722"/>
            <a:chOff x="1235442" y="682333"/>
            <a:chExt cx="4046003" cy="2641801"/>
          </a:xfrm>
          <a:effectLst>
            <a:outerShdw blurRad="254000" dist="50800" dir="5400000" algn="ctr" rotWithShape="0">
              <a:srgbClr val="000000">
                <a:alpha val="40000"/>
              </a:srgbClr>
            </a:outerShdw>
          </a:effectLst>
        </p:grpSpPr>
        <p:sp>
          <p:nvSpPr>
            <p:cNvPr id="348" name="Rectangle 347"/>
            <p:cNvSpPr/>
            <p:nvPr/>
          </p:nvSpPr>
          <p:spPr>
            <a:xfrm>
              <a:off x="1235442" y="682333"/>
              <a:ext cx="4046003" cy="264180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cxnSp>
          <p:nvCxnSpPr>
            <p:cNvPr id="349" name="Straight Connector 348"/>
            <p:cNvCxnSpPr/>
            <p:nvPr/>
          </p:nvCxnSpPr>
          <p:spPr>
            <a:xfrm>
              <a:off x="1244559" y="1102135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50" name="Straight Connector 349"/>
            <p:cNvCxnSpPr/>
            <p:nvPr/>
          </p:nvCxnSpPr>
          <p:spPr>
            <a:xfrm>
              <a:off x="1244559" y="1263743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51" name="Straight Connector 350"/>
            <p:cNvCxnSpPr/>
            <p:nvPr/>
          </p:nvCxnSpPr>
          <p:spPr>
            <a:xfrm>
              <a:off x="1244558" y="1420845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53" name="Straight Connector 352"/>
            <p:cNvCxnSpPr/>
            <p:nvPr/>
          </p:nvCxnSpPr>
          <p:spPr>
            <a:xfrm>
              <a:off x="1244558" y="1564511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56" name="Straight Connector 355"/>
            <p:cNvCxnSpPr/>
            <p:nvPr/>
          </p:nvCxnSpPr>
          <p:spPr>
            <a:xfrm>
              <a:off x="1244558" y="1713858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57" name="Straight Connector 356"/>
            <p:cNvCxnSpPr/>
            <p:nvPr/>
          </p:nvCxnSpPr>
          <p:spPr>
            <a:xfrm>
              <a:off x="1244557" y="1866368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58" name="Straight Connector 357"/>
            <p:cNvCxnSpPr/>
            <p:nvPr/>
          </p:nvCxnSpPr>
          <p:spPr>
            <a:xfrm>
              <a:off x="1244557" y="2010949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59" name="Straight Connector 358"/>
            <p:cNvCxnSpPr/>
            <p:nvPr/>
          </p:nvCxnSpPr>
          <p:spPr>
            <a:xfrm>
              <a:off x="1244557" y="2165604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60" name="Straight Connector 359"/>
            <p:cNvCxnSpPr/>
            <p:nvPr/>
          </p:nvCxnSpPr>
          <p:spPr>
            <a:xfrm>
              <a:off x="1244557" y="2316078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61" name="Straight Connector 360"/>
            <p:cNvCxnSpPr/>
            <p:nvPr/>
          </p:nvCxnSpPr>
          <p:spPr>
            <a:xfrm>
              <a:off x="1244555" y="2464040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67" name="Straight Connector 366"/>
            <p:cNvCxnSpPr/>
            <p:nvPr/>
          </p:nvCxnSpPr>
          <p:spPr>
            <a:xfrm>
              <a:off x="1244555" y="2622266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68" name="Straight Connector 367"/>
            <p:cNvCxnSpPr/>
            <p:nvPr/>
          </p:nvCxnSpPr>
          <p:spPr>
            <a:xfrm>
              <a:off x="1244555" y="2789679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69" name="Straight Connector 368"/>
            <p:cNvCxnSpPr/>
            <p:nvPr/>
          </p:nvCxnSpPr>
          <p:spPr>
            <a:xfrm>
              <a:off x="1244555" y="2950377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370" name="Straight Connector 369"/>
            <p:cNvCxnSpPr/>
            <p:nvPr/>
          </p:nvCxnSpPr>
          <p:spPr>
            <a:xfrm>
              <a:off x="1244554" y="3101761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</p:grpSp>
      <p:sp>
        <p:nvSpPr>
          <p:cNvPr id="404" name="TextBox 126"/>
          <p:cNvSpPr txBox="1"/>
          <p:nvPr/>
        </p:nvSpPr>
        <p:spPr>
          <a:xfrm>
            <a:off x="7412589" y="895859"/>
            <a:ext cx="435477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ysClr val="windowText" lastClr="000000"/>
                </a:solidFill>
                <a:latin typeface="Lucida Handwriting" panose="03010101010101010101" pitchFamily="66" charset="0"/>
              </a:rPr>
              <a:t>As a user,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dirty="0">
              <a:solidFill>
                <a:sysClr val="windowText" lastClr="000000"/>
              </a:solidFill>
              <a:latin typeface="Lucida Handwriting" panose="03010101010101010101" pitchFamily="66" charset="0"/>
            </a:endParaRPr>
          </a:p>
          <a:p>
            <a:pPr lvl="0">
              <a:defRPr/>
            </a:pPr>
            <a:r>
              <a:rPr lang="en-US" sz="1600" b="1" dirty="0">
                <a:solidFill>
                  <a:sysClr val="windowText" lastClr="000000"/>
                </a:solidFill>
                <a:latin typeface="Lucida Handwriting" panose="03010101010101010101" pitchFamily="66" charset="0"/>
              </a:rPr>
              <a:t>I want to be able to automatically upload reports into my Web-connected system(s)</a:t>
            </a:r>
          </a:p>
          <a:p>
            <a:pPr lvl="0">
              <a:defRPr/>
            </a:pPr>
            <a:endParaRPr lang="en-US" sz="1600" b="1" dirty="0">
              <a:solidFill>
                <a:sysClr val="windowText" lastClr="000000"/>
              </a:solidFill>
              <a:latin typeface="Lucida Handwriting" panose="03010101010101010101" pitchFamily="66" charset="0"/>
            </a:endParaRPr>
          </a:p>
          <a:p>
            <a:pPr lvl="0">
              <a:defRPr/>
            </a:pPr>
            <a:r>
              <a:rPr lang="en-US" sz="1600" b="1" dirty="0">
                <a:solidFill>
                  <a:sysClr val="windowText" lastClr="000000"/>
                </a:solidFill>
                <a:latin typeface="Lucida Handwriting" panose="03010101010101010101" pitchFamily="66" charset="0"/>
              </a:rPr>
              <a:t>So that my GE </a:t>
            </a:r>
            <a:r>
              <a:rPr lang="en-US" sz="1600" b="1" dirty="0" err="1">
                <a:solidFill>
                  <a:sysClr val="windowText" lastClr="000000"/>
                </a:solidFill>
                <a:latin typeface="Lucida Handwriting" panose="03010101010101010101" pitchFamily="66" charset="0"/>
              </a:rPr>
              <a:t>InSight</a:t>
            </a:r>
            <a:r>
              <a:rPr lang="en-US" sz="1600" b="1" dirty="0">
                <a:solidFill>
                  <a:sysClr val="windowText" lastClr="000000"/>
                </a:solidFill>
                <a:latin typeface="Lucida Handwriting" panose="03010101010101010101" pitchFamily="66" charset="0"/>
              </a:rPr>
              <a:t> reports are automatically available in the systems I need them to be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dirty="0">
              <a:solidFill>
                <a:sysClr val="windowText" lastClr="000000"/>
              </a:solidFill>
              <a:latin typeface="Lucida Handwriting" panose="03010101010101010101" pitchFamily="66" charset="0"/>
            </a:endParaRPr>
          </a:p>
          <a:p>
            <a: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ysClr val="windowText" lastClr="000000"/>
                </a:solidFill>
                <a:latin typeface="Lucida Handwriting" panose="03010101010101010101" pitchFamily="66" charset="0"/>
              </a:rPr>
              <a:t>Whereas today, delivery to my systems over HTTPS POST is not supported 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66816" y="3681487"/>
            <a:ext cx="6869579" cy="3155071"/>
            <a:chOff x="1235442" y="682333"/>
            <a:chExt cx="4046003" cy="2641801"/>
          </a:xfrm>
          <a:effectLst>
            <a:outerShdw blurRad="254000" dist="50800" dir="5400000" algn="ctr" rotWithShape="0">
              <a:srgbClr val="000000">
                <a:alpha val="40000"/>
              </a:srgbClr>
            </a:outerShdw>
          </a:effectLst>
        </p:grpSpPr>
        <p:sp>
          <p:nvSpPr>
            <p:cNvPr id="40" name="Rectangle 39"/>
            <p:cNvSpPr/>
            <p:nvPr/>
          </p:nvSpPr>
          <p:spPr>
            <a:xfrm>
              <a:off x="1235442" y="682333"/>
              <a:ext cx="4046003" cy="264180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sng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1244559" y="1102135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>
            <a:xfrm>
              <a:off x="1244559" y="1263743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>
            <a:xfrm>
              <a:off x="1244558" y="1420845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>
            <a:xfrm>
              <a:off x="1244558" y="1564511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>
            <a:xfrm>
              <a:off x="1244558" y="1713858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>
            <a:xfrm>
              <a:off x="1244557" y="1866368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>
            <a:xfrm>
              <a:off x="1244557" y="2010949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>
            <a:xfrm>
              <a:off x="1244557" y="2165604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>
            <a:xfrm>
              <a:off x="1244557" y="2316078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>
            <a:xfrm>
              <a:off x="1244555" y="2464040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>
            <a:xfrm>
              <a:off x="1244555" y="2622266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>
            <a:xfrm>
              <a:off x="1244555" y="2789679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>
            <a:xfrm>
              <a:off x="1244555" y="2950377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>
            <a:xfrm>
              <a:off x="1244554" y="3101761"/>
              <a:ext cx="4018651" cy="0"/>
            </a:xfrm>
            <a:prstGeom prst="line">
              <a:avLst/>
            </a:prstGeom>
            <a:noFill/>
            <a:ln w="0" cap="flat" cmpd="sng" algn="ctr">
              <a:solidFill>
                <a:srgbClr val="D8E7F4"/>
              </a:solidFill>
              <a:prstDash val="solid"/>
              <a:miter lim="800000"/>
            </a:ln>
            <a:effectLst/>
          </p:spPr>
        </p:cxnSp>
      </p:grpSp>
      <p:sp>
        <p:nvSpPr>
          <p:cNvPr id="55" name="TextBox 104"/>
          <p:cNvSpPr txBox="1"/>
          <p:nvPr/>
        </p:nvSpPr>
        <p:spPr>
          <a:xfrm rot="21567683">
            <a:off x="658697" y="3775773"/>
            <a:ext cx="67152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ysClr val="windowText" lastClr="000000"/>
                </a:solidFill>
                <a:latin typeface="Lucida Handwriting" panose="03010101010101010101" pitchFamily="66" charset="0"/>
              </a:rPr>
              <a:t>As a Predix application developer,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dirty="0">
              <a:solidFill>
                <a:sysClr val="windowText" lastClr="000000"/>
              </a:solidFill>
              <a:latin typeface="Lucida Handwriting" panose="03010101010101010101" pitchFamily="66" charset="0"/>
            </a:endParaRPr>
          </a:p>
          <a:p>
            <a:pPr lvl="0">
              <a:defRPr/>
            </a:pPr>
            <a:r>
              <a:rPr lang="en-US" sz="1600" b="1" dirty="0">
                <a:solidFill>
                  <a:sysClr val="windowText" lastClr="000000"/>
                </a:solidFill>
                <a:latin typeface="Lucida Handwriting" panose="03010101010101010101" pitchFamily="66" charset="0"/>
              </a:rPr>
              <a:t>I want a set of easy-to-consume, well-crafted, well-documented, secure &amp; scalable APIs that expose reporting functionality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dirty="0">
              <a:solidFill>
                <a:sysClr val="windowText" lastClr="000000"/>
              </a:solidFill>
              <a:latin typeface="Lucida Handwriting" panose="03010101010101010101" pitchFamily="66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ysClr val="windowText" lastClr="000000"/>
                </a:solidFill>
                <a:latin typeface="Lucida Handwriting" panose="03010101010101010101" pitchFamily="66" charset="0"/>
              </a:rPr>
              <a:t>So that I can build new and innovative applications and features that incorporate the powerful reporting capabilities,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dirty="0">
              <a:solidFill>
                <a:sysClr val="windowText" lastClr="000000"/>
              </a:solidFill>
              <a:latin typeface="Lucida Handwriting" panose="03010101010101010101" pitchFamily="66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ysClr val="windowText" lastClr="000000"/>
                </a:solidFill>
                <a:latin typeface="Lucida Handwriting" panose="03010101010101010101" pitchFamily="66" charset="0"/>
              </a:rPr>
              <a:t>Whereas today, these capabilities are not available in Predix. </a:t>
            </a:r>
          </a:p>
        </p:txBody>
      </p:sp>
    </p:spTree>
    <p:extLst>
      <p:ext uri="{BB962C8B-B14F-4D97-AF65-F5344CB8AC3E}">
        <p14:creationId xmlns:p14="http://schemas.microsoft.com/office/powerpoint/2010/main" val="33189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4"/>
          <p:cNvSpPr/>
          <p:nvPr/>
        </p:nvSpPr>
        <p:spPr>
          <a:xfrm>
            <a:off x="0" y="0"/>
            <a:ext cx="12178747" cy="914400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 lvl="1">
              <a:lnSpc>
                <a:spcPct val="150000"/>
              </a:lnSpc>
              <a:defRPr/>
            </a:pPr>
            <a:r>
              <a:rPr lang="en-US" sz="3600" dirty="0">
                <a:solidFill>
                  <a:schemeClr val="bg1"/>
                </a:solidFill>
                <a:latin typeface="GE Inspira Pitch"/>
              </a:rPr>
              <a:t>Solution Context</a:t>
            </a:r>
          </a:p>
        </p:txBody>
      </p:sp>
      <p:sp>
        <p:nvSpPr>
          <p:cNvPr id="1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19" name="Content Placeholder 1"/>
          <p:cNvSpPr txBox="1">
            <a:spLocks/>
          </p:cNvSpPr>
          <p:nvPr/>
        </p:nvSpPr>
        <p:spPr bwMode="auto">
          <a:xfrm>
            <a:off x="173914" y="901438"/>
            <a:ext cx="12018086" cy="5918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solidFill>
                  <a:srgbClr val="5881DD"/>
                </a:solidFill>
              </a:rPr>
              <a:t>Opportunities</a:t>
            </a:r>
            <a:endParaRPr lang="en-US" sz="1600" u="sng" dirty="0">
              <a:solidFill>
                <a:srgbClr val="5881DD"/>
              </a:solidFill>
            </a:endParaRPr>
          </a:p>
          <a:p>
            <a:pPr>
              <a:buClr>
                <a:srgbClr val="5881DD"/>
              </a:buClr>
            </a:pPr>
            <a:endParaRPr lang="en-US" sz="1600" dirty="0">
              <a:solidFill>
                <a:srgbClr val="5881DD"/>
              </a:solidFill>
            </a:endParaRPr>
          </a:p>
          <a:p>
            <a:r>
              <a:rPr lang="en-US" sz="1600" dirty="0">
                <a:solidFill>
                  <a:srgbClr val="5881DD"/>
                </a:solidFill>
              </a:rPr>
              <a:t>Substantial opportunities exist for GE to </a:t>
            </a:r>
            <a:r>
              <a:rPr lang="en-US" sz="1600" b="1" dirty="0">
                <a:solidFill>
                  <a:srgbClr val="5881DD"/>
                </a:solidFill>
              </a:rPr>
              <a:t>create and market secure, reliable, standards-based Application Programming Interfaces (APIs) </a:t>
            </a:r>
            <a:r>
              <a:rPr lang="en-US" sz="1600" dirty="0">
                <a:solidFill>
                  <a:srgbClr val="5881DD"/>
                </a:solidFill>
              </a:rPr>
              <a:t>that will…</a:t>
            </a:r>
          </a:p>
          <a:p>
            <a:endParaRPr lang="en-US" sz="1600" b="1" dirty="0">
              <a:solidFill>
                <a:srgbClr val="5881DD"/>
              </a:solidFill>
            </a:endParaRPr>
          </a:p>
          <a:p>
            <a:r>
              <a:rPr lang="en-US" sz="1600" b="1" dirty="0">
                <a:solidFill>
                  <a:srgbClr val="5881DD"/>
                </a:solidFill>
              </a:rPr>
              <a:t>Enable GE to: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5881DD"/>
                </a:solidFill>
              </a:rPr>
              <a:t>Generate new revenue </a:t>
            </a:r>
            <a:r>
              <a:rPr lang="en-US" sz="1600" dirty="0">
                <a:solidFill>
                  <a:srgbClr val="5881DD"/>
                </a:solidFill>
              </a:rPr>
              <a:t>streams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5881DD"/>
                </a:solidFill>
              </a:rPr>
              <a:t>Market individual capabilities and packages of capabilities </a:t>
            </a:r>
            <a:r>
              <a:rPr lang="en-US" sz="1600" dirty="0">
                <a:solidFill>
                  <a:srgbClr val="5881DD"/>
                </a:solidFill>
              </a:rPr>
              <a:t>as subscriptions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5881DD"/>
                </a:solidFill>
              </a:rPr>
              <a:t>Gain deep visibility in demand and usage </a:t>
            </a:r>
            <a:r>
              <a:rPr lang="en-US" sz="1600" dirty="0">
                <a:solidFill>
                  <a:srgbClr val="5881DD"/>
                </a:solidFill>
              </a:rPr>
              <a:t>of individual features and functionality through usage metering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5881DD"/>
                </a:solidFill>
              </a:rPr>
              <a:t>Accurately invoice customers, users, and developers </a:t>
            </a:r>
            <a:r>
              <a:rPr lang="en-US" sz="1600" dirty="0">
                <a:solidFill>
                  <a:srgbClr val="5881DD"/>
                </a:solidFill>
              </a:rPr>
              <a:t>based on their actual usage of features and functionality</a:t>
            </a:r>
          </a:p>
          <a:p>
            <a:endParaRPr lang="en-US" sz="1600" b="1" dirty="0">
              <a:solidFill>
                <a:srgbClr val="5881DD"/>
              </a:solidFill>
            </a:endParaRPr>
          </a:p>
          <a:p>
            <a:r>
              <a:rPr lang="en-US" sz="1600" b="1" dirty="0">
                <a:solidFill>
                  <a:srgbClr val="5881DD"/>
                </a:solidFill>
              </a:rPr>
              <a:t>Enable GE’s customers, Predix users, and application developers to: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5881DD"/>
                </a:solidFill>
              </a:rPr>
              <a:t>Integrate securely </a:t>
            </a:r>
            <a:r>
              <a:rPr lang="en-US" sz="1600" dirty="0">
                <a:solidFill>
                  <a:srgbClr val="5881DD"/>
                </a:solidFill>
              </a:rPr>
              <a:t>though standards-based Web interfaces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5881DD"/>
                </a:solidFill>
              </a:rPr>
              <a:t>Incorporate functionality into applications </a:t>
            </a:r>
            <a:r>
              <a:rPr lang="en-US" sz="1600" dirty="0">
                <a:solidFill>
                  <a:srgbClr val="5881DD"/>
                </a:solidFill>
              </a:rPr>
              <a:t>and IT solutions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5881DD"/>
                </a:solidFill>
              </a:rPr>
              <a:t>Create new and innovative solutions &amp; applications </a:t>
            </a:r>
            <a:r>
              <a:rPr lang="en-US" sz="1600" dirty="0">
                <a:solidFill>
                  <a:srgbClr val="5881DD"/>
                </a:solidFill>
              </a:rPr>
              <a:t>built on capabilities and functionality available in Predix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5881DD"/>
                </a:solidFill>
              </a:rPr>
              <a:t>Automate human interactions </a:t>
            </a:r>
            <a:r>
              <a:rPr lang="en-US" sz="1600" dirty="0">
                <a:solidFill>
                  <a:srgbClr val="5881DD"/>
                </a:solidFill>
              </a:rPr>
              <a:t>to reduce costs and exposure to operational risks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5881DD"/>
                </a:solidFill>
              </a:rPr>
              <a:t>Automate reactions to events, trends and alarms </a:t>
            </a:r>
            <a:r>
              <a:rPr lang="en-US" sz="1600" dirty="0">
                <a:solidFill>
                  <a:srgbClr val="5881DD"/>
                </a:solidFill>
              </a:rPr>
              <a:t>in order to shorten reaction times and prevent service disruption &amp; outages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6AA5"/>
              </a:solidFill>
            </a:endParaRPr>
          </a:p>
          <a:p>
            <a:r>
              <a:rPr lang="en-US" sz="1600" b="1" dirty="0">
                <a:solidFill>
                  <a:srgbClr val="5881DD"/>
                </a:solidFill>
              </a:rPr>
              <a:t>Additional opportunities for reporting enhancements :</a:t>
            </a:r>
          </a:p>
          <a:p>
            <a:pPr indent="-285750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5881DD"/>
                </a:solidFill>
              </a:rPr>
              <a:t>Ability to deliver reports to external systems through standard integration mechanisms (ex: HTTP/S POST)</a:t>
            </a:r>
          </a:p>
          <a:p>
            <a:pPr>
              <a:buClr>
                <a:srgbClr val="5881DD"/>
              </a:buClr>
            </a:pPr>
            <a:endParaRPr lang="en-US" sz="1400" dirty="0">
              <a:solidFill>
                <a:srgbClr val="5881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461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11279717" cy="482123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Governance Model is not fully understood to make this capability available for external consumption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How soon insight can be there in My Plan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How far we are away from insight to reporting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Outdated in </a:t>
            </a:r>
            <a:r>
              <a:rPr lang="en-US" sz="1800" dirty="0" err="1"/>
              <a:t>Predix</a:t>
            </a:r>
            <a:endParaRPr lang="en-US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How do we market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SSO Integration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Setting Permissions to individual elements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Build automatic scripts to later stage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Optimizing Data structure of Asset Model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78747" cy="914400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5881DD"/>
          </a:solidFill>
          <a:ln>
            <a:solidFill>
              <a:srgbClr val="5881DD"/>
            </a:solidFill>
          </a:ln>
        </p:spPr>
        <p:txBody>
          <a:bodyPr wrap="square" lIns="0" tIns="0" rIns="0" bIns="0" rtlCol="0"/>
          <a:lstStyle/>
          <a:p>
            <a:pPr lvl="1" defTabSz="685800">
              <a:lnSpc>
                <a:spcPct val="150000"/>
              </a:lnSpc>
              <a:defRPr/>
            </a:pPr>
            <a:r>
              <a:rPr lang="en-US" sz="3600" dirty="0">
                <a:solidFill>
                  <a:schemeClr val="bg1"/>
                </a:solidFill>
              </a:rPr>
              <a:t>Risk &amp; Challenges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285858" y="95646"/>
            <a:ext cx="607219" cy="603504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>
              <a:solidFill>
                <a:srgbClr val="1E4191"/>
              </a:solidFill>
              <a:latin typeface="GE Inspira Pitch"/>
            </a:endParaRPr>
          </a:p>
        </p:txBody>
      </p:sp>
    </p:spTree>
    <p:extLst>
      <p:ext uri="{BB962C8B-B14F-4D97-AF65-F5344CB8AC3E}">
        <p14:creationId xmlns:p14="http://schemas.microsoft.com/office/powerpoint/2010/main" val="2474197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7199"/>
            <a:ext cx="11279717" cy="47567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 Vision for InSight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   - API Management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   - Service Monetization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   - Features, Features, ..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Unfair advantages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   - </a:t>
            </a:r>
            <a:r>
              <a:rPr lang="en-US" sz="1600" dirty="0" err="1"/>
              <a:t>Predix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   - Methodology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   - Experience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   - Solutions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   - Technology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Data Federation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 Potential</a:t>
            </a:r>
          </a:p>
          <a:p>
            <a:endParaRPr lang="en-US" sz="1600" dirty="0"/>
          </a:p>
        </p:txBody>
      </p:sp>
      <p:sp>
        <p:nvSpPr>
          <p:cNvPr id="5" name="object 4"/>
          <p:cNvSpPr/>
          <p:nvPr/>
        </p:nvSpPr>
        <p:spPr>
          <a:xfrm>
            <a:off x="0" y="0"/>
            <a:ext cx="12178747" cy="914400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5881DD"/>
          </a:solidFill>
          <a:ln>
            <a:solidFill>
              <a:srgbClr val="5881DD"/>
            </a:solidFill>
          </a:ln>
        </p:spPr>
        <p:txBody>
          <a:bodyPr wrap="square" lIns="0" tIns="0" rIns="0" bIns="0" rtlCol="0"/>
          <a:lstStyle/>
          <a:p>
            <a:pPr lvl="1" defTabSz="685800">
              <a:lnSpc>
                <a:spcPct val="150000"/>
              </a:lnSpc>
              <a:defRPr/>
            </a:pPr>
            <a:r>
              <a:rPr lang="en-US" sz="3600" dirty="0">
                <a:solidFill>
                  <a:schemeClr val="bg1"/>
                </a:solidFill>
              </a:rPr>
              <a:t>Values and Advantages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6" name="object 5"/>
          <p:cNvSpPr/>
          <p:nvPr/>
        </p:nvSpPr>
        <p:spPr>
          <a:xfrm>
            <a:off x="11285858" y="95646"/>
            <a:ext cx="607219" cy="603504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>
              <a:solidFill>
                <a:srgbClr val="1E4191"/>
              </a:solidFill>
              <a:latin typeface="GE Inspira Pitch"/>
            </a:endParaRPr>
          </a:p>
        </p:txBody>
      </p:sp>
    </p:spTree>
    <p:extLst>
      <p:ext uri="{BB962C8B-B14F-4D97-AF65-F5344CB8AC3E}">
        <p14:creationId xmlns:p14="http://schemas.microsoft.com/office/powerpoint/2010/main" val="11685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18930" y="101448"/>
            <a:ext cx="8436864" cy="53035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Solution Context</a:t>
            </a:r>
          </a:p>
        </p:txBody>
      </p:sp>
      <p:sp>
        <p:nvSpPr>
          <p:cNvPr id="19" name="Content Placeholder 1"/>
          <p:cNvSpPr txBox="1">
            <a:spLocks/>
          </p:cNvSpPr>
          <p:nvPr/>
        </p:nvSpPr>
        <p:spPr bwMode="auto">
          <a:xfrm>
            <a:off x="37652" y="962834"/>
            <a:ext cx="9902414" cy="5712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solidFill>
                  <a:srgbClr val="5881DD"/>
                </a:solidFill>
                <a:cs typeface="Calibri"/>
              </a:rPr>
              <a:t>Goals/Objectives</a:t>
            </a:r>
          </a:p>
          <a:p>
            <a:pPr marL="342900" indent="-342900">
              <a:buClr>
                <a:srgbClr val="5881DD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5881DD"/>
                </a:solidFill>
              </a:rPr>
              <a:t>Modernize functionality in InSight by transforming existing functionality to cloud-native, hyper-scalable microservices with secure, scalable APIs that provide GE’s customers, users, and Predix developers standards-compliant programmatic access to capabilities and functionality through RESTful APIs</a:t>
            </a:r>
          </a:p>
          <a:p>
            <a:pPr marL="742950" lvl="1" indent="-285750">
              <a:lnSpc>
                <a:spcPct val="107000"/>
              </a:lnSpc>
              <a:buClr>
                <a:srgbClr val="5881DD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5881DD"/>
                </a:solidFill>
              </a:rPr>
              <a:t>Initial focus area: Reporting</a:t>
            </a:r>
          </a:p>
          <a:p>
            <a:pPr marL="285750" indent="-285750">
              <a:lnSpc>
                <a:spcPct val="107000"/>
              </a:lnSpc>
              <a:buClr>
                <a:srgbClr val="5881DD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5881DD"/>
                </a:solidFill>
              </a:rPr>
              <a:t>Enhance reporting to support the following additional use cases:</a:t>
            </a:r>
          </a:p>
          <a:p>
            <a:pPr marL="742950" lvl="1" indent="-285750">
              <a:lnSpc>
                <a:spcPct val="107000"/>
              </a:lnSpc>
              <a:buClr>
                <a:srgbClr val="5881DD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5881DD"/>
                </a:solidFill>
              </a:rPr>
              <a:t>Delivery of reports to external systems through standards-compliant Web-based integrations: event notifications/web hooks, HTTPS posts, etc.</a:t>
            </a:r>
          </a:p>
          <a:p>
            <a:pPr lvl="2">
              <a:lnSpc>
                <a:spcPct val="107000"/>
              </a:lnSpc>
              <a:buClr>
                <a:srgbClr val="5881DD"/>
              </a:buClr>
            </a:pPr>
            <a:endParaRPr lang="en-US" sz="1600" b="1" dirty="0">
              <a:solidFill>
                <a:srgbClr val="5881DD"/>
              </a:solidFill>
              <a:cs typeface="Calibri"/>
            </a:endParaRPr>
          </a:p>
          <a:p>
            <a:r>
              <a:rPr lang="en-US" sz="1600" b="1" u="sng" dirty="0">
                <a:solidFill>
                  <a:srgbClr val="5881DD"/>
                </a:solidFill>
                <a:cs typeface="Calibri"/>
              </a:rPr>
              <a:t>Anticipated Outcomes</a:t>
            </a:r>
            <a:endParaRPr lang="en-US" sz="1600" strike="sngStrike" dirty="0">
              <a:solidFill>
                <a:schemeClr val="accent4"/>
              </a:solidFill>
            </a:endParaRPr>
          </a:p>
          <a:p>
            <a:pPr marL="285750" indent="-285750">
              <a:buClr>
                <a:srgbClr val="5881DD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5881DD"/>
                </a:solidFill>
              </a:rPr>
              <a:t>Reporting functionality is elastically scalable, leveraging cloud based infrastructure to automatically scale up/down as required, promoting infrastructure efficiency and reducing exposure to operational risks such as performance problems, scalability challenges, and service reliability</a:t>
            </a:r>
          </a:p>
        </p:txBody>
      </p:sp>
      <p:sp>
        <p:nvSpPr>
          <p:cNvPr id="6" name="object 4"/>
          <p:cNvSpPr/>
          <p:nvPr/>
        </p:nvSpPr>
        <p:spPr>
          <a:xfrm>
            <a:off x="-4768" y="-4768"/>
            <a:ext cx="12178747" cy="914400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1E4191">
              <a:lumMod val="60000"/>
              <a:lumOff val="40000"/>
            </a:srgbClr>
          </a:solidFill>
        </p:spPr>
        <p:txBody>
          <a:bodyPr wrap="square" lIns="0" tIns="0" rIns="0" bIns="0" rtlCol="0"/>
          <a:lstStyle/>
          <a:p>
            <a:pPr lvl="1">
              <a:lnSpc>
                <a:spcPct val="150000"/>
              </a:lnSpc>
              <a:defRPr/>
            </a:pPr>
            <a:r>
              <a:rPr lang="en-US" sz="3600" dirty="0">
                <a:solidFill>
                  <a:schemeClr val="bg1"/>
                </a:solidFill>
                <a:latin typeface="GE Inspira Pitch"/>
              </a:rPr>
              <a:t>Solution Context</a:t>
            </a:r>
          </a:p>
        </p:txBody>
      </p:sp>
      <p:sp>
        <p:nvSpPr>
          <p:cNvPr id="7" name="object 5"/>
          <p:cNvSpPr/>
          <p:nvPr/>
        </p:nvSpPr>
        <p:spPr>
          <a:xfrm>
            <a:off x="11187068" y="142788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  <a:latin typeface="GE Inspira Pitch"/>
            </a:endParaRPr>
          </a:p>
        </p:txBody>
      </p:sp>
    </p:spTree>
    <p:extLst>
      <p:ext uri="{BB962C8B-B14F-4D97-AF65-F5344CB8AC3E}">
        <p14:creationId xmlns:p14="http://schemas.microsoft.com/office/powerpoint/2010/main" val="411100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/>
        </p:nvSpPr>
        <p:spPr>
          <a:xfrm>
            <a:off x="1" y="14258"/>
            <a:ext cx="12178747" cy="914400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5881DD"/>
          </a:solidFill>
          <a:ln>
            <a:solidFill>
              <a:srgbClr val="5881DD"/>
            </a:solidFill>
          </a:ln>
        </p:spPr>
        <p:txBody>
          <a:bodyPr wrap="square" lIns="0" tIns="0" rIns="0" bIns="0" rtlCol="0"/>
          <a:lstStyle/>
          <a:p>
            <a:pPr lvl="1">
              <a:lnSpc>
                <a:spcPct val="150000"/>
              </a:lnSpc>
            </a:pPr>
            <a:r>
              <a:rPr lang="en-US" sz="3600" kern="0" dirty="0">
                <a:solidFill>
                  <a:schemeClr val="bg1"/>
                </a:solidFill>
              </a:rPr>
              <a:t>Current Challenges</a:t>
            </a:r>
          </a:p>
        </p:txBody>
      </p:sp>
      <p:sp>
        <p:nvSpPr>
          <p:cNvPr id="6" name="object 5"/>
          <p:cNvSpPr/>
          <p:nvPr/>
        </p:nvSpPr>
        <p:spPr>
          <a:xfrm>
            <a:off x="11177549" y="167790"/>
            <a:ext cx="457200" cy="454745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>
              <a:solidFill>
                <a:srgbClr val="1E4191"/>
              </a:solidFill>
              <a:latin typeface="GE Inspira Pitch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3805"/>
            <a:ext cx="11279717" cy="99853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rgbClr val="1E4191"/>
                </a:solidFill>
                <a:latin typeface="GE Inspira Pitch" pitchFamily="34" charset="0"/>
              </a:defRPr>
            </a:lvl9pPr>
          </a:lstStyle>
          <a:p>
            <a:endParaRPr lang="en-US" sz="3600" kern="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7200"/>
            <a:ext cx="11279717" cy="36391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/>
              <a:t>Insight Limitations</a:t>
            </a:r>
          </a:p>
          <a:p>
            <a:pPr marL="684213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Closed system</a:t>
            </a:r>
          </a:p>
          <a:p>
            <a:pPr marL="684213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parties can't develop on it</a:t>
            </a:r>
          </a:p>
          <a:p>
            <a:pPr marL="684213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Unable to handle multi-site &amp; multi-platform data</a:t>
            </a:r>
          </a:p>
          <a:p>
            <a:pPr marL="684213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Limited to internal data ingestion only</a:t>
            </a:r>
          </a:p>
        </p:txBody>
      </p:sp>
    </p:spTree>
    <p:extLst>
      <p:ext uri="{BB962C8B-B14F-4D97-AF65-F5344CB8AC3E}">
        <p14:creationId xmlns:p14="http://schemas.microsoft.com/office/powerpoint/2010/main" val="394545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431547"/>
              </p:ext>
            </p:extLst>
          </p:nvPr>
        </p:nvGraphicFramePr>
        <p:xfrm>
          <a:off x="1159098" y="1289319"/>
          <a:ext cx="8667483" cy="4820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889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9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InSight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Predix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Reports Builder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Scheduling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Report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Data Visualization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Alerts/Alarms 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Eventing</a:t>
                      </a:r>
                      <a:r>
                        <a:rPr lang="en-US" sz="1400" dirty="0"/>
                        <a:t>/Trending 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2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Report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Multi-tenancy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Data Federation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Multiple Asset</a:t>
                      </a:r>
                      <a:r>
                        <a:rPr lang="en-US" sz="1400" baseline="0" dirty="0"/>
                        <a:t> Models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0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Multi-plant Reporting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API 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026" name="Picture 2" descr="C:\Users\u10673\AppData\Local\Microsoft\Windows\Temporary Internet Files\Content.IE5\9QR0KV22\Tick-green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250" y="1743032"/>
            <a:ext cx="265294" cy="2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u10673\AppData\Local\Microsoft\Windows\Temporary Internet Files\Content.IE5\9QR0KV22\Tick-green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251" y="2152168"/>
            <a:ext cx="265294" cy="2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u10673\AppData\Local\Microsoft\Windows\Temporary Internet Files\Content.IE5\9QR0KV22\Tick-green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251" y="2505032"/>
            <a:ext cx="265294" cy="2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u10673\AppData\Local\Microsoft\Windows\Temporary Internet Files\Content.IE5\9QR0KV22\Tick-green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251" y="2871921"/>
            <a:ext cx="265294" cy="2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u10673\AppData\Local\Microsoft\Windows\Temporary Internet Files\Content.IE5\9QR0KV22\Tick-green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250" y="3247719"/>
            <a:ext cx="265294" cy="2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u10673\AppData\Local\Microsoft\Windows\Temporary Internet Files\Content.IE5\9QR0KV22\Tick-green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97" y="2862133"/>
            <a:ext cx="265294" cy="2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u10673\AppData\Local\Microsoft\Windows\Temporary Internet Files\Content.IE5\9QR0KV22\Tick-green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353" y="3538536"/>
            <a:ext cx="265294" cy="2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object 4"/>
          <p:cNvSpPr/>
          <p:nvPr/>
        </p:nvSpPr>
        <p:spPr>
          <a:xfrm>
            <a:off x="0" y="0"/>
            <a:ext cx="12200613" cy="861386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pPr lvl="1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</a:rPr>
              <a:t>Features Landscape InSight vs. Predix Reporting </a:t>
            </a:r>
          </a:p>
        </p:txBody>
      </p:sp>
      <p:sp>
        <p:nvSpPr>
          <p:cNvPr id="29" name="object 5"/>
          <p:cNvSpPr/>
          <p:nvPr/>
        </p:nvSpPr>
        <p:spPr>
          <a:xfrm>
            <a:off x="11191836" y="147556"/>
            <a:ext cx="607219" cy="606326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>
              <a:solidFill>
                <a:srgbClr val="1E4191"/>
              </a:solidFill>
            </a:endParaRPr>
          </a:p>
        </p:txBody>
      </p:sp>
      <p:pic>
        <p:nvPicPr>
          <p:cNvPr id="13" name="Picture 2" descr="C:\Users\u10673\AppData\Local\Microsoft\Windows\Temporary Internet Files\Content.IE5\9QR0KV22\Tick-green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353" y="3966469"/>
            <a:ext cx="265294" cy="2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u10673\AppData\Local\Microsoft\Windows\Temporary Internet Files\Content.IE5\9QR0KV22\Tick-green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353" y="4300766"/>
            <a:ext cx="265294" cy="2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u10673\AppData\Local\Microsoft\Windows\Temporary Internet Files\Content.IE5\9QR0KV22\Tick-green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353" y="4685785"/>
            <a:ext cx="265294" cy="2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u10673\AppData\Local\Microsoft\Windows\Temporary Internet Files\Content.IE5\9QR0KV22\Tick-green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353" y="5046020"/>
            <a:ext cx="265294" cy="2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u10673\AppData\Local\Microsoft\Windows\Temporary Internet Files\Content.IE5\9QR0KV22\Tick-green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353" y="2467200"/>
            <a:ext cx="265294" cy="2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u10673\AppData\Local\Microsoft\Windows\Temporary Internet Files\Content.IE5\9QR0KV22\Tick-green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97" y="2084967"/>
            <a:ext cx="265294" cy="2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u10673\AppData\Local\Microsoft\Windows\Temporary Internet Files\Content.IE5\9QR0KV22\Tick-green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288" y="1780085"/>
            <a:ext cx="265294" cy="2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u10673\AppData\Local\Microsoft\Windows\Temporary Internet Files\Content.IE5\9QR0KV22\Tick-green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353" y="3247152"/>
            <a:ext cx="265294" cy="2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u10673\AppData\Local\Microsoft\Windows\Temporary Internet Files\Content.IE5\9QR0KV22\Tick-green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97" y="5427115"/>
            <a:ext cx="265294" cy="2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Users\u10673\AppData\Local\Microsoft\Windows\Temporary Internet Files\Content.IE5\9QR0KV22\Tick-green[2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000" y="5770167"/>
            <a:ext cx="265294" cy="2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94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6341095" y="1535114"/>
            <a:ext cx="5386917" cy="446087"/>
          </a:xfrm>
        </p:spPr>
        <p:txBody>
          <a:bodyPr>
            <a:normAutofit/>
          </a:bodyPr>
          <a:lstStyle/>
          <a:p>
            <a:r>
              <a:rPr lang="en-US" dirty="0" err="1"/>
              <a:t>Predix</a:t>
            </a:r>
            <a:r>
              <a:rPr lang="en-US" dirty="0"/>
              <a:t> Components Used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69294549"/>
              </p:ext>
            </p:extLst>
          </p:nvPr>
        </p:nvGraphicFramePr>
        <p:xfrm>
          <a:off x="5652655" y="2228920"/>
          <a:ext cx="6075357" cy="3645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74885" y="1535114"/>
            <a:ext cx="4779432" cy="4460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Predix platform evaluated</a:t>
            </a:r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69843771"/>
              </p:ext>
            </p:extLst>
          </p:nvPr>
        </p:nvGraphicFramePr>
        <p:xfrm>
          <a:off x="474885" y="2228920"/>
          <a:ext cx="4576235" cy="3645408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57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en-US" sz="1800" dirty="0" err="1"/>
                        <a:t>ReportsLab</a:t>
                      </a:r>
                      <a:r>
                        <a:rPr lang="en-US" sz="1800" dirty="0"/>
                        <a:t> 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en-US" sz="1800" dirty="0"/>
                        <a:t>Sample App 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en-US" sz="1800" dirty="0"/>
                        <a:t>Asset Model Setup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en-US" sz="1800" dirty="0"/>
                        <a:t>Times Series Setu</a:t>
                      </a:r>
                      <a:r>
                        <a:rPr lang="en-US" sz="1800" baseline="0" dirty="0"/>
                        <a:t>p</a:t>
                      </a:r>
                      <a:endParaRPr lang="en-US" sz="18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en-US" sz="1800" dirty="0"/>
                        <a:t>Job Scheduler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5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dirty="0"/>
                        <a:t>Metadata using Postgres SQL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4"/>
          <p:cNvSpPr/>
          <p:nvPr/>
        </p:nvSpPr>
        <p:spPr>
          <a:xfrm>
            <a:off x="0" y="0"/>
            <a:ext cx="12178747" cy="914400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5881DD"/>
          </a:solidFill>
          <a:ln>
            <a:solidFill>
              <a:srgbClr val="5881DD"/>
            </a:solidFill>
          </a:ln>
        </p:spPr>
        <p:txBody>
          <a:bodyPr wrap="square" lIns="0" tIns="0" rIns="0" bIns="0" rtlCol="0"/>
          <a:lstStyle/>
          <a:p>
            <a:pPr lvl="1" defTabSz="685800">
              <a:lnSpc>
                <a:spcPct val="150000"/>
              </a:lnSpc>
              <a:defRPr/>
            </a:pPr>
            <a:r>
              <a:rPr lang="en-US" sz="3600" b="1" dirty="0">
                <a:solidFill>
                  <a:schemeClr val="bg1"/>
                </a:solidFill>
              </a:rPr>
              <a:t>Predix Onboarding</a:t>
            </a:r>
            <a:endParaRPr sz="3600" dirty="0"/>
          </a:p>
        </p:txBody>
      </p:sp>
      <p:sp>
        <p:nvSpPr>
          <p:cNvPr id="8" name="object 5"/>
          <p:cNvSpPr/>
          <p:nvPr/>
        </p:nvSpPr>
        <p:spPr>
          <a:xfrm>
            <a:off x="11191837" y="96349"/>
            <a:ext cx="607219" cy="603504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>
              <a:solidFill>
                <a:srgbClr val="1E4191"/>
              </a:solidFill>
              <a:latin typeface="GE Inspira Pitch"/>
            </a:endParaRPr>
          </a:p>
        </p:txBody>
      </p:sp>
    </p:spTree>
    <p:extLst>
      <p:ext uri="{BB962C8B-B14F-4D97-AF65-F5344CB8AC3E}">
        <p14:creationId xmlns:p14="http://schemas.microsoft.com/office/powerpoint/2010/main" val="3112591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11279717" cy="482123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Predix environment lacks maturity and stability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Outdated components, such as, </a:t>
            </a:r>
            <a:r>
              <a:rPr lang="en-US" sz="1800" dirty="0" err="1"/>
              <a:t>Nurego</a:t>
            </a:r>
            <a:r>
              <a:rPr lang="en-US" sz="1800" dirty="0"/>
              <a:t> in Predix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SSO Integration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No individual element level permissions setup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Lacks Asset Model data structure optimization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No automatic software and configuration packaging tools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Governance Model is not fully understood to make this capability available for external consumption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78747" cy="914400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5881DD"/>
          </a:solidFill>
          <a:ln>
            <a:solidFill>
              <a:srgbClr val="5881DD"/>
            </a:solidFill>
          </a:ln>
        </p:spPr>
        <p:txBody>
          <a:bodyPr wrap="square" lIns="0" tIns="0" rIns="0" bIns="0" rtlCol="0"/>
          <a:lstStyle/>
          <a:p>
            <a:pPr lvl="1" defTabSz="685800">
              <a:lnSpc>
                <a:spcPct val="150000"/>
              </a:lnSpc>
              <a:defRPr/>
            </a:pPr>
            <a:r>
              <a:rPr lang="en-US" sz="3600" dirty="0">
                <a:solidFill>
                  <a:schemeClr val="bg1"/>
                </a:solidFill>
              </a:rPr>
              <a:t>Risk &amp; Challenges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285858" y="95646"/>
            <a:ext cx="607219" cy="603504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>
              <a:solidFill>
                <a:srgbClr val="1E4191"/>
              </a:solidFill>
              <a:latin typeface="GE Inspira Pitch"/>
            </a:endParaRPr>
          </a:p>
        </p:txBody>
      </p:sp>
    </p:spTree>
    <p:extLst>
      <p:ext uri="{BB962C8B-B14F-4D97-AF65-F5344CB8AC3E}">
        <p14:creationId xmlns:p14="http://schemas.microsoft.com/office/powerpoint/2010/main" val="4227065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/>
        </p:nvSpPr>
        <p:spPr>
          <a:xfrm>
            <a:off x="1" y="14258"/>
            <a:ext cx="12178747" cy="914400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5881DD"/>
          </a:solidFill>
          <a:ln>
            <a:solidFill>
              <a:srgbClr val="5881DD"/>
            </a:solidFill>
          </a:ln>
        </p:spPr>
        <p:txBody>
          <a:bodyPr wrap="square" lIns="0" tIns="0" rIns="0" bIns="0" rtlCol="0"/>
          <a:lstStyle/>
          <a:p>
            <a:pPr lvl="1" defTabSz="685800">
              <a:lnSpc>
                <a:spcPct val="150000"/>
              </a:lnSpc>
              <a:defRPr/>
            </a:pPr>
            <a:r>
              <a:rPr lang="en-US" sz="3600" b="1" dirty="0">
                <a:solidFill>
                  <a:schemeClr val="bg1"/>
                </a:solidFill>
              </a:rPr>
              <a:t>Overall Project Plan</a:t>
            </a:r>
            <a:endParaRPr sz="3600" dirty="0"/>
          </a:p>
        </p:txBody>
      </p:sp>
      <p:sp>
        <p:nvSpPr>
          <p:cNvPr id="6" name="object 5"/>
          <p:cNvSpPr/>
          <p:nvPr/>
        </p:nvSpPr>
        <p:spPr>
          <a:xfrm>
            <a:off x="11191837" y="124925"/>
            <a:ext cx="607219" cy="603504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>
              <a:solidFill>
                <a:srgbClr val="1E4191"/>
              </a:solidFill>
              <a:latin typeface="GE Inspira Pitch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4" y="1180898"/>
            <a:ext cx="12103334" cy="5037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906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446087"/>
          </a:xfrm>
        </p:spPr>
        <p:txBody>
          <a:bodyPr>
            <a:normAutofit/>
          </a:bodyPr>
          <a:lstStyle/>
          <a:p>
            <a:r>
              <a:rPr lang="en-US" dirty="0"/>
              <a:t>Completed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6193368" y="1535114"/>
            <a:ext cx="5389033" cy="446087"/>
          </a:xfrm>
        </p:spPr>
        <p:txBody>
          <a:bodyPr>
            <a:normAutofit/>
          </a:bodyPr>
          <a:lstStyle/>
          <a:p>
            <a:r>
              <a:rPr lang="en-US" dirty="0"/>
              <a:t>Planned</a:t>
            </a: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02469016"/>
              </p:ext>
            </p:extLst>
          </p:nvPr>
        </p:nvGraphicFramePr>
        <p:xfrm>
          <a:off x="6193368" y="2022475"/>
          <a:ext cx="5185833" cy="3886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85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Goals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baseline="0" dirty="0"/>
                        <a:t>Advanced Chart Features</a:t>
                      </a:r>
                      <a:endParaRPr lang="en-US" sz="14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baseline="0" dirty="0"/>
                        <a:t>CP chart, Image Services, Base text Editor</a:t>
                      </a:r>
                      <a:endParaRPr lang="en-US" sz="14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baseline="0" dirty="0"/>
                        <a:t>Loading Blue prints</a:t>
                      </a:r>
                      <a:endParaRPr lang="en-US" sz="14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baseline="0" dirty="0"/>
                        <a:t>Maintain Report History</a:t>
                      </a:r>
                      <a:endParaRPr lang="en-US" sz="14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Preview PDF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Scheduler Functionality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Data Abstraction Layer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Raw Data Report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Reports Generation Queuing System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Repots Generation Workers, Reports Emailer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Administration UI ,Configure TS/AM 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2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1676375"/>
              </p:ext>
            </p:extLst>
          </p:nvPr>
        </p:nvGraphicFramePr>
        <p:xfrm>
          <a:off x="609600" y="2057400"/>
          <a:ext cx="5080000" cy="3886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Goals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baseline="0" dirty="0"/>
                        <a:t>Line Chart</a:t>
                      </a:r>
                      <a:endParaRPr lang="en-US" sz="14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baseline="0" dirty="0"/>
                        <a:t>Bar Chart</a:t>
                      </a:r>
                      <a:endParaRPr lang="en-US" sz="14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baseline="0" dirty="0"/>
                        <a:t>Blue prints List </a:t>
                      </a:r>
                      <a:endParaRPr lang="en-US" sz="14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baseline="0" dirty="0"/>
                        <a:t>Report List</a:t>
                      </a:r>
                      <a:endParaRPr lang="en-US" sz="14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Canvas </a:t>
                      </a:r>
                      <a:endParaRPr lang="en-US" sz="14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Reporting UI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Pie chart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Vertical Bar chart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Basic Data Table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Report Generation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Report</a:t>
                      </a:r>
                      <a:r>
                        <a:rPr lang="en-US" sz="1400" baseline="0" dirty="0"/>
                        <a:t> Management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object 4"/>
          <p:cNvSpPr/>
          <p:nvPr/>
        </p:nvSpPr>
        <p:spPr>
          <a:xfrm>
            <a:off x="0" y="0"/>
            <a:ext cx="12178747" cy="914400"/>
          </a:xfrm>
          <a:custGeom>
            <a:avLst/>
            <a:gdLst/>
            <a:ahLst/>
            <a:cxnLst/>
            <a:rect l="l" t="t" r="r" b="b"/>
            <a:pathLst>
              <a:path w="4889500" h="9753600">
                <a:moveTo>
                  <a:pt x="0" y="9753600"/>
                </a:moveTo>
                <a:lnTo>
                  <a:pt x="4889500" y="9753600"/>
                </a:lnTo>
                <a:lnTo>
                  <a:pt x="48895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solidFill>
            <a:srgbClr val="5881DD"/>
          </a:solidFill>
          <a:ln>
            <a:solidFill>
              <a:srgbClr val="5881DD"/>
            </a:solidFill>
          </a:ln>
        </p:spPr>
        <p:txBody>
          <a:bodyPr wrap="square" lIns="0" tIns="0" rIns="0" bIns="0" rtlCol="0"/>
          <a:lstStyle/>
          <a:p>
            <a:pPr lvl="1" defTabSz="685800">
              <a:lnSpc>
                <a:spcPct val="150000"/>
              </a:lnSpc>
              <a:defRPr/>
            </a:pPr>
            <a:r>
              <a:rPr lang="en-US" sz="3600" dirty="0">
                <a:solidFill>
                  <a:schemeClr val="bg1"/>
                </a:solidFill>
              </a:rPr>
              <a:t>Milestone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8" name="object 5"/>
          <p:cNvSpPr/>
          <p:nvPr/>
        </p:nvSpPr>
        <p:spPr>
          <a:xfrm>
            <a:off x="11285858" y="95646"/>
            <a:ext cx="607219" cy="603504"/>
          </a:xfrm>
          <a:custGeom>
            <a:avLst/>
            <a:gdLst/>
            <a:ahLst/>
            <a:cxnLst/>
            <a:rect l="l" t="t" r="r" b="b"/>
            <a:pathLst>
              <a:path w="863600" h="862330">
                <a:moveTo>
                  <a:pt x="431825" y="0"/>
                </a:moveTo>
                <a:lnTo>
                  <a:pt x="384850" y="2539"/>
                </a:lnTo>
                <a:lnTo>
                  <a:pt x="339321" y="8889"/>
                </a:lnTo>
                <a:lnTo>
                  <a:pt x="295504" y="21589"/>
                </a:lnTo>
                <a:lnTo>
                  <a:pt x="253666" y="38099"/>
                </a:lnTo>
                <a:lnTo>
                  <a:pt x="214071" y="58419"/>
                </a:lnTo>
                <a:lnTo>
                  <a:pt x="176985" y="82549"/>
                </a:lnTo>
                <a:lnTo>
                  <a:pt x="142675" y="110489"/>
                </a:lnTo>
                <a:lnTo>
                  <a:pt x="111406" y="142239"/>
                </a:lnTo>
                <a:lnTo>
                  <a:pt x="83444" y="176529"/>
                </a:lnTo>
                <a:lnTo>
                  <a:pt x="59054" y="213359"/>
                </a:lnTo>
                <a:lnTo>
                  <a:pt x="38503" y="252729"/>
                </a:lnTo>
                <a:lnTo>
                  <a:pt x="22057" y="294639"/>
                </a:lnTo>
                <a:lnTo>
                  <a:pt x="9980" y="339089"/>
                </a:lnTo>
                <a:lnTo>
                  <a:pt x="2539" y="384809"/>
                </a:lnTo>
                <a:lnTo>
                  <a:pt x="0" y="430529"/>
                </a:lnTo>
                <a:lnTo>
                  <a:pt x="2539" y="478789"/>
                </a:lnTo>
                <a:lnTo>
                  <a:pt x="9980" y="524509"/>
                </a:lnTo>
                <a:lnTo>
                  <a:pt x="22057" y="567689"/>
                </a:lnTo>
                <a:lnTo>
                  <a:pt x="38503" y="609599"/>
                </a:lnTo>
                <a:lnTo>
                  <a:pt x="59054" y="648969"/>
                </a:lnTo>
                <a:lnTo>
                  <a:pt x="83444" y="687069"/>
                </a:lnTo>
                <a:lnTo>
                  <a:pt x="111406" y="721359"/>
                </a:lnTo>
                <a:lnTo>
                  <a:pt x="142675" y="751839"/>
                </a:lnTo>
                <a:lnTo>
                  <a:pt x="176985" y="779779"/>
                </a:lnTo>
                <a:lnTo>
                  <a:pt x="214071" y="803909"/>
                </a:lnTo>
                <a:lnTo>
                  <a:pt x="253666" y="824229"/>
                </a:lnTo>
                <a:lnTo>
                  <a:pt x="295504" y="840739"/>
                </a:lnTo>
                <a:lnTo>
                  <a:pt x="339321" y="853439"/>
                </a:lnTo>
                <a:lnTo>
                  <a:pt x="384850" y="861059"/>
                </a:lnTo>
                <a:lnTo>
                  <a:pt x="431825" y="862329"/>
                </a:lnTo>
                <a:lnTo>
                  <a:pt x="478791" y="861059"/>
                </a:lnTo>
                <a:lnTo>
                  <a:pt x="524311" y="853439"/>
                </a:lnTo>
                <a:lnTo>
                  <a:pt x="563740" y="842009"/>
                </a:lnTo>
                <a:lnTo>
                  <a:pt x="431825" y="842009"/>
                </a:lnTo>
                <a:lnTo>
                  <a:pt x="383835" y="839469"/>
                </a:lnTo>
                <a:lnTo>
                  <a:pt x="337472" y="831849"/>
                </a:lnTo>
                <a:lnTo>
                  <a:pt x="293043" y="819149"/>
                </a:lnTo>
                <a:lnTo>
                  <a:pt x="250858" y="801369"/>
                </a:lnTo>
                <a:lnTo>
                  <a:pt x="211226" y="778509"/>
                </a:lnTo>
                <a:lnTo>
                  <a:pt x="174455" y="751839"/>
                </a:lnTo>
                <a:lnTo>
                  <a:pt x="140854" y="722629"/>
                </a:lnTo>
                <a:lnTo>
                  <a:pt x="110731" y="688339"/>
                </a:lnTo>
                <a:lnTo>
                  <a:pt x="84395" y="651509"/>
                </a:lnTo>
                <a:lnTo>
                  <a:pt x="62156" y="612139"/>
                </a:lnTo>
                <a:lnTo>
                  <a:pt x="44321" y="570229"/>
                </a:lnTo>
                <a:lnTo>
                  <a:pt x="31200" y="525779"/>
                </a:lnTo>
                <a:lnTo>
                  <a:pt x="23101" y="478789"/>
                </a:lnTo>
                <a:lnTo>
                  <a:pt x="20332" y="430529"/>
                </a:lnTo>
                <a:lnTo>
                  <a:pt x="23101" y="383539"/>
                </a:lnTo>
                <a:lnTo>
                  <a:pt x="31200" y="336549"/>
                </a:lnTo>
                <a:lnTo>
                  <a:pt x="44321" y="292099"/>
                </a:lnTo>
                <a:lnTo>
                  <a:pt x="62156" y="250189"/>
                </a:lnTo>
                <a:lnTo>
                  <a:pt x="84395" y="210819"/>
                </a:lnTo>
                <a:lnTo>
                  <a:pt x="110731" y="173989"/>
                </a:lnTo>
                <a:lnTo>
                  <a:pt x="140854" y="139699"/>
                </a:lnTo>
                <a:lnTo>
                  <a:pt x="174455" y="110489"/>
                </a:lnTo>
                <a:lnTo>
                  <a:pt x="211226" y="83819"/>
                </a:lnTo>
                <a:lnTo>
                  <a:pt x="250858" y="60959"/>
                </a:lnTo>
                <a:lnTo>
                  <a:pt x="293043" y="43179"/>
                </a:lnTo>
                <a:lnTo>
                  <a:pt x="337472" y="30479"/>
                </a:lnTo>
                <a:lnTo>
                  <a:pt x="383835" y="22859"/>
                </a:lnTo>
                <a:lnTo>
                  <a:pt x="431825" y="19049"/>
                </a:lnTo>
                <a:lnTo>
                  <a:pt x="559359" y="19049"/>
                </a:lnTo>
                <a:lnTo>
                  <a:pt x="524311" y="8889"/>
                </a:lnTo>
                <a:lnTo>
                  <a:pt x="478791" y="2539"/>
                </a:lnTo>
                <a:lnTo>
                  <a:pt x="431825" y="0"/>
                </a:lnTo>
                <a:close/>
              </a:path>
              <a:path w="863600" h="862330">
                <a:moveTo>
                  <a:pt x="559359" y="19049"/>
                </a:moveTo>
                <a:lnTo>
                  <a:pt x="431825" y="19049"/>
                </a:lnTo>
                <a:lnTo>
                  <a:pt x="479812" y="22859"/>
                </a:lnTo>
                <a:lnTo>
                  <a:pt x="526171" y="30479"/>
                </a:lnTo>
                <a:lnTo>
                  <a:pt x="570596" y="43179"/>
                </a:lnTo>
                <a:lnTo>
                  <a:pt x="612776" y="62229"/>
                </a:lnTo>
                <a:lnTo>
                  <a:pt x="652403" y="83819"/>
                </a:lnTo>
                <a:lnTo>
                  <a:pt x="689170" y="110489"/>
                </a:lnTo>
                <a:lnTo>
                  <a:pt x="722766" y="140969"/>
                </a:lnTo>
                <a:lnTo>
                  <a:pt x="752884" y="173989"/>
                </a:lnTo>
                <a:lnTo>
                  <a:pt x="779215" y="210819"/>
                </a:lnTo>
                <a:lnTo>
                  <a:pt x="801451" y="250189"/>
                </a:lnTo>
                <a:lnTo>
                  <a:pt x="819283" y="293369"/>
                </a:lnTo>
                <a:lnTo>
                  <a:pt x="832401" y="336549"/>
                </a:lnTo>
                <a:lnTo>
                  <a:pt x="840499" y="383539"/>
                </a:lnTo>
                <a:lnTo>
                  <a:pt x="843267" y="430529"/>
                </a:lnTo>
                <a:lnTo>
                  <a:pt x="840499" y="478789"/>
                </a:lnTo>
                <a:lnTo>
                  <a:pt x="832401" y="525779"/>
                </a:lnTo>
                <a:lnTo>
                  <a:pt x="819283" y="570229"/>
                </a:lnTo>
                <a:lnTo>
                  <a:pt x="801451" y="612139"/>
                </a:lnTo>
                <a:lnTo>
                  <a:pt x="779215" y="651509"/>
                </a:lnTo>
                <a:lnTo>
                  <a:pt x="752884" y="688339"/>
                </a:lnTo>
                <a:lnTo>
                  <a:pt x="722766" y="722629"/>
                </a:lnTo>
                <a:lnTo>
                  <a:pt x="689170" y="751839"/>
                </a:lnTo>
                <a:lnTo>
                  <a:pt x="652403" y="778509"/>
                </a:lnTo>
                <a:lnTo>
                  <a:pt x="612776" y="801369"/>
                </a:lnTo>
                <a:lnTo>
                  <a:pt x="570596" y="819149"/>
                </a:lnTo>
                <a:lnTo>
                  <a:pt x="526171" y="831849"/>
                </a:lnTo>
                <a:lnTo>
                  <a:pt x="479812" y="839469"/>
                </a:lnTo>
                <a:lnTo>
                  <a:pt x="431825" y="842009"/>
                </a:lnTo>
                <a:lnTo>
                  <a:pt x="563740" y="842009"/>
                </a:lnTo>
                <a:lnTo>
                  <a:pt x="609953" y="824229"/>
                </a:lnTo>
                <a:lnTo>
                  <a:pt x="649543" y="803909"/>
                </a:lnTo>
                <a:lnTo>
                  <a:pt x="686625" y="779779"/>
                </a:lnTo>
                <a:lnTo>
                  <a:pt x="720932" y="751839"/>
                </a:lnTo>
                <a:lnTo>
                  <a:pt x="752198" y="721359"/>
                </a:lnTo>
                <a:lnTo>
                  <a:pt x="780158" y="687069"/>
                </a:lnTo>
                <a:lnTo>
                  <a:pt x="804546" y="648969"/>
                </a:lnTo>
                <a:lnTo>
                  <a:pt x="825097" y="609599"/>
                </a:lnTo>
                <a:lnTo>
                  <a:pt x="841543" y="567689"/>
                </a:lnTo>
                <a:lnTo>
                  <a:pt x="853619" y="524509"/>
                </a:lnTo>
                <a:lnTo>
                  <a:pt x="861060" y="478789"/>
                </a:lnTo>
                <a:lnTo>
                  <a:pt x="863599" y="430529"/>
                </a:lnTo>
                <a:lnTo>
                  <a:pt x="861060" y="384809"/>
                </a:lnTo>
                <a:lnTo>
                  <a:pt x="853619" y="339089"/>
                </a:lnTo>
                <a:lnTo>
                  <a:pt x="841543" y="294639"/>
                </a:lnTo>
                <a:lnTo>
                  <a:pt x="825097" y="252729"/>
                </a:lnTo>
                <a:lnTo>
                  <a:pt x="804546" y="213359"/>
                </a:lnTo>
                <a:lnTo>
                  <a:pt x="780158" y="176529"/>
                </a:lnTo>
                <a:lnTo>
                  <a:pt x="752198" y="142239"/>
                </a:lnTo>
                <a:lnTo>
                  <a:pt x="720932" y="110489"/>
                </a:lnTo>
                <a:lnTo>
                  <a:pt x="686625" y="82549"/>
                </a:lnTo>
                <a:lnTo>
                  <a:pt x="649543" y="58419"/>
                </a:lnTo>
                <a:lnTo>
                  <a:pt x="609953" y="38099"/>
                </a:lnTo>
                <a:lnTo>
                  <a:pt x="568121" y="21589"/>
                </a:lnTo>
                <a:lnTo>
                  <a:pt x="559359" y="19049"/>
                </a:lnTo>
                <a:close/>
              </a:path>
              <a:path w="863600" h="862330">
                <a:moveTo>
                  <a:pt x="311124" y="793749"/>
                </a:moveTo>
                <a:lnTo>
                  <a:pt x="309676" y="793749"/>
                </a:lnTo>
                <a:lnTo>
                  <a:pt x="308940" y="796289"/>
                </a:lnTo>
                <a:lnTo>
                  <a:pt x="309384" y="797559"/>
                </a:lnTo>
                <a:lnTo>
                  <a:pt x="309943" y="797559"/>
                </a:lnTo>
                <a:lnTo>
                  <a:pt x="325733" y="802639"/>
                </a:lnTo>
                <a:lnTo>
                  <a:pt x="352139" y="808989"/>
                </a:lnTo>
                <a:lnTo>
                  <a:pt x="387917" y="814069"/>
                </a:lnTo>
                <a:lnTo>
                  <a:pt x="431825" y="816609"/>
                </a:lnTo>
                <a:lnTo>
                  <a:pt x="477664" y="814069"/>
                </a:lnTo>
                <a:lnTo>
                  <a:pt x="515398" y="807719"/>
                </a:lnTo>
                <a:lnTo>
                  <a:pt x="403097" y="807719"/>
                </a:lnTo>
                <a:lnTo>
                  <a:pt x="369303" y="806449"/>
                </a:lnTo>
                <a:lnTo>
                  <a:pt x="341204" y="801369"/>
                </a:lnTo>
                <a:lnTo>
                  <a:pt x="311124" y="793749"/>
                </a:lnTo>
                <a:close/>
              </a:path>
              <a:path w="863600" h="862330">
                <a:moveTo>
                  <a:pt x="670336" y="730249"/>
                </a:moveTo>
                <a:lnTo>
                  <a:pt x="456920" y="730249"/>
                </a:lnTo>
                <a:lnTo>
                  <a:pt x="468669" y="732789"/>
                </a:lnTo>
                <a:lnTo>
                  <a:pt x="478159" y="739139"/>
                </a:lnTo>
                <a:lnTo>
                  <a:pt x="484504" y="748029"/>
                </a:lnTo>
                <a:lnTo>
                  <a:pt x="486816" y="760729"/>
                </a:lnTo>
                <a:lnTo>
                  <a:pt x="481138" y="778509"/>
                </a:lnTo>
                <a:lnTo>
                  <a:pt x="464697" y="793749"/>
                </a:lnTo>
                <a:lnTo>
                  <a:pt x="438387" y="803909"/>
                </a:lnTo>
                <a:lnTo>
                  <a:pt x="403097" y="807719"/>
                </a:lnTo>
                <a:lnTo>
                  <a:pt x="515398" y="807719"/>
                </a:lnTo>
                <a:lnTo>
                  <a:pt x="522945" y="806449"/>
                </a:lnTo>
                <a:lnTo>
                  <a:pt x="566839" y="792479"/>
                </a:lnTo>
                <a:lnTo>
                  <a:pt x="608519" y="774699"/>
                </a:lnTo>
                <a:lnTo>
                  <a:pt x="647157" y="750569"/>
                </a:lnTo>
                <a:lnTo>
                  <a:pt x="670336" y="730249"/>
                </a:lnTo>
                <a:close/>
              </a:path>
              <a:path w="863600" h="862330">
                <a:moveTo>
                  <a:pt x="69151" y="308609"/>
                </a:moveTo>
                <a:lnTo>
                  <a:pt x="65938" y="308609"/>
                </a:lnTo>
                <a:lnTo>
                  <a:pt x="62804" y="318769"/>
                </a:lnTo>
                <a:lnTo>
                  <a:pt x="56203" y="345439"/>
                </a:lnTo>
                <a:lnTo>
                  <a:pt x="49650" y="383539"/>
                </a:lnTo>
                <a:lnTo>
                  <a:pt x="46659" y="430529"/>
                </a:lnTo>
                <a:lnTo>
                  <a:pt x="49252" y="477519"/>
                </a:lnTo>
                <a:lnTo>
                  <a:pt x="57144" y="523239"/>
                </a:lnTo>
                <a:lnTo>
                  <a:pt x="70392" y="566419"/>
                </a:lnTo>
                <a:lnTo>
                  <a:pt x="89053" y="608329"/>
                </a:lnTo>
                <a:lnTo>
                  <a:pt x="113183" y="647699"/>
                </a:lnTo>
                <a:lnTo>
                  <a:pt x="142840" y="681989"/>
                </a:lnTo>
                <a:lnTo>
                  <a:pt x="178079" y="712469"/>
                </a:lnTo>
                <a:lnTo>
                  <a:pt x="218957" y="736599"/>
                </a:lnTo>
                <a:lnTo>
                  <a:pt x="265531" y="755649"/>
                </a:lnTo>
                <a:lnTo>
                  <a:pt x="309641" y="767079"/>
                </a:lnTo>
                <a:lnTo>
                  <a:pt x="352856" y="770889"/>
                </a:lnTo>
                <a:lnTo>
                  <a:pt x="393834" y="764539"/>
                </a:lnTo>
                <a:lnTo>
                  <a:pt x="418785" y="750569"/>
                </a:lnTo>
                <a:lnTo>
                  <a:pt x="436788" y="736599"/>
                </a:lnTo>
                <a:lnTo>
                  <a:pt x="456920" y="730249"/>
                </a:lnTo>
                <a:lnTo>
                  <a:pt x="670336" y="730249"/>
                </a:lnTo>
                <a:lnTo>
                  <a:pt x="681926" y="720089"/>
                </a:lnTo>
                <a:lnTo>
                  <a:pt x="711996" y="685799"/>
                </a:lnTo>
                <a:lnTo>
                  <a:pt x="729104" y="656589"/>
                </a:lnTo>
                <a:lnTo>
                  <a:pt x="263143" y="656589"/>
                </a:lnTo>
                <a:lnTo>
                  <a:pt x="232631" y="650239"/>
                </a:lnTo>
                <a:lnTo>
                  <a:pt x="210972" y="634999"/>
                </a:lnTo>
                <a:lnTo>
                  <a:pt x="198057" y="612139"/>
                </a:lnTo>
                <a:lnTo>
                  <a:pt x="193776" y="586739"/>
                </a:lnTo>
                <a:lnTo>
                  <a:pt x="196638" y="566419"/>
                </a:lnTo>
                <a:lnTo>
                  <a:pt x="204997" y="543559"/>
                </a:lnTo>
                <a:lnTo>
                  <a:pt x="218508" y="521969"/>
                </a:lnTo>
                <a:lnTo>
                  <a:pt x="236829" y="501649"/>
                </a:lnTo>
                <a:lnTo>
                  <a:pt x="255794" y="486409"/>
                </a:lnTo>
                <a:lnTo>
                  <a:pt x="104063" y="486409"/>
                </a:lnTo>
                <a:lnTo>
                  <a:pt x="84802" y="480059"/>
                </a:lnTo>
                <a:lnTo>
                  <a:pt x="69235" y="463549"/>
                </a:lnTo>
                <a:lnTo>
                  <a:pt x="58824" y="438149"/>
                </a:lnTo>
                <a:lnTo>
                  <a:pt x="55029" y="402589"/>
                </a:lnTo>
                <a:lnTo>
                  <a:pt x="57020" y="368299"/>
                </a:lnTo>
                <a:lnTo>
                  <a:pt x="61533" y="340359"/>
                </a:lnTo>
                <a:lnTo>
                  <a:pt x="66371" y="320039"/>
                </a:lnTo>
                <a:lnTo>
                  <a:pt x="69430" y="309879"/>
                </a:lnTo>
                <a:lnTo>
                  <a:pt x="69151" y="308609"/>
                </a:lnTo>
                <a:close/>
              </a:path>
              <a:path w="863600" h="862330">
                <a:moveTo>
                  <a:pt x="505955" y="372109"/>
                </a:moveTo>
                <a:lnTo>
                  <a:pt x="460943" y="403859"/>
                </a:lnTo>
                <a:lnTo>
                  <a:pt x="432506" y="420369"/>
                </a:lnTo>
                <a:lnTo>
                  <a:pt x="396176" y="441959"/>
                </a:lnTo>
                <a:lnTo>
                  <a:pt x="390972" y="500379"/>
                </a:lnTo>
                <a:lnTo>
                  <a:pt x="380377" y="551179"/>
                </a:lnTo>
                <a:lnTo>
                  <a:pt x="361213" y="593089"/>
                </a:lnTo>
                <a:lnTo>
                  <a:pt x="334762" y="626109"/>
                </a:lnTo>
                <a:lnTo>
                  <a:pt x="301810" y="647699"/>
                </a:lnTo>
                <a:lnTo>
                  <a:pt x="263143" y="656589"/>
                </a:lnTo>
                <a:lnTo>
                  <a:pt x="557390" y="656589"/>
                </a:lnTo>
                <a:lnTo>
                  <a:pt x="503138" y="643889"/>
                </a:lnTo>
                <a:lnTo>
                  <a:pt x="464245" y="613409"/>
                </a:lnTo>
                <a:lnTo>
                  <a:pt x="440825" y="571499"/>
                </a:lnTo>
                <a:lnTo>
                  <a:pt x="432993" y="524509"/>
                </a:lnTo>
                <a:lnTo>
                  <a:pt x="442732" y="468629"/>
                </a:lnTo>
                <a:lnTo>
                  <a:pt x="466043" y="427989"/>
                </a:lnTo>
                <a:lnTo>
                  <a:pt x="494067" y="401319"/>
                </a:lnTo>
                <a:lnTo>
                  <a:pt x="517944" y="387349"/>
                </a:lnTo>
                <a:lnTo>
                  <a:pt x="513156" y="383539"/>
                </a:lnTo>
                <a:lnTo>
                  <a:pt x="509536" y="378459"/>
                </a:lnTo>
                <a:lnTo>
                  <a:pt x="505955" y="372109"/>
                </a:lnTo>
                <a:close/>
              </a:path>
              <a:path w="863600" h="862330">
                <a:moveTo>
                  <a:pt x="754645" y="452119"/>
                </a:moveTo>
                <a:lnTo>
                  <a:pt x="592073" y="452119"/>
                </a:lnTo>
                <a:lnTo>
                  <a:pt x="626814" y="459739"/>
                </a:lnTo>
                <a:lnTo>
                  <a:pt x="651906" y="480059"/>
                </a:lnTo>
                <a:lnTo>
                  <a:pt x="667126" y="510539"/>
                </a:lnTo>
                <a:lnTo>
                  <a:pt x="672249" y="546099"/>
                </a:lnTo>
                <a:lnTo>
                  <a:pt x="663892" y="585469"/>
                </a:lnTo>
                <a:lnTo>
                  <a:pt x="640394" y="621029"/>
                </a:lnTo>
                <a:lnTo>
                  <a:pt x="604108" y="646429"/>
                </a:lnTo>
                <a:lnTo>
                  <a:pt x="557390" y="656589"/>
                </a:lnTo>
                <a:lnTo>
                  <a:pt x="729104" y="656589"/>
                </a:lnTo>
                <a:lnTo>
                  <a:pt x="754735" y="596899"/>
                </a:lnTo>
                <a:lnTo>
                  <a:pt x="766125" y="553719"/>
                </a:lnTo>
                <a:lnTo>
                  <a:pt x="770305" y="511809"/>
                </a:lnTo>
                <a:lnTo>
                  <a:pt x="764140" y="469899"/>
                </a:lnTo>
                <a:lnTo>
                  <a:pt x="754645" y="452119"/>
                </a:lnTo>
                <a:close/>
              </a:path>
              <a:path w="863600" h="862330">
                <a:moveTo>
                  <a:pt x="358381" y="462279"/>
                </a:moveTo>
                <a:lnTo>
                  <a:pt x="316124" y="486409"/>
                </a:lnTo>
                <a:lnTo>
                  <a:pt x="275637" y="516889"/>
                </a:lnTo>
                <a:lnTo>
                  <a:pt x="245242" y="551179"/>
                </a:lnTo>
                <a:lnTo>
                  <a:pt x="233260" y="589279"/>
                </a:lnTo>
                <a:lnTo>
                  <a:pt x="235411" y="601979"/>
                </a:lnTo>
                <a:lnTo>
                  <a:pt x="241487" y="612139"/>
                </a:lnTo>
                <a:lnTo>
                  <a:pt x="250920" y="617219"/>
                </a:lnTo>
                <a:lnTo>
                  <a:pt x="263143" y="618489"/>
                </a:lnTo>
                <a:lnTo>
                  <a:pt x="302610" y="603249"/>
                </a:lnTo>
                <a:lnTo>
                  <a:pt x="330231" y="566419"/>
                </a:lnTo>
                <a:lnTo>
                  <a:pt x="348118" y="516889"/>
                </a:lnTo>
                <a:lnTo>
                  <a:pt x="358381" y="462279"/>
                </a:lnTo>
                <a:close/>
              </a:path>
              <a:path w="863600" h="862330">
                <a:moveTo>
                  <a:pt x="553821" y="406399"/>
                </a:moveTo>
                <a:lnTo>
                  <a:pt x="530755" y="416559"/>
                </a:lnTo>
                <a:lnTo>
                  <a:pt x="505677" y="436879"/>
                </a:lnTo>
                <a:lnTo>
                  <a:pt x="485536" y="471169"/>
                </a:lnTo>
                <a:lnTo>
                  <a:pt x="477278" y="519429"/>
                </a:lnTo>
                <a:lnTo>
                  <a:pt x="483104" y="557529"/>
                </a:lnTo>
                <a:lnTo>
                  <a:pt x="499691" y="588009"/>
                </a:lnTo>
                <a:lnTo>
                  <a:pt x="525702" y="610869"/>
                </a:lnTo>
                <a:lnTo>
                  <a:pt x="559803" y="618489"/>
                </a:lnTo>
                <a:lnTo>
                  <a:pt x="587019" y="613409"/>
                </a:lnTo>
                <a:lnTo>
                  <a:pt x="609698" y="598169"/>
                </a:lnTo>
                <a:lnTo>
                  <a:pt x="625429" y="574039"/>
                </a:lnTo>
                <a:lnTo>
                  <a:pt x="625960" y="571499"/>
                </a:lnTo>
                <a:lnTo>
                  <a:pt x="562165" y="571499"/>
                </a:lnTo>
                <a:lnTo>
                  <a:pt x="545543" y="566419"/>
                </a:lnTo>
                <a:lnTo>
                  <a:pt x="532279" y="554989"/>
                </a:lnTo>
                <a:lnTo>
                  <a:pt x="523496" y="538479"/>
                </a:lnTo>
                <a:lnTo>
                  <a:pt x="520318" y="516889"/>
                </a:lnTo>
                <a:lnTo>
                  <a:pt x="525812" y="491489"/>
                </a:lnTo>
                <a:lnTo>
                  <a:pt x="540946" y="471169"/>
                </a:lnTo>
                <a:lnTo>
                  <a:pt x="563706" y="457199"/>
                </a:lnTo>
                <a:lnTo>
                  <a:pt x="592073" y="452119"/>
                </a:lnTo>
                <a:lnTo>
                  <a:pt x="754645" y="452119"/>
                </a:lnTo>
                <a:lnTo>
                  <a:pt x="750576" y="444499"/>
                </a:lnTo>
                <a:lnTo>
                  <a:pt x="737012" y="426719"/>
                </a:lnTo>
                <a:lnTo>
                  <a:pt x="731617" y="408939"/>
                </a:lnTo>
                <a:lnTo>
                  <a:pt x="588046" y="408939"/>
                </a:lnTo>
                <a:lnTo>
                  <a:pt x="564648" y="407669"/>
                </a:lnTo>
                <a:lnTo>
                  <a:pt x="553821" y="406399"/>
                </a:lnTo>
                <a:close/>
              </a:path>
              <a:path w="863600" h="862330">
                <a:moveTo>
                  <a:pt x="589686" y="487679"/>
                </a:moveTo>
                <a:lnTo>
                  <a:pt x="579133" y="488949"/>
                </a:lnTo>
                <a:lnTo>
                  <a:pt x="569807" y="494029"/>
                </a:lnTo>
                <a:lnTo>
                  <a:pt x="562972" y="502919"/>
                </a:lnTo>
                <a:lnTo>
                  <a:pt x="559892" y="513079"/>
                </a:lnTo>
                <a:lnTo>
                  <a:pt x="562202" y="527049"/>
                </a:lnTo>
                <a:lnTo>
                  <a:pt x="568820" y="537209"/>
                </a:lnTo>
                <a:lnTo>
                  <a:pt x="575733" y="546099"/>
                </a:lnTo>
                <a:lnTo>
                  <a:pt x="578929" y="554989"/>
                </a:lnTo>
                <a:lnTo>
                  <a:pt x="578929" y="566419"/>
                </a:lnTo>
                <a:lnTo>
                  <a:pt x="570560" y="571499"/>
                </a:lnTo>
                <a:lnTo>
                  <a:pt x="625960" y="571499"/>
                </a:lnTo>
                <a:lnTo>
                  <a:pt x="631799" y="543559"/>
                </a:lnTo>
                <a:lnTo>
                  <a:pt x="629255" y="523239"/>
                </a:lnTo>
                <a:lnTo>
                  <a:pt x="621506" y="505459"/>
                </a:lnTo>
                <a:lnTo>
                  <a:pt x="608375" y="492759"/>
                </a:lnTo>
                <a:lnTo>
                  <a:pt x="589686" y="487679"/>
                </a:lnTo>
                <a:close/>
              </a:path>
              <a:path w="863600" h="862330">
                <a:moveTo>
                  <a:pt x="812239" y="375919"/>
                </a:moveTo>
                <a:lnTo>
                  <a:pt x="759561" y="375919"/>
                </a:lnTo>
                <a:lnTo>
                  <a:pt x="778790" y="382269"/>
                </a:lnTo>
                <a:lnTo>
                  <a:pt x="794321" y="398779"/>
                </a:lnTo>
                <a:lnTo>
                  <a:pt x="804727" y="425449"/>
                </a:lnTo>
                <a:lnTo>
                  <a:pt x="808445" y="459739"/>
                </a:lnTo>
                <a:lnTo>
                  <a:pt x="808505" y="462279"/>
                </a:lnTo>
                <a:lnTo>
                  <a:pt x="806401" y="496569"/>
                </a:lnTo>
                <a:lnTo>
                  <a:pt x="801474" y="525779"/>
                </a:lnTo>
                <a:lnTo>
                  <a:pt x="796514" y="544829"/>
                </a:lnTo>
                <a:lnTo>
                  <a:pt x="794232" y="553719"/>
                </a:lnTo>
                <a:lnTo>
                  <a:pt x="794499" y="553719"/>
                </a:lnTo>
                <a:lnTo>
                  <a:pt x="796848" y="554989"/>
                </a:lnTo>
                <a:lnTo>
                  <a:pt x="797547" y="554989"/>
                </a:lnTo>
                <a:lnTo>
                  <a:pt x="797725" y="553719"/>
                </a:lnTo>
                <a:lnTo>
                  <a:pt x="800900" y="544829"/>
                </a:lnTo>
                <a:lnTo>
                  <a:pt x="807651" y="518159"/>
                </a:lnTo>
                <a:lnTo>
                  <a:pt x="814243" y="480059"/>
                </a:lnTo>
                <a:lnTo>
                  <a:pt x="816940" y="430529"/>
                </a:lnTo>
                <a:lnTo>
                  <a:pt x="814015" y="386079"/>
                </a:lnTo>
                <a:lnTo>
                  <a:pt x="812239" y="375919"/>
                </a:lnTo>
                <a:close/>
              </a:path>
              <a:path w="863600" h="862330">
                <a:moveTo>
                  <a:pt x="431825" y="45719"/>
                </a:moveTo>
                <a:lnTo>
                  <a:pt x="386017" y="48259"/>
                </a:lnTo>
                <a:lnTo>
                  <a:pt x="340829" y="57149"/>
                </a:lnTo>
                <a:lnTo>
                  <a:pt x="297057" y="69849"/>
                </a:lnTo>
                <a:lnTo>
                  <a:pt x="255499" y="88899"/>
                </a:lnTo>
                <a:lnTo>
                  <a:pt x="216954" y="113029"/>
                </a:lnTo>
                <a:lnTo>
                  <a:pt x="182219" y="142239"/>
                </a:lnTo>
                <a:lnTo>
                  <a:pt x="152092" y="177799"/>
                </a:lnTo>
                <a:lnTo>
                  <a:pt x="127370" y="218439"/>
                </a:lnTo>
                <a:lnTo>
                  <a:pt x="108851" y="265429"/>
                </a:lnTo>
                <a:lnTo>
                  <a:pt x="97486" y="308609"/>
                </a:lnTo>
                <a:lnTo>
                  <a:pt x="93294" y="351789"/>
                </a:lnTo>
                <a:lnTo>
                  <a:pt x="99465" y="393699"/>
                </a:lnTo>
                <a:lnTo>
                  <a:pt x="113042" y="419099"/>
                </a:lnTo>
                <a:lnTo>
                  <a:pt x="126619" y="436879"/>
                </a:lnTo>
                <a:lnTo>
                  <a:pt x="132791" y="457199"/>
                </a:lnTo>
                <a:lnTo>
                  <a:pt x="130488" y="468629"/>
                </a:lnTo>
                <a:lnTo>
                  <a:pt x="124256" y="477519"/>
                </a:lnTo>
                <a:lnTo>
                  <a:pt x="115110" y="483869"/>
                </a:lnTo>
                <a:lnTo>
                  <a:pt x="104063" y="486409"/>
                </a:lnTo>
                <a:lnTo>
                  <a:pt x="255794" y="486409"/>
                </a:lnTo>
                <a:lnTo>
                  <a:pt x="263697" y="480059"/>
                </a:lnTo>
                <a:lnTo>
                  <a:pt x="292911" y="461009"/>
                </a:lnTo>
                <a:lnTo>
                  <a:pt x="325485" y="443229"/>
                </a:lnTo>
                <a:lnTo>
                  <a:pt x="362432" y="424179"/>
                </a:lnTo>
                <a:lnTo>
                  <a:pt x="363438" y="417829"/>
                </a:lnTo>
                <a:lnTo>
                  <a:pt x="318160" y="417829"/>
                </a:lnTo>
                <a:lnTo>
                  <a:pt x="300393" y="414019"/>
                </a:lnTo>
                <a:lnTo>
                  <a:pt x="285427" y="403859"/>
                </a:lnTo>
                <a:lnTo>
                  <a:pt x="274274" y="389889"/>
                </a:lnTo>
                <a:lnTo>
                  <a:pt x="267944" y="373379"/>
                </a:lnTo>
                <a:lnTo>
                  <a:pt x="244635" y="368299"/>
                </a:lnTo>
                <a:lnTo>
                  <a:pt x="225929" y="354329"/>
                </a:lnTo>
                <a:lnTo>
                  <a:pt x="213277" y="335279"/>
                </a:lnTo>
                <a:lnTo>
                  <a:pt x="208127" y="308609"/>
                </a:lnTo>
                <a:lnTo>
                  <a:pt x="210088" y="289559"/>
                </a:lnTo>
                <a:lnTo>
                  <a:pt x="215749" y="273049"/>
                </a:lnTo>
                <a:lnTo>
                  <a:pt x="224774" y="261619"/>
                </a:lnTo>
                <a:lnTo>
                  <a:pt x="236829" y="257809"/>
                </a:lnTo>
                <a:lnTo>
                  <a:pt x="290391" y="257809"/>
                </a:lnTo>
                <a:lnTo>
                  <a:pt x="296205" y="245109"/>
                </a:lnTo>
                <a:lnTo>
                  <a:pt x="327808" y="210819"/>
                </a:lnTo>
                <a:lnTo>
                  <a:pt x="366026" y="198119"/>
                </a:lnTo>
                <a:lnTo>
                  <a:pt x="734651" y="198119"/>
                </a:lnTo>
                <a:lnTo>
                  <a:pt x="720969" y="181609"/>
                </a:lnTo>
                <a:lnTo>
                  <a:pt x="685827" y="151129"/>
                </a:lnTo>
                <a:lnTo>
                  <a:pt x="653510" y="132079"/>
                </a:lnTo>
                <a:lnTo>
                  <a:pt x="406679" y="132079"/>
                </a:lnTo>
                <a:lnTo>
                  <a:pt x="394444" y="129539"/>
                </a:lnTo>
                <a:lnTo>
                  <a:pt x="385013" y="123189"/>
                </a:lnTo>
                <a:lnTo>
                  <a:pt x="378943" y="114299"/>
                </a:lnTo>
                <a:lnTo>
                  <a:pt x="376796" y="102869"/>
                </a:lnTo>
                <a:lnTo>
                  <a:pt x="382644" y="83819"/>
                </a:lnTo>
                <a:lnTo>
                  <a:pt x="399365" y="68579"/>
                </a:lnTo>
                <a:lnTo>
                  <a:pt x="425729" y="58419"/>
                </a:lnTo>
                <a:lnTo>
                  <a:pt x="460501" y="54609"/>
                </a:lnTo>
                <a:lnTo>
                  <a:pt x="509582" y="54609"/>
                </a:lnTo>
                <a:lnTo>
                  <a:pt x="477551" y="48259"/>
                </a:lnTo>
                <a:lnTo>
                  <a:pt x="431825" y="45719"/>
                </a:lnTo>
                <a:close/>
              </a:path>
              <a:path w="863600" h="862330">
                <a:moveTo>
                  <a:pt x="366026" y="401319"/>
                </a:moveTo>
                <a:lnTo>
                  <a:pt x="355179" y="408939"/>
                </a:lnTo>
                <a:lnTo>
                  <a:pt x="342988" y="414019"/>
                </a:lnTo>
                <a:lnTo>
                  <a:pt x="330350" y="416559"/>
                </a:lnTo>
                <a:lnTo>
                  <a:pt x="318160" y="417829"/>
                </a:lnTo>
                <a:lnTo>
                  <a:pt x="363438" y="417829"/>
                </a:lnTo>
                <a:lnTo>
                  <a:pt x="363639" y="416559"/>
                </a:lnTo>
                <a:lnTo>
                  <a:pt x="364807" y="410209"/>
                </a:lnTo>
                <a:lnTo>
                  <a:pt x="366026" y="401319"/>
                </a:lnTo>
                <a:close/>
              </a:path>
              <a:path w="863600" h="862330">
                <a:moveTo>
                  <a:pt x="811129" y="369569"/>
                </a:moveTo>
                <a:lnTo>
                  <a:pt x="585444" y="369569"/>
                </a:lnTo>
                <a:lnTo>
                  <a:pt x="596825" y="370839"/>
                </a:lnTo>
                <a:lnTo>
                  <a:pt x="607968" y="373379"/>
                </a:lnTo>
                <a:lnTo>
                  <a:pt x="616605" y="379729"/>
                </a:lnTo>
                <a:lnTo>
                  <a:pt x="620471" y="388619"/>
                </a:lnTo>
                <a:lnTo>
                  <a:pt x="610994" y="403859"/>
                </a:lnTo>
                <a:lnTo>
                  <a:pt x="588046" y="408939"/>
                </a:lnTo>
                <a:lnTo>
                  <a:pt x="731617" y="408939"/>
                </a:lnTo>
                <a:lnTo>
                  <a:pt x="759561" y="375919"/>
                </a:lnTo>
                <a:lnTo>
                  <a:pt x="812239" y="375919"/>
                </a:lnTo>
                <a:lnTo>
                  <a:pt x="811129" y="369569"/>
                </a:lnTo>
                <a:close/>
              </a:path>
              <a:path w="863600" h="862330">
                <a:moveTo>
                  <a:pt x="494598" y="297179"/>
                </a:moveTo>
                <a:lnTo>
                  <a:pt x="431825" y="297179"/>
                </a:lnTo>
                <a:lnTo>
                  <a:pt x="436587" y="304799"/>
                </a:lnTo>
                <a:lnTo>
                  <a:pt x="436587" y="312419"/>
                </a:lnTo>
                <a:lnTo>
                  <a:pt x="433283" y="326389"/>
                </a:lnTo>
                <a:lnTo>
                  <a:pt x="424938" y="341629"/>
                </a:lnTo>
                <a:lnTo>
                  <a:pt x="413902" y="356869"/>
                </a:lnTo>
                <a:lnTo>
                  <a:pt x="402526" y="369569"/>
                </a:lnTo>
                <a:lnTo>
                  <a:pt x="400324" y="382269"/>
                </a:lnTo>
                <a:lnTo>
                  <a:pt x="398908" y="392429"/>
                </a:lnTo>
                <a:lnTo>
                  <a:pt x="398152" y="400049"/>
                </a:lnTo>
                <a:lnTo>
                  <a:pt x="397929" y="406399"/>
                </a:lnTo>
                <a:lnTo>
                  <a:pt x="426223" y="388619"/>
                </a:lnTo>
                <a:lnTo>
                  <a:pt x="471766" y="359409"/>
                </a:lnTo>
                <a:lnTo>
                  <a:pt x="494017" y="344169"/>
                </a:lnTo>
                <a:lnTo>
                  <a:pt x="492629" y="337819"/>
                </a:lnTo>
                <a:lnTo>
                  <a:pt x="491917" y="330199"/>
                </a:lnTo>
                <a:lnTo>
                  <a:pt x="491707" y="325119"/>
                </a:lnTo>
                <a:lnTo>
                  <a:pt x="491616" y="316229"/>
                </a:lnTo>
                <a:lnTo>
                  <a:pt x="494598" y="297179"/>
                </a:lnTo>
                <a:close/>
              </a:path>
              <a:path w="863600" h="862330">
                <a:moveTo>
                  <a:pt x="577722" y="198119"/>
                </a:moveTo>
                <a:lnTo>
                  <a:pt x="366026" y="198119"/>
                </a:lnTo>
                <a:lnTo>
                  <a:pt x="387514" y="201929"/>
                </a:lnTo>
                <a:lnTo>
                  <a:pt x="399807" y="212089"/>
                </a:lnTo>
                <a:lnTo>
                  <a:pt x="405372" y="224789"/>
                </a:lnTo>
                <a:lnTo>
                  <a:pt x="406679" y="236219"/>
                </a:lnTo>
                <a:lnTo>
                  <a:pt x="397186" y="278129"/>
                </a:lnTo>
                <a:lnTo>
                  <a:pt x="372891" y="318769"/>
                </a:lnTo>
                <a:lnTo>
                  <a:pt x="340071" y="350519"/>
                </a:lnTo>
                <a:lnTo>
                  <a:pt x="305003" y="369569"/>
                </a:lnTo>
                <a:lnTo>
                  <a:pt x="306676" y="374649"/>
                </a:lnTo>
                <a:lnTo>
                  <a:pt x="310245" y="380999"/>
                </a:lnTo>
                <a:lnTo>
                  <a:pt x="316276" y="386079"/>
                </a:lnTo>
                <a:lnTo>
                  <a:pt x="325335" y="388619"/>
                </a:lnTo>
                <a:lnTo>
                  <a:pt x="339247" y="384809"/>
                </a:lnTo>
                <a:lnTo>
                  <a:pt x="353153" y="378459"/>
                </a:lnTo>
                <a:lnTo>
                  <a:pt x="365714" y="368299"/>
                </a:lnTo>
                <a:lnTo>
                  <a:pt x="375589" y="358139"/>
                </a:lnTo>
                <a:lnTo>
                  <a:pt x="381533" y="337819"/>
                </a:lnTo>
                <a:lnTo>
                  <a:pt x="391733" y="318769"/>
                </a:lnTo>
                <a:lnTo>
                  <a:pt x="405516" y="303529"/>
                </a:lnTo>
                <a:lnTo>
                  <a:pt x="422211" y="297179"/>
                </a:lnTo>
                <a:lnTo>
                  <a:pt x="494598" y="297179"/>
                </a:lnTo>
                <a:lnTo>
                  <a:pt x="498175" y="274319"/>
                </a:lnTo>
                <a:lnTo>
                  <a:pt x="516281" y="236219"/>
                </a:lnTo>
                <a:lnTo>
                  <a:pt x="543582" y="208279"/>
                </a:lnTo>
                <a:lnTo>
                  <a:pt x="577722" y="198119"/>
                </a:lnTo>
                <a:close/>
              </a:path>
              <a:path w="863600" h="862330">
                <a:moveTo>
                  <a:pt x="734651" y="198119"/>
                </a:moveTo>
                <a:lnTo>
                  <a:pt x="577722" y="198119"/>
                </a:lnTo>
                <a:lnTo>
                  <a:pt x="595870" y="200659"/>
                </a:lnTo>
                <a:lnTo>
                  <a:pt x="608974" y="209549"/>
                </a:lnTo>
                <a:lnTo>
                  <a:pt x="616920" y="223519"/>
                </a:lnTo>
                <a:lnTo>
                  <a:pt x="619594" y="238759"/>
                </a:lnTo>
                <a:lnTo>
                  <a:pt x="613409" y="267969"/>
                </a:lnTo>
                <a:lnTo>
                  <a:pt x="596123" y="297179"/>
                </a:lnTo>
                <a:lnTo>
                  <a:pt x="569644" y="325119"/>
                </a:lnTo>
                <a:lnTo>
                  <a:pt x="535876" y="351789"/>
                </a:lnTo>
                <a:lnTo>
                  <a:pt x="538983" y="359409"/>
                </a:lnTo>
                <a:lnTo>
                  <a:pt x="542939" y="365759"/>
                </a:lnTo>
                <a:lnTo>
                  <a:pt x="547783" y="370839"/>
                </a:lnTo>
                <a:lnTo>
                  <a:pt x="553554" y="374649"/>
                </a:lnTo>
                <a:lnTo>
                  <a:pt x="556303" y="373379"/>
                </a:lnTo>
                <a:lnTo>
                  <a:pt x="563541" y="370839"/>
                </a:lnTo>
                <a:lnTo>
                  <a:pt x="573759" y="369569"/>
                </a:lnTo>
                <a:lnTo>
                  <a:pt x="811129" y="369569"/>
                </a:lnTo>
                <a:lnTo>
                  <a:pt x="806024" y="340359"/>
                </a:lnTo>
                <a:lnTo>
                  <a:pt x="792845" y="297179"/>
                </a:lnTo>
                <a:lnTo>
                  <a:pt x="774356" y="255269"/>
                </a:lnTo>
                <a:lnTo>
                  <a:pt x="750438" y="217169"/>
                </a:lnTo>
                <a:lnTo>
                  <a:pt x="734651" y="198119"/>
                </a:lnTo>
                <a:close/>
              </a:path>
              <a:path w="863600" h="862330">
                <a:moveTo>
                  <a:pt x="290391" y="257809"/>
                </a:moveTo>
                <a:lnTo>
                  <a:pt x="244017" y="257809"/>
                </a:lnTo>
                <a:lnTo>
                  <a:pt x="246405" y="264159"/>
                </a:lnTo>
                <a:lnTo>
                  <a:pt x="246405" y="267969"/>
                </a:lnTo>
                <a:lnTo>
                  <a:pt x="245472" y="274319"/>
                </a:lnTo>
                <a:lnTo>
                  <a:pt x="243420" y="281939"/>
                </a:lnTo>
                <a:lnTo>
                  <a:pt x="241369" y="293369"/>
                </a:lnTo>
                <a:lnTo>
                  <a:pt x="254559" y="336549"/>
                </a:lnTo>
                <a:lnTo>
                  <a:pt x="266750" y="340359"/>
                </a:lnTo>
                <a:lnTo>
                  <a:pt x="274693" y="292099"/>
                </a:lnTo>
                <a:lnTo>
                  <a:pt x="290391" y="257809"/>
                </a:lnTo>
                <a:close/>
              </a:path>
              <a:path w="863600" h="862330">
                <a:moveTo>
                  <a:pt x="365404" y="229869"/>
                </a:moveTo>
                <a:lnTo>
                  <a:pt x="345544" y="237489"/>
                </a:lnTo>
                <a:lnTo>
                  <a:pt x="325081" y="265429"/>
                </a:lnTo>
                <a:lnTo>
                  <a:pt x="309086" y="302259"/>
                </a:lnTo>
                <a:lnTo>
                  <a:pt x="302628" y="336549"/>
                </a:lnTo>
                <a:lnTo>
                  <a:pt x="333037" y="312419"/>
                </a:lnTo>
                <a:lnTo>
                  <a:pt x="359348" y="279399"/>
                </a:lnTo>
                <a:lnTo>
                  <a:pt x="372992" y="247649"/>
                </a:lnTo>
                <a:lnTo>
                  <a:pt x="365404" y="229869"/>
                </a:lnTo>
                <a:close/>
              </a:path>
              <a:path w="863600" h="862330">
                <a:moveTo>
                  <a:pt x="580034" y="231139"/>
                </a:moveTo>
                <a:lnTo>
                  <a:pt x="564355" y="233679"/>
                </a:lnTo>
                <a:lnTo>
                  <a:pt x="547555" y="252729"/>
                </a:lnTo>
                <a:lnTo>
                  <a:pt x="534159" y="283209"/>
                </a:lnTo>
                <a:lnTo>
                  <a:pt x="528688" y="318769"/>
                </a:lnTo>
                <a:lnTo>
                  <a:pt x="554758" y="293369"/>
                </a:lnTo>
                <a:lnTo>
                  <a:pt x="575568" y="266699"/>
                </a:lnTo>
                <a:lnTo>
                  <a:pt x="585775" y="245109"/>
                </a:lnTo>
                <a:lnTo>
                  <a:pt x="580034" y="231139"/>
                </a:lnTo>
                <a:close/>
              </a:path>
              <a:path w="863600" h="862330">
                <a:moveTo>
                  <a:pt x="510743" y="92709"/>
                </a:moveTo>
                <a:lnTo>
                  <a:pt x="469772" y="99059"/>
                </a:lnTo>
                <a:lnTo>
                  <a:pt x="444823" y="111759"/>
                </a:lnTo>
                <a:lnTo>
                  <a:pt x="426818" y="125729"/>
                </a:lnTo>
                <a:lnTo>
                  <a:pt x="406679" y="132079"/>
                </a:lnTo>
                <a:lnTo>
                  <a:pt x="653510" y="132079"/>
                </a:lnTo>
                <a:lnTo>
                  <a:pt x="644892" y="126999"/>
                </a:lnTo>
                <a:lnTo>
                  <a:pt x="598042" y="107949"/>
                </a:lnTo>
                <a:lnTo>
                  <a:pt x="575495" y="101599"/>
                </a:lnTo>
                <a:lnTo>
                  <a:pt x="553950" y="96519"/>
                </a:lnTo>
                <a:lnTo>
                  <a:pt x="532625" y="93979"/>
                </a:lnTo>
                <a:lnTo>
                  <a:pt x="510743" y="92709"/>
                </a:lnTo>
                <a:close/>
              </a:path>
              <a:path w="863600" h="862330">
                <a:moveTo>
                  <a:pt x="509582" y="54609"/>
                </a:moveTo>
                <a:lnTo>
                  <a:pt x="460501" y="54609"/>
                </a:lnTo>
                <a:lnTo>
                  <a:pt x="498024" y="57149"/>
                </a:lnTo>
                <a:lnTo>
                  <a:pt x="526945" y="62229"/>
                </a:lnTo>
                <a:lnTo>
                  <a:pt x="545669" y="67309"/>
                </a:lnTo>
                <a:lnTo>
                  <a:pt x="552602" y="69849"/>
                </a:lnTo>
                <a:lnTo>
                  <a:pt x="553732" y="69849"/>
                </a:lnTo>
                <a:lnTo>
                  <a:pt x="554608" y="67309"/>
                </a:lnTo>
                <a:lnTo>
                  <a:pt x="554189" y="66039"/>
                </a:lnTo>
                <a:lnTo>
                  <a:pt x="553821" y="66039"/>
                </a:lnTo>
                <a:lnTo>
                  <a:pt x="542842" y="62229"/>
                </a:lnTo>
                <a:lnTo>
                  <a:pt x="515988" y="55879"/>
                </a:lnTo>
                <a:lnTo>
                  <a:pt x="509582" y="54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949">
              <a:solidFill>
                <a:srgbClr val="1E4191"/>
              </a:solidFill>
              <a:latin typeface="GE Inspira Pitch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98113216"/>
              </p:ext>
            </p:extLst>
          </p:nvPr>
        </p:nvGraphicFramePr>
        <p:xfrm>
          <a:off x="890310" y="1071563"/>
          <a:ext cx="10398125" cy="380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173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6129</TotalTime>
  <Words>1383</Words>
  <Application>Microsoft Office PowerPoint</Application>
  <PresentationFormat>Widescreen</PresentationFormat>
  <Paragraphs>349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Arial Narrow</vt:lpstr>
      <vt:lpstr>Calibri</vt:lpstr>
      <vt:lpstr>Calibri Light</vt:lpstr>
      <vt:lpstr>Courier New</vt:lpstr>
      <vt:lpstr>GE Inspira Pitch</vt:lpstr>
      <vt:lpstr>Lucida Handwriting</vt:lpstr>
      <vt:lpstr>Trebuchet MS</vt:lpstr>
      <vt:lpstr>Wingdings</vt:lpstr>
      <vt:lpstr>Office Theme</vt:lpstr>
      <vt:lpstr>blank</vt:lpstr>
      <vt:lpstr>1_blank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Risk and Challenges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Appendices</vt:lpstr>
      <vt:lpstr>Predix Cloud Platform</vt:lpstr>
      <vt:lpstr>PowerPoint Presentation</vt:lpstr>
      <vt:lpstr>PowerPoint Presentation</vt:lpstr>
      <vt:lpstr>Microservices Transformation Process</vt:lpstr>
      <vt:lpstr>InSight Opportunity Landscape</vt:lpstr>
      <vt:lpstr>Reporting User Stories</vt:lpstr>
      <vt:lpstr>Risk and 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Dave Cheema</cp:lastModifiedBy>
  <cp:revision>442</cp:revision>
  <dcterms:created xsi:type="dcterms:W3CDTF">2016-04-11T00:21:46Z</dcterms:created>
  <dcterms:modified xsi:type="dcterms:W3CDTF">2016-06-30T19:35:13Z</dcterms:modified>
</cp:coreProperties>
</file>