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5" r:id="rId3"/>
    <p:sldId id="313" r:id="rId4"/>
    <p:sldId id="326" r:id="rId5"/>
    <p:sldId id="323" r:id="rId6"/>
    <p:sldId id="344" r:id="rId7"/>
    <p:sldId id="341" r:id="rId8"/>
    <p:sldId id="342" r:id="rId9"/>
    <p:sldId id="343" r:id="rId10"/>
    <p:sldId id="302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6A8"/>
    <a:srgbClr val="E7F4D8"/>
    <a:srgbClr val="588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47139-8729-47B2-9AEC-C0C226017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E76EB-6EB8-496E-9F35-3428DFECBA9A}">
      <dgm:prSet phldrT="[Text]"/>
      <dgm:spPr>
        <a:solidFill>
          <a:srgbClr val="5881DD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Large US Private Healthcare Firm</a:t>
          </a:r>
        </a:p>
      </dgm:t>
    </dgm:pt>
    <dgm:pt modelId="{DAAB7C4E-A3DF-4796-AFC2-D602808D8F43}" type="parTrans" cxnId="{CAA8B17D-2E48-4A5D-883F-6B83B0A8089F}">
      <dgm:prSet/>
      <dgm:spPr/>
      <dgm:t>
        <a:bodyPr/>
        <a:lstStyle/>
        <a:p>
          <a:endParaRPr lang="en-US"/>
        </a:p>
      </dgm:t>
    </dgm:pt>
    <dgm:pt modelId="{B31C737B-B19B-47D0-9DC4-94E8600FB9DA}" type="sibTrans" cxnId="{CAA8B17D-2E48-4A5D-883F-6B83B0A8089F}">
      <dgm:prSet/>
      <dgm:spPr/>
      <dgm:t>
        <a:bodyPr/>
        <a:lstStyle/>
        <a:p>
          <a:endParaRPr lang="en-US"/>
        </a:p>
      </dgm:t>
    </dgm:pt>
    <dgm:pt modelId="{DE841226-6FF2-4F02-8686-8858F4C4EC2A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Top Mobile Communications Company</a:t>
          </a:r>
        </a:p>
      </dgm:t>
    </dgm:pt>
    <dgm:pt modelId="{79F09CFE-9F46-4A0C-BE49-F6F5A814724D}" type="parTrans" cxnId="{1E57411D-2EAF-4238-A913-3B200DAC4849}">
      <dgm:prSet/>
      <dgm:spPr/>
      <dgm:t>
        <a:bodyPr/>
        <a:lstStyle/>
        <a:p>
          <a:endParaRPr lang="en-US"/>
        </a:p>
      </dgm:t>
    </dgm:pt>
    <dgm:pt modelId="{702B11C3-193A-4F53-B611-432D8A9A39B4}" type="sibTrans" cxnId="{1E57411D-2EAF-4238-A913-3B200DAC4849}">
      <dgm:prSet/>
      <dgm:spPr/>
      <dgm:t>
        <a:bodyPr/>
        <a:lstStyle/>
        <a:p>
          <a:endParaRPr lang="en-US"/>
        </a:p>
      </dgm:t>
    </dgm:pt>
    <dgm:pt modelId="{5820BCEF-6E0B-4F5F-84CE-DC038AD65818}">
      <dgm:prSet phldrT="[Text]"/>
      <dgm:spPr/>
      <dgm:t>
        <a:bodyPr/>
        <a:lstStyle/>
        <a:p>
          <a:r>
            <a:rPr lang="en-US" dirty="0"/>
            <a:t>Design, develop, validate, and implement first phase of microservices in an effort to migrate from a monolithic SOA architecture to an agile microservice enabled architecture.  </a:t>
          </a:r>
        </a:p>
      </dgm:t>
    </dgm:pt>
    <dgm:pt modelId="{67083D1F-0B39-484D-A8EC-E56984A84DDC}" type="parTrans" cxnId="{D316D6C5-5E2B-4CB8-9B8C-7595AE65D327}">
      <dgm:prSet/>
      <dgm:spPr/>
      <dgm:t>
        <a:bodyPr/>
        <a:lstStyle/>
        <a:p>
          <a:endParaRPr lang="en-US"/>
        </a:p>
      </dgm:t>
    </dgm:pt>
    <dgm:pt modelId="{5AF33A7E-EFAF-455F-A3E6-9A6A4F5D0762}" type="sibTrans" cxnId="{D316D6C5-5E2B-4CB8-9B8C-7595AE65D327}">
      <dgm:prSet/>
      <dgm:spPr/>
      <dgm:t>
        <a:bodyPr/>
        <a:lstStyle/>
        <a:p>
          <a:endParaRPr lang="en-US"/>
        </a:p>
      </dgm:t>
    </dgm:pt>
    <dgm:pt modelId="{186125EA-5C7D-445A-BD17-821CF5DF9805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Industry Leading Credit Rating Company</a:t>
          </a:r>
        </a:p>
      </dgm:t>
    </dgm:pt>
    <dgm:pt modelId="{4B456E62-4DE8-4342-8423-4B034903125F}" type="parTrans" cxnId="{5F4872ED-8B71-4568-9F04-A8D3A88C48E5}">
      <dgm:prSet/>
      <dgm:spPr/>
      <dgm:t>
        <a:bodyPr/>
        <a:lstStyle/>
        <a:p>
          <a:endParaRPr lang="en-US"/>
        </a:p>
      </dgm:t>
    </dgm:pt>
    <dgm:pt modelId="{F1893888-8ED1-4304-BE19-8AEE38217764}" type="sibTrans" cxnId="{5F4872ED-8B71-4568-9F04-A8D3A88C48E5}">
      <dgm:prSet/>
      <dgm:spPr/>
      <dgm:t>
        <a:bodyPr/>
        <a:lstStyle/>
        <a:p>
          <a:endParaRPr lang="en-US"/>
        </a:p>
      </dgm:t>
    </dgm:pt>
    <dgm:pt modelId="{B18C5795-FADF-4B5A-9E9B-059315A90E75}">
      <dgm:prSet phldrT="[Text]"/>
      <dgm:spPr/>
      <dgm:t>
        <a:bodyPr/>
        <a:lstStyle/>
        <a:p>
          <a:r>
            <a:rPr lang="en-US" dirty="0"/>
            <a:t>Develop microservices Best Practices to be implemented by the architecture CoE</a:t>
          </a:r>
        </a:p>
      </dgm:t>
    </dgm:pt>
    <dgm:pt modelId="{696506C6-952B-4814-9B17-12E059ECE74D}" type="parTrans" cxnId="{8F66978B-2635-4E23-B42D-07DD628BB75C}">
      <dgm:prSet/>
      <dgm:spPr/>
      <dgm:t>
        <a:bodyPr/>
        <a:lstStyle/>
        <a:p>
          <a:endParaRPr lang="en-US"/>
        </a:p>
      </dgm:t>
    </dgm:pt>
    <dgm:pt modelId="{4A2BE2CF-0D94-4175-968C-FF610C0F41AB}" type="sibTrans" cxnId="{8F66978B-2635-4E23-B42D-07DD628BB75C}">
      <dgm:prSet/>
      <dgm:spPr/>
      <dgm:t>
        <a:bodyPr/>
        <a:lstStyle/>
        <a:p>
          <a:endParaRPr lang="en-US"/>
        </a:p>
      </dgm:t>
    </dgm:pt>
    <dgm:pt modelId="{A2382382-E678-4373-B91A-0DC5DDF27119}">
      <dgm:prSet phldrT="[Text]"/>
      <dgm:spPr/>
      <dgm:t>
        <a:bodyPr/>
        <a:lstStyle/>
        <a:p>
          <a:r>
            <a:rPr lang="en-US" dirty="0"/>
            <a:t>Develop proof of concept web application using PaaS, microservices, and Container technology</a:t>
          </a:r>
        </a:p>
      </dgm:t>
    </dgm:pt>
    <dgm:pt modelId="{09A7A6D8-42C3-4934-A62C-27D2489BB7D7}" type="parTrans" cxnId="{5C2A5DC4-C2BF-4786-8A1B-59F54B211E44}">
      <dgm:prSet/>
      <dgm:spPr/>
      <dgm:t>
        <a:bodyPr/>
        <a:lstStyle/>
        <a:p>
          <a:endParaRPr lang="en-US"/>
        </a:p>
      </dgm:t>
    </dgm:pt>
    <dgm:pt modelId="{2F0A9D2F-DADE-4581-8FBD-0936791252AE}" type="sibTrans" cxnId="{5C2A5DC4-C2BF-4786-8A1B-59F54B211E44}">
      <dgm:prSet/>
      <dgm:spPr/>
      <dgm:t>
        <a:bodyPr/>
        <a:lstStyle/>
        <a:p>
          <a:endParaRPr lang="en-US"/>
        </a:p>
      </dgm:t>
    </dgm:pt>
    <dgm:pt modelId="{9856E652-BE94-4EA6-873D-F71279056FDE}">
      <dgm:prSet phldrT="[Text]"/>
      <dgm:spPr/>
      <dgm:t>
        <a:bodyPr/>
        <a:lstStyle/>
        <a:p>
          <a:r>
            <a:rPr lang="en-US" dirty="0"/>
            <a:t>Design and implement prototype architecture to enable rapid development for client customers</a:t>
          </a:r>
        </a:p>
      </dgm:t>
    </dgm:pt>
    <dgm:pt modelId="{A05FA74A-4A09-4E2C-A5CD-C21CEE002C6A}" type="parTrans" cxnId="{FCA6D892-F836-41F0-83E2-05C80FE7A81E}">
      <dgm:prSet/>
      <dgm:spPr/>
      <dgm:t>
        <a:bodyPr/>
        <a:lstStyle/>
        <a:p>
          <a:endParaRPr lang="en-US"/>
        </a:p>
      </dgm:t>
    </dgm:pt>
    <dgm:pt modelId="{A9D2FCE1-4D22-40AD-906F-43B8221E69B0}" type="sibTrans" cxnId="{FCA6D892-F836-41F0-83E2-05C80FE7A81E}">
      <dgm:prSet/>
      <dgm:spPr/>
      <dgm:t>
        <a:bodyPr/>
        <a:lstStyle/>
        <a:p>
          <a:endParaRPr lang="en-US"/>
        </a:p>
      </dgm:t>
    </dgm:pt>
    <dgm:pt modelId="{6EA70589-65ED-4C52-93D8-55EF11209824}">
      <dgm:prSet phldrT="[Text]"/>
      <dgm:spPr/>
      <dgm:t>
        <a:bodyPr/>
        <a:lstStyle/>
        <a:p>
          <a:r>
            <a:rPr lang="en-US" dirty="0"/>
            <a:t>Develop microservices in Java using the Spring framework</a:t>
          </a:r>
        </a:p>
      </dgm:t>
    </dgm:pt>
    <dgm:pt modelId="{37BAE0C7-E574-425D-8B83-0BAB816086CC}" type="parTrans" cxnId="{61DD33A1-7F19-4062-9793-CC8811B2F4C0}">
      <dgm:prSet/>
      <dgm:spPr/>
      <dgm:t>
        <a:bodyPr/>
        <a:lstStyle/>
        <a:p>
          <a:endParaRPr lang="en-US"/>
        </a:p>
      </dgm:t>
    </dgm:pt>
    <dgm:pt modelId="{1D4F38EA-C55E-4327-90AF-398C013FA53C}" type="sibTrans" cxnId="{61DD33A1-7F19-4062-9793-CC8811B2F4C0}">
      <dgm:prSet/>
      <dgm:spPr/>
      <dgm:t>
        <a:bodyPr/>
        <a:lstStyle/>
        <a:p>
          <a:endParaRPr lang="en-US"/>
        </a:p>
      </dgm:t>
    </dgm:pt>
    <dgm:pt modelId="{B868B60A-C881-4D75-B705-55CA24368055}">
      <dgm:prSet phldrT="[Text]"/>
      <dgm:spPr/>
      <dgm:t>
        <a:bodyPr/>
        <a:lstStyle/>
        <a:p>
          <a:r>
            <a:rPr lang="en-US" dirty="0"/>
            <a:t>Architecture components include Pivotal Cloud Foundry and Docker Containers to deliver to a cloud environment</a:t>
          </a:r>
        </a:p>
      </dgm:t>
    </dgm:pt>
    <dgm:pt modelId="{AB9D7ABA-5315-4AC5-8FFD-3DBA187994FF}" type="parTrans" cxnId="{FFF15A41-096A-4C5B-A3D4-8F0184064DAD}">
      <dgm:prSet/>
      <dgm:spPr/>
      <dgm:t>
        <a:bodyPr/>
        <a:lstStyle/>
        <a:p>
          <a:endParaRPr lang="en-US"/>
        </a:p>
      </dgm:t>
    </dgm:pt>
    <dgm:pt modelId="{C6B58FE9-9798-4625-BC63-9AE7BF70A1C4}" type="sibTrans" cxnId="{FFF15A41-096A-4C5B-A3D4-8F0184064DAD}">
      <dgm:prSet/>
      <dgm:spPr/>
      <dgm:t>
        <a:bodyPr/>
        <a:lstStyle/>
        <a:p>
          <a:endParaRPr lang="en-US"/>
        </a:p>
      </dgm:t>
    </dgm:pt>
    <dgm:pt modelId="{0A2AE0C1-7CD1-4F0A-8EDF-54E29B38A4C0}">
      <dgm:prSet phldrT="[Text]"/>
      <dgm:spPr/>
      <dgm:t>
        <a:bodyPr/>
        <a:lstStyle/>
        <a:p>
          <a:r>
            <a:rPr lang="en-US" dirty="0"/>
            <a:t>Utilize industry leading API management platform</a:t>
          </a:r>
        </a:p>
      </dgm:t>
    </dgm:pt>
    <dgm:pt modelId="{8FF94A90-759E-48C8-9D97-5134F8976ADF}" type="parTrans" cxnId="{703235D8-46C2-4FA2-8C13-6214531FC634}">
      <dgm:prSet/>
      <dgm:spPr/>
      <dgm:t>
        <a:bodyPr/>
        <a:lstStyle/>
        <a:p>
          <a:endParaRPr lang="en-US"/>
        </a:p>
      </dgm:t>
    </dgm:pt>
    <dgm:pt modelId="{4670E859-25B5-4995-B686-ABA727B1EB28}" type="sibTrans" cxnId="{703235D8-46C2-4FA2-8C13-6214531FC634}">
      <dgm:prSet/>
      <dgm:spPr/>
      <dgm:t>
        <a:bodyPr/>
        <a:lstStyle/>
        <a:p>
          <a:endParaRPr lang="en-US"/>
        </a:p>
      </dgm:t>
    </dgm:pt>
    <dgm:pt modelId="{AFC4803A-D3CF-450C-98FC-2E500BAF1556}" type="pres">
      <dgm:prSet presAssocID="{C8E47139-8729-47B2-9AEC-C0C226017316}" presName="linear" presStyleCnt="0">
        <dgm:presLayoutVars>
          <dgm:dir/>
          <dgm:animLvl val="lvl"/>
          <dgm:resizeHandles val="exact"/>
        </dgm:presLayoutVars>
      </dgm:prSet>
      <dgm:spPr/>
    </dgm:pt>
    <dgm:pt modelId="{567F1919-9085-4925-AD43-549A9A1DC57F}" type="pres">
      <dgm:prSet presAssocID="{F04E76EB-6EB8-496E-9F35-3428DFECBA9A}" presName="parentLin" presStyleCnt="0"/>
      <dgm:spPr/>
    </dgm:pt>
    <dgm:pt modelId="{3544ECC9-447A-4C5D-8360-4539D8B227CF}" type="pres">
      <dgm:prSet presAssocID="{F04E76EB-6EB8-496E-9F35-3428DFECBA9A}" presName="parentLeftMargin" presStyleLbl="node1" presStyleIdx="0" presStyleCnt="3"/>
      <dgm:spPr/>
    </dgm:pt>
    <dgm:pt modelId="{8D39BB61-7170-437F-A1B8-79A0BF2250D3}" type="pres">
      <dgm:prSet presAssocID="{F04E76EB-6EB8-496E-9F35-3428DFECBA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0E0657-0FBF-4772-BB1B-983263828230}" type="pres">
      <dgm:prSet presAssocID="{F04E76EB-6EB8-496E-9F35-3428DFECBA9A}" presName="negativeSpace" presStyleCnt="0"/>
      <dgm:spPr/>
    </dgm:pt>
    <dgm:pt modelId="{8405488F-2520-4292-AFD7-6F691B001C5F}" type="pres">
      <dgm:prSet presAssocID="{F04E76EB-6EB8-496E-9F35-3428DFECBA9A}" presName="childText" presStyleLbl="conFgAcc1" presStyleIdx="0" presStyleCnt="3">
        <dgm:presLayoutVars>
          <dgm:bulletEnabled val="1"/>
        </dgm:presLayoutVars>
      </dgm:prSet>
      <dgm:spPr/>
    </dgm:pt>
    <dgm:pt modelId="{5B5AC115-B9AA-4158-B090-66B85CDC0815}" type="pres">
      <dgm:prSet presAssocID="{B31C737B-B19B-47D0-9DC4-94E8600FB9DA}" presName="spaceBetweenRectangles" presStyleCnt="0"/>
      <dgm:spPr/>
    </dgm:pt>
    <dgm:pt modelId="{A65735A3-25BA-4BAE-9325-61DA99A272F8}" type="pres">
      <dgm:prSet presAssocID="{DE841226-6FF2-4F02-8686-8858F4C4EC2A}" presName="parentLin" presStyleCnt="0"/>
      <dgm:spPr/>
    </dgm:pt>
    <dgm:pt modelId="{A4AE89BC-46D0-4FAD-80D4-C5FCB5556765}" type="pres">
      <dgm:prSet presAssocID="{DE841226-6FF2-4F02-8686-8858F4C4EC2A}" presName="parentLeftMargin" presStyleLbl="node1" presStyleIdx="0" presStyleCnt="3"/>
      <dgm:spPr/>
    </dgm:pt>
    <dgm:pt modelId="{E653C846-8267-48BA-81B9-04DC91624085}" type="pres">
      <dgm:prSet presAssocID="{DE841226-6FF2-4F02-8686-8858F4C4EC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45DA7-15D9-4098-B103-066BC0468806}" type="pres">
      <dgm:prSet presAssocID="{DE841226-6FF2-4F02-8686-8858F4C4EC2A}" presName="negativeSpace" presStyleCnt="0"/>
      <dgm:spPr/>
    </dgm:pt>
    <dgm:pt modelId="{E43E5A85-B846-4B36-A0D4-59A3B43B15BB}" type="pres">
      <dgm:prSet presAssocID="{DE841226-6FF2-4F02-8686-8858F4C4EC2A}" presName="childText" presStyleLbl="conFgAcc1" presStyleIdx="1" presStyleCnt="3">
        <dgm:presLayoutVars>
          <dgm:bulletEnabled val="1"/>
        </dgm:presLayoutVars>
      </dgm:prSet>
      <dgm:spPr/>
    </dgm:pt>
    <dgm:pt modelId="{5BBC8895-660C-4621-861A-355E97F90CFE}" type="pres">
      <dgm:prSet presAssocID="{702B11C3-193A-4F53-B611-432D8A9A39B4}" presName="spaceBetweenRectangles" presStyleCnt="0"/>
      <dgm:spPr/>
    </dgm:pt>
    <dgm:pt modelId="{A1F7CF9D-E51C-451D-A320-B9FEC729D06E}" type="pres">
      <dgm:prSet presAssocID="{186125EA-5C7D-445A-BD17-821CF5DF9805}" presName="parentLin" presStyleCnt="0"/>
      <dgm:spPr/>
    </dgm:pt>
    <dgm:pt modelId="{864C707D-F139-4B16-8CCC-995B0C6EFB0C}" type="pres">
      <dgm:prSet presAssocID="{186125EA-5C7D-445A-BD17-821CF5DF9805}" presName="parentLeftMargin" presStyleLbl="node1" presStyleIdx="1" presStyleCnt="3"/>
      <dgm:spPr/>
    </dgm:pt>
    <dgm:pt modelId="{CC5B8F44-25F6-4A25-B7BC-D6FD2AAA9B76}" type="pres">
      <dgm:prSet presAssocID="{186125EA-5C7D-445A-BD17-821CF5DF98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E7E842-B7DC-4A7B-99B9-ECE52FEB9336}" type="pres">
      <dgm:prSet presAssocID="{186125EA-5C7D-445A-BD17-821CF5DF9805}" presName="negativeSpace" presStyleCnt="0"/>
      <dgm:spPr/>
    </dgm:pt>
    <dgm:pt modelId="{DEF1C134-4048-4084-AC83-CF5393B17356}" type="pres">
      <dgm:prSet presAssocID="{186125EA-5C7D-445A-BD17-821CF5DF98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23B36C-598D-408C-B95E-13B7C6DAA5D7}" type="presOf" srcId="{186125EA-5C7D-445A-BD17-821CF5DF9805}" destId="{864C707D-F139-4B16-8CCC-995B0C6EFB0C}" srcOrd="0" destOrd="0" presId="urn:microsoft.com/office/officeart/2005/8/layout/list1"/>
    <dgm:cxn modelId="{5C2A5DC4-C2BF-4786-8A1B-59F54B211E44}" srcId="{DE841226-6FF2-4F02-8686-8858F4C4EC2A}" destId="{A2382382-E678-4373-B91A-0DC5DDF27119}" srcOrd="0" destOrd="0" parTransId="{09A7A6D8-42C3-4934-A62C-27D2489BB7D7}" sibTransId="{2F0A9D2F-DADE-4581-8FBD-0936791252AE}"/>
    <dgm:cxn modelId="{6BBCCD2A-C5BC-4CFC-979D-C891CF5B549A}" type="presOf" srcId="{0A2AE0C1-7CD1-4F0A-8EDF-54E29B38A4C0}" destId="{8405488F-2520-4292-AFD7-6F691B001C5F}" srcOrd="0" destOrd="2" presId="urn:microsoft.com/office/officeart/2005/8/layout/list1"/>
    <dgm:cxn modelId="{E22F50EA-A5DB-45ED-A7EA-88EA947AE665}" type="presOf" srcId="{C8E47139-8729-47B2-9AEC-C0C226017316}" destId="{AFC4803A-D3CF-450C-98FC-2E500BAF1556}" srcOrd="0" destOrd="0" presId="urn:microsoft.com/office/officeart/2005/8/layout/list1"/>
    <dgm:cxn modelId="{06D78B9C-B70A-48B4-9610-768117BEB8B1}" type="presOf" srcId="{F04E76EB-6EB8-496E-9F35-3428DFECBA9A}" destId="{8D39BB61-7170-437F-A1B8-79A0BF2250D3}" srcOrd="1" destOrd="0" presId="urn:microsoft.com/office/officeart/2005/8/layout/list1"/>
    <dgm:cxn modelId="{DA3BEC86-D96A-472A-965E-5E34DE5DA3DB}" type="presOf" srcId="{9856E652-BE94-4EA6-873D-F71279056FDE}" destId="{DEF1C134-4048-4084-AC83-CF5393B17356}" srcOrd="0" destOrd="1" presId="urn:microsoft.com/office/officeart/2005/8/layout/list1"/>
    <dgm:cxn modelId="{8F66978B-2635-4E23-B42D-07DD628BB75C}" srcId="{186125EA-5C7D-445A-BD17-821CF5DF9805}" destId="{B18C5795-FADF-4B5A-9E9B-059315A90E75}" srcOrd="0" destOrd="0" parTransId="{696506C6-952B-4814-9B17-12E059ECE74D}" sibTransId="{4A2BE2CF-0D94-4175-968C-FF610C0F41AB}"/>
    <dgm:cxn modelId="{1E57411D-2EAF-4238-A913-3B200DAC4849}" srcId="{C8E47139-8729-47B2-9AEC-C0C226017316}" destId="{DE841226-6FF2-4F02-8686-8858F4C4EC2A}" srcOrd="1" destOrd="0" parTransId="{79F09CFE-9F46-4A0C-BE49-F6F5A814724D}" sibTransId="{702B11C3-193A-4F53-B611-432D8A9A39B4}"/>
    <dgm:cxn modelId="{5F4872ED-8B71-4568-9F04-A8D3A88C48E5}" srcId="{C8E47139-8729-47B2-9AEC-C0C226017316}" destId="{186125EA-5C7D-445A-BD17-821CF5DF9805}" srcOrd="2" destOrd="0" parTransId="{4B456E62-4DE8-4342-8423-4B034903125F}" sibTransId="{F1893888-8ED1-4304-BE19-8AEE38217764}"/>
    <dgm:cxn modelId="{505F481D-E9B9-4B34-8F45-46A616E64644}" type="presOf" srcId="{B868B60A-C881-4D75-B705-55CA24368055}" destId="{E43E5A85-B846-4B36-A0D4-59A3B43B15BB}" srcOrd="0" destOrd="1" presId="urn:microsoft.com/office/officeart/2005/8/layout/list1"/>
    <dgm:cxn modelId="{FFF15A41-096A-4C5B-A3D4-8F0184064DAD}" srcId="{DE841226-6FF2-4F02-8686-8858F4C4EC2A}" destId="{B868B60A-C881-4D75-B705-55CA24368055}" srcOrd="1" destOrd="0" parTransId="{AB9D7ABA-5315-4AC5-8FFD-3DBA187994FF}" sibTransId="{C6B58FE9-9798-4625-BC63-9AE7BF70A1C4}"/>
    <dgm:cxn modelId="{66ABC5EF-1D09-47C6-9C85-ED690B41BDF9}" type="presOf" srcId="{DE841226-6FF2-4F02-8686-8858F4C4EC2A}" destId="{E653C846-8267-48BA-81B9-04DC91624085}" srcOrd="1" destOrd="0" presId="urn:microsoft.com/office/officeart/2005/8/layout/list1"/>
    <dgm:cxn modelId="{703235D8-46C2-4FA2-8C13-6214531FC634}" srcId="{F04E76EB-6EB8-496E-9F35-3428DFECBA9A}" destId="{0A2AE0C1-7CD1-4F0A-8EDF-54E29B38A4C0}" srcOrd="2" destOrd="0" parTransId="{8FF94A90-759E-48C8-9D97-5134F8976ADF}" sibTransId="{4670E859-25B5-4995-B686-ABA727B1EB28}"/>
    <dgm:cxn modelId="{D316D6C5-5E2B-4CB8-9B8C-7595AE65D327}" srcId="{F04E76EB-6EB8-496E-9F35-3428DFECBA9A}" destId="{5820BCEF-6E0B-4F5F-84CE-DC038AD65818}" srcOrd="0" destOrd="0" parTransId="{67083D1F-0B39-484D-A8EC-E56984A84DDC}" sibTransId="{5AF33A7E-EFAF-455F-A3E6-9A6A4F5D0762}"/>
    <dgm:cxn modelId="{46914080-A0AA-41A6-ADA6-7F6E1D962342}" type="presOf" srcId="{5820BCEF-6E0B-4F5F-84CE-DC038AD65818}" destId="{8405488F-2520-4292-AFD7-6F691B001C5F}" srcOrd="0" destOrd="0" presId="urn:microsoft.com/office/officeart/2005/8/layout/list1"/>
    <dgm:cxn modelId="{C19FE9EA-6905-46AE-90E2-A2C47F1D03FB}" type="presOf" srcId="{F04E76EB-6EB8-496E-9F35-3428DFECBA9A}" destId="{3544ECC9-447A-4C5D-8360-4539D8B227CF}" srcOrd="0" destOrd="0" presId="urn:microsoft.com/office/officeart/2005/8/layout/list1"/>
    <dgm:cxn modelId="{6D7AAF44-E0C1-481E-977A-7DAD6D20A982}" type="presOf" srcId="{DE841226-6FF2-4F02-8686-8858F4C4EC2A}" destId="{A4AE89BC-46D0-4FAD-80D4-C5FCB5556765}" srcOrd="0" destOrd="0" presId="urn:microsoft.com/office/officeart/2005/8/layout/list1"/>
    <dgm:cxn modelId="{BF15AE8B-9A8A-4D6D-979D-CCF9DA3DB5A3}" type="presOf" srcId="{186125EA-5C7D-445A-BD17-821CF5DF9805}" destId="{CC5B8F44-25F6-4A25-B7BC-D6FD2AAA9B76}" srcOrd="1" destOrd="0" presId="urn:microsoft.com/office/officeart/2005/8/layout/list1"/>
    <dgm:cxn modelId="{2BCA87B3-AB62-4D6C-A9DA-056B27490C7B}" type="presOf" srcId="{6EA70589-65ED-4C52-93D8-55EF11209824}" destId="{8405488F-2520-4292-AFD7-6F691B001C5F}" srcOrd="0" destOrd="1" presId="urn:microsoft.com/office/officeart/2005/8/layout/list1"/>
    <dgm:cxn modelId="{CAA8B17D-2E48-4A5D-883F-6B83B0A8089F}" srcId="{C8E47139-8729-47B2-9AEC-C0C226017316}" destId="{F04E76EB-6EB8-496E-9F35-3428DFECBA9A}" srcOrd="0" destOrd="0" parTransId="{DAAB7C4E-A3DF-4796-AFC2-D602808D8F43}" sibTransId="{B31C737B-B19B-47D0-9DC4-94E8600FB9DA}"/>
    <dgm:cxn modelId="{61DD33A1-7F19-4062-9793-CC8811B2F4C0}" srcId="{F04E76EB-6EB8-496E-9F35-3428DFECBA9A}" destId="{6EA70589-65ED-4C52-93D8-55EF11209824}" srcOrd="1" destOrd="0" parTransId="{37BAE0C7-E574-425D-8B83-0BAB816086CC}" sibTransId="{1D4F38EA-C55E-4327-90AF-398C013FA53C}"/>
    <dgm:cxn modelId="{FCA6D892-F836-41F0-83E2-05C80FE7A81E}" srcId="{186125EA-5C7D-445A-BD17-821CF5DF9805}" destId="{9856E652-BE94-4EA6-873D-F71279056FDE}" srcOrd="1" destOrd="0" parTransId="{A05FA74A-4A09-4E2C-A5CD-C21CEE002C6A}" sibTransId="{A9D2FCE1-4D22-40AD-906F-43B8221E69B0}"/>
    <dgm:cxn modelId="{EFCFB7CA-36F9-47E8-9242-F9EC693D0328}" type="presOf" srcId="{B18C5795-FADF-4B5A-9E9B-059315A90E75}" destId="{DEF1C134-4048-4084-AC83-CF5393B17356}" srcOrd="0" destOrd="0" presId="urn:microsoft.com/office/officeart/2005/8/layout/list1"/>
    <dgm:cxn modelId="{BCEA6526-6044-4634-A89B-4AA806A569D1}" type="presOf" srcId="{A2382382-E678-4373-B91A-0DC5DDF27119}" destId="{E43E5A85-B846-4B36-A0D4-59A3B43B15BB}" srcOrd="0" destOrd="0" presId="urn:microsoft.com/office/officeart/2005/8/layout/list1"/>
    <dgm:cxn modelId="{92F4F00F-0936-4CB0-8858-CD138025E211}" type="presParOf" srcId="{AFC4803A-D3CF-450C-98FC-2E500BAF1556}" destId="{567F1919-9085-4925-AD43-549A9A1DC57F}" srcOrd="0" destOrd="0" presId="urn:microsoft.com/office/officeart/2005/8/layout/list1"/>
    <dgm:cxn modelId="{1D84E678-2F2A-4472-A0B8-839EC97E71E9}" type="presParOf" srcId="{567F1919-9085-4925-AD43-549A9A1DC57F}" destId="{3544ECC9-447A-4C5D-8360-4539D8B227CF}" srcOrd="0" destOrd="0" presId="urn:microsoft.com/office/officeart/2005/8/layout/list1"/>
    <dgm:cxn modelId="{B8D88B21-07F8-4861-859F-0AE405F61EAA}" type="presParOf" srcId="{567F1919-9085-4925-AD43-549A9A1DC57F}" destId="{8D39BB61-7170-437F-A1B8-79A0BF2250D3}" srcOrd="1" destOrd="0" presId="urn:microsoft.com/office/officeart/2005/8/layout/list1"/>
    <dgm:cxn modelId="{816F968E-06E9-46DD-BE7B-390D9EA0E6BD}" type="presParOf" srcId="{AFC4803A-D3CF-450C-98FC-2E500BAF1556}" destId="{F00E0657-0FBF-4772-BB1B-983263828230}" srcOrd="1" destOrd="0" presId="urn:microsoft.com/office/officeart/2005/8/layout/list1"/>
    <dgm:cxn modelId="{13C8A0E0-5841-4DB2-84A3-F196230CAEBC}" type="presParOf" srcId="{AFC4803A-D3CF-450C-98FC-2E500BAF1556}" destId="{8405488F-2520-4292-AFD7-6F691B001C5F}" srcOrd="2" destOrd="0" presId="urn:microsoft.com/office/officeart/2005/8/layout/list1"/>
    <dgm:cxn modelId="{B2E2B9E5-A0DD-43AE-86F3-760E0C4F312E}" type="presParOf" srcId="{AFC4803A-D3CF-450C-98FC-2E500BAF1556}" destId="{5B5AC115-B9AA-4158-B090-66B85CDC0815}" srcOrd="3" destOrd="0" presId="urn:microsoft.com/office/officeart/2005/8/layout/list1"/>
    <dgm:cxn modelId="{9A1D7A59-CB31-4C98-8227-B07408610DC4}" type="presParOf" srcId="{AFC4803A-D3CF-450C-98FC-2E500BAF1556}" destId="{A65735A3-25BA-4BAE-9325-61DA99A272F8}" srcOrd="4" destOrd="0" presId="urn:microsoft.com/office/officeart/2005/8/layout/list1"/>
    <dgm:cxn modelId="{596BEF87-A49F-45E0-BF8A-B4EE26849215}" type="presParOf" srcId="{A65735A3-25BA-4BAE-9325-61DA99A272F8}" destId="{A4AE89BC-46D0-4FAD-80D4-C5FCB5556765}" srcOrd="0" destOrd="0" presId="urn:microsoft.com/office/officeart/2005/8/layout/list1"/>
    <dgm:cxn modelId="{2DF80B37-B92F-446D-95FD-B8D9AF9F484B}" type="presParOf" srcId="{A65735A3-25BA-4BAE-9325-61DA99A272F8}" destId="{E653C846-8267-48BA-81B9-04DC91624085}" srcOrd="1" destOrd="0" presId="urn:microsoft.com/office/officeart/2005/8/layout/list1"/>
    <dgm:cxn modelId="{D1F9107A-888A-46E2-99CE-6A6DDB308488}" type="presParOf" srcId="{AFC4803A-D3CF-450C-98FC-2E500BAF1556}" destId="{9F645DA7-15D9-4098-B103-066BC0468806}" srcOrd="5" destOrd="0" presId="urn:microsoft.com/office/officeart/2005/8/layout/list1"/>
    <dgm:cxn modelId="{AD887DB6-50C4-4E2A-AF4C-F51CA572799A}" type="presParOf" srcId="{AFC4803A-D3CF-450C-98FC-2E500BAF1556}" destId="{E43E5A85-B846-4B36-A0D4-59A3B43B15BB}" srcOrd="6" destOrd="0" presId="urn:microsoft.com/office/officeart/2005/8/layout/list1"/>
    <dgm:cxn modelId="{CCB7B854-0210-4D6B-84B1-5EC9C8664A4A}" type="presParOf" srcId="{AFC4803A-D3CF-450C-98FC-2E500BAF1556}" destId="{5BBC8895-660C-4621-861A-355E97F90CFE}" srcOrd="7" destOrd="0" presId="urn:microsoft.com/office/officeart/2005/8/layout/list1"/>
    <dgm:cxn modelId="{8C059F21-3085-4CCC-B60C-C2D4DE72B4A1}" type="presParOf" srcId="{AFC4803A-D3CF-450C-98FC-2E500BAF1556}" destId="{A1F7CF9D-E51C-451D-A320-B9FEC729D06E}" srcOrd="8" destOrd="0" presId="urn:microsoft.com/office/officeart/2005/8/layout/list1"/>
    <dgm:cxn modelId="{2B249A6C-4B93-4301-B1E4-CB0DA7397159}" type="presParOf" srcId="{A1F7CF9D-E51C-451D-A320-B9FEC729D06E}" destId="{864C707D-F139-4B16-8CCC-995B0C6EFB0C}" srcOrd="0" destOrd="0" presId="urn:microsoft.com/office/officeart/2005/8/layout/list1"/>
    <dgm:cxn modelId="{A2D652EE-B824-47AE-8B91-4B00358408A1}" type="presParOf" srcId="{A1F7CF9D-E51C-451D-A320-B9FEC729D06E}" destId="{CC5B8F44-25F6-4A25-B7BC-D6FD2AAA9B76}" srcOrd="1" destOrd="0" presId="urn:microsoft.com/office/officeart/2005/8/layout/list1"/>
    <dgm:cxn modelId="{9EC6BA0A-E0EC-45E4-9453-44723FC3095D}" type="presParOf" srcId="{AFC4803A-D3CF-450C-98FC-2E500BAF1556}" destId="{E9E7E842-B7DC-4A7B-99B9-ECE52FEB9336}" srcOrd="9" destOrd="0" presId="urn:microsoft.com/office/officeart/2005/8/layout/list1"/>
    <dgm:cxn modelId="{1CDB92F2-7A81-42F6-B7DB-672DF9446A9C}" type="presParOf" srcId="{AFC4803A-D3CF-450C-98FC-2E500BAF1556}" destId="{DEF1C134-4048-4084-AC83-CF5393B173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5488F-2520-4292-AFD7-6F691B001C5F}">
      <dsp:nvSpPr>
        <dsp:cNvPr id="0" name=""/>
        <dsp:cNvSpPr/>
      </dsp:nvSpPr>
      <dsp:spPr>
        <a:xfrm>
          <a:off x="0" y="328147"/>
          <a:ext cx="8902281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Design, develop, validate, and implement first phase of microservices in an effort to migrate from a monolithic SOA architecture to an agile microservice enabled architecture.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microservices in Java using the Spring framework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Utilize industry leading API management platform</a:t>
          </a:r>
        </a:p>
      </dsp:txBody>
      <dsp:txXfrm>
        <a:off x="0" y="328147"/>
        <a:ext cx="8902281" cy="1488375"/>
      </dsp:txXfrm>
    </dsp:sp>
    <dsp:sp modelId="{8D39BB61-7170-437F-A1B8-79A0BF2250D3}">
      <dsp:nvSpPr>
        <dsp:cNvPr id="0" name=""/>
        <dsp:cNvSpPr/>
      </dsp:nvSpPr>
      <dsp:spPr>
        <a:xfrm>
          <a:off x="445114" y="106747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Large US Private Healthcare Firm</a:t>
          </a:r>
        </a:p>
      </dsp:txBody>
      <dsp:txXfrm>
        <a:off x="466730" y="128363"/>
        <a:ext cx="6188364" cy="399568"/>
      </dsp:txXfrm>
    </dsp:sp>
    <dsp:sp modelId="{E43E5A85-B846-4B36-A0D4-59A3B43B15BB}">
      <dsp:nvSpPr>
        <dsp:cNvPr id="0" name=""/>
        <dsp:cNvSpPr/>
      </dsp:nvSpPr>
      <dsp:spPr>
        <a:xfrm>
          <a:off x="0" y="2118922"/>
          <a:ext cx="8902281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proof of concept web application using PaaS, microservices, and Container technology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Architecture components include Pivotal Cloud Foundry and Docker Containers to deliver to a cloud environment</a:t>
          </a:r>
        </a:p>
      </dsp:txBody>
      <dsp:txXfrm>
        <a:off x="0" y="2118922"/>
        <a:ext cx="8902281" cy="1252125"/>
      </dsp:txXfrm>
    </dsp:sp>
    <dsp:sp modelId="{E653C846-8267-48BA-81B9-04DC91624085}">
      <dsp:nvSpPr>
        <dsp:cNvPr id="0" name=""/>
        <dsp:cNvSpPr/>
      </dsp:nvSpPr>
      <dsp:spPr>
        <a:xfrm>
          <a:off x="445114" y="1897522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 Mobile Communications Company</a:t>
          </a:r>
        </a:p>
      </dsp:txBody>
      <dsp:txXfrm>
        <a:off x="466730" y="1919138"/>
        <a:ext cx="6188364" cy="399568"/>
      </dsp:txXfrm>
    </dsp:sp>
    <dsp:sp modelId="{DEF1C134-4048-4084-AC83-CF5393B17356}">
      <dsp:nvSpPr>
        <dsp:cNvPr id="0" name=""/>
        <dsp:cNvSpPr/>
      </dsp:nvSpPr>
      <dsp:spPr>
        <a:xfrm>
          <a:off x="0" y="3673448"/>
          <a:ext cx="8902281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microservices Best Practices to be implemented by the architecture CoE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 and implement prototype architecture to enable rapid development for client customers</a:t>
          </a:r>
        </a:p>
      </dsp:txBody>
      <dsp:txXfrm>
        <a:off x="0" y="3673448"/>
        <a:ext cx="8902281" cy="1063125"/>
      </dsp:txXfrm>
    </dsp:sp>
    <dsp:sp modelId="{CC5B8F44-25F6-4A25-B7BC-D6FD2AAA9B76}">
      <dsp:nvSpPr>
        <dsp:cNvPr id="0" name=""/>
        <dsp:cNvSpPr/>
      </dsp:nvSpPr>
      <dsp:spPr>
        <a:xfrm>
          <a:off x="445114" y="3452048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Industry Leading Credit Rating Company</a:t>
          </a:r>
        </a:p>
      </dsp:txBody>
      <dsp:txXfrm>
        <a:off x="466730" y="3473664"/>
        <a:ext cx="618836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2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0089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82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3" descr="C:\Users\u26878\Downloads\shutterstock_149655416 (1)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"/>
          <a:stretch/>
        </p:blipFill>
        <p:spPr bwMode="auto">
          <a:xfrm>
            <a:off x="-304800" y="3330760"/>
            <a:ext cx="12496800" cy="3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99960" y="473780"/>
            <a:ext cx="3759200" cy="534988"/>
          </a:xfrm>
        </p:spPr>
        <p:txBody>
          <a:bodyPr anchor="ctr">
            <a:noAutofit/>
          </a:bodyPr>
          <a:lstStyle>
            <a:lvl1pPr algn="ctr">
              <a:buNone/>
              <a:defRPr sz="2000" b="0" baseline="0">
                <a:solidFill>
                  <a:schemeClr val="bg2">
                    <a:lumMod val="50000"/>
                  </a:schemeClr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Vertical/ Business Unit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17713" y="1973974"/>
            <a:ext cx="6603999" cy="5334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10033000" y="1622002"/>
            <a:ext cx="1727200" cy="1295400"/>
          </a:xfrm>
          <a:ln>
            <a:noFill/>
          </a:ln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217712" y="2917402"/>
            <a:ext cx="6604000" cy="612648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Description about the presentation and/or version number and date of release</a:t>
            </a:r>
          </a:p>
        </p:txBody>
      </p:sp>
      <p:sp>
        <p:nvSpPr>
          <p:cNvPr id="25" name="Date Placeholder 5"/>
          <p:cNvSpPr>
            <a:spLocks noGrp="1"/>
          </p:cNvSpPr>
          <p:nvPr userDrawn="1">
            <p:ph type="dt" sz="half" idx="10"/>
          </p:nvPr>
        </p:nvSpPr>
        <p:spPr>
          <a:xfrm>
            <a:off x="9804400" y="381000"/>
            <a:ext cx="2184400" cy="22860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Segoe" panose="020B0502040504020203" pitchFamily="34" charset="0"/>
              </a:defRPr>
            </a:lvl1pPr>
          </a:lstStyle>
          <a:p>
            <a:endParaRPr lang="en-US" kern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5707748"/>
            <a:ext cx="12192001" cy="6930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13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4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6943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4" r:id="rId16"/>
    <p:sldLayoutId id="2147483692" r:id="rId17"/>
    <p:sldLayoutId id="2147483693" r:id="rId18"/>
    <p:sldLayoutId id="2147483695" r:id="rId19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5231765" cy="142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GE </a:t>
            </a:r>
            <a:r>
              <a:rPr lang="en-US" sz="3599" spc="120" dirty="0" err="1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 Strategy </a:t>
            </a:r>
          </a:p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b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APIs &amp; Reporting</a:t>
            </a:r>
            <a:endParaRPr sz="3599" dirty="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Indicative Client Case Studies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1603487" y="1100279"/>
          <a:ext cx="8902281" cy="484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3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Solution Context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3584671" y="1467159"/>
            <a:ext cx="3701047" cy="42043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Create secure, scalable API layer to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functionality to 3</a:t>
            </a:r>
            <a:r>
              <a:rPr lang="en-US" sz="1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party developers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Provide API subscription management and chargeback &amp; billing capabilities through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BizOps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services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Migrate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reporting functionality onto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as scalable microservices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Enhance reporting functionality to support multiple data sources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Enhance reporting to allow report delivery to external systems through event notifications/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webhooks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HTTP posts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Utilize scalable BLOB storage for report persistence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4671" y="11048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8627" y="1467159"/>
            <a:ext cx="3169498" cy="42062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does not currently expose its functionality to external developers through APIs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does not currently provide reporting capabilities similar to what is available in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Reporting services in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cannot currently deliver reports to external systems through standard integration mechanisms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InSight reports are stored in file system based storage (scalability challenges)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627" y="110486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2264" y="1467157"/>
            <a:ext cx="4406791" cy="42062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1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parties &amp; developers to can easily integrate with the GE InSight platform and rapidly create of new and innovative solutions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GE can meter usage and monetize functionality that today is bundled in InSight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InSight’s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powerful reporting capabilities will be available to all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users and developers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Reporting services will be more robust and able to leverage data from multiple data sources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Reports will be able to be delivered to external systems through robust delivery mechanisms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Reduced infrastructure costs by leveraging cloud computing economies of scale of cloud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Reduced exposure to operational risks, such as downtime, misconfiguration, and performance &amp; scaling challenges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2264" y="1104867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8466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2279368" y="863488"/>
            <a:ext cx="9917113" cy="2587744"/>
          </a:xfrm>
          <a:prstGeom prst="rect">
            <a:avLst/>
          </a:prstGeom>
          <a:solidFill>
            <a:srgbClr val="E7F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11326" y="984689"/>
            <a:ext cx="1829754" cy="2347123"/>
          </a:xfrm>
          <a:prstGeom prst="rect">
            <a:avLst/>
          </a:prstGeom>
          <a:solidFill>
            <a:srgbClr val="C8E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279368" y="3650233"/>
            <a:ext cx="9912631" cy="3194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6" name="object 4"/>
          <p:cNvSpPr/>
          <p:nvPr/>
        </p:nvSpPr>
        <p:spPr>
          <a:xfrm>
            <a:off x="0" y="0"/>
            <a:ext cx="12192000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526067"/>
          </a:xfrm>
        </p:spPr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InSight</a:t>
            </a:r>
            <a:r>
              <a:rPr lang="en-US" sz="3200" dirty="0">
                <a:solidFill>
                  <a:schemeClr val="bg1"/>
                </a:solidFill>
              </a:rPr>
              <a:t> API Strategy</a:t>
            </a:r>
          </a:p>
        </p:txBody>
      </p:sp>
      <p:sp>
        <p:nvSpPr>
          <p:cNvPr id="4" name="Flowchart: Preparation 3"/>
          <p:cNvSpPr/>
          <p:nvPr/>
        </p:nvSpPr>
        <p:spPr>
          <a:xfrm>
            <a:off x="6898421" y="139450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1144" y="184920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</a:t>
            </a:r>
          </a:p>
        </p:txBody>
      </p:sp>
      <p:sp>
        <p:nvSpPr>
          <p:cNvPr id="43" name="Flowchart: Preparation 42"/>
          <p:cNvSpPr/>
          <p:nvPr/>
        </p:nvSpPr>
        <p:spPr>
          <a:xfrm>
            <a:off x="6898421" y="2278901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4320" y="273359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Controllers</a:t>
            </a:r>
          </a:p>
        </p:txBody>
      </p:sp>
      <p:sp>
        <p:nvSpPr>
          <p:cNvPr id="45" name="Flowchart: Preparation 44"/>
          <p:cNvSpPr/>
          <p:nvPr/>
        </p:nvSpPr>
        <p:spPr>
          <a:xfrm>
            <a:off x="7805261" y="136573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0659" y="1790305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</a:t>
            </a:r>
          </a:p>
        </p:txBody>
      </p:sp>
      <p:sp>
        <p:nvSpPr>
          <p:cNvPr id="47" name="Flowchart: Preparation 46"/>
          <p:cNvSpPr/>
          <p:nvPr/>
        </p:nvSpPr>
        <p:spPr>
          <a:xfrm>
            <a:off x="7805261" y="2227955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4748" y="265252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Parameters</a:t>
            </a:r>
          </a:p>
        </p:txBody>
      </p:sp>
      <p:sp>
        <p:nvSpPr>
          <p:cNvPr id="49" name="Flowchart: Preparation 48"/>
          <p:cNvSpPr/>
          <p:nvPr/>
        </p:nvSpPr>
        <p:spPr>
          <a:xfrm>
            <a:off x="2428995" y="139450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60077" y="1849201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Flowchart: Preparation 50"/>
          <p:cNvSpPr/>
          <p:nvPr/>
        </p:nvSpPr>
        <p:spPr>
          <a:xfrm>
            <a:off x="2428995" y="230792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0077" y="2732495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Role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Flowchart: Preparation 52"/>
          <p:cNvSpPr/>
          <p:nvPr/>
        </p:nvSpPr>
        <p:spPr>
          <a:xfrm>
            <a:off x="10506471" y="1322982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01301" y="1777680"/>
            <a:ext cx="86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</a:p>
        </p:txBody>
      </p:sp>
      <p:sp>
        <p:nvSpPr>
          <p:cNvPr id="57" name="Flowchart: Preparation 56"/>
          <p:cNvSpPr/>
          <p:nvPr/>
        </p:nvSpPr>
        <p:spPr>
          <a:xfrm>
            <a:off x="8730924" y="1397434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11325" y="185213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</a:t>
            </a:r>
          </a:p>
        </p:txBody>
      </p:sp>
      <p:sp>
        <p:nvSpPr>
          <p:cNvPr id="59" name="Flowchart: Preparation 58"/>
          <p:cNvSpPr/>
          <p:nvPr/>
        </p:nvSpPr>
        <p:spPr>
          <a:xfrm>
            <a:off x="3217113" y="139450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9567" y="1849201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Preparation 60"/>
          <p:cNvSpPr/>
          <p:nvPr/>
        </p:nvSpPr>
        <p:spPr>
          <a:xfrm>
            <a:off x="3839775" y="234589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56692" y="278623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Inventory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708036" y="1394503"/>
            <a:ext cx="790601" cy="894780"/>
            <a:chOff x="1341619" y="4439004"/>
            <a:chExt cx="790601" cy="894780"/>
          </a:xfrm>
        </p:grpSpPr>
        <p:sp>
          <p:nvSpPr>
            <p:cNvPr id="63" name="Flowchart: Preparation 62"/>
            <p:cNvSpPr/>
            <p:nvPr/>
          </p:nvSpPr>
          <p:spPr>
            <a:xfrm>
              <a:off x="1508319" y="44390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1619" y="4872119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Value </a:t>
              </a:r>
              <a:b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Projects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57042" y="2018733"/>
            <a:ext cx="595035" cy="903885"/>
            <a:chOff x="1439404" y="5456404"/>
            <a:chExt cx="595035" cy="903885"/>
          </a:xfrm>
        </p:grpSpPr>
        <p:sp>
          <p:nvSpPr>
            <p:cNvPr id="65" name="Flowchart: Preparation 64"/>
            <p:cNvSpPr/>
            <p:nvPr/>
          </p:nvSpPr>
          <p:spPr>
            <a:xfrm>
              <a:off x="1508319" y="54564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39404" y="589862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File </a:t>
              </a:r>
            </a:p>
            <a:p>
              <a:pPr algn="ctr"/>
              <a:r>
                <a:rPr lang="en-US" sz="1200" b="1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Mgmt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1" name="Flowchart: Preparation 70"/>
          <p:cNvSpPr/>
          <p:nvPr/>
        </p:nvSpPr>
        <p:spPr>
          <a:xfrm>
            <a:off x="5210683" y="138008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87264" y="1804655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Alarms</a:t>
            </a:r>
          </a:p>
        </p:txBody>
      </p:sp>
      <p:sp>
        <p:nvSpPr>
          <p:cNvPr id="75" name="Flowchart: Preparation 74"/>
          <p:cNvSpPr/>
          <p:nvPr/>
        </p:nvSpPr>
        <p:spPr>
          <a:xfrm>
            <a:off x="5210683" y="229580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50207" y="2736147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Comments</a:t>
            </a:r>
          </a:p>
        </p:txBody>
      </p:sp>
      <p:sp>
        <p:nvSpPr>
          <p:cNvPr id="77" name="Flowchart: Preparation 76"/>
          <p:cNvSpPr/>
          <p:nvPr/>
        </p:nvSpPr>
        <p:spPr>
          <a:xfrm>
            <a:off x="5930293" y="1372243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0375" y="1805358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Annotations</a:t>
            </a:r>
          </a:p>
        </p:txBody>
      </p:sp>
      <p:sp>
        <p:nvSpPr>
          <p:cNvPr id="79" name="Flowchart: Preparation 78"/>
          <p:cNvSpPr/>
          <p:nvPr/>
        </p:nvSpPr>
        <p:spPr>
          <a:xfrm>
            <a:off x="5930293" y="2282064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63593" y="2724284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Missed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Updates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2366533" y="1225836"/>
            <a:ext cx="588113" cy="206581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996923" y="1221767"/>
            <a:ext cx="1987213" cy="206988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517967" y="1217640"/>
            <a:ext cx="1799341" cy="207401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Flowchart: Preparation 122"/>
          <p:cNvSpPr/>
          <p:nvPr/>
        </p:nvSpPr>
        <p:spPr>
          <a:xfrm>
            <a:off x="8730924" y="228112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460830" y="270569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Generation</a:t>
            </a:r>
          </a:p>
        </p:txBody>
      </p:sp>
      <p:sp>
        <p:nvSpPr>
          <p:cNvPr id="125" name="Flowchart: Preparation 124"/>
          <p:cNvSpPr/>
          <p:nvPr/>
        </p:nvSpPr>
        <p:spPr>
          <a:xfrm>
            <a:off x="9599738" y="138008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424221" y="1820427"/>
            <a:ext cx="80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Flowchart: Preparation 126"/>
          <p:cNvSpPr/>
          <p:nvPr/>
        </p:nvSpPr>
        <p:spPr>
          <a:xfrm>
            <a:off x="9599738" y="228556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303195" y="271868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Distribution</a:t>
            </a:r>
          </a:p>
        </p:txBody>
      </p:sp>
      <p:sp>
        <p:nvSpPr>
          <p:cNvPr id="129" name="Flowchart: Preparation 128"/>
          <p:cNvSpPr/>
          <p:nvPr/>
        </p:nvSpPr>
        <p:spPr>
          <a:xfrm>
            <a:off x="3202717" y="230792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33801" y="2732495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Fleet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0363658" y="1202759"/>
            <a:ext cx="762541" cy="107307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67620" y="797470"/>
            <a:ext cx="173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&amp; Controllers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7602382" y="1215318"/>
            <a:ext cx="879758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277877" y="797470"/>
            <a:ext cx="194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5028863" y="1202760"/>
            <a:ext cx="1617932" cy="208889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90779" y="797470"/>
            <a:ext cx="167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Activity</a:t>
            </a:r>
          </a:p>
        </p:txBody>
      </p:sp>
      <p:sp>
        <p:nvSpPr>
          <p:cNvPr id="171" name="Flowchart: Preparation 170"/>
          <p:cNvSpPr/>
          <p:nvPr/>
        </p:nvSpPr>
        <p:spPr>
          <a:xfrm>
            <a:off x="11403404" y="1308132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1109846" y="1762830"/>
            <a:ext cx="104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11175720" y="1175986"/>
            <a:ext cx="922675" cy="104850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51917" y="797470"/>
            <a:ext cx="99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11296" y="797470"/>
            <a:ext cx="211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Management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5275" y="797470"/>
            <a:ext cx="106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690708" y="1215318"/>
            <a:ext cx="879758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0363658" y="2516205"/>
            <a:ext cx="689164" cy="731697"/>
            <a:chOff x="2539668" y="1309772"/>
            <a:chExt cx="689164" cy="731697"/>
          </a:xfrm>
        </p:grpSpPr>
        <p:sp>
          <p:nvSpPr>
            <p:cNvPr id="92" name="Flowchart: Preparation 91"/>
            <p:cNvSpPr/>
            <p:nvPr/>
          </p:nvSpPr>
          <p:spPr>
            <a:xfrm>
              <a:off x="2655650" y="1309772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39668" y="1764470"/>
              <a:ext cx="689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Trends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10363658" y="2306770"/>
            <a:ext cx="741434" cy="101273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10374477" y="5507810"/>
            <a:ext cx="1416985" cy="60055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0319650" y="4573478"/>
            <a:ext cx="1416985" cy="60055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545289" y="4470832"/>
            <a:ext cx="1464072" cy="63079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4100872" y="4113621"/>
            <a:ext cx="2266299" cy="252672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18985" y="5118969"/>
            <a:ext cx="481886" cy="198885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Http</a:t>
            </a:r>
          </a:p>
        </p:txBody>
      </p:sp>
      <p:sp>
        <p:nvSpPr>
          <p:cNvPr id="176" name="Flowchart: Magnetic Disk 175"/>
          <p:cNvSpPr/>
          <p:nvPr/>
        </p:nvSpPr>
        <p:spPr>
          <a:xfrm>
            <a:off x="10515080" y="5594074"/>
            <a:ext cx="1035728" cy="428032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Cassandra</a:t>
            </a:r>
          </a:p>
        </p:txBody>
      </p:sp>
      <p:cxnSp>
        <p:nvCxnSpPr>
          <p:cNvPr id="179" name="Elbow Connector 178"/>
          <p:cNvCxnSpPr>
            <a:stCxn id="185" idx="3"/>
            <a:endCxn id="170" idx="1"/>
          </p:cNvCxnSpPr>
          <p:nvPr/>
        </p:nvCxnSpPr>
        <p:spPr>
          <a:xfrm>
            <a:off x="3679533" y="4491189"/>
            <a:ext cx="421339" cy="885796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87" idx="3"/>
            <a:endCxn id="170" idx="1"/>
          </p:cNvCxnSpPr>
          <p:nvPr/>
        </p:nvCxnSpPr>
        <p:spPr>
          <a:xfrm>
            <a:off x="3696865" y="5191314"/>
            <a:ext cx="404007" cy="185671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00871" y="3881961"/>
            <a:ext cx="2286622" cy="2769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 Web Services</a:t>
            </a:r>
          </a:p>
        </p:txBody>
      </p:sp>
      <p:cxnSp>
        <p:nvCxnSpPr>
          <p:cNvPr id="182" name="Elbow Connector 181"/>
          <p:cNvCxnSpPr>
            <a:stCxn id="186" idx="3"/>
            <a:endCxn id="170" idx="1"/>
          </p:cNvCxnSpPr>
          <p:nvPr/>
        </p:nvCxnSpPr>
        <p:spPr>
          <a:xfrm flipV="1">
            <a:off x="3679533" y="5376985"/>
            <a:ext cx="421339" cy="529273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7659522" y="4585945"/>
            <a:ext cx="1248817" cy="37582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Scrubbing </a:t>
            </a:r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Webservices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4" name="Flowchart: Magnetic Disk 183"/>
          <p:cNvSpPr/>
          <p:nvPr/>
        </p:nvSpPr>
        <p:spPr>
          <a:xfrm>
            <a:off x="10543524" y="4682537"/>
            <a:ext cx="1035728" cy="419871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Active MQ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439390" y="4349516"/>
            <a:ext cx="1240143" cy="28334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 Client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2439390" y="5764585"/>
            <a:ext cx="1240143" cy="28334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Hybrid Client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2456722" y="5049641"/>
            <a:ext cx="1240143" cy="28334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Native Client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4488565" y="4268947"/>
            <a:ext cx="1424818" cy="30696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Site Management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7545289" y="3686304"/>
            <a:ext cx="1464072" cy="61393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0" name="Flowchart: Magnetic Disk 189"/>
          <p:cNvSpPr/>
          <p:nvPr/>
        </p:nvSpPr>
        <p:spPr>
          <a:xfrm>
            <a:off x="7759461" y="3807368"/>
            <a:ext cx="1035728" cy="37180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Oracle DB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4505667" y="4699013"/>
            <a:ext cx="1407717" cy="30696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Controllers Management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4530163" y="5203550"/>
            <a:ext cx="1407717" cy="30696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Security Management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4530162" y="5680431"/>
            <a:ext cx="1407717" cy="30696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Reporting Management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4535377" y="6186121"/>
            <a:ext cx="1407717" cy="30696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Metrics Reporting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7582445" y="5318078"/>
            <a:ext cx="1464072" cy="63079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696679" y="5433191"/>
            <a:ext cx="1248817" cy="37582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Cassandra</a:t>
            </a:r>
          </a:p>
          <a:p>
            <a:pPr algn="ctr"/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Webservices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597316" y="6132675"/>
            <a:ext cx="1464072" cy="63079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711549" y="6247788"/>
            <a:ext cx="1248817" cy="37582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Rho </a:t>
            </a:r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Webservices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199" name="Elbow Connector 198"/>
          <p:cNvCxnSpPr>
            <a:stCxn id="170" idx="3"/>
            <a:endCxn id="189" idx="1"/>
          </p:cNvCxnSpPr>
          <p:nvPr/>
        </p:nvCxnSpPr>
        <p:spPr>
          <a:xfrm flipV="1">
            <a:off x="6367172" y="3993269"/>
            <a:ext cx="1178118" cy="1383716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70" idx="3"/>
            <a:endCxn id="197" idx="1"/>
          </p:cNvCxnSpPr>
          <p:nvPr/>
        </p:nvCxnSpPr>
        <p:spPr>
          <a:xfrm>
            <a:off x="6367171" y="5376985"/>
            <a:ext cx="1230145" cy="1071086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70" idx="3"/>
            <a:endCxn id="195" idx="1"/>
          </p:cNvCxnSpPr>
          <p:nvPr/>
        </p:nvCxnSpPr>
        <p:spPr>
          <a:xfrm>
            <a:off x="6367172" y="5376985"/>
            <a:ext cx="1215275" cy="256489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70" idx="3"/>
            <a:endCxn id="169" idx="1"/>
          </p:cNvCxnSpPr>
          <p:nvPr/>
        </p:nvCxnSpPr>
        <p:spPr>
          <a:xfrm flipV="1">
            <a:off x="6367172" y="4786227"/>
            <a:ext cx="1178118" cy="590757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69" idx="3"/>
            <a:endCxn id="164" idx="1"/>
          </p:cNvCxnSpPr>
          <p:nvPr/>
        </p:nvCxnSpPr>
        <p:spPr>
          <a:xfrm>
            <a:off x="9009361" y="4786228"/>
            <a:ext cx="1310289" cy="87529"/>
          </a:xfrm>
          <a:prstGeom prst="bentConnector3">
            <a:avLst>
              <a:gd name="adj1" fmla="val 54889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endCxn id="163" idx="1"/>
          </p:cNvCxnSpPr>
          <p:nvPr/>
        </p:nvCxnSpPr>
        <p:spPr>
          <a:xfrm>
            <a:off x="9061388" y="5633474"/>
            <a:ext cx="1313088" cy="174616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97" idx="3"/>
            <a:endCxn id="163" idx="1"/>
          </p:cNvCxnSpPr>
          <p:nvPr/>
        </p:nvCxnSpPr>
        <p:spPr>
          <a:xfrm flipV="1">
            <a:off x="9061388" y="5808089"/>
            <a:ext cx="1313088" cy="639982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69" idx="3"/>
            <a:endCxn id="163" idx="1"/>
          </p:cNvCxnSpPr>
          <p:nvPr/>
        </p:nvCxnSpPr>
        <p:spPr>
          <a:xfrm>
            <a:off x="9009362" y="4786228"/>
            <a:ext cx="1365115" cy="10218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274886" y="3419671"/>
            <a:ext cx="5880755" cy="377190"/>
          </a:xfrm>
          <a:prstGeom prst="downArrowCallout">
            <a:avLst>
              <a:gd name="adj1" fmla="val 85606"/>
              <a:gd name="adj2" fmla="val 92736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REST/HTTPS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2772" y="3419671"/>
            <a:ext cx="4039227" cy="239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753882"/>
            <a:ext cx="2294764" cy="6091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749" y="3687078"/>
            <a:ext cx="2292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Leverages existing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InSight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web services in-place where feasible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Minimizes changes required to existing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InSight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UI, services, backend code, and data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36" y="1422567"/>
            <a:ext cx="2289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New API layer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built as microservices on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Predix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Cloud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00435" y="481171"/>
            <a:ext cx="209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Initial Focus Area</a:t>
            </a:r>
          </a:p>
        </p:txBody>
      </p:sp>
    </p:spTree>
    <p:extLst>
      <p:ext uri="{BB962C8B-B14F-4D97-AF65-F5344CB8AC3E}">
        <p14:creationId xmlns:p14="http://schemas.microsoft.com/office/powerpoint/2010/main" val="229804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628383" y="3626053"/>
            <a:ext cx="2834378" cy="51998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Federation 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615520" y="2013626"/>
            <a:ext cx="1611185" cy="12829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Services</a:t>
            </a:r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Services on </a:t>
            </a:r>
            <a:r>
              <a:rPr lang="en-US" sz="3600" dirty="0" err="1">
                <a:solidFill>
                  <a:schemeClr val="bg1"/>
                </a:solidFill>
              </a:rPr>
              <a:t>Predix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464" y="4705277"/>
            <a:ext cx="404038" cy="5677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7194" y="5280119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Managed</a:t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Devices</a:t>
            </a:r>
          </a:p>
        </p:txBody>
      </p:sp>
      <p:sp>
        <p:nvSpPr>
          <p:cNvPr id="7" name="Flowchart: Direct Access Storage 6"/>
          <p:cNvSpPr/>
          <p:nvPr/>
        </p:nvSpPr>
        <p:spPr>
          <a:xfrm>
            <a:off x="1157256" y="4859138"/>
            <a:ext cx="472761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591502" y="4986729"/>
            <a:ext cx="565754" cy="24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5848" y="510787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Ingestion</a:t>
            </a:r>
          </a:p>
        </p:txBody>
      </p:sp>
      <p:cxnSp>
        <p:nvCxnSpPr>
          <p:cNvPr id="15" name="Straight Arrow Connector 14"/>
          <p:cNvCxnSpPr>
            <a:stCxn id="7" idx="4"/>
            <a:endCxn id="16" idx="1"/>
          </p:cNvCxnSpPr>
          <p:nvPr/>
        </p:nvCxnSpPr>
        <p:spPr>
          <a:xfrm>
            <a:off x="1630017" y="4986729"/>
            <a:ext cx="397630" cy="157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27647" y="4818344"/>
            <a:ext cx="1245274" cy="33991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05332" y="5218552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87714" y="5123563"/>
            <a:ext cx="110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Series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5236" y="2965735"/>
            <a:ext cx="70292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9109" y="3722025"/>
            <a:ext cx="2765061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522016" y="4769727"/>
            <a:ext cx="636724" cy="50468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43827" y="5249177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Asset/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Metadata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29306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6756" y="854721"/>
            <a:ext cx="34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25467" y="861902"/>
            <a:ext cx="64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67671" y="4668124"/>
            <a:ext cx="1402742" cy="65912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Data </a:t>
            </a:r>
            <a:b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25140" y="4660573"/>
            <a:ext cx="1520111" cy="6666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Data Service</a:t>
            </a:r>
          </a:p>
        </p:txBody>
      </p:sp>
      <p:sp>
        <p:nvSpPr>
          <p:cNvPr id="49" name="Flowchart: Magnetic Disk 48"/>
          <p:cNvSpPr/>
          <p:nvPr/>
        </p:nvSpPr>
        <p:spPr>
          <a:xfrm>
            <a:off x="6975256" y="3773645"/>
            <a:ext cx="290846" cy="232107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5" idx="0"/>
          </p:cNvCxnSpPr>
          <p:nvPr/>
        </p:nvCxnSpPr>
        <p:spPr>
          <a:xfrm flipV="1">
            <a:off x="5169042" y="4124725"/>
            <a:ext cx="3371" cy="54339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470411" y="4146035"/>
            <a:ext cx="0" cy="52208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68736" y="1347816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503001" y="861901"/>
            <a:ext cx="1456740" cy="37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</a:t>
            </a:r>
          </a:p>
        </p:txBody>
      </p:sp>
      <p:sp>
        <p:nvSpPr>
          <p:cNvPr id="63" name="Flowchart: Magnetic Disk 62"/>
          <p:cNvSpPr/>
          <p:nvPr/>
        </p:nvSpPr>
        <p:spPr>
          <a:xfrm>
            <a:off x="9296744" y="36251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/>
          <p:cNvSpPr/>
          <p:nvPr/>
        </p:nvSpPr>
        <p:spPr>
          <a:xfrm>
            <a:off x="9449144" y="37775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gnetic Disk 65"/>
          <p:cNvSpPr/>
          <p:nvPr/>
        </p:nvSpPr>
        <p:spPr>
          <a:xfrm>
            <a:off x="9601544" y="39299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8789279" y="3498232"/>
            <a:ext cx="1210501" cy="77991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817825" y="425123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Data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7462761" y="3851954"/>
            <a:ext cx="1326519" cy="252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Magnetic Disk 78"/>
          <p:cNvSpPr/>
          <p:nvPr/>
        </p:nvSpPr>
        <p:spPr>
          <a:xfrm>
            <a:off x="5698699" y="2713531"/>
            <a:ext cx="290846" cy="232107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5307262" y="3292045"/>
            <a:ext cx="70" cy="328976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226705" y="3158499"/>
            <a:ext cx="321276" cy="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5" idx="1"/>
          </p:cNvCxnSpPr>
          <p:nvPr/>
        </p:nvCxnSpPr>
        <p:spPr>
          <a:xfrm>
            <a:off x="6065354" y="2804455"/>
            <a:ext cx="478250" cy="672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9124051" y="4712458"/>
            <a:ext cx="404038" cy="5677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8937616" y="5287300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Managed</a:t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Devices</a:t>
            </a:r>
          </a:p>
        </p:txBody>
      </p:sp>
      <p:sp>
        <p:nvSpPr>
          <p:cNvPr id="113" name="Flowchart: Direct Access Storage 112"/>
          <p:cNvSpPr/>
          <p:nvPr/>
        </p:nvSpPr>
        <p:spPr>
          <a:xfrm>
            <a:off x="7830211" y="4866319"/>
            <a:ext cx="472761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801858" y="508872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Ingestion</a:t>
            </a:r>
          </a:p>
        </p:txBody>
      </p:sp>
      <p:cxnSp>
        <p:nvCxnSpPr>
          <p:cNvPr id="116" name="Straight Arrow Connector 115"/>
          <p:cNvCxnSpPr>
            <a:stCxn id="113" idx="4"/>
            <a:endCxn id="111" idx="1"/>
          </p:cNvCxnSpPr>
          <p:nvPr/>
        </p:nvCxnSpPr>
        <p:spPr>
          <a:xfrm>
            <a:off x="8302972" y="4993910"/>
            <a:ext cx="821079" cy="24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3"/>
            <a:endCxn id="113" idx="1"/>
          </p:cNvCxnSpPr>
          <p:nvPr/>
        </p:nvCxnSpPr>
        <p:spPr>
          <a:xfrm>
            <a:off x="7445251" y="4993909"/>
            <a:ext cx="384960" cy="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1" idx="2"/>
          </p:cNvCxnSpPr>
          <p:nvPr/>
        </p:nvCxnSpPr>
        <p:spPr>
          <a:xfrm>
            <a:off x="1546699" y="3295234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26" idx="0"/>
          </p:cNvCxnSpPr>
          <p:nvPr/>
        </p:nvCxnSpPr>
        <p:spPr>
          <a:xfrm>
            <a:off x="3835882" y="4052853"/>
            <a:ext cx="4496" cy="71687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984661" y="2965735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012069" y="2965735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838076" y="1340635"/>
            <a:ext cx="18679" cy="511183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2800909" y="4052853"/>
            <a:ext cx="770" cy="76549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ounded Rectangle 266"/>
          <p:cNvSpPr/>
          <p:nvPr/>
        </p:nvSpPr>
        <p:spPr>
          <a:xfrm>
            <a:off x="8843827" y="1972973"/>
            <a:ext cx="932228" cy="108691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8690407" y="3054672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Systems</a:t>
            </a:r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6125696" y="2160543"/>
            <a:ext cx="2716673" cy="93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8934298" y="2309083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8934298" y="2556845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934298" y="2804607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031717" y="1902502"/>
            <a:ext cx="269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Notifications/Web Hooks</a:t>
            </a:r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6065353" y="2412513"/>
            <a:ext cx="478251" cy="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543604" y="2278929"/>
            <a:ext cx="1929819" cy="1064018"/>
            <a:chOff x="6543604" y="2278929"/>
            <a:chExt cx="1929819" cy="1064018"/>
          </a:xfrm>
        </p:grpSpPr>
        <p:sp>
          <p:nvSpPr>
            <p:cNvPr id="84" name="Rectangle 83"/>
            <p:cNvSpPr/>
            <p:nvPr/>
          </p:nvSpPr>
          <p:spPr>
            <a:xfrm>
              <a:off x="6547981" y="3007198"/>
              <a:ext cx="1925442" cy="32949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Blob Storage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098452" y="3004393"/>
              <a:ext cx="253300" cy="338554"/>
              <a:chOff x="8856169" y="2736498"/>
              <a:chExt cx="407942" cy="450617"/>
            </a:xfrm>
          </p:grpSpPr>
          <p:sp>
            <p:nvSpPr>
              <p:cNvPr id="83" name="Folded Corner 82"/>
              <p:cNvSpPr/>
              <p:nvPr/>
            </p:nvSpPr>
            <p:spPr>
              <a:xfrm rot="16200000">
                <a:off x="8925366" y="2789537"/>
                <a:ext cx="328757" cy="330896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56169" y="2736498"/>
                <a:ext cx="407942" cy="45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US" sz="800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</a:t>
                </a: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6543604" y="2646429"/>
              <a:ext cx="1929819" cy="32949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083770" y="2724410"/>
              <a:ext cx="275692" cy="168426"/>
              <a:chOff x="679076" y="2919241"/>
              <a:chExt cx="1512795" cy="903993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79076" y="2919241"/>
                <a:ext cx="1512795" cy="903993"/>
              </a:xfrm>
              <a:prstGeom prst="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702927" y="2933270"/>
                <a:ext cx="726657" cy="437967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1429584" y="2919241"/>
                <a:ext cx="728598" cy="451996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Rectangle 281"/>
            <p:cNvSpPr/>
            <p:nvPr/>
          </p:nvSpPr>
          <p:spPr>
            <a:xfrm>
              <a:off x="6552259" y="2278929"/>
              <a:ext cx="1921163" cy="32949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Upload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8089548" y="2284675"/>
              <a:ext cx="247763" cy="287651"/>
              <a:chOff x="10286360" y="2732667"/>
              <a:chExt cx="247763" cy="287651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10286360" y="2732667"/>
                <a:ext cx="247763" cy="287651"/>
                <a:chOff x="8856169" y="2736498"/>
                <a:chExt cx="399024" cy="382865"/>
              </a:xfrm>
            </p:grpSpPr>
            <p:sp>
              <p:nvSpPr>
                <p:cNvPr id="299" name="Folded Corner 298"/>
                <p:cNvSpPr/>
                <p:nvPr/>
              </p:nvSpPr>
              <p:spPr>
                <a:xfrm rot="16200000">
                  <a:off x="8925366" y="2789537"/>
                  <a:ext cx="328757" cy="330896"/>
                </a:xfrm>
                <a:prstGeom prst="foldedCorner">
                  <a:avLst/>
                </a:prstGeom>
                <a:noFill/>
                <a:ln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8856169" y="2736498"/>
                  <a:ext cx="245877" cy="2867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10461159" y="2879392"/>
                <a:ext cx="0" cy="122182"/>
              </a:xfrm>
              <a:prstGeom prst="straightConnector1">
                <a:avLst/>
              </a:prstGeom>
              <a:ln w="19050">
                <a:solidFill>
                  <a:schemeClr val="tx1">
                    <a:lumMod val="60000"/>
                    <a:lumOff val="40000"/>
                  </a:schemeClr>
                </a:solidFill>
                <a:headEnd w="lg" len="lg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1" name="Straight Arrow Connector 350"/>
          <p:cNvCxnSpPr>
            <a:stCxn id="282" idx="3"/>
          </p:cNvCxnSpPr>
          <p:nvPr/>
        </p:nvCxnSpPr>
        <p:spPr>
          <a:xfrm>
            <a:off x="8473422" y="2443679"/>
            <a:ext cx="402302" cy="4475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7611049" y="3822021"/>
            <a:ext cx="9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GET</a:t>
            </a:r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2408684" y="3304031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>
            <a:off x="3473356" y="3304031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/>
          <p:cNvGrpSpPr/>
          <p:nvPr/>
        </p:nvGrpSpPr>
        <p:grpSpPr>
          <a:xfrm>
            <a:off x="2240424" y="5310466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8850886" y="3650315"/>
            <a:ext cx="258496" cy="253833"/>
            <a:chOff x="1298781" y="3822989"/>
            <a:chExt cx="390186" cy="354791"/>
          </a:xfrm>
        </p:grpSpPr>
        <p:sp>
          <p:nvSpPr>
            <p:cNvPr id="444" name="Oval 443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9003286" y="3802715"/>
            <a:ext cx="258496" cy="253833"/>
            <a:chOff x="1298781" y="3822989"/>
            <a:chExt cx="390186" cy="354791"/>
          </a:xfrm>
        </p:grpSpPr>
        <p:sp>
          <p:nvSpPr>
            <p:cNvPr id="452" name="Oval 45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9155686" y="3955115"/>
            <a:ext cx="258496" cy="253833"/>
            <a:chOff x="1298781" y="3822989"/>
            <a:chExt cx="390186" cy="354791"/>
          </a:xfrm>
        </p:grpSpPr>
        <p:sp>
          <p:nvSpPr>
            <p:cNvPr id="460" name="Oval 459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7" name="TextBox 466"/>
          <p:cNvSpPr txBox="1"/>
          <p:nvPr/>
        </p:nvSpPr>
        <p:spPr>
          <a:xfrm>
            <a:off x="5164968" y="4268299"/>
            <a:ext cx="53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470" name="Flowchart: Magnetic Disk 469"/>
          <p:cNvSpPr/>
          <p:nvPr/>
        </p:nvSpPr>
        <p:spPr>
          <a:xfrm>
            <a:off x="3581566" y="48193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lowchart: Magnetic Disk 470"/>
          <p:cNvSpPr/>
          <p:nvPr/>
        </p:nvSpPr>
        <p:spPr>
          <a:xfrm>
            <a:off x="3733966" y="49717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3" name="Straight Arrow Connector 482"/>
          <p:cNvCxnSpPr>
            <a:stCxn id="22" idx="3"/>
            <a:endCxn id="46" idx="1"/>
          </p:cNvCxnSpPr>
          <p:nvPr/>
        </p:nvCxnSpPr>
        <p:spPr>
          <a:xfrm flipV="1">
            <a:off x="3984170" y="3886044"/>
            <a:ext cx="644213" cy="73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6470411" y="4254491"/>
            <a:ext cx="51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5307332" y="3270074"/>
            <a:ext cx="9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122593" y="3562353"/>
            <a:ext cx="9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943712" y="2072369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790274" y="5404696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4925366" y="5496610"/>
            <a:ext cx="258496" cy="253833"/>
            <a:chOff x="1298781" y="3822989"/>
            <a:chExt cx="390186" cy="354791"/>
          </a:xfrm>
        </p:grpSpPr>
        <p:sp>
          <p:nvSpPr>
            <p:cNvPr id="151" name="Oval 150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6364962" y="5402926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500054" y="5494840"/>
            <a:ext cx="258496" cy="253833"/>
            <a:chOff x="1298781" y="3822989"/>
            <a:chExt cx="390186" cy="354791"/>
          </a:xfrm>
        </p:grpSpPr>
        <p:sp>
          <p:nvSpPr>
            <p:cNvPr id="160" name="Oval 159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5264115" y="5310466"/>
            <a:ext cx="64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 Data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862399" y="5348298"/>
            <a:ext cx="64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340028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29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08000" y="268929"/>
            <a:ext cx="11249152" cy="53035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5950" y="1068210"/>
            <a:ext cx="8045450" cy="474132"/>
          </a:xfrm>
          <a:prstGeom prst="rect">
            <a:avLst/>
          </a:prstGeom>
          <a:solidFill>
            <a:srgbClr val="D6006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8000" y="1068209"/>
            <a:ext cx="2019299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1-2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27299" y="1068207"/>
            <a:ext cx="20701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3-6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97399" y="1068210"/>
            <a:ext cx="21209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7-9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24649" y="1068210"/>
            <a:ext cx="21209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10-12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527299" y="1542342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 flipH="1">
            <a:off x="4603749" y="1542339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flipH="1">
            <a:off x="6724649" y="1542342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3382307" y="6590620"/>
            <a:ext cx="2430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2584449" y="1607957"/>
            <a:ext cx="1981199" cy="5108839"/>
            <a:chOff x="476251" y="2653055"/>
            <a:chExt cx="2163583" cy="2016749"/>
          </a:xfrm>
        </p:grpSpPr>
        <p:sp>
          <p:nvSpPr>
            <p:cNvPr id="73" name="Rectangle 72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Conception &amp; Design</a:t>
              </a:r>
            </a:p>
          </p:txBody>
        </p:sp>
        <p:sp>
          <p:nvSpPr>
            <p:cNvPr id="74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75345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Populate initial product backlog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High Level Sprint Planning, Backlog Grooming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Refine user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 stories and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define acceptance criteria 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Develop API specifications for APIs in scope for early iterations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  <a:p>
              <a:pPr marL="233363" marR="0" lvl="0" indent="-233363" algn="l" defTabSz="914400" rtl="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High level analysis/design/</a:t>
              </a:r>
              <a:b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test planning for early iterations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686302" y="1607956"/>
            <a:ext cx="1993898" cy="5108840"/>
            <a:chOff x="476251" y="2653055"/>
            <a:chExt cx="2163583" cy="1960537"/>
          </a:xfrm>
        </p:grpSpPr>
        <p:sp>
          <p:nvSpPr>
            <p:cNvPr id="76" name="Rectangle 75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/>
                </a:rPr>
                <a:t>Reporting Lift &amp; Shift onto </a:t>
              </a:r>
              <a:r>
                <a:rPr lang="en-US" sz="1400" b="1" dirty="0" err="1">
                  <a:solidFill>
                    <a:srgbClr val="FFFFFF"/>
                  </a:solidFill>
                  <a:latin typeface="Calibri"/>
                </a:rPr>
                <a:t>Predix</a:t>
              </a:r>
              <a:r>
                <a:rPr lang="en-US" sz="1400" b="1" dirty="0">
                  <a:solidFill>
                    <a:srgbClr val="FFFFFF"/>
                  </a:solidFill>
                  <a:latin typeface="Calibri"/>
                </a:rPr>
                <a:t> Cloud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6972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Migrate current reporting codebases to microservices architecture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Migrate report data sources, metadata, and schedules to data sources on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Update reporting services code to store and retrieve report metadata from new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data sources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Automate build/deployment pipeline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00854" y="1607957"/>
            <a:ext cx="2000245" cy="5108839"/>
            <a:chOff x="476251" y="2653055"/>
            <a:chExt cx="2163583" cy="2016749"/>
          </a:xfrm>
        </p:grpSpPr>
        <p:sp>
          <p:nvSpPr>
            <p:cNvPr id="79" name="Rectangle 78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Federation Services </a:t>
              </a:r>
              <a:r>
                <a:rPr kumimoji="0" lang="en-US" sz="14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Buildout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75345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Evaluate and select dependency packages to handle integration &amp; mapping of data from disparate sources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Stand up integration tech packages on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Create and test data mapping workflows to normalize and transform data from multiple data sources for reporting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Integrate with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security layers (OAuth2 etc.)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Refine initial API and enable for integration with reporting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rgbClr val="E20074"/>
                </a:buClr>
                <a:buSzPct val="120000"/>
                <a:buFont typeface="Wingdings" pitchFamily="2" charset="2"/>
                <a:buChar char="§"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8864599" y="1068207"/>
            <a:ext cx="21209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13-15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8864599" y="1542339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8921754" y="1595709"/>
            <a:ext cx="2082796" cy="60420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Calibri"/>
              </a:rPr>
              <a:t>Reporting Services Buildout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08000" y="1607956"/>
            <a:ext cx="1917699" cy="5108840"/>
            <a:chOff x="476251" y="2653055"/>
            <a:chExt cx="2163583" cy="1960537"/>
          </a:xfrm>
        </p:grpSpPr>
        <p:sp>
          <p:nvSpPr>
            <p:cNvPr id="90" name="Rectangle 89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Foundational Readiness</a:t>
              </a:r>
            </a:p>
          </p:txBody>
        </p:sp>
        <p:sp>
          <p:nvSpPr>
            <p:cNvPr id="91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6972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marR="0" lvl="0" indent="-233363" algn="l" defTabSz="914400" rtl="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Onboard architect,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 technical product owner, dev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engineers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 SDETs</a:t>
              </a:r>
            </a:p>
            <a:p>
              <a:pPr marL="233363" marR="0" lvl="0" indent="-233363" algn="l" defTabSz="914400" rtl="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Training &amp; indoctrination for dev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engineers</a:t>
              </a: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on </a:t>
              </a:r>
              <a:r>
                <a:rPr lang="en-US" sz="1200" baseline="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cloud,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microservices frameworks, tools, processes and methodology in use on project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Agile team tools (JIRA, Confluence, etc.)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architecture repository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quality management tools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113430" y="7058493"/>
            <a:ext cx="6096000" cy="275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endParaRPr lang="en-US" sz="1200" dirty="0">
              <a:solidFill>
                <a:srgbClr val="6A6A6A"/>
              </a:solidFill>
              <a:latin typeface="Swis721 BT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3754" y="49607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" name="Content Placeholder 14"/>
          <p:cNvSpPr txBox="1">
            <a:spLocks/>
          </p:cNvSpPr>
          <p:nvPr/>
        </p:nvSpPr>
        <p:spPr>
          <a:xfrm>
            <a:off x="8953580" y="2274929"/>
            <a:ext cx="2000245" cy="4441867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vert="horz" wrap="squar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Reporting service donor code enhanced to leverage data federation services</a:t>
            </a:r>
          </a:p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First proof of use of multiple data sources in reporting</a:t>
            </a:r>
          </a:p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rgbClr val="5881DD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Reporting services using blob storage for generated reports</a:t>
            </a:r>
          </a:p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rgbClr val="5881DD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Reporting services able to deliver reports to third parties via HTTP (</a:t>
            </a:r>
            <a:r>
              <a:rPr lang="en-US" sz="1200" dirty="0" err="1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webhooks</a:t>
            </a: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/upload)</a:t>
            </a:r>
          </a:p>
        </p:txBody>
      </p:sp>
    </p:spTree>
    <p:extLst>
      <p:ext uri="{BB962C8B-B14F-4D97-AF65-F5344CB8AC3E}">
        <p14:creationId xmlns:p14="http://schemas.microsoft.com/office/powerpoint/2010/main" val="6617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Structure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41108"/>
              </p:ext>
            </p:extLst>
          </p:nvPr>
        </p:nvGraphicFramePr>
        <p:xfrm>
          <a:off x="140677" y="914399"/>
          <a:ext cx="11904786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Cloud, Microservices, and Java design and development best practices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Subject Matter Expertise in Microservices development and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 supported additionally from UST Cloud Architecture practices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role – master of everything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minimum 10 years of IT experience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Foundry expertise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Proficient in API Design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concepts and best practices for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 service design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Java EE. Java EE certification preferred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at modern software paradigm, e.g., single page applications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solid understanding of 12 factor principle and self-contained systems (SCS)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DevOps Automation - automate continuous integration and enable continuous delivery - build/deployment automation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development reusable frameworks, components, and templates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recognize the structural and behavior patterns and have the judgment to apply the appropriate solution patterns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agile development and team tools setup and configurations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 &amp; refinement for early sprints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development tools, standards, and guidelines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tools, assets, APIs repositories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Product Owner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planning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Manages and coordinates the backlog and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elaboration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8-10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expert level knowledge of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builder,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enabler, and conflict competent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possess organizational dynamics awareness and be able to tackle challenging incidents gracefully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definitions &amp; refinements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expert at user story elaborations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9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Structure </a:t>
            </a:r>
            <a:r>
              <a:rPr lang="en-US" sz="2400" dirty="0">
                <a:solidFill>
                  <a:schemeClr val="bg1"/>
                </a:solidFill>
              </a:rPr>
              <a:t>(cont’d)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3502"/>
              </p:ext>
            </p:extLst>
          </p:nvPr>
        </p:nvGraphicFramePr>
        <p:xfrm>
          <a:off x="140677" y="914399"/>
          <a:ext cx="11904786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 Engineers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defined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test developed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QA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Software Development Engineers On-site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a good understanding what are microservices, what problems do they solve, and what are the challenges with them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understand requirements and be able to deliver code consistent with requirements,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architecture, development standards and guidelines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 automated unit testing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share.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SDETS(QA Software Dev Engineers in Test)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test of Microservices in sprint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test of epic product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SDETS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some level of Software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 Engineer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validate software against specifications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test environment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configurations for various environments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create and execute test scripts against specifications and produce results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self-starter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9712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Infra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compute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instances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connectivity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fence, transaction, and data security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audits, logging, monitoring and dashboards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Cloud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On-site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cloud infrastructure experience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grasp the big picture quickly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point out missing pieces, make recommendations, and be able to accept the ultimate decisions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good communication 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in fulltime capacity only up to the first 3 sprints</a:t>
                      </a:r>
                      <a:r>
                        <a:rPr lang="en-US" sz="1200" b="0" i="1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can be scaled back to 50% beyond that.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7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/>
          </p:nvPr>
        </p:nvGraphicFramePr>
        <p:xfrm>
          <a:off x="1828800" y="998117"/>
          <a:ext cx="8529576" cy="3486973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GE Microservices Proposal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Labor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Weekly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$ 18,200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16 Weeks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$291,200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922590"/>
                  </a:ext>
                </a:extLst>
              </a:tr>
              <a:tr h="11707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* Not including travel expenses which will be billed at actuals.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Commercials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97185"/>
              </p:ext>
            </p:extLst>
          </p:nvPr>
        </p:nvGraphicFramePr>
        <p:xfrm>
          <a:off x="1828800" y="4456547"/>
          <a:ext cx="8529576" cy="1901106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val="3881723811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val="3001858696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val="3457449047"/>
                    </a:ext>
                  </a:extLst>
                </a:gridCol>
              </a:tblGrid>
              <a:tr h="31685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Hourly Rate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99474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Cloud Development Architect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$150.00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884903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Technical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Lead/Product Owner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$115.00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165981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Software Dev Engineers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–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426477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SDETS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Onsite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30198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Cloud Infrastructure Architect - Onsite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$150.00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49326" y="1690577"/>
            <a:ext cx="9942510" cy="1743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PLACEHOLDER: DO NOT USE</a:t>
            </a:r>
          </a:p>
        </p:txBody>
      </p:sp>
    </p:spTree>
    <p:extLst>
      <p:ext uri="{BB962C8B-B14F-4D97-AF65-F5344CB8AC3E}">
        <p14:creationId xmlns:p14="http://schemas.microsoft.com/office/powerpoint/2010/main" val="25904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7284" y="1625851"/>
            <a:ext cx="8857886" cy="533400"/>
          </a:xfrm>
        </p:spPr>
        <p:txBody>
          <a:bodyPr/>
          <a:lstStyle/>
          <a:p>
            <a:r>
              <a:rPr lang="en-US" dirty="0"/>
              <a:t>Appendices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74" y="113125"/>
            <a:ext cx="1655206" cy="16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1537</Words>
  <Application>Microsoft Office PowerPoint</Application>
  <PresentationFormat>Widescreen</PresentationFormat>
  <Paragraphs>285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GE Inspira Pitch</vt:lpstr>
      <vt:lpstr>Hand Of Sean</vt:lpstr>
      <vt:lpstr>Segoe</vt:lpstr>
      <vt:lpstr>Swis721 BT</vt:lpstr>
      <vt:lpstr>Times New Roman</vt:lpstr>
      <vt:lpstr>Wingdings</vt:lpstr>
      <vt:lpstr>Office Theme</vt:lpstr>
      <vt:lpstr>blank</vt:lpstr>
      <vt:lpstr>PowerPoint Presentation</vt:lpstr>
      <vt:lpstr>PowerPoint Presentation</vt:lpstr>
      <vt:lpstr>InSight API Strategy</vt:lpstr>
      <vt:lpstr>Reporting Services on Predix</vt:lpstr>
      <vt:lpstr>PowerPoint Presentation</vt:lpstr>
      <vt:lpstr>Team Structure</vt:lpstr>
      <vt:lpstr>Team Structure (cont’d) </vt:lpstr>
      <vt:lpstr>Commercials</vt:lpstr>
      <vt:lpstr>PowerPoint Presentation</vt:lpstr>
      <vt:lpstr>Indicative Client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Dave Cheema</cp:lastModifiedBy>
  <cp:revision>203</cp:revision>
  <dcterms:created xsi:type="dcterms:W3CDTF">2016-04-11T00:21:46Z</dcterms:created>
  <dcterms:modified xsi:type="dcterms:W3CDTF">2016-04-16T22:57:37Z</dcterms:modified>
</cp:coreProperties>
</file>