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85" r:id="rId3"/>
    <p:sldId id="354" r:id="rId4"/>
    <p:sldId id="349" r:id="rId5"/>
    <p:sldId id="365" r:id="rId6"/>
    <p:sldId id="313" r:id="rId7"/>
    <p:sldId id="367" r:id="rId8"/>
    <p:sldId id="370" r:id="rId9"/>
    <p:sldId id="368" r:id="rId10"/>
    <p:sldId id="372" r:id="rId11"/>
    <p:sldId id="373" r:id="rId12"/>
    <p:sldId id="378" r:id="rId13"/>
    <p:sldId id="379" r:id="rId14"/>
    <p:sldId id="344" r:id="rId15"/>
    <p:sldId id="341" r:id="rId16"/>
    <p:sldId id="342" r:id="rId17"/>
    <p:sldId id="343" r:id="rId18"/>
    <p:sldId id="302" r:id="rId19"/>
    <p:sldId id="328" r:id="rId20"/>
    <p:sldId id="369" r:id="rId21"/>
    <p:sldId id="366" r:id="rId22"/>
  </p:sldIdLst>
  <p:sldSz cx="12192000" cy="6858000"/>
  <p:notesSz cx="6858000" cy="9144000"/>
  <p:embeddedFontLst>
    <p:embeddedFont>
      <p:font typeface="Arial Narrow" panose="020B0606020202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Dakota" panose="020B0604020202020204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FEFEFE"/>
    <a:srgbClr val="FCFCFC"/>
    <a:srgbClr val="FAFAFA"/>
    <a:srgbClr val="F4F4F4"/>
    <a:srgbClr val="E9EFFB"/>
    <a:srgbClr val="EEF2FC"/>
    <a:srgbClr val="D2DDF6"/>
    <a:srgbClr val="C8E6A8"/>
    <a:srgbClr val="E7F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E47139-8729-47B2-9AEC-C0C22601731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4E76EB-6EB8-496E-9F35-3428DFECBA9A}">
      <dgm:prSet phldrT="[Text]"/>
      <dgm:spPr>
        <a:solidFill>
          <a:srgbClr val="5881DD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Large US Private Healthcare Firm</a:t>
          </a:r>
        </a:p>
      </dgm:t>
    </dgm:pt>
    <dgm:pt modelId="{DAAB7C4E-A3DF-4796-AFC2-D602808D8F43}" type="parTrans" cxnId="{CAA8B17D-2E48-4A5D-883F-6B83B0A8089F}">
      <dgm:prSet/>
      <dgm:spPr/>
      <dgm:t>
        <a:bodyPr/>
        <a:lstStyle/>
        <a:p>
          <a:endParaRPr lang="en-US"/>
        </a:p>
      </dgm:t>
    </dgm:pt>
    <dgm:pt modelId="{B31C737B-B19B-47D0-9DC4-94E8600FB9DA}" type="sibTrans" cxnId="{CAA8B17D-2E48-4A5D-883F-6B83B0A8089F}">
      <dgm:prSet/>
      <dgm:spPr/>
      <dgm:t>
        <a:bodyPr/>
        <a:lstStyle/>
        <a:p>
          <a:endParaRPr lang="en-US"/>
        </a:p>
      </dgm:t>
    </dgm:pt>
    <dgm:pt modelId="{DE841226-6FF2-4F02-8686-8858F4C4EC2A}">
      <dgm:prSet phldrT="[Text]"/>
      <dgm:spPr>
        <a:solidFill>
          <a:srgbClr val="5881DD"/>
        </a:solidFill>
      </dgm:spPr>
      <dgm:t>
        <a:bodyPr/>
        <a:lstStyle/>
        <a:p>
          <a:r>
            <a:rPr lang="en-US" dirty="0"/>
            <a:t>Top Mobile Communications Company</a:t>
          </a:r>
        </a:p>
      </dgm:t>
    </dgm:pt>
    <dgm:pt modelId="{79F09CFE-9F46-4A0C-BE49-F6F5A814724D}" type="parTrans" cxnId="{1E57411D-2EAF-4238-A913-3B200DAC4849}">
      <dgm:prSet/>
      <dgm:spPr/>
      <dgm:t>
        <a:bodyPr/>
        <a:lstStyle/>
        <a:p>
          <a:endParaRPr lang="en-US"/>
        </a:p>
      </dgm:t>
    </dgm:pt>
    <dgm:pt modelId="{702B11C3-193A-4F53-B611-432D8A9A39B4}" type="sibTrans" cxnId="{1E57411D-2EAF-4238-A913-3B200DAC4849}">
      <dgm:prSet/>
      <dgm:spPr/>
      <dgm:t>
        <a:bodyPr/>
        <a:lstStyle/>
        <a:p>
          <a:endParaRPr lang="en-US"/>
        </a:p>
      </dgm:t>
    </dgm:pt>
    <dgm:pt modelId="{5820BCEF-6E0B-4F5F-84CE-DC038AD65818}">
      <dgm:prSet phldrT="[Text]"/>
      <dgm:spPr/>
      <dgm:t>
        <a:bodyPr/>
        <a:lstStyle/>
        <a:p>
          <a:r>
            <a:rPr lang="en-US" dirty="0"/>
            <a:t>Design, develop, validate, and implement first phase of microservices in an effort to migrate from a monolithic SOA architecture to an agile microservice enabled architecture.  </a:t>
          </a:r>
        </a:p>
      </dgm:t>
    </dgm:pt>
    <dgm:pt modelId="{67083D1F-0B39-484D-A8EC-E56984A84DDC}" type="parTrans" cxnId="{D316D6C5-5E2B-4CB8-9B8C-7595AE65D327}">
      <dgm:prSet/>
      <dgm:spPr/>
      <dgm:t>
        <a:bodyPr/>
        <a:lstStyle/>
        <a:p>
          <a:endParaRPr lang="en-US"/>
        </a:p>
      </dgm:t>
    </dgm:pt>
    <dgm:pt modelId="{5AF33A7E-EFAF-455F-A3E6-9A6A4F5D0762}" type="sibTrans" cxnId="{D316D6C5-5E2B-4CB8-9B8C-7595AE65D327}">
      <dgm:prSet/>
      <dgm:spPr/>
      <dgm:t>
        <a:bodyPr/>
        <a:lstStyle/>
        <a:p>
          <a:endParaRPr lang="en-US"/>
        </a:p>
      </dgm:t>
    </dgm:pt>
    <dgm:pt modelId="{186125EA-5C7D-445A-BD17-821CF5DF9805}">
      <dgm:prSet phldrT="[Text]"/>
      <dgm:spPr>
        <a:solidFill>
          <a:srgbClr val="5881DD"/>
        </a:solidFill>
      </dgm:spPr>
      <dgm:t>
        <a:bodyPr/>
        <a:lstStyle/>
        <a:p>
          <a:r>
            <a:rPr lang="en-US" dirty="0"/>
            <a:t>Industry Leading Credit Rating Company</a:t>
          </a:r>
        </a:p>
      </dgm:t>
    </dgm:pt>
    <dgm:pt modelId="{4B456E62-4DE8-4342-8423-4B034903125F}" type="parTrans" cxnId="{5F4872ED-8B71-4568-9F04-A8D3A88C48E5}">
      <dgm:prSet/>
      <dgm:spPr/>
      <dgm:t>
        <a:bodyPr/>
        <a:lstStyle/>
        <a:p>
          <a:endParaRPr lang="en-US"/>
        </a:p>
      </dgm:t>
    </dgm:pt>
    <dgm:pt modelId="{F1893888-8ED1-4304-BE19-8AEE38217764}" type="sibTrans" cxnId="{5F4872ED-8B71-4568-9F04-A8D3A88C48E5}">
      <dgm:prSet/>
      <dgm:spPr/>
      <dgm:t>
        <a:bodyPr/>
        <a:lstStyle/>
        <a:p>
          <a:endParaRPr lang="en-US"/>
        </a:p>
      </dgm:t>
    </dgm:pt>
    <dgm:pt modelId="{B18C5795-FADF-4B5A-9E9B-059315A90E75}">
      <dgm:prSet phldrT="[Text]"/>
      <dgm:spPr/>
      <dgm:t>
        <a:bodyPr/>
        <a:lstStyle/>
        <a:p>
          <a:r>
            <a:rPr lang="en-US" dirty="0"/>
            <a:t>Develop microservices Best Practices to be implemented by the architecture CoE</a:t>
          </a:r>
        </a:p>
      </dgm:t>
    </dgm:pt>
    <dgm:pt modelId="{696506C6-952B-4814-9B17-12E059ECE74D}" type="parTrans" cxnId="{8F66978B-2635-4E23-B42D-07DD628BB75C}">
      <dgm:prSet/>
      <dgm:spPr/>
      <dgm:t>
        <a:bodyPr/>
        <a:lstStyle/>
        <a:p>
          <a:endParaRPr lang="en-US"/>
        </a:p>
      </dgm:t>
    </dgm:pt>
    <dgm:pt modelId="{4A2BE2CF-0D94-4175-968C-FF610C0F41AB}" type="sibTrans" cxnId="{8F66978B-2635-4E23-B42D-07DD628BB75C}">
      <dgm:prSet/>
      <dgm:spPr/>
      <dgm:t>
        <a:bodyPr/>
        <a:lstStyle/>
        <a:p>
          <a:endParaRPr lang="en-US"/>
        </a:p>
      </dgm:t>
    </dgm:pt>
    <dgm:pt modelId="{A2382382-E678-4373-B91A-0DC5DDF27119}">
      <dgm:prSet phldrT="[Text]"/>
      <dgm:spPr/>
      <dgm:t>
        <a:bodyPr/>
        <a:lstStyle/>
        <a:p>
          <a:r>
            <a:rPr lang="en-US" dirty="0"/>
            <a:t>Develop proof of concept web application using PaaS, microservices, and Container technology</a:t>
          </a:r>
        </a:p>
      </dgm:t>
    </dgm:pt>
    <dgm:pt modelId="{09A7A6D8-42C3-4934-A62C-27D2489BB7D7}" type="parTrans" cxnId="{5C2A5DC4-C2BF-4786-8A1B-59F54B211E44}">
      <dgm:prSet/>
      <dgm:spPr/>
      <dgm:t>
        <a:bodyPr/>
        <a:lstStyle/>
        <a:p>
          <a:endParaRPr lang="en-US"/>
        </a:p>
      </dgm:t>
    </dgm:pt>
    <dgm:pt modelId="{2F0A9D2F-DADE-4581-8FBD-0936791252AE}" type="sibTrans" cxnId="{5C2A5DC4-C2BF-4786-8A1B-59F54B211E44}">
      <dgm:prSet/>
      <dgm:spPr/>
      <dgm:t>
        <a:bodyPr/>
        <a:lstStyle/>
        <a:p>
          <a:endParaRPr lang="en-US"/>
        </a:p>
      </dgm:t>
    </dgm:pt>
    <dgm:pt modelId="{9856E652-BE94-4EA6-873D-F71279056FDE}">
      <dgm:prSet phldrT="[Text]"/>
      <dgm:spPr/>
      <dgm:t>
        <a:bodyPr/>
        <a:lstStyle/>
        <a:p>
          <a:r>
            <a:rPr lang="en-US" dirty="0"/>
            <a:t>Design and implement prototype architecture to enable rapid development for client customers</a:t>
          </a:r>
        </a:p>
      </dgm:t>
    </dgm:pt>
    <dgm:pt modelId="{A05FA74A-4A09-4E2C-A5CD-C21CEE002C6A}" type="parTrans" cxnId="{FCA6D892-F836-41F0-83E2-05C80FE7A81E}">
      <dgm:prSet/>
      <dgm:spPr/>
      <dgm:t>
        <a:bodyPr/>
        <a:lstStyle/>
        <a:p>
          <a:endParaRPr lang="en-US"/>
        </a:p>
      </dgm:t>
    </dgm:pt>
    <dgm:pt modelId="{A9D2FCE1-4D22-40AD-906F-43B8221E69B0}" type="sibTrans" cxnId="{FCA6D892-F836-41F0-83E2-05C80FE7A81E}">
      <dgm:prSet/>
      <dgm:spPr/>
      <dgm:t>
        <a:bodyPr/>
        <a:lstStyle/>
        <a:p>
          <a:endParaRPr lang="en-US"/>
        </a:p>
      </dgm:t>
    </dgm:pt>
    <dgm:pt modelId="{6EA70589-65ED-4C52-93D8-55EF11209824}">
      <dgm:prSet phldrT="[Text]"/>
      <dgm:spPr/>
      <dgm:t>
        <a:bodyPr/>
        <a:lstStyle/>
        <a:p>
          <a:r>
            <a:rPr lang="en-US" dirty="0"/>
            <a:t>Develop microservices in Java using the Spring framework</a:t>
          </a:r>
        </a:p>
      </dgm:t>
    </dgm:pt>
    <dgm:pt modelId="{37BAE0C7-E574-425D-8B83-0BAB816086CC}" type="parTrans" cxnId="{61DD33A1-7F19-4062-9793-CC8811B2F4C0}">
      <dgm:prSet/>
      <dgm:spPr/>
      <dgm:t>
        <a:bodyPr/>
        <a:lstStyle/>
        <a:p>
          <a:endParaRPr lang="en-US"/>
        </a:p>
      </dgm:t>
    </dgm:pt>
    <dgm:pt modelId="{1D4F38EA-C55E-4327-90AF-398C013FA53C}" type="sibTrans" cxnId="{61DD33A1-7F19-4062-9793-CC8811B2F4C0}">
      <dgm:prSet/>
      <dgm:spPr/>
      <dgm:t>
        <a:bodyPr/>
        <a:lstStyle/>
        <a:p>
          <a:endParaRPr lang="en-US"/>
        </a:p>
      </dgm:t>
    </dgm:pt>
    <dgm:pt modelId="{B868B60A-C881-4D75-B705-55CA24368055}">
      <dgm:prSet phldrT="[Text]"/>
      <dgm:spPr/>
      <dgm:t>
        <a:bodyPr/>
        <a:lstStyle/>
        <a:p>
          <a:r>
            <a:rPr lang="en-US" dirty="0"/>
            <a:t>Architecture components include Pivotal Cloud Foundry and Docker Containers to deliver to a cloud environment</a:t>
          </a:r>
        </a:p>
      </dgm:t>
    </dgm:pt>
    <dgm:pt modelId="{AB9D7ABA-5315-4AC5-8FFD-3DBA187994FF}" type="parTrans" cxnId="{FFF15A41-096A-4C5B-A3D4-8F0184064DAD}">
      <dgm:prSet/>
      <dgm:spPr/>
      <dgm:t>
        <a:bodyPr/>
        <a:lstStyle/>
        <a:p>
          <a:endParaRPr lang="en-US"/>
        </a:p>
      </dgm:t>
    </dgm:pt>
    <dgm:pt modelId="{C6B58FE9-9798-4625-BC63-9AE7BF70A1C4}" type="sibTrans" cxnId="{FFF15A41-096A-4C5B-A3D4-8F0184064DAD}">
      <dgm:prSet/>
      <dgm:spPr/>
      <dgm:t>
        <a:bodyPr/>
        <a:lstStyle/>
        <a:p>
          <a:endParaRPr lang="en-US"/>
        </a:p>
      </dgm:t>
    </dgm:pt>
    <dgm:pt modelId="{0A2AE0C1-7CD1-4F0A-8EDF-54E29B38A4C0}">
      <dgm:prSet phldrT="[Text]"/>
      <dgm:spPr/>
      <dgm:t>
        <a:bodyPr/>
        <a:lstStyle/>
        <a:p>
          <a:r>
            <a:rPr lang="en-US" dirty="0"/>
            <a:t>Utilize industry leading API management platform</a:t>
          </a:r>
        </a:p>
      </dgm:t>
    </dgm:pt>
    <dgm:pt modelId="{8FF94A90-759E-48C8-9D97-5134F8976ADF}" type="parTrans" cxnId="{703235D8-46C2-4FA2-8C13-6214531FC634}">
      <dgm:prSet/>
      <dgm:spPr/>
      <dgm:t>
        <a:bodyPr/>
        <a:lstStyle/>
        <a:p>
          <a:endParaRPr lang="en-US"/>
        </a:p>
      </dgm:t>
    </dgm:pt>
    <dgm:pt modelId="{4670E859-25B5-4995-B686-ABA727B1EB28}" type="sibTrans" cxnId="{703235D8-46C2-4FA2-8C13-6214531FC634}">
      <dgm:prSet/>
      <dgm:spPr/>
      <dgm:t>
        <a:bodyPr/>
        <a:lstStyle/>
        <a:p>
          <a:endParaRPr lang="en-US"/>
        </a:p>
      </dgm:t>
    </dgm:pt>
    <dgm:pt modelId="{AFC4803A-D3CF-450C-98FC-2E500BAF1556}" type="pres">
      <dgm:prSet presAssocID="{C8E47139-8729-47B2-9AEC-C0C226017316}" presName="linear" presStyleCnt="0">
        <dgm:presLayoutVars>
          <dgm:dir/>
          <dgm:animLvl val="lvl"/>
          <dgm:resizeHandles val="exact"/>
        </dgm:presLayoutVars>
      </dgm:prSet>
      <dgm:spPr/>
    </dgm:pt>
    <dgm:pt modelId="{567F1919-9085-4925-AD43-549A9A1DC57F}" type="pres">
      <dgm:prSet presAssocID="{F04E76EB-6EB8-496E-9F35-3428DFECBA9A}" presName="parentLin" presStyleCnt="0"/>
      <dgm:spPr/>
    </dgm:pt>
    <dgm:pt modelId="{3544ECC9-447A-4C5D-8360-4539D8B227CF}" type="pres">
      <dgm:prSet presAssocID="{F04E76EB-6EB8-496E-9F35-3428DFECBA9A}" presName="parentLeftMargin" presStyleLbl="node1" presStyleIdx="0" presStyleCnt="3"/>
      <dgm:spPr/>
    </dgm:pt>
    <dgm:pt modelId="{8D39BB61-7170-437F-A1B8-79A0BF2250D3}" type="pres">
      <dgm:prSet presAssocID="{F04E76EB-6EB8-496E-9F35-3428DFECBA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0E0657-0FBF-4772-BB1B-983263828230}" type="pres">
      <dgm:prSet presAssocID="{F04E76EB-6EB8-496E-9F35-3428DFECBA9A}" presName="negativeSpace" presStyleCnt="0"/>
      <dgm:spPr/>
    </dgm:pt>
    <dgm:pt modelId="{8405488F-2520-4292-AFD7-6F691B001C5F}" type="pres">
      <dgm:prSet presAssocID="{F04E76EB-6EB8-496E-9F35-3428DFECBA9A}" presName="childText" presStyleLbl="conFgAcc1" presStyleIdx="0" presStyleCnt="3">
        <dgm:presLayoutVars>
          <dgm:bulletEnabled val="1"/>
        </dgm:presLayoutVars>
      </dgm:prSet>
      <dgm:spPr/>
    </dgm:pt>
    <dgm:pt modelId="{5B5AC115-B9AA-4158-B090-66B85CDC0815}" type="pres">
      <dgm:prSet presAssocID="{B31C737B-B19B-47D0-9DC4-94E8600FB9DA}" presName="spaceBetweenRectangles" presStyleCnt="0"/>
      <dgm:spPr/>
    </dgm:pt>
    <dgm:pt modelId="{A65735A3-25BA-4BAE-9325-61DA99A272F8}" type="pres">
      <dgm:prSet presAssocID="{DE841226-6FF2-4F02-8686-8858F4C4EC2A}" presName="parentLin" presStyleCnt="0"/>
      <dgm:spPr/>
    </dgm:pt>
    <dgm:pt modelId="{A4AE89BC-46D0-4FAD-80D4-C5FCB5556765}" type="pres">
      <dgm:prSet presAssocID="{DE841226-6FF2-4F02-8686-8858F4C4EC2A}" presName="parentLeftMargin" presStyleLbl="node1" presStyleIdx="0" presStyleCnt="3"/>
      <dgm:spPr/>
    </dgm:pt>
    <dgm:pt modelId="{E653C846-8267-48BA-81B9-04DC91624085}" type="pres">
      <dgm:prSet presAssocID="{DE841226-6FF2-4F02-8686-8858F4C4EC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45DA7-15D9-4098-B103-066BC0468806}" type="pres">
      <dgm:prSet presAssocID="{DE841226-6FF2-4F02-8686-8858F4C4EC2A}" presName="negativeSpace" presStyleCnt="0"/>
      <dgm:spPr/>
    </dgm:pt>
    <dgm:pt modelId="{E43E5A85-B846-4B36-A0D4-59A3B43B15BB}" type="pres">
      <dgm:prSet presAssocID="{DE841226-6FF2-4F02-8686-8858F4C4EC2A}" presName="childText" presStyleLbl="conFgAcc1" presStyleIdx="1" presStyleCnt="3">
        <dgm:presLayoutVars>
          <dgm:bulletEnabled val="1"/>
        </dgm:presLayoutVars>
      </dgm:prSet>
      <dgm:spPr/>
    </dgm:pt>
    <dgm:pt modelId="{5BBC8895-660C-4621-861A-355E97F90CFE}" type="pres">
      <dgm:prSet presAssocID="{702B11C3-193A-4F53-B611-432D8A9A39B4}" presName="spaceBetweenRectangles" presStyleCnt="0"/>
      <dgm:spPr/>
    </dgm:pt>
    <dgm:pt modelId="{A1F7CF9D-E51C-451D-A320-B9FEC729D06E}" type="pres">
      <dgm:prSet presAssocID="{186125EA-5C7D-445A-BD17-821CF5DF9805}" presName="parentLin" presStyleCnt="0"/>
      <dgm:spPr/>
    </dgm:pt>
    <dgm:pt modelId="{864C707D-F139-4B16-8CCC-995B0C6EFB0C}" type="pres">
      <dgm:prSet presAssocID="{186125EA-5C7D-445A-BD17-821CF5DF9805}" presName="parentLeftMargin" presStyleLbl="node1" presStyleIdx="1" presStyleCnt="3"/>
      <dgm:spPr/>
    </dgm:pt>
    <dgm:pt modelId="{CC5B8F44-25F6-4A25-B7BC-D6FD2AAA9B76}" type="pres">
      <dgm:prSet presAssocID="{186125EA-5C7D-445A-BD17-821CF5DF98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9E7E842-B7DC-4A7B-99B9-ECE52FEB9336}" type="pres">
      <dgm:prSet presAssocID="{186125EA-5C7D-445A-BD17-821CF5DF9805}" presName="negativeSpace" presStyleCnt="0"/>
      <dgm:spPr/>
    </dgm:pt>
    <dgm:pt modelId="{DEF1C134-4048-4084-AC83-CF5393B17356}" type="pres">
      <dgm:prSet presAssocID="{186125EA-5C7D-445A-BD17-821CF5DF98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423B36C-598D-408C-B95E-13B7C6DAA5D7}" type="presOf" srcId="{186125EA-5C7D-445A-BD17-821CF5DF9805}" destId="{864C707D-F139-4B16-8CCC-995B0C6EFB0C}" srcOrd="0" destOrd="0" presId="urn:microsoft.com/office/officeart/2005/8/layout/list1"/>
    <dgm:cxn modelId="{5C2A5DC4-C2BF-4786-8A1B-59F54B211E44}" srcId="{DE841226-6FF2-4F02-8686-8858F4C4EC2A}" destId="{A2382382-E678-4373-B91A-0DC5DDF27119}" srcOrd="0" destOrd="0" parTransId="{09A7A6D8-42C3-4934-A62C-27D2489BB7D7}" sibTransId="{2F0A9D2F-DADE-4581-8FBD-0936791252AE}"/>
    <dgm:cxn modelId="{6BBCCD2A-C5BC-4CFC-979D-C891CF5B549A}" type="presOf" srcId="{0A2AE0C1-7CD1-4F0A-8EDF-54E29B38A4C0}" destId="{8405488F-2520-4292-AFD7-6F691B001C5F}" srcOrd="0" destOrd="2" presId="urn:microsoft.com/office/officeart/2005/8/layout/list1"/>
    <dgm:cxn modelId="{E22F50EA-A5DB-45ED-A7EA-88EA947AE665}" type="presOf" srcId="{C8E47139-8729-47B2-9AEC-C0C226017316}" destId="{AFC4803A-D3CF-450C-98FC-2E500BAF1556}" srcOrd="0" destOrd="0" presId="urn:microsoft.com/office/officeart/2005/8/layout/list1"/>
    <dgm:cxn modelId="{06D78B9C-B70A-48B4-9610-768117BEB8B1}" type="presOf" srcId="{F04E76EB-6EB8-496E-9F35-3428DFECBA9A}" destId="{8D39BB61-7170-437F-A1B8-79A0BF2250D3}" srcOrd="1" destOrd="0" presId="urn:microsoft.com/office/officeart/2005/8/layout/list1"/>
    <dgm:cxn modelId="{DA3BEC86-D96A-472A-965E-5E34DE5DA3DB}" type="presOf" srcId="{9856E652-BE94-4EA6-873D-F71279056FDE}" destId="{DEF1C134-4048-4084-AC83-CF5393B17356}" srcOrd="0" destOrd="1" presId="urn:microsoft.com/office/officeart/2005/8/layout/list1"/>
    <dgm:cxn modelId="{8F66978B-2635-4E23-B42D-07DD628BB75C}" srcId="{186125EA-5C7D-445A-BD17-821CF5DF9805}" destId="{B18C5795-FADF-4B5A-9E9B-059315A90E75}" srcOrd="0" destOrd="0" parTransId="{696506C6-952B-4814-9B17-12E059ECE74D}" sibTransId="{4A2BE2CF-0D94-4175-968C-FF610C0F41AB}"/>
    <dgm:cxn modelId="{1E57411D-2EAF-4238-A913-3B200DAC4849}" srcId="{C8E47139-8729-47B2-9AEC-C0C226017316}" destId="{DE841226-6FF2-4F02-8686-8858F4C4EC2A}" srcOrd="1" destOrd="0" parTransId="{79F09CFE-9F46-4A0C-BE49-F6F5A814724D}" sibTransId="{702B11C3-193A-4F53-B611-432D8A9A39B4}"/>
    <dgm:cxn modelId="{5F4872ED-8B71-4568-9F04-A8D3A88C48E5}" srcId="{C8E47139-8729-47B2-9AEC-C0C226017316}" destId="{186125EA-5C7D-445A-BD17-821CF5DF9805}" srcOrd="2" destOrd="0" parTransId="{4B456E62-4DE8-4342-8423-4B034903125F}" sibTransId="{F1893888-8ED1-4304-BE19-8AEE38217764}"/>
    <dgm:cxn modelId="{505F481D-E9B9-4B34-8F45-46A616E64644}" type="presOf" srcId="{B868B60A-C881-4D75-B705-55CA24368055}" destId="{E43E5A85-B846-4B36-A0D4-59A3B43B15BB}" srcOrd="0" destOrd="1" presId="urn:microsoft.com/office/officeart/2005/8/layout/list1"/>
    <dgm:cxn modelId="{FFF15A41-096A-4C5B-A3D4-8F0184064DAD}" srcId="{DE841226-6FF2-4F02-8686-8858F4C4EC2A}" destId="{B868B60A-C881-4D75-B705-55CA24368055}" srcOrd="1" destOrd="0" parTransId="{AB9D7ABA-5315-4AC5-8FFD-3DBA187994FF}" sibTransId="{C6B58FE9-9798-4625-BC63-9AE7BF70A1C4}"/>
    <dgm:cxn modelId="{66ABC5EF-1D09-47C6-9C85-ED690B41BDF9}" type="presOf" srcId="{DE841226-6FF2-4F02-8686-8858F4C4EC2A}" destId="{E653C846-8267-48BA-81B9-04DC91624085}" srcOrd="1" destOrd="0" presId="urn:microsoft.com/office/officeart/2005/8/layout/list1"/>
    <dgm:cxn modelId="{703235D8-46C2-4FA2-8C13-6214531FC634}" srcId="{F04E76EB-6EB8-496E-9F35-3428DFECBA9A}" destId="{0A2AE0C1-7CD1-4F0A-8EDF-54E29B38A4C0}" srcOrd="2" destOrd="0" parTransId="{8FF94A90-759E-48C8-9D97-5134F8976ADF}" sibTransId="{4670E859-25B5-4995-B686-ABA727B1EB28}"/>
    <dgm:cxn modelId="{D316D6C5-5E2B-4CB8-9B8C-7595AE65D327}" srcId="{F04E76EB-6EB8-496E-9F35-3428DFECBA9A}" destId="{5820BCEF-6E0B-4F5F-84CE-DC038AD65818}" srcOrd="0" destOrd="0" parTransId="{67083D1F-0B39-484D-A8EC-E56984A84DDC}" sibTransId="{5AF33A7E-EFAF-455F-A3E6-9A6A4F5D0762}"/>
    <dgm:cxn modelId="{46914080-A0AA-41A6-ADA6-7F6E1D962342}" type="presOf" srcId="{5820BCEF-6E0B-4F5F-84CE-DC038AD65818}" destId="{8405488F-2520-4292-AFD7-6F691B001C5F}" srcOrd="0" destOrd="0" presId="urn:microsoft.com/office/officeart/2005/8/layout/list1"/>
    <dgm:cxn modelId="{C19FE9EA-6905-46AE-90E2-A2C47F1D03FB}" type="presOf" srcId="{F04E76EB-6EB8-496E-9F35-3428DFECBA9A}" destId="{3544ECC9-447A-4C5D-8360-4539D8B227CF}" srcOrd="0" destOrd="0" presId="urn:microsoft.com/office/officeart/2005/8/layout/list1"/>
    <dgm:cxn modelId="{6D7AAF44-E0C1-481E-977A-7DAD6D20A982}" type="presOf" srcId="{DE841226-6FF2-4F02-8686-8858F4C4EC2A}" destId="{A4AE89BC-46D0-4FAD-80D4-C5FCB5556765}" srcOrd="0" destOrd="0" presId="urn:microsoft.com/office/officeart/2005/8/layout/list1"/>
    <dgm:cxn modelId="{BF15AE8B-9A8A-4D6D-979D-CCF9DA3DB5A3}" type="presOf" srcId="{186125EA-5C7D-445A-BD17-821CF5DF9805}" destId="{CC5B8F44-25F6-4A25-B7BC-D6FD2AAA9B76}" srcOrd="1" destOrd="0" presId="urn:microsoft.com/office/officeart/2005/8/layout/list1"/>
    <dgm:cxn modelId="{2BCA87B3-AB62-4D6C-A9DA-056B27490C7B}" type="presOf" srcId="{6EA70589-65ED-4C52-93D8-55EF11209824}" destId="{8405488F-2520-4292-AFD7-6F691B001C5F}" srcOrd="0" destOrd="1" presId="urn:microsoft.com/office/officeart/2005/8/layout/list1"/>
    <dgm:cxn modelId="{CAA8B17D-2E48-4A5D-883F-6B83B0A8089F}" srcId="{C8E47139-8729-47B2-9AEC-C0C226017316}" destId="{F04E76EB-6EB8-496E-9F35-3428DFECBA9A}" srcOrd="0" destOrd="0" parTransId="{DAAB7C4E-A3DF-4796-AFC2-D602808D8F43}" sibTransId="{B31C737B-B19B-47D0-9DC4-94E8600FB9DA}"/>
    <dgm:cxn modelId="{61DD33A1-7F19-4062-9793-CC8811B2F4C0}" srcId="{F04E76EB-6EB8-496E-9F35-3428DFECBA9A}" destId="{6EA70589-65ED-4C52-93D8-55EF11209824}" srcOrd="1" destOrd="0" parTransId="{37BAE0C7-E574-425D-8B83-0BAB816086CC}" sibTransId="{1D4F38EA-C55E-4327-90AF-398C013FA53C}"/>
    <dgm:cxn modelId="{FCA6D892-F836-41F0-83E2-05C80FE7A81E}" srcId="{186125EA-5C7D-445A-BD17-821CF5DF9805}" destId="{9856E652-BE94-4EA6-873D-F71279056FDE}" srcOrd="1" destOrd="0" parTransId="{A05FA74A-4A09-4E2C-A5CD-C21CEE002C6A}" sibTransId="{A9D2FCE1-4D22-40AD-906F-43B8221E69B0}"/>
    <dgm:cxn modelId="{EFCFB7CA-36F9-47E8-9242-F9EC693D0328}" type="presOf" srcId="{B18C5795-FADF-4B5A-9E9B-059315A90E75}" destId="{DEF1C134-4048-4084-AC83-CF5393B17356}" srcOrd="0" destOrd="0" presId="urn:microsoft.com/office/officeart/2005/8/layout/list1"/>
    <dgm:cxn modelId="{BCEA6526-6044-4634-A89B-4AA806A569D1}" type="presOf" srcId="{A2382382-E678-4373-B91A-0DC5DDF27119}" destId="{E43E5A85-B846-4B36-A0D4-59A3B43B15BB}" srcOrd="0" destOrd="0" presId="urn:microsoft.com/office/officeart/2005/8/layout/list1"/>
    <dgm:cxn modelId="{92F4F00F-0936-4CB0-8858-CD138025E211}" type="presParOf" srcId="{AFC4803A-D3CF-450C-98FC-2E500BAF1556}" destId="{567F1919-9085-4925-AD43-549A9A1DC57F}" srcOrd="0" destOrd="0" presId="urn:microsoft.com/office/officeart/2005/8/layout/list1"/>
    <dgm:cxn modelId="{1D84E678-2F2A-4472-A0B8-839EC97E71E9}" type="presParOf" srcId="{567F1919-9085-4925-AD43-549A9A1DC57F}" destId="{3544ECC9-447A-4C5D-8360-4539D8B227CF}" srcOrd="0" destOrd="0" presId="urn:microsoft.com/office/officeart/2005/8/layout/list1"/>
    <dgm:cxn modelId="{B8D88B21-07F8-4861-859F-0AE405F61EAA}" type="presParOf" srcId="{567F1919-9085-4925-AD43-549A9A1DC57F}" destId="{8D39BB61-7170-437F-A1B8-79A0BF2250D3}" srcOrd="1" destOrd="0" presId="urn:microsoft.com/office/officeart/2005/8/layout/list1"/>
    <dgm:cxn modelId="{816F968E-06E9-46DD-BE7B-390D9EA0E6BD}" type="presParOf" srcId="{AFC4803A-D3CF-450C-98FC-2E500BAF1556}" destId="{F00E0657-0FBF-4772-BB1B-983263828230}" srcOrd="1" destOrd="0" presId="urn:microsoft.com/office/officeart/2005/8/layout/list1"/>
    <dgm:cxn modelId="{13C8A0E0-5841-4DB2-84A3-F196230CAEBC}" type="presParOf" srcId="{AFC4803A-D3CF-450C-98FC-2E500BAF1556}" destId="{8405488F-2520-4292-AFD7-6F691B001C5F}" srcOrd="2" destOrd="0" presId="urn:microsoft.com/office/officeart/2005/8/layout/list1"/>
    <dgm:cxn modelId="{B2E2B9E5-A0DD-43AE-86F3-760E0C4F312E}" type="presParOf" srcId="{AFC4803A-D3CF-450C-98FC-2E500BAF1556}" destId="{5B5AC115-B9AA-4158-B090-66B85CDC0815}" srcOrd="3" destOrd="0" presId="urn:microsoft.com/office/officeart/2005/8/layout/list1"/>
    <dgm:cxn modelId="{9A1D7A59-CB31-4C98-8227-B07408610DC4}" type="presParOf" srcId="{AFC4803A-D3CF-450C-98FC-2E500BAF1556}" destId="{A65735A3-25BA-4BAE-9325-61DA99A272F8}" srcOrd="4" destOrd="0" presId="urn:microsoft.com/office/officeart/2005/8/layout/list1"/>
    <dgm:cxn modelId="{596BEF87-A49F-45E0-BF8A-B4EE26849215}" type="presParOf" srcId="{A65735A3-25BA-4BAE-9325-61DA99A272F8}" destId="{A4AE89BC-46D0-4FAD-80D4-C5FCB5556765}" srcOrd="0" destOrd="0" presId="urn:microsoft.com/office/officeart/2005/8/layout/list1"/>
    <dgm:cxn modelId="{2DF80B37-B92F-446D-95FD-B8D9AF9F484B}" type="presParOf" srcId="{A65735A3-25BA-4BAE-9325-61DA99A272F8}" destId="{E653C846-8267-48BA-81B9-04DC91624085}" srcOrd="1" destOrd="0" presId="urn:microsoft.com/office/officeart/2005/8/layout/list1"/>
    <dgm:cxn modelId="{D1F9107A-888A-46E2-99CE-6A6DDB308488}" type="presParOf" srcId="{AFC4803A-D3CF-450C-98FC-2E500BAF1556}" destId="{9F645DA7-15D9-4098-B103-066BC0468806}" srcOrd="5" destOrd="0" presId="urn:microsoft.com/office/officeart/2005/8/layout/list1"/>
    <dgm:cxn modelId="{AD887DB6-50C4-4E2A-AF4C-F51CA572799A}" type="presParOf" srcId="{AFC4803A-D3CF-450C-98FC-2E500BAF1556}" destId="{E43E5A85-B846-4B36-A0D4-59A3B43B15BB}" srcOrd="6" destOrd="0" presId="urn:microsoft.com/office/officeart/2005/8/layout/list1"/>
    <dgm:cxn modelId="{CCB7B854-0210-4D6B-84B1-5EC9C8664A4A}" type="presParOf" srcId="{AFC4803A-D3CF-450C-98FC-2E500BAF1556}" destId="{5BBC8895-660C-4621-861A-355E97F90CFE}" srcOrd="7" destOrd="0" presId="urn:microsoft.com/office/officeart/2005/8/layout/list1"/>
    <dgm:cxn modelId="{8C059F21-3085-4CCC-B60C-C2D4DE72B4A1}" type="presParOf" srcId="{AFC4803A-D3CF-450C-98FC-2E500BAF1556}" destId="{A1F7CF9D-E51C-451D-A320-B9FEC729D06E}" srcOrd="8" destOrd="0" presId="urn:microsoft.com/office/officeart/2005/8/layout/list1"/>
    <dgm:cxn modelId="{2B249A6C-4B93-4301-B1E4-CB0DA7397159}" type="presParOf" srcId="{A1F7CF9D-E51C-451D-A320-B9FEC729D06E}" destId="{864C707D-F139-4B16-8CCC-995B0C6EFB0C}" srcOrd="0" destOrd="0" presId="urn:microsoft.com/office/officeart/2005/8/layout/list1"/>
    <dgm:cxn modelId="{A2D652EE-B824-47AE-8B91-4B00358408A1}" type="presParOf" srcId="{A1F7CF9D-E51C-451D-A320-B9FEC729D06E}" destId="{CC5B8F44-25F6-4A25-B7BC-D6FD2AAA9B76}" srcOrd="1" destOrd="0" presId="urn:microsoft.com/office/officeart/2005/8/layout/list1"/>
    <dgm:cxn modelId="{9EC6BA0A-E0EC-45E4-9453-44723FC3095D}" type="presParOf" srcId="{AFC4803A-D3CF-450C-98FC-2E500BAF1556}" destId="{E9E7E842-B7DC-4A7B-99B9-ECE52FEB9336}" srcOrd="9" destOrd="0" presId="urn:microsoft.com/office/officeart/2005/8/layout/list1"/>
    <dgm:cxn modelId="{1CDB92F2-7A81-42F6-B7DB-672DF9446A9C}" type="presParOf" srcId="{AFC4803A-D3CF-450C-98FC-2E500BAF1556}" destId="{DEF1C134-4048-4084-AC83-CF5393B1735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5488F-2520-4292-AFD7-6F691B001C5F}">
      <dsp:nvSpPr>
        <dsp:cNvPr id="0" name=""/>
        <dsp:cNvSpPr/>
      </dsp:nvSpPr>
      <dsp:spPr>
        <a:xfrm>
          <a:off x="0" y="328147"/>
          <a:ext cx="8902281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16" tIns="312420" rIns="69091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Design, develop, validate, and implement first phase of microservices in an effort to migrate from a monolithic SOA architecture to an agile microservice enabled architecture. 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Develop microservices in Java using the Spring framework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Utilize industry leading API management platform</a:t>
          </a:r>
        </a:p>
      </dsp:txBody>
      <dsp:txXfrm>
        <a:off x="0" y="328147"/>
        <a:ext cx="8902281" cy="1488375"/>
      </dsp:txXfrm>
    </dsp:sp>
    <dsp:sp modelId="{8D39BB61-7170-437F-A1B8-79A0BF2250D3}">
      <dsp:nvSpPr>
        <dsp:cNvPr id="0" name=""/>
        <dsp:cNvSpPr/>
      </dsp:nvSpPr>
      <dsp:spPr>
        <a:xfrm>
          <a:off x="445114" y="106747"/>
          <a:ext cx="6231596" cy="442800"/>
        </a:xfrm>
        <a:prstGeom prst="roundRect">
          <a:avLst/>
        </a:prstGeom>
        <a:solidFill>
          <a:srgbClr val="5881DD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540" tIns="0" rIns="23554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Large US Private Healthcare Firm</a:t>
          </a:r>
        </a:p>
      </dsp:txBody>
      <dsp:txXfrm>
        <a:off x="466730" y="128363"/>
        <a:ext cx="6188364" cy="399568"/>
      </dsp:txXfrm>
    </dsp:sp>
    <dsp:sp modelId="{E43E5A85-B846-4B36-A0D4-59A3B43B15BB}">
      <dsp:nvSpPr>
        <dsp:cNvPr id="0" name=""/>
        <dsp:cNvSpPr/>
      </dsp:nvSpPr>
      <dsp:spPr>
        <a:xfrm>
          <a:off x="0" y="2118922"/>
          <a:ext cx="8902281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16" tIns="312420" rIns="69091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Develop proof of concept web application using PaaS, microservices, and Container technology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Architecture components include Pivotal Cloud Foundry and Docker Containers to deliver to a cloud environment</a:t>
          </a:r>
        </a:p>
      </dsp:txBody>
      <dsp:txXfrm>
        <a:off x="0" y="2118922"/>
        <a:ext cx="8902281" cy="1252125"/>
      </dsp:txXfrm>
    </dsp:sp>
    <dsp:sp modelId="{E653C846-8267-48BA-81B9-04DC91624085}">
      <dsp:nvSpPr>
        <dsp:cNvPr id="0" name=""/>
        <dsp:cNvSpPr/>
      </dsp:nvSpPr>
      <dsp:spPr>
        <a:xfrm>
          <a:off x="445114" y="1897522"/>
          <a:ext cx="6231596" cy="442800"/>
        </a:xfrm>
        <a:prstGeom prst="roundRect">
          <a:avLst/>
        </a:prstGeom>
        <a:solidFill>
          <a:srgbClr val="5881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540" tIns="0" rIns="23554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Top Mobile Communications Company</a:t>
          </a:r>
        </a:p>
      </dsp:txBody>
      <dsp:txXfrm>
        <a:off x="466730" y="1919138"/>
        <a:ext cx="6188364" cy="399568"/>
      </dsp:txXfrm>
    </dsp:sp>
    <dsp:sp modelId="{DEF1C134-4048-4084-AC83-CF5393B17356}">
      <dsp:nvSpPr>
        <dsp:cNvPr id="0" name=""/>
        <dsp:cNvSpPr/>
      </dsp:nvSpPr>
      <dsp:spPr>
        <a:xfrm>
          <a:off x="0" y="3673448"/>
          <a:ext cx="8902281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16" tIns="312420" rIns="69091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Develop microservices Best Practices to be implemented by the architecture CoE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Design and implement prototype architecture to enable rapid development for client customers</a:t>
          </a:r>
        </a:p>
      </dsp:txBody>
      <dsp:txXfrm>
        <a:off x="0" y="3673448"/>
        <a:ext cx="8902281" cy="1063125"/>
      </dsp:txXfrm>
    </dsp:sp>
    <dsp:sp modelId="{CC5B8F44-25F6-4A25-B7BC-D6FD2AAA9B76}">
      <dsp:nvSpPr>
        <dsp:cNvPr id="0" name=""/>
        <dsp:cNvSpPr/>
      </dsp:nvSpPr>
      <dsp:spPr>
        <a:xfrm>
          <a:off x="445114" y="3452048"/>
          <a:ext cx="6231596" cy="442800"/>
        </a:xfrm>
        <a:prstGeom prst="roundRect">
          <a:avLst/>
        </a:prstGeom>
        <a:solidFill>
          <a:srgbClr val="5881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540" tIns="0" rIns="23554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Industry Leading Credit Rating Company</a:t>
          </a:r>
        </a:p>
      </dsp:txBody>
      <dsp:txXfrm>
        <a:off x="466730" y="3473664"/>
        <a:ext cx="6188364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E6267-ED53-4CE4-87AE-58DA31EE8E8B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B9EA-FC67-4259-8677-BD1C9E61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3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65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8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24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45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7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5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3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5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81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9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7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2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7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</p:spTree>
    <p:extLst>
      <p:ext uri="{BB962C8B-B14F-4D97-AF65-F5344CB8AC3E}">
        <p14:creationId xmlns:p14="http://schemas.microsoft.com/office/powerpoint/2010/main" val="3400894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59317" y="263526"/>
            <a:ext cx="1120140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318" y="1677988"/>
            <a:ext cx="11195049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29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737"/>
            <a:ext cx="11279717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040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7200"/>
            <a:ext cx="55372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7200"/>
            <a:ext cx="5539317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39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275827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8084269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773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190" y="1736450"/>
            <a:ext cx="5536540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90" y="2189528"/>
            <a:ext cx="5536540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4552" y="1736450"/>
            <a:ext cx="553871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4552" y="2189528"/>
            <a:ext cx="553871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399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5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9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430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18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363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050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883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806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929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2733676"/>
            <a:ext cx="4917017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68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826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3" descr="C:\Users\u26878\Downloads\shutterstock_149655416 (1)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0"/>
          <a:stretch/>
        </p:blipFill>
        <p:spPr bwMode="auto">
          <a:xfrm>
            <a:off x="-304800" y="3330760"/>
            <a:ext cx="12496800" cy="307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299960" y="473780"/>
            <a:ext cx="3759200" cy="534988"/>
          </a:xfrm>
        </p:spPr>
        <p:txBody>
          <a:bodyPr anchor="ctr">
            <a:noAutofit/>
          </a:bodyPr>
          <a:lstStyle>
            <a:lvl1pPr algn="ctr">
              <a:buNone/>
              <a:defRPr sz="2000" b="0" baseline="0">
                <a:solidFill>
                  <a:schemeClr val="bg2">
                    <a:lumMod val="50000"/>
                  </a:schemeClr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 dirty="0"/>
              <a:t>Vertical/ Business Unit</a:t>
            </a:r>
          </a:p>
        </p:txBody>
      </p:sp>
      <p:sp>
        <p:nvSpPr>
          <p:cNvPr id="17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217713" y="1973974"/>
            <a:ext cx="6603999" cy="533400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9" name="Picture Placeholder 28"/>
          <p:cNvSpPr>
            <a:spLocks noGrp="1"/>
          </p:cNvSpPr>
          <p:nvPr>
            <p:ph type="pic" sz="quarter" idx="13" hasCustomPrompt="1"/>
          </p:nvPr>
        </p:nvSpPr>
        <p:spPr>
          <a:xfrm>
            <a:off x="10033000" y="1622002"/>
            <a:ext cx="1727200" cy="1295400"/>
          </a:xfrm>
          <a:ln>
            <a:noFill/>
          </a:ln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3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217712" y="2917402"/>
            <a:ext cx="6604000" cy="612648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Description about the presentation and/or version number and date of release</a:t>
            </a:r>
          </a:p>
        </p:txBody>
      </p:sp>
      <p:sp>
        <p:nvSpPr>
          <p:cNvPr id="25" name="Date Placeholder 5"/>
          <p:cNvSpPr>
            <a:spLocks noGrp="1"/>
          </p:cNvSpPr>
          <p:nvPr userDrawn="1">
            <p:ph type="dt" sz="half" idx="10"/>
          </p:nvPr>
        </p:nvSpPr>
        <p:spPr>
          <a:xfrm>
            <a:off x="9804400" y="381000"/>
            <a:ext cx="2184400" cy="228600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Segoe" panose="020B0502040504020203" pitchFamily="34" charset="0"/>
              </a:defRPr>
            </a:lvl1pPr>
          </a:lstStyle>
          <a:p>
            <a:endParaRPr lang="en-US" kern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5707748"/>
            <a:ext cx="12192001" cy="6930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13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6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1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45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</p:spTree>
    <p:extLst>
      <p:ext uri="{BB962C8B-B14F-4D97-AF65-F5344CB8AC3E}">
        <p14:creationId xmlns:p14="http://schemas.microsoft.com/office/powerpoint/2010/main" val="369436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0989"/>
            <a:ext cx="11279717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27200"/>
            <a:ext cx="11279717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84" r:id="rId16"/>
    <p:sldLayoutId id="2147483692" r:id="rId17"/>
    <p:sldLayoutId id="2147483693" r:id="rId18"/>
    <p:sldLayoutId id="2147483695" r:id="rId19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7885506" y="1006404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1380655" y="690321"/>
                </a:moveTo>
                <a:lnTo>
                  <a:pt x="1379062" y="737584"/>
                </a:lnTo>
                <a:lnTo>
                  <a:pt x="1374353" y="783993"/>
                </a:lnTo>
                <a:lnTo>
                  <a:pt x="1366629" y="829445"/>
                </a:lnTo>
                <a:lnTo>
                  <a:pt x="1355995" y="873835"/>
                </a:lnTo>
                <a:lnTo>
                  <a:pt x="1342552" y="917063"/>
                </a:lnTo>
                <a:lnTo>
                  <a:pt x="1326404" y="959025"/>
                </a:lnTo>
                <a:lnTo>
                  <a:pt x="1307653" y="999618"/>
                </a:lnTo>
                <a:lnTo>
                  <a:pt x="1286403" y="1038739"/>
                </a:lnTo>
                <a:lnTo>
                  <a:pt x="1262755" y="1076286"/>
                </a:lnTo>
                <a:lnTo>
                  <a:pt x="1236814" y="1112155"/>
                </a:lnTo>
                <a:lnTo>
                  <a:pt x="1208681" y="1146245"/>
                </a:lnTo>
                <a:lnTo>
                  <a:pt x="1178459" y="1178452"/>
                </a:lnTo>
                <a:lnTo>
                  <a:pt x="1146253" y="1208672"/>
                </a:lnTo>
                <a:lnTo>
                  <a:pt x="1112163" y="1236805"/>
                </a:lnTo>
                <a:lnTo>
                  <a:pt x="1076293" y="1262746"/>
                </a:lnTo>
                <a:lnTo>
                  <a:pt x="1038746" y="1286393"/>
                </a:lnTo>
                <a:lnTo>
                  <a:pt x="999625" y="1307643"/>
                </a:lnTo>
                <a:lnTo>
                  <a:pt x="959032" y="1326393"/>
                </a:lnTo>
                <a:lnTo>
                  <a:pt x="917071" y="1342541"/>
                </a:lnTo>
                <a:lnTo>
                  <a:pt x="873844" y="1355983"/>
                </a:lnTo>
                <a:lnTo>
                  <a:pt x="829454" y="1366617"/>
                </a:lnTo>
                <a:lnTo>
                  <a:pt x="784003" y="1374340"/>
                </a:lnTo>
                <a:lnTo>
                  <a:pt x="737596" y="1379049"/>
                </a:lnTo>
                <a:lnTo>
                  <a:pt x="690333" y="1380642"/>
                </a:lnTo>
                <a:lnTo>
                  <a:pt x="643070" y="1379049"/>
                </a:lnTo>
                <a:lnTo>
                  <a:pt x="596661" y="1374340"/>
                </a:lnTo>
                <a:lnTo>
                  <a:pt x="551209" y="1366617"/>
                </a:lnTo>
                <a:lnTo>
                  <a:pt x="506818" y="1355983"/>
                </a:lnTo>
                <a:lnTo>
                  <a:pt x="463589" y="1342541"/>
                </a:lnTo>
                <a:lnTo>
                  <a:pt x="421627" y="1326393"/>
                </a:lnTo>
                <a:lnTo>
                  <a:pt x="381034" y="1307643"/>
                </a:lnTo>
                <a:lnTo>
                  <a:pt x="341912" y="1286393"/>
                </a:lnTo>
                <a:lnTo>
                  <a:pt x="304364" y="1262746"/>
                </a:lnTo>
                <a:lnTo>
                  <a:pt x="268494" y="1236805"/>
                </a:lnTo>
                <a:lnTo>
                  <a:pt x="234404" y="1208672"/>
                </a:lnTo>
                <a:lnTo>
                  <a:pt x="202196" y="1178452"/>
                </a:lnTo>
                <a:lnTo>
                  <a:pt x="171975" y="1146245"/>
                </a:lnTo>
                <a:lnTo>
                  <a:pt x="143841" y="1112155"/>
                </a:lnTo>
                <a:lnTo>
                  <a:pt x="117900" y="1076286"/>
                </a:lnTo>
                <a:lnTo>
                  <a:pt x="94252" y="1038739"/>
                </a:lnTo>
                <a:lnTo>
                  <a:pt x="73001" y="999618"/>
                </a:lnTo>
                <a:lnTo>
                  <a:pt x="54250" y="959025"/>
                </a:lnTo>
                <a:lnTo>
                  <a:pt x="38102" y="917063"/>
                </a:lnTo>
                <a:lnTo>
                  <a:pt x="24659" y="873835"/>
                </a:lnTo>
                <a:lnTo>
                  <a:pt x="14025" y="829445"/>
                </a:lnTo>
                <a:lnTo>
                  <a:pt x="6302" y="783993"/>
                </a:lnTo>
                <a:lnTo>
                  <a:pt x="1592" y="737584"/>
                </a:lnTo>
                <a:lnTo>
                  <a:pt x="0" y="690321"/>
                </a:lnTo>
                <a:lnTo>
                  <a:pt x="1592" y="643057"/>
                </a:lnTo>
                <a:lnTo>
                  <a:pt x="6302" y="596648"/>
                </a:lnTo>
                <a:lnTo>
                  <a:pt x="14025" y="551197"/>
                </a:lnTo>
                <a:lnTo>
                  <a:pt x="24659" y="506806"/>
                </a:lnTo>
                <a:lnTo>
                  <a:pt x="38102" y="463578"/>
                </a:lnTo>
                <a:lnTo>
                  <a:pt x="54250" y="421616"/>
                </a:lnTo>
                <a:lnTo>
                  <a:pt x="73001" y="381024"/>
                </a:lnTo>
                <a:lnTo>
                  <a:pt x="94252" y="341902"/>
                </a:lnTo>
                <a:lnTo>
                  <a:pt x="117900" y="304355"/>
                </a:lnTo>
                <a:lnTo>
                  <a:pt x="143841" y="268486"/>
                </a:lnTo>
                <a:lnTo>
                  <a:pt x="171975" y="234396"/>
                </a:lnTo>
                <a:lnTo>
                  <a:pt x="202196" y="202190"/>
                </a:lnTo>
                <a:lnTo>
                  <a:pt x="234404" y="171969"/>
                </a:lnTo>
                <a:lnTo>
                  <a:pt x="268494" y="143837"/>
                </a:lnTo>
                <a:lnTo>
                  <a:pt x="304364" y="117895"/>
                </a:lnTo>
                <a:lnTo>
                  <a:pt x="341912" y="94249"/>
                </a:lnTo>
                <a:lnTo>
                  <a:pt x="381034" y="72999"/>
                </a:lnTo>
                <a:lnTo>
                  <a:pt x="421627" y="54248"/>
                </a:lnTo>
                <a:lnTo>
                  <a:pt x="463589" y="38101"/>
                </a:lnTo>
                <a:lnTo>
                  <a:pt x="506818" y="24658"/>
                </a:lnTo>
                <a:lnTo>
                  <a:pt x="551209" y="14024"/>
                </a:lnTo>
                <a:lnTo>
                  <a:pt x="596661" y="6301"/>
                </a:lnTo>
                <a:lnTo>
                  <a:pt x="643070" y="1592"/>
                </a:lnTo>
                <a:lnTo>
                  <a:pt x="690333" y="0"/>
                </a:lnTo>
                <a:lnTo>
                  <a:pt x="737596" y="1592"/>
                </a:lnTo>
                <a:lnTo>
                  <a:pt x="784003" y="6301"/>
                </a:lnTo>
                <a:lnTo>
                  <a:pt x="829454" y="14024"/>
                </a:lnTo>
                <a:lnTo>
                  <a:pt x="873844" y="24658"/>
                </a:lnTo>
                <a:lnTo>
                  <a:pt x="917071" y="38101"/>
                </a:lnTo>
                <a:lnTo>
                  <a:pt x="959032" y="54248"/>
                </a:lnTo>
                <a:lnTo>
                  <a:pt x="999625" y="72999"/>
                </a:lnTo>
                <a:lnTo>
                  <a:pt x="1038746" y="94249"/>
                </a:lnTo>
                <a:lnTo>
                  <a:pt x="1076293" y="117895"/>
                </a:lnTo>
                <a:lnTo>
                  <a:pt x="1112163" y="143837"/>
                </a:lnTo>
                <a:lnTo>
                  <a:pt x="1146253" y="171969"/>
                </a:lnTo>
                <a:lnTo>
                  <a:pt x="1178459" y="202190"/>
                </a:lnTo>
                <a:lnTo>
                  <a:pt x="1208681" y="234396"/>
                </a:lnTo>
                <a:lnTo>
                  <a:pt x="1236814" y="268486"/>
                </a:lnTo>
                <a:lnTo>
                  <a:pt x="1262755" y="304355"/>
                </a:lnTo>
                <a:lnTo>
                  <a:pt x="1286403" y="341902"/>
                </a:lnTo>
                <a:lnTo>
                  <a:pt x="1307653" y="381024"/>
                </a:lnTo>
                <a:lnTo>
                  <a:pt x="1326404" y="421616"/>
                </a:lnTo>
                <a:lnTo>
                  <a:pt x="1342552" y="463578"/>
                </a:lnTo>
                <a:lnTo>
                  <a:pt x="1355995" y="506806"/>
                </a:lnTo>
                <a:lnTo>
                  <a:pt x="1366629" y="551197"/>
                </a:lnTo>
                <a:lnTo>
                  <a:pt x="1374353" y="596648"/>
                </a:lnTo>
                <a:lnTo>
                  <a:pt x="1379062" y="643057"/>
                </a:lnTo>
                <a:lnTo>
                  <a:pt x="1380655" y="690321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10058400" y="7772400"/>
                </a:moveTo>
                <a:lnTo>
                  <a:pt x="0" y="7772400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7772400"/>
                </a:lnTo>
                <a:close/>
              </a:path>
            </a:pathLst>
          </a:custGeom>
          <a:solidFill>
            <a:srgbClr val="006A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0" y="3453197"/>
            <a:ext cx="7298055" cy="3369945"/>
          </a:xfrm>
          <a:custGeom>
            <a:avLst/>
            <a:gdLst/>
            <a:ahLst/>
            <a:cxnLst/>
            <a:rect l="l" t="t" r="r" b="b"/>
            <a:pathLst>
              <a:path w="7298055" h="3369945">
                <a:moveTo>
                  <a:pt x="0" y="0"/>
                </a:moveTo>
                <a:lnTo>
                  <a:pt x="0" y="3369868"/>
                </a:lnTo>
                <a:lnTo>
                  <a:pt x="7297737" y="3369868"/>
                </a:lnTo>
                <a:lnTo>
                  <a:pt x="5823851" y="5359"/>
                </a:lnTo>
                <a:lnTo>
                  <a:pt x="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633614" y="811994"/>
            <a:ext cx="2237740" cy="2237740"/>
          </a:xfrm>
          <a:custGeom>
            <a:avLst/>
            <a:gdLst/>
            <a:ahLst/>
            <a:cxnLst/>
            <a:rect l="l" t="t" r="r" b="b"/>
            <a:pathLst>
              <a:path w="2237740" h="2237740">
                <a:moveTo>
                  <a:pt x="2237168" y="1118590"/>
                </a:moveTo>
                <a:lnTo>
                  <a:pt x="2236135" y="1167112"/>
                </a:lnTo>
                <a:lnTo>
                  <a:pt x="2233062" y="1215106"/>
                </a:lnTo>
                <a:lnTo>
                  <a:pt x="2227993" y="1262530"/>
                </a:lnTo>
                <a:lnTo>
                  <a:pt x="2220968" y="1309342"/>
                </a:lnTo>
                <a:lnTo>
                  <a:pt x="2212031" y="1355501"/>
                </a:lnTo>
                <a:lnTo>
                  <a:pt x="2201222" y="1400963"/>
                </a:lnTo>
                <a:lnTo>
                  <a:pt x="2188584" y="1445687"/>
                </a:lnTo>
                <a:lnTo>
                  <a:pt x="2174160" y="1489632"/>
                </a:lnTo>
                <a:lnTo>
                  <a:pt x="2157990" y="1532755"/>
                </a:lnTo>
                <a:lnTo>
                  <a:pt x="2140117" y="1575014"/>
                </a:lnTo>
                <a:lnTo>
                  <a:pt x="2120582" y="1616368"/>
                </a:lnTo>
                <a:lnTo>
                  <a:pt x="2099428" y="1656773"/>
                </a:lnTo>
                <a:lnTo>
                  <a:pt x="2076698" y="1696190"/>
                </a:lnTo>
                <a:lnTo>
                  <a:pt x="2052431" y="1734574"/>
                </a:lnTo>
                <a:lnTo>
                  <a:pt x="2026672" y="1771885"/>
                </a:lnTo>
                <a:lnTo>
                  <a:pt x="1999461" y="1808080"/>
                </a:lnTo>
                <a:lnTo>
                  <a:pt x="1970841" y="1843118"/>
                </a:lnTo>
                <a:lnTo>
                  <a:pt x="1940853" y="1876956"/>
                </a:lnTo>
                <a:lnTo>
                  <a:pt x="1909540" y="1909552"/>
                </a:lnTo>
                <a:lnTo>
                  <a:pt x="1876943" y="1940866"/>
                </a:lnTo>
                <a:lnTo>
                  <a:pt x="1843105" y="1970853"/>
                </a:lnTo>
                <a:lnTo>
                  <a:pt x="1808067" y="1999474"/>
                </a:lnTo>
                <a:lnTo>
                  <a:pt x="1771872" y="2026685"/>
                </a:lnTo>
                <a:lnTo>
                  <a:pt x="1734561" y="2052444"/>
                </a:lnTo>
                <a:lnTo>
                  <a:pt x="1696177" y="2076710"/>
                </a:lnTo>
                <a:lnTo>
                  <a:pt x="1656761" y="2099441"/>
                </a:lnTo>
                <a:lnTo>
                  <a:pt x="1616355" y="2120595"/>
                </a:lnTo>
                <a:lnTo>
                  <a:pt x="1575002" y="2140129"/>
                </a:lnTo>
                <a:lnTo>
                  <a:pt x="1532742" y="2158002"/>
                </a:lnTo>
                <a:lnTo>
                  <a:pt x="1489620" y="2174172"/>
                </a:lnTo>
                <a:lnTo>
                  <a:pt x="1445675" y="2188597"/>
                </a:lnTo>
                <a:lnTo>
                  <a:pt x="1400950" y="2201235"/>
                </a:lnTo>
                <a:lnTo>
                  <a:pt x="1355488" y="2212043"/>
                </a:lnTo>
                <a:lnTo>
                  <a:pt x="1309330" y="2220981"/>
                </a:lnTo>
                <a:lnTo>
                  <a:pt x="1262518" y="2228005"/>
                </a:lnTo>
                <a:lnTo>
                  <a:pt x="1215093" y="2233075"/>
                </a:lnTo>
                <a:lnTo>
                  <a:pt x="1167099" y="2236147"/>
                </a:lnTo>
                <a:lnTo>
                  <a:pt x="1118577" y="2237181"/>
                </a:lnTo>
                <a:lnTo>
                  <a:pt x="1070055" y="2236147"/>
                </a:lnTo>
                <a:lnTo>
                  <a:pt x="1022061" y="2233075"/>
                </a:lnTo>
                <a:lnTo>
                  <a:pt x="974638" y="2228005"/>
                </a:lnTo>
                <a:lnTo>
                  <a:pt x="927826" y="2220981"/>
                </a:lnTo>
                <a:lnTo>
                  <a:pt x="881668" y="2212043"/>
                </a:lnTo>
                <a:lnTo>
                  <a:pt x="836205" y="2201235"/>
                </a:lnTo>
                <a:lnTo>
                  <a:pt x="791481" y="2188597"/>
                </a:lnTo>
                <a:lnTo>
                  <a:pt x="747537" y="2174172"/>
                </a:lnTo>
                <a:lnTo>
                  <a:pt x="704414" y="2158002"/>
                </a:lnTo>
                <a:lnTo>
                  <a:pt x="662155" y="2140129"/>
                </a:lnTo>
                <a:lnTo>
                  <a:pt x="620802" y="2120595"/>
                </a:lnTo>
                <a:lnTo>
                  <a:pt x="580397" y="2099441"/>
                </a:lnTo>
                <a:lnTo>
                  <a:pt x="540981" y="2076710"/>
                </a:lnTo>
                <a:lnTo>
                  <a:pt x="502597" y="2052444"/>
                </a:lnTo>
                <a:lnTo>
                  <a:pt x="465287" y="2026685"/>
                </a:lnTo>
                <a:lnTo>
                  <a:pt x="429092" y="1999474"/>
                </a:lnTo>
                <a:lnTo>
                  <a:pt x="394055" y="1970853"/>
                </a:lnTo>
                <a:lnTo>
                  <a:pt x="360218" y="1940866"/>
                </a:lnTo>
                <a:lnTo>
                  <a:pt x="327621" y="1909552"/>
                </a:lnTo>
                <a:lnTo>
                  <a:pt x="296309" y="1876956"/>
                </a:lnTo>
                <a:lnTo>
                  <a:pt x="266322" y="1843118"/>
                </a:lnTo>
                <a:lnTo>
                  <a:pt x="237702" y="1808080"/>
                </a:lnTo>
                <a:lnTo>
                  <a:pt x="210491" y="1771885"/>
                </a:lnTo>
                <a:lnTo>
                  <a:pt x="184732" y="1734574"/>
                </a:lnTo>
                <a:lnTo>
                  <a:pt x="160466" y="1696190"/>
                </a:lnTo>
                <a:lnTo>
                  <a:pt x="137736" y="1656773"/>
                </a:lnTo>
                <a:lnTo>
                  <a:pt x="116583" y="1616368"/>
                </a:lnTo>
                <a:lnTo>
                  <a:pt x="97049" y="1575014"/>
                </a:lnTo>
                <a:lnTo>
                  <a:pt x="79176" y="1532755"/>
                </a:lnTo>
                <a:lnTo>
                  <a:pt x="63006" y="1489632"/>
                </a:lnTo>
                <a:lnTo>
                  <a:pt x="48582" y="1445687"/>
                </a:lnTo>
                <a:lnTo>
                  <a:pt x="35945" y="1400963"/>
                </a:lnTo>
                <a:lnTo>
                  <a:pt x="25136" y="1355501"/>
                </a:lnTo>
                <a:lnTo>
                  <a:pt x="16199" y="1309342"/>
                </a:lnTo>
                <a:lnTo>
                  <a:pt x="9175" y="1262530"/>
                </a:lnTo>
                <a:lnTo>
                  <a:pt x="4105" y="1215106"/>
                </a:lnTo>
                <a:lnTo>
                  <a:pt x="1033" y="1167112"/>
                </a:lnTo>
                <a:lnTo>
                  <a:pt x="0" y="1118590"/>
                </a:lnTo>
                <a:lnTo>
                  <a:pt x="1033" y="1070068"/>
                </a:lnTo>
                <a:lnTo>
                  <a:pt x="4105" y="1022074"/>
                </a:lnTo>
                <a:lnTo>
                  <a:pt x="9175" y="974650"/>
                </a:lnTo>
                <a:lnTo>
                  <a:pt x="16199" y="927838"/>
                </a:lnTo>
                <a:lnTo>
                  <a:pt x="25136" y="881680"/>
                </a:lnTo>
                <a:lnTo>
                  <a:pt x="35945" y="836217"/>
                </a:lnTo>
                <a:lnTo>
                  <a:pt x="48582" y="791493"/>
                </a:lnTo>
                <a:lnTo>
                  <a:pt x="63006" y="747548"/>
                </a:lnTo>
                <a:lnTo>
                  <a:pt x="79176" y="704425"/>
                </a:lnTo>
                <a:lnTo>
                  <a:pt x="97049" y="662166"/>
                </a:lnTo>
                <a:lnTo>
                  <a:pt x="116583" y="620812"/>
                </a:lnTo>
                <a:lnTo>
                  <a:pt x="137736" y="580407"/>
                </a:lnTo>
                <a:lnTo>
                  <a:pt x="160466" y="540991"/>
                </a:lnTo>
                <a:lnTo>
                  <a:pt x="184732" y="502606"/>
                </a:lnTo>
                <a:lnTo>
                  <a:pt x="210491" y="465295"/>
                </a:lnTo>
                <a:lnTo>
                  <a:pt x="237702" y="429100"/>
                </a:lnTo>
                <a:lnTo>
                  <a:pt x="266322" y="394063"/>
                </a:lnTo>
                <a:lnTo>
                  <a:pt x="296309" y="360224"/>
                </a:lnTo>
                <a:lnTo>
                  <a:pt x="327621" y="327628"/>
                </a:lnTo>
                <a:lnTo>
                  <a:pt x="360218" y="296315"/>
                </a:lnTo>
                <a:lnTo>
                  <a:pt x="394055" y="266327"/>
                </a:lnTo>
                <a:lnTo>
                  <a:pt x="429092" y="237707"/>
                </a:lnTo>
                <a:lnTo>
                  <a:pt x="465287" y="210496"/>
                </a:lnTo>
                <a:lnTo>
                  <a:pt x="502597" y="184736"/>
                </a:lnTo>
                <a:lnTo>
                  <a:pt x="540981" y="160470"/>
                </a:lnTo>
                <a:lnTo>
                  <a:pt x="580397" y="137739"/>
                </a:lnTo>
                <a:lnTo>
                  <a:pt x="620802" y="116585"/>
                </a:lnTo>
                <a:lnTo>
                  <a:pt x="662155" y="97051"/>
                </a:lnTo>
                <a:lnTo>
                  <a:pt x="704414" y="79178"/>
                </a:lnTo>
                <a:lnTo>
                  <a:pt x="747537" y="63008"/>
                </a:lnTo>
                <a:lnTo>
                  <a:pt x="791481" y="48583"/>
                </a:lnTo>
                <a:lnTo>
                  <a:pt x="836205" y="35945"/>
                </a:lnTo>
                <a:lnTo>
                  <a:pt x="881668" y="25137"/>
                </a:lnTo>
                <a:lnTo>
                  <a:pt x="927826" y="16199"/>
                </a:lnTo>
                <a:lnTo>
                  <a:pt x="974638" y="9175"/>
                </a:lnTo>
                <a:lnTo>
                  <a:pt x="1022061" y="4105"/>
                </a:lnTo>
                <a:lnTo>
                  <a:pt x="1070055" y="1033"/>
                </a:lnTo>
                <a:lnTo>
                  <a:pt x="1118577" y="0"/>
                </a:lnTo>
                <a:lnTo>
                  <a:pt x="1167099" y="1033"/>
                </a:lnTo>
                <a:lnTo>
                  <a:pt x="1215093" y="4105"/>
                </a:lnTo>
                <a:lnTo>
                  <a:pt x="1262518" y="9175"/>
                </a:lnTo>
                <a:lnTo>
                  <a:pt x="1309330" y="16199"/>
                </a:lnTo>
                <a:lnTo>
                  <a:pt x="1355488" y="25137"/>
                </a:lnTo>
                <a:lnTo>
                  <a:pt x="1400950" y="35945"/>
                </a:lnTo>
                <a:lnTo>
                  <a:pt x="1445675" y="48583"/>
                </a:lnTo>
                <a:lnTo>
                  <a:pt x="1489620" y="63008"/>
                </a:lnTo>
                <a:lnTo>
                  <a:pt x="1532742" y="79178"/>
                </a:lnTo>
                <a:lnTo>
                  <a:pt x="1575002" y="97051"/>
                </a:lnTo>
                <a:lnTo>
                  <a:pt x="1616355" y="116585"/>
                </a:lnTo>
                <a:lnTo>
                  <a:pt x="1656761" y="137739"/>
                </a:lnTo>
                <a:lnTo>
                  <a:pt x="1696177" y="160470"/>
                </a:lnTo>
                <a:lnTo>
                  <a:pt x="1734561" y="184736"/>
                </a:lnTo>
                <a:lnTo>
                  <a:pt x="1771872" y="210496"/>
                </a:lnTo>
                <a:lnTo>
                  <a:pt x="1808067" y="237707"/>
                </a:lnTo>
                <a:lnTo>
                  <a:pt x="1843105" y="266327"/>
                </a:lnTo>
                <a:lnTo>
                  <a:pt x="1876943" y="296315"/>
                </a:lnTo>
                <a:lnTo>
                  <a:pt x="1909540" y="327628"/>
                </a:lnTo>
                <a:lnTo>
                  <a:pt x="1940853" y="360224"/>
                </a:lnTo>
                <a:lnTo>
                  <a:pt x="1970841" y="394063"/>
                </a:lnTo>
                <a:lnTo>
                  <a:pt x="1999461" y="429100"/>
                </a:lnTo>
                <a:lnTo>
                  <a:pt x="2026672" y="465295"/>
                </a:lnTo>
                <a:lnTo>
                  <a:pt x="2052431" y="502606"/>
                </a:lnTo>
                <a:lnTo>
                  <a:pt x="2076698" y="540991"/>
                </a:lnTo>
                <a:lnTo>
                  <a:pt x="2099428" y="580407"/>
                </a:lnTo>
                <a:lnTo>
                  <a:pt x="2120582" y="620812"/>
                </a:lnTo>
                <a:lnTo>
                  <a:pt x="2140117" y="662166"/>
                </a:lnTo>
                <a:lnTo>
                  <a:pt x="2157990" y="704425"/>
                </a:lnTo>
                <a:lnTo>
                  <a:pt x="2174160" y="747548"/>
                </a:lnTo>
                <a:lnTo>
                  <a:pt x="2188584" y="791493"/>
                </a:lnTo>
                <a:lnTo>
                  <a:pt x="2201222" y="836217"/>
                </a:lnTo>
                <a:lnTo>
                  <a:pt x="2212031" y="881680"/>
                </a:lnTo>
                <a:lnTo>
                  <a:pt x="2220968" y="927838"/>
                </a:lnTo>
                <a:lnTo>
                  <a:pt x="2227993" y="974650"/>
                </a:lnTo>
                <a:lnTo>
                  <a:pt x="2233062" y="1022074"/>
                </a:lnTo>
                <a:lnTo>
                  <a:pt x="2236135" y="1070068"/>
                </a:lnTo>
                <a:lnTo>
                  <a:pt x="2237168" y="1118590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8891329" y="3453197"/>
            <a:ext cx="1167130" cy="1840864"/>
          </a:xfrm>
          <a:custGeom>
            <a:avLst/>
            <a:gdLst/>
            <a:ahLst/>
            <a:cxnLst/>
            <a:rect l="l" t="t" r="r" b="b"/>
            <a:pathLst>
              <a:path w="1167129" h="1840864">
                <a:moveTo>
                  <a:pt x="920445" y="0"/>
                </a:moveTo>
                <a:lnTo>
                  <a:pt x="871560" y="1275"/>
                </a:lnTo>
                <a:lnTo>
                  <a:pt x="823340" y="5060"/>
                </a:lnTo>
                <a:lnTo>
                  <a:pt x="775848" y="11291"/>
                </a:lnTo>
                <a:lnTo>
                  <a:pt x="729149" y="19904"/>
                </a:lnTo>
                <a:lnTo>
                  <a:pt x="683304" y="30835"/>
                </a:lnTo>
                <a:lnTo>
                  <a:pt x="638379" y="44021"/>
                </a:lnTo>
                <a:lnTo>
                  <a:pt x="594436" y="59399"/>
                </a:lnTo>
                <a:lnTo>
                  <a:pt x="551540" y="76904"/>
                </a:lnTo>
                <a:lnTo>
                  <a:pt x="509754" y="96472"/>
                </a:lnTo>
                <a:lnTo>
                  <a:pt x="469141" y="118042"/>
                </a:lnTo>
                <a:lnTo>
                  <a:pt x="429765" y="141548"/>
                </a:lnTo>
                <a:lnTo>
                  <a:pt x="391690" y="166927"/>
                </a:lnTo>
                <a:lnTo>
                  <a:pt x="354979" y="194116"/>
                </a:lnTo>
                <a:lnTo>
                  <a:pt x="319696" y="223051"/>
                </a:lnTo>
                <a:lnTo>
                  <a:pt x="285905" y="253668"/>
                </a:lnTo>
                <a:lnTo>
                  <a:pt x="253669" y="285903"/>
                </a:lnTo>
                <a:lnTo>
                  <a:pt x="223052" y="319694"/>
                </a:lnTo>
                <a:lnTo>
                  <a:pt x="194117" y="354977"/>
                </a:lnTo>
                <a:lnTo>
                  <a:pt x="166928" y="391687"/>
                </a:lnTo>
                <a:lnTo>
                  <a:pt x="141548" y="429762"/>
                </a:lnTo>
                <a:lnTo>
                  <a:pt x="118042" y="469137"/>
                </a:lnTo>
                <a:lnTo>
                  <a:pt x="96473" y="509749"/>
                </a:lnTo>
                <a:lnTo>
                  <a:pt x="76904" y="551535"/>
                </a:lnTo>
                <a:lnTo>
                  <a:pt x="59399" y="594431"/>
                </a:lnTo>
                <a:lnTo>
                  <a:pt x="44021" y="638372"/>
                </a:lnTo>
                <a:lnTo>
                  <a:pt x="30835" y="683297"/>
                </a:lnTo>
                <a:lnTo>
                  <a:pt x="19904" y="729140"/>
                </a:lnTo>
                <a:lnTo>
                  <a:pt x="11291" y="775839"/>
                </a:lnTo>
                <a:lnTo>
                  <a:pt x="5060" y="823330"/>
                </a:lnTo>
                <a:lnTo>
                  <a:pt x="1275" y="871549"/>
                </a:lnTo>
                <a:lnTo>
                  <a:pt x="0" y="920432"/>
                </a:lnTo>
                <a:lnTo>
                  <a:pt x="1275" y="969315"/>
                </a:lnTo>
                <a:lnTo>
                  <a:pt x="5060" y="1017534"/>
                </a:lnTo>
                <a:lnTo>
                  <a:pt x="11291" y="1065025"/>
                </a:lnTo>
                <a:lnTo>
                  <a:pt x="19904" y="1111724"/>
                </a:lnTo>
                <a:lnTo>
                  <a:pt x="30835" y="1157567"/>
                </a:lnTo>
                <a:lnTo>
                  <a:pt x="44021" y="1202492"/>
                </a:lnTo>
                <a:lnTo>
                  <a:pt x="59399" y="1246433"/>
                </a:lnTo>
                <a:lnTo>
                  <a:pt x="76904" y="1289329"/>
                </a:lnTo>
                <a:lnTo>
                  <a:pt x="96473" y="1331115"/>
                </a:lnTo>
                <a:lnTo>
                  <a:pt x="118042" y="1371727"/>
                </a:lnTo>
                <a:lnTo>
                  <a:pt x="141548" y="1411102"/>
                </a:lnTo>
                <a:lnTo>
                  <a:pt x="166928" y="1449177"/>
                </a:lnTo>
                <a:lnTo>
                  <a:pt x="194117" y="1485887"/>
                </a:lnTo>
                <a:lnTo>
                  <a:pt x="223052" y="1521170"/>
                </a:lnTo>
                <a:lnTo>
                  <a:pt x="253669" y="1554961"/>
                </a:lnTo>
                <a:lnTo>
                  <a:pt x="285905" y="1587196"/>
                </a:lnTo>
                <a:lnTo>
                  <a:pt x="319696" y="1617813"/>
                </a:lnTo>
                <a:lnTo>
                  <a:pt x="354979" y="1646748"/>
                </a:lnTo>
                <a:lnTo>
                  <a:pt x="391690" y="1673937"/>
                </a:lnTo>
                <a:lnTo>
                  <a:pt x="429765" y="1699316"/>
                </a:lnTo>
                <a:lnTo>
                  <a:pt x="469141" y="1722822"/>
                </a:lnTo>
                <a:lnTo>
                  <a:pt x="509754" y="1744392"/>
                </a:lnTo>
                <a:lnTo>
                  <a:pt x="551540" y="1763960"/>
                </a:lnTo>
                <a:lnTo>
                  <a:pt x="594436" y="1781465"/>
                </a:lnTo>
                <a:lnTo>
                  <a:pt x="638379" y="1796843"/>
                </a:lnTo>
                <a:lnTo>
                  <a:pt x="683304" y="1810029"/>
                </a:lnTo>
                <a:lnTo>
                  <a:pt x="729149" y="1820960"/>
                </a:lnTo>
                <a:lnTo>
                  <a:pt x="775848" y="1829573"/>
                </a:lnTo>
                <a:lnTo>
                  <a:pt x="823340" y="1835804"/>
                </a:lnTo>
                <a:lnTo>
                  <a:pt x="871560" y="1839589"/>
                </a:lnTo>
                <a:lnTo>
                  <a:pt x="920445" y="1840864"/>
                </a:lnTo>
                <a:lnTo>
                  <a:pt x="969327" y="1839589"/>
                </a:lnTo>
                <a:lnTo>
                  <a:pt x="1017545" y="1835804"/>
                </a:lnTo>
                <a:lnTo>
                  <a:pt x="1065035" y="1829573"/>
                </a:lnTo>
                <a:lnTo>
                  <a:pt x="1111733" y="1820960"/>
                </a:lnTo>
                <a:lnTo>
                  <a:pt x="1157576" y="1810029"/>
                </a:lnTo>
                <a:lnTo>
                  <a:pt x="1167070" y="1807242"/>
                </a:lnTo>
                <a:lnTo>
                  <a:pt x="1167070" y="33622"/>
                </a:lnTo>
                <a:lnTo>
                  <a:pt x="1111733" y="19904"/>
                </a:lnTo>
                <a:lnTo>
                  <a:pt x="1065035" y="11291"/>
                </a:lnTo>
                <a:lnTo>
                  <a:pt x="1017545" y="5060"/>
                </a:lnTo>
                <a:lnTo>
                  <a:pt x="969327" y="1275"/>
                </a:lnTo>
                <a:lnTo>
                  <a:pt x="920445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4182016" y="1134628"/>
            <a:ext cx="2701925" cy="2701925"/>
          </a:xfrm>
          <a:custGeom>
            <a:avLst/>
            <a:gdLst/>
            <a:ahLst/>
            <a:cxnLst/>
            <a:rect l="l" t="t" r="r" b="b"/>
            <a:pathLst>
              <a:path w="2701925" h="2701925">
                <a:moveTo>
                  <a:pt x="1350810" y="0"/>
                </a:moveTo>
                <a:lnTo>
                  <a:pt x="1302360" y="852"/>
                </a:lnTo>
                <a:lnTo>
                  <a:pt x="1254340" y="3391"/>
                </a:lnTo>
                <a:lnTo>
                  <a:pt x="1206777" y="7588"/>
                </a:lnTo>
                <a:lnTo>
                  <a:pt x="1159701" y="13414"/>
                </a:lnTo>
                <a:lnTo>
                  <a:pt x="1113139" y="20841"/>
                </a:lnTo>
                <a:lnTo>
                  <a:pt x="1067121" y="29840"/>
                </a:lnTo>
                <a:lnTo>
                  <a:pt x="1021675" y="40382"/>
                </a:lnTo>
                <a:lnTo>
                  <a:pt x="976829" y="52439"/>
                </a:lnTo>
                <a:lnTo>
                  <a:pt x="932613" y="65982"/>
                </a:lnTo>
                <a:lnTo>
                  <a:pt x="889054" y="80984"/>
                </a:lnTo>
                <a:lnTo>
                  <a:pt x="846182" y="97414"/>
                </a:lnTo>
                <a:lnTo>
                  <a:pt x="804024" y="115245"/>
                </a:lnTo>
                <a:lnTo>
                  <a:pt x="762610" y="134448"/>
                </a:lnTo>
                <a:lnTo>
                  <a:pt x="721967" y="154995"/>
                </a:lnTo>
                <a:lnTo>
                  <a:pt x="682126" y="176856"/>
                </a:lnTo>
                <a:lnTo>
                  <a:pt x="643113" y="200004"/>
                </a:lnTo>
                <a:lnTo>
                  <a:pt x="604958" y="224409"/>
                </a:lnTo>
                <a:lnTo>
                  <a:pt x="567690" y="250044"/>
                </a:lnTo>
                <a:lnTo>
                  <a:pt x="531336" y="276879"/>
                </a:lnTo>
                <a:lnTo>
                  <a:pt x="495926" y="304886"/>
                </a:lnTo>
                <a:lnTo>
                  <a:pt x="461487" y="334037"/>
                </a:lnTo>
                <a:lnTo>
                  <a:pt x="428050" y="364302"/>
                </a:lnTo>
                <a:lnTo>
                  <a:pt x="395641" y="395654"/>
                </a:lnTo>
                <a:lnTo>
                  <a:pt x="364290" y="428063"/>
                </a:lnTo>
                <a:lnTo>
                  <a:pt x="334025" y="461502"/>
                </a:lnTo>
                <a:lnTo>
                  <a:pt x="304876" y="495941"/>
                </a:lnTo>
                <a:lnTo>
                  <a:pt x="276869" y="531352"/>
                </a:lnTo>
                <a:lnTo>
                  <a:pt x="250035" y="567706"/>
                </a:lnTo>
                <a:lnTo>
                  <a:pt x="224401" y="604976"/>
                </a:lnTo>
                <a:lnTo>
                  <a:pt x="199997" y="643131"/>
                </a:lnTo>
                <a:lnTo>
                  <a:pt x="176850" y="682145"/>
                </a:lnTo>
                <a:lnTo>
                  <a:pt x="154989" y="721987"/>
                </a:lnTo>
                <a:lnTo>
                  <a:pt x="134443" y="762630"/>
                </a:lnTo>
                <a:lnTo>
                  <a:pt x="115241" y="804045"/>
                </a:lnTo>
                <a:lnTo>
                  <a:pt x="97410" y="846203"/>
                </a:lnTo>
                <a:lnTo>
                  <a:pt x="80981" y="889076"/>
                </a:lnTo>
                <a:lnTo>
                  <a:pt x="65980" y="932636"/>
                </a:lnTo>
                <a:lnTo>
                  <a:pt x="52437" y="976853"/>
                </a:lnTo>
                <a:lnTo>
                  <a:pt x="40380" y="1021699"/>
                </a:lnTo>
                <a:lnTo>
                  <a:pt x="29838" y="1067145"/>
                </a:lnTo>
                <a:lnTo>
                  <a:pt x="20840" y="1113164"/>
                </a:lnTo>
                <a:lnTo>
                  <a:pt x="13414" y="1159726"/>
                </a:lnTo>
                <a:lnTo>
                  <a:pt x="7588" y="1206802"/>
                </a:lnTo>
                <a:lnTo>
                  <a:pt x="3391" y="1254365"/>
                </a:lnTo>
                <a:lnTo>
                  <a:pt x="852" y="1302385"/>
                </a:lnTo>
                <a:lnTo>
                  <a:pt x="0" y="1350835"/>
                </a:lnTo>
                <a:lnTo>
                  <a:pt x="852" y="1399285"/>
                </a:lnTo>
                <a:lnTo>
                  <a:pt x="3391" y="1447305"/>
                </a:lnTo>
                <a:lnTo>
                  <a:pt x="7588" y="1494868"/>
                </a:lnTo>
                <a:lnTo>
                  <a:pt x="13414" y="1541944"/>
                </a:lnTo>
                <a:lnTo>
                  <a:pt x="20840" y="1588506"/>
                </a:lnTo>
                <a:lnTo>
                  <a:pt x="29838" y="1634525"/>
                </a:lnTo>
                <a:lnTo>
                  <a:pt x="40380" y="1679971"/>
                </a:lnTo>
                <a:lnTo>
                  <a:pt x="52437" y="1724817"/>
                </a:lnTo>
                <a:lnTo>
                  <a:pt x="65980" y="1769034"/>
                </a:lnTo>
                <a:lnTo>
                  <a:pt x="80981" y="1812594"/>
                </a:lnTo>
                <a:lnTo>
                  <a:pt x="97410" y="1855467"/>
                </a:lnTo>
                <a:lnTo>
                  <a:pt x="115241" y="1897625"/>
                </a:lnTo>
                <a:lnTo>
                  <a:pt x="134443" y="1939040"/>
                </a:lnTo>
                <a:lnTo>
                  <a:pt x="154989" y="1979683"/>
                </a:lnTo>
                <a:lnTo>
                  <a:pt x="176850" y="2019525"/>
                </a:lnTo>
                <a:lnTo>
                  <a:pt x="199997" y="2058539"/>
                </a:lnTo>
                <a:lnTo>
                  <a:pt x="224401" y="2096694"/>
                </a:lnTo>
                <a:lnTo>
                  <a:pt x="250035" y="2133964"/>
                </a:lnTo>
                <a:lnTo>
                  <a:pt x="276869" y="2170318"/>
                </a:lnTo>
                <a:lnTo>
                  <a:pt x="304876" y="2205729"/>
                </a:lnTo>
                <a:lnTo>
                  <a:pt x="334025" y="2240168"/>
                </a:lnTo>
                <a:lnTo>
                  <a:pt x="364290" y="2273607"/>
                </a:lnTo>
                <a:lnTo>
                  <a:pt x="395641" y="2306016"/>
                </a:lnTo>
                <a:lnTo>
                  <a:pt x="428050" y="2337368"/>
                </a:lnTo>
                <a:lnTo>
                  <a:pt x="461487" y="2367633"/>
                </a:lnTo>
                <a:lnTo>
                  <a:pt x="495926" y="2396784"/>
                </a:lnTo>
                <a:lnTo>
                  <a:pt x="531336" y="2424791"/>
                </a:lnTo>
                <a:lnTo>
                  <a:pt x="567690" y="2451626"/>
                </a:lnTo>
                <a:lnTo>
                  <a:pt x="604958" y="2477261"/>
                </a:lnTo>
                <a:lnTo>
                  <a:pt x="643113" y="2501666"/>
                </a:lnTo>
                <a:lnTo>
                  <a:pt x="682126" y="2524814"/>
                </a:lnTo>
                <a:lnTo>
                  <a:pt x="721967" y="2546675"/>
                </a:lnTo>
                <a:lnTo>
                  <a:pt x="762610" y="2567222"/>
                </a:lnTo>
                <a:lnTo>
                  <a:pt x="804024" y="2586425"/>
                </a:lnTo>
                <a:lnTo>
                  <a:pt x="846182" y="2604256"/>
                </a:lnTo>
                <a:lnTo>
                  <a:pt x="889054" y="2620686"/>
                </a:lnTo>
                <a:lnTo>
                  <a:pt x="932613" y="2635688"/>
                </a:lnTo>
                <a:lnTo>
                  <a:pt x="976829" y="2649231"/>
                </a:lnTo>
                <a:lnTo>
                  <a:pt x="1021675" y="2661288"/>
                </a:lnTo>
                <a:lnTo>
                  <a:pt x="1067121" y="2671830"/>
                </a:lnTo>
                <a:lnTo>
                  <a:pt x="1113139" y="2680829"/>
                </a:lnTo>
                <a:lnTo>
                  <a:pt x="1159701" y="2688256"/>
                </a:lnTo>
                <a:lnTo>
                  <a:pt x="1206777" y="2694082"/>
                </a:lnTo>
                <a:lnTo>
                  <a:pt x="1254340" y="2698279"/>
                </a:lnTo>
                <a:lnTo>
                  <a:pt x="1302360" y="2700818"/>
                </a:lnTo>
                <a:lnTo>
                  <a:pt x="1350810" y="2701671"/>
                </a:lnTo>
                <a:lnTo>
                  <a:pt x="1399260" y="2700818"/>
                </a:lnTo>
                <a:lnTo>
                  <a:pt x="1447281" y="2698279"/>
                </a:lnTo>
                <a:lnTo>
                  <a:pt x="1494845" y="2694082"/>
                </a:lnTo>
                <a:lnTo>
                  <a:pt x="1541922" y="2688256"/>
                </a:lnTo>
                <a:lnTo>
                  <a:pt x="1588484" y="2680829"/>
                </a:lnTo>
                <a:lnTo>
                  <a:pt x="1634503" y="2671830"/>
                </a:lnTo>
                <a:lnTo>
                  <a:pt x="1679950" y="2661288"/>
                </a:lnTo>
                <a:lnTo>
                  <a:pt x="1724797" y="2649231"/>
                </a:lnTo>
                <a:lnTo>
                  <a:pt x="1769014" y="2635688"/>
                </a:lnTo>
                <a:lnTo>
                  <a:pt x="1812573" y="2620686"/>
                </a:lnTo>
                <a:lnTo>
                  <a:pt x="1855447" y="2604256"/>
                </a:lnTo>
                <a:lnTo>
                  <a:pt x="1897605" y="2586425"/>
                </a:lnTo>
                <a:lnTo>
                  <a:pt x="1939020" y="2567222"/>
                </a:lnTo>
                <a:lnTo>
                  <a:pt x="1979663" y="2546675"/>
                </a:lnTo>
                <a:lnTo>
                  <a:pt x="2019505" y="2524814"/>
                </a:lnTo>
                <a:lnTo>
                  <a:pt x="2058519" y="2501666"/>
                </a:lnTo>
                <a:lnTo>
                  <a:pt x="2096674" y="2477261"/>
                </a:lnTo>
                <a:lnTo>
                  <a:pt x="2133944" y="2451626"/>
                </a:lnTo>
                <a:lnTo>
                  <a:pt x="2170298" y="2424791"/>
                </a:lnTo>
                <a:lnTo>
                  <a:pt x="2205709" y="2396784"/>
                </a:lnTo>
                <a:lnTo>
                  <a:pt x="2240148" y="2367633"/>
                </a:lnTo>
                <a:lnTo>
                  <a:pt x="2273586" y="2337368"/>
                </a:lnTo>
                <a:lnTo>
                  <a:pt x="2305996" y="2306016"/>
                </a:lnTo>
                <a:lnTo>
                  <a:pt x="2337347" y="2273607"/>
                </a:lnTo>
                <a:lnTo>
                  <a:pt x="2367612" y="2240168"/>
                </a:lnTo>
                <a:lnTo>
                  <a:pt x="2396763" y="2205729"/>
                </a:lnTo>
                <a:lnTo>
                  <a:pt x="2424770" y="2170318"/>
                </a:lnTo>
                <a:lnTo>
                  <a:pt x="2451605" y="2133964"/>
                </a:lnTo>
                <a:lnTo>
                  <a:pt x="2477239" y="2096694"/>
                </a:lnTo>
                <a:lnTo>
                  <a:pt x="2501644" y="2058539"/>
                </a:lnTo>
                <a:lnTo>
                  <a:pt x="2524791" y="2019525"/>
                </a:lnTo>
                <a:lnTo>
                  <a:pt x="2546653" y="1979683"/>
                </a:lnTo>
                <a:lnTo>
                  <a:pt x="2567199" y="1939040"/>
                </a:lnTo>
                <a:lnTo>
                  <a:pt x="2586402" y="1897625"/>
                </a:lnTo>
                <a:lnTo>
                  <a:pt x="2604232" y="1855467"/>
                </a:lnTo>
                <a:lnTo>
                  <a:pt x="2620662" y="1812594"/>
                </a:lnTo>
                <a:lnTo>
                  <a:pt x="2635663" y="1769034"/>
                </a:lnTo>
                <a:lnTo>
                  <a:pt x="2649207" y="1724817"/>
                </a:lnTo>
                <a:lnTo>
                  <a:pt x="2661264" y="1679971"/>
                </a:lnTo>
                <a:lnTo>
                  <a:pt x="2671806" y="1634525"/>
                </a:lnTo>
                <a:lnTo>
                  <a:pt x="2680804" y="1588506"/>
                </a:lnTo>
                <a:lnTo>
                  <a:pt x="2688231" y="1541944"/>
                </a:lnTo>
                <a:lnTo>
                  <a:pt x="2694057" y="1494868"/>
                </a:lnTo>
                <a:lnTo>
                  <a:pt x="2698253" y="1447305"/>
                </a:lnTo>
                <a:lnTo>
                  <a:pt x="2700792" y="1399285"/>
                </a:lnTo>
                <a:lnTo>
                  <a:pt x="2701645" y="1350835"/>
                </a:lnTo>
                <a:lnTo>
                  <a:pt x="2700792" y="1302385"/>
                </a:lnTo>
                <a:lnTo>
                  <a:pt x="2698253" y="1254365"/>
                </a:lnTo>
                <a:lnTo>
                  <a:pt x="2694057" y="1206802"/>
                </a:lnTo>
                <a:lnTo>
                  <a:pt x="2688231" y="1159726"/>
                </a:lnTo>
                <a:lnTo>
                  <a:pt x="2680804" y="1113164"/>
                </a:lnTo>
                <a:lnTo>
                  <a:pt x="2671806" y="1067145"/>
                </a:lnTo>
                <a:lnTo>
                  <a:pt x="2661264" y="1021699"/>
                </a:lnTo>
                <a:lnTo>
                  <a:pt x="2649207" y="976853"/>
                </a:lnTo>
                <a:lnTo>
                  <a:pt x="2635663" y="932636"/>
                </a:lnTo>
                <a:lnTo>
                  <a:pt x="2620662" y="889076"/>
                </a:lnTo>
                <a:lnTo>
                  <a:pt x="2604232" y="846203"/>
                </a:lnTo>
                <a:lnTo>
                  <a:pt x="2586402" y="804045"/>
                </a:lnTo>
                <a:lnTo>
                  <a:pt x="2567199" y="762630"/>
                </a:lnTo>
                <a:lnTo>
                  <a:pt x="2546653" y="721987"/>
                </a:lnTo>
                <a:lnTo>
                  <a:pt x="2524791" y="682145"/>
                </a:lnTo>
                <a:lnTo>
                  <a:pt x="2501644" y="643131"/>
                </a:lnTo>
                <a:lnTo>
                  <a:pt x="2477239" y="604976"/>
                </a:lnTo>
                <a:lnTo>
                  <a:pt x="2451605" y="567706"/>
                </a:lnTo>
                <a:lnTo>
                  <a:pt x="2424770" y="531352"/>
                </a:lnTo>
                <a:lnTo>
                  <a:pt x="2396763" y="495941"/>
                </a:lnTo>
                <a:lnTo>
                  <a:pt x="2367612" y="461502"/>
                </a:lnTo>
                <a:lnTo>
                  <a:pt x="2337347" y="428063"/>
                </a:lnTo>
                <a:lnTo>
                  <a:pt x="2305996" y="395654"/>
                </a:lnTo>
                <a:lnTo>
                  <a:pt x="2273586" y="364302"/>
                </a:lnTo>
                <a:lnTo>
                  <a:pt x="2240148" y="334037"/>
                </a:lnTo>
                <a:lnTo>
                  <a:pt x="2205709" y="304886"/>
                </a:lnTo>
                <a:lnTo>
                  <a:pt x="2170298" y="276879"/>
                </a:lnTo>
                <a:lnTo>
                  <a:pt x="2133944" y="250044"/>
                </a:lnTo>
                <a:lnTo>
                  <a:pt x="2096674" y="224409"/>
                </a:lnTo>
                <a:lnTo>
                  <a:pt x="2058519" y="200004"/>
                </a:lnTo>
                <a:lnTo>
                  <a:pt x="2019505" y="176856"/>
                </a:lnTo>
                <a:lnTo>
                  <a:pt x="1979663" y="154995"/>
                </a:lnTo>
                <a:lnTo>
                  <a:pt x="1939020" y="134448"/>
                </a:lnTo>
                <a:lnTo>
                  <a:pt x="1897605" y="115245"/>
                </a:lnTo>
                <a:lnTo>
                  <a:pt x="1855447" y="97414"/>
                </a:lnTo>
                <a:lnTo>
                  <a:pt x="1812573" y="80984"/>
                </a:lnTo>
                <a:lnTo>
                  <a:pt x="1769014" y="65982"/>
                </a:lnTo>
                <a:lnTo>
                  <a:pt x="1724797" y="52439"/>
                </a:lnTo>
                <a:lnTo>
                  <a:pt x="1679950" y="40382"/>
                </a:lnTo>
                <a:lnTo>
                  <a:pt x="1634503" y="29840"/>
                </a:lnTo>
                <a:lnTo>
                  <a:pt x="1588484" y="20841"/>
                </a:lnTo>
                <a:lnTo>
                  <a:pt x="1541922" y="13414"/>
                </a:lnTo>
                <a:lnTo>
                  <a:pt x="1494845" y="7588"/>
                </a:lnTo>
                <a:lnTo>
                  <a:pt x="1447281" y="3391"/>
                </a:lnTo>
                <a:lnTo>
                  <a:pt x="1399260" y="852"/>
                </a:lnTo>
                <a:lnTo>
                  <a:pt x="135081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91539" y="4332080"/>
            <a:ext cx="5231765" cy="1426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3690"/>
              </a:lnSpc>
            </a:pPr>
            <a:r>
              <a:rPr lang="en-US" sz="3599" spc="120" dirty="0">
                <a:solidFill>
                  <a:srgbClr val="FFFFFF"/>
                </a:solidFill>
                <a:latin typeface="Calibri"/>
                <a:cs typeface="Calibri"/>
              </a:rPr>
              <a:t>GE InSight Strategy </a:t>
            </a:r>
          </a:p>
          <a:p>
            <a:pPr marL="12699">
              <a:lnSpc>
                <a:spcPts val="3690"/>
              </a:lnSpc>
            </a:pPr>
            <a:r>
              <a:rPr lang="en-US" sz="3599" spc="1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br>
              <a:rPr lang="en-US" sz="3599" spc="12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3599" spc="120" dirty="0">
                <a:solidFill>
                  <a:srgbClr val="FFFFFF"/>
                </a:solidFill>
                <a:latin typeface="Calibri"/>
                <a:cs typeface="Calibri"/>
              </a:rPr>
              <a:t>APIs &amp; Reporting</a:t>
            </a:r>
            <a:endParaRPr sz="3599" dirty="0">
              <a:latin typeface="Calibri"/>
              <a:cs typeface="Calibri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3007422" y="2130699"/>
            <a:ext cx="984885" cy="159385"/>
          </a:xfrm>
          <a:custGeom>
            <a:avLst/>
            <a:gdLst/>
            <a:ahLst/>
            <a:cxnLst/>
            <a:rect l="l" t="t" r="r" b="b"/>
            <a:pathLst>
              <a:path w="984885" h="159385">
                <a:moveTo>
                  <a:pt x="0" y="0"/>
                </a:moveTo>
                <a:lnTo>
                  <a:pt x="984719" y="159296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6981422" y="1960039"/>
            <a:ext cx="816610" cy="195580"/>
          </a:xfrm>
          <a:custGeom>
            <a:avLst/>
            <a:gdLst/>
            <a:ahLst/>
            <a:cxnLst/>
            <a:rect l="l" t="t" r="r" b="b"/>
            <a:pathLst>
              <a:path w="816609" h="195580">
                <a:moveTo>
                  <a:pt x="0" y="194995"/>
                </a:moveTo>
                <a:lnTo>
                  <a:pt x="816076" y="0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8897004" y="2467559"/>
            <a:ext cx="433070" cy="918210"/>
          </a:xfrm>
          <a:custGeom>
            <a:avLst/>
            <a:gdLst/>
            <a:ahLst/>
            <a:cxnLst/>
            <a:rect l="l" t="t" r="r" b="b"/>
            <a:pathLst>
              <a:path w="433070" h="918210">
                <a:moveTo>
                  <a:pt x="0" y="0"/>
                </a:moveTo>
                <a:lnTo>
                  <a:pt x="432511" y="917943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1139512" y="1316967"/>
            <a:ext cx="1225550" cy="1227455"/>
          </a:xfrm>
          <a:custGeom>
            <a:avLst/>
            <a:gdLst/>
            <a:ahLst/>
            <a:cxnLst/>
            <a:rect l="l" t="t" r="r" b="b"/>
            <a:pathLst>
              <a:path w="1225550" h="1227455">
                <a:moveTo>
                  <a:pt x="1084462" y="994765"/>
                </a:moveTo>
                <a:lnTo>
                  <a:pt x="335532" y="994765"/>
                </a:lnTo>
                <a:lnTo>
                  <a:pt x="375537" y="1020947"/>
                </a:lnTo>
                <a:lnTo>
                  <a:pt x="418198" y="1043038"/>
                </a:lnTo>
                <a:lnTo>
                  <a:pt x="463243" y="1060766"/>
                </a:lnTo>
                <a:lnTo>
                  <a:pt x="510398" y="1073861"/>
                </a:lnTo>
                <a:lnTo>
                  <a:pt x="510398" y="1182941"/>
                </a:lnTo>
                <a:lnTo>
                  <a:pt x="548484" y="1216812"/>
                </a:lnTo>
                <a:lnTo>
                  <a:pt x="591685" y="1226076"/>
                </a:lnTo>
                <a:lnTo>
                  <a:pt x="613535" y="1227239"/>
                </a:lnTo>
                <a:lnTo>
                  <a:pt x="630632" y="1226513"/>
                </a:lnTo>
                <a:lnTo>
                  <a:pt x="673266" y="1218243"/>
                </a:lnTo>
                <a:lnTo>
                  <a:pt x="709885" y="1198713"/>
                </a:lnTo>
                <a:lnTo>
                  <a:pt x="714741" y="1073899"/>
                </a:lnTo>
                <a:lnTo>
                  <a:pt x="754876" y="1063117"/>
                </a:lnTo>
                <a:lnTo>
                  <a:pt x="793522" y="1048962"/>
                </a:lnTo>
                <a:lnTo>
                  <a:pt x="830516" y="1031608"/>
                </a:lnTo>
                <a:lnTo>
                  <a:pt x="865693" y="1011224"/>
                </a:lnTo>
                <a:lnTo>
                  <a:pt x="1074533" y="1011224"/>
                </a:lnTo>
                <a:lnTo>
                  <a:pt x="1082047" y="1000091"/>
                </a:lnTo>
                <a:lnTo>
                  <a:pt x="1084462" y="994765"/>
                </a:lnTo>
                <a:close/>
              </a:path>
              <a:path w="1225550" h="1227455">
                <a:moveTo>
                  <a:pt x="1074533" y="1011224"/>
                </a:moveTo>
                <a:lnTo>
                  <a:pt x="865693" y="1011224"/>
                </a:lnTo>
                <a:lnTo>
                  <a:pt x="948345" y="1093889"/>
                </a:lnTo>
                <a:lnTo>
                  <a:pt x="955559" y="1096746"/>
                </a:lnTo>
                <a:lnTo>
                  <a:pt x="966328" y="1096746"/>
                </a:lnTo>
                <a:lnTo>
                  <a:pt x="1024665" y="1066395"/>
                </a:lnTo>
                <a:lnTo>
                  <a:pt x="1060056" y="1032673"/>
                </a:lnTo>
                <a:lnTo>
                  <a:pt x="1074533" y="1011224"/>
                </a:lnTo>
                <a:close/>
              </a:path>
              <a:path w="1225550" h="1227455">
                <a:moveTo>
                  <a:pt x="260235" y="130600"/>
                </a:moveTo>
                <a:lnTo>
                  <a:pt x="200716" y="160839"/>
                </a:lnTo>
                <a:lnTo>
                  <a:pt x="165328" y="194549"/>
                </a:lnTo>
                <a:lnTo>
                  <a:pt x="143335" y="227124"/>
                </a:lnTo>
                <a:lnTo>
                  <a:pt x="129832" y="260301"/>
                </a:lnTo>
                <a:lnTo>
                  <a:pt x="130167" y="268585"/>
                </a:lnTo>
                <a:lnTo>
                  <a:pt x="132902" y="276412"/>
                </a:lnTo>
                <a:lnTo>
                  <a:pt x="137933" y="283222"/>
                </a:lnTo>
                <a:lnTo>
                  <a:pt x="215174" y="360476"/>
                </a:lnTo>
                <a:lnTo>
                  <a:pt x="198175" y="389281"/>
                </a:lnTo>
                <a:lnTo>
                  <a:pt x="183208" y="419344"/>
                </a:lnTo>
                <a:lnTo>
                  <a:pt x="170365" y="450573"/>
                </a:lnTo>
                <a:lnTo>
                  <a:pt x="159739" y="482879"/>
                </a:lnTo>
                <a:lnTo>
                  <a:pt x="43305" y="482879"/>
                </a:lnTo>
                <a:lnTo>
                  <a:pt x="1175" y="556285"/>
                </a:lnTo>
                <a:lnTo>
                  <a:pt x="0" y="605155"/>
                </a:lnTo>
                <a:lnTo>
                  <a:pt x="7494" y="643737"/>
                </a:lnTo>
                <a:lnTo>
                  <a:pt x="27520" y="682331"/>
                </a:lnTo>
                <a:lnTo>
                  <a:pt x="43330" y="687197"/>
                </a:lnTo>
                <a:lnTo>
                  <a:pt x="146937" y="687197"/>
                </a:lnTo>
                <a:lnTo>
                  <a:pt x="155204" y="727917"/>
                </a:lnTo>
                <a:lnTo>
                  <a:pt x="166916" y="767294"/>
                </a:lnTo>
                <a:lnTo>
                  <a:pt x="181897" y="805163"/>
                </a:lnTo>
                <a:lnTo>
                  <a:pt x="199972" y="841362"/>
                </a:lnTo>
                <a:lnTo>
                  <a:pt x="117625" y="923747"/>
                </a:lnTo>
                <a:lnTo>
                  <a:pt x="112720" y="930324"/>
                </a:lnTo>
                <a:lnTo>
                  <a:pt x="109961" y="937872"/>
                </a:lnTo>
                <a:lnTo>
                  <a:pt x="109449" y="945892"/>
                </a:lnTo>
                <a:lnTo>
                  <a:pt x="111288" y="953884"/>
                </a:lnTo>
                <a:lnTo>
                  <a:pt x="139700" y="1005384"/>
                </a:lnTo>
                <a:lnTo>
                  <a:pt x="173469" y="1040798"/>
                </a:lnTo>
                <a:lnTo>
                  <a:pt x="206259" y="1062888"/>
                </a:lnTo>
                <a:lnTo>
                  <a:pt x="238669" y="1076439"/>
                </a:lnTo>
                <a:lnTo>
                  <a:pt x="249515" y="1076439"/>
                </a:lnTo>
                <a:lnTo>
                  <a:pt x="256716" y="1073581"/>
                </a:lnTo>
                <a:lnTo>
                  <a:pt x="335532" y="994765"/>
                </a:lnTo>
                <a:lnTo>
                  <a:pt x="1084462" y="994765"/>
                </a:lnTo>
                <a:lnTo>
                  <a:pt x="1093379" y="975093"/>
                </a:lnTo>
                <a:lnTo>
                  <a:pt x="1095535" y="966913"/>
                </a:lnTo>
                <a:lnTo>
                  <a:pt x="1095194" y="958635"/>
                </a:lnTo>
                <a:lnTo>
                  <a:pt x="1092459" y="950817"/>
                </a:lnTo>
                <a:lnTo>
                  <a:pt x="1087435" y="944016"/>
                </a:lnTo>
                <a:lnTo>
                  <a:pt x="1010169" y="866787"/>
                </a:lnTo>
                <a:lnTo>
                  <a:pt x="1033805" y="825369"/>
                </a:lnTo>
                <a:lnTo>
                  <a:pt x="1040972" y="809193"/>
                </a:lnTo>
                <a:lnTo>
                  <a:pt x="613192" y="809193"/>
                </a:lnTo>
                <a:lnTo>
                  <a:pt x="568141" y="803990"/>
                </a:lnTo>
                <a:lnTo>
                  <a:pt x="526758" y="789175"/>
                </a:lnTo>
                <a:lnTo>
                  <a:pt x="490231" y="765936"/>
                </a:lnTo>
                <a:lnTo>
                  <a:pt x="459721" y="735417"/>
                </a:lnTo>
                <a:lnTo>
                  <a:pt x="436505" y="698946"/>
                </a:lnTo>
                <a:lnTo>
                  <a:pt x="421686" y="657573"/>
                </a:lnTo>
                <a:lnTo>
                  <a:pt x="416482" y="612533"/>
                </a:lnTo>
                <a:lnTo>
                  <a:pt x="421686" y="567491"/>
                </a:lnTo>
                <a:lnTo>
                  <a:pt x="436505" y="526110"/>
                </a:lnTo>
                <a:lnTo>
                  <a:pt x="459750" y="489583"/>
                </a:lnTo>
                <a:lnTo>
                  <a:pt x="490231" y="459099"/>
                </a:lnTo>
                <a:lnTo>
                  <a:pt x="526758" y="435851"/>
                </a:lnTo>
                <a:lnTo>
                  <a:pt x="568141" y="421028"/>
                </a:lnTo>
                <a:lnTo>
                  <a:pt x="613192" y="415823"/>
                </a:lnTo>
                <a:lnTo>
                  <a:pt x="1040193" y="415823"/>
                </a:lnTo>
                <a:lnTo>
                  <a:pt x="1036039" y="406338"/>
                </a:lnTo>
                <a:lnTo>
                  <a:pt x="1016482" y="370542"/>
                </a:lnTo>
                <a:lnTo>
                  <a:pt x="993989" y="336702"/>
                </a:lnTo>
                <a:lnTo>
                  <a:pt x="1067458" y="263258"/>
                </a:lnTo>
                <a:lnTo>
                  <a:pt x="1072354" y="256671"/>
                </a:lnTo>
                <a:lnTo>
                  <a:pt x="1075107" y="249113"/>
                </a:lnTo>
                <a:lnTo>
                  <a:pt x="1075616" y="241084"/>
                </a:lnTo>
                <a:lnTo>
                  <a:pt x="1073783" y="233083"/>
                </a:lnTo>
                <a:lnTo>
                  <a:pt x="1064367" y="216014"/>
                </a:lnTo>
                <a:lnTo>
                  <a:pt x="359675" y="216014"/>
                </a:lnTo>
                <a:lnTo>
                  <a:pt x="282395" y="138760"/>
                </a:lnTo>
                <a:lnTo>
                  <a:pt x="275821" y="133858"/>
                </a:lnTo>
                <a:lnTo>
                  <a:pt x="268266" y="131106"/>
                </a:lnTo>
                <a:lnTo>
                  <a:pt x="260235" y="130600"/>
                </a:lnTo>
                <a:close/>
              </a:path>
              <a:path w="1225550" h="1227455">
                <a:moveTo>
                  <a:pt x="1040193" y="415823"/>
                </a:moveTo>
                <a:lnTo>
                  <a:pt x="613192" y="415823"/>
                </a:lnTo>
                <a:lnTo>
                  <a:pt x="658238" y="421028"/>
                </a:lnTo>
                <a:lnTo>
                  <a:pt x="699618" y="435851"/>
                </a:lnTo>
                <a:lnTo>
                  <a:pt x="736143" y="459099"/>
                </a:lnTo>
                <a:lnTo>
                  <a:pt x="766622" y="489583"/>
                </a:lnTo>
                <a:lnTo>
                  <a:pt x="789866" y="526110"/>
                </a:lnTo>
                <a:lnTo>
                  <a:pt x="804686" y="567491"/>
                </a:lnTo>
                <a:lnTo>
                  <a:pt x="809890" y="612533"/>
                </a:lnTo>
                <a:lnTo>
                  <a:pt x="804686" y="657573"/>
                </a:lnTo>
                <a:lnTo>
                  <a:pt x="789866" y="698946"/>
                </a:lnTo>
                <a:lnTo>
                  <a:pt x="766622" y="735464"/>
                </a:lnTo>
                <a:lnTo>
                  <a:pt x="736143" y="765936"/>
                </a:lnTo>
                <a:lnTo>
                  <a:pt x="699618" y="789175"/>
                </a:lnTo>
                <a:lnTo>
                  <a:pt x="658238" y="803990"/>
                </a:lnTo>
                <a:lnTo>
                  <a:pt x="613192" y="809193"/>
                </a:lnTo>
                <a:lnTo>
                  <a:pt x="1040972" y="809193"/>
                </a:lnTo>
                <a:lnTo>
                  <a:pt x="1053245" y="781491"/>
                </a:lnTo>
                <a:lnTo>
                  <a:pt x="1068206" y="735417"/>
                </a:lnTo>
                <a:lnTo>
                  <a:pt x="1078406" y="687412"/>
                </a:lnTo>
                <a:lnTo>
                  <a:pt x="1182038" y="687412"/>
                </a:lnTo>
                <a:lnTo>
                  <a:pt x="1224196" y="613961"/>
                </a:lnTo>
                <a:lnTo>
                  <a:pt x="1225369" y="565076"/>
                </a:lnTo>
                <a:lnTo>
                  <a:pt x="1217861" y="526493"/>
                </a:lnTo>
                <a:lnTo>
                  <a:pt x="1197803" y="487954"/>
                </a:lnTo>
                <a:lnTo>
                  <a:pt x="1182012" y="483108"/>
                </a:lnTo>
                <a:lnTo>
                  <a:pt x="1065706" y="483108"/>
                </a:lnTo>
                <a:lnTo>
                  <a:pt x="1052500" y="443917"/>
                </a:lnTo>
                <a:lnTo>
                  <a:pt x="1040193" y="415823"/>
                </a:lnTo>
                <a:close/>
              </a:path>
              <a:path w="1225550" h="1227455">
                <a:moveTo>
                  <a:pt x="611833" y="0"/>
                </a:moveTo>
                <a:lnTo>
                  <a:pt x="552088" y="9011"/>
                </a:lnTo>
                <a:lnTo>
                  <a:pt x="515472" y="28544"/>
                </a:lnTo>
                <a:lnTo>
                  <a:pt x="510614" y="153339"/>
                </a:lnTo>
                <a:lnTo>
                  <a:pt x="470480" y="164122"/>
                </a:lnTo>
                <a:lnTo>
                  <a:pt x="431834" y="178276"/>
                </a:lnTo>
                <a:lnTo>
                  <a:pt x="394844" y="195630"/>
                </a:lnTo>
                <a:lnTo>
                  <a:pt x="359675" y="216014"/>
                </a:lnTo>
                <a:lnTo>
                  <a:pt x="1064367" y="216014"/>
                </a:lnTo>
                <a:lnTo>
                  <a:pt x="1056129" y="201079"/>
                </a:lnTo>
                <a:lnTo>
                  <a:pt x="840700" y="201079"/>
                </a:lnTo>
                <a:lnTo>
                  <a:pt x="810919" y="185907"/>
                </a:lnTo>
                <a:lnTo>
                  <a:pt x="779972" y="172848"/>
                </a:lnTo>
                <a:lnTo>
                  <a:pt x="747953" y="161983"/>
                </a:lnTo>
                <a:lnTo>
                  <a:pt x="714957" y="153390"/>
                </a:lnTo>
                <a:lnTo>
                  <a:pt x="714957" y="44323"/>
                </a:lnTo>
                <a:lnTo>
                  <a:pt x="676888" y="10437"/>
                </a:lnTo>
                <a:lnTo>
                  <a:pt x="633680" y="1164"/>
                </a:lnTo>
                <a:lnTo>
                  <a:pt x="611833" y="0"/>
                </a:lnTo>
                <a:close/>
              </a:path>
              <a:path w="1225550" h="1227455">
                <a:moveTo>
                  <a:pt x="945816" y="110698"/>
                </a:moveTo>
                <a:lnTo>
                  <a:pt x="937566" y="111048"/>
                </a:lnTo>
                <a:lnTo>
                  <a:pt x="929768" y="113780"/>
                </a:lnTo>
                <a:lnTo>
                  <a:pt x="922970" y="118795"/>
                </a:lnTo>
                <a:lnTo>
                  <a:pt x="840700" y="201079"/>
                </a:lnTo>
                <a:lnTo>
                  <a:pt x="1056129" y="201079"/>
                </a:lnTo>
                <a:lnTo>
                  <a:pt x="1011596" y="146123"/>
                </a:lnTo>
                <a:lnTo>
                  <a:pt x="978994" y="124144"/>
                </a:lnTo>
                <a:lnTo>
                  <a:pt x="945816" y="110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8260890" y="1387935"/>
            <a:ext cx="629920" cy="617855"/>
          </a:xfrm>
          <a:custGeom>
            <a:avLst/>
            <a:gdLst/>
            <a:ahLst/>
            <a:cxnLst/>
            <a:rect l="l" t="t" r="r" b="b"/>
            <a:pathLst>
              <a:path w="629920" h="617855">
                <a:moveTo>
                  <a:pt x="389089" y="68135"/>
                </a:moveTo>
                <a:lnTo>
                  <a:pt x="21805" y="68135"/>
                </a:lnTo>
                <a:lnTo>
                  <a:pt x="13340" y="69854"/>
                </a:lnTo>
                <a:lnTo>
                  <a:pt x="6407" y="74537"/>
                </a:lnTo>
                <a:lnTo>
                  <a:pt x="1721" y="81471"/>
                </a:lnTo>
                <a:lnTo>
                  <a:pt x="0" y="89941"/>
                </a:lnTo>
                <a:lnTo>
                  <a:pt x="0" y="595782"/>
                </a:lnTo>
                <a:lnTo>
                  <a:pt x="1721" y="604252"/>
                </a:lnTo>
                <a:lnTo>
                  <a:pt x="6407" y="611185"/>
                </a:lnTo>
                <a:lnTo>
                  <a:pt x="13340" y="615868"/>
                </a:lnTo>
                <a:lnTo>
                  <a:pt x="21805" y="617588"/>
                </a:lnTo>
                <a:lnTo>
                  <a:pt x="78155" y="617588"/>
                </a:lnTo>
                <a:lnTo>
                  <a:pt x="78155" y="471792"/>
                </a:lnTo>
                <a:lnTo>
                  <a:pt x="80222" y="461617"/>
                </a:lnTo>
                <a:lnTo>
                  <a:pt x="85850" y="453286"/>
                </a:lnTo>
                <a:lnTo>
                  <a:pt x="94181" y="447658"/>
                </a:lnTo>
                <a:lnTo>
                  <a:pt x="104355" y="445592"/>
                </a:lnTo>
                <a:lnTo>
                  <a:pt x="410908" y="445592"/>
                </a:lnTo>
                <a:lnTo>
                  <a:pt x="410908" y="392252"/>
                </a:lnTo>
                <a:lnTo>
                  <a:pt x="109448" y="392252"/>
                </a:lnTo>
                <a:lnTo>
                  <a:pt x="97144" y="389751"/>
                </a:lnTo>
                <a:lnTo>
                  <a:pt x="87064" y="382941"/>
                </a:lnTo>
                <a:lnTo>
                  <a:pt x="80252" y="372862"/>
                </a:lnTo>
                <a:lnTo>
                  <a:pt x="77749" y="360552"/>
                </a:lnTo>
                <a:lnTo>
                  <a:pt x="77749" y="314477"/>
                </a:lnTo>
                <a:lnTo>
                  <a:pt x="80252" y="302168"/>
                </a:lnTo>
                <a:lnTo>
                  <a:pt x="87064" y="292088"/>
                </a:lnTo>
                <a:lnTo>
                  <a:pt x="97144" y="285279"/>
                </a:lnTo>
                <a:lnTo>
                  <a:pt x="109448" y="282778"/>
                </a:lnTo>
                <a:lnTo>
                  <a:pt x="410908" y="282778"/>
                </a:lnTo>
                <a:lnTo>
                  <a:pt x="410908" y="229412"/>
                </a:lnTo>
                <a:lnTo>
                  <a:pt x="109448" y="229412"/>
                </a:lnTo>
                <a:lnTo>
                  <a:pt x="97144" y="226911"/>
                </a:lnTo>
                <a:lnTo>
                  <a:pt x="87064" y="220102"/>
                </a:lnTo>
                <a:lnTo>
                  <a:pt x="80252" y="210022"/>
                </a:lnTo>
                <a:lnTo>
                  <a:pt x="77749" y="197713"/>
                </a:lnTo>
                <a:lnTo>
                  <a:pt x="77749" y="151637"/>
                </a:lnTo>
                <a:lnTo>
                  <a:pt x="80252" y="139336"/>
                </a:lnTo>
                <a:lnTo>
                  <a:pt x="87064" y="129260"/>
                </a:lnTo>
                <a:lnTo>
                  <a:pt x="97144" y="122452"/>
                </a:lnTo>
                <a:lnTo>
                  <a:pt x="109448" y="119951"/>
                </a:lnTo>
                <a:lnTo>
                  <a:pt x="410908" y="119951"/>
                </a:lnTo>
                <a:lnTo>
                  <a:pt x="410908" y="89941"/>
                </a:lnTo>
                <a:lnTo>
                  <a:pt x="409187" y="81471"/>
                </a:lnTo>
                <a:lnTo>
                  <a:pt x="404499" y="74537"/>
                </a:lnTo>
                <a:lnTo>
                  <a:pt x="397562" y="69854"/>
                </a:lnTo>
                <a:lnTo>
                  <a:pt x="389089" y="68135"/>
                </a:lnTo>
                <a:close/>
              </a:path>
              <a:path w="629920" h="617855">
                <a:moveTo>
                  <a:pt x="410908" y="445592"/>
                </a:moveTo>
                <a:lnTo>
                  <a:pt x="161112" y="445592"/>
                </a:lnTo>
                <a:lnTo>
                  <a:pt x="171279" y="447658"/>
                </a:lnTo>
                <a:lnTo>
                  <a:pt x="179606" y="453286"/>
                </a:lnTo>
                <a:lnTo>
                  <a:pt x="185233" y="461617"/>
                </a:lnTo>
                <a:lnTo>
                  <a:pt x="187299" y="471792"/>
                </a:lnTo>
                <a:lnTo>
                  <a:pt x="187299" y="617588"/>
                </a:lnTo>
                <a:lnTo>
                  <a:pt x="623824" y="617588"/>
                </a:lnTo>
                <a:lnTo>
                  <a:pt x="629881" y="611530"/>
                </a:lnTo>
                <a:lnTo>
                  <a:pt x="629881" y="583272"/>
                </a:lnTo>
                <a:lnTo>
                  <a:pt x="623824" y="577214"/>
                </a:lnTo>
                <a:lnTo>
                  <a:pt x="410908" y="577214"/>
                </a:lnTo>
                <a:lnTo>
                  <a:pt x="410908" y="445592"/>
                </a:lnTo>
                <a:close/>
              </a:path>
              <a:path w="629920" h="617855">
                <a:moveTo>
                  <a:pt x="526707" y="191376"/>
                </a:moveTo>
                <a:lnTo>
                  <a:pt x="501653" y="196434"/>
                </a:lnTo>
                <a:lnTo>
                  <a:pt x="481195" y="210227"/>
                </a:lnTo>
                <a:lnTo>
                  <a:pt x="467401" y="230686"/>
                </a:lnTo>
                <a:lnTo>
                  <a:pt x="462343" y="255739"/>
                </a:lnTo>
                <a:lnTo>
                  <a:pt x="462343" y="263398"/>
                </a:lnTo>
                <a:lnTo>
                  <a:pt x="463745" y="270725"/>
                </a:lnTo>
                <a:lnTo>
                  <a:pt x="466204" y="277520"/>
                </a:lnTo>
                <a:lnTo>
                  <a:pt x="451941" y="292160"/>
                </a:lnTo>
                <a:lnTo>
                  <a:pt x="441083" y="309599"/>
                </a:lnTo>
                <a:lnTo>
                  <a:pt x="434172" y="329292"/>
                </a:lnTo>
                <a:lnTo>
                  <a:pt x="431749" y="350697"/>
                </a:lnTo>
                <a:lnTo>
                  <a:pt x="436850" y="381459"/>
                </a:lnTo>
                <a:lnTo>
                  <a:pt x="451019" y="408003"/>
                </a:lnTo>
                <a:lnTo>
                  <a:pt x="472559" y="428646"/>
                </a:lnTo>
                <a:lnTo>
                  <a:pt x="499770" y="441705"/>
                </a:lnTo>
                <a:lnTo>
                  <a:pt x="499770" y="577214"/>
                </a:lnTo>
                <a:lnTo>
                  <a:pt x="553643" y="577214"/>
                </a:lnTo>
                <a:lnTo>
                  <a:pt x="553643" y="441705"/>
                </a:lnTo>
                <a:lnTo>
                  <a:pt x="580854" y="428646"/>
                </a:lnTo>
                <a:lnTo>
                  <a:pt x="602394" y="408003"/>
                </a:lnTo>
                <a:lnTo>
                  <a:pt x="616564" y="381459"/>
                </a:lnTo>
                <a:lnTo>
                  <a:pt x="621665" y="350697"/>
                </a:lnTo>
                <a:lnTo>
                  <a:pt x="619237" y="329287"/>
                </a:lnTo>
                <a:lnTo>
                  <a:pt x="612321" y="309594"/>
                </a:lnTo>
                <a:lnTo>
                  <a:pt x="601466" y="292160"/>
                </a:lnTo>
                <a:lnTo>
                  <a:pt x="587209" y="277520"/>
                </a:lnTo>
                <a:lnTo>
                  <a:pt x="589663" y="270713"/>
                </a:lnTo>
                <a:lnTo>
                  <a:pt x="591070" y="263398"/>
                </a:lnTo>
                <a:lnTo>
                  <a:pt x="591070" y="255739"/>
                </a:lnTo>
                <a:lnTo>
                  <a:pt x="586012" y="230686"/>
                </a:lnTo>
                <a:lnTo>
                  <a:pt x="572219" y="210227"/>
                </a:lnTo>
                <a:lnTo>
                  <a:pt x="551760" y="196434"/>
                </a:lnTo>
                <a:lnTo>
                  <a:pt x="526707" y="191376"/>
                </a:lnTo>
                <a:close/>
              </a:path>
              <a:path w="629920" h="617855">
                <a:moveTo>
                  <a:pt x="257378" y="282778"/>
                </a:moveTo>
                <a:lnTo>
                  <a:pt x="155587" y="282778"/>
                </a:lnTo>
                <a:lnTo>
                  <a:pt x="167898" y="285279"/>
                </a:lnTo>
                <a:lnTo>
                  <a:pt x="177982" y="292088"/>
                </a:lnTo>
                <a:lnTo>
                  <a:pt x="184796" y="302168"/>
                </a:lnTo>
                <a:lnTo>
                  <a:pt x="187299" y="314477"/>
                </a:lnTo>
                <a:lnTo>
                  <a:pt x="187299" y="360552"/>
                </a:lnTo>
                <a:lnTo>
                  <a:pt x="184796" y="372862"/>
                </a:lnTo>
                <a:lnTo>
                  <a:pt x="177982" y="382941"/>
                </a:lnTo>
                <a:lnTo>
                  <a:pt x="167898" y="389751"/>
                </a:lnTo>
                <a:lnTo>
                  <a:pt x="155587" y="392252"/>
                </a:lnTo>
                <a:lnTo>
                  <a:pt x="257378" y="392252"/>
                </a:lnTo>
                <a:lnTo>
                  <a:pt x="245074" y="389751"/>
                </a:lnTo>
                <a:lnTo>
                  <a:pt x="234994" y="382941"/>
                </a:lnTo>
                <a:lnTo>
                  <a:pt x="228181" y="372862"/>
                </a:lnTo>
                <a:lnTo>
                  <a:pt x="225678" y="360552"/>
                </a:lnTo>
                <a:lnTo>
                  <a:pt x="225678" y="314477"/>
                </a:lnTo>
                <a:lnTo>
                  <a:pt x="228181" y="302168"/>
                </a:lnTo>
                <a:lnTo>
                  <a:pt x="234994" y="292088"/>
                </a:lnTo>
                <a:lnTo>
                  <a:pt x="245074" y="285279"/>
                </a:lnTo>
                <a:lnTo>
                  <a:pt x="257378" y="282778"/>
                </a:lnTo>
                <a:close/>
              </a:path>
              <a:path w="629920" h="617855">
                <a:moveTo>
                  <a:pt x="410908" y="282778"/>
                </a:moveTo>
                <a:lnTo>
                  <a:pt x="303517" y="282778"/>
                </a:lnTo>
                <a:lnTo>
                  <a:pt x="315826" y="285279"/>
                </a:lnTo>
                <a:lnTo>
                  <a:pt x="325905" y="292088"/>
                </a:lnTo>
                <a:lnTo>
                  <a:pt x="332715" y="302168"/>
                </a:lnTo>
                <a:lnTo>
                  <a:pt x="335216" y="314477"/>
                </a:lnTo>
                <a:lnTo>
                  <a:pt x="335216" y="360552"/>
                </a:lnTo>
                <a:lnTo>
                  <a:pt x="332715" y="372862"/>
                </a:lnTo>
                <a:lnTo>
                  <a:pt x="325905" y="382941"/>
                </a:lnTo>
                <a:lnTo>
                  <a:pt x="315826" y="389751"/>
                </a:lnTo>
                <a:lnTo>
                  <a:pt x="303517" y="392252"/>
                </a:lnTo>
                <a:lnTo>
                  <a:pt x="410908" y="392252"/>
                </a:lnTo>
                <a:lnTo>
                  <a:pt x="410908" y="282778"/>
                </a:lnTo>
                <a:close/>
              </a:path>
              <a:path w="629920" h="617855">
                <a:moveTo>
                  <a:pt x="257378" y="119951"/>
                </a:moveTo>
                <a:lnTo>
                  <a:pt x="155587" y="119951"/>
                </a:lnTo>
                <a:lnTo>
                  <a:pt x="167898" y="122452"/>
                </a:lnTo>
                <a:lnTo>
                  <a:pt x="177982" y="129260"/>
                </a:lnTo>
                <a:lnTo>
                  <a:pt x="184796" y="139336"/>
                </a:lnTo>
                <a:lnTo>
                  <a:pt x="187299" y="151637"/>
                </a:lnTo>
                <a:lnTo>
                  <a:pt x="187299" y="197713"/>
                </a:lnTo>
                <a:lnTo>
                  <a:pt x="184796" y="210022"/>
                </a:lnTo>
                <a:lnTo>
                  <a:pt x="177982" y="220102"/>
                </a:lnTo>
                <a:lnTo>
                  <a:pt x="167898" y="226911"/>
                </a:lnTo>
                <a:lnTo>
                  <a:pt x="155587" y="229412"/>
                </a:lnTo>
                <a:lnTo>
                  <a:pt x="257378" y="229412"/>
                </a:lnTo>
                <a:lnTo>
                  <a:pt x="245074" y="226911"/>
                </a:lnTo>
                <a:lnTo>
                  <a:pt x="234994" y="220102"/>
                </a:lnTo>
                <a:lnTo>
                  <a:pt x="228181" y="210022"/>
                </a:lnTo>
                <a:lnTo>
                  <a:pt x="225678" y="197713"/>
                </a:lnTo>
                <a:lnTo>
                  <a:pt x="225678" y="151637"/>
                </a:lnTo>
                <a:lnTo>
                  <a:pt x="228181" y="139336"/>
                </a:lnTo>
                <a:lnTo>
                  <a:pt x="234994" y="129260"/>
                </a:lnTo>
                <a:lnTo>
                  <a:pt x="245074" y="122452"/>
                </a:lnTo>
                <a:lnTo>
                  <a:pt x="257378" y="119951"/>
                </a:lnTo>
                <a:close/>
              </a:path>
              <a:path w="629920" h="617855">
                <a:moveTo>
                  <a:pt x="410908" y="119951"/>
                </a:moveTo>
                <a:lnTo>
                  <a:pt x="303517" y="119951"/>
                </a:lnTo>
                <a:lnTo>
                  <a:pt x="315826" y="122452"/>
                </a:lnTo>
                <a:lnTo>
                  <a:pt x="325905" y="129260"/>
                </a:lnTo>
                <a:lnTo>
                  <a:pt x="332715" y="139336"/>
                </a:lnTo>
                <a:lnTo>
                  <a:pt x="335216" y="151637"/>
                </a:lnTo>
                <a:lnTo>
                  <a:pt x="335216" y="197713"/>
                </a:lnTo>
                <a:lnTo>
                  <a:pt x="332715" y="210022"/>
                </a:lnTo>
                <a:lnTo>
                  <a:pt x="325905" y="220102"/>
                </a:lnTo>
                <a:lnTo>
                  <a:pt x="315826" y="226911"/>
                </a:lnTo>
                <a:lnTo>
                  <a:pt x="303517" y="229412"/>
                </a:lnTo>
                <a:lnTo>
                  <a:pt x="410908" y="229412"/>
                </a:lnTo>
                <a:lnTo>
                  <a:pt x="410908" y="119951"/>
                </a:lnTo>
                <a:close/>
              </a:path>
              <a:path w="629920" h="617855">
                <a:moveTo>
                  <a:pt x="332143" y="0"/>
                </a:moveTo>
                <a:lnTo>
                  <a:pt x="78740" y="0"/>
                </a:lnTo>
                <a:lnTo>
                  <a:pt x="71627" y="1445"/>
                </a:lnTo>
                <a:lnTo>
                  <a:pt x="65800" y="5380"/>
                </a:lnTo>
                <a:lnTo>
                  <a:pt x="61861" y="11203"/>
                </a:lnTo>
                <a:lnTo>
                  <a:pt x="60413" y="18313"/>
                </a:lnTo>
                <a:lnTo>
                  <a:pt x="60413" y="68135"/>
                </a:lnTo>
                <a:lnTo>
                  <a:pt x="350481" y="68135"/>
                </a:lnTo>
                <a:lnTo>
                  <a:pt x="350481" y="18313"/>
                </a:lnTo>
                <a:lnTo>
                  <a:pt x="349036" y="11203"/>
                </a:lnTo>
                <a:lnTo>
                  <a:pt x="345098" y="5380"/>
                </a:lnTo>
                <a:lnTo>
                  <a:pt x="339267" y="1445"/>
                </a:lnTo>
                <a:lnTo>
                  <a:pt x="332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21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4"/>
          <p:cNvSpPr/>
          <p:nvPr/>
        </p:nvSpPr>
        <p:spPr>
          <a:xfrm>
            <a:off x="0" y="0"/>
            <a:ext cx="12200613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Reporting User Stories</a:t>
            </a:r>
          </a:p>
        </p:txBody>
      </p:sp>
      <p:grpSp>
        <p:nvGrpSpPr>
          <p:cNvPr id="344" name="Group 343"/>
          <p:cNvGrpSpPr/>
          <p:nvPr/>
        </p:nvGrpSpPr>
        <p:grpSpPr>
          <a:xfrm rot="21307717">
            <a:off x="1043709" y="1341203"/>
            <a:ext cx="5497442" cy="3775445"/>
            <a:chOff x="1235442" y="682333"/>
            <a:chExt cx="4046003" cy="2641801"/>
          </a:xfrm>
          <a:effectLst>
            <a:outerShdw blurRad="254000" dist="50800" dir="5400000" algn="ctr" rotWithShape="0">
              <a:srgbClr val="000000">
                <a:alpha val="40000"/>
              </a:srgbClr>
            </a:outerShdw>
          </a:effectLst>
        </p:grpSpPr>
        <p:sp>
          <p:nvSpPr>
            <p:cNvPr id="371" name="Rectangle 370"/>
            <p:cNvSpPr/>
            <p:nvPr/>
          </p:nvSpPr>
          <p:spPr>
            <a:xfrm>
              <a:off x="1235442" y="682333"/>
              <a:ext cx="4046003" cy="264180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372" name="Straight Connector 371"/>
            <p:cNvCxnSpPr/>
            <p:nvPr/>
          </p:nvCxnSpPr>
          <p:spPr>
            <a:xfrm>
              <a:off x="1244559" y="110213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3" name="Straight Connector 372"/>
            <p:cNvCxnSpPr/>
            <p:nvPr/>
          </p:nvCxnSpPr>
          <p:spPr>
            <a:xfrm>
              <a:off x="1244559" y="1263743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4" name="Straight Connector 373"/>
            <p:cNvCxnSpPr/>
            <p:nvPr/>
          </p:nvCxnSpPr>
          <p:spPr>
            <a:xfrm>
              <a:off x="1244558" y="142084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5" name="Straight Connector 374"/>
            <p:cNvCxnSpPr/>
            <p:nvPr/>
          </p:nvCxnSpPr>
          <p:spPr>
            <a:xfrm>
              <a:off x="1244558" y="156451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6" name="Straight Connector 375"/>
            <p:cNvCxnSpPr/>
            <p:nvPr/>
          </p:nvCxnSpPr>
          <p:spPr>
            <a:xfrm>
              <a:off x="1244558" y="171385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7" name="Straight Connector 376"/>
            <p:cNvCxnSpPr/>
            <p:nvPr/>
          </p:nvCxnSpPr>
          <p:spPr>
            <a:xfrm>
              <a:off x="1244557" y="186636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8" name="Straight Connector 377"/>
            <p:cNvCxnSpPr/>
            <p:nvPr/>
          </p:nvCxnSpPr>
          <p:spPr>
            <a:xfrm>
              <a:off x="1244557" y="201094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9" name="Straight Connector 378"/>
            <p:cNvCxnSpPr/>
            <p:nvPr/>
          </p:nvCxnSpPr>
          <p:spPr>
            <a:xfrm>
              <a:off x="1244557" y="2165604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0" name="Straight Connector 379"/>
            <p:cNvCxnSpPr/>
            <p:nvPr/>
          </p:nvCxnSpPr>
          <p:spPr>
            <a:xfrm>
              <a:off x="1244557" y="231607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1" name="Straight Connector 380"/>
            <p:cNvCxnSpPr/>
            <p:nvPr/>
          </p:nvCxnSpPr>
          <p:spPr>
            <a:xfrm>
              <a:off x="1244555" y="2464040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2" name="Straight Connector 381"/>
            <p:cNvCxnSpPr/>
            <p:nvPr/>
          </p:nvCxnSpPr>
          <p:spPr>
            <a:xfrm>
              <a:off x="1244555" y="2622266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3" name="Straight Connector 382"/>
            <p:cNvCxnSpPr/>
            <p:nvPr/>
          </p:nvCxnSpPr>
          <p:spPr>
            <a:xfrm>
              <a:off x="1244555" y="278967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4" name="Straight Connector 383"/>
            <p:cNvCxnSpPr/>
            <p:nvPr/>
          </p:nvCxnSpPr>
          <p:spPr>
            <a:xfrm>
              <a:off x="1244555" y="2950377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5" name="Straight Connector 384"/>
            <p:cNvCxnSpPr/>
            <p:nvPr/>
          </p:nvCxnSpPr>
          <p:spPr>
            <a:xfrm>
              <a:off x="1244554" y="310176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</p:grpSp>
      <p:sp>
        <p:nvSpPr>
          <p:cNvPr id="345" name="TextBox 104"/>
          <p:cNvSpPr txBox="1"/>
          <p:nvPr/>
        </p:nvSpPr>
        <p:spPr>
          <a:xfrm rot="21275400">
            <a:off x="1078525" y="1916753"/>
            <a:ext cx="4844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akota" panose="020B0604020202020204"/>
              </a:rPr>
              <a:t>As an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akota" panose="020B0604020202020204"/>
              </a:rPr>
              <a:t> InSight user,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baseline="0" dirty="0">
              <a:solidFill>
                <a:sysClr val="windowText" lastClr="000000"/>
              </a:solidFill>
              <a:latin typeface="Dakota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baseline="0" dirty="0">
                <a:solidFill>
                  <a:sysClr val="windowText" lastClr="000000"/>
                </a:solidFill>
                <a:latin typeface="Dakota" panose="020B0604020202020204"/>
              </a:rPr>
              <a:t>I</a:t>
            </a:r>
            <a:r>
              <a:rPr lang="en-US" sz="1600" b="1" dirty="0">
                <a:solidFill>
                  <a:sysClr val="windowText" lastClr="000000"/>
                </a:solidFill>
                <a:latin typeface="Dakota" panose="020B0604020202020204"/>
              </a:rPr>
              <a:t> want to be able to create reports </a:t>
            </a:r>
            <a:r>
              <a:rPr lang="en-US" sz="1600" b="1" baseline="0" dirty="0">
                <a:solidFill>
                  <a:sysClr val="windowText" lastClr="000000"/>
                </a:solidFill>
                <a:latin typeface="Dakota" panose="020B0604020202020204"/>
              </a:rPr>
              <a:t>using data from multiple</a:t>
            </a:r>
            <a:r>
              <a:rPr lang="en-US" sz="1600" b="1" dirty="0">
                <a:solidFill>
                  <a:sysClr val="windowText" lastClr="000000"/>
                </a:solidFill>
                <a:latin typeface="Dakota" panose="020B0604020202020204"/>
              </a:rPr>
              <a:t> data 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akota" panose="020B0604020202020204"/>
              </a:rPr>
              <a:t>sources,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baseline="0" dirty="0">
              <a:solidFill>
                <a:sysClr val="windowText" lastClr="000000"/>
              </a:solidFill>
              <a:latin typeface="Dakota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baseline="0" dirty="0">
                <a:solidFill>
                  <a:sysClr val="windowText" lastClr="000000"/>
                </a:solidFill>
                <a:latin typeface="Dakota" panose="020B0604020202020204"/>
              </a:rPr>
              <a:t>Whereas today,</a:t>
            </a:r>
            <a:r>
              <a:rPr lang="en-US" sz="1600" b="1" dirty="0">
                <a:solidFill>
                  <a:sysClr val="windowText" lastClr="000000"/>
                </a:solidFill>
                <a:latin typeface="Dakota" panose="020B0604020202020204"/>
              </a:rPr>
              <a:t> I can only report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Dakota" panose="020B0604020202020204"/>
              </a:rPr>
              <a:t>data within InSight.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Dakota" panose="020B0604020202020204"/>
            </a:endParaRPr>
          </a:p>
        </p:txBody>
      </p:sp>
      <p:grpSp>
        <p:nvGrpSpPr>
          <p:cNvPr id="346" name="Group 345"/>
          <p:cNvGrpSpPr/>
          <p:nvPr/>
        </p:nvGrpSpPr>
        <p:grpSpPr>
          <a:xfrm rot="412943">
            <a:off x="5548594" y="2152943"/>
            <a:ext cx="5472488" cy="3868164"/>
            <a:chOff x="1235442" y="682333"/>
            <a:chExt cx="4046003" cy="2641801"/>
          </a:xfrm>
          <a:effectLst>
            <a:outerShdw blurRad="254000" dist="50800" dir="5400000" algn="ctr" rotWithShape="0">
              <a:srgbClr val="000000">
                <a:alpha val="40000"/>
              </a:srgbClr>
            </a:outerShdw>
          </a:effectLst>
        </p:grpSpPr>
        <p:sp>
          <p:nvSpPr>
            <p:cNvPr id="348" name="Rectangle 347"/>
            <p:cNvSpPr/>
            <p:nvPr/>
          </p:nvSpPr>
          <p:spPr>
            <a:xfrm>
              <a:off x="1235442" y="682333"/>
              <a:ext cx="4046003" cy="264180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349" name="Straight Connector 348"/>
            <p:cNvCxnSpPr/>
            <p:nvPr/>
          </p:nvCxnSpPr>
          <p:spPr>
            <a:xfrm>
              <a:off x="1244559" y="110213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0" name="Straight Connector 349"/>
            <p:cNvCxnSpPr/>
            <p:nvPr/>
          </p:nvCxnSpPr>
          <p:spPr>
            <a:xfrm>
              <a:off x="1244559" y="1263743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1" name="Straight Connector 350"/>
            <p:cNvCxnSpPr/>
            <p:nvPr/>
          </p:nvCxnSpPr>
          <p:spPr>
            <a:xfrm>
              <a:off x="1244558" y="142084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3" name="Straight Connector 352"/>
            <p:cNvCxnSpPr/>
            <p:nvPr/>
          </p:nvCxnSpPr>
          <p:spPr>
            <a:xfrm>
              <a:off x="1244558" y="156451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6" name="Straight Connector 355"/>
            <p:cNvCxnSpPr/>
            <p:nvPr/>
          </p:nvCxnSpPr>
          <p:spPr>
            <a:xfrm>
              <a:off x="1244558" y="171385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7" name="Straight Connector 356"/>
            <p:cNvCxnSpPr/>
            <p:nvPr/>
          </p:nvCxnSpPr>
          <p:spPr>
            <a:xfrm>
              <a:off x="1244557" y="186636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8" name="Straight Connector 357"/>
            <p:cNvCxnSpPr/>
            <p:nvPr/>
          </p:nvCxnSpPr>
          <p:spPr>
            <a:xfrm>
              <a:off x="1244557" y="201094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9" name="Straight Connector 358"/>
            <p:cNvCxnSpPr/>
            <p:nvPr/>
          </p:nvCxnSpPr>
          <p:spPr>
            <a:xfrm>
              <a:off x="1244557" y="2165604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0" name="Straight Connector 359"/>
            <p:cNvCxnSpPr/>
            <p:nvPr/>
          </p:nvCxnSpPr>
          <p:spPr>
            <a:xfrm>
              <a:off x="1244557" y="231607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1" name="Straight Connector 360"/>
            <p:cNvCxnSpPr/>
            <p:nvPr/>
          </p:nvCxnSpPr>
          <p:spPr>
            <a:xfrm>
              <a:off x="1244555" y="2464040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7" name="Straight Connector 366"/>
            <p:cNvCxnSpPr/>
            <p:nvPr/>
          </p:nvCxnSpPr>
          <p:spPr>
            <a:xfrm>
              <a:off x="1244555" y="2622266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8" name="Straight Connector 367"/>
            <p:cNvCxnSpPr/>
            <p:nvPr/>
          </p:nvCxnSpPr>
          <p:spPr>
            <a:xfrm>
              <a:off x="1244555" y="278967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9" name="Straight Connector 368"/>
            <p:cNvCxnSpPr/>
            <p:nvPr/>
          </p:nvCxnSpPr>
          <p:spPr>
            <a:xfrm>
              <a:off x="1244555" y="2950377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0" name="Straight Connector 369"/>
            <p:cNvCxnSpPr/>
            <p:nvPr/>
          </p:nvCxnSpPr>
          <p:spPr>
            <a:xfrm>
              <a:off x="1244554" y="310176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</p:grpSp>
      <p:sp>
        <p:nvSpPr>
          <p:cNvPr id="347" name="TextBox 126"/>
          <p:cNvSpPr txBox="1"/>
          <p:nvPr/>
        </p:nvSpPr>
        <p:spPr>
          <a:xfrm rot="380626">
            <a:off x="5651119" y="2777806"/>
            <a:ext cx="4844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akota" pitchFamily="2" charset="0"/>
                <a:ea typeface="+mn-ea"/>
                <a:cs typeface="+mn-cs"/>
              </a:rPr>
              <a:t>As a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akota" pitchFamily="2" charset="0"/>
                <a:ea typeface="+mn-ea"/>
                <a:cs typeface="+mn-cs"/>
              </a:rPr>
              <a:t>Predix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akota" pitchFamily="2" charset="0"/>
                <a:ea typeface="+mn-ea"/>
                <a:cs typeface="+mn-cs"/>
              </a:rPr>
              <a:t> user,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Dakot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Dakota" pitchFamily="2" charset="0"/>
              </a:rPr>
              <a:t>I want to be able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Dakota" pitchFamily="2" charset="0"/>
              </a:rPr>
              <a:t>Create amazing r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akota" pitchFamily="2" charset="0"/>
                <a:ea typeface="+mn-ea"/>
                <a:cs typeface="+mn-cs"/>
              </a:rPr>
              <a:t>eports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akota" pitchFamily="2" charset="0"/>
                <a:ea typeface="+mn-ea"/>
                <a:cs typeface="+mn-cs"/>
              </a:rPr>
              <a:t> like how InSight users are able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Dakot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Dakota" pitchFamily="2" charset="0"/>
              </a:rPr>
              <a:t>Whereas today, I cannot because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>
                <a:solidFill>
                  <a:sysClr val="windowText" lastClr="000000"/>
                </a:solidFill>
                <a:latin typeface="Dakota" pitchFamily="2" charset="0"/>
              </a:rPr>
              <a:t>Predix</a:t>
            </a:r>
            <a:r>
              <a:rPr lang="en-US" sz="1600" b="1" dirty="0">
                <a:solidFill>
                  <a:sysClr val="windowText" lastClr="000000"/>
                </a:solidFill>
                <a:latin typeface="Dakota" pitchFamily="2" charset="0"/>
              </a:rPr>
              <a:t> does not have reporting capabilities.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Dakota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9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09"/>
          <p:cNvSpPr/>
          <p:nvPr/>
        </p:nvSpPr>
        <p:spPr>
          <a:xfrm>
            <a:off x="-13253" y="2280011"/>
            <a:ext cx="12192000" cy="45779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 rot="16200000">
            <a:off x="-2150594" y="4444558"/>
            <a:ext cx="4549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PRIVATE</a:t>
            </a:r>
          </a:p>
        </p:txBody>
      </p:sp>
      <p:sp>
        <p:nvSpPr>
          <p:cNvPr id="186" name="Bent Arrow 185"/>
          <p:cNvSpPr/>
          <p:nvPr/>
        </p:nvSpPr>
        <p:spPr>
          <a:xfrm rot="5400000">
            <a:off x="8073882" y="3988674"/>
            <a:ext cx="1282725" cy="1341821"/>
          </a:xfrm>
          <a:prstGeom prst="bentArrow">
            <a:avLst>
              <a:gd name="adj1" fmla="val 18846"/>
              <a:gd name="adj2" fmla="val 25000"/>
              <a:gd name="adj3" fmla="val 25000"/>
              <a:gd name="adj4" fmla="val 64449"/>
            </a:avLst>
          </a:prstGeom>
          <a:solidFill>
            <a:srgbClr val="EEF2FC"/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577387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Reporting: Current State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120" y="2347139"/>
            <a:ext cx="1024835" cy="339911"/>
          </a:xfrm>
          <a:prstGeom prst="rect">
            <a:avLst/>
          </a:prstGeom>
          <a:solidFill>
            <a:srgbClr val="FDFDF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Cassandra Web Services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7422" y="2775055"/>
            <a:ext cx="947935" cy="673600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422" y="2761910"/>
            <a:ext cx="61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Time </a:t>
            </a: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Series </a:t>
            </a: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119" y="1635412"/>
            <a:ext cx="5622576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 Web Services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6633" y="2763257"/>
            <a:ext cx="1051553" cy="685397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8685" y="280114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Asset </a:t>
            </a:r>
            <a:b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</a:t>
            </a:r>
          </a:p>
        </p:txBody>
      </p:sp>
      <p:grpSp>
        <p:nvGrpSpPr>
          <p:cNvPr id="326" name="Group 325"/>
          <p:cNvGrpSpPr/>
          <p:nvPr/>
        </p:nvGrpSpPr>
        <p:grpSpPr>
          <a:xfrm>
            <a:off x="1357015" y="2866969"/>
            <a:ext cx="258496" cy="253833"/>
            <a:chOff x="1298781" y="3822989"/>
            <a:chExt cx="390186" cy="354791"/>
          </a:xfrm>
        </p:grpSpPr>
        <p:sp>
          <p:nvSpPr>
            <p:cNvPr id="325" name="Oval 324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6" name="Oval 405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70" name="Flowchart: Magnetic Disk 469"/>
          <p:cNvSpPr/>
          <p:nvPr/>
        </p:nvSpPr>
        <p:spPr>
          <a:xfrm>
            <a:off x="2251548" y="2878302"/>
            <a:ext cx="290846" cy="23210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1" name="Flowchart: Magnetic Disk 470"/>
          <p:cNvSpPr/>
          <p:nvPr/>
        </p:nvSpPr>
        <p:spPr>
          <a:xfrm>
            <a:off x="2403948" y="3030702"/>
            <a:ext cx="290846" cy="23210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565" y="850205"/>
            <a:ext cx="1217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InSight</a:t>
            </a:r>
          </a:p>
        </p:txBody>
      </p:sp>
      <p:grpSp>
        <p:nvGrpSpPr>
          <p:cNvPr id="232" name="Group 231"/>
          <p:cNvGrpSpPr/>
          <p:nvPr/>
        </p:nvGrpSpPr>
        <p:grpSpPr>
          <a:xfrm>
            <a:off x="4621188" y="2752779"/>
            <a:ext cx="1793507" cy="738664"/>
            <a:chOff x="3935868" y="3267785"/>
            <a:chExt cx="1834499" cy="73866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935868" y="3267785"/>
              <a:ext cx="1834499" cy="738664"/>
              <a:chOff x="3935868" y="3267785"/>
              <a:chExt cx="1834499" cy="738664"/>
            </a:xfrm>
          </p:grpSpPr>
          <p:sp>
            <p:nvSpPr>
              <p:cNvPr id="236" name="TextBox 235"/>
              <p:cNvSpPr txBox="1"/>
              <p:nvPr/>
            </p:nvSpPr>
            <p:spPr>
              <a:xfrm>
                <a:off x="3935868" y="3267785"/>
                <a:ext cx="1472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Report Blueprints</a:t>
                </a:r>
              </a:p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Report Templates</a:t>
                </a:r>
              </a:p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Report Definitions</a:t>
                </a:r>
              </a:p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Report Schedules</a:t>
                </a:r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949312" y="3303356"/>
                <a:ext cx="1821055" cy="673598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34" name="Flowchart: Magnetic Disk 233"/>
            <p:cNvSpPr/>
            <p:nvPr/>
          </p:nvSpPr>
          <p:spPr>
            <a:xfrm>
              <a:off x="5268936" y="3418401"/>
              <a:ext cx="290846" cy="23210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lowchart: Magnetic Disk 234"/>
            <p:cNvSpPr/>
            <p:nvPr/>
          </p:nvSpPr>
          <p:spPr>
            <a:xfrm>
              <a:off x="5421336" y="3570801"/>
              <a:ext cx="290846" cy="23210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9" name="Rectangle 238"/>
          <p:cNvSpPr/>
          <p:nvPr/>
        </p:nvSpPr>
        <p:spPr>
          <a:xfrm>
            <a:off x="6779692" y="2992363"/>
            <a:ext cx="457200" cy="457200"/>
          </a:xfrm>
          <a:prstGeom prst="rect">
            <a:avLst/>
          </a:prstGeom>
          <a:solidFill>
            <a:srgbClr val="FDFDF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242062" y="2902381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Report</a:t>
            </a:r>
            <a:b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Generation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7003932" y="3572748"/>
            <a:ext cx="105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Report </a:t>
            </a:r>
          </a:p>
          <a:p>
            <a:pPr algn="ctr"/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Generation Workers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7193331" y="4190133"/>
            <a:ext cx="457200" cy="457200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51" name="Shape 250"/>
          <p:cNvSpPr>
            <a:spLocks noChangeAspect="1"/>
          </p:cNvSpPr>
          <p:nvPr/>
        </p:nvSpPr>
        <p:spPr>
          <a:xfrm>
            <a:off x="7320761" y="4301512"/>
            <a:ext cx="224394" cy="228600"/>
          </a:xfrm>
          <a:prstGeom prst="gear9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4" name="Rectangle 253"/>
          <p:cNvSpPr/>
          <p:nvPr/>
        </p:nvSpPr>
        <p:spPr>
          <a:xfrm>
            <a:off x="7345731" y="4342533"/>
            <a:ext cx="457200" cy="457200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6980035" y="3596320"/>
            <a:ext cx="1075816" cy="1439195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6" name="Flowchart: Direct Access Storage 255"/>
          <p:cNvSpPr/>
          <p:nvPr/>
        </p:nvSpPr>
        <p:spPr>
          <a:xfrm rot="10800000">
            <a:off x="6741163" y="3691813"/>
            <a:ext cx="322903" cy="158448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7" name="Shape 256"/>
          <p:cNvSpPr>
            <a:spLocks noChangeAspect="1"/>
          </p:cNvSpPr>
          <p:nvPr/>
        </p:nvSpPr>
        <p:spPr>
          <a:xfrm>
            <a:off x="7457239" y="4444809"/>
            <a:ext cx="224394" cy="228600"/>
          </a:xfrm>
          <a:prstGeom prst="gear9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9" name="Rectangle 258"/>
          <p:cNvSpPr/>
          <p:nvPr/>
        </p:nvSpPr>
        <p:spPr>
          <a:xfrm>
            <a:off x="7498131" y="4494933"/>
            <a:ext cx="457200" cy="457200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60" name="Shape 259"/>
          <p:cNvSpPr>
            <a:spLocks noChangeAspect="1"/>
          </p:cNvSpPr>
          <p:nvPr/>
        </p:nvSpPr>
        <p:spPr>
          <a:xfrm>
            <a:off x="7618740" y="4606310"/>
            <a:ext cx="224394" cy="228600"/>
          </a:xfrm>
          <a:prstGeom prst="gear9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7" name="Rectangle 276"/>
          <p:cNvSpPr/>
          <p:nvPr/>
        </p:nvSpPr>
        <p:spPr>
          <a:xfrm>
            <a:off x="9664469" y="3683109"/>
            <a:ext cx="457200" cy="457200"/>
          </a:xfrm>
          <a:prstGeom prst="rect">
            <a:avLst/>
          </a:prstGeom>
          <a:solidFill>
            <a:srgbClr val="FDFDF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0085423" y="3753776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Email</a:t>
            </a:r>
          </a:p>
        </p:txBody>
      </p:sp>
      <p:sp>
        <p:nvSpPr>
          <p:cNvPr id="282" name="Rounded Rectangle 281"/>
          <p:cNvSpPr/>
          <p:nvPr/>
        </p:nvSpPr>
        <p:spPr>
          <a:xfrm>
            <a:off x="9566566" y="3572748"/>
            <a:ext cx="1625270" cy="72876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9372535" y="3251507"/>
            <a:ext cx="2004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Report Distribution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9273441" y="5336128"/>
            <a:ext cx="113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Network File Storage</a:t>
            </a:r>
          </a:p>
        </p:txBody>
      </p:sp>
      <p:sp>
        <p:nvSpPr>
          <p:cNvPr id="246" name="Folded Corner 245"/>
          <p:cNvSpPr/>
          <p:nvPr/>
        </p:nvSpPr>
        <p:spPr>
          <a:xfrm rot="16200000">
            <a:off x="8951103" y="5481838"/>
            <a:ext cx="236108" cy="172117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842901" y="5365269"/>
            <a:ext cx="457200" cy="457200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288670" y="2353769"/>
            <a:ext cx="1126025" cy="339911"/>
          </a:xfrm>
          <a:prstGeom prst="rect">
            <a:avLst/>
          </a:prstGeom>
          <a:solidFill>
            <a:srgbClr val="FDFDF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Web Services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6637279" y="2773258"/>
            <a:ext cx="1617013" cy="246850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8" name="Right Arrow 187"/>
          <p:cNvSpPr/>
          <p:nvPr/>
        </p:nvSpPr>
        <p:spPr>
          <a:xfrm>
            <a:off x="8095815" y="3641935"/>
            <a:ext cx="1441244" cy="524133"/>
          </a:xfrm>
          <a:prstGeom prst="rightArrow">
            <a:avLst/>
          </a:prstGeom>
          <a:solidFill>
            <a:srgbClr val="EEF2FC"/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792119" y="1213449"/>
            <a:ext cx="1730565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735215" y="1213449"/>
            <a:ext cx="1818336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4766081" y="1213449"/>
            <a:ext cx="1648614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8201772" y="3700221"/>
            <a:ext cx="966793" cy="400110"/>
            <a:chOff x="5456574" y="1833214"/>
            <a:chExt cx="966793" cy="400110"/>
          </a:xfrm>
        </p:grpSpPr>
        <p:grpSp>
          <p:nvGrpSpPr>
            <p:cNvPr id="263" name="Group 262"/>
            <p:cNvGrpSpPr>
              <a:grpSpLocks noChangeAspect="1"/>
            </p:cNvGrpSpPr>
            <p:nvPr/>
          </p:nvGrpSpPr>
          <p:grpSpPr>
            <a:xfrm>
              <a:off x="6208362" y="1884112"/>
              <a:ext cx="215005" cy="278242"/>
              <a:chOff x="6504950" y="4350929"/>
              <a:chExt cx="1499461" cy="1940478"/>
            </a:xfrm>
          </p:grpSpPr>
          <p:sp>
            <p:nvSpPr>
              <p:cNvPr id="265" name="Folded Corner 264"/>
              <p:cNvSpPr>
                <a:spLocks noChangeAspect="1"/>
              </p:cNvSpPr>
              <p:nvPr/>
            </p:nvSpPr>
            <p:spPr>
              <a:xfrm rot="10800000" flipH="1">
                <a:off x="6504950" y="4350929"/>
                <a:ext cx="1499461" cy="1940478"/>
              </a:xfrm>
              <a:prstGeom prst="foldedCorner">
                <a:avLst/>
              </a:prstGeom>
              <a:noFill/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6598073" y="4581036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6613338" y="5149577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6620949" y="5718118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7253165" y="4577780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7268430" y="4937936"/>
                <a:ext cx="588263" cy="489677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7276041" y="5714862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4" name="TextBox 263"/>
            <p:cNvSpPr txBox="1"/>
            <p:nvPr/>
          </p:nvSpPr>
          <p:spPr>
            <a:xfrm>
              <a:off x="5456574" y="1833214"/>
              <a:ext cx="8210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Generated </a:t>
              </a:r>
              <a:br>
                <a:rPr lang="en-US" sz="10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</a:br>
              <a:r>
                <a:rPr lang="en-US" sz="10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Reports</a:t>
              </a:r>
            </a:p>
          </p:txBody>
        </p:sp>
      </p:grpSp>
      <p:sp>
        <p:nvSpPr>
          <p:cNvPr id="203" name="Folded Corner 202"/>
          <p:cNvSpPr/>
          <p:nvPr/>
        </p:nvSpPr>
        <p:spPr>
          <a:xfrm rot="16200000">
            <a:off x="8898844" y="5544195"/>
            <a:ext cx="236108" cy="172117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9273442" y="5336128"/>
            <a:ext cx="113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Network File Storage</a:t>
            </a:r>
          </a:p>
        </p:txBody>
      </p:sp>
      <p:sp>
        <p:nvSpPr>
          <p:cNvPr id="206" name="Folded Corner 205"/>
          <p:cNvSpPr/>
          <p:nvPr/>
        </p:nvSpPr>
        <p:spPr>
          <a:xfrm rot="16200000">
            <a:off x="8951104" y="5481838"/>
            <a:ext cx="236108" cy="172117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8842902" y="5365269"/>
            <a:ext cx="457200" cy="457200"/>
          </a:xfrm>
          <a:prstGeom prst="rect">
            <a:avLst/>
          </a:prstGeom>
          <a:solidFill>
            <a:srgbClr val="FDFDF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09" name="Folded Corner 208"/>
          <p:cNvSpPr/>
          <p:nvPr/>
        </p:nvSpPr>
        <p:spPr>
          <a:xfrm rot="16200000">
            <a:off x="8898845" y="5544195"/>
            <a:ext cx="236108" cy="172117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 rot="16200000">
            <a:off x="-586466" y="1430693"/>
            <a:ext cx="142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PUBLUC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-3809" y="6223166"/>
            <a:ext cx="5759901" cy="646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78628" y="6442176"/>
            <a:ext cx="2530820" cy="287431"/>
            <a:chOff x="325941" y="4815434"/>
            <a:chExt cx="2530820" cy="287431"/>
          </a:xfrm>
        </p:grpSpPr>
        <p:sp>
          <p:nvSpPr>
            <p:cNvPr id="215" name="Rectangle 214"/>
            <p:cNvSpPr/>
            <p:nvPr/>
          </p:nvSpPr>
          <p:spPr>
            <a:xfrm>
              <a:off x="325941" y="4815434"/>
              <a:ext cx="262518" cy="2874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57684" y="4820650"/>
              <a:ext cx="2199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Public Component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2337487" y="6442176"/>
            <a:ext cx="2669774" cy="287431"/>
            <a:chOff x="332030" y="5658482"/>
            <a:chExt cx="2669774" cy="287431"/>
          </a:xfrm>
        </p:grpSpPr>
        <p:sp>
          <p:nvSpPr>
            <p:cNvPr id="221" name="Flowchart: Preparation 220"/>
            <p:cNvSpPr/>
            <p:nvPr/>
          </p:nvSpPr>
          <p:spPr>
            <a:xfrm>
              <a:off x="332030" y="5658482"/>
              <a:ext cx="262518" cy="2874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73236" y="5663698"/>
              <a:ext cx="2328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Private Component</a:t>
              </a: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433459" y="6223166"/>
            <a:ext cx="82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18892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-3809" y="4051479"/>
            <a:ext cx="12211930" cy="2806521"/>
          </a:xfrm>
          <a:prstGeom prst="rect">
            <a:avLst/>
          </a:prstGeom>
          <a:solidFill>
            <a:srgbClr val="FDFDFD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0" y="2160476"/>
            <a:ext cx="12192000" cy="1258585"/>
          </a:xfrm>
          <a:prstGeom prst="rect">
            <a:avLst/>
          </a:prstGeom>
          <a:solidFill>
            <a:srgbClr val="FDFDFD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577387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Reporting: Future State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120" y="2223314"/>
            <a:ext cx="1024835" cy="339911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Cassandra Web Services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7422" y="2651230"/>
            <a:ext cx="1039533" cy="673600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6" name="Bent Arrow 185"/>
          <p:cNvSpPr/>
          <p:nvPr/>
        </p:nvSpPr>
        <p:spPr>
          <a:xfrm rot="5400000" flipH="1">
            <a:off x="8759806" y="4139521"/>
            <a:ext cx="1548880" cy="1315310"/>
          </a:xfrm>
          <a:prstGeom prst="bentArrow">
            <a:avLst>
              <a:gd name="adj1" fmla="val 18846"/>
              <a:gd name="adj2" fmla="val 25000"/>
              <a:gd name="adj3" fmla="val 25000"/>
              <a:gd name="adj4" fmla="val 64449"/>
            </a:avLst>
          </a:prstGeom>
          <a:solidFill>
            <a:srgbClr val="EEF2FC"/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7422" y="2638085"/>
            <a:ext cx="61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Time </a:t>
            </a: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Series </a:t>
            </a: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119" y="1591100"/>
            <a:ext cx="5622576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 Web Services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213783" y="2639432"/>
            <a:ext cx="1051553" cy="685397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35835" y="267731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Asset </a:t>
            </a:r>
            <a:b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</a:t>
            </a:r>
          </a:p>
        </p:txBody>
      </p:sp>
      <p:grpSp>
        <p:nvGrpSpPr>
          <p:cNvPr id="326" name="Group 325"/>
          <p:cNvGrpSpPr/>
          <p:nvPr/>
        </p:nvGrpSpPr>
        <p:grpSpPr>
          <a:xfrm>
            <a:off x="1357015" y="2743144"/>
            <a:ext cx="258496" cy="253833"/>
            <a:chOff x="1298781" y="3822989"/>
            <a:chExt cx="390186" cy="354791"/>
          </a:xfrm>
        </p:grpSpPr>
        <p:sp>
          <p:nvSpPr>
            <p:cNvPr id="325" name="Oval 324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6" name="Oval 405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70" name="Flowchart: Magnetic Disk 469"/>
          <p:cNvSpPr/>
          <p:nvPr/>
        </p:nvSpPr>
        <p:spPr>
          <a:xfrm>
            <a:off x="2308698" y="2754477"/>
            <a:ext cx="290846" cy="23210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1" name="Flowchart: Magnetic Disk 470"/>
          <p:cNvSpPr/>
          <p:nvPr/>
        </p:nvSpPr>
        <p:spPr>
          <a:xfrm>
            <a:off x="2461098" y="2906877"/>
            <a:ext cx="290846" cy="23210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13963" y="2964157"/>
            <a:ext cx="14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InSight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0" y="3389370"/>
            <a:ext cx="12178747" cy="19293"/>
          </a:xfrm>
          <a:prstGeom prst="line">
            <a:avLst/>
          </a:prstGeom>
          <a:ln w="508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51188" y="3362045"/>
            <a:ext cx="120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Predix</a:t>
            </a: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25" name="Flowchart: Preparation 224"/>
          <p:cNvSpPr/>
          <p:nvPr/>
        </p:nvSpPr>
        <p:spPr>
          <a:xfrm>
            <a:off x="2288791" y="3487003"/>
            <a:ext cx="457200" cy="457200"/>
          </a:xfrm>
          <a:prstGeom prst="flowChartPreparati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30" name="Flowchart: Preparation 229"/>
          <p:cNvSpPr/>
          <p:nvPr/>
        </p:nvSpPr>
        <p:spPr>
          <a:xfrm>
            <a:off x="1210345" y="3476432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5275526" y="4081916"/>
            <a:ext cx="1793507" cy="738664"/>
            <a:chOff x="3935868" y="3267785"/>
            <a:chExt cx="1834499" cy="73866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935868" y="3267785"/>
              <a:ext cx="1834499" cy="738664"/>
              <a:chOff x="3935868" y="3267785"/>
              <a:chExt cx="1834499" cy="738664"/>
            </a:xfrm>
          </p:grpSpPr>
          <p:sp>
            <p:nvSpPr>
              <p:cNvPr id="236" name="TextBox 235"/>
              <p:cNvSpPr txBox="1"/>
              <p:nvPr/>
            </p:nvSpPr>
            <p:spPr>
              <a:xfrm>
                <a:off x="3935868" y="3267785"/>
                <a:ext cx="1472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Report Blueprints</a:t>
                </a:r>
              </a:p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Report Templates</a:t>
                </a:r>
              </a:p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Report Definitions</a:t>
                </a:r>
              </a:p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Report Schedules</a:t>
                </a:r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949312" y="3303356"/>
                <a:ext cx="1821055" cy="673598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34" name="Flowchart: Magnetic Disk 233"/>
            <p:cNvSpPr/>
            <p:nvPr/>
          </p:nvSpPr>
          <p:spPr>
            <a:xfrm>
              <a:off x="5268936" y="3418401"/>
              <a:ext cx="290846" cy="23210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lowchart: Magnetic Disk 234"/>
            <p:cNvSpPr/>
            <p:nvPr/>
          </p:nvSpPr>
          <p:spPr>
            <a:xfrm>
              <a:off x="5421336" y="3570801"/>
              <a:ext cx="290846" cy="23210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8" name="Flowchart: Preparation 237"/>
          <p:cNvSpPr/>
          <p:nvPr/>
        </p:nvSpPr>
        <p:spPr>
          <a:xfrm>
            <a:off x="5716064" y="3519519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39" name="Flowchart: Preparation 238"/>
          <p:cNvSpPr/>
          <p:nvPr/>
        </p:nvSpPr>
        <p:spPr>
          <a:xfrm>
            <a:off x="7585438" y="4545756"/>
            <a:ext cx="457200" cy="457200"/>
          </a:xfrm>
          <a:prstGeom prst="flowChartPreparation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8047808" y="4455774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Report</a:t>
            </a:r>
            <a:b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Generation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5942545" y="3490024"/>
            <a:ext cx="139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Reporting </a:t>
            </a:r>
            <a:b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APIs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7809678" y="5126141"/>
            <a:ext cx="105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Report </a:t>
            </a:r>
          </a:p>
          <a:p>
            <a:pPr algn="ctr"/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Generation Workers</a:t>
            </a:r>
          </a:p>
        </p:txBody>
      </p:sp>
      <p:sp>
        <p:nvSpPr>
          <p:cNvPr id="250" name="Flowchart: Preparation 249"/>
          <p:cNvSpPr/>
          <p:nvPr/>
        </p:nvSpPr>
        <p:spPr>
          <a:xfrm>
            <a:off x="7999077" y="5743526"/>
            <a:ext cx="457200" cy="457200"/>
          </a:xfrm>
          <a:prstGeom prst="flowChartPreparation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51" name="Shape 250"/>
          <p:cNvSpPr>
            <a:spLocks noChangeAspect="1"/>
          </p:cNvSpPr>
          <p:nvPr/>
        </p:nvSpPr>
        <p:spPr>
          <a:xfrm>
            <a:off x="8126507" y="5854905"/>
            <a:ext cx="224394" cy="228600"/>
          </a:xfrm>
          <a:prstGeom prst="gear9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4" name="Flowchart: Preparation 253"/>
          <p:cNvSpPr/>
          <p:nvPr/>
        </p:nvSpPr>
        <p:spPr>
          <a:xfrm>
            <a:off x="8151477" y="5895926"/>
            <a:ext cx="457200" cy="457200"/>
          </a:xfrm>
          <a:prstGeom prst="flowChartPreparation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7785781" y="5149713"/>
            <a:ext cx="1075816" cy="1439195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6" name="Flowchart: Direct Access Storage 255"/>
          <p:cNvSpPr/>
          <p:nvPr/>
        </p:nvSpPr>
        <p:spPr>
          <a:xfrm rot="10800000">
            <a:off x="7546909" y="5245206"/>
            <a:ext cx="322903" cy="158448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7" name="Shape 256"/>
          <p:cNvSpPr>
            <a:spLocks noChangeAspect="1"/>
          </p:cNvSpPr>
          <p:nvPr/>
        </p:nvSpPr>
        <p:spPr>
          <a:xfrm>
            <a:off x="8262985" y="5998202"/>
            <a:ext cx="224394" cy="228600"/>
          </a:xfrm>
          <a:prstGeom prst="gear9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9" name="Flowchart: Preparation 258"/>
          <p:cNvSpPr/>
          <p:nvPr/>
        </p:nvSpPr>
        <p:spPr>
          <a:xfrm>
            <a:off x="8303877" y="6048326"/>
            <a:ext cx="457200" cy="457200"/>
          </a:xfrm>
          <a:prstGeom prst="flowChartPreparation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60" name="Shape 259"/>
          <p:cNvSpPr>
            <a:spLocks noChangeAspect="1"/>
          </p:cNvSpPr>
          <p:nvPr/>
        </p:nvSpPr>
        <p:spPr>
          <a:xfrm>
            <a:off x="8424486" y="6159703"/>
            <a:ext cx="224394" cy="228600"/>
          </a:xfrm>
          <a:prstGeom prst="gear9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62" name="Group 261"/>
          <p:cNvGrpSpPr/>
          <p:nvPr/>
        </p:nvGrpSpPr>
        <p:grpSpPr>
          <a:xfrm>
            <a:off x="9039793" y="4600755"/>
            <a:ext cx="966793" cy="400110"/>
            <a:chOff x="5456574" y="1833214"/>
            <a:chExt cx="966793" cy="400110"/>
          </a:xfrm>
        </p:grpSpPr>
        <p:grpSp>
          <p:nvGrpSpPr>
            <p:cNvPr id="263" name="Group 262"/>
            <p:cNvGrpSpPr>
              <a:grpSpLocks noChangeAspect="1"/>
            </p:cNvGrpSpPr>
            <p:nvPr/>
          </p:nvGrpSpPr>
          <p:grpSpPr>
            <a:xfrm>
              <a:off x="6208362" y="1884112"/>
              <a:ext cx="215005" cy="278242"/>
              <a:chOff x="6504950" y="4350929"/>
              <a:chExt cx="1499461" cy="1940478"/>
            </a:xfrm>
          </p:grpSpPr>
          <p:sp>
            <p:nvSpPr>
              <p:cNvPr id="265" name="Folded Corner 264"/>
              <p:cNvSpPr>
                <a:spLocks noChangeAspect="1"/>
              </p:cNvSpPr>
              <p:nvPr/>
            </p:nvSpPr>
            <p:spPr>
              <a:xfrm rot="10800000" flipH="1">
                <a:off x="6504950" y="4350929"/>
                <a:ext cx="1499461" cy="1940478"/>
              </a:xfrm>
              <a:prstGeom prst="foldedCorner">
                <a:avLst/>
              </a:prstGeom>
              <a:noFill/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6598073" y="4581036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6613338" y="5149577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6620949" y="5718118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7253165" y="4577780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7268430" y="5146321"/>
                <a:ext cx="588263" cy="489677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7276041" y="5714862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4" name="TextBox 263"/>
            <p:cNvSpPr txBox="1"/>
            <p:nvPr/>
          </p:nvSpPr>
          <p:spPr>
            <a:xfrm>
              <a:off x="5456574" y="1833214"/>
              <a:ext cx="8210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Generated </a:t>
              </a:r>
              <a:br>
                <a:rPr lang="en-US" sz="10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</a:br>
              <a:r>
                <a:rPr lang="en-US" sz="10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Reports</a:t>
              </a:r>
            </a:p>
          </p:txBody>
        </p:sp>
      </p:grpSp>
      <p:sp>
        <p:nvSpPr>
          <p:cNvPr id="277" name="Flowchart: Preparation 276"/>
          <p:cNvSpPr/>
          <p:nvPr/>
        </p:nvSpPr>
        <p:spPr>
          <a:xfrm>
            <a:off x="10461315" y="5530804"/>
            <a:ext cx="457200" cy="457200"/>
          </a:xfrm>
          <a:prstGeom prst="flowChartPreparation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0882269" y="560147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Email</a:t>
            </a:r>
          </a:p>
        </p:txBody>
      </p:sp>
      <p:sp>
        <p:nvSpPr>
          <p:cNvPr id="279" name="Flowchart: Preparation 278"/>
          <p:cNvSpPr/>
          <p:nvPr/>
        </p:nvSpPr>
        <p:spPr>
          <a:xfrm>
            <a:off x="10451392" y="4937303"/>
            <a:ext cx="457200" cy="457200"/>
          </a:xfrm>
          <a:prstGeom prst="flowChartPreparation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0882269" y="4836079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WebHooks</a:t>
            </a:r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/</a:t>
            </a:r>
            <a:b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Event </a:t>
            </a:r>
          </a:p>
          <a:p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Notifications</a:t>
            </a:r>
          </a:p>
        </p:txBody>
      </p:sp>
      <p:sp>
        <p:nvSpPr>
          <p:cNvPr id="282" name="Rounded Rectangle 281"/>
          <p:cNvSpPr/>
          <p:nvPr/>
        </p:nvSpPr>
        <p:spPr>
          <a:xfrm>
            <a:off x="10372312" y="4719300"/>
            <a:ext cx="1625270" cy="1453599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10201483" y="4440168"/>
            <a:ext cx="2004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Report Distribution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132886" y="3372841"/>
            <a:ext cx="110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Predix</a:t>
            </a:r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 Time </a:t>
            </a:r>
          </a:p>
          <a:p>
            <a:pPr algn="r"/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Series </a:t>
            </a:r>
          </a:p>
          <a:p>
            <a:pPr algn="r"/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49595" y="3408212"/>
            <a:ext cx="705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Predix</a:t>
            </a:r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 Asset </a:t>
            </a:r>
            <a:b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</a:t>
            </a:r>
          </a:p>
        </p:txBody>
      </p:sp>
      <p:sp>
        <p:nvSpPr>
          <p:cNvPr id="288" name="Flowchart: Magnetic Disk 287"/>
          <p:cNvSpPr/>
          <p:nvPr/>
        </p:nvSpPr>
        <p:spPr>
          <a:xfrm>
            <a:off x="2378447" y="3543137"/>
            <a:ext cx="290846" cy="23210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9" name="Flowchart: Magnetic Disk 288"/>
          <p:cNvSpPr/>
          <p:nvPr/>
        </p:nvSpPr>
        <p:spPr>
          <a:xfrm>
            <a:off x="2530847" y="3695537"/>
            <a:ext cx="290846" cy="23210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90" name="Group 289"/>
          <p:cNvGrpSpPr/>
          <p:nvPr/>
        </p:nvGrpSpPr>
        <p:grpSpPr>
          <a:xfrm>
            <a:off x="1313315" y="3561615"/>
            <a:ext cx="258496" cy="274305"/>
            <a:chOff x="1298781" y="3794375"/>
            <a:chExt cx="390186" cy="383405"/>
          </a:xfrm>
          <a:noFill/>
        </p:grpSpPr>
        <p:sp>
          <p:nvSpPr>
            <p:cNvPr id="291" name="Oval 290"/>
            <p:cNvSpPr/>
            <p:nvPr/>
          </p:nvSpPr>
          <p:spPr>
            <a:xfrm>
              <a:off x="1304814" y="3848166"/>
              <a:ext cx="347011" cy="310177"/>
            </a:xfrm>
            <a:prstGeom prst="ellipse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1446450" y="3794375"/>
              <a:ext cx="72304" cy="64628"/>
            </a:xfrm>
            <a:prstGeom prst="ellipse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7" name="Oval 296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495640" y="3465971"/>
            <a:ext cx="1688046" cy="486341"/>
            <a:chOff x="7774155" y="5964325"/>
            <a:chExt cx="1688046" cy="486341"/>
          </a:xfrm>
        </p:grpSpPr>
        <p:sp>
          <p:nvSpPr>
            <p:cNvPr id="242" name="TextBox 241"/>
            <p:cNvSpPr txBox="1"/>
            <p:nvPr/>
          </p:nvSpPr>
          <p:spPr>
            <a:xfrm>
              <a:off x="8323175" y="5964325"/>
              <a:ext cx="1139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Predix</a:t>
              </a:r>
              <a:r>
                <a:rPr lang="en-US" sz="12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 S3 BLOB</a:t>
              </a:r>
              <a:r>
                <a:rPr lang="en-US" sz="1200" b="1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 </a:t>
              </a:r>
              <a:r>
                <a:rPr lang="en-US" sz="12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storage</a:t>
              </a:r>
            </a:p>
          </p:txBody>
        </p:sp>
        <p:sp>
          <p:nvSpPr>
            <p:cNvPr id="303" name="Flowchart: Preparation 302"/>
            <p:cNvSpPr/>
            <p:nvPr/>
          </p:nvSpPr>
          <p:spPr>
            <a:xfrm>
              <a:off x="7892635" y="5993466"/>
              <a:ext cx="457200" cy="457200"/>
            </a:xfrm>
            <a:prstGeom prst="flowChartPreparation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7774155" y="6043173"/>
              <a:ext cx="682641" cy="293786"/>
              <a:chOff x="8953864" y="3609707"/>
              <a:chExt cx="682641" cy="293786"/>
            </a:xfrm>
          </p:grpSpPr>
          <p:sp>
            <p:nvSpPr>
              <p:cNvPr id="244" name="Flowchart: Magnetic Disk 243"/>
              <p:cNvSpPr/>
              <p:nvPr/>
            </p:nvSpPr>
            <p:spPr>
              <a:xfrm>
                <a:off x="9156689" y="3676402"/>
                <a:ext cx="277006" cy="216566"/>
              </a:xfrm>
              <a:prstGeom prst="flowChartMagneticDisk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45" name="Group 244"/>
              <p:cNvGrpSpPr/>
              <p:nvPr/>
            </p:nvGrpSpPr>
            <p:grpSpPr>
              <a:xfrm>
                <a:off x="8953864" y="3609707"/>
                <a:ext cx="682641" cy="293786"/>
                <a:chOff x="10379179" y="4824107"/>
                <a:chExt cx="271277" cy="130430"/>
              </a:xfrm>
            </p:grpSpPr>
            <p:sp>
              <p:nvSpPr>
                <p:cNvPr id="246" name="Folded Corner 245"/>
                <p:cNvSpPr/>
                <p:nvPr/>
              </p:nvSpPr>
              <p:spPr>
                <a:xfrm rot="16200000">
                  <a:off x="10463740" y="4857793"/>
                  <a:ext cx="104823" cy="68398"/>
                </a:xfrm>
                <a:prstGeom prst="foldedCorner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10379179" y="4824107"/>
                  <a:ext cx="271277" cy="13043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300" b="1" dirty="0">
                      <a:solidFill>
                        <a:srgbClr val="1E4191">
                          <a:lumMod val="60000"/>
                          <a:lumOff val="40000"/>
                        </a:srgb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101010</a:t>
                  </a:r>
                </a:p>
                <a:p>
                  <a:pPr algn="ctr"/>
                  <a:r>
                    <a:rPr lang="en-US" sz="300" b="1" dirty="0">
                      <a:solidFill>
                        <a:srgbClr val="1E4191">
                          <a:lumMod val="60000"/>
                          <a:lumOff val="40000"/>
                        </a:srgb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010101</a:t>
                  </a:r>
                  <a:br>
                    <a:rPr lang="en-US" sz="300" b="1" dirty="0">
                      <a:solidFill>
                        <a:srgbClr val="1E4191">
                          <a:lumMod val="60000"/>
                          <a:lumOff val="40000"/>
                        </a:srgb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300" b="1" dirty="0">
                      <a:solidFill>
                        <a:srgbClr val="1E4191">
                          <a:lumMod val="60000"/>
                          <a:lumOff val="40000"/>
                        </a:srgb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101010</a:t>
                  </a:r>
                  <a:br>
                    <a:rPr lang="en-US" sz="300" b="1" dirty="0">
                      <a:solidFill>
                        <a:srgbClr val="1E4191">
                          <a:lumMod val="60000"/>
                          <a:lumOff val="40000"/>
                        </a:srgb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300" b="1" dirty="0">
                      <a:solidFill>
                        <a:srgbClr val="1E4191">
                          <a:lumMod val="60000"/>
                          <a:lumOff val="40000"/>
                        </a:srgb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010101</a:t>
                  </a:r>
                  <a:br>
                    <a:rPr lang="en-US" sz="300" b="1" dirty="0">
                      <a:solidFill>
                        <a:srgbClr val="1E4191">
                          <a:lumMod val="60000"/>
                          <a:lumOff val="40000"/>
                        </a:srgb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300" b="1" dirty="0">
                      <a:solidFill>
                        <a:srgbClr val="1E4191">
                          <a:lumMod val="60000"/>
                          <a:lumOff val="40000"/>
                        </a:srgb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101010</a:t>
                  </a:r>
                </a:p>
              </p:txBody>
            </p:sp>
          </p:grpSp>
        </p:grpSp>
      </p:grpSp>
      <p:sp>
        <p:nvSpPr>
          <p:cNvPr id="304" name="Flowchart: Preparation 303"/>
          <p:cNvSpPr/>
          <p:nvPr/>
        </p:nvSpPr>
        <p:spPr>
          <a:xfrm>
            <a:off x="1782621" y="4339168"/>
            <a:ext cx="457200" cy="457200"/>
          </a:xfrm>
          <a:prstGeom prst="flowChartPreparation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2216034" y="4299855"/>
            <a:ext cx="971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 </a:t>
            </a:r>
            <a:b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Federation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5141120" y="3476511"/>
            <a:ext cx="2080314" cy="146697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345281" y="4200865"/>
            <a:ext cx="2513072" cy="146586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288670" y="2229944"/>
            <a:ext cx="1126025" cy="339911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Web Services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7443025" y="4326651"/>
            <a:ext cx="1617013" cy="246850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1471565" y="4860510"/>
            <a:ext cx="2253271" cy="738664"/>
            <a:chOff x="3935868" y="3267785"/>
            <a:chExt cx="1993637" cy="738664"/>
          </a:xfrm>
        </p:grpSpPr>
        <p:grpSp>
          <p:nvGrpSpPr>
            <p:cNvPr id="180" name="Group 179"/>
            <p:cNvGrpSpPr/>
            <p:nvPr/>
          </p:nvGrpSpPr>
          <p:grpSpPr>
            <a:xfrm>
              <a:off x="3935868" y="3267785"/>
              <a:ext cx="1993637" cy="738664"/>
              <a:chOff x="3935868" y="3267785"/>
              <a:chExt cx="1993637" cy="738664"/>
            </a:xfrm>
          </p:grpSpPr>
          <p:sp>
            <p:nvSpPr>
              <p:cNvPr id="183" name="TextBox 182"/>
              <p:cNvSpPr txBox="1"/>
              <p:nvPr/>
            </p:nvSpPr>
            <p:spPr>
              <a:xfrm>
                <a:off x="3935868" y="3267785"/>
                <a:ext cx="1472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Data Source Definitions</a:t>
                </a:r>
              </a:p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Data Transformations</a:t>
                </a:r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3949312" y="3303356"/>
                <a:ext cx="1980193" cy="584731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1" name="Flowchart: Magnetic Disk 180"/>
            <p:cNvSpPr/>
            <p:nvPr/>
          </p:nvSpPr>
          <p:spPr>
            <a:xfrm>
              <a:off x="5374661" y="3418401"/>
              <a:ext cx="290846" cy="23210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lowchart: Magnetic Disk 181"/>
            <p:cNvSpPr/>
            <p:nvPr/>
          </p:nvSpPr>
          <p:spPr>
            <a:xfrm>
              <a:off x="5527061" y="3570801"/>
              <a:ext cx="290846" cy="23210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-3809" y="6223166"/>
            <a:ext cx="5759901" cy="646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8628" y="6472107"/>
            <a:ext cx="1950122" cy="287431"/>
            <a:chOff x="325941" y="4815434"/>
            <a:chExt cx="1950122" cy="287431"/>
          </a:xfrm>
        </p:grpSpPr>
        <p:sp>
          <p:nvSpPr>
            <p:cNvPr id="191" name="Flowchart: Preparation 190"/>
            <p:cNvSpPr/>
            <p:nvPr/>
          </p:nvSpPr>
          <p:spPr>
            <a:xfrm>
              <a:off x="325941" y="4815434"/>
              <a:ext cx="262518" cy="287431"/>
            </a:xfrm>
            <a:prstGeom prst="flowChartPreparation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57685" y="4820650"/>
              <a:ext cx="1618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Public API (Existing)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56634" y="6442964"/>
            <a:ext cx="1965673" cy="287431"/>
            <a:chOff x="325941" y="5214389"/>
            <a:chExt cx="1965673" cy="287431"/>
          </a:xfrm>
        </p:grpSpPr>
        <p:sp>
          <p:nvSpPr>
            <p:cNvPr id="190" name="Flowchart: Preparation 189"/>
            <p:cNvSpPr/>
            <p:nvPr/>
          </p:nvSpPr>
          <p:spPr>
            <a:xfrm>
              <a:off x="325941" y="5214389"/>
              <a:ext cx="262518" cy="287431"/>
            </a:xfrm>
            <a:prstGeom prst="flowChartPreparation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73236" y="5219605"/>
              <a:ext cx="1618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Public API (New)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67505" y="6412244"/>
            <a:ext cx="1959584" cy="287431"/>
            <a:chOff x="332030" y="5658482"/>
            <a:chExt cx="1959584" cy="287431"/>
          </a:xfrm>
        </p:grpSpPr>
        <p:sp>
          <p:nvSpPr>
            <p:cNvPr id="189" name="Flowchart: Preparation 188"/>
            <p:cNvSpPr/>
            <p:nvPr/>
          </p:nvSpPr>
          <p:spPr>
            <a:xfrm>
              <a:off x="332030" y="5658482"/>
              <a:ext cx="262518" cy="287431"/>
            </a:xfrm>
            <a:prstGeom prst="flowChartPreparation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73236" y="5663698"/>
              <a:ext cx="1618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Private API (New)</a:t>
              </a: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433459" y="6223166"/>
            <a:ext cx="82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LEGEND</a:t>
            </a:r>
          </a:p>
        </p:txBody>
      </p:sp>
      <p:sp>
        <p:nvSpPr>
          <p:cNvPr id="188" name="Right Arrow 187"/>
          <p:cNvSpPr/>
          <p:nvPr/>
        </p:nvSpPr>
        <p:spPr>
          <a:xfrm>
            <a:off x="8901561" y="5195328"/>
            <a:ext cx="1441244" cy="524133"/>
          </a:xfrm>
          <a:prstGeom prst="rightArrow">
            <a:avLst/>
          </a:prstGeom>
          <a:solidFill>
            <a:srgbClr val="EEF2FC"/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792119" y="1169137"/>
            <a:ext cx="1730565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735215" y="1169137"/>
            <a:ext cx="1818336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4766081" y="1169137"/>
            <a:ext cx="1648614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-470039" y="2665412"/>
            <a:ext cx="1230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PRIVATE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-932879" y="5006675"/>
            <a:ext cx="2155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PRIVATE</a:t>
            </a: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-496075" y="1361063"/>
            <a:ext cx="1282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PUBLUC</a:t>
            </a: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-268901" y="3624501"/>
            <a:ext cx="828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48421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29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08000" y="268929"/>
            <a:ext cx="11249152" cy="53035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5950" y="1068210"/>
            <a:ext cx="8045450" cy="474132"/>
          </a:xfrm>
          <a:prstGeom prst="rect">
            <a:avLst/>
          </a:prstGeom>
          <a:solidFill>
            <a:srgbClr val="D6006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8000" y="1068209"/>
            <a:ext cx="2019299" cy="4741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Week 1-2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27299" y="1068207"/>
            <a:ext cx="2070100" cy="4741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Week 3-6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97399" y="1068210"/>
            <a:ext cx="2120900" cy="4741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Week 7-9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24649" y="1068210"/>
            <a:ext cx="2120900" cy="4741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Week 10-12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2527299" y="1542342"/>
            <a:ext cx="1" cy="4402668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dash"/>
          </a:ln>
          <a:effectLst/>
        </p:spPr>
      </p:cxnSp>
      <p:cxnSp>
        <p:nvCxnSpPr>
          <p:cNvPr id="48" name="Straight Connector 47"/>
          <p:cNvCxnSpPr/>
          <p:nvPr/>
        </p:nvCxnSpPr>
        <p:spPr>
          <a:xfrm flipH="1">
            <a:off x="4603749" y="1542339"/>
            <a:ext cx="1" cy="4402668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dash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 flipH="1">
            <a:off x="6724649" y="1542342"/>
            <a:ext cx="1" cy="4402668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dash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3382307" y="6590620"/>
            <a:ext cx="2430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2584449" y="1607957"/>
            <a:ext cx="1981199" cy="5108839"/>
            <a:chOff x="476251" y="2653055"/>
            <a:chExt cx="2163583" cy="2016749"/>
          </a:xfrm>
        </p:grpSpPr>
        <p:sp>
          <p:nvSpPr>
            <p:cNvPr id="73" name="Rectangle 72"/>
            <p:cNvSpPr/>
            <p:nvPr/>
          </p:nvSpPr>
          <p:spPr>
            <a:xfrm>
              <a:off x="476251" y="2653055"/>
              <a:ext cx="2163583" cy="238515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Conception &amp; Design</a:t>
              </a:r>
            </a:p>
          </p:txBody>
        </p:sp>
        <p:sp>
          <p:nvSpPr>
            <p:cNvPr id="74" name="Content Placeholder 14"/>
            <p:cNvSpPr txBox="1">
              <a:spLocks/>
            </p:cNvSpPr>
            <p:nvPr/>
          </p:nvSpPr>
          <p:spPr>
            <a:xfrm>
              <a:off x="476251" y="2916347"/>
              <a:ext cx="2163583" cy="175345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rtlCol="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A6A6A"/>
                  </a:solidFill>
                  <a:effectLst/>
                  <a:uLnTx/>
                  <a:uFillTx/>
                  <a:latin typeface="Swis721 BT" pitchFamily="34" charset="0"/>
                  <a:ea typeface="+mn-ea"/>
                  <a:cs typeface="Arial" pitchFamily="34" charset="0"/>
                </a:rPr>
                <a:t>Populate initial product backlog</a:t>
              </a:r>
            </a:p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High Level Sprint Planning, Backlog Grooming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Swis721 BT" pitchFamily="34" charset="0"/>
                <a:ea typeface="+mn-ea"/>
                <a:cs typeface="Arial" pitchFamily="34" charset="0"/>
              </a:endParaRPr>
            </a:p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A6A6A"/>
                  </a:solidFill>
                  <a:effectLst/>
                  <a:uLnTx/>
                  <a:uFillTx/>
                  <a:latin typeface="Swis721 BT" pitchFamily="34" charset="0"/>
                  <a:ea typeface="+mn-ea"/>
                  <a:cs typeface="Arial" pitchFamily="34" charset="0"/>
                </a:rPr>
                <a:t>Refine user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solidFill>
                    <a:srgbClr val="6A6A6A"/>
                  </a:solidFill>
                  <a:effectLst/>
                  <a:uLnTx/>
                  <a:uFillTx/>
                  <a:latin typeface="Swis721 BT" pitchFamily="34" charset="0"/>
                  <a:ea typeface="+mn-ea"/>
                  <a:cs typeface="Arial" pitchFamily="34" charset="0"/>
                </a:rPr>
                <a:t> stories and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A6A6A"/>
                  </a:solidFill>
                  <a:effectLst/>
                  <a:uLnTx/>
                  <a:uFillTx/>
                  <a:latin typeface="Swis721 BT" pitchFamily="34" charset="0"/>
                  <a:ea typeface="+mn-ea"/>
                  <a:cs typeface="Arial" pitchFamily="34" charset="0"/>
                </a:rPr>
                <a:t>define acceptance criteria </a:t>
              </a:r>
            </a:p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Develop API specifications for APIs in scope for early iterations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Swis721 BT" pitchFamily="34" charset="0"/>
                <a:ea typeface="+mn-ea"/>
                <a:cs typeface="Arial" pitchFamily="34" charset="0"/>
              </a:endParaRPr>
            </a:p>
            <a:p>
              <a:pPr marL="233363" marR="0" lvl="0" indent="-233363" algn="l" defTabSz="914400" rtl="0" eaLnBrk="1" fontAlgn="auto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tabLst/>
                <a:defRPr/>
              </a:pPr>
              <a:r>
                <a:rPr lang="en-US" sz="1200" baseline="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High level analysis/design/</a:t>
              </a:r>
              <a:br>
                <a:rPr lang="en-US" sz="1200" baseline="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baseline="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test planning for early iterations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686302" y="1607956"/>
            <a:ext cx="1993898" cy="5108840"/>
            <a:chOff x="476251" y="2653055"/>
            <a:chExt cx="2163583" cy="1960537"/>
          </a:xfrm>
        </p:grpSpPr>
        <p:sp>
          <p:nvSpPr>
            <p:cNvPr id="76" name="Rectangle 75"/>
            <p:cNvSpPr/>
            <p:nvPr/>
          </p:nvSpPr>
          <p:spPr>
            <a:xfrm>
              <a:off x="476251" y="2653055"/>
              <a:ext cx="2163583" cy="238515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Calibri"/>
                </a:rPr>
                <a:t>Reporting Lift &amp; Shift onto </a:t>
              </a:r>
              <a:r>
                <a:rPr lang="en-US" sz="1400" b="1" dirty="0" err="1">
                  <a:solidFill>
                    <a:srgbClr val="FFFFFF"/>
                  </a:solidFill>
                  <a:latin typeface="Calibri"/>
                </a:rPr>
                <a:t>Predix</a:t>
              </a:r>
              <a:r>
                <a:rPr lang="en-US" sz="1400" b="1" dirty="0">
                  <a:solidFill>
                    <a:srgbClr val="FFFFFF"/>
                  </a:solidFill>
                  <a:latin typeface="Calibri"/>
                </a:rPr>
                <a:t> Cloud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Content Placeholder 14"/>
            <p:cNvSpPr txBox="1">
              <a:spLocks/>
            </p:cNvSpPr>
            <p:nvPr/>
          </p:nvSpPr>
          <p:spPr>
            <a:xfrm>
              <a:off x="476251" y="2916347"/>
              <a:ext cx="2163583" cy="169724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rtlCol="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rgbClr val="5881DD"/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Migrate current reporting codebases to microservices architecture</a:t>
              </a:r>
            </a:p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rgbClr val="5881DD"/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Migrate report data sources, metadata, and schedules to data sources on </a:t>
              </a:r>
              <a:r>
                <a:rPr lang="en-US" sz="1200" dirty="0" err="1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Predix</a:t>
              </a:r>
              <a:endPara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rgbClr val="5881DD"/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Update reporting services code to store and retrieve report metadata from new </a:t>
              </a:r>
              <a:r>
                <a:rPr lang="en-US" sz="1200" dirty="0" err="1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Predix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 data sources</a:t>
              </a:r>
            </a:p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rgbClr val="5881DD"/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Automate build/deployment pipeline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Swis721 BT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00854" y="1607957"/>
            <a:ext cx="2000245" cy="5108839"/>
            <a:chOff x="476251" y="2653055"/>
            <a:chExt cx="2163583" cy="2016749"/>
          </a:xfrm>
        </p:grpSpPr>
        <p:sp>
          <p:nvSpPr>
            <p:cNvPr id="79" name="Rectangle 78"/>
            <p:cNvSpPr/>
            <p:nvPr/>
          </p:nvSpPr>
          <p:spPr>
            <a:xfrm>
              <a:off x="476251" y="2653055"/>
              <a:ext cx="2163583" cy="238515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Federation Services </a:t>
              </a:r>
              <a:r>
                <a:rPr kumimoji="0" lang="en-US" sz="1400" b="1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Buildout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Content Placeholder 14"/>
            <p:cNvSpPr txBox="1">
              <a:spLocks/>
            </p:cNvSpPr>
            <p:nvPr/>
          </p:nvSpPr>
          <p:spPr>
            <a:xfrm>
              <a:off x="476251" y="2916347"/>
              <a:ext cx="2163583" cy="175345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rtlCol="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Evaluate and select dependency packages to handle integration &amp; mapping of data from disparate sources</a:t>
              </a:r>
            </a:p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Stand up integration tech packages on </a:t>
              </a:r>
              <a:r>
                <a:rPr lang="en-US" sz="1200" dirty="0" err="1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Predix</a:t>
              </a:r>
              <a:endPara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Create and test data mapping workflows to normalize and transform data from multiple data sources for reporting</a:t>
              </a:r>
            </a:p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Integrate with </a:t>
              </a:r>
              <a:r>
                <a:rPr lang="en-US" sz="1200" dirty="0" err="1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Predix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 security layers (OAuth2 etc.)</a:t>
              </a:r>
            </a:p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Refine initial API and enable for integration with reporting</a:t>
              </a:r>
            </a:p>
            <a:p>
              <a:pPr marL="233363" lvl="0" indent="-233363">
                <a:lnSpc>
                  <a:spcPct val="110000"/>
                </a:lnSpc>
                <a:spcBef>
                  <a:spcPts val="300"/>
                </a:spcBef>
                <a:buClr>
                  <a:srgbClr val="E20074"/>
                </a:buClr>
                <a:buSzPct val="120000"/>
                <a:buFont typeface="Wingdings" pitchFamily="2" charset="2"/>
                <a:buChar char="§"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Swis721 BT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8864599" y="1068207"/>
            <a:ext cx="2120900" cy="4741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Week 13-15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8864599" y="1542339"/>
            <a:ext cx="1" cy="4402668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dash"/>
          </a:ln>
          <a:effectLst/>
        </p:spPr>
      </p:cxnSp>
      <p:sp>
        <p:nvSpPr>
          <p:cNvPr id="87" name="Rectangle 86"/>
          <p:cNvSpPr/>
          <p:nvPr/>
        </p:nvSpPr>
        <p:spPr>
          <a:xfrm>
            <a:off x="8921754" y="1595709"/>
            <a:ext cx="2082796" cy="60420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Calibri"/>
              </a:rPr>
              <a:t>Reporting Services Buildout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08000" y="1607956"/>
            <a:ext cx="1917699" cy="5108840"/>
            <a:chOff x="476251" y="2653055"/>
            <a:chExt cx="2163583" cy="1960537"/>
          </a:xfrm>
        </p:grpSpPr>
        <p:sp>
          <p:nvSpPr>
            <p:cNvPr id="90" name="Rectangle 89"/>
            <p:cNvSpPr/>
            <p:nvPr/>
          </p:nvSpPr>
          <p:spPr>
            <a:xfrm>
              <a:off x="476251" y="2653055"/>
              <a:ext cx="2163583" cy="238515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Foundational Readiness</a:t>
              </a:r>
            </a:p>
          </p:txBody>
        </p:sp>
        <p:sp>
          <p:nvSpPr>
            <p:cNvPr id="91" name="Content Placeholder 14"/>
            <p:cNvSpPr txBox="1">
              <a:spLocks/>
            </p:cNvSpPr>
            <p:nvPr/>
          </p:nvSpPr>
          <p:spPr>
            <a:xfrm>
              <a:off x="476251" y="2916347"/>
              <a:ext cx="2163583" cy="169724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rtlCol="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3363" marR="0" lvl="0" indent="-233363" algn="l" defTabSz="914400" rtl="0" eaLnBrk="1" fontAlgn="auto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A6A6A"/>
                  </a:solidFill>
                  <a:effectLst/>
                  <a:uLnTx/>
                  <a:uFillTx/>
                  <a:latin typeface="Swis721 BT" pitchFamily="34" charset="0"/>
                  <a:ea typeface="+mn-ea"/>
                  <a:cs typeface="Arial" pitchFamily="34" charset="0"/>
                </a:rPr>
                <a:t>Onboard architect,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solidFill>
                    <a:srgbClr val="6A6A6A"/>
                  </a:solidFill>
                  <a:effectLst/>
                  <a:uLnTx/>
                  <a:uFillTx/>
                  <a:latin typeface="Swis721 BT" pitchFamily="34" charset="0"/>
                  <a:ea typeface="+mn-ea"/>
                  <a:cs typeface="Arial" pitchFamily="34" charset="0"/>
                </a:rPr>
                <a:t> technical product owner, dev 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engineers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A6A6A"/>
                  </a:solidFill>
                  <a:effectLst/>
                  <a:uLnTx/>
                  <a:uFillTx/>
                  <a:latin typeface="Swis721 BT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solidFill>
                    <a:srgbClr val="6A6A6A"/>
                  </a:solidFill>
                  <a:effectLst/>
                  <a:uLnTx/>
                  <a:uFillTx/>
                  <a:latin typeface="Swis721 BT" pitchFamily="34" charset="0"/>
                  <a:ea typeface="+mn-ea"/>
                  <a:cs typeface="Arial" pitchFamily="34" charset="0"/>
                </a:rPr>
                <a:t> SDETs</a:t>
              </a:r>
            </a:p>
            <a:p>
              <a:pPr marL="233363" marR="0" lvl="0" indent="-233363" algn="l" defTabSz="914400" rtl="0" eaLnBrk="1" fontAlgn="auto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tabLst/>
                <a:defRPr/>
              </a:pPr>
              <a:r>
                <a:rPr lang="en-US" sz="1200" baseline="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Training &amp; indoctrination for dev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 engineers</a:t>
              </a:r>
              <a:r>
                <a:rPr lang="en-US" sz="1200" baseline="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 on </a:t>
              </a:r>
              <a:r>
                <a:rPr lang="en-US" sz="1200" baseline="0" dirty="0" err="1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Predix</a:t>
              </a:r>
              <a:r>
                <a:rPr lang="en-US" sz="1200" baseline="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 cloud,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 microservices frameworks, tools, processes and methodology in use on project</a:t>
              </a:r>
            </a:p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Set up Agile team tools (JIRA, Confluence, etc.)</a:t>
              </a:r>
            </a:p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Set up architecture repository</a:t>
              </a:r>
            </a:p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Set up quality management tools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113430" y="7058493"/>
            <a:ext cx="6096000" cy="2756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endParaRPr lang="en-US" sz="1200" dirty="0">
              <a:solidFill>
                <a:srgbClr val="6A6A6A"/>
              </a:solidFill>
              <a:latin typeface="Swis721 BT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3754" y="49607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92" name="Content Placeholder 14"/>
          <p:cNvSpPr txBox="1">
            <a:spLocks/>
          </p:cNvSpPr>
          <p:nvPr/>
        </p:nvSpPr>
        <p:spPr>
          <a:xfrm>
            <a:off x="8953580" y="2274929"/>
            <a:ext cx="2000245" cy="4441867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 vert="horz" wrap="square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0" indent="-233363">
              <a:lnSpc>
                <a:spcPct val="110000"/>
              </a:lnSpc>
              <a:spcBef>
                <a:spcPts val="300"/>
              </a:spcBef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rPr>
              <a:t>Reporting service donor code enhanced to leverage data federation services</a:t>
            </a:r>
          </a:p>
          <a:p>
            <a:pPr marL="233363" lvl="0" indent="-233363">
              <a:lnSpc>
                <a:spcPct val="110000"/>
              </a:lnSpc>
              <a:spcBef>
                <a:spcPts val="300"/>
              </a:spcBef>
              <a:buClr>
                <a:schemeClr val="tx1">
                  <a:lumMod val="60000"/>
                  <a:lumOff val="40000"/>
                </a:schemeClr>
              </a:buClr>
              <a:buSzPct val="120000"/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rPr>
              <a:t>First proof of use of multiple data sources in reporting</a:t>
            </a:r>
          </a:p>
          <a:p>
            <a:pPr marL="233363" lvl="0" indent="-233363">
              <a:lnSpc>
                <a:spcPct val="110000"/>
              </a:lnSpc>
              <a:spcBef>
                <a:spcPts val="300"/>
              </a:spcBef>
              <a:buClr>
                <a:srgbClr val="5881DD"/>
              </a:buClr>
              <a:buSzPct val="120000"/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rPr>
              <a:t>Reporting services using blob storage for generated reports</a:t>
            </a:r>
          </a:p>
          <a:p>
            <a:pPr marL="233363" lvl="0" indent="-233363">
              <a:lnSpc>
                <a:spcPct val="110000"/>
              </a:lnSpc>
              <a:spcBef>
                <a:spcPts val="300"/>
              </a:spcBef>
              <a:buClr>
                <a:srgbClr val="5881DD"/>
              </a:buClr>
              <a:buSzPct val="120000"/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rPr>
              <a:t>Reporting services able to deliver reports to third parties via HTTP (</a:t>
            </a:r>
            <a:r>
              <a:rPr lang="en-US" sz="1200" dirty="0" err="1">
                <a:solidFill>
                  <a:srgbClr val="6A6A6A"/>
                </a:solidFill>
                <a:latin typeface="Swis721 BT" pitchFamily="34" charset="0"/>
                <a:cs typeface="Arial" pitchFamily="34" charset="0"/>
              </a:rPr>
              <a:t>webhooks</a:t>
            </a:r>
            <a:r>
              <a: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rPr>
              <a:t>/upload)</a:t>
            </a:r>
          </a:p>
        </p:txBody>
      </p:sp>
    </p:spTree>
    <p:extLst>
      <p:ext uri="{BB962C8B-B14F-4D97-AF65-F5344CB8AC3E}">
        <p14:creationId xmlns:p14="http://schemas.microsoft.com/office/powerpoint/2010/main" val="66173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05"/>
            <a:ext cx="11279717" cy="575081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Team Structure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41108"/>
              </p:ext>
            </p:extLst>
          </p:nvPr>
        </p:nvGraphicFramePr>
        <p:xfrm>
          <a:off x="140677" y="914399"/>
          <a:ext cx="11904786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960">
                  <a:extLst>
                    <a:ext uri="{9D8B030D-6E8A-4147-A177-3AD203B41FA5}">
                      <a16:colId xmlns:a16="http://schemas.microsoft.com/office/drawing/2014/main" val="575166441"/>
                    </a:ext>
                  </a:extLst>
                </a:gridCol>
                <a:gridCol w="2621565">
                  <a:extLst>
                    <a:ext uri="{9D8B030D-6E8A-4147-A177-3AD203B41FA5}">
                      <a16:colId xmlns:a16="http://schemas.microsoft.com/office/drawing/2014/main" val="1492189147"/>
                    </a:ext>
                  </a:extLst>
                </a:gridCol>
                <a:gridCol w="8044261">
                  <a:extLst>
                    <a:ext uri="{9D8B030D-6E8A-4147-A177-3AD203B41FA5}">
                      <a16:colId xmlns:a16="http://schemas.microsoft.com/office/drawing/2014/main" val="684733766"/>
                    </a:ext>
                  </a:extLst>
                </a:gridCol>
              </a:tblGrid>
              <a:tr h="37233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 and Locations</a:t>
                      </a:r>
                    </a:p>
                  </a:txBody>
                  <a:tcPr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Skill Sets and Experience</a:t>
                      </a:r>
                    </a:p>
                  </a:txBody>
                  <a:tcPr>
                    <a:solidFill>
                      <a:srgbClr val="588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71401"/>
                  </a:ext>
                </a:extLst>
              </a:tr>
              <a:tr h="2093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Microservices Architect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Cloud, Microservices, and Java design and development best practices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Subject Matter Expertise in Microservices development and deployment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Resource On-Site supported additionally from UST Cloud Architecture practices</a:t>
                      </a:r>
                      <a:endParaRPr lang="en-US" sz="1200" dirty="0">
                        <a:solidFill>
                          <a:srgbClr val="5881D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role – master of everything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minimum 10 years of IT experience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Foundry expertise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Proficient in API Design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concepts and best practices for 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RESTful service design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level Java EE. Java EE certification preferred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familiar with Python, PHP, HTML5, and AngularJS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level at modern software paradigm, e.g., single page applications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solid understanding of 12 factor principle and self-contained systems (SCS)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level DevOps Automation - automate continuous integration and enable continuous delivery - build/deployment automation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development reusable frameworks, components, and templates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recognize the structural and behavior patterns and have the judgment to apply the appropriate solution patterns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competent in agile development and team tools setup and configurations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requirements/Acceptance Criteria definition &amp; refinement for early sprints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development tools, standards, and guidelines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tools, assets, APIs repositories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great communication skills to all levels of stakeholders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18147"/>
                  </a:ext>
                </a:extLst>
              </a:tr>
              <a:tr h="1371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Product Owner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planning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Manages and coordinates the backlog and implementation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Story elaboration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Resource 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8-10 years IT experience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expert level knowledge of agile development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experience with Cloud Foundry, Java EE, DevOps, CI/CD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familiar with Python, PHP, HTML5, and AngularJS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 team builder,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enabler, and conflict competent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possess organizational dynamics awareness and be able to tackle challenging incidents gracefully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requirements/Acceptance Criteria definitions &amp; refinements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expert at user story elaborations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great communication skills to all levels of stakeholders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97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1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05"/>
            <a:ext cx="11279717" cy="575081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Team Structure </a:t>
            </a:r>
            <a:r>
              <a:rPr lang="en-US" sz="2400" dirty="0">
                <a:solidFill>
                  <a:schemeClr val="bg1"/>
                </a:solidFill>
              </a:rPr>
              <a:t>(cont’d)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43502"/>
              </p:ext>
            </p:extLst>
          </p:nvPr>
        </p:nvGraphicFramePr>
        <p:xfrm>
          <a:off x="140677" y="914399"/>
          <a:ext cx="11904786" cy="57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960">
                  <a:extLst>
                    <a:ext uri="{9D8B030D-6E8A-4147-A177-3AD203B41FA5}">
                      <a16:colId xmlns:a16="http://schemas.microsoft.com/office/drawing/2014/main" val="575166441"/>
                    </a:ext>
                  </a:extLst>
                </a:gridCol>
                <a:gridCol w="2621565">
                  <a:extLst>
                    <a:ext uri="{9D8B030D-6E8A-4147-A177-3AD203B41FA5}">
                      <a16:colId xmlns:a16="http://schemas.microsoft.com/office/drawing/2014/main" val="1492189147"/>
                    </a:ext>
                  </a:extLst>
                </a:gridCol>
                <a:gridCol w="8044261">
                  <a:extLst>
                    <a:ext uri="{9D8B030D-6E8A-4147-A177-3AD203B41FA5}">
                      <a16:colId xmlns:a16="http://schemas.microsoft.com/office/drawing/2014/main" val="684733766"/>
                    </a:ext>
                  </a:extLst>
                </a:gridCol>
              </a:tblGrid>
              <a:tr h="37233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 and Locations</a:t>
                      </a:r>
                    </a:p>
                  </a:txBody>
                  <a:tcPr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Skill Sets and Experience</a:t>
                      </a:r>
                    </a:p>
                  </a:txBody>
                  <a:tcPr>
                    <a:solidFill>
                      <a:srgbClr val="588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71401"/>
                  </a:ext>
                </a:extLst>
              </a:tr>
              <a:tr h="2093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 Engineers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defined Microservices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test developed Microservices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QA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Software Development Engineers On-site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5881D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6-8 years IT experience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experience agile development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experience with Cloud Foundry, Java EE, DevOps, CI/CD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familiar with Python, PHP, HTML5, and AngularJS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a good understanding what are microservices, what problems do they solve, and what are the challenges with them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understand requirements and be able to deliver code consistent with requirements,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architecture, development standards and guidelines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competent in  automated unit testing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 team player – willing to learn, teach, and share.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enthusiastic and willing to jump out of comfort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18147"/>
                  </a:ext>
                </a:extLst>
              </a:tr>
              <a:tr h="1371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SDETS(QA Software Dev Engineers in Test)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test of Microservices in sprint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Non-functional test of epic product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SDETS 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6-8 years IT experience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some level of Software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 Engineer 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validate software against specifications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setup test environment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setup configurations for various environments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create and execute test scripts against specifications and produce results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self-starter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97127"/>
                  </a:ext>
                </a:extLst>
              </a:tr>
              <a:tr h="1371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Infra Architect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up compute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instances</a:t>
                      </a:r>
                      <a:endParaRPr lang="en-US" sz="1200" b="0" kern="1200" dirty="0">
                        <a:solidFill>
                          <a:srgbClr val="5881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connectivity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fence, transaction, and data security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audits, logging, monitoring and dashboards</a:t>
                      </a:r>
                      <a:endParaRPr lang="en-US" sz="1200" b="0" kern="1200" dirty="0">
                        <a:solidFill>
                          <a:srgbClr val="5881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Cloud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Architect 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On-site</a:t>
                      </a:r>
                      <a:endParaRPr lang="en-US" sz="1200" dirty="0">
                        <a:solidFill>
                          <a:srgbClr val="5881D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6-8 years cloud infrastructure experience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grasp the big picture quickly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point out missing pieces, make recommendations, and be able to accept the ultimate decisions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good communication skills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 team player – willing to learn, teach, and share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enthusiastic and willing to jump out of comfort zone</a:t>
                      </a:r>
                    </a:p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0" i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 in fulltime capacity only up to the first 3 sprints</a:t>
                      </a:r>
                      <a:r>
                        <a:rPr lang="en-US" sz="1200" b="0" i="1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can be scaled back to 50% beyond that.</a:t>
                      </a:r>
                      <a:endParaRPr lang="en-US" sz="1200" b="0" kern="1200" dirty="0">
                        <a:solidFill>
                          <a:srgbClr val="5881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27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graphicFrame>
        <p:nvGraphicFramePr>
          <p:cNvPr id="6" name="Group 107"/>
          <p:cNvGraphicFramePr>
            <a:graphicFrameLocks noGrp="1"/>
          </p:cNvGraphicFramePr>
          <p:nvPr>
            <p:extLst/>
          </p:nvPr>
        </p:nvGraphicFramePr>
        <p:xfrm>
          <a:off x="1828800" y="998117"/>
          <a:ext cx="8529576" cy="3486973"/>
        </p:xfrm>
        <a:graphic>
          <a:graphicData uri="http://schemas.openxmlformats.org/drawingml/2006/table">
            <a:tbl>
              <a:tblPr/>
              <a:tblGrid>
                <a:gridCol w="2595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5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GE Microservices Proposal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Roles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Labor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Weekly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 Architect, 1 Technical Lead/Product Owner, 4 Software Dev Engineers, 2 SDETS)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$ 18,200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16 Weeks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 Architect, 1 Technical Lead/Product Owner, 4 Software Dev Engineers, 2 SDETS)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$291,200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922590"/>
                  </a:ext>
                </a:extLst>
              </a:tr>
              <a:tr h="11707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* Not including travel expenses which will be billed at actuals.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54168"/>
            <a:ext cx="8436864" cy="530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Commercials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97185"/>
              </p:ext>
            </p:extLst>
          </p:nvPr>
        </p:nvGraphicFramePr>
        <p:xfrm>
          <a:off x="1828800" y="4456547"/>
          <a:ext cx="8529576" cy="1901106"/>
        </p:xfrm>
        <a:graphic>
          <a:graphicData uri="http://schemas.openxmlformats.org/drawingml/2006/table">
            <a:tbl>
              <a:tblPr/>
              <a:tblGrid>
                <a:gridCol w="2595382">
                  <a:extLst>
                    <a:ext uri="{9D8B030D-6E8A-4147-A177-3AD203B41FA5}">
                      <a16:colId xmlns:a16="http://schemas.microsoft.com/office/drawing/2014/main" val="3881723811"/>
                    </a:ext>
                  </a:extLst>
                </a:gridCol>
                <a:gridCol w="3290796">
                  <a:extLst>
                    <a:ext uri="{9D8B030D-6E8A-4147-A177-3AD203B41FA5}">
                      <a16:colId xmlns:a16="http://schemas.microsoft.com/office/drawing/2014/main" val="3001858696"/>
                    </a:ext>
                  </a:extLst>
                </a:gridCol>
                <a:gridCol w="2643398">
                  <a:extLst>
                    <a:ext uri="{9D8B030D-6E8A-4147-A177-3AD203B41FA5}">
                      <a16:colId xmlns:a16="http://schemas.microsoft.com/office/drawing/2014/main" val="3457449047"/>
                    </a:ext>
                  </a:extLst>
                </a:gridCol>
              </a:tblGrid>
              <a:tr h="31685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Role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Hourly Rate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99474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Cloud Development Architect – Onsite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$150.00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884903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Technical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Lead/Product Owner – Onsite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$115.00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165981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Software Dev Engineers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–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Onsite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$95.00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426477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SDETS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Onsite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$95.00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030198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Cloud Infrastructure Architect - Onsite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$150.00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249326" y="1690577"/>
            <a:ext cx="9942510" cy="17437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PLACEHOLDER: DO NOT USE</a:t>
            </a:r>
          </a:p>
        </p:txBody>
      </p:sp>
    </p:spTree>
    <p:extLst>
      <p:ext uri="{BB962C8B-B14F-4D97-AF65-F5344CB8AC3E}">
        <p14:creationId xmlns:p14="http://schemas.microsoft.com/office/powerpoint/2010/main" val="259048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87284" y="1625851"/>
            <a:ext cx="8857886" cy="533400"/>
          </a:xfrm>
        </p:spPr>
        <p:txBody>
          <a:bodyPr/>
          <a:lstStyle/>
          <a:p>
            <a:r>
              <a:rPr lang="en-US" dirty="0"/>
              <a:t>Appendices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74" y="113125"/>
            <a:ext cx="1655206" cy="16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6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5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54168"/>
            <a:ext cx="8436864" cy="530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Indicative Client Case Studies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12" name="Diagram 11"/>
          <p:cNvGraphicFramePr/>
          <p:nvPr>
            <p:extLst/>
          </p:nvPr>
        </p:nvGraphicFramePr>
        <p:xfrm>
          <a:off x="1603487" y="1100279"/>
          <a:ext cx="8902281" cy="4843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39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05"/>
            <a:ext cx="11279717" cy="998537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Current </a:t>
            </a:r>
            <a:r>
              <a:rPr lang="en-US" sz="3600" dirty="0" err="1">
                <a:solidFill>
                  <a:schemeClr val="bg1"/>
                </a:solidFill>
              </a:rPr>
              <a:t>InSight</a:t>
            </a:r>
            <a:r>
              <a:rPr lang="en-US" sz="3600" dirty="0">
                <a:solidFill>
                  <a:schemeClr val="bg1"/>
                </a:solidFill>
              </a:rPr>
              <a:t> Infrastructure (Production)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26603" y="901878"/>
            <a:ext cx="3961036" cy="476857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Proxies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60358" y="1149168"/>
            <a:ext cx="1119057" cy="16454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cihcispwata301v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52272" y="1149167"/>
            <a:ext cx="1119057" cy="16454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cihcispwata302v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4185" y="1141437"/>
            <a:ext cx="1119057" cy="16454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cihcispwata303v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55303" y="2820805"/>
            <a:ext cx="1403782" cy="1769086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SpotFire</a:t>
            </a:r>
            <a:endParaRPr lang="en-US" sz="1400" b="1" kern="0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54026" y="3134578"/>
            <a:ext cx="1227039" cy="859396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amusalpwt8qas03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.logon.ds.ge.com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16799" y="3192436"/>
            <a:ext cx="1112596" cy="181768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SpotFire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16799" y="3443448"/>
            <a:ext cx="1112596" cy="181768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Scheduler</a:t>
            </a:r>
          </a:p>
        </p:txBody>
      </p:sp>
      <p:sp>
        <p:nvSpPr>
          <p:cNvPr id="58" name="Rectangle 57"/>
          <p:cNvSpPr/>
          <p:nvPr/>
        </p:nvSpPr>
        <p:spPr>
          <a:xfrm rot="16200000">
            <a:off x="-72804" y="1841043"/>
            <a:ext cx="1343180" cy="67291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ADS</a:t>
            </a:r>
          </a:p>
        </p:txBody>
      </p:sp>
      <p:sp>
        <p:nvSpPr>
          <p:cNvPr id="59" name="Rectangle 58"/>
          <p:cNvSpPr/>
          <p:nvPr/>
        </p:nvSpPr>
        <p:spPr>
          <a:xfrm rot="16200000">
            <a:off x="41249" y="2048057"/>
            <a:ext cx="1237087" cy="285923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Amuscinwt8db02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.logon.ds.ge.com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97165" y="2821850"/>
            <a:ext cx="2437079" cy="175803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Reporting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83218" y="3168490"/>
            <a:ext cx="2246249" cy="67874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 (Reporting)</a:t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amuscinwt8app32.logon.ds.ge.com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11046" y="3407678"/>
            <a:ext cx="1223855" cy="19079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Spotfire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Web Player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703861" y="3977606"/>
            <a:ext cx="2227100" cy="16621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amuscinwtlprep1.cloud.ge.com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96664" y="4223478"/>
            <a:ext cx="2227100" cy="16621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amuscinwtlprep2.cloud.ge.com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83077" y="4641353"/>
            <a:ext cx="1361378" cy="95312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Oracle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661540" y="4977889"/>
            <a:ext cx="1202990" cy="226202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RAC Cluster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659341" y="5236978"/>
            <a:ext cx="583345" cy="20788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283385" y="5236978"/>
            <a:ext cx="583345" cy="20788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024246" y="4642886"/>
            <a:ext cx="2461994" cy="217294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Cassandra Cluster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081269" y="494371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amuscinwtlcts01.cloud.ge.com 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081269" y="5161059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amuscinwtlcts02.cloud.ge.com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081269" y="5378406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amuscinwtlcts03.cloud.ge.com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081269" y="559575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amuscinwtlcts04.cloud.ge.com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081269" y="5813100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amuscinwtlcts05.cloud.ge.com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081269" y="6030446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amuscinwtlcts06.cloud.ge.com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081269" y="624779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amuscinwtlcts07.cloud.ge.com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81269" y="6465141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amuscinwtlcts08.cloud.ge.com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862359" y="4943713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pwnlp0990v01.corporate.ge.com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862359" y="5161059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pwnlp0990v02.corporate.ge.com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862359" y="5378406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pwnlp0990v03.corporate.ge.com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62359" y="5595753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pwnlp0990v04.corporate.ge.com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862359" y="5813100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pwnlp0990v05.corporate.ge.com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862359" y="6030446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pwnlp0990v06.corporate.ge.com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862359" y="6247793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pwnlp0990v07.corporate.ge.com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862359" y="6465141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pwnlp0990v08.corporate.ge.com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715479" y="494371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amusalpwtlcts01.cloud.ge.com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715479" y="5161059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amusalpwtlcts02.cloud.ge.com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715479" y="5378406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amusalpwtlcts03.cloud.ge.com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15479" y="559575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amusalpwtlcts04.cloud.ge.com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715479" y="5813100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amusalpwtlcts05.cloud.ge.com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715479" y="6030446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amusalpwtlcts06.cloud.ge.com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715479" y="624779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amusalpwtlcts07.cloud.ge.com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715479" y="6465141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amusalpwtlcts08.cloud.ge.com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178803" y="3626248"/>
            <a:ext cx="1298041" cy="94144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Active MQ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281455" y="4201008"/>
            <a:ext cx="1096060" cy="26987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Amuscinwtlamq01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.gesm.ge.com 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281456" y="3874697"/>
            <a:ext cx="1096060" cy="26987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Amuscinwtlamq02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.gesm.ge.com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621404" y="1371620"/>
            <a:ext cx="5297597" cy="320826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Data Processing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6740196" y="1704562"/>
            <a:ext cx="2744447" cy="2755334"/>
            <a:chOff x="3970240" y="406444"/>
            <a:chExt cx="2243475" cy="2658095"/>
          </a:xfrm>
        </p:grpSpPr>
        <p:sp>
          <p:nvSpPr>
            <p:cNvPr id="126" name="Rectangle 125"/>
            <p:cNvSpPr/>
            <p:nvPr/>
          </p:nvSpPr>
          <p:spPr>
            <a:xfrm>
              <a:off x="3970240" y="406444"/>
              <a:ext cx="2243475" cy="2658095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057846" y="612264"/>
              <a:ext cx="2065390" cy="1328293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 1 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188761" y="1024925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Polling Scheduler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188761" y="1250178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Parsing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188761" y="1475431"/>
              <a:ext cx="909685" cy="38836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Alarming </a:t>
              </a:r>
              <a:b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(Raw +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Calc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164958" y="799672"/>
              <a:ext cx="873460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ZenoMail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164958" y="1698557"/>
              <a:ext cx="873460" cy="16524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DCS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164958" y="1024925"/>
              <a:ext cx="873460" cy="38624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Email Polling (CMS Tank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Inv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2 SAP)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164958" y="1473304"/>
              <a:ext cx="873460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BMS 2 SAP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188761" y="810027"/>
              <a:ext cx="873460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 Web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057846" y="2058711"/>
              <a:ext cx="1124883" cy="948209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 2 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170721" y="2306048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Parsing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170721" y="2531301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Alarming (Raw)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70721" y="2756554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FSR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20050" y="2058711"/>
              <a:ext cx="903186" cy="472590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 3 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311713" y="2299035"/>
              <a:ext cx="683459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Alarms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622724" y="1721718"/>
            <a:ext cx="2095119" cy="2762417"/>
            <a:chOff x="9999595" y="1868315"/>
            <a:chExt cx="1712675" cy="2664928"/>
          </a:xfrm>
        </p:grpSpPr>
        <p:sp>
          <p:nvSpPr>
            <p:cNvPr id="115" name="Rectangle 114"/>
            <p:cNvSpPr/>
            <p:nvPr/>
          </p:nvSpPr>
          <p:spPr>
            <a:xfrm>
              <a:off x="9999595" y="1868315"/>
              <a:ext cx="1712675" cy="2664928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RHO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06295" y="2081441"/>
              <a:ext cx="1484895" cy="333598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amuscinwtlrho01.cloud.ge.com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106295" y="2464747"/>
              <a:ext cx="1484895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amuscinwtlrho02.cloud.ge.com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106295" y="2659790"/>
              <a:ext cx="1484895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amuscinwtlrho03.cloud.ge.com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106295" y="2854833"/>
              <a:ext cx="1484895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amuscinwtlrho41.cloud.ge.com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095668" y="3067555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VDCCLP1208.vdccin.tsg.ge.com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095668" y="3262598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VDCGLP01142.ics.cloud.ge.com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095668" y="3457641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VDCGLP01143.ics.cloud.ge.com 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095668" y="3652684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VDCGLP01144.ics.cloud.ge.com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095668" y="3847727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VDCGLP01145.ics.cloud.ge.com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0402589" y="2103132"/>
              <a:ext cx="710135" cy="141023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memcached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6621406" y="4661406"/>
            <a:ext cx="5297595" cy="215442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Distributed Pre-Compute Platform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808512" y="5024078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amuscinwtlpcm02.cloud.ge.com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829403" y="5027265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amuscinwtlpcm03.cloud.ge.com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9831031" y="5038506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amuscinwtlpcm04.cloud.ge.com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0843731" y="5048945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amuscinwtlpcm05.cloud.ge.com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780989" y="5024078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amuscinwtlpcm01.cloud.ge.com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901125" y="5641708"/>
            <a:ext cx="834777" cy="21417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Storm Nimbus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904039" y="5910229"/>
            <a:ext cx="834777" cy="21417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Storm UI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10903798" y="5097652"/>
            <a:ext cx="834777" cy="41103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Rho Precomputes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901124" y="5119423"/>
            <a:ext cx="2729548" cy="2140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ZooKeeper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901125" y="5385694"/>
            <a:ext cx="2729547" cy="201214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Kafka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7856037" y="5638872"/>
            <a:ext cx="3770254" cy="23701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Storm Supervisor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084707" y="1438155"/>
            <a:ext cx="3969298" cy="13099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Insight UI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078135" y="1723266"/>
            <a:ext cx="919405" cy="926985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waterrmd02.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146167" y="1721168"/>
            <a:ext cx="908326" cy="936271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waterrmd01.cloud.ge.com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040776" y="1723266"/>
            <a:ext cx="920986" cy="926985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waterrmd03.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991286" y="1721167"/>
            <a:ext cx="925343" cy="926985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waterrmd04.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244892" y="1815365"/>
            <a:ext cx="3609432" cy="16446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PHP Web Service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244891" y="2064417"/>
            <a:ext cx="3609432" cy="14495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memcached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6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05"/>
            <a:ext cx="11279717" cy="486195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InSight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47255" y="3520709"/>
            <a:ext cx="5697940" cy="3295936"/>
            <a:chOff x="2584907" y="1405719"/>
            <a:chExt cx="8490251" cy="4353636"/>
          </a:xfrm>
        </p:grpSpPr>
        <p:grpSp>
          <p:nvGrpSpPr>
            <p:cNvPr id="3" name="Group 2"/>
            <p:cNvGrpSpPr/>
            <p:nvPr/>
          </p:nvGrpSpPr>
          <p:grpSpPr>
            <a:xfrm>
              <a:off x="2651020" y="1529675"/>
              <a:ext cx="8301874" cy="4079555"/>
              <a:chOff x="184838" y="901878"/>
              <a:chExt cx="11734163" cy="591395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126603" y="901878"/>
                <a:ext cx="3961036" cy="47685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Web Proxies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260358" y="1149168"/>
                <a:ext cx="1119057" cy="164547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cihcispwata301v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52272" y="1149167"/>
                <a:ext cx="1119057" cy="164547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cihcispwata302v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844185" y="1141437"/>
                <a:ext cx="1119057" cy="164547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cihcispwata303v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55303" y="2820805"/>
                <a:ext cx="1403782" cy="1769086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/>
                <a:r>
                  <a:rPr lang="en-US" sz="900" b="1" kern="0" dirty="0" err="1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 panose="020F0502020204030204"/>
                  </a:rPr>
                  <a:t>SpotFire</a:t>
                </a:r>
                <a:endParaRPr lang="en-US" sz="900" b="1" kern="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54026" y="3134578"/>
                <a:ext cx="1227039" cy="859396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amusalpwt8qas03</a:t>
                </a:r>
                <a:b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.logon.ds.ge.com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216799" y="3192436"/>
                <a:ext cx="1112596" cy="181768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SpotFire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16799" y="3443448"/>
                <a:ext cx="1112596" cy="181768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Scheduler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-111550" y="1802298"/>
                <a:ext cx="1343180" cy="75040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/>
                <a:r>
                  <a:rPr lang="en-US" sz="900" b="1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 panose="020F0502020204030204"/>
                  </a:rPr>
                  <a:t>ADS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141937" y="2048056"/>
                <a:ext cx="1237087" cy="28592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Amuscinwt8db02</a:t>
                </a:r>
                <a:b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.logon.ds.ge.com 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597165" y="2821850"/>
                <a:ext cx="2437079" cy="1758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/>
                <a:r>
                  <a:rPr lang="en-US" sz="900" b="1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 panose="020F0502020204030204"/>
                  </a:rPr>
                  <a:t>Reporting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683218" y="3168490"/>
                <a:ext cx="2246249" cy="67874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Web Service (Reporting)</a:t>
                </a: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amuscinwt8app32.logon.ds.ge.com 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11046" y="3407678"/>
                <a:ext cx="1223855" cy="190793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Spotfire</a:t>
                </a: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Web Player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703861" y="3977606"/>
                <a:ext cx="2227100" cy="166217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amuscinwtlprep1.cloud.ge.com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696664" y="4223478"/>
                <a:ext cx="2227100" cy="166217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amuscinwtlprep2.cloud.ge.com 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583077" y="4641353"/>
                <a:ext cx="1361378" cy="95312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/>
                <a:r>
                  <a:rPr lang="en-US" sz="900" b="1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 panose="020F0502020204030204"/>
                  </a:rPr>
                  <a:t>Oracle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660262" y="5031083"/>
                <a:ext cx="1202991" cy="226201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Oracle RAC Cluster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658063" y="5290172"/>
                <a:ext cx="583345" cy="207888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 1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282106" y="5290172"/>
                <a:ext cx="583345" cy="207888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 2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024246" y="4642886"/>
                <a:ext cx="2461994" cy="217294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/>
                <a:r>
                  <a:rPr lang="en-US" sz="900" b="1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 panose="020F0502020204030204"/>
                  </a:rPr>
                  <a:t>Cassandra Cluster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081269" y="4943713"/>
                <a:ext cx="719281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amuscinwtlcts01.cloud.ge.com 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81269" y="5161059"/>
                <a:ext cx="719281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amuscinwtlcts02.cloud.ge.com 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081269" y="5378406"/>
                <a:ext cx="719281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amuscinwtlcts03.cloud.ge.com 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081269" y="5595753"/>
                <a:ext cx="719281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amuscinwtlcts04.cloud.ge.com 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081269" y="5813100"/>
                <a:ext cx="719281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amuscinwtlcts05.cloud.ge.com 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081269" y="6030446"/>
                <a:ext cx="719281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amuscinwtlcts06.cloud.ge.com 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081269" y="6247793"/>
                <a:ext cx="719281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amuscinwtlcts07.cloud.ge.com 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081269" y="6465141"/>
                <a:ext cx="719281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amuscinwtlcts08.cloud.ge.com 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862359" y="4943713"/>
                <a:ext cx="791210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pwnlp0990v01.corporate.ge.com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862359" y="5161059"/>
                <a:ext cx="791210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pwnlp0990v02.corporate.ge.com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862359" y="5378406"/>
                <a:ext cx="791210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pwnlp0990v03.corporate.ge.com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862359" y="5595753"/>
                <a:ext cx="791210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pwnlp0990v04.corporate.ge.com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862359" y="5813100"/>
                <a:ext cx="791210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pwnlp0990v05.corporate.ge.com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862359" y="6030446"/>
                <a:ext cx="791210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pwnlp0990v06.corporate.ge.com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62359" y="6247793"/>
                <a:ext cx="791210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pwnlp0990v07.corporate.ge.com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862359" y="6465141"/>
                <a:ext cx="791210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pwnlp0990v08.corporate.ge.com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715479" y="4943713"/>
                <a:ext cx="719281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amusalpwtlcts01.cloud.ge.com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715479" y="5161059"/>
                <a:ext cx="719281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amusalpwtlcts02.cloud.ge.com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715479" y="5378406"/>
                <a:ext cx="719281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amusalpwtlcts03.cloud.ge.com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5715479" y="5595753"/>
                <a:ext cx="719281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amusalpwtlcts04.cloud.ge.com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715479" y="5813100"/>
                <a:ext cx="719281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amusalpwtlcts05.cloud.ge.com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715479" y="6030446"/>
                <a:ext cx="719281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amusalpwtlcts06.cloud.ge.com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715479" y="6247793"/>
                <a:ext cx="719281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amusalpwtlcts07.cloud.ge.com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715479" y="6465141"/>
                <a:ext cx="719281" cy="161954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amusalpwtlcts08.cloud.ge.com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178804" y="3167007"/>
                <a:ext cx="1298041" cy="140068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/>
                <a:r>
                  <a:rPr lang="en-US" sz="900" b="1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 panose="020F0502020204030204"/>
                  </a:rPr>
                  <a:t>Active MQ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281455" y="4201008"/>
                <a:ext cx="1096060" cy="269877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Amuscinwtlamq01</a:t>
                </a:r>
                <a:b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.gesm.ge.com </a:t>
                </a:r>
                <a:endParaRPr kumimoji="0" lang="en-US" sz="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5281456" y="3874697"/>
                <a:ext cx="1096060" cy="269877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Amuscinwtlamq02</a:t>
                </a:r>
                <a:b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.gesm.ge.com</a:t>
                </a:r>
                <a:endParaRPr kumimoji="0" lang="en-US" sz="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621404" y="1371621"/>
                <a:ext cx="5297597" cy="320826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/>
                <a:r>
                  <a:rPr lang="en-US" sz="900" b="1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 panose="020F0502020204030204"/>
                  </a:rPr>
                  <a:t>Data Processing</a:t>
                </a:r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6740196" y="1704562"/>
                <a:ext cx="2744447" cy="2755334"/>
                <a:chOff x="3970240" y="406444"/>
                <a:chExt cx="2243475" cy="2658095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970240" y="406444"/>
                  <a:ext cx="2243475" cy="265809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500" b="1" kern="0" noProof="0" dirty="0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latin typeface="Calibri" panose="020F0502020204030204"/>
                    </a:rPr>
                    <a:t>SCRUBBING</a:t>
                  </a:r>
                  <a:endPara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4057846" y="612264"/>
                  <a:ext cx="2065390" cy="1328293"/>
                </a:xfrm>
                <a:prstGeom prst="rect">
                  <a:avLst/>
                </a:prstGeom>
                <a:solidFill>
                  <a:srgbClr val="5B9BD5">
                    <a:lumMod val="50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Scrubbing 1 </a:t>
                  </a:r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4188761" y="1024925"/>
                  <a:ext cx="909685" cy="163115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Polling Scheduler</a:t>
                  </a: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4188761" y="1250178"/>
                  <a:ext cx="909685" cy="163115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Parsing</a:t>
                  </a: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188761" y="1475431"/>
                  <a:ext cx="909685" cy="388368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Alarming </a:t>
                  </a:r>
                  <a:br>
                    <a:rPr kumimoji="0" lang="en-US" sz="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US" sz="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(Raw + </a:t>
                  </a:r>
                  <a:r>
                    <a:rPr kumimoji="0" lang="en-US" sz="4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Calc</a:t>
                  </a:r>
                  <a:r>
                    <a:rPr kumimoji="0" lang="en-US" sz="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5164958" y="799672"/>
                  <a:ext cx="873460" cy="163115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ZenoMail</a:t>
                  </a:r>
                  <a:endPara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5164958" y="1698557"/>
                  <a:ext cx="873460" cy="16524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DCS</a:t>
                  </a: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5164958" y="1024925"/>
                  <a:ext cx="873460" cy="386241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Email Polling (CMS Tank </a:t>
                  </a:r>
                  <a:r>
                    <a:rPr kumimoji="0" lang="en-US" sz="4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Inv</a:t>
                  </a:r>
                  <a:r>
                    <a:rPr kumimoji="0" lang="en-US" sz="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2 SAP)</a:t>
                  </a: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5164958" y="1473304"/>
                  <a:ext cx="873460" cy="163115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BMS 2 SAP</a:t>
                  </a: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188761" y="810027"/>
                  <a:ext cx="873460" cy="163115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Scrubbing Web</a:t>
                  </a: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057846" y="2058711"/>
                  <a:ext cx="1124883" cy="948209"/>
                </a:xfrm>
                <a:prstGeom prst="rect">
                  <a:avLst/>
                </a:prstGeom>
                <a:solidFill>
                  <a:srgbClr val="5B9BD5">
                    <a:lumMod val="50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Scrubbing 2 </a:t>
                  </a: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170721" y="2306048"/>
                  <a:ext cx="909685" cy="163115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Parsing</a:t>
                  </a: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4170721" y="2531301"/>
                  <a:ext cx="909685" cy="163115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Alarming (Raw)</a:t>
                  </a: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4170721" y="2756554"/>
                  <a:ext cx="909685" cy="163115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FSR</a:t>
                  </a: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5220050" y="2058711"/>
                  <a:ext cx="903186" cy="472590"/>
                </a:xfrm>
                <a:prstGeom prst="rect">
                  <a:avLst/>
                </a:prstGeom>
                <a:solidFill>
                  <a:srgbClr val="5B9BD5">
                    <a:lumMod val="50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Scrubbing 3 </a:t>
                  </a: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5311713" y="2299035"/>
                  <a:ext cx="683459" cy="163115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Alarms</a:t>
                  </a: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9622724" y="1721718"/>
                <a:ext cx="2095119" cy="2762417"/>
                <a:chOff x="9999595" y="1868315"/>
                <a:chExt cx="1712675" cy="2664928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999595" y="1868315"/>
                  <a:ext cx="1712675" cy="266492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RHO</a:t>
                  </a: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10106295" y="2081441"/>
                  <a:ext cx="1484895" cy="333598"/>
                </a:xfrm>
                <a:prstGeom prst="rect">
                  <a:avLst/>
                </a:prstGeom>
                <a:solidFill>
                  <a:srgbClr val="5B9BD5">
                    <a:lumMod val="50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amuscinwtlrho01.cloud.ge.com</a:t>
                  </a:r>
                  <a:endPara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10106295" y="2464747"/>
                  <a:ext cx="1484895" cy="145335"/>
                </a:xfrm>
                <a:prstGeom prst="rect">
                  <a:avLst/>
                </a:prstGeom>
                <a:solidFill>
                  <a:srgbClr val="5B9BD5">
                    <a:lumMod val="50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amuscinwtlrho02.cloud.ge.com</a:t>
                  </a:r>
                  <a:endPara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10106295" y="2659790"/>
                  <a:ext cx="1484895" cy="145335"/>
                </a:xfrm>
                <a:prstGeom prst="rect">
                  <a:avLst/>
                </a:prstGeom>
                <a:solidFill>
                  <a:srgbClr val="5B9BD5">
                    <a:lumMod val="50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amuscinwtlrho03.cloud.ge.com</a:t>
                  </a:r>
                  <a:endPara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10106295" y="2854833"/>
                  <a:ext cx="1484895" cy="145335"/>
                </a:xfrm>
                <a:prstGeom prst="rect">
                  <a:avLst/>
                </a:prstGeom>
                <a:solidFill>
                  <a:srgbClr val="5B9BD5">
                    <a:lumMod val="50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amuscinwtlrho41.cloud.ge.com</a:t>
                  </a:r>
                  <a:endPara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10095668" y="3067555"/>
                  <a:ext cx="1487582" cy="145335"/>
                </a:xfrm>
                <a:prstGeom prst="rect">
                  <a:avLst/>
                </a:prstGeom>
                <a:solidFill>
                  <a:srgbClr val="5B9BD5">
                    <a:lumMod val="50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VDCCLP1208.vdccin.tsg.ge.com</a:t>
                  </a:r>
                  <a:endPara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10095668" y="3262598"/>
                  <a:ext cx="1487582" cy="145335"/>
                </a:xfrm>
                <a:prstGeom prst="rect">
                  <a:avLst/>
                </a:prstGeom>
                <a:solidFill>
                  <a:srgbClr val="5B9BD5">
                    <a:lumMod val="50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VDCGLP01142.ics.cloud.ge.com</a:t>
                  </a:r>
                  <a:endPara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10095668" y="3457641"/>
                  <a:ext cx="1487582" cy="145335"/>
                </a:xfrm>
                <a:prstGeom prst="rect">
                  <a:avLst/>
                </a:prstGeom>
                <a:solidFill>
                  <a:srgbClr val="5B9BD5">
                    <a:lumMod val="50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VDCGLP01143.ics.cloud.ge.com </a:t>
                  </a:r>
                  <a:endPara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10095668" y="3652684"/>
                  <a:ext cx="1487582" cy="145335"/>
                </a:xfrm>
                <a:prstGeom prst="rect">
                  <a:avLst/>
                </a:prstGeom>
                <a:solidFill>
                  <a:srgbClr val="5B9BD5">
                    <a:lumMod val="50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VDCGLP01144.ics.cloud.ge.com</a:t>
                  </a:r>
                  <a:endPara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10095668" y="3847727"/>
                  <a:ext cx="1487582" cy="145335"/>
                </a:xfrm>
                <a:prstGeom prst="rect">
                  <a:avLst/>
                </a:prstGeom>
                <a:solidFill>
                  <a:srgbClr val="5B9BD5">
                    <a:lumMod val="50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VDCGLP01145.ics.cloud.ge.com</a:t>
                  </a:r>
                  <a:endPara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10402589" y="2103132"/>
                  <a:ext cx="710135" cy="141023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memcached</a:t>
                  </a:r>
                  <a:endPara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Rectangle 142"/>
              <p:cNvSpPr/>
              <p:nvPr/>
            </p:nvSpPr>
            <p:spPr>
              <a:xfrm>
                <a:off x="6621406" y="4661406"/>
                <a:ext cx="5297595" cy="21544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/>
                <a:r>
                  <a:rPr lang="en-US" sz="900" b="1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 panose="020F0502020204030204"/>
                  </a:rPr>
                  <a:t>Distributed Pre-Compute Platform</a:t>
                </a: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808512" y="5024078"/>
                <a:ext cx="954912" cy="1579337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amuscinwtlpcm02.cloud.ge.com 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8829403" y="5027265"/>
                <a:ext cx="954912" cy="1579337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amuscinwtlpcm03.cloud.ge.com 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9831031" y="5038506"/>
                <a:ext cx="954912" cy="1579337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amuscinwtlpcm04.cloud.ge.com 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0843731" y="5048945"/>
                <a:ext cx="954912" cy="1579337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amuscinwtlpcm05.cloud.ge.com 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780989" y="5024078"/>
                <a:ext cx="954912" cy="1579337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amuscinwtlpcm01.cloud.ge.com 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6901125" y="5641708"/>
                <a:ext cx="834777" cy="2141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Storm Nimbus</a:t>
                </a: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6904039" y="5910229"/>
                <a:ext cx="834777" cy="2141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Storm UI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903798" y="5097652"/>
                <a:ext cx="834777" cy="411033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Rho Precomputes</a:t>
                </a: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6901124" y="5119423"/>
                <a:ext cx="2729548" cy="21403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ZooKeeper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6901125" y="5385694"/>
                <a:ext cx="2729547" cy="201214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Kafka</a:t>
                </a: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856037" y="5638872"/>
                <a:ext cx="3770254" cy="237013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Storm Supervisor</a:t>
                </a: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084707" y="1438155"/>
                <a:ext cx="3969298" cy="13099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ctr"/>
                <a:r>
                  <a:rPr lang="en-US" sz="900" b="1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 panose="020F0502020204030204"/>
                  </a:rPr>
                  <a:t>Insight UI</a:t>
                </a: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078135" y="1723266"/>
                <a:ext cx="919405" cy="926985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waterrmd02.</a:t>
                </a:r>
                <a:b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cloud.ge.com 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146167" y="1721168"/>
                <a:ext cx="908326" cy="936271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waterrmd01.cloud.ge.com 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040776" y="1723266"/>
                <a:ext cx="920986" cy="926985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waterrmd03.</a:t>
                </a:r>
                <a:b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cloud.ge.com 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3991286" y="1721167"/>
                <a:ext cx="925343" cy="926985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waterrmd04.</a:t>
                </a:r>
                <a:b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cloud.ge.com 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244892" y="1815365"/>
                <a:ext cx="3609432" cy="164461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PHP Web Service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244891" y="2064417"/>
                <a:ext cx="3609432" cy="144956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memcached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2584907" y="1405719"/>
              <a:ext cx="8490251" cy="4353636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0" y="753882"/>
            <a:ext cx="2294764" cy="60910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2314" y="1508948"/>
            <a:ext cx="22924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Services existing GE InSight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Loosely coupled via Services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Modular, but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not microservices-based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VM-based deployment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97605" y="1159030"/>
            <a:ext cx="9347589" cy="2232437"/>
            <a:chOff x="2279368" y="3650233"/>
            <a:chExt cx="9912631" cy="3194682"/>
          </a:xfrm>
        </p:grpSpPr>
        <p:sp>
          <p:nvSpPr>
            <p:cNvPr id="199" name="Rectangle 198"/>
            <p:cNvSpPr/>
            <p:nvPr/>
          </p:nvSpPr>
          <p:spPr>
            <a:xfrm>
              <a:off x="2279368" y="3650233"/>
              <a:ext cx="9912631" cy="3194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FFFFFF"/>
                </a:solidFill>
              </a:endParaRPr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10374477" y="5507810"/>
              <a:ext cx="1416985" cy="600557"/>
            </a:xfrm>
            <a:prstGeom prst="round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10319650" y="4573478"/>
              <a:ext cx="1416985" cy="600557"/>
            </a:xfrm>
            <a:prstGeom prst="round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7545289" y="4470832"/>
              <a:ext cx="1464072" cy="630791"/>
            </a:xfrm>
            <a:prstGeom prst="round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4100872" y="4113621"/>
              <a:ext cx="2266299" cy="2526727"/>
            </a:xfrm>
            <a:prstGeom prst="round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618986" y="5118969"/>
              <a:ext cx="370594" cy="277834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Http</a:t>
              </a:r>
            </a:p>
          </p:txBody>
        </p:sp>
        <p:sp>
          <p:nvSpPr>
            <p:cNvPr id="205" name="Flowchart: Magnetic Disk 204"/>
            <p:cNvSpPr/>
            <p:nvPr/>
          </p:nvSpPr>
          <p:spPr>
            <a:xfrm>
              <a:off x="10515080" y="5594074"/>
              <a:ext cx="1035728" cy="428032"/>
            </a:xfrm>
            <a:prstGeom prst="flowChartMagneticDisk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Cassandra</a:t>
              </a:r>
            </a:p>
          </p:txBody>
        </p:sp>
        <p:cxnSp>
          <p:nvCxnSpPr>
            <p:cNvPr id="206" name="Elbow Connector 205"/>
            <p:cNvCxnSpPr>
              <a:stCxn id="212" idx="3"/>
              <a:endCxn id="203" idx="1"/>
            </p:cNvCxnSpPr>
            <p:nvPr/>
          </p:nvCxnSpPr>
          <p:spPr>
            <a:xfrm>
              <a:off x="3679533" y="4491189"/>
              <a:ext cx="421339" cy="885796"/>
            </a:xfrm>
            <a:prstGeom prst="bentConnector3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6"/>
            <p:cNvCxnSpPr>
              <a:stCxn id="214" idx="3"/>
              <a:endCxn id="203" idx="1"/>
            </p:cNvCxnSpPr>
            <p:nvPr/>
          </p:nvCxnSpPr>
          <p:spPr>
            <a:xfrm>
              <a:off x="3696865" y="5191314"/>
              <a:ext cx="404007" cy="185671"/>
            </a:xfrm>
            <a:prstGeom prst="bentConnector3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4100871" y="3734117"/>
              <a:ext cx="2286622" cy="361186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Insight Web Services</a:t>
              </a:r>
            </a:p>
          </p:txBody>
        </p:sp>
        <p:cxnSp>
          <p:nvCxnSpPr>
            <p:cNvPr id="209" name="Elbow Connector 208"/>
            <p:cNvCxnSpPr>
              <a:stCxn id="213" idx="3"/>
              <a:endCxn id="203" idx="1"/>
            </p:cNvCxnSpPr>
            <p:nvPr/>
          </p:nvCxnSpPr>
          <p:spPr>
            <a:xfrm flipV="1">
              <a:off x="3679533" y="5376985"/>
              <a:ext cx="421339" cy="529273"/>
            </a:xfrm>
            <a:prstGeom prst="bentConnector3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7659522" y="4585945"/>
              <a:ext cx="1248817" cy="375829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Scrubbing </a:t>
              </a:r>
              <a:r>
                <a:rPr lang="en-US" sz="700" dirty="0" err="1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Webservices</a:t>
              </a:r>
              <a:endParaRPr lang="en-US" sz="700" dirty="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211" name="Flowchart: Magnetic Disk 210"/>
            <p:cNvSpPr/>
            <p:nvPr/>
          </p:nvSpPr>
          <p:spPr>
            <a:xfrm>
              <a:off x="10543524" y="4682537"/>
              <a:ext cx="1035728" cy="419871"/>
            </a:xfrm>
            <a:prstGeom prst="flowChartMagneticDisk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Active MQ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2439390" y="4349516"/>
              <a:ext cx="1240143" cy="283346"/>
            </a:xfrm>
            <a:prstGeom prst="round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UI Client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439390" y="5764585"/>
              <a:ext cx="1240143" cy="283346"/>
            </a:xfrm>
            <a:prstGeom prst="round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Hybrid Client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2456722" y="5049641"/>
              <a:ext cx="1240143" cy="283346"/>
            </a:xfrm>
            <a:prstGeom prst="round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Native Client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4488565" y="4268947"/>
              <a:ext cx="1424818" cy="306965"/>
            </a:xfrm>
            <a:prstGeom prst="round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Site Management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7545289" y="3686304"/>
              <a:ext cx="1464072" cy="613931"/>
            </a:xfrm>
            <a:prstGeom prst="round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217" name="Flowchart: Magnetic Disk 216"/>
            <p:cNvSpPr/>
            <p:nvPr/>
          </p:nvSpPr>
          <p:spPr>
            <a:xfrm>
              <a:off x="7759461" y="3807368"/>
              <a:ext cx="1035728" cy="371804"/>
            </a:xfrm>
            <a:prstGeom prst="flowChartMagneticDisk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Oracle DB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4505667" y="4699013"/>
              <a:ext cx="1407717" cy="306965"/>
            </a:xfrm>
            <a:prstGeom prst="round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Data Controllers Management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4530163" y="5203550"/>
              <a:ext cx="1407717" cy="306965"/>
            </a:xfrm>
            <a:prstGeom prst="round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Security Management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4530162" y="5680431"/>
              <a:ext cx="1407717" cy="306965"/>
            </a:xfrm>
            <a:prstGeom prst="round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Reporting Management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535377" y="6186121"/>
              <a:ext cx="1407717" cy="306965"/>
            </a:xfrm>
            <a:prstGeom prst="round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Metrics Reporting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7582445" y="5318078"/>
              <a:ext cx="1464072" cy="630791"/>
            </a:xfrm>
            <a:prstGeom prst="round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7696679" y="5433191"/>
              <a:ext cx="1248817" cy="375829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Cassandra</a:t>
              </a:r>
            </a:p>
            <a:p>
              <a:pPr algn="ctr"/>
              <a:r>
                <a:rPr lang="en-US" sz="700" dirty="0" err="1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Webservices</a:t>
              </a:r>
              <a:endParaRPr lang="en-US" sz="700" dirty="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7597316" y="6132675"/>
              <a:ext cx="1464072" cy="630791"/>
            </a:xfrm>
            <a:prstGeom prst="round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7711549" y="6247788"/>
              <a:ext cx="1248817" cy="375829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Rho </a:t>
              </a:r>
              <a:r>
                <a:rPr lang="en-US" sz="700" dirty="0" err="1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Webservices</a:t>
              </a:r>
              <a:endParaRPr lang="en-US" sz="700" dirty="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cxnSp>
          <p:nvCxnSpPr>
            <p:cNvPr id="226" name="Elbow Connector 225"/>
            <p:cNvCxnSpPr>
              <a:stCxn id="203" idx="3"/>
              <a:endCxn id="216" idx="1"/>
            </p:cNvCxnSpPr>
            <p:nvPr/>
          </p:nvCxnSpPr>
          <p:spPr>
            <a:xfrm flipV="1">
              <a:off x="6367172" y="3993269"/>
              <a:ext cx="1178118" cy="1383716"/>
            </a:xfrm>
            <a:prstGeom prst="bentConnector3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Elbow Connector 226"/>
            <p:cNvCxnSpPr>
              <a:stCxn id="203" idx="3"/>
              <a:endCxn id="224" idx="1"/>
            </p:cNvCxnSpPr>
            <p:nvPr/>
          </p:nvCxnSpPr>
          <p:spPr>
            <a:xfrm>
              <a:off x="6367171" y="5376985"/>
              <a:ext cx="1230145" cy="1071086"/>
            </a:xfrm>
            <a:prstGeom prst="bentConnector3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Elbow Connector 227"/>
            <p:cNvCxnSpPr>
              <a:stCxn id="203" idx="3"/>
              <a:endCxn id="222" idx="1"/>
            </p:cNvCxnSpPr>
            <p:nvPr/>
          </p:nvCxnSpPr>
          <p:spPr>
            <a:xfrm>
              <a:off x="6367172" y="5376985"/>
              <a:ext cx="1215275" cy="256489"/>
            </a:xfrm>
            <a:prstGeom prst="bentConnector3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Elbow Connector 228"/>
            <p:cNvCxnSpPr>
              <a:stCxn id="203" idx="3"/>
              <a:endCxn id="202" idx="1"/>
            </p:cNvCxnSpPr>
            <p:nvPr/>
          </p:nvCxnSpPr>
          <p:spPr>
            <a:xfrm flipV="1">
              <a:off x="6367172" y="4786227"/>
              <a:ext cx="1178118" cy="590757"/>
            </a:xfrm>
            <a:prstGeom prst="bentConnector3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02" idx="3"/>
              <a:endCxn id="201" idx="1"/>
            </p:cNvCxnSpPr>
            <p:nvPr/>
          </p:nvCxnSpPr>
          <p:spPr>
            <a:xfrm>
              <a:off x="9009361" y="4786228"/>
              <a:ext cx="1310289" cy="87529"/>
            </a:xfrm>
            <a:prstGeom prst="bentConnector3">
              <a:avLst>
                <a:gd name="adj1" fmla="val 54889"/>
              </a:avLst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Elbow Connector 230"/>
            <p:cNvCxnSpPr>
              <a:endCxn id="200" idx="1"/>
            </p:cNvCxnSpPr>
            <p:nvPr/>
          </p:nvCxnSpPr>
          <p:spPr>
            <a:xfrm>
              <a:off x="9061388" y="5633474"/>
              <a:ext cx="1313088" cy="174616"/>
            </a:xfrm>
            <a:prstGeom prst="bentConnector3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224" idx="3"/>
              <a:endCxn id="200" idx="1"/>
            </p:cNvCxnSpPr>
            <p:nvPr/>
          </p:nvCxnSpPr>
          <p:spPr>
            <a:xfrm flipV="1">
              <a:off x="9061388" y="5808089"/>
              <a:ext cx="1313088" cy="639982"/>
            </a:xfrm>
            <a:prstGeom prst="bentConnector3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Elbow Connector 232"/>
            <p:cNvCxnSpPr>
              <a:stCxn id="202" idx="3"/>
              <a:endCxn id="200" idx="1"/>
            </p:cNvCxnSpPr>
            <p:nvPr/>
          </p:nvCxnSpPr>
          <p:spPr>
            <a:xfrm>
              <a:off x="9009362" y="4786228"/>
              <a:ext cx="1365115" cy="102186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469694" y="3384741"/>
            <a:ext cx="1041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Logical View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994516" y="6169818"/>
            <a:ext cx="1127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Physical View</a:t>
            </a:r>
          </a:p>
        </p:txBody>
      </p:sp>
    </p:spTree>
    <p:extLst>
      <p:ext uri="{BB962C8B-B14F-4D97-AF65-F5344CB8AC3E}">
        <p14:creationId xmlns:p14="http://schemas.microsoft.com/office/powerpoint/2010/main" val="240385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Rectangle 486"/>
          <p:cNvSpPr/>
          <p:nvPr/>
        </p:nvSpPr>
        <p:spPr>
          <a:xfrm>
            <a:off x="4677789" y="2779168"/>
            <a:ext cx="2813932" cy="40802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1094171" y="2777708"/>
            <a:ext cx="2890975" cy="4080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02108" y="1658286"/>
            <a:ext cx="632897" cy="98882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346185" y="1730002"/>
            <a:ext cx="545524" cy="7880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200613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Opportunity: Lift &amp; Shift to IaaS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074127" y="1340635"/>
            <a:ext cx="0" cy="505609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909313"/>
            <a:ext cx="407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Current State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088249" y="1194169"/>
            <a:ext cx="43048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IaaS (AWS)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60516" y="1965583"/>
            <a:ext cx="376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UI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0516" y="3172308"/>
            <a:ext cx="13160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Layer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60516" y="5574559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60516" y="6290359"/>
            <a:ext cx="1154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Infrastructure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71802" y="1658286"/>
            <a:ext cx="1632831" cy="988828"/>
            <a:chOff x="1259225" y="1967024"/>
            <a:chExt cx="1632831" cy="988828"/>
          </a:xfrm>
        </p:grpSpPr>
        <p:sp>
          <p:nvSpPr>
            <p:cNvPr id="14" name="Rectangle 13"/>
            <p:cNvSpPr/>
            <p:nvPr/>
          </p:nvSpPr>
          <p:spPr>
            <a:xfrm>
              <a:off x="1259225" y="1967024"/>
              <a:ext cx="1632831" cy="988828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9927" y="211842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29927" y="2354411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29926" y="259039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59225" y="2826799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225" y="1967024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23526" y="2149869"/>
              <a:ext cx="1126128" cy="623137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76230" y="21916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00880" y="23440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87556" y="218250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8760" y="2482826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32697" y="247385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381352" y="1831939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81352" y="2018382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81352" y="2192125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481613" y="1782440"/>
            <a:ext cx="384562" cy="668725"/>
          </a:xfrm>
          <a:prstGeom prst="roundRect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1636207" y="1864947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644625" y="1940239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503479" y="188936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07305" y="2044364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27691" y="204366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10480" y="2190414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30866" y="218971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78177" y="2350875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569413" y="2532887"/>
            <a:ext cx="92168" cy="9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305873" y="3144997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384687" y="324502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12948" y="324502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041209" y="324502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irect Access Storage 57"/>
          <p:cNvSpPr/>
          <p:nvPr/>
        </p:nvSpPr>
        <p:spPr>
          <a:xfrm>
            <a:off x="1394033" y="5699431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692001" y="5581758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2827093" y="5673672"/>
            <a:ext cx="258496" cy="253833"/>
            <a:chOff x="1298781" y="3822989"/>
            <a:chExt cx="390186" cy="354791"/>
          </a:xfrm>
        </p:grpSpPr>
        <p:sp>
          <p:nvSpPr>
            <p:cNvPr id="68" name="Oval 67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lowchart: Direct Access Storage 76"/>
          <p:cNvSpPr/>
          <p:nvPr/>
        </p:nvSpPr>
        <p:spPr>
          <a:xfrm>
            <a:off x="1960828" y="5694434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309843" y="5581758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292159" y="5581758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Magnetic Disk 79"/>
          <p:cNvSpPr/>
          <p:nvPr/>
        </p:nvSpPr>
        <p:spPr>
          <a:xfrm>
            <a:off x="3387874" y="5677314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Magnetic Disk 80"/>
          <p:cNvSpPr/>
          <p:nvPr/>
        </p:nvSpPr>
        <p:spPr>
          <a:xfrm>
            <a:off x="3476666" y="5789959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322152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867623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413094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958565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04037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305440" y="3807252"/>
            <a:ext cx="2423862" cy="11187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-60516" y="4039766"/>
            <a:ext cx="1341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Middle Tier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</a:p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Code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353642" y="3863878"/>
            <a:ext cx="2261585" cy="989463"/>
            <a:chOff x="2722721" y="3490748"/>
            <a:chExt cx="1304721" cy="1006683"/>
          </a:xfrm>
        </p:grpSpPr>
        <p:sp>
          <p:nvSpPr>
            <p:cNvPr id="112" name="Flowchart: Direct Access Storage 111"/>
            <p:cNvSpPr/>
            <p:nvPr/>
          </p:nvSpPr>
          <p:spPr>
            <a:xfrm>
              <a:off x="3338189" y="4044283"/>
              <a:ext cx="190227" cy="84988"/>
            </a:xfrm>
            <a:prstGeom prst="flowChartMagneticDrum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22722" y="4346750"/>
              <a:ext cx="733611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22721" y="3490748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22721" y="3854579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22722" y="4047282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26751" y="4046891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596549" y="4053854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03018" y="4346750"/>
              <a:ext cx="328140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22721" y="3672520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20191" y="4178790"/>
              <a:ext cx="223590" cy="12453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894023" y="4049378"/>
              <a:ext cx="123374" cy="447766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4879448" y="3805666"/>
            <a:ext cx="2423862" cy="11187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927650" y="3862292"/>
            <a:ext cx="2261585" cy="989463"/>
            <a:chOff x="2722721" y="3490748"/>
            <a:chExt cx="1304721" cy="1006683"/>
          </a:xfrm>
        </p:grpSpPr>
        <p:sp>
          <p:nvSpPr>
            <p:cNvPr id="137" name="Flowchart: Direct Access Storage 136"/>
            <p:cNvSpPr/>
            <p:nvPr/>
          </p:nvSpPr>
          <p:spPr>
            <a:xfrm>
              <a:off x="3338189" y="4044283"/>
              <a:ext cx="190227" cy="84988"/>
            </a:xfrm>
            <a:prstGeom prst="flowChartMagneticDrum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722722" y="4346750"/>
              <a:ext cx="733611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722721" y="3490748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722721" y="3854579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722722" y="4047282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26751" y="4046891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596549" y="4053854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503018" y="4346750"/>
              <a:ext cx="328140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722721" y="3672520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320191" y="4178790"/>
              <a:ext cx="223590" cy="12453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894023" y="4049378"/>
              <a:ext cx="123374" cy="447766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0" name="Flowchart: Direct Access Storage 149"/>
          <p:cNvSpPr/>
          <p:nvPr/>
        </p:nvSpPr>
        <p:spPr>
          <a:xfrm>
            <a:off x="4944732" y="5701704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>
            <a:off x="6242700" y="5584031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>
            <a:off x="6377792" y="5675945"/>
            <a:ext cx="258496" cy="253833"/>
            <a:chOff x="1298781" y="3822989"/>
            <a:chExt cx="390186" cy="354791"/>
          </a:xfrm>
        </p:grpSpPr>
        <p:sp>
          <p:nvSpPr>
            <p:cNvPr id="153" name="Oval 152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Flowchart: Direct Access Storage 159"/>
          <p:cNvSpPr/>
          <p:nvPr/>
        </p:nvSpPr>
        <p:spPr>
          <a:xfrm>
            <a:off x="5511527" y="5696707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4860542" y="5584031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>
            <a:off x="6842858" y="5584031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Magnetic Disk 162"/>
          <p:cNvSpPr/>
          <p:nvPr/>
        </p:nvSpPr>
        <p:spPr>
          <a:xfrm>
            <a:off x="6938573" y="5679587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Magnetic Disk 163"/>
          <p:cNvSpPr/>
          <p:nvPr/>
        </p:nvSpPr>
        <p:spPr>
          <a:xfrm>
            <a:off x="7027365" y="5792232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4872851" y="6154118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418322" y="6154118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963793" y="6154118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509264" y="6154118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054736" y="6154118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863392" y="3133621"/>
            <a:ext cx="243367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4942206" y="323365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5770467" y="323365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6598728" y="323365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ounded Rectangle 318"/>
          <p:cNvSpPr/>
          <p:nvPr/>
        </p:nvSpPr>
        <p:spPr>
          <a:xfrm>
            <a:off x="4804115" y="1655895"/>
            <a:ext cx="632897" cy="98882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ounded Rectangle 319"/>
          <p:cNvSpPr/>
          <p:nvPr/>
        </p:nvSpPr>
        <p:spPr>
          <a:xfrm>
            <a:off x="4848192" y="1727611"/>
            <a:ext cx="545524" cy="7880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1" name="Group 320"/>
          <p:cNvGrpSpPr/>
          <p:nvPr/>
        </p:nvGrpSpPr>
        <p:grpSpPr>
          <a:xfrm>
            <a:off x="5573809" y="1655895"/>
            <a:ext cx="1632831" cy="988828"/>
            <a:chOff x="1259225" y="1967024"/>
            <a:chExt cx="1632831" cy="988828"/>
          </a:xfrm>
        </p:grpSpPr>
        <p:sp>
          <p:nvSpPr>
            <p:cNvPr id="322" name="Rectangle 321"/>
            <p:cNvSpPr/>
            <p:nvPr/>
          </p:nvSpPr>
          <p:spPr>
            <a:xfrm>
              <a:off x="1259225" y="1967024"/>
              <a:ext cx="1632831" cy="988828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329927" y="211842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1329927" y="2354411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329926" y="259039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59225" y="2826799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259225" y="1967024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623526" y="2149869"/>
              <a:ext cx="1126128" cy="623137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9" name="Freeform 328"/>
            <p:cNvSpPr/>
            <p:nvPr/>
          </p:nvSpPr>
          <p:spPr>
            <a:xfrm>
              <a:off x="2076230" y="21916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Freeform 329"/>
            <p:cNvSpPr/>
            <p:nvPr/>
          </p:nvSpPr>
          <p:spPr>
            <a:xfrm>
              <a:off x="2100880" y="23440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687556" y="218250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698760" y="2482826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32697" y="247385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4" name="Rectangle 333"/>
          <p:cNvSpPr/>
          <p:nvPr/>
        </p:nvSpPr>
        <p:spPr>
          <a:xfrm>
            <a:off x="4883359" y="1829548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4883359" y="2015991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4883359" y="218973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Rounded Rectangle 336"/>
          <p:cNvSpPr/>
          <p:nvPr/>
        </p:nvSpPr>
        <p:spPr>
          <a:xfrm>
            <a:off x="4983620" y="1780049"/>
            <a:ext cx="384562" cy="668725"/>
          </a:xfrm>
          <a:prstGeom prst="roundRect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Freeform 337"/>
          <p:cNvSpPr/>
          <p:nvPr/>
        </p:nvSpPr>
        <p:spPr>
          <a:xfrm>
            <a:off x="5138214" y="1862556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reeform 338"/>
          <p:cNvSpPr/>
          <p:nvPr/>
        </p:nvSpPr>
        <p:spPr>
          <a:xfrm>
            <a:off x="5146632" y="1937848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5005486" y="1886971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5009312" y="204197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5129698" y="204127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5012487" y="218802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5132873" y="218732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4880184" y="234848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Oval 345"/>
          <p:cNvSpPr/>
          <p:nvPr/>
        </p:nvSpPr>
        <p:spPr>
          <a:xfrm>
            <a:off x="5071420" y="2530496"/>
            <a:ext cx="92168" cy="9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ight Arrow 483"/>
          <p:cNvSpPr/>
          <p:nvPr/>
        </p:nvSpPr>
        <p:spPr>
          <a:xfrm>
            <a:off x="3016141" y="926095"/>
            <a:ext cx="1802802" cy="40260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ight Arrow 488"/>
          <p:cNvSpPr/>
          <p:nvPr/>
        </p:nvSpPr>
        <p:spPr>
          <a:xfrm>
            <a:off x="1906732" y="2757824"/>
            <a:ext cx="4285411" cy="40260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Lift and Shift to IaaS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4088250" y="939221"/>
            <a:ext cx="424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Transitional State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8044890" y="861386"/>
            <a:ext cx="4155722" cy="599661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8134531" y="796304"/>
            <a:ext cx="41510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Reduce infrastructure costs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by leveraging cloud computing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economies  of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Enable greater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Minimal application changes required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Paradigm shift,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 requires new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Governance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Skills &amp; Operational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Security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concerns in public 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Perimeter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Endpoint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Multi-tenancy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Securing data at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Additional 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Transparency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Drawbacks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Still need to manage and operate infrastructure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-65068" y="5037511"/>
            <a:ext cx="1316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1301321" y="5010200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1380135" y="5110230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2208396" y="5110230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3036657" y="5110230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4858840" y="4998824"/>
            <a:ext cx="243367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4937654" y="5098854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5765915" y="5098854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594176" y="5098854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5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bg1"/>
                </a:solidFill>
              </a:rPr>
              <a:t>Predix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www.predix.io/api/docs/img/predix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46" y="861386"/>
            <a:ext cx="9484608" cy="3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606722" y="4240776"/>
            <a:ext cx="8004412" cy="2477069"/>
            <a:chOff x="457198" y="1137029"/>
            <a:chExt cx="11256525" cy="5041131"/>
          </a:xfrm>
        </p:grpSpPr>
        <p:sp>
          <p:nvSpPr>
            <p:cNvPr id="7" name="Rectangle 6"/>
            <p:cNvSpPr/>
            <p:nvPr/>
          </p:nvSpPr>
          <p:spPr>
            <a:xfrm>
              <a:off x="457198" y="4591760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Resources – App Dev Tools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DevBox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Predix-ready bundle of preinstalled and preconfigured app development tools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Buildpack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Cloud Foundry - Cloud Foundry compatible buildpacks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 Data Simulator - generate time series test data series, Machine, Analytics and Visualization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198" y="285620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Edge Software &amp; Services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enables machine to machine, machine to cloud, and machine to human connectivity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Edge Manager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Deployment and Monitoring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Connectivity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plug-n-play, secure, and reliable connectivity services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198" y="1137029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Management Services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Asset Data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create and store machine asset models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 Series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Manage, ingest, store and analyze data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Database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PostgreSQL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Key-Value Store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redis - key-value cache and store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AMQP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RabbitMQ - messages between apps, components and devices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Blobstore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Binary large object storage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52146" y="113703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 Services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 Catalog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 Runtime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elastic execution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 User Interface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to upload, validate, and run analytics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GeoEnhance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pitney bowes - for location services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34841" y="1137029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Security Services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User Account &amp; Authentication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Access Control Service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Robust access control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 Management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instance provisioning for tenants and runtime access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52146" y="285620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Services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Views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Control layout and component for UI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Workflow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azuqua - for workflows between apps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52146" y="459176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Services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SDK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quickly build mobile apps to monitor, service, and maintain assets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Service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design, develop, and deploy mobile apps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34841" y="4591760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DevOps Services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Logging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Logstash - log, save, search, and visualize logs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34841" y="285620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Commercialization Services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Business Operations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nurego - to monetize services using subscription mgmt., profitability analysis, and customer segmentation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0" y="753882"/>
            <a:ext cx="2294764" cy="60910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14" y="881144"/>
            <a:ext cx="22924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Platform for future of all GE applications and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Built on Pivotal Cloud Foundry PaaS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Rich services ecosystem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Microservices-based architecture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Pre-built templates &amp; accelerators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UI components for Web &amp; Mobile</a:t>
            </a:r>
          </a:p>
          <a:p>
            <a:pPr lvl="1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Rapidly evolving</a:t>
            </a:r>
          </a:p>
        </p:txBody>
      </p:sp>
    </p:spTree>
    <p:extLst>
      <p:ext uri="{BB962C8B-B14F-4D97-AF65-F5344CB8AC3E}">
        <p14:creationId xmlns:p14="http://schemas.microsoft.com/office/powerpoint/2010/main" val="268775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Goals and Principles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8149" y="1356982"/>
            <a:ext cx="2636875" cy="5170646"/>
          </a:xfrm>
          <a:prstGeom prst="rect">
            <a:avLst/>
          </a:prstGeom>
          <a:noFill/>
          <a:ln>
            <a:solidFill>
              <a:srgbClr val="008AF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Enable scalable business</a:t>
            </a: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More customers/transactions</a:t>
            </a: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Self-service for customers</a:t>
            </a:r>
          </a:p>
          <a:p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Support entry into new markets</a:t>
            </a: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Flexible operational processes</a:t>
            </a: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New products and operational processes</a:t>
            </a:r>
          </a:p>
          <a:p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Support innovation in existing markets</a:t>
            </a: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Flexible operational processes</a:t>
            </a: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New products and operational processes</a:t>
            </a:r>
          </a:p>
          <a:p>
            <a:endParaRPr lang="en-US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endParaRPr lang="en-US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endParaRPr lang="en-US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065" y="1007511"/>
            <a:ext cx="1691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Strategic Goals</a:t>
            </a:r>
            <a:endParaRPr lang="en-US" sz="16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09790" y="1344290"/>
            <a:ext cx="2636875" cy="5170646"/>
          </a:xfrm>
          <a:prstGeom prst="rect">
            <a:avLst/>
          </a:prstGeom>
          <a:noFill/>
          <a:ln>
            <a:solidFill>
              <a:srgbClr val="008AF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Reduce Inertia</a:t>
            </a: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Make choices that favor rapid feedback and change, with reduced dependencies across teams</a:t>
            </a:r>
          </a:p>
          <a:p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Minimize complexity</a:t>
            </a: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Aggressively retire and replace unnecessarily complicated processes, systems, and integrations so you can focus on essential complexity</a:t>
            </a:r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b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Consistent interfaces and data flow</a:t>
            </a: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Eliminate duplication of data and create clear systems of record, with consistent integration interfaces</a:t>
            </a:r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44358" y="994819"/>
            <a:ext cx="2489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Architectural Principles</a:t>
            </a:r>
            <a:endParaRPr lang="en-US" sz="16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77213" y="1007511"/>
            <a:ext cx="3220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Design &amp; Delivery Goals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77213" y="1356981"/>
            <a:ext cx="3220341" cy="5098832"/>
          </a:xfrm>
          <a:prstGeom prst="rect">
            <a:avLst/>
          </a:prstGeom>
          <a:noFill/>
          <a:ln>
            <a:solidFill>
              <a:srgbClr val="008AF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Small independent services</a:t>
            </a:r>
          </a:p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Simplified integration</a:t>
            </a:r>
          </a:p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Reduced impact of changes</a:t>
            </a:r>
          </a:p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Shorter planning &amp; delivery cycles</a:t>
            </a:r>
          </a:p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Increased flexibility &amp; control</a:t>
            </a:r>
          </a:p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Standard REST/HTTP based integration</a:t>
            </a:r>
          </a:p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Consolidated and cleansed data</a:t>
            </a:r>
          </a:p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Continuous deployment</a:t>
            </a:r>
          </a:p>
          <a:p>
            <a:pPr>
              <a:lnSpc>
                <a:spcPct val="150000"/>
              </a:lnSpc>
              <a:spcAft>
                <a:spcPts val="200"/>
              </a:spcAft>
            </a:pPr>
            <a:endParaRPr lang="en-US" sz="16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6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189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Solution Context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3341591" y="1467159"/>
            <a:ext cx="3866033" cy="315047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Create secure, scalable API layer providing 3</a:t>
            </a:r>
            <a:r>
              <a:rPr lang="en-US" sz="1600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party developers access to InSight functionality</a:t>
            </a:r>
          </a:p>
          <a:p>
            <a:pPr marL="285750" indent="-285750">
              <a:lnSpc>
                <a:spcPct val="107000"/>
              </a:lnSpc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Enhance reporting functionality to support multiple data sources</a:t>
            </a:r>
          </a:p>
          <a:p>
            <a:pPr marL="285750" indent="-285750">
              <a:lnSpc>
                <a:spcPct val="107000"/>
              </a:lnSpc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Enhance reporting to allow report delivery to external systems through event notifications/web hooks, HTTP posts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Implement API usage metering and subscription management to enable chargeback &amp; billing scenarios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0364" y="110486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1240" y="1467159"/>
            <a:ext cx="3169498" cy="501675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InSight does not currently expose APIs to allow 3</a:t>
            </a:r>
            <a:r>
              <a:rPr lang="en-US" sz="1600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-party developers to create their own solutions based on the functionality available in InSight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Subscription management, usage metering, chargeback &amp; billing strategy in InSight is not readily extensible to cover envisioned API scenarios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Current reporting functionality in InSight cannot leverage multiple data sources outside of InSight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 future need has been identified for InSight to have the ability to deliver reports to external systems through standard integration mechanisms (ex: HTTP POST)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14" y="1104867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Problem</a:t>
            </a:r>
          </a:p>
        </p:txBody>
      </p:sp>
      <p:sp>
        <p:nvSpPr>
          <p:cNvPr id="5" name="Rectangle 4"/>
          <p:cNvSpPr/>
          <p:nvPr/>
        </p:nvSpPr>
        <p:spPr>
          <a:xfrm>
            <a:off x="7268135" y="1467159"/>
            <a:ext cx="4861111" cy="40318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1600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parties &amp; developers to can easily integrate with the GE InSight platform and rapidly create of new and innovative solutions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GE can meter usage and monetize functionality that today is bundled in InSight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GE InSight’s powerful reporting capabilities will be available to 3</a:t>
            </a:r>
            <a:r>
              <a:rPr lang="en-US" sz="1600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party users and developers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Reporting services will be more robust and able to leverage data from multiple data sources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Reports will be able to be delivered to external systems through robust delivery mechanisms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Reduced exposure to operational risks, such as downtime, misconfiguration, and performance &amp; scaling challenges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Reduced infrastructure costs by leveraging cloud computing economies of scale of cloud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23629" y="1104867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Benefits</a:t>
            </a:r>
          </a:p>
        </p:txBody>
      </p:sp>
      <p:sp>
        <p:nvSpPr>
          <p:cNvPr id="2" name="Rectangle 1"/>
          <p:cNvSpPr/>
          <p:nvPr/>
        </p:nvSpPr>
        <p:spPr>
          <a:xfrm>
            <a:off x="3431613" y="4715435"/>
            <a:ext cx="3645647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REFRAME AS OPPORTUNITIES/GOALS/OUTCOMES</a:t>
            </a:r>
          </a:p>
        </p:txBody>
      </p:sp>
    </p:spTree>
    <p:extLst>
      <p:ext uri="{BB962C8B-B14F-4D97-AF65-F5344CB8AC3E}">
        <p14:creationId xmlns:p14="http://schemas.microsoft.com/office/powerpoint/2010/main" val="184661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403703" y="1774291"/>
            <a:ext cx="632897" cy="98882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447780" y="1846007"/>
            <a:ext cx="545524" cy="7880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200613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InSight Evolution: Platform Vision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175722" y="1340635"/>
            <a:ext cx="0" cy="505609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909313"/>
            <a:ext cx="407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Current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079" y="2081588"/>
            <a:ext cx="376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UI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79" y="2850417"/>
            <a:ext cx="13160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Layer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079" y="5446896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79" y="6290359"/>
            <a:ext cx="1154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Infrastructure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73397" y="1774291"/>
            <a:ext cx="1632831" cy="988828"/>
            <a:chOff x="1259225" y="1967024"/>
            <a:chExt cx="1632831" cy="988828"/>
          </a:xfrm>
        </p:grpSpPr>
        <p:sp>
          <p:nvSpPr>
            <p:cNvPr id="14" name="Rectangle 13"/>
            <p:cNvSpPr/>
            <p:nvPr/>
          </p:nvSpPr>
          <p:spPr>
            <a:xfrm>
              <a:off x="1259225" y="1967024"/>
              <a:ext cx="1632831" cy="988828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9927" y="211842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29927" y="2354411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29926" y="259039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59225" y="2826799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225" y="1967024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23526" y="2149869"/>
              <a:ext cx="1126128" cy="623137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76230" y="21916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00880" y="23440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87556" y="218250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8760" y="2482826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32697" y="247385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482947" y="194794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82947" y="2134387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82947" y="2308130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83208" y="1898445"/>
            <a:ext cx="384562" cy="668725"/>
          </a:xfrm>
          <a:prstGeom prst="roundRect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1737802" y="1980952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746220" y="2056244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05074" y="2005367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08900" y="2160369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29286" y="2159668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12075" y="2306419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32461" y="2305718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79772" y="2466880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71008" y="2648892"/>
            <a:ext cx="92168" cy="9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407468" y="2865213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486282" y="2965243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14543" y="2965243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142804" y="2965243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irect Access Storage 57"/>
          <p:cNvSpPr/>
          <p:nvPr/>
        </p:nvSpPr>
        <p:spPr>
          <a:xfrm>
            <a:off x="1495628" y="5583423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793596" y="5465750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2928688" y="5557664"/>
            <a:ext cx="258496" cy="253833"/>
            <a:chOff x="1298781" y="3822989"/>
            <a:chExt cx="390186" cy="354791"/>
          </a:xfrm>
        </p:grpSpPr>
        <p:sp>
          <p:nvSpPr>
            <p:cNvPr id="68" name="Oval 67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lowchart: Direct Access Storage 76"/>
          <p:cNvSpPr/>
          <p:nvPr/>
        </p:nvSpPr>
        <p:spPr>
          <a:xfrm>
            <a:off x="2062423" y="5578426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411438" y="5465750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393754" y="5465750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Magnetic Disk 79"/>
          <p:cNvSpPr/>
          <p:nvPr/>
        </p:nvSpPr>
        <p:spPr>
          <a:xfrm>
            <a:off x="3489469" y="5561306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Magnetic Disk 80"/>
          <p:cNvSpPr/>
          <p:nvPr/>
        </p:nvSpPr>
        <p:spPr>
          <a:xfrm>
            <a:off x="3578261" y="5673951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423747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969218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514689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060160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05632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407035" y="3527468"/>
            <a:ext cx="2423862" cy="11187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079" y="3759982"/>
            <a:ext cx="1341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Middle Tier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</a:p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Code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455237" y="3584094"/>
            <a:ext cx="2261585" cy="989463"/>
            <a:chOff x="2722721" y="3490748"/>
            <a:chExt cx="1304721" cy="1006683"/>
          </a:xfrm>
        </p:grpSpPr>
        <p:sp>
          <p:nvSpPr>
            <p:cNvPr id="112" name="Flowchart: Direct Access Storage 111"/>
            <p:cNvSpPr/>
            <p:nvPr/>
          </p:nvSpPr>
          <p:spPr>
            <a:xfrm>
              <a:off x="3338189" y="4044283"/>
              <a:ext cx="190227" cy="84988"/>
            </a:xfrm>
            <a:prstGeom prst="flowChartMagneticDrum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22722" y="4346750"/>
              <a:ext cx="733611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22721" y="3490748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22721" y="3854579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22722" y="4047282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26751" y="4046891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596549" y="4053854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03018" y="4346750"/>
              <a:ext cx="328140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22721" y="3672520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20191" y="4178790"/>
              <a:ext cx="223590" cy="12453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894023" y="4049378"/>
              <a:ext cx="123374" cy="447766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4" name="Right Arrow 483"/>
          <p:cNvSpPr/>
          <p:nvPr/>
        </p:nvSpPr>
        <p:spPr>
          <a:xfrm>
            <a:off x="3016141" y="926095"/>
            <a:ext cx="1802802" cy="40260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4088250" y="939221"/>
            <a:ext cx="424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Future State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8142143" y="861386"/>
            <a:ext cx="4058469" cy="599661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8163074" y="796304"/>
            <a:ext cx="41224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APIs enable 3</a:t>
            </a:r>
            <a:r>
              <a:rPr lang="en-US" sz="1400" b="1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rd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-party developers to create innovative solutions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Microservices architecture enables: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Rapid, low impact evolution &amp; replacement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Robust fault isolation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Deployment automation &amp; flexibility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On-Demand Scalability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Small Testing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Simple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Flexible Versioning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Shortened time-to-value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Standardized platform services simplify: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Security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API Subscription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Usage Metering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Chargeback &amp; Billing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Cost efficiency is improved 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by leveraging cloud computing  economies of scale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and reducing the need to maintain separate infrastructure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4455841" y="2850417"/>
            <a:ext cx="2403679" cy="45881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Hexagon 255"/>
          <p:cNvSpPr/>
          <p:nvPr/>
        </p:nvSpPr>
        <p:spPr>
          <a:xfrm>
            <a:off x="4617641" y="2955584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Hexagon 256"/>
          <p:cNvSpPr/>
          <p:nvPr/>
        </p:nvSpPr>
        <p:spPr>
          <a:xfrm>
            <a:off x="5166118" y="2955584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Hexagon 257"/>
          <p:cNvSpPr/>
          <p:nvPr/>
        </p:nvSpPr>
        <p:spPr>
          <a:xfrm>
            <a:off x="5707772" y="2955584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lowchart: Direct Access Storage 258"/>
          <p:cNvSpPr/>
          <p:nvPr/>
        </p:nvSpPr>
        <p:spPr>
          <a:xfrm>
            <a:off x="4543340" y="5558311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/>
          <p:cNvSpPr/>
          <p:nvPr/>
        </p:nvSpPr>
        <p:spPr>
          <a:xfrm>
            <a:off x="5738948" y="5440638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/>
          <p:cNvGrpSpPr/>
          <p:nvPr/>
        </p:nvGrpSpPr>
        <p:grpSpPr>
          <a:xfrm>
            <a:off x="5874040" y="5532552"/>
            <a:ext cx="258496" cy="253833"/>
            <a:chOff x="1298781" y="3822989"/>
            <a:chExt cx="390186" cy="354791"/>
          </a:xfrm>
        </p:grpSpPr>
        <p:sp>
          <p:nvSpPr>
            <p:cNvPr id="262" name="Oval 261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Flowchart: Direct Access Storage 268"/>
          <p:cNvSpPr/>
          <p:nvPr/>
        </p:nvSpPr>
        <p:spPr>
          <a:xfrm>
            <a:off x="5110135" y="5553314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ounded Rectangle 269"/>
          <p:cNvSpPr/>
          <p:nvPr/>
        </p:nvSpPr>
        <p:spPr>
          <a:xfrm>
            <a:off x="4459150" y="5440638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/>
          <p:cNvSpPr/>
          <p:nvPr/>
        </p:nvSpPr>
        <p:spPr>
          <a:xfrm>
            <a:off x="6339106" y="5440638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lowchart: Magnetic Disk 271"/>
          <p:cNvSpPr/>
          <p:nvPr/>
        </p:nvSpPr>
        <p:spPr>
          <a:xfrm>
            <a:off x="6434821" y="5536194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lowchart: Magnetic Disk 272"/>
          <p:cNvSpPr/>
          <p:nvPr/>
        </p:nvSpPr>
        <p:spPr>
          <a:xfrm>
            <a:off x="6523613" y="5648839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Hexagon 273"/>
          <p:cNvSpPr/>
          <p:nvPr/>
        </p:nvSpPr>
        <p:spPr>
          <a:xfrm>
            <a:off x="6255956" y="2957856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4468829" y="3478482"/>
            <a:ext cx="2391406" cy="1218138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Hexagon 275"/>
          <p:cNvSpPr/>
          <p:nvPr/>
        </p:nvSpPr>
        <p:spPr>
          <a:xfrm>
            <a:off x="4630628" y="3606416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Hexagon 276"/>
          <p:cNvSpPr/>
          <p:nvPr/>
        </p:nvSpPr>
        <p:spPr>
          <a:xfrm>
            <a:off x="5179105" y="3606416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Hexagon 277"/>
          <p:cNvSpPr/>
          <p:nvPr/>
        </p:nvSpPr>
        <p:spPr>
          <a:xfrm>
            <a:off x="5720759" y="3606416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Hexagon 278"/>
          <p:cNvSpPr/>
          <p:nvPr/>
        </p:nvSpPr>
        <p:spPr>
          <a:xfrm>
            <a:off x="6268943" y="3608688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Hexagon 279"/>
          <p:cNvSpPr/>
          <p:nvPr/>
        </p:nvSpPr>
        <p:spPr>
          <a:xfrm>
            <a:off x="4919508" y="3949888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Hexagon 280"/>
          <p:cNvSpPr/>
          <p:nvPr/>
        </p:nvSpPr>
        <p:spPr>
          <a:xfrm>
            <a:off x="5467985" y="3949888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Hexagon 281"/>
          <p:cNvSpPr/>
          <p:nvPr/>
        </p:nvSpPr>
        <p:spPr>
          <a:xfrm>
            <a:off x="6009639" y="3949888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Hexagon 282"/>
          <p:cNvSpPr/>
          <p:nvPr/>
        </p:nvSpPr>
        <p:spPr>
          <a:xfrm>
            <a:off x="4653372" y="4297912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Hexagon 283"/>
          <p:cNvSpPr/>
          <p:nvPr/>
        </p:nvSpPr>
        <p:spPr>
          <a:xfrm>
            <a:off x="5201849" y="4297912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Hexagon 284"/>
          <p:cNvSpPr/>
          <p:nvPr/>
        </p:nvSpPr>
        <p:spPr>
          <a:xfrm>
            <a:off x="5743503" y="4297912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Hexagon 285"/>
          <p:cNvSpPr/>
          <p:nvPr/>
        </p:nvSpPr>
        <p:spPr>
          <a:xfrm>
            <a:off x="6291687" y="4300184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4355166" y="4870712"/>
            <a:ext cx="2540150" cy="12071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4547642" y="4970742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5375903" y="4970742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6204164" y="4970742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ounded Rectangle 290"/>
          <p:cNvSpPr/>
          <p:nvPr/>
        </p:nvSpPr>
        <p:spPr>
          <a:xfrm>
            <a:off x="4457710" y="1761168"/>
            <a:ext cx="632897" cy="98882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ounded Rectangle 291"/>
          <p:cNvSpPr/>
          <p:nvPr/>
        </p:nvSpPr>
        <p:spPr>
          <a:xfrm>
            <a:off x="4501787" y="1832884"/>
            <a:ext cx="545524" cy="7880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3" name="Group 292"/>
          <p:cNvGrpSpPr/>
          <p:nvPr/>
        </p:nvGrpSpPr>
        <p:grpSpPr>
          <a:xfrm>
            <a:off x="5227404" y="1761168"/>
            <a:ext cx="1632831" cy="988828"/>
            <a:chOff x="1259225" y="1967024"/>
            <a:chExt cx="1632831" cy="988828"/>
          </a:xfrm>
        </p:grpSpPr>
        <p:sp>
          <p:nvSpPr>
            <p:cNvPr id="294" name="Rectangle 293"/>
            <p:cNvSpPr/>
            <p:nvPr/>
          </p:nvSpPr>
          <p:spPr>
            <a:xfrm>
              <a:off x="1259225" y="1967024"/>
              <a:ext cx="1632831" cy="988828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329927" y="211842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329927" y="2354411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329926" y="259039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259225" y="2826799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259225" y="1967024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623526" y="2149869"/>
              <a:ext cx="1126128" cy="623137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" name="Freeform 300"/>
            <p:cNvSpPr/>
            <p:nvPr/>
          </p:nvSpPr>
          <p:spPr>
            <a:xfrm>
              <a:off x="2076230" y="21916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Freeform 301"/>
            <p:cNvSpPr/>
            <p:nvPr/>
          </p:nvSpPr>
          <p:spPr>
            <a:xfrm>
              <a:off x="2100880" y="23440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687556" y="218250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698760" y="2482826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32697" y="247385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6" name="Rectangle 305"/>
          <p:cNvSpPr/>
          <p:nvPr/>
        </p:nvSpPr>
        <p:spPr>
          <a:xfrm>
            <a:off x="4536954" y="1934821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4536954" y="212126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536954" y="2295007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4637215" y="1885322"/>
            <a:ext cx="384562" cy="668725"/>
          </a:xfrm>
          <a:prstGeom prst="roundRect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Freeform 309"/>
          <p:cNvSpPr/>
          <p:nvPr/>
        </p:nvSpPr>
        <p:spPr>
          <a:xfrm>
            <a:off x="4791809" y="1967829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0"/>
          <p:cNvSpPr/>
          <p:nvPr/>
        </p:nvSpPr>
        <p:spPr>
          <a:xfrm>
            <a:off x="4800227" y="2043121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4659081" y="1992244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4662907" y="2147246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4783293" y="2146545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4666082" y="2293296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4786468" y="2292595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4533779" y="2453757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Oval 317"/>
          <p:cNvSpPr/>
          <p:nvPr/>
        </p:nvSpPr>
        <p:spPr>
          <a:xfrm>
            <a:off x="4725015" y="2635769"/>
            <a:ext cx="92168" cy="9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4353182" y="6179054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8" name="Rectangle 347"/>
          <p:cNvSpPr/>
          <p:nvPr/>
        </p:nvSpPr>
        <p:spPr>
          <a:xfrm>
            <a:off x="4898653" y="6179054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5444124" y="6179054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5989595" y="6179054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6535067" y="6179054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6861220" y="2850417"/>
            <a:ext cx="101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APIs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6861220" y="4838459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Platform Services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6861220" y="5446896"/>
            <a:ext cx="1163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6861220" y="3759982"/>
            <a:ext cx="1341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Microservices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6861220" y="2081588"/>
            <a:ext cx="376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UI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1402916" y="4846427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1481730" y="494645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2309991" y="494645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3138252" y="494645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TextBox 365"/>
          <p:cNvSpPr txBox="1"/>
          <p:nvPr/>
        </p:nvSpPr>
        <p:spPr>
          <a:xfrm>
            <a:off x="55604" y="4838459"/>
            <a:ext cx="1341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60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4"/>
          <p:cNvSpPr/>
          <p:nvPr/>
        </p:nvSpPr>
        <p:spPr>
          <a:xfrm>
            <a:off x="1" y="0"/>
            <a:ext cx="12192000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7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InSight API Opportunity Landscape</a:t>
            </a:r>
          </a:p>
        </p:txBody>
      </p:sp>
      <p:sp>
        <p:nvSpPr>
          <p:cNvPr id="4" name="Flowchart: Preparation 3"/>
          <p:cNvSpPr/>
          <p:nvPr/>
        </p:nvSpPr>
        <p:spPr>
          <a:xfrm>
            <a:off x="5126974" y="1587086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9697" y="2041784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Sites</a:t>
            </a:r>
          </a:p>
        </p:txBody>
      </p:sp>
      <p:sp>
        <p:nvSpPr>
          <p:cNvPr id="43" name="Flowchart: Preparation 42"/>
          <p:cNvSpPr/>
          <p:nvPr/>
        </p:nvSpPr>
        <p:spPr>
          <a:xfrm>
            <a:off x="5126974" y="2646303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52873" y="310100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Controllers</a:t>
            </a:r>
          </a:p>
        </p:txBody>
      </p:sp>
      <p:sp>
        <p:nvSpPr>
          <p:cNvPr id="45" name="Flowchart: Preparation 44"/>
          <p:cNvSpPr/>
          <p:nvPr/>
        </p:nvSpPr>
        <p:spPr>
          <a:xfrm>
            <a:off x="5174351" y="4247832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59749" y="4672400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Assets</a:t>
            </a:r>
          </a:p>
        </p:txBody>
      </p:sp>
      <p:sp>
        <p:nvSpPr>
          <p:cNvPr id="47" name="Flowchart: Preparation 46"/>
          <p:cNvSpPr/>
          <p:nvPr/>
        </p:nvSpPr>
        <p:spPr>
          <a:xfrm>
            <a:off x="5174351" y="4974096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93838" y="539866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Parameters</a:t>
            </a:r>
          </a:p>
        </p:txBody>
      </p:sp>
      <p:sp>
        <p:nvSpPr>
          <p:cNvPr id="49" name="Flowchart: Preparation 48"/>
          <p:cNvSpPr/>
          <p:nvPr/>
        </p:nvSpPr>
        <p:spPr>
          <a:xfrm>
            <a:off x="983297" y="1587086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4379" y="2041784"/>
            <a:ext cx="59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User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Flowchart: Preparation 50"/>
          <p:cNvSpPr/>
          <p:nvPr/>
        </p:nvSpPr>
        <p:spPr>
          <a:xfrm>
            <a:off x="983297" y="2675329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14379" y="3099897"/>
            <a:ext cx="59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Role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Flowchart: Preparation 52"/>
          <p:cNvSpPr/>
          <p:nvPr/>
        </p:nvSpPr>
        <p:spPr>
          <a:xfrm>
            <a:off x="6379301" y="3149754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74131" y="3604452"/>
            <a:ext cx="867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Analytics</a:t>
            </a:r>
          </a:p>
        </p:txBody>
      </p:sp>
      <p:sp>
        <p:nvSpPr>
          <p:cNvPr id="57" name="Flowchart: Preparation 56"/>
          <p:cNvSpPr/>
          <p:nvPr/>
        </p:nvSpPr>
        <p:spPr>
          <a:xfrm>
            <a:off x="7567962" y="1529478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48363" y="1984176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Definition</a:t>
            </a:r>
          </a:p>
        </p:txBody>
      </p:sp>
      <p:sp>
        <p:nvSpPr>
          <p:cNvPr id="59" name="Flowchart: Preparation 58"/>
          <p:cNvSpPr/>
          <p:nvPr/>
        </p:nvSpPr>
        <p:spPr>
          <a:xfrm>
            <a:off x="2179339" y="1587086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71793" y="204178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Account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Flowchart: Preparation 60"/>
          <p:cNvSpPr/>
          <p:nvPr/>
        </p:nvSpPr>
        <p:spPr>
          <a:xfrm>
            <a:off x="2164943" y="3685183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54964" y="412552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Inventory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864849" y="1640277"/>
            <a:ext cx="790601" cy="894780"/>
            <a:chOff x="1341619" y="4439004"/>
            <a:chExt cx="790601" cy="894780"/>
          </a:xfrm>
        </p:grpSpPr>
        <p:sp>
          <p:nvSpPr>
            <p:cNvPr id="63" name="Flowchart: Preparation 62"/>
            <p:cNvSpPr/>
            <p:nvPr/>
          </p:nvSpPr>
          <p:spPr>
            <a:xfrm>
              <a:off x="1508319" y="4439004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1619" y="4872119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Value </a:t>
              </a:r>
              <a:b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</a:br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Projects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62634" y="2657677"/>
            <a:ext cx="595035" cy="903885"/>
            <a:chOff x="1439404" y="5456404"/>
            <a:chExt cx="595035" cy="903885"/>
          </a:xfrm>
        </p:grpSpPr>
        <p:sp>
          <p:nvSpPr>
            <p:cNvPr id="65" name="Flowchart: Preparation 64"/>
            <p:cNvSpPr/>
            <p:nvPr/>
          </p:nvSpPr>
          <p:spPr>
            <a:xfrm>
              <a:off x="1508319" y="5456404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39404" y="589862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File </a:t>
              </a:r>
            </a:p>
            <a:p>
              <a:pPr algn="ctr"/>
              <a:r>
                <a:rPr lang="en-US" sz="1200" b="1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Mgmt</a:t>
              </a:r>
              <a:endPara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1" name="Flowchart: Preparation 70"/>
          <p:cNvSpPr/>
          <p:nvPr/>
        </p:nvSpPr>
        <p:spPr>
          <a:xfrm>
            <a:off x="3997316" y="1572670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73897" y="1997238"/>
            <a:ext cx="704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Alarms</a:t>
            </a:r>
          </a:p>
        </p:txBody>
      </p:sp>
      <p:sp>
        <p:nvSpPr>
          <p:cNvPr id="75" name="Flowchart: Preparation 74"/>
          <p:cNvSpPr/>
          <p:nvPr/>
        </p:nvSpPr>
        <p:spPr>
          <a:xfrm>
            <a:off x="3997316" y="2663209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36840" y="3103549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Comments</a:t>
            </a:r>
          </a:p>
        </p:txBody>
      </p:sp>
      <p:sp>
        <p:nvSpPr>
          <p:cNvPr id="77" name="Flowchart: Preparation 76"/>
          <p:cNvSpPr/>
          <p:nvPr/>
        </p:nvSpPr>
        <p:spPr>
          <a:xfrm>
            <a:off x="3997316" y="3687620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83941" y="4120735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Annotations</a:t>
            </a:r>
          </a:p>
        </p:txBody>
      </p:sp>
      <p:sp>
        <p:nvSpPr>
          <p:cNvPr id="79" name="Flowchart: Preparation 78"/>
          <p:cNvSpPr/>
          <p:nvPr/>
        </p:nvSpPr>
        <p:spPr>
          <a:xfrm>
            <a:off x="3997316" y="4705020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30616" y="5147240"/>
            <a:ext cx="79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Missed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Updates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677860" y="1418419"/>
            <a:ext cx="1054620" cy="2207200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833750" y="1414349"/>
            <a:ext cx="1819745" cy="4194556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211247" y="1349684"/>
            <a:ext cx="1248628" cy="42592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Flowchart: Preparation 122"/>
          <p:cNvSpPr/>
          <p:nvPr/>
        </p:nvSpPr>
        <p:spPr>
          <a:xfrm>
            <a:off x="7567962" y="2587992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297868" y="301256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Generation</a:t>
            </a:r>
          </a:p>
        </p:txBody>
      </p:sp>
      <p:sp>
        <p:nvSpPr>
          <p:cNvPr id="125" name="Flowchart: Preparation 124"/>
          <p:cNvSpPr/>
          <p:nvPr/>
        </p:nvSpPr>
        <p:spPr>
          <a:xfrm>
            <a:off x="7567962" y="3618318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234549" y="4058658"/>
            <a:ext cx="1124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Management</a:t>
            </a:r>
          </a:p>
        </p:txBody>
      </p:sp>
      <p:sp>
        <p:nvSpPr>
          <p:cNvPr id="127" name="Flowchart: Preparation 126"/>
          <p:cNvSpPr/>
          <p:nvPr/>
        </p:nvSpPr>
        <p:spPr>
          <a:xfrm>
            <a:off x="7567962" y="4631377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271419" y="506449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Distribution</a:t>
            </a:r>
          </a:p>
        </p:txBody>
      </p:sp>
      <p:sp>
        <p:nvSpPr>
          <p:cNvPr id="129" name="Flowchart: Preparation 128"/>
          <p:cNvSpPr/>
          <p:nvPr/>
        </p:nvSpPr>
        <p:spPr>
          <a:xfrm>
            <a:off x="2164943" y="2675329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096027" y="3099897"/>
            <a:ext cx="59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Fleet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117018" y="3029531"/>
            <a:ext cx="1014943" cy="895137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516342" y="922813"/>
            <a:ext cx="1730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Sites &amp; Controllers APIs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4879098" y="4097413"/>
            <a:ext cx="1064507" cy="16340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346990" y="838835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057024" y="2523181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Analytics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3741413" y="1395342"/>
            <a:ext cx="1012507" cy="421356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710061" y="933733"/>
            <a:ext cx="99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Activity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171" name="Flowchart: Preparation 170"/>
          <p:cNvSpPr/>
          <p:nvPr/>
        </p:nvSpPr>
        <p:spPr>
          <a:xfrm>
            <a:off x="6371664" y="4548427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078106" y="5003125"/>
            <a:ext cx="104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Time Series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6097846" y="4416280"/>
            <a:ext cx="1014943" cy="113488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030397" y="3941762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 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36099" y="931389"/>
            <a:ext cx="99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Security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873522" y="902330"/>
            <a:ext cx="99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Account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71089" y="3586001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Assets APIs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4847059" y="1407901"/>
            <a:ext cx="1064507" cy="207633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234161" y="1611283"/>
            <a:ext cx="689164" cy="731697"/>
            <a:chOff x="2539668" y="1309772"/>
            <a:chExt cx="689164" cy="731697"/>
          </a:xfrm>
        </p:grpSpPr>
        <p:sp>
          <p:nvSpPr>
            <p:cNvPr id="72" name="Flowchart: Preparation 71"/>
            <p:cNvSpPr/>
            <p:nvPr/>
          </p:nvSpPr>
          <p:spPr>
            <a:xfrm>
              <a:off x="2655650" y="1309772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39668" y="1764470"/>
              <a:ext cx="6891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Trends</a:t>
              </a:r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6090793" y="1401847"/>
            <a:ext cx="1014943" cy="108910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51005" y="862676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Trends API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0" y="5968377"/>
            <a:ext cx="12184723" cy="89358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/>
        </p:nvSpPr>
        <p:spPr>
          <a:xfrm>
            <a:off x="2838831" y="2777708"/>
            <a:ext cx="2890975" cy="4080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976713" y="2113768"/>
            <a:ext cx="2634422" cy="5722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46768" y="1678755"/>
            <a:ext cx="632897" cy="98882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090845" y="1750471"/>
            <a:ext cx="545524" cy="7880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200613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InSight API Layer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18787" y="1340635"/>
            <a:ext cx="0" cy="505609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84144" y="1986052"/>
            <a:ext cx="376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UI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84144" y="3035828"/>
            <a:ext cx="13160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Layer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4144" y="5601855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84144" y="6290359"/>
            <a:ext cx="1154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Infrastructure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816462" y="1678755"/>
            <a:ext cx="1632831" cy="988828"/>
            <a:chOff x="1259225" y="1967024"/>
            <a:chExt cx="1632831" cy="988828"/>
          </a:xfrm>
        </p:grpSpPr>
        <p:sp>
          <p:nvSpPr>
            <p:cNvPr id="14" name="Rectangle 13"/>
            <p:cNvSpPr/>
            <p:nvPr/>
          </p:nvSpPr>
          <p:spPr>
            <a:xfrm>
              <a:off x="1259225" y="1967024"/>
              <a:ext cx="1632831" cy="988828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9927" y="211842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29927" y="2354411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29926" y="259039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59225" y="2826799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225" y="1967024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23526" y="2149869"/>
              <a:ext cx="1126128" cy="623137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76230" y="21916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00880" y="23440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87556" y="218250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8760" y="2482826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32697" y="247385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26012" y="1852408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26012" y="2038851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26012" y="221259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26273" y="1802909"/>
            <a:ext cx="384562" cy="668725"/>
          </a:xfrm>
          <a:prstGeom prst="roundRect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380867" y="1885416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3389285" y="1960708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48139" y="1909831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51965" y="206483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72351" y="206413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55140" y="221088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75526" y="221018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22837" y="237134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14073" y="2553356"/>
            <a:ext cx="92168" cy="9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050533" y="3008517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29347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957608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85869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irect Access Storage 57"/>
          <p:cNvSpPr/>
          <p:nvPr/>
        </p:nvSpPr>
        <p:spPr>
          <a:xfrm>
            <a:off x="3138693" y="5726727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4436661" y="5609054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4571753" y="5700968"/>
            <a:ext cx="258496" cy="253833"/>
            <a:chOff x="1298781" y="3822989"/>
            <a:chExt cx="390186" cy="354791"/>
          </a:xfrm>
        </p:grpSpPr>
        <p:sp>
          <p:nvSpPr>
            <p:cNvPr id="68" name="Oval 67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lowchart: Direct Access Storage 76"/>
          <p:cNvSpPr/>
          <p:nvPr/>
        </p:nvSpPr>
        <p:spPr>
          <a:xfrm>
            <a:off x="3705488" y="5721730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054503" y="5609054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5036819" y="5609054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Magnetic Disk 79"/>
          <p:cNvSpPr/>
          <p:nvPr/>
        </p:nvSpPr>
        <p:spPr>
          <a:xfrm>
            <a:off x="5132534" y="5704610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Magnetic Disk 80"/>
          <p:cNvSpPr/>
          <p:nvPr/>
        </p:nvSpPr>
        <p:spPr>
          <a:xfrm>
            <a:off x="5221326" y="5817255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066812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12283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157754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703225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48697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050100" y="3670772"/>
            <a:ext cx="2423862" cy="11187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684144" y="3903286"/>
            <a:ext cx="1341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Middle Tier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</a:p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Code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098302" y="3727398"/>
            <a:ext cx="2261585" cy="989463"/>
            <a:chOff x="2722721" y="3490748"/>
            <a:chExt cx="1304721" cy="1006683"/>
          </a:xfrm>
        </p:grpSpPr>
        <p:sp>
          <p:nvSpPr>
            <p:cNvPr id="112" name="Flowchart: Direct Access Storage 111"/>
            <p:cNvSpPr/>
            <p:nvPr/>
          </p:nvSpPr>
          <p:spPr>
            <a:xfrm>
              <a:off x="3338189" y="4044283"/>
              <a:ext cx="190227" cy="84988"/>
            </a:xfrm>
            <a:prstGeom prst="flowChartMagneticDrum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22722" y="4346750"/>
              <a:ext cx="733611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22721" y="3490748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22721" y="3854579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22722" y="4047282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26751" y="4046891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596549" y="4053854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03018" y="4346750"/>
              <a:ext cx="328140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22721" y="3672520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20191" y="4178790"/>
              <a:ext cx="223590" cy="12453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894023" y="4049378"/>
              <a:ext cx="123374" cy="447766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5" name="Rectangle 254"/>
          <p:cNvSpPr/>
          <p:nvPr/>
        </p:nvSpPr>
        <p:spPr>
          <a:xfrm>
            <a:off x="6098906" y="2168027"/>
            <a:ext cx="2403679" cy="45881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Hexagon 255"/>
          <p:cNvSpPr/>
          <p:nvPr/>
        </p:nvSpPr>
        <p:spPr>
          <a:xfrm>
            <a:off x="6260706" y="2273194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Hexagon 256"/>
          <p:cNvSpPr/>
          <p:nvPr/>
        </p:nvSpPr>
        <p:spPr>
          <a:xfrm>
            <a:off x="6809183" y="2273194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Hexagon 257"/>
          <p:cNvSpPr/>
          <p:nvPr/>
        </p:nvSpPr>
        <p:spPr>
          <a:xfrm>
            <a:off x="7350837" y="2273194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lowchart: Direct Access Storage 258"/>
          <p:cNvSpPr/>
          <p:nvPr/>
        </p:nvSpPr>
        <p:spPr>
          <a:xfrm>
            <a:off x="6186405" y="5694791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/>
          <p:cNvSpPr/>
          <p:nvPr/>
        </p:nvSpPr>
        <p:spPr>
          <a:xfrm>
            <a:off x="7382013" y="5577118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/>
          <p:cNvGrpSpPr/>
          <p:nvPr/>
        </p:nvGrpSpPr>
        <p:grpSpPr>
          <a:xfrm>
            <a:off x="7517105" y="5669032"/>
            <a:ext cx="258496" cy="253833"/>
            <a:chOff x="1298781" y="3822989"/>
            <a:chExt cx="390186" cy="354791"/>
          </a:xfrm>
        </p:grpSpPr>
        <p:sp>
          <p:nvSpPr>
            <p:cNvPr id="262" name="Oval 261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Flowchart: Direct Access Storage 268"/>
          <p:cNvSpPr/>
          <p:nvPr/>
        </p:nvSpPr>
        <p:spPr>
          <a:xfrm>
            <a:off x="6753200" y="5689794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ounded Rectangle 269"/>
          <p:cNvSpPr/>
          <p:nvPr/>
        </p:nvSpPr>
        <p:spPr>
          <a:xfrm>
            <a:off x="6102215" y="5577118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/>
          <p:cNvSpPr/>
          <p:nvPr/>
        </p:nvSpPr>
        <p:spPr>
          <a:xfrm>
            <a:off x="7982171" y="5577118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lowchart: Magnetic Disk 271"/>
          <p:cNvSpPr/>
          <p:nvPr/>
        </p:nvSpPr>
        <p:spPr>
          <a:xfrm>
            <a:off x="8077886" y="5672674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lowchart: Magnetic Disk 272"/>
          <p:cNvSpPr/>
          <p:nvPr/>
        </p:nvSpPr>
        <p:spPr>
          <a:xfrm>
            <a:off x="8166678" y="5785319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Hexagon 273"/>
          <p:cNvSpPr/>
          <p:nvPr/>
        </p:nvSpPr>
        <p:spPr>
          <a:xfrm>
            <a:off x="7899021" y="2275466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5998231" y="4280872"/>
            <a:ext cx="2540150" cy="193349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6190707" y="439603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7018968" y="439603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7847229" y="439603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TextBox 351"/>
          <p:cNvSpPr txBox="1"/>
          <p:nvPr/>
        </p:nvSpPr>
        <p:spPr>
          <a:xfrm>
            <a:off x="5858707" y="965257"/>
            <a:ext cx="23079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Predix</a:t>
            </a: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8637373" y="2168027"/>
            <a:ext cx="1019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InSight API Layer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8555028" y="4974939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Platform Services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8589051" y="5583376"/>
            <a:ext cx="1163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3045981" y="4989731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3124795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3953056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4781317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TextBox 365"/>
          <p:cNvSpPr txBox="1"/>
          <p:nvPr/>
        </p:nvSpPr>
        <p:spPr>
          <a:xfrm>
            <a:off x="1698669" y="4983051"/>
            <a:ext cx="1341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744660" y="965257"/>
            <a:ext cx="40741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InSight</a:t>
            </a:r>
          </a:p>
        </p:txBody>
      </p:sp>
      <p:grpSp>
        <p:nvGrpSpPr>
          <p:cNvPr id="174" name="Group 173"/>
          <p:cNvGrpSpPr/>
          <p:nvPr/>
        </p:nvGrpSpPr>
        <p:grpSpPr>
          <a:xfrm>
            <a:off x="8432642" y="1435102"/>
            <a:ext cx="224658" cy="228189"/>
            <a:chOff x="6413828" y="3137946"/>
            <a:chExt cx="311865" cy="361840"/>
          </a:xfrm>
        </p:grpSpPr>
        <p:sp>
          <p:nvSpPr>
            <p:cNvPr id="175" name="Rounded Rectangle 174"/>
            <p:cNvSpPr/>
            <p:nvPr/>
          </p:nvSpPr>
          <p:spPr>
            <a:xfrm>
              <a:off x="6413828" y="3237604"/>
              <a:ext cx="311865" cy="262182"/>
            </a:xfrm>
            <a:prstGeom prst="roundRect">
              <a:avLst/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Block Arc 175"/>
            <p:cNvSpPr/>
            <p:nvPr/>
          </p:nvSpPr>
          <p:spPr>
            <a:xfrm>
              <a:off x="6491241" y="3137946"/>
              <a:ext cx="167089" cy="194608"/>
            </a:xfrm>
            <a:prstGeom prst="blockArc">
              <a:avLst>
                <a:gd name="adj1" fmla="val 10800000"/>
                <a:gd name="adj2" fmla="val 3"/>
                <a:gd name="adj3" fmla="val 0"/>
              </a:avLst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6549252" y="3317673"/>
              <a:ext cx="50750" cy="5172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555367" y="3325898"/>
              <a:ext cx="37224" cy="74254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7133845" y="4336605"/>
            <a:ext cx="2790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$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7785693" y="1265970"/>
            <a:ext cx="772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Platform Security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6145623" y="4631714"/>
            <a:ext cx="84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Usage </a:t>
            </a:r>
            <a:b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Metering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937175" y="4650394"/>
            <a:ext cx="1011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Billing &amp; Chargeback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335846" y="4428698"/>
            <a:ext cx="228600" cy="228600"/>
            <a:chOff x="6996426" y="2875798"/>
            <a:chExt cx="228600" cy="228600"/>
          </a:xfrm>
        </p:grpSpPr>
        <p:sp>
          <p:nvSpPr>
            <p:cNvPr id="35" name="Oval 34"/>
            <p:cNvSpPr/>
            <p:nvPr/>
          </p:nvSpPr>
          <p:spPr>
            <a:xfrm>
              <a:off x="6996426" y="2875798"/>
              <a:ext cx="228600" cy="228600"/>
            </a:xfrm>
            <a:prstGeom prst="ellipse">
              <a:avLst/>
            </a:prstGeom>
            <a:noFill/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 190"/>
            <p:cNvSpPr/>
            <p:nvPr/>
          </p:nvSpPr>
          <p:spPr>
            <a:xfrm rot="19207272">
              <a:off x="7006414" y="2911037"/>
              <a:ext cx="151347" cy="66517"/>
            </a:xfrm>
            <a:custGeom>
              <a:avLst/>
              <a:gdLst>
                <a:gd name="connsiteX0" fmla="*/ 537492 w 645050"/>
                <a:gd name="connsiteY0" fmla="*/ 73364 h 258280"/>
                <a:gd name="connsiteX1" fmla="*/ 644672 w 645050"/>
                <a:gd name="connsiteY1" fmla="*/ 254854 h 258280"/>
                <a:gd name="connsiteX2" fmla="*/ 645050 w 645050"/>
                <a:gd name="connsiteY2" fmla="*/ 258280 h 258280"/>
                <a:gd name="connsiteX3" fmla="*/ 515713 w 645050"/>
                <a:gd name="connsiteY3" fmla="*/ 258280 h 258280"/>
                <a:gd name="connsiteX4" fmla="*/ 489030 w 645050"/>
                <a:gd name="connsiteY4" fmla="*/ 220718 h 258280"/>
                <a:gd name="connsiteX5" fmla="*/ 448248 w 645050"/>
                <a:gd name="connsiteY5" fmla="*/ 180180 h 258280"/>
                <a:gd name="connsiteX6" fmla="*/ 2 w 645050"/>
                <a:gd name="connsiteY6" fmla="*/ 162636 h 258280"/>
                <a:gd name="connsiteX7" fmla="*/ 0 w 645050"/>
                <a:gd name="connsiteY7" fmla="*/ 162634 h 258280"/>
                <a:gd name="connsiteX8" fmla="*/ 537492 w 645050"/>
                <a:gd name="connsiteY8" fmla="*/ 73364 h 25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050" h="258280">
                  <a:moveTo>
                    <a:pt x="537492" y="73364"/>
                  </a:moveTo>
                  <a:cubicBezTo>
                    <a:pt x="593950" y="120536"/>
                    <a:pt x="629724" y="184319"/>
                    <a:pt x="644672" y="254854"/>
                  </a:cubicBezTo>
                  <a:lnTo>
                    <a:pt x="645050" y="258280"/>
                  </a:lnTo>
                  <a:lnTo>
                    <a:pt x="515713" y="258280"/>
                  </a:lnTo>
                  <a:lnTo>
                    <a:pt x="489030" y="220718"/>
                  </a:lnTo>
                  <a:cubicBezTo>
                    <a:pt x="476720" y="206166"/>
                    <a:pt x="463115" y="192602"/>
                    <a:pt x="448248" y="180180"/>
                  </a:cubicBezTo>
                  <a:cubicBezTo>
                    <a:pt x="329311" y="80809"/>
                    <a:pt x="152746" y="73898"/>
                    <a:pt x="2" y="162636"/>
                  </a:cubicBezTo>
                  <a:lnTo>
                    <a:pt x="0" y="162634"/>
                  </a:lnTo>
                  <a:cubicBezTo>
                    <a:pt x="146291" y="-12459"/>
                    <a:pt x="386934" y="-52427"/>
                    <a:pt x="537492" y="7336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7087298" y="2922438"/>
              <a:ext cx="85549" cy="100167"/>
            </a:xfrm>
            <a:custGeom>
              <a:avLst/>
              <a:gdLst>
                <a:gd name="connsiteX0" fmla="*/ 364613 w 364613"/>
                <a:gd name="connsiteY0" fmla="*/ 0 h 428714"/>
                <a:gd name="connsiteX1" fmla="*/ 121306 w 364613"/>
                <a:gd name="connsiteY1" fmla="*/ 375569 h 428714"/>
                <a:gd name="connsiteX2" fmla="*/ 118567 w 364613"/>
                <a:gd name="connsiteY2" fmla="*/ 389638 h 428714"/>
                <a:gd name="connsiteX3" fmla="*/ 61708 w 364613"/>
                <a:gd name="connsiteY3" fmla="*/ 428714 h 428714"/>
                <a:gd name="connsiteX4" fmla="*/ 0 w 364613"/>
                <a:gd name="connsiteY4" fmla="*/ 364733 h 428714"/>
                <a:gd name="connsiteX5" fmla="*/ 37689 w 364613"/>
                <a:gd name="connsiteY5" fmla="*/ 305780 h 428714"/>
                <a:gd name="connsiteX6" fmla="*/ 53995 w 364613"/>
                <a:gd name="connsiteY6" fmla="*/ 302367 h 42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613" h="428714">
                  <a:moveTo>
                    <a:pt x="364613" y="0"/>
                  </a:moveTo>
                  <a:lnTo>
                    <a:pt x="121306" y="375569"/>
                  </a:lnTo>
                  <a:lnTo>
                    <a:pt x="118567" y="389638"/>
                  </a:lnTo>
                  <a:cubicBezTo>
                    <a:pt x="109199" y="412601"/>
                    <a:pt x="87268" y="428714"/>
                    <a:pt x="61708" y="428714"/>
                  </a:cubicBezTo>
                  <a:cubicBezTo>
                    <a:pt x="27628" y="428714"/>
                    <a:pt x="0" y="400069"/>
                    <a:pt x="0" y="364733"/>
                  </a:cubicBezTo>
                  <a:cubicBezTo>
                    <a:pt x="0" y="338231"/>
                    <a:pt x="15541" y="315493"/>
                    <a:pt x="37689" y="305780"/>
                  </a:cubicBezTo>
                  <a:lnTo>
                    <a:pt x="53995" y="302367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7210464" y="2749208"/>
            <a:ext cx="2315562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API calls are routed into the application services layer in Insight</a:t>
            </a:r>
          </a:p>
        </p:txBody>
      </p:sp>
      <p:sp>
        <p:nvSpPr>
          <p:cNvPr id="4" name="Bent Arrow 3"/>
          <p:cNvSpPr/>
          <p:nvPr/>
        </p:nvSpPr>
        <p:spPr>
          <a:xfrm rot="10800000">
            <a:off x="5504338" y="2660267"/>
            <a:ext cx="1651080" cy="739489"/>
          </a:xfrm>
          <a:prstGeom prst="ben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083164" y="3613082"/>
            <a:ext cx="2393285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APIs leverage platform services and are decoupled from back-end dependencies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812655" y="4264931"/>
            <a:ext cx="59359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…</a:t>
            </a:r>
          </a:p>
        </p:txBody>
      </p:sp>
      <p:sp>
        <p:nvSpPr>
          <p:cNvPr id="205" name="Oval 204"/>
          <p:cNvSpPr/>
          <p:nvPr/>
        </p:nvSpPr>
        <p:spPr>
          <a:xfrm>
            <a:off x="6165256" y="505642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6993517" y="505642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7821778" y="505642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5858811" y="3087923"/>
            <a:ext cx="1291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REST/HTTPS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990405" y="1825468"/>
            <a:ext cx="2649542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InSight capabilities exposed via APIs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5898297" y="1618502"/>
            <a:ext cx="3804343" cy="512335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5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/>
          <p:cNvSpPr txBox="1"/>
          <p:nvPr/>
        </p:nvSpPr>
        <p:spPr>
          <a:xfrm>
            <a:off x="9815030" y="3096899"/>
            <a:ext cx="1865336" cy="261610"/>
          </a:xfrm>
          <a:prstGeom prst="rect">
            <a:avLst/>
          </a:prstGeom>
          <a:solidFill>
            <a:srgbClr val="E9EFFB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Expose as APIs</a:t>
            </a:r>
          </a:p>
        </p:txBody>
      </p:sp>
      <p:sp>
        <p:nvSpPr>
          <p:cNvPr id="54" name="Up Arrow 53"/>
          <p:cNvSpPr/>
          <p:nvPr/>
        </p:nvSpPr>
        <p:spPr>
          <a:xfrm rot="10800000" flipV="1">
            <a:off x="9660770" y="2665136"/>
            <a:ext cx="596868" cy="1563435"/>
          </a:xfrm>
          <a:prstGeom prst="upArrow">
            <a:avLst/>
          </a:prstGeom>
          <a:solidFill>
            <a:srgbClr val="EEF2FC"/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141795" y="3531860"/>
            <a:ext cx="2268244" cy="748860"/>
          </a:xfrm>
          <a:prstGeom prst="rect">
            <a:avLst/>
          </a:prstGeom>
          <a:solidFill>
            <a:srgbClr val="E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3896923" y="3450548"/>
            <a:ext cx="4038656" cy="524133"/>
          </a:xfrm>
          <a:prstGeom prst="rightArrow">
            <a:avLst/>
          </a:prstGeom>
          <a:solidFill>
            <a:srgbClr val="EEF2FC"/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197981" y="1469108"/>
            <a:ext cx="703506" cy="4627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01215" y="1678755"/>
            <a:ext cx="632897" cy="98882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645292" y="1750471"/>
            <a:ext cx="545524" cy="7880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200613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Microservices Transformation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935953" y="1419005"/>
            <a:ext cx="0" cy="505609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591" y="1986052"/>
            <a:ext cx="376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UI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591" y="3035828"/>
            <a:ext cx="13160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Layer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591" y="5601855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591" y="6290359"/>
            <a:ext cx="1154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Infrastructure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70909" y="1678755"/>
            <a:ext cx="1632831" cy="988828"/>
            <a:chOff x="1259225" y="1967024"/>
            <a:chExt cx="1632831" cy="988828"/>
          </a:xfrm>
        </p:grpSpPr>
        <p:sp>
          <p:nvSpPr>
            <p:cNvPr id="14" name="Rectangle 13"/>
            <p:cNvSpPr/>
            <p:nvPr/>
          </p:nvSpPr>
          <p:spPr>
            <a:xfrm>
              <a:off x="1259225" y="1967024"/>
              <a:ext cx="1632831" cy="988828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9927" y="211842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29927" y="2354411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29926" y="259039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59225" y="2826799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225" y="1967024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23526" y="2149869"/>
              <a:ext cx="1126128" cy="623137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76230" y="21916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00880" y="23440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87556" y="218250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8760" y="2482826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32697" y="247385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680459" y="1852408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80459" y="2038851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80459" y="221259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780720" y="1802909"/>
            <a:ext cx="384562" cy="668725"/>
          </a:xfrm>
          <a:prstGeom prst="roundRect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1935314" y="1885416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943732" y="1960708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2586" y="1909831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06412" y="206483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26798" y="206413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09587" y="221088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29973" y="221018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77284" y="237134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68520" y="2553356"/>
            <a:ext cx="92168" cy="9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04980" y="3008517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83794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512055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40316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irect Access Storage 57"/>
          <p:cNvSpPr/>
          <p:nvPr/>
        </p:nvSpPr>
        <p:spPr>
          <a:xfrm>
            <a:off x="1693140" y="5726727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991108" y="5609054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126200" y="5700968"/>
            <a:ext cx="258496" cy="253833"/>
            <a:chOff x="1298781" y="3822989"/>
            <a:chExt cx="390186" cy="354791"/>
          </a:xfrm>
        </p:grpSpPr>
        <p:sp>
          <p:nvSpPr>
            <p:cNvPr id="68" name="Oval 67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lowchart: Direct Access Storage 76"/>
          <p:cNvSpPr/>
          <p:nvPr/>
        </p:nvSpPr>
        <p:spPr>
          <a:xfrm>
            <a:off x="2259935" y="5721730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608950" y="5609054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591266" y="5609054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Magnetic Disk 79"/>
          <p:cNvSpPr/>
          <p:nvPr/>
        </p:nvSpPr>
        <p:spPr>
          <a:xfrm>
            <a:off x="3686981" y="5704610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Magnetic Disk 80"/>
          <p:cNvSpPr/>
          <p:nvPr/>
        </p:nvSpPr>
        <p:spPr>
          <a:xfrm>
            <a:off x="3775773" y="5817255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621259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66730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712201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257672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03144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604547" y="3670772"/>
            <a:ext cx="2423862" cy="11187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8591" y="3903286"/>
            <a:ext cx="1341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Middle Tier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</a:p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Code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52749" y="3727398"/>
            <a:ext cx="2261585" cy="989463"/>
            <a:chOff x="2722721" y="3490748"/>
            <a:chExt cx="1304721" cy="1006683"/>
          </a:xfrm>
        </p:grpSpPr>
        <p:sp>
          <p:nvSpPr>
            <p:cNvPr id="112" name="Flowchart: Direct Access Storage 111"/>
            <p:cNvSpPr/>
            <p:nvPr/>
          </p:nvSpPr>
          <p:spPr>
            <a:xfrm>
              <a:off x="3338189" y="4044283"/>
              <a:ext cx="190227" cy="84988"/>
            </a:xfrm>
            <a:prstGeom prst="flowChartMagneticDrum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22722" y="4346750"/>
              <a:ext cx="733611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22721" y="3490748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22721" y="3854579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22722" y="4047282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26751" y="4046891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596549" y="4053854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03018" y="4346750"/>
              <a:ext cx="328140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22721" y="3672520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20191" y="4178790"/>
              <a:ext cx="223590" cy="12453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894023" y="4049378"/>
              <a:ext cx="123374" cy="447766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9" name="Flowchart: Direct Access Storage 258"/>
          <p:cNvSpPr/>
          <p:nvPr/>
        </p:nvSpPr>
        <p:spPr>
          <a:xfrm>
            <a:off x="8303571" y="5773161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/>
          <p:cNvSpPr/>
          <p:nvPr/>
        </p:nvSpPr>
        <p:spPr>
          <a:xfrm>
            <a:off x="9499179" y="5655488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/>
          <p:cNvGrpSpPr/>
          <p:nvPr/>
        </p:nvGrpSpPr>
        <p:grpSpPr>
          <a:xfrm>
            <a:off x="9634271" y="5747402"/>
            <a:ext cx="258496" cy="253833"/>
            <a:chOff x="1298781" y="3822989"/>
            <a:chExt cx="390186" cy="354791"/>
          </a:xfrm>
        </p:grpSpPr>
        <p:sp>
          <p:nvSpPr>
            <p:cNvPr id="262" name="Oval 261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Flowchart: Direct Access Storage 268"/>
          <p:cNvSpPr/>
          <p:nvPr/>
        </p:nvSpPr>
        <p:spPr>
          <a:xfrm>
            <a:off x="8870366" y="5768164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ounded Rectangle 269"/>
          <p:cNvSpPr/>
          <p:nvPr/>
        </p:nvSpPr>
        <p:spPr>
          <a:xfrm>
            <a:off x="8219381" y="5655488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/>
          <p:cNvSpPr/>
          <p:nvPr/>
        </p:nvSpPr>
        <p:spPr>
          <a:xfrm>
            <a:off x="10099337" y="5655488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lowchart: Magnetic Disk 271"/>
          <p:cNvSpPr/>
          <p:nvPr/>
        </p:nvSpPr>
        <p:spPr>
          <a:xfrm>
            <a:off x="10195052" y="5751044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lowchart: Magnetic Disk 272"/>
          <p:cNvSpPr/>
          <p:nvPr/>
        </p:nvSpPr>
        <p:spPr>
          <a:xfrm>
            <a:off x="10283844" y="5863689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8115397" y="4359242"/>
            <a:ext cx="2540150" cy="193349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8307873" y="447440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9136134" y="447440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9964395" y="447440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TextBox 351"/>
          <p:cNvSpPr txBox="1"/>
          <p:nvPr/>
        </p:nvSpPr>
        <p:spPr>
          <a:xfrm>
            <a:off x="7975873" y="1043627"/>
            <a:ext cx="23079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Predix</a:t>
            </a: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0672194" y="5053309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Platform Services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10706217" y="5661746"/>
            <a:ext cx="1163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1600428" y="4989731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1679242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2507503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3335764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TextBox 365"/>
          <p:cNvSpPr txBox="1"/>
          <p:nvPr/>
        </p:nvSpPr>
        <p:spPr>
          <a:xfrm>
            <a:off x="253116" y="4983051"/>
            <a:ext cx="1341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99107" y="965257"/>
            <a:ext cx="40741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InSight</a:t>
            </a:r>
          </a:p>
        </p:txBody>
      </p:sp>
      <p:grpSp>
        <p:nvGrpSpPr>
          <p:cNvPr id="174" name="Group 173"/>
          <p:cNvGrpSpPr/>
          <p:nvPr/>
        </p:nvGrpSpPr>
        <p:grpSpPr>
          <a:xfrm>
            <a:off x="10549808" y="1513472"/>
            <a:ext cx="224658" cy="228189"/>
            <a:chOff x="6413828" y="3137946"/>
            <a:chExt cx="311865" cy="361840"/>
          </a:xfrm>
        </p:grpSpPr>
        <p:sp>
          <p:nvSpPr>
            <p:cNvPr id="175" name="Rounded Rectangle 174"/>
            <p:cNvSpPr/>
            <p:nvPr/>
          </p:nvSpPr>
          <p:spPr>
            <a:xfrm>
              <a:off x="6413828" y="3237604"/>
              <a:ext cx="311865" cy="262182"/>
            </a:xfrm>
            <a:prstGeom prst="roundRect">
              <a:avLst/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Block Arc 175"/>
            <p:cNvSpPr/>
            <p:nvPr/>
          </p:nvSpPr>
          <p:spPr>
            <a:xfrm>
              <a:off x="6491241" y="3137946"/>
              <a:ext cx="167089" cy="194608"/>
            </a:xfrm>
            <a:prstGeom prst="blockArc">
              <a:avLst>
                <a:gd name="adj1" fmla="val 10800000"/>
                <a:gd name="adj2" fmla="val 3"/>
                <a:gd name="adj3" fmla="val 0"/>
              </a:avLst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6549252" y="3317673"/>
              <a:ext cx="50750" cy="5172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555367" y="3325898"/>
              <a:ext cx="37224" cy="74254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9251011" y="4414975"/>
            <a:ext cx="2790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$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9902859" y="1344340"/>
            <a:ext cx="772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Platform Security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8262789" y="4710084"/>
            <a:ext cx="84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Usage </a:t>
            </a:r>
            <a:b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Metering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054341" y="4728764"/>
            <a:ext cx="1011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Billing &amp; Chargeback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8453012" y="4507068"/>
            <a:ext cx="228600" cy="228600"/>
            <a:chOff x="6996426" y="2875798"/>
            <a:chExt cx="228600" cy="228600"/>
          </a:xfrm>
        </p:grpSpPr>
        <p:sp>
          <p:nvSpPr>
            <p:cNvPr id="35" name="Oval 34"/>
            <p:cNvSpPr/>
            <p:nvPr/>
          </p:nvSpPr>
          <p:spPr>
            <a:xfrm>
              <a:off x="6996426" y="2875798"/>
              <a:ext cx="228600" cy="228600"/>
            </a:xfrm>
            <a:prstGeom prst="ellipse">
              <a:avLst/>
            </a:prstGeom>
            <a:noFill/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 190"/>
            <p:cNvSpPr/>
            <p:nvPr/>
          </p:nvSpPr>
          <p:spPr>
            <a:xfrm rot="19207272">
              <a:off x="7006414" y="2911037"/>
              <a:ext cx="151347" cy="66517"/>
            </a:xfrm>
            <a:custGeom>
              <a:avLst/>
              <a:gdLst>
                <a:gd name="connsiteX0" fmla="*/ 537492 w 645050"/>
                <a:gd name="connsiteY0" fmla="*/ 73364 h 258280"/>
                <a:gd name="connsiteX1" fmla="*/ 644672 w 645050"/>
                <a:gd name="connsiteY1" fmla="*/ 254854 h 258280"/>
                <a:gd name="connsiteX2" fmla="*/ 645050 w 645050"/>
                <a:gd name="connsiteY2" fmla="*/ 258280 h 258280"/>
                <a:gd name="connsiteX3" fmla="*/ 515713 w 645050"/>
                <a:gd name="connsiteY3" fmla="*/ 258280 h 258280"/>
                <a:gd name="connsiteX4" fmla="*/ 489030 w 645050"/>
                <a:gd name="connsiteY4" fmla="*/ 220718 h 258280"/>
                <a:gd name="connsiteX5" fmla="*/ 448248 w 645050"/>
                <a:gd name="connsiteY5" fmla="*/ 180180 h 258280"/>
                <a:gd name="connsiteX6" fmla="*/ 2 w 645050"/>
                <a:gd name="connsiteY6" fmla="*/ 162636 h 258280"/>
                <a:gd name="connsiteX7" fmla="*/ 0 w 645050"/>
                <a:gd name="connsiteY7" fmla="*/ 162634 h 258280"/>
                <a:gd name="connsiteX8" fmla="*/ 537492 w 645050"/>
                <a:gd name="connsiteY8" fmla="*/ 73364 h 25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050" h="258280">
                  <a:moveTo>
                    <a:pt x="537492" y="73364"/>
                  </a:moveTo>
                  <a:cubicBezTo>
                    <a:pt x="593950" y="120536"/>
                    <a:pt x="629724" y="184319"/>
                    <a:pt x="644672" y="254854"/>
                  </a:cubicBezTo>
                  <a:lnTo>
                    <a:pt x="645050" y="258280"/>
                  </a:lnTo>
                  <a:lnTo>
                    <a:pt x="515713" y="258280"/>
                  </a:lnTo>
                  <a:lnTo>
                    <a:pt x="489030" y="220718"/>
                  </a:lnTo>
                  <a:cubicBezTo>
                    <a:pt x="476720" y="206166"/>
                    <a:pt x="463115" y="192602"/>
                    <a:pt x="448248" y="180180"/>
                  </a:cubicBezTo>
                  <a:cubicBezTo>
                    <a:pt x="329311" y="80809"/>
                    <a:pt x="152746" y="73898"/>
                    <a:pt x="2" y="162636"/>
                  </a:cubicBezTo>
                  <a:lnTo>
                    <a:pt x="0" y="162634"/>
                  </a:lnTo>
                  <a:cubicBezTo>
                    <a:pt x="146291" y="-12459"/>
                    <a:pt x="386934" y="-52427"/>
                    <a:pt x="537492" y="7336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7087298" y="2922438"/>
              <a:ext cx="85549" cy="100167"/>
            </a:xfrm>
            <a:custGeom>
              <a:avLst/>
              <a:gdLst>
                <a:gd name="connsiteX0" fmla="*/ 364613 w 364613"/>
                <a:gd name="connsiteY0" fmla="*/ 0 h 428714"/>
                <a:gd name="connsiteX1" fmla="*/ 121306 w 364613"/>
                <a:gd name="connsiteY1" fmla="*/ 375569 h 428714"/>
                <a:gd name="connsiteX2" fmla="*/ 118567 w 364613"/>
                <a:gd name="connsiteY2" fmla="*/ 389638 h 428714"/>
                <a:gd name="connsiteX3" fmla="*/ 61708 w 364613"/>
                <a:gd name="connsiteY3" fmla="*/ 428714 h 428714"/>
                <a:gd name="connsiteX4" fmla="*/ 0 w 364613"/>
                <a:gd name="connsiteY4" fmla="*/ 364733 h 428714"/>
                <a:gd name="connsiteX5" fmla="*/ 37689 w 364613"/>
                <a:gd name="connsiteY5" fmla="*/ 305780 h 428714"/>
                <a:gd name="connsiteX6" fmla="*/ 53995 w 364613"/>
                <a:gd name="connsiteY6" fmla="*/ 302367 h 42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613" h="428714">
                  <a:moveTo>
                    <a:pt x="364613" y="0"/>
                  </a:moveTo>
                  <a:lnTo>
                    <a:pt x="121306" y="375569"/>
                  </a:lnTo>
                  <a:lnTo>
                    <a:pt x="118567" y="389638"/>
                  </a:lnTo>
                  <a:cubicBezTo>
                    <a:pt x="109199" y="412601"/>
                    <a:pt x="87268" y="428714"/>
                    <a:pt x="61708" y="428714"/>
                  </a:cubicBezTo>
                  <a:cubicBezTo>
                    <a:pt x="27628" y="428714"/>
                    <a:pt x="0" y="400069"/>
                    <a:pt x="0" y="364733"/>
                  </a:cubicBezTo>
                  <a:cubicBezTo>
                    <a:pt x="0" y="338231"/>
                    <a:pt x="15541" y="315493"/>
                    <a:pt x="37689" y="305780"/>
                  </a:cubicBezTo>
                  <a:lnTo>
                    <a:pt x="53995" y="302367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9929821" y="4343301"/>
            <a:ext cx="59359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…</a:t>
            </a:r>
          </a:p>
        </p:txBody>
      </p:sp>
      <p:sp>
        <p:nvSpPr>
          <p:cNvPr id="205" name="Oval 204"/>
          <p:cNvSpPr/>
          <p:nvPr/>
        </p:nvSpPr>
        <p:spPr>
          <a:xfrm>
            <a:off x="8282422" y="513479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9110683" y="513479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9938944" y="513479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ounded Rectangle 202"/>
          <p:cNvSpPr/>
          <p:nvPr/>
        </p:nvSpPr>
        <p:spPr>
          <a:xfrm>
            <a:off x="8015463" y="1696872"/>
            <a:ext cx="3804343" cy="512335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3008671" y="1010689"/>
            <a:ext cx="2113164" cy="430887"/>
          </a:xfrm>
          <a:prstGeom prst="rect">
            <a:avLst/>
          </a:prstGeom>
          <a:solidFill>
            <a:srgbClr val="E9EFFB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Extract “vertical slice” of application functionality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8254768" y="3539518"/>
            <a:ext cx="642083" cy="741383"/>
            <a:chOff x="3333515" y="327896"/>
            <a:chExt cx="991955" cy="1032715"/>
          </a:xfrm>
        </p:grpSpPr>
        <p:sp>
          <p:nvSpPr>
            <p:cNvPr id="139" name="Hexagon 138"/>
            <p:cNvSpPr/>
            <p:nvPr/>
          </p:nvSpPr>
          <p:spPr>
            <a:xfrm rot="5400000">
              <a:off x="3297635" y="376076"/>
              <a:ext cx="1032715" cy="936355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140" name="Diamond 139"/>
            <p:cNvSpPr/>
            <p:nvPr/>
          </p:nvSpPr>
          <p:spPr>
            <a:xfrm>
              <a:off x="3356430" y="340628"/>
              <a:ext cx="909334" cy="42072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141" name="TextBox 26"/>
            <p:cNvSpPr txBox="1"/>
            <p:nvPr/>
          </p:nvSpPr>
          <p:spPr>
            <a:xfrm>
              <a:off x="3333515" y="444495"/>
              <a:ext cx="991955" cy="25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1</a:t>
              </a:r>
            </a:p>
          </p:txBody>
        </p:sp>
      </p:grpSp>
      <p:sp>
        <p:nvSpPr>
          <p:cNvPr id="150" name="Isosceles Triangle 149"/>
          <p:cNvSpPr/>
          <p:nvPr/>
        </p:nvSpPr>
        <p:spPr>
          <a:xfrm rot="5400000">
            <a:off x="4211642" y="3663525"/>
            <a:ext cx="209228" cy="126524"/>
          </a:xfrm>
          <a:prstGeom prst="triangle">
            <a:avLst/>
          </a:prstGeom>
          <a:solidFill>
            <a:schemeClr val="tx1">
              <a:lumMod val="60000"/>
              <a:lumOff val="40000"/>
            </a:schemeClr>
          </a:solidFill>
          <a:ln w="539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H="1">
            <a:off x="4226037" y="1746842"/>
            <a:ext cx="21222" cy="4440692"/>
          </a:xfrm>
          <a:prstGeom prst="line">
            <a:avLst/>
          </a:prstGeom>
          <a:ln w="539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403856" y="2246397"/>
            <a:ext cx="1096900" cy="1254626"/>
            <a:chOff x="4529358" y="2246397"/>
            <a:chExt cx="1491466" cy="1424375"/>
          </a:xfrm>
        </p:grpSpPr>
        <p:sp>
          <p:nvSpPr>
            <p:cNvPr id="153" name="Hexagon 152"/>
            <p:cNvSpPr/>
            <p:nvPr/>
          </p:nvSpPr>
          <p:spPr>
            <a:xfrm rot="5400000">
              <a:off x="4539598" y="2254651"/>
              <a:ext cx="1424375" cy="1407868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54" name="Diamond 153"/>
            <p:cNvSpPr/>
            <p:nvPr/>
          </p:nvSpPr>
          <p:spPr>
            <a:xfrm>
              <a:off x="4587079" y="2248789"/>
              <a:ext cx="1316731" cy="62583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55" name="TextBox 26"/>
            <p:cNvSpPr txBox="1"/>
            <p:nvPr/>
          </p:nvSpPr>
          <p:spPr>
            <a:xfrm>
              <a:off x="4529358" y="2407215"/>
              <a:ext cx="1491466" cy="2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1</a:t>
              </a:r>
            </a:p>
          </p:txBody>
        </p:sp>
        <p:sp>
          <p:nvSpPr>
            <p:cNvPr id="156" name="Cube 155"/>
            <p:cNvSpPr/>
            <p:nvPr/>
          </p:nvSpPr>
          <p:spPr>
            <a:xfrm>
              <a:off x="4908636" y="2905353"/>
              <a:ext cx="692094" cy="139752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UI</a:t>
              </a:r>
            </a:p>
          </p:txBody>
        </p:sp>
        <p:sp>
          <p:nvSpPr>
            <p:cNvPr id="157" name="Cube 156"/>
            <p:cNvSpPr/>
            <p:nvPr/>
          </p:nvSpPr>
          <p:spPr>
            <a:xfrm>
              <a:off x="4908636" y="3058551"/>
              <a:ext cx="692094" cy="129667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Logic</a:t>
              </a:r>
            </a:p>
          </p:txBody>
        </p:sp>
        <p:sp>
          <p:nvSpPr>
            <p:cNvPr id="158" name="Cube 157"/>
            <p:cNvSpPr/>
            <p:nvPr/>
          </p:nvSpPr>
          <p:spPr>
            <a:xfrm>
              <a:off x="4908636" y="3206002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API</a:t>
              </a:r>
            </a:p>
          </p:txBody>
        </p:sp>
        <p:sp>
          <p:nvSpPr>
            <p:cNvPr id="159" name="Cube 158"/>
            <p:cNvSpPr/>
            <p:nvPr/>
          </p:nvSpPr>
          <p:spPr>
            <a:xfrm>
              <a:off x="4908636" y="3355358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Data</a:t>
              </a: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4546830" y="1903343"/>
            <a:ext cx="3175118" cy="261610"/>
          </a:xfrm>
          <a:prstGeom prst="rect">
            <a:avLst/>
          </a:prstGeom>
          <a:solidFill>
            <a:srgbClr val="E9EF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Package as Microservice(s)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5520666" y="2246397"/>
            <a:ext cx="1096900" cy="1254626"/>
            <a:chOff x="4529358" y="2246397"/>
            <a:chExt cx="1491466" cy="1424375"/>
          </a:xfrm>
        </p:grpSpPr>
        <p:sp>
          <p:nvSpPr>
            <p:cNvPr id="187" name="Hexagon 186"/>
            <p:cNvSpPr/>
            <p:nvPr/>
          </p:nvSpPr>
          <p:spPr>
            <a:xfrm rot="5400000">
              <a:off x="4539598" y="2254651"/>
              <a:ext cx="1424375" cy="1407868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88" name="Diamond 187"/>
            <p:cNvSpPr/>
            <p:nvPr/>
          </p:nvSpPr>
          <p:spPr>
            <a:xfrm>
              <a:off x="4587079" y="2248789"/>
              <a:ext cx="1316731" cy="62583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89" name="TextBox 26"/>
            <p:cNvSpPr txBox="1"/>
            <p:nvPr/>
          </p:nvSpPr>
          <p:spPr>
            <a:xfrm>
              <a:off x="4529358" y="2407215"/>
              <a:ext cx="1491466" cy="2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2</a:t>
              </a:r>
            </a:p>
          </p:txBody>
        </p:sp>
        <p:sp>
          <p:nvSpPr>
            <p:cNvPr id="190" name="Cube 189"/>
            <p:cNvSpPr/>
            <p:nvPr/>
          </p:nvSpPr>
          <p:spPr>
            <a:xfrm>
              <a:off x="4908636" y="2905353"/>
              <a:ext cx="692094" cy="139752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UI</a:t>
              </a:r>
            </a:p>
          </p:txBody>
        </p:sp>
        <p:sp>
          <p:nvSpPr>
            <p:cNvPr id="192" name="Cube 191"/>
            <p:cNvSpPr/>
            <p:nvPr/>
          </p:nvSpPr>
          <p:spPr>
            <a:xfrm>
              <a:off x="4908636" y="3058551"/>
              <a:ext cx="692094" cy="129667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Logic</a:t>
              </a:r>
            </a:p>
          </p:txBody>
        </p:sp>
        <p:sp>
          <p:nvSpPr>
            <p:cNvPr id="193" name="Cube 192"/>
            <p:cNvSpPr/>
            <p:nvPr/>
          </p:nvSpPr>
          <p:spPr>
            <a:xfrm>
              <a:off x="4908636" y="3206002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API</a:t>
              </a:r>
            </a:p>
          </p:txBody>
        </p:sp>
        <p:sp>
          <p:nvSpPr>
            <p:cNvPr id="195" name="Cube 194"/>
            <p:cNvSpPr/>
            <p:nvPr/>
          </p:nvSpPr>
          <p:spPr>
            <a:xfrm>
              <a:off x="4908636" y="3355358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6637476" y="2246397"/>
            <a:ext cx="1096900" cy="1254626"/>
            <a:chOff x="4529358" y="2246397"/>
            <a:chExt cx="1491466" cy="1424375"/>
          </a:xfrm>
        </p:grpSpPr>
        <p:sp>
          <p:nvSpPr>
            <p:cNvPr id="197" name="Hexagon 196"/>
            <p:cNvSpPr/>
            <p:nvPr/>
          </p:nvSpPr>
          <p:spPr>
            <a:xfrm rot="5400000">
              <a:off x="4539598" y="2254651"/>
              <a:ext cx="1424375" cy="1407868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98" name="Diamond 197"/>
            <p:cNvSpPr/>
            <p:nvPr/>
          </p:nvSpPr>
          <p:spPr>
            <a:xfrm>
              <a:off x="4587079" y="2248789"/>
              <a:ext cx="1316731" cy="62583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99" name="TextBox 26"/>
            <p:cNvSpPr txBox="1"/>
            <p:nvPr/>
          </p:nvSpPr>
          <p:spPr>
            <a:xfrm>
              <a:off x="4529358" y="2407215"/>
              <a:ext cx="1491466" cy="2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n</a:t>
              </a:r>
            </a:p>
          </p:txBody>
        </p:sp>
        <p:sp>
          <p:nvSpPr>
            <p:cNvPr id="200" name="Cube 199"/>
            <p:cNvSpPr/>
            <p:nvPr/>
          </p:nvSpPr>
          <p:spPr>
            <a:xfrm>
              <a:off x="4908636" y="2905353"/>
              <a:ext cx="692094" cy="139752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UI</a:t>
              </a:r>
            </a:p>
          </p:txBody>
        </p:sp>
        <p:sp>
          <p:nvSpPr>
            <p:cNvPr id="208" name="Cube 207"/>
            <p:cNvSpPr/>
            <p:nvPr/>
          </p:nvSpPr>
          <p:spPr>
            <a:xfrm>
              <a:off x="4908636" y="3058551"/>
              <a:ext cx="692094" cy="129667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Logic</a:t>
              </a:r>
            </a:p>
          </p:txBody>
        </p:sp>
        <p:sp>
          <p:nvSpPr>
            <p:cNvPr id="211" name="Cube 210"/>
            <p:cNvSpPr/>
            <p:nvPr/>
          </p:nvSpPr>
          <p:spPr>
            <a:xfrm>
              <a:off x="4908636" y="3206002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API</a:t>
              </a:r>
            </a:p>
          </p:txBody>
        </p:sp>
        <p:sp>
          <p:nvSpPr>
            <p:cNvPr id="213" name="Cube 212"/>
            <p:cNvSpPr/>
            <p:nvPr/>
          </p:nvSpPr>
          <p:spPr>
            <a:xfrm>
              <a:off x="4908636" y="3355358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986726" y="3529894"/>
            <a:ext cx="642083" cy="741383"/>
            <a:chOff x="3333515" y="327896"/>
            <a:chExt cx="991955" cy="1032715"/>
          </a:xfrm>
        </p:grpSpPr>
        <p:sp>
          <p:nvSpPr>
            <p:cNvPr id="217" name="Hexagon 216"/>
            <p:cNvSpPr/>
            <p:nvPr/>
          </p:nvSpPr>
          <p:spPr>
            <a:xfrm rot="5400000">
              <a:off x="3297635" y="376076"/>
              <a:ext cx="1032715" cy="936355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18" name="Diamond 217"/>
            <p:cNvSpPr/>
            <p:nvPr/>
          </p:nvSpPr>
          <p:spPr>
            <a:xfrm>
              <a:off x="3356430" y="340628"/>
              <a:ext cx="909334" cy="42072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19" name="TextBox 26"/>
            <p:cNvSpPr txBox="1"/>
            <p:nvPr/>
          </p:nvSpPr>
          <p:spPr>
            <a:xfrm>
              <a:off x="3333515" y="444495"/>
              <a:ext cx="991955" cy="25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2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9706053" y="3527213"/>
            <a:ext cx="642083" cy="741383"/>
            <a:chOff x="3333515" y="327896"/>
            <a:chExt cx="991955" cy="1032715"/>
          </a:xfrm>
        </p:grpSpPr>
        <p:sp>
          <p:nvSpPr>
            <p:cNvPr id="221" name="Hexagon 220"/>
            <p:cNvSpPr/>
            <p:nvPr/>
          </p:nvSpPr>
          <p:spPr>
            <a:xfrm rot="5400000">
              <a:off x="3297635" y="376076"/>
              <a:ext cx="1032715" cy="936355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22" name="Diamond 221"/>
            <p:cNvSpPr/>
            <p:nvPr/>
          </p:nvSpPr>
          <p:spPr>
            <a:xfrm>
              <a:off x="3356430" y="340628"/>
              <a:ext cx="909334" cy="42072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23" name="TextBox 26"/>
            <p:cNvSpPr txBox="1"/>
            <p:nvPr/>
          </p:nvSpPr>
          <p:spPr>
            <a:xfrm>
              <a:off x="3333515" y="444495"/>
              <a:ext cx="991955" cy="25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n</a:t>
              </a: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4754630" y="3554318"/>
            <a:ext cx="3095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Deploy on </a:t>
            </a:r>
            <a:r>
              <a:rPr lang="en-US" sz="1100" b="1" dirty="0" err="1">
                <a:solidFill>
                  <a:srgbClr val="1E4191">
                    <a:lumMod val="60000"/>
                    <a:lumOff val="40000"/>
                  </a:srgbClr>
                </a:solidFill>
              </a:rPr>
              <a:t>Predix</a:t>
            </a: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 Cloud Platform</a:t>
            </a:r>
          </a:p>
        </p:txBody>
      </p:sp>
      <p:sp>
        <p:nvSpPr>
          <p:cNvPr id="39" name="Oval 38"/>
          <p:cNvSpPr/>
          <p:nvPr/>
        </p:nvSpPr>
        <p:spPr>
          <a:xfrm>
            <a:off x="3033158" y="1070771"/>
            <a:ext cx="312844" cy="31284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7" name="Oval 226"/>
          <p:cNvSpPr/>
          <p:nvPr/>
        </p:nvSpPr>
        <p:spPr>
          <a:xfrm>
            <a:off x="4673894" y="1881065"/>
            <a:ext cx="312844" cy="31284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28" name="Oval 227"/>
          <p:cNvSpPr/>
          <p:nvPr/>
        </p:nvSpPr>
        <p:spPr>
          <a:xfrm>
            <a:off x="5187697" y="3548319"/>
            <a:ext cx="312844" cy="31284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30" name="Oval 229"/>
          <p:cNvSpPr/>
          <p:nvPr/>
        </p:nvSpPr>
        <p:spPr>
          <a:xfrm>
            <a:off x="9815030" y="3084826"/>
            <a:ext cx="312844" cy="31284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8105777" y="2162693"/>
            <a:ext cx="2403679" cy="45881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Hexagon 231"/>
          <p:cNvSpPr/>
          <p:nvPr/>
        </p:nvSpPr>
        <p:spPr>
          <a:xfrm>
            <a:off x="8267577" y="2267860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Hexagon 232"/>
          <p:cNvSpPr/>
          <p:nvPr/>
        </p:nvSpPr>
        <p:spPr>
          <a:xfrm>
            <a:off x="8816054" y="2267860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9357708" y="2267860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Hexagon 234"/>
          <p:cNvSpPr/>
          <p:nvPr/>
        </p:nvSpPr>
        <p:spPr>
          <a:xfrm>
            <a:off x="9905892" y="2270132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10575205" y="2150885"/>
            <a:ext cx="1019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InSight API Layer</a:t>
            </a:r>
          </a:p>
        </p:txBody>
      </p:sp>
    </p:spTree>
    <p:extLst>
      <p:ext uri="{BB962C8B-B14F-4D97-AF65-F5344CB8AC3E}">
        <p14:creationId xmlns:p14="http://schemas.microsoft.com/office/powerpoint/2010/main" val="313621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2676</Words>
  <Application>Microsoft Office PowerPoint</Application>
  <PresentationFormat>Widescreen</PresentationFormat>
  <Paragraphs>782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 Narrow</vt:lpstr>
      <vt:lpstr>GE Inspira Pitch</vt:lpstr>
      <vt:lpstr>Swis721 BT</vt:lpstr>
      <vt:lpstr>Calibri Light</vt:lpstr>
      <vt:lpstr>Arial</vt:lpstr>
      <vt:lpstr>Dakota</vt:lpstr>
      <vt:lpstr>Times New Roman</vt:lpstr>
      <vt:lpstr>Hand Of Sean</vt:lpstr>
      <vt:lpstr>Wingdings</vt:lpstr>
      <vt:lpstr>Calibri</vt:lpstr>
      <vt:lpstr>Courier New</vt:lpstr>
      <vt:lpstr>Segoe</vt:lpstr>
      <vt:lpstr>Trebuchet MS</vt:lpstr>
      <vt:lpstr>Office Theme</vt:lpstr>
      <vt:lpstr>blank</vt:lpstr>
      <vt:lpstr>PowerPoint Presentation</vt:lpstr>
      <vt:lpstr>InSight</vt:lpstr>
      <vt:lpstr>Predix</vt:lpstr>
      <vt:lpstr>Goals and Principles</vt:lpstr>
      <vt:lpstr>PowerPoint Presentation</vt:lpstr>
      <vt:lpstr>InSight Evolution: Platform Vision</vt:lpstr>
      <vt:lpstr>InSight API Opportunity Landscape</vt:lpstr>
      <vt:lpstr>InSight API Layer</vt:lpstr>
      <vt:lpstr>Microservices Transformation</vt:lpstr>
      <vt:lpstr>Reporting User Stories</vt:lpstr>
      <vt:lpstr>Reporting: Current State</vt:lpstr>
      <vt:lpstr>Reporting: Future State</vt:lpstr>
      <vt:lpstr>PowerPoint Presentation</vt:lpstr>
      <vt:lpstr>Team Structure</vt:lpstr>
      <vt:lpstr>Team Structure (cont’d) </vt:lpstr>
      <vt:lpstr>Commercials</vt:lpstr>
      <vt:lpstr>PowerPoint Presentation</vt:lpstr>
      <vt:lpstr>Indicative Client Case Studies</vt:lpstr>
      <vt:lpstr>Current InSight Infrastructure (Production)</vt:lpstr>
      <vt:lpstr>Opportunity: Lift &amp; Shift to IaaS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Dave Cheema</cp:lastModifiedBy>
  <cp:revision>291</cp:revision>
  <dcterms:created xsi:type="dcterms:W3CDTF">2016-04-11T00:21:46Z</dcterms:created>
  <dcterms:modified xsi:type="dcterms:W3CDTF">2016-04-18T04:36:22Z</dcterms:modified>
</cp:coreProperties>
</file>