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60" r:id="rId2"/>
    <p:sldMasterId id="2147483694" r:id="rId3"/>
  </p:sldMasterIdLst>
  <p:notesMasterIdLst>
    <p:notesMasterId r:id="rId22"/>
  </p:notesMasterIdLst>
  <p:sldIdLst>
    <p:sldId id="285" r:id="rId4"/>
    <p:sldId id="313" r:id="rId5"/>
    <p:sldId id="367" r:id="rId6"/>
    <p:sldId id="372" r:id="rId7"/>
    <p:sldId id="368" r:id="rId8"/>
    <p:sldId id="370" r:id="rId9"/>
    <p:sldId id="373" r:id="rId10"/>
    <p:sldId id="378" r:id="rId11"/>
    <p:sldId id="379" r:id="rId12"/>
    <p:sldId id="380" r:id="rId13"/>
    <p:sldId id="341" r:id="rId14"/>
    <p:sldId id="342" r:id="rId15"/>
    <p:sldId id="343" r:id="rId16"/>
    <p:sldId id="302" r:id="rId17"/>
    <p:sldId id="328" r:id="rId18"/>
    <p:sldId id="369" r:id="rId19"/>
    <p:sldId id="366" r:id="rId20"/>
    <p:sldId id="381" r:id="rId21"/>
  </p:sldIdLst>
  <p:sldSz cx="12192000" cy="6858000"/>
  <p:notesSz cx="6858000" cy="9144000"/>
  <p:embeddedFontLst>
    <p:embeddedFont>
      <p:font typeface="Arial Narrow" panose="020B0606020202030204" pitchFamily="34" charset="0"/>
      <p:regular r:id="rId23"/>
      <p:bold r:id="rId24"/>
      <p:italic r:id="rId25"/>
      <p:boldItalic r:id="rId26"/>
    </p:embeddedFont>
    <p:embeddedFont>
      <p:font typeface="Trebuchet MS" panose="020B0603020202020204" pitchFamily="34" charset="0"/>
      <p:regular r:id="rId27"/>
      <p:bold r:id="rId28"/>
      <p:italic r:id="rId29"/>
      <p:boldItalic r:id="rId30"/>
    </p:embeddedFont>
    <p:embeddedFont>
      <p:font typeface="Calibri" panose="020F0502020204030204" pitchFamily="34" charset="0"/>
      <p:regular r:id="rId31"/>
      <p:bold r:id="rId32"/>
      <p:italic r:id="rId33"/>
      <p:boldItalic r:id="rId34"/>
    </p:embeddedFont>
    <p:embeddedFont>
      <p:font typeface="Dakota"/>
      <p:regular r:id="rId35"/>
    </p:embeddedFont>
    <p:embeddedFont>
      <p:font typeface="Calibri Light" panose="020F0302020204030204" pitchFamily="34" charset="0"/>
      <p:regular r:id="rId36"/>
      <p:italic r:id="rId3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9EB"/>
    <a:srgbClr val="E7F4D8"/>
    <a:srgbClr val="FDFDFD"/>
    <a:srgbClr val="FEFEFE"/>
    <a:srgbClr val="FCFCFC"/>
    <a:srgbClr val="FAFAFA"/>
    <a:srgbClr val="F4F4F4"/>
    <a:srgbClr val="E9EFFB"/>
    <a:srgbClr val="EEF2FC"/>
    <a:srgbClr val="D2DD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70" autoAdjust="0"/>
    <p:restoredTop sz="94660"/>
  </p:normalViewPr>
  <p:slideViewPr>
    <p:cSldViewPr snapToGrid="0">
      <p:cViewPr>
        <p:scale>
          <a:sx n="60" d="100"/>
          <a:sy n="60" d="100"/>
        </p:scale>
        <p:origin x="456" y="72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font" Target="fonts/font4.fntdata"/><Relationship Id="rId39" Type="http://schemas.openxmlformats.org/officeDocument/2006/relationships/viewProps" Target="viewProps.xml"/><Relationship Id="rId21" Type="http://schemas.openxmlformats.org/officeDocument/2006/relationships/slide" Target="slides/slide18.xml"/><Relationship Id="rId34" Type="http://schemas.openxmlformats.org/officeDocument/2006/relationships/font" Target="fonts/font12.fntdata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font" Target="fonts/font7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font" Target="fonts/font15.fntdata"/><Relationship Id="rId40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font" Target="fonts/font14.fntdata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font" Target="fonts/font9.fntdata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font" Target="fonts/font13.fntdata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8E47139-8729-47B2-9AEC-C0C226017316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04E76EB-6EB8-496E-9F35-3428DFECBA9A}">
      <dgm:prSet phldrT="[Text]"/>
      <dgm:spPr>
        <a:solidFill>
          <a:srgbClr val="5881DD"/>
        </a:solidFill>
        <a:ln>
          <a:solidFill>
            <a:schemeClr val="bg1"/>
          </a:solidFill>
        </a:ln>
      </dgm:spPr>
      <dgm:t>
        <a:bodyPr/>
        <a:lstStyle/>
        <a:p>
          <a:r>
            <a:rPr lang="en-US" dirty="0"/>
            <a:t>Large US Private Healthcare Firm</a:t>
          </a:r>
        </a:p>
      </dgm:t>
    </dgm:pt>
    <dgm:pt modelId="{DAAB7C4E-A3DF-4796-AFC2-D602808D8F43}" type="parTrans" cxnId="{CAA8B17D-2E48-4A5D-883F-6B83B0A8089F}">
      <dgm:prSet/>
      <dgm:spPr/>
      <dgm:t>
        <a:bodyPr/>
        <a:lstStyle/>
        <a:p>
          <a:endParaRPr lang="en-US"/>
        </a:p>
      </dgm:t>
    </dgm:pt>
    <dgm:pt modelId="{B31C737B-B19B-47D0-9DC4-94E8600FB9DA}" type="sibTrans" cxnId="{CAA8B17D-2E48-4A5D-883F-6B83B0A8089F}">
      <dgm:prSet/>
      <dgm:spPr/>
      <dgm:t>
        <a:bodyPr/>
        <a:lstStyle/>
        <a:p>
          <a:endParaRPr lang="en-US"/>
        </a:p>
      </dgm:t>
    </dgm:pt>
    <dgm:pt modelId="{DE841226-6FF2-4F02-8686-8858F4C4EC2A}">
      <dgm:prSet phldrT="[Text]"/>
      <dgm:spPr>
        <a:solidFill>
          <a:srgbClr val="5881DD"/>
        </a:solidFill>
      </dgm:spPr>
      <dgm:t>
        <a:bodyPr/>
        <a:lstStyle/>
        <a:p>
          <a:r>
            <a:rPr lang="en-US" dirty="0"/>
            <a:t>Top Mobile Communications Company</a:t>
          </a:r>
        </a:p>
      </dgm:t>
    </dgm:pt>
    <dgm:pt modelId="{79F09CFE-9F46-4A0C-BE49-F6F5A814724D}" type="parTrans" cxnId="{1E57411D-2EAF-4238-A913-3B200DAC4849}">
      <dgm:prSet/>
      <dgm:spPr/>
      <dgm:t>
        <a:bodyPr/>
        <a:lstStyle/>
        <a:p>
          <a:endParaRPr lang="en-US"/>
        </a:p>
      </dgm:t>
    </dgm:pt>
    <dgm:pt modelId="{702B11C3-193A-4F53-B611-432D8A9A39B4}" type="sibTrans" cxnId="{1E57411D-2EAF-4238-A913-3B200DAC4849}">
      <dgm:prSet/>
      <dgm:spPr/>
      <dgm:t>
        <a:bodyPr/>
        <a:lstStyle/>
        <a:p>
          <a:endParaRPr lang="en-US"/>
        </a:p>
      </dgm:t>
    </dgm:pt>
    <dgm:pt modelId="{5820BCEF-6E0B-4F5F-84CE-DC038AD65818}">
      <dgm:prSet phldrT="[Text]"/>
      <dgm:spPr/>
      <dgm:t>
        <a:bodyPr/>
        <a:lstStyle/>
        <a:p>
          <a:r>
            <a:rPr lang="en-US" dirty="0"/>
            <a:t>Design, develop, validate, and implement first phase of microservices in an effort to migrate from a monolithic SOA architecture to an agile microservice enabled architecture.  </a:t>
          </a:r>
        </a:p>
      </dgm:t>
    </dgm:pt>
    <dgm:pt modelId="{67083D1F-0B39-484D-A8EC-E56984A84DDC}" type="parTrans" cxnId="{D316D6C5-5E2B-4CB8-9B8C-7595AE65D327}">
      <dgm:prSet/>
      <dgm:spPr/>
      <dgm:t>
        <a:bodyPr/>
        <a:lstStyle/>
        <a:p>
          <a:endParaRPr lang="en-US"/>
        </a:p>
      </dgm:t>
    </dgm:pt>
    <dgm:pt modelId="{5AF33A7E-EFAF-455F-A3E6-9A6A4F5D0762}" type="sibTrans" cxnId="{D316D6C5-5E2B-4CB8-9B8C-7595AE65D327}">
      <dgm:prSet/>
      <dgm:spPr/>
      <dgm:t>
        <a:bodyPr/>
        <a:lstStyle/>
        <a:p>
          <a:endParaRPr lang="en-US"/>
        </a:p>
      </dgm:t>
    </dgm:pt>
    <dgm:pt modelId="{186125EA-5C7D-445A-BD17-821CF5DF9805}">
      <dgm:prSet phldrT="[Text]"/>
      <dgm:spPr>
        <a:solidFill>
          <a:srgbClr val="5881DD"/>
        </a:solidFill>
      </dgm:spPr>
      <dgm:t>
        <a:bodyPr/>
        <a:lstStyle/>
        <a:p>
          <a:r>
            <a:rPr lang="en-US" dirty="0"/>
            <a:t>Industry Leading Credit Rating Company</a:t>
          </a:r>
        </a:p>
      </dgm:t>
    </dgm:pt>
    <dgm:pt modelId="{4B456E62-4DE8-4342-8423-4B034903125F}" type="parTrans" cxnId="{5F4872ED-8B71-4568-9F04-A8D3A88C48E5}">
      <dgm:prSet/>
      <dgm:spPr/>
      <dgm:t>
        <a:bodyPr/>
        <a:lstStyle/>
        <a:p>
          <a:endParaRPr lang="en-US"/>
        </a:p>
      </dgm:t>
    </dgm:pt>
    <dgm:pt modelId="{F1893888-8ED1-4304-BE19-8AEE38217764}" type="sibTrans" cxnId="{5F4872ED-8B71-4568-9F04-A8D3A88C48E5}">
      <dgm:prSet/>
      <dgm:spPr/>
      <dgm:t>
        <a:bodyPr/>
        <a:lstStyle/>
        <a:p>
          <a:endParaRPr lang="en-US"/>
        </a:p>
      </dgm:t>
    </dgm:pt>
    <dgm:pt modelId="{B18C5795-FADF-4B5A-9E9B-059315A90E75}">
      <dgm:prSet phldrT="[Text]"/>
      <dgm:spPr/>
      <dgm:t>
        <a:bodyPr/>
        <a:lstStyle/>
        <a:p>
          <a:r>
            <a:rPr lang="en-US" dirty="0"/>
            <a:t>Develop microservices Best Practices to be implemented by the architecture CoE</a:t>
          </a:r>
        </a:p>
      </dgm:t>
    </dgm:pt>
    <dgm:pt modelId="{696506C6-952B-4814-9B17-12E059ECE74D}" type="parTrans" cxnId="{8F66978B-2635-4E23-B42D-07DD628BB75C}">
      <dgm:prSet/>
      <dgm:spPr/>
      <dgm:t>
        <a:bodyPr/>
        <a:lstStyle/>
        <a:p>
          <a:endParaRPr lang="en-US"/>
        </a:p>
      </dgm:t>
    </dgm:pt>
    <dgm:pt modelId="{4A2BE2CF-0D94-4175-968C-FF610C0F41AB}" type="sibTrans" cxnId="{8F66978B-2635-4E23-B42D-07DD628BB75C}">
      <dgm:prSet/>
      <dgm:spPr/>
      <dgm:t>
        <a:bodyPr/>
        <a:lstStyle/>
        <a:p>
          <a:endParaRPr lang="en-US"/>
        </a:p>
      </dgm:t>
    </dgm:pt>
    <dgm:pt modelId="{A2382382-E678-4373-B91A-0DC5DDF27119}">
      <dgm:prSet phldrT="[Text]"/>
      <dgm:spPr/>
      <dgm:t>
        <a:bodyPr/>
        <a:lstStyle/>
        <a:p>
          <a:r>
            <a:rPr lang="en-US" dirty="0"/>
            <a:t>Develop proof of concept web application using PaaS, microservices, and Container technology</a:t>
          </a:r>
        </a:p>
      </dgm:t>
    </dgm:pt>
    <dgm:pt modelId="{09A7A6D8-42C3-4934-A62C-27D2489BB7D7}" type="parTrans" cxnId="{5C2A5DC4-C2BF-4786-8A1B-59F54B211E44}">
      <dgm:prSet/>
      <dgm:spPr/>
      <dgm:t>
        <a:bodyPr/>
        <a:lstStyle/>
        <a:p>
          <a:endParaRPr lang="en-US"/>
        </a:p>
      </dgm:t>
    </dgm:pt>
    <dgm:pt modelId="{2F0A9D2F-DADE-4581-8FBD-0936791252AE}" type="sibTrans" cxnId="{5C2A5DC4-C2BF-4786-8A1B-59F54B211E44}">
      <dgm:prSet/>
      <dgm:spPr/>
      <dgm:t>
        <a:bodyPr/>
        <a:lstStyle/>
        <a:p>
          <a:endParaRPr lang="en-US"/>
        </a:p>
      </dgm:t>
    </dgm:pt>
    <dgm:pt modelId="{9856E652-BE94-4EA6-873D-F71279056FDE}">
      <dgm:prSet phldrT="[Text]"/>
      <dgm:spPr/>
      <dgm:t>
        <a:bodyPr/>
        <a:lstStyle/>
        <a:p>
          <a:r>
            <a:rPr lang="en-US" dirty="0"/>
            <a:t>Design and implement prototype architecture to enable rapid development for client customers</a:t>
          </a:r>
        </a:p>
      </dgm:t>
    </dgm:pt>
    <dgm:pt modelId="{A05FA74A-4A09-4E2C-A5CD-C21CEE002C6A}" type="parTrans" cxnId="{FCA6D892-F836-41F0-83E2-05C80FE7A81E}">
      <dgm:prSet/>
      <dgm:spPr/>
      <dgm:t>
        <a:bodyPr/>
        <a:lstStyle/>
        <a:p>
          <a:endParaRPr lang="en-US"/>
        </a:p>
      </dgm:t>
    </dgm:pt>
    <dgm:pt modelId="{A9D2FCE1-4D22-40AD-906F-43B8221E69B0}" type="sibTrans" cxnId="{FCA6D892-F836-41F0-83E2-05C80FE7A81E}">
      <dgm:prSet/>
      <dgm:spPr/>
      <dgm:t>
        <a:bodyPr/>
        <a:lstStyle/>
        <a:p>
          <a:endParaRPr lang="en-US"/>
        </a:p>
      </dgm:t>
    </dgm:pt>
    <dgm:pt modelId="{6EA70589-65ED-4C52-93D8-55EF11209824}">
      <dgm:prSet phldrT="[Text]"/>
      <dgm:spPr/>
      <dgm:t>
        <a:bodyPr/>
        <a:lstStyle/>
        <a:p>
          <a:r>
            <a:rPr lang="en-US" dirty="0"/>
            <a:t>Develop microservices in Java using the Spring framework</a:t>
          </a:r>
        </a:p>
      </dgm:t>
    </dgm:pt>
    <dgm:pt modelId="{37BAE0C7-E574-425D-8B83-0BAB816086CC}" type="parTrans" cxnId="{61DD33A1-7F19-4062-9793-CC8811B2F4C0}">
      <dgm:prSet/>
      <dgm:spPr/>
      <dgm:t>
        <a:bodyPr/>
        <a:lstStyle/>
        <a:p>
          <a:endParaRPr lang="en-US"/>
        </a:p>
      </dgm:t>
    </dgm:pt>
    <dgm:pt modelId="{1D4F38EA-C55E-4327-90AF-398C013FA53C}" type="sibTrans" cxnId="{61DD33A1-7F19-4062-9793-CC8811B2F4C0}">
      <dgm:prSet/>
      <dgm:spPr/>
      <dgm:t>
        <a:bodyPr/>
        <a:lstStyle/>
        <a:p>
          <a:endParaRPr lang="en-US"/>
        </a:p>
      </dgm:t>
    </dgm:pt>
    <dgm:pt modelId="{B868B60A-C881-4D75-B705-55CA24368055}">
      <dgm:prSet phldrT="[Text]"/>
      <dgm:spPr/>
      <dgm:t>
        <a:bodyPr/>
        <a:lstStyle/>
        <a:p>
          <a:r>
            <a:rPr lang="en-US" dirty="0"/>
            <a:t>Architecture components include Pivotal Cloud Foundry and Docker Containers to deliver to a cloud environment</a:t>
          </a:r>
        </a:p>
      </dgm:t>
    </dgm:pt>
    <dgm:pt modelId="{AB9D7ABA-5315-4AC5-8FFD-3DBA187994FF}" type="parTrans" cxnId="{FFF15A41-096A-4C5B-A3D4-8F0184064DAD}">
      <dgm:prSet/>
      <dgm:spPr/>
      <dgm:t>
        <a:bodyPr/>
        <a:lstStyle/>
        <a:p>
          <a:endParaRPr lang="en-US"/>
        </a:p>
      </dgm:t>
    </dgm:pt>
    <dgm:pt modelId="{C6B58FE9-9798-4625-BC63-9AE7BF70A1C4}" type="sibTrans" cxnId="{FFF15A41-096A-4C5B-A3D4-8F0184064DAD}">
      <dgm:prSet/>
      <dgm:spPr/>
      <dgm:t>
        <a:bodyPr/>
        <a:lstStyle/>
        <a:p>
          <a:endParaRPr lang="en-US"/>
        </a:p>
      </dgm:t>
    </dgm:pt>
    <dgm:pt modelId="{0A2AE0C1-7CD1-4F0A-8EDF-54E29B38A4C0}">
      <dgm:prSet phldrT="[Text]"/>
      <dgm:spPr/>
      <dgm:t>
        <a:bodyPr/>
        <a:lstStyle/>
        <a:p>
          <a:r>
            <a:rPr lang="en-US" dirty="0"/>
            <a:t>Utilize industry leading API management platform</a:t>
          </a:r>
        </a:p>
      </dgm:t>
    </dgm:pt>
    <dgm:pt modelId="{8FF94A90-759E-48C8-9D97-5134F8976ADF}" type="parTrans" cxnId="{703235D8-46C2-4FA2-8C13-6214531FC634}">
      <dgm:prSet/>
      <dgm:spPr/>
      <dgm:t>
        <a:bodyPr/>
        <a:lstStyle/>
        <a:p>
          <a:endParaRPr lang="en-US"/>
        </a:p>
      </dgm:t>
    </dgm:pt>
    <dgm:pt modelId="{4670E859-25B5-4995-B686-ABA727B1EB28}" type="sibTrans" cxnId="{703235D8-46C2-4FA2-8C13-6214531FC634}">
      <dgm:prSet/>
      <dgm:spPr/>
      <dgm:t>
        <a:bodyPr/>
        <a:lstStyle/>
        <a:p>
          <a:endParaRPr lang="en-US"/>
        </a:p>
      </dgm:t>
    </dgm:pt>
    <dgm:pt modelId="{AFC4803A-D3CF-450C-98FC-2E500BAF1556}" type="pres">
      <dgm:prSet presAssocID="{C8E47139-8729-47B2-9AEC-C0C226017316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67F1919-9085-4925-AD43-549A9A1DC57F}" type="pres">
      <dgm:prSet presAssocID="{F04E76EB-6EB8-496E-9F35-3428DFECBA9A}" presName="parentLin" presStyleCnt="0"/>
      <dgm:spPr/>
    </dgm:pt>
    <dgm:pt modelId="{3544ECC9-447A-4C5D-8360-4539D8B227CF}" type="pres">
      <dgm:prSet presAssocID="{F04E76EB-6EB8-496E-9F35-3428DFECBA9A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8D39BB61-7170-437F-A1B8-79A0BF2250D3}" type="pres">
      <dgm:prSet presAssocID="{F04E76EB-6EB8-496E-9F35-3428DFECBA9A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00E0657-0FBF-4772-BB1B-983263828230}" type="pres">
      <dgm:prSet presAssocID="{F04E76EB-6EB8-496E-9F35-3428DFECBA9A}" presName="negativeSpace" presStyleCnt="0"/>
      <dgm:spPr/>
    </dgm:pt>
    <dgm:pt modelId="{8405488F-2520-4292-AFD7-6F691B001C5F}" type="pres">
      <dgm:prSet presAssocID="{F04E76EB-6EB8-496E-9F35-3428DFECBA9A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B5AC115-B9AA-4158-B090-66B85CDC0815}" type="pres">
      <dgm:prSet presAssocID="{B31C737B-B19B-47D0-9DC4-94E8600FB9DA}" presName="spaceBetweenRectangles" presStyleCnt="0"/>
      <dgm:spPr/>
    </dgm:pt>
    <dgm:pt modelId="{A65735A3-25BA-4BAE-9325-61DA99A272F8}" type="pres">
      <dgm:prSet presAssocID="{DE841226-6FF2-4F02-8686-8858F4C4EC2A}" presName="parentLin" presStyleCnt="0"/>
      <dgm:spPr/>
    </dgm:pt>
    <dgm:pt modelId="{A4AE89BC-46D0-4FAD-80D4-C5FCB5556765}" type="pres">
      <dgm:prSet presAssocID="{DE841226-6FF2-4F02-8686-8858F4C4EC2A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E653C846-8267-48BA-81B9-04DC91624085}" type="pres">
      <dgm:prSet presAssocID="{DE841226-6FF2-4F02-8686-8858F4C4EC2A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645DA7-15D9-4098-B103-066BC0468806}" type="pres">
      <dgm:prSet presAssocID="{DE841226-6FF2-4F02-8686-8858F4C4EC2A}" presName="negativeSpace" presStyleCnt="0"/>
      <dgm:spPr/>
    </dgm:pt>
    <dgm:pt modelId="{E43E5A85-B846-4B36-A0D4-59A3B43B15BB}" type="pres">
      <dgm:prSet presAssocID="{DE841226-6FF2-4F02-8686-8858F4C4EC2A}" presName="childText" presStyleLbl="conF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BBC8895-660C-4621-861A-355E97F90CFE}" type="pres">
      <dgm:prSet presAssocID="{702B11C3-193A-4F53-B611-432D8A9A39B4}" presName="spaceBetweenRectangles" presStyleCnt="0"/>
      <dgm:spPr/>
    </dgm:pt>
    <dgm:pt modelId="{A1F7CF9D-E51C-451D-A320-B9FEC729D06E}" type="pres">
      <dgm:prSet presAssocID="{186125EA-5C7D-445A-BD17-821CF5DF9805}" presName="parentLin" presStyleCnt="0"/>
      <dgm:spPr/>
    </dgm:pt>
    <dgm:pt modelId="{864C707D-F139-4B16-8CCC-995B0C6EFB0C}" type="pres">
      <dgm:prSet presAssocID="{186125EA-5C7D-445A-BD17-821CF5DF9805}" presName="parentLeftMargin" presStyleLbl="node1" presStyleIdx="1" presStyleCnt="3"/>
      <dgm:spPr/>
      <dgm:t>
        <a:bodyPr/>
        <a:lstStyle/>
        <a:p>
          <a:endParaRPr lang="en-US"/>
        </a:p>
      </dgm:t>
    </dgm:pt>
    <dgm:pt modelId="{CC5B8F44-25F6-4A25-B7BC-D6FD2AAA9B76}" type="pres">
      <dgm:prSet presAssocID="{186125EA-5C7D-445A-BD17-821CF5DF9805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9E7E842-B7DC-4A7B-99B9-ECE52FEB9336}" type="pres">
      <dgm:prSet presAssocID="{186125EA-5C7D-445A-BD17-821CF5DF9805}" presName="negativeSpace" presStyleCnt="0"/>
      <dgm:spPr/>
    </dgm:pt>
    <dgm:pt modelId="{DEF1C134-4048-4084-AC83-CF5393B17356}" type="pres">
      <dgm:prSet presAssocID="{186125EA-5C7D-445A-BD17-821CF5DF9805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423B36C-598D-408C-B95E-13B7C6DAA5D7}" type="presOf" srcId="{186125EA-5C7D-445A-BD17-821CF5DF9805}" destId="{864C707D-F139-4B16-8CCC-995B0C6EFB0C}" srcOrd="0" destOrd="0" presId="urn:microsoft.com/office/officeart/2005/8/layout/list1"/>
    <dgm:cxn modelId="{5C2A5DC4-C2BF-4786-8A1B-59F54B211E44}" srcId="{DE841226-6FF2-4F02-8686-8858F4C4EC2A}" destId="{A2382382-E678-4373-B91A-0DC5DDF27119}" srcOrd="0" destOrd="0" parTransId="{09A7A6D8-42C3-4934-A62C-27D2489BB7D7}" sibTransId="{2F0A9D2F-DADE-4581-8FBD-0936791252AE}"/>
    <dgm:cxn modelId="{6BBCCD2A-C5BC-4CFC-979D-C891CF5B549A}" type="presOf" srcId="{0A2AE0C1-7CD1-4F0A-8EDF-54E29B38A4C0}" destId="{8405488F-2520-4292-AFD7-6F691B001C5F}" srcOrd="0" destOrd="2" presId="urn:microsoft.com/office/officeart/2005/8/layout/list1"/>
    <dgm:cxn modelId="{E22F50EA-A5DB-45ED-A7EA-88EA947AE665}" type="presOf" srcId="{C8E47139-8729-47B2-9AEC-C0C226017316}" destId="{AFC4803A-D3CF-450C-98FC-2E500BAF1556}" srcOrd="0" destOrd="0" presId="urn:microsoft.com/office/officeart/2005/8/layout/list1"/>
    <dgm:cxn modelId="{06D78B9C-B70A-48B4-9610-768117BEB8B1}" type="presOf" srcId="{F04E76EB-6EB8-496E-9F35-3428DFECBA9A}" destId="{8D39BB61-7170-437F-A1B8-79A0BF2250D3}" srcOrd="1" destOrd="0" presId="urn:microsoft.com/office/officeart/2005/8/layout/list1"/>
    <dgm:cxn modelId="{DA3BEC86-D96A-472A-965E-5E34DE5DA3DB}" type="presOf" srcId="{9856E652-BE94-4EA6-873D-F71279056FDE}" destId="{DEF1C134-4048-4084-AC83-CF5393B17356}" srcOrd="0" destOrd="1" presId="urn:microsoft.com/office/officeart/2005/8/layout/list1"/>
    <dgm:cxn modelId="{8F66978B-2635-4E23-B42D-07DD628BB75C}" srcId="{186125EA-5C7D-445A-BD17-821CF5DF9805}" destId="{B18C5795-FADF-4B5A-9E9B-059315A90E75}" srcOrd="0" destOrd="0" parTransId="{696506C6-952B-4814-9B17-12E059ECE74D}" sibTransId="{4A2BE2CF-0D94-4175-968C-FF610C0F41AB}"/>
    <dgm:cxn modelId="{1E57411D-2EAF-4238-A913-3B200DAC4849}" srcId="{C8E47139-8729-47B2-9AEC-C0C226017316}" destId="{DE841226-6FF2-4F02-8686-8858F4C4EC2A}" srcOrd="1" destOrd="0" parTransId="{79F09CFE-9F46-4A0C-BE49-F6F5A814724D}" sibTransId="{702B11C3-193A-4F53-B611-432D8A9A39B4}"/>
    <dgm:cxn modelId="{5F4872ED-8B71-4568-9F04-A8D3A88C48E5}" srcId="{C8E47139-8729-47B2-9AEC-C0C226017316}" destId="{186125EA-5C7D-445A-BD17-821CF5DF9805}" srcOrd="2" destOrd="0" parTransId="{4B456E62-4DE8-4342-8423-4B034903125F}" sibTransId="{F1893888-8ED1-4304-BE19-8AEE38217764}"/>
    <dgm:cxn modelId="{505F481D-E9B9-4B34-8F45-46A616E64644}" type="presOf" srcId="{B868B60A-C881-4D75-B705-55CA24368055}" destId="{E43E5A85-B846-4B36-A0D4-59A3B43B15BB}" srcOrd="0" destOrd="1" presId="urn:microsoft.com/office/officeart/2005/8/layout/list1"/>
    <dgm:cxn modelId="{FFF15A41-096A-4C5B-A3D4-8F0184064DAD}" srcId="{DE841226-6FF2-4F02-8686-8858F4C4EC2A}" destId="{B868B60A-C881-4D75-B705-55CA24368055}" srcOrd="1" destOrd="0" parTransId="{AB9D7ABA-5315-4AC5-8FFD-3DBA187994FF}" sibTransId="{C6B58FE9-9798-4625-BC63-9AE7BF70A1C4}"/>
    <dgm:cxn modelId="{66ABC5EF-1D09-47C6-9C85-ED690B41BDF9}" type="presOf" srcId="{DE841226-6FF2-4F02-8686-8858F4C4EC2A}" destId="{E653C846-8267-48BA-81B9-04DC91624085}" srcOrd="1" destOrd="0" presId="urn:microsoft.com/office/officeart/2005/8/layout/list1"/>
    <dgm:cxn modelId="{703235D8-46C2-4FA2-8C13-6214531FC634}" srcId="{F04E76EB-6EB8-496E-9F35-3428DFECBA9A}" destId="{0A2AE0C1-7CD1-4F0A-8EDF-54E29B38A4C0}" srcOrd="2" destOrd="0" parTransId="{8FF94A90-759E-48C8-9D97-5134F8976ADF}" sibTransId="{4670E859-25B5-4995-B686-ABA727B1EB28}"/>
    <dgm:cxn modelId="{D316D6C5-5E2B-4CB8-9B8C-7595AE65D327}" srcId="{F04E76EB-6EB8-496E-9F35-3428DFECBA9A}" destId="{5820BCEF-6E0B-4F5F-84CE-DC038AD65818}" srcOrd="0" destOrd="0" parTransId="{67083D1F-0B39-484D-A8EC-E56984A84DDC}" sibTransId="{5AF33A7E-EFAF-455F-A3E6-9A6A4F5D0762}"/>
    <dgm:cxn modelId="{46914080-A0AA-41A6-ADA6-7F6E1D962342}" type="presOf" srcId="{5820BCEF-6E0B-4F5F-84CE-DC038AD65818}" destId="{8405488F-2520-4292-AFD7-6F691B001C5F}" srcOrd="0" destOrd="0" presId="urn:microsoft.com/office/officeart/2005/8/layout/list1"/>
    <dgm:cxn modelId="{C19FE9EA-6905-46AE-90E2-A2C47F1D03FB}" type="presOf" srcId="{F04E76EB-6EB8-496E-9F35-3428DFECBA9A}" destId="{3544ECC9-447A-4C5D-8360-4539D8B227CF}" srcOrd="0" destOrd="0" presId="urn:microsoft.com/office/officeart/2005/8/layout/list1"/>
    <dgm:cxn modelId="{6D7AAF44-E0C1-481E-977A-7DAD6D20A982}" type="presOf" srcId="{DE841226-6FF2-4F02-8686-8858F4C4EC2A}" destId="{A4AE89BC-46D0-4FAD-80D4-C5FCB5556765}" srcOrd="0" destOrd="0" presId="urn:microsoft.com/office/officeart/2005/8/layout/list1"/>
    <dgm:cxn modelId="{BF15AE8B-9A8A-4D6D-979D-CCF9DA3DB5A3}" type="presOf" srcId="{186125EA-5C7D-445A-BD17-821CF5DF9805}" destId="{CC5B8F44-25F6-4A25-B7BC-D6FD2AAA9B76}" srcOrd="1" destOrd="0" presId="urn:microsoft.com/office/officeart/2005/8/layout/list1"/>
    <dgm:cxn modelId="{2BCA87B3-AB62-4D6C-A9DA-056B27490C7B}" type="presOf" srcId="{6EA70589-65ED-4C52-93D8-55EF11209824}" destId="{8405488F-2520-4292-AFD7-6F691B001C5F}" srcOrd="0" destOrd="1" presId="urn:microsoft.com/office/officeart/2005/8/layout/list1"/>
    <dgm:cxn modelId="{CAA8B17D-2E48-4A5D-883F-6B83B0A8089F}" srcId="{C8E47139-8729-47B2-9AEC-C0C226017316}" destId="{F04E76EB-6EB8-496E-9F35-3428DFECBA9A}" srcOrd="0" destOrd="0" parTransId="{DAAB7C4E-A3DF-4796-AFC2-D602808D8F43}" sibTransId="{B31C737B-B19B-47D0-9DC4-94E8600FB9DA}"/>
    <dgm:cxn modelId="{61DD33A1-7F19-4062-9793-CC8811B2F4C0}" srcId="{F04E76EB-6EB8-496E-9F35-3428DFECBA9A}" destId="{6EA70589-65ED-4C52-93D8-55EF11209824}" srcOrd="1" destOrd="0" parTransId="{37BAE0C7-E574-425D-8B83-0BAB816086CC}" sibTransId="{1D4F38EA-C55E-4327-90AF-398C013FA53C}"/>
    <dgm:cxn modelId="{FCA6D892-F836-41F0-83E2-05C80FE7A81E}" srcId="{186125EA-5C7D-445A-BD17-821CF5DF9805}" destId="{9856E652-BE94-4EA6-873D-F71279056FDE}" srcOrd="1" destOrd="0" parTransId="{A05FA74A-4A09-4E2C-A5CD-C21CEE002C6A}" sibTransId="{A9D2FCE1-4D22-40AD-906F-43B8221E69B0}"/>
    <dgm:cxn modelId="{EFCFB7CA-36F9-47E8-9242-F9EC693D0328}" type="presOf" srcId="{B18C5795-FADF-4B5A-9E9B-059315A90E75}" destId="{DEF1C134-4048-4084-AC83-CF5393B17356}" srcOrd="0" destOrd="0" presId="urn:microsoft.com/office/officeart/2005/8/layout/list1"/>
    <dgm:cxn modelId="{BCEA6526-6044-4634-A89B-4AA806A569D1}" type="presOf" srcId="{A2382382-E678-4373-B91A-0DC5DDF27119}" destId="{E43E5A85-B846-4B36-A0D4-59A3B43B15BB}" srcOrd="0" destOrd="0" presId="urn:microsoft.com/office/officeart/2005/8/layout/list1"/>
    <dgm:cxn modelId="{92F4F00F-0936-4CB0-8858-CD138025E211}" type="presParOf" srcId="{AFC4803A-D3CF-450C-98FC-2E500BAF1556}" destId="{567F1919-9085-4925-AD43-549A9A1DC57F}" srcOrd="0" destOrd="0" presId="urn:microsoft.com/office/officeart/2005/8/layout/list1"/>
    <dgm:cxn modelId="{1D84E678-2F2A-4472-A0B8-839EC97E71E9}" type="presParOf" srcId="{567F1919-9085-4925-AD43-549A9A1DC57F}" destId="{3544ECC9-447A-4C5D-8360-4539D8B227CF}" srcOrd="0" destOrd="0" presId="urn:microsoft.com/office/officeart/2005/8/layout/list1"/>
    <dgm:cxn modelId="{B8D88B21-07F8-4861-859F-0AE405F61EAA}" type="presParOf" srcId="{567F1919-9085-4925-AD43-549A9A1DC57F}" destId="{8D39BB61-7170-437F-A1B8-79A0BF2250D3}" srcOrd="1" destOrd="0" presId="urn:microsoft.com/office/officeart/2005/8/layout/list1"/>
    <dgm:cxn modelId="{816F968E-06E9-46DD-BE7B-390D9EA0E6BD}" type="presParOf" srcId="{AFC4803A-D3CF-450C-98FC-2E500BAF1556}" destId="{F00E0657-0FBF-4772-BB1B-983263828230}" srcOrd="1" destOrd="0" presId="urn:microsoft.com/office/officeart/2005/8/layout/list1"/>
    <dgm:cxn modelId="{13C8A0E0-5841-4DB2-84A3-F196230CAEBC}" type="presParOf" srcId="{AFC4803A-D3CF-450C-98FC-2E500BAF1556}" destId="{8405488F-2520-4292-AFD7-6F691B001C5F}" srcOrd="2" destOrd="0" presId="urn:microsoft.com/office/officeart/2005/8/layout/list1"/>
    <dgm:cxn modelId="{B2E2B9E5-A0DD-43AE-86F3-760E0C4F312E}" type="presParOf" srcId="{AFC4803A-D3CF-450C-98FC-2E500BAF1556}" destId="{5B5AC115-B9AA-4158-B090-66B85CDC0815}" srcOrd="3" destOrd="0" presId="urn:microsoft.com/office/officeart/2005/8/layout/list1"/>
    <dgm:cxn modelId="{9A1D7A59-CB31-4C98-8227-B07408610DC4}" type="presParOf" srcId="{AFC4803A-D3CF-450C-98FC-2E500BAF1556}" destId="{A65735A3-25BA-4BAE-9325-61DA99A272F8}" srcOrd="4" destOrd="0" presId="urn:microsoft.com/office/officeart/2005/8/layout/list1"/>
    <dgm:cxn modelId="{596BEF87-A49F-45E0-BF8A-B4EE26849215}" type="presParOf" srcId="{A65735A3-25BA-4BAE-9325-61DA99A272F8}" destId="{A4AE89BC-46D0-4FAD-80D4-C5FCB5556765}" srcOrd="0" destOrd="0" presId="urn:microsoft.com/office/officeart/2005/8/layout/list1"/>
    <dgm:cxn modelId="{2DF80B37-B92F-446D-95FD-B8D9AF9F484B}" type="presParOf" srcId="{A65735A3-25BA-4BAE-9325-61DA99A272F8}" destId="{E653C846-8267-48BA-81B9-04DC91624085}" srcOrd="1" destOrd="0" presId="urn:microsoft.com/office/officeart/2005/8/layout/list1"/>
    <dgm:cxn modelId="{D1F9107A-888A-46E2-99CE-6A6DDB308488}" type="presParOf" srcId="{AFC4803A-D3CF-450C-98FC-2E500BAF1556}" destId="{9F645DA7-15D9-4098-B103-066BC0468806}" srcOrd="5" destOrd="0" presId="urn:microsoft.com/office/officeart/2005/8/layout/list1"/>
    <dgm:cxn modelId="{AD887DB6-50C4-4E2A-AF4C-F51CA572799A}" type="presParOf" srcId="{AFC4803A-D3CF-450C-98FC-2E500BAF1556}" destId="{E43E5A85-B846-4B36-A0D4-59A3B43B15BB}" srcOrd="6" destOrd="0" presId="urn:microsoft.com/office/officeart/2005/8/layout/list1"/>
    <dgm:cxn modelId="{CCB7B854-0210-4D6B-84B1-5EC9C8664A4A}" type="presParOf" srcId="{AFC4803A-D3CF-450C-98FC-2E500BAF1556}" destId="{5BBC8895-660C-4621-861A-355E97F90CFE}" srcOrd="7" destOrd="0" presId="urn:microsoft.com/office/officeart/2005/8/layout/list1"/>
    <dgm:cxn modelId="{8C059F21-3085-4CCC-B60C-C2D4DE72B4A1}" type="presParOf" srcId="{AFC4803A-D3CF-450C-98FC-2E500BAF1556}" destId="{A1F7CF9D-E51C-451D-A320-B9FEC729D06E}" srcOrd="8" destOrd="0" presId="urn:microsoft.com/office/officeart/2005/8/layout/list1"/>
    <dgm:cxn modelId="{2B249A6C-4B93-4301-B1E4-CB0DA7397159}" type="presParOf" srcId="{A1F7CF9D-E51C-451D-A320-B9FEC729D06E}" destId="{864C707D-F139-4B16-8CCC-995B0C6EFB0C}" srcOrd="0" destOrd="0" presId="urn:microsoft.com/office/officeart/2005/8/layout/list1"/>
    <dgm:cxn modelId="{A2D652EE-B824-47AE-8B91-4B00358408A1}" type="presParOf" srcId="{A1F7CF9D-E51C-451D-A320-B9FEC729D06E}" destId="{CC5B8F44-25F6-4A25-B7BC-D6FD2AAA9B76}" srcOrd="1" destOrd="0" presId="urn:microsoft.com/office/officeart/2005/8/layout/list1"/>
    <dgm:cxn modelId="{9EC6BA0A-E0EC-45E4-9453-44723FC3095D}" type="presParOf" srcId="{AFC4803A-D3CF-450C-98FC-2E500BAF1556}" destId="{E9E7E842-B7DC-4A7B-99B9-ECE52FEB9336}" srcOrd="9" destOrd="0" presId="urn:microsoft.com/office/officeart/2005/8/layout/list1"/>
    <dgm:cxn modelId="{1CDB92F2-7A81-42F6-B7DB-672DF9446A9C}" type="presParOf" srcId="{AFC4803A-D3CF-450C-98FC-2E500BAF1556}" destId="{DEF1C134-4048-4084-AC83-CF5393B17356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05488F-2520-4292-AFD7-6F691B001C5F}">
      <dsp:nvSpPr>
        <dsp:cNvPr id="0" name=""/>
        <dsp:cNvSpPr/>
      </dsp:nvSpPr>
      <dsp:spPr>
        <a:xfrm>
          <a:off x="0" y="328147"/>
          <a:ext cx="8902281" cy="14883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0916" tIns="312420" rIns="690916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/>
            <a:t>Design, develop, validate, and implement first phase of microservices in an effort to migrate from a monolithic SOA architecture to an agile microservice enabled architecture.  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/>
            <a:t>Develop microservices in Java using the Spring framework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/>
            <a:t>Utilize industry leading API management platform</a:t>
          </a:r>
        </a:p>
      </dsp:txBody>
      <dsp:txXfrm>
        <a:off x="0" y="328147"/>
        <a:ext cx="8902281" cy="1488375"/>
      </dsp:txXfrm>
    </dsp:sp>
    <dsp:sp modelId="{8D39BB61-7170-437F-A1B8-79A0BF2250D3}">
      <dsp:nvSpPr>
        <dsp:cNvPr id="0" name=""/>
        <dsp:cNvSpPr/>
      </dsp:nvSpPr>
      <dsp:spPr>
        <a:xfrm>
          <a:off x="445114" y="106747"/>
          <a:ext cx="6231596" cy="442800"/>
        </a:xfrm>
        <a:prstGeom prst="roundRect">
          <a:avLst/>
        </a:prstGeom>
        <a:solidFill>
          <a:srgbClr val="5881DD"/>
        </a:solidFill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5540" tIns="0" rIns="235540" bIns="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/>
            <a:t>Large US Private Healthcare Firm</a:t>
          </a:r>
        </a:p>
      </dsp:txBody>
      <dsp:txXfrm>
        <a:off x="466730" y="128363"/>
        <a:ext cx="6188364" cy="399568"/>
      </dsp:txXfrm>
    </dsp:sp>
    <dsp:sp modelId="{E43E5A85-B846-4B36-A0D4-59A3B43B15BB}">
      <dsp:nvSpPr>
        <dsp:cNvPr id="0" name=""/>
        <dsp:cNvSpPr/>
      </dsp:nvSpPr>
      <dsp:spPr>
        <a:xfrm>
          <a:off x="0" y="2118922"/>
          <a:ext cx="8902281" cy="12521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0916" tIns="312420" rIns="690916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/>
            <a:t>Develop proof of concept web application using PaaS, microservices, and Container technology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/>
            <a:t>Architecture components include Pivotal Cloud Foundry and Docker Containers to deliver to a cloud environment</a:t>
          </a:r>
        </a:p>
      </dsp:txBody>
      <dsp:txXfrm>
        <a:off x="0" y="2118922"/>
        <a:ext cx="8902281" cy="1252125"/>
      </dsp:txXfrm>
    </dsp:sp>
    <dsp:sp modelId="{E653C846-8267-48BA-81B9-04DC91624085}">
      <dsp:nvSpPr>
        <dsp:cNvPr id="0" name=""/>
        <dsp:cNvSpPr/>
      </dsp:nvSpPr>
      <dsp:spPr>
        <a:xfrm>
          <a:off x="445114" y="1897522"/>
          <a:ext cx="6231596" cy="442800"/>
        </a:xfrm>
        <a:prstGeom prst="roundRect">
          <a:avLst/>
        </a:prstGeom>
        <a:solidFill>
          <a:srgbClr val="5881DD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5540" tIns="0" rIns="235540" bIns="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/>
            <a:t>Top Mobile Communications Company</a:t>
          </a:r>
        </a:p>
      </dsp:txBody>
      <dsp:txXfrm>
        <a:off x="466730" y="1919138"/>
        <a:ext cx="6188364" cy="399568"/>
      </dsp:txXfrm>
    </dsp:sp>
    <dsp:sp modelId="{DEF1C134-4048-4084-AC83-CF5393B17356}">
      <dsp:nvSpPr>
        <dsp:cNvPr id="0" name=""/>
        <dsp:cNvSpPr/>
      </dsp:nvSpPr>
      <dsp:spPr>
        <a:xfrm>
          <a:off x="0" y="3673448"/>
          <a:ext cx="8902281" cy="10631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0916" tIns="312420" rIns="690916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/>
            <a:t>Develop microservices Best Practices to be implemented by the architecture CoE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/>
            <a:t>Design and implement prototype architecture to enable rapid development for client customers</a:t>
          </a:r>
        </a:p>
      </dsp:txBody>
      <dsp:txXfrm>
        <a:off x="0" y="3673448"/>
        <a:ext cx="8902281" cy="1063125"/>
      </dsp:txXfrm>
    </dsp:sp>
    <dsp:sp modelId="{CC5B8F44-25F6-4A25-B7BC-D6FD2AAA9B76}">
      <dsp:nvSpPr>
        <dsp:cNvPr id="0" name=""/>
        <dsp:cNvSpPr/>
      </dsp:nvSpPr>
      <dsp:spPr>
        <a:xfrm>
          <a:off x="445114" y="3452048"/>
          <a:ext cx="6231596" cy="442800"/>
        </a:xfrm>
        <a:prstGeom prst="roundRect">
          <a:avLst/>
        </a:prstGeom>
        <a:solidFill>
          <a:srgbClr val="5881DD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5540" tIns="0" rIns="235540" bIns="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/>
            <a:t>Industry Leading Credit Rating Company</a:t>
          </a:r>
        </a:p>
      </dsp:txBody>
      <dsp:txXfrm>
        <a:off x="466730" y="3473664"/>
        <a:ext cx="6188364" cy="3995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3E6267-ED53-4CE4-87AE-58DA31EE8E8B}" type="datetimeFigureOut">
              <a:rPr lang="en-US" smtClean="0"/>
              <a:t>4/17/2016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4CB9EA-FC67-4259-8677-BD1C9E612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3708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3520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9459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8765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1025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1709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32901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70811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0272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9776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2654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6582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44246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3F2F7-DC5A-4CCD-AA37-1409C7808454}" type="datetimeFigureOut">
              <a:rPr lang="en-US" smtClean="0"/>
              <a:t>4/17/2016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2D7A1-F3C1-4E98-BD36-2DE56269A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036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3F2F7-DC5A-4CCD-AA37-1409C7808454}" type="datetimeFigureOut">
              <a:rPr lang="en-US" smtClean="0"/>
              <a:t>4/17/2016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2D7A1-F3C1-4E98-BD36-2DE56269A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551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3F2F7-DC5A-4CCD-AA37-1409C7808454}" type="datetimeFigureOut">
              <a:rPr lang="en-US" smtClean="0"/>
              <a:t>4/17/2016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2D7A1-F3C1-4E98-BD36-2DE56269A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3195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96"/>
          <p:cNvSpPr>
            <a:spLocks noGrp="1" noChangeArrowheads="1"/>
          </p:cNvSpPr>
          <p:nvPr>
            <p:ph type="sldNum" sz="quarter" idx="14"/>
          </p:nvPr>
        </p:nvSpPr>
        <p:spPr bwMode="auto">
          <a:xfrm>
            <a:off x="105983" y="6590620"/>
            <a:ext cx="460376" cy="185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>
              <a:defRPr sz="1100" b="0" smtClean="0">
                <a:solidFill>
                  <a:schemeClr val="bg1">
                    <a:lumMod val="5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A85E9118-4525-4620-91B5-75B9750E007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06400" y="1"/>
            <a:ext cx="3556000" cy="381000"/>
          </a:xfrm>
        </p:spPr>
        <p:txBody>
          <a:bodyPr anchor="ctr" anchorCtr="1">
            <a:normAutofit/>
          </a:bodyPr>
          <a:lstStyle>
            <a:lvl1pPr algn="ctr">
              <a:buNone/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Edit Heading</a:t>
            </a:r>
          </a:p>
        </p:txBody>
      </p:sp>
    </p:spTree>
    <p:extLst>
      <p:ext uri="{BB962C8B-B14F-4D97-AF65-F5344CB8AC3E}">
        <p14:creationId xmlns:p14="http://schemas.microsoft.com/office/powerpoint/2010/main" val="34008947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615" name="Rectangle 7"/>
          <p:cNvSpPr>
            <a:spLocks noGrp="1" noChangeArrowheads="1"/>
          </p:cNvSpPr>
          <p:nvPr>
            <p:ph type="ctrTitle" sz="quarter"/>
          </p:nvPr>
        </p:nvSpPr>
        <p:spPr>
          <a:xfrm>
            <a:off x="459317" y="263526"/>
            <a:ext cx="11201400" cy="1395413"/>
          </a:xfrm>
        </p:spPr>
        <p:txBody>
          <a:bodyPr/>
          <a:lstStyle>
            <a:lvl1pPr>
              <a:spcBef>
                <a:spcPct val="25000"/>
              </a:spcBef>
              <a:defRPr sz="50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80616" name="Rectangle 8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459318" y="1677988"/>
            <a:ext cx="11195049" cy="1752600"/>
          </a:xfrm>
        </p:spPr>
        <p:txBody>
          <a:bodyPr/>
          <a:lstStyle>
            <a:lvl1pPr>
              <a:spcBef>
                <a:spcPct val="0"/>
              </a:spcBef>
              <a:defRPr sz="50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3762949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5902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Text Heav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0989"/>
            <a:ext cx="11279717" cy="60824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15737"/>
            <a:ext cx="11279717" cy="4848503"/>
          </a:xfrm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040404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7200"/>
            <a:ext cx="5537200" cy="423703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727200"/>
            <a:ext cx="5539317" cy="423703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613976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1727200"/>
            <a:ext cx="3658999" cy="4237038"/>
          </a:xfrm>
        </p:spPr>
        <p:txBody>
          <a:bodyPr/>
          <a:lstStyle>
            <a:lvl1pPr>
              <a:defRPr sz="1800"/>
            </a:lvl1pPr>
            <a:lvl2pPr marL="180975" indent="-179388">
              <a:defRPr sz="1800"/>
            </a:lvl2pPr>
            <a:lvl3pPr marL="361950" indent="-180975">
              <a:defRPr sz="1800"/>
            </a:lvl3pPr>
            <a:lvl4pPr marL="542925" indent="-180975">
              <a:defRPr sz="1800"/>
            </a:lvl4pPr>
            <a:lvl5pPr marL="715963" indent="-173038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0"/>
          </p:nvPr>
        </p:nvSpPr>
        <p:spPr>
          <a:xfrm>
            <a:off x="4275827" y="1727200"/>
            <a:ext cx="3658999" cy="4237038"/>
          </a:xfrm>
        </p:spPr>
        <p:txBody>
          <a:bodyPr/>
          <a:lstStyle>
            <a:lvl1pPr>
              <a:defRPr sz="1800"/>
            </a:lvl1pPr>
            <a:lvl2pPr marL="180975" indent="-179388">
              <a:defRPr sz="1800"/>
            </a:lvl2pPr>
            <a:lvl3pPr marL="361950" indent="-180975">
              <a:defRPr sz="1800"/>
            </a:lvl3pPr>
            <a:lvl4pPr marL="542925" indent="-180975">
              <a:defRPr sz="1800"/>
            </a:lvl4pPr>
            <a:lvl5pPr marL="715963" indent="-173038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1"/>
          </p:nvPr>
        </p:nvSpPr>
        <p:spPr>
          <a:xfrm>
            <a:off x="8084269" y="1727200"/>
            <a:ext cx="3658999" cy="4237038"/>
          </a:xfrm>
        </p:spPr>
        <p:txBody>
          <a:bodyPr/>
          <a:lstStyle>
            <a:lvl1pPr>
              <a:defRPr sz="1800"/>
            </a:lvl1pPr>
            <a:lvl2pPr marL="180975" indent="-179388">
              <a:defRPr sz="1800"/>
            </a:lvl2pPr>
            <a:lvl3pPr marL="361950" indent="-180975">
              <a:defRPr sz="1800"/>
            </a:lvl3pPr>
            <a:lvl4pPr marL="542925" indent="-180975">
              <a:defRPr sz="1800"/>
            </a:lvl4pPr>
            <a:lvl5pPr marL="715963" indent="-173038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427731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4190" y="1736450"/>
            <a:ext cx="5536540" cy="394355"/>
          </a:xfrm>
        </p:spPr>
        <p:txBody>
          <a:bodyPr anchor="t" anchorCtr="0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190" y="2189528"/>
            <a:ext cx="5536540" cy="376665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4552" y="1736450"/>
            <a:ext cx="5538715" cy="394355"/>
          </a:xfrm>
        </p:spPr>
        <p:txBody>
          <a:bodyPr anchor="t" anchorCtr="0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4552" y="2189528"/>
            <a:ext cx="5538715" cy="376665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280989"/>
            <a:ext cx="11279717" cy="9985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5139999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7558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3F2F7-DC5A-4CCD-AA37-1409C7808454}" type="datetimeFigureOut">
              <a:rPr lang="en-US" smtClean="0"/>
              <a:t>4/17/2016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2D7A1-F3C1-4E98-BD36-2DE56269A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9091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0400" y="280800"/>
            <a:ext cx="11280000" cy="997200"/>
          </a:xfrm>
        </p:spPr>
        <p:txBody>
          <a:bodyPr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  <a:endParaRPr lang="en-GB" dirty="0"/>
          </a:p>
        </p:txBody>
      </p:sp>
      <p:pic>
        <p:nvPicPr>
          <p:cNvPr id="5" name="Picture 4" descr="GEMeatball&amp;Ta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425451" y="6088064"/>
            <a:ext cx="2144184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2143005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Green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0400" y="280800"/>
            <a:ext cx="11280000" cy="997200"/>
          </a:xfrm>
        </p:spPr>
        <p:txBody>
          <a:bodyPr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  <a:endParaRPr lang="en-GB" dirty="0"/>
          </a:p>
        </p:txBody>
      </p:sp>
      <p:pic>
        <p:nvPicPr>
          <p:cNvPr id="5" name="Picture 4" descr="GEMeatball&amp;Ta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425451" y="6088064"/>
            <a:ext cx="2144184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3401810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Orang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0400" y="280800"/>
            <a:ext cx="11280000" cy="997200"/>
          </a:xfrm>
        </p:spPr>
        <p:txBody>
          <a:bodyPr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  <a:endParaRPr lang="en-GB" dirty="0"/>
          </a:p>
        </p:txBody>
      </p:sp>
      <p:pic>
        <p:nvPicPr>
          <p:cNvPr id="5" name="Picture 4" descr="GEMeatball&amp;Ta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425451" y="6088064"/>
            <a:ext cx="2144184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0036393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Purp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0400" y="280800"/>
            <a:ext cx="11280000" cy="997200"/>
          </a:xfrm>
        </p:spPr>
        <p:txBody>
          <a:bodyPr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  <a:endParaRPr lang="en-GB" dirty="0"/>
          </a:p>
        </p:txBody>
      </p:sp>
      <p:pic>
        <p:nvPicPr>
          <p:cNvPr id="5" name="Picture 4" descr="GEMeatball&amp;Ta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425451" y="6088064"/>
            <a:ext cx="2144184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6305029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Cya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0400" y="280800"/>
            <a:ext cx="11280000" cy="997200"/>
          </a:xfrm>
        </p:spPr>
        <p:txBody>
          <a:bodyPr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  <a:endParaRPr lang="en-GB" dirty="0"/>
          </a:p>
        </p:txBody>
      </p:sp>
      <p:pic>
        <p:nvPicPr>
          <p:cNvPr id="5" name="Picture 4" descr="GEMeatball&amp;Ta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425451" y="6088064"/>
            <a:ext cx="2144184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6188371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Viole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0400" y="280800"/>
            <a:ext cx="11280000" cy="997200"/>
          </a:xfrm>
        </p:spPr>
        <p:txBody>
          <a:bodyPr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  <a:endParaRPr lang="en-GB" dirty="0"/>
          </a:p>
        </p:txBody>
      </p:sp>
      <p:pic>
        <p:nvPicPr>
          <p:cNvPr id="5" name="Picture 4" descr="GEMeatball&amp;Ta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425451" y="6088064"/>
            <a:ext cx="2144184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8880672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Light Green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EMeatball&amp;Ta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425451" y="6088064"/>
            <a:ext cx="2144184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70400" y="280800"/>
            <a:ext cx="11280000" cy="997200"/>
          </a:xfrm>
        </p:spPr>
        <p:txBody>
          <a:bodyPr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0792949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 descr="D:\Documents and Settings\200015691\Desktop\Ivan Files\Downloads\IAW Tagline\IAW Tagline PPT use\One Line-Horizontal\GE_lockup_PMS7455_IaW_pp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3301" y="2733676"/>
            <a:ext cx="4917017" cy="1350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646897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1"/>
            <a:ext cx="12192000" cy="8263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9" name="Picture 3" descr="C:\Users\u26878\Downloads\shutterstock_149655416 (1)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20"/>
          <a:stretch/>
        </p:blipFill>
        <p:spPr bwMode="auto">
          <a:xfrm>
            <a:off x="-304800" y="3330760"/>
            <a:ext cx="12496800" cy="3070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 Placeholder 25"/>
          <p:cNvSpPr>
            <a:spLocks noGrp="1"/>
          </p:cNvSpPr>
          <p:nvPr>
            <p:ph type="body" sz="quarter" idx="14" hasCustomPrompt="1"/>
          </p:nvPr>
        </p:nvSpPr>
        <p:spPr>
          <a:xfrm>
            <a:off x="299960" y="473780"/>
            <a:ext cx="3759200" cy="534988"/>
          </a:xfrm>
        </p:spPr>
        <p:txBody>
          <a:bodyPr anchor="ctr">
            <a:noAutofit/>
          </a:bodyPr>
          <a:lstStyle>
            <a:lvl1pPr algn="ctr">
              <a:buNone/>
              <a:defRPr sz="2000" b="0" baseline="0">
                <a:solidFill>
                  <a:schemeClr val="bg2">
                    <a:lumMod val="50000"/>
                  </a:schemeClr>
                </a:solidFill>
                <a:latin typeface="Hand Of Sean" pitchFamily="2" charset="0"/>
              </a:defRPr>
            </a:lvl1pPr>
          </a:lstStyle>
          <a:p>
            <a:pPr lvl="0"/>
            <a:r>
              <a:rPr lang="en-US" dirty="0"/>
              <a:t>Vertical/ Business Unit</a:t>
            </a:r>
          </a:p>
        </p:txBody>
      </p:sp>
      <p:sp>
        <p:nvSpPr>
          <p:cNvPr id="17" name="Text Placeholder 25"/>
          <p:cNvSpPr>
            <a:spLocks noGrp="1"/>
          </p:cNvSpPr>
          <p:nvPr>
            <p:ph type="body" sz="quarter" idx="11" hasCustomPrompt="1"/>
          </p:nvPr>
        </p:nvSpPr>
        <p:spPr>
          <a:xfrm>
            <a:off x="217713" y="1973974"/>
            <a:ext cx="6603999" cy="533400"/>
          </a:xfrm>
        </p:spPr>
        <p:txBody>
          <a:bodyPr>
            <a:noAutofit/>
          </a:bodyPr>
          <a:lstStyle>
            <a:lvl1pPr marL="0" indent="0">
              <a:buNone/>
              <a:defRPr sz="32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Presentation Title</a:t>
            </a:r>
          </a:p>
        </p:txBody>
      </p:sp>
      <p:sp>
        <p:nvSpPr>
          <p:cNvPr id="19" name="Picture Placeholder 28"/>
          <p:cNvSpPr>
            <a:spLocks noGrp="1"/>
          </p:cNvSpPr>
          <p:nvPr>
            <p:ph type="pic" sz="quarter" idx="13" hasCustomPrompt="1"/>
          </p:nvPr>
        </p:nvSpPr>
        <p:spPr>
          <a:xfrm>
            <a:off x="10033000" y="1622002"/>
            <a:ext cx="1727200" cy="1295400"/>
          </a:xfrm>
          <a:ln>
            <a:noFill/>
          </a:ln>
        </p:spPr>
        <p:txBody>
          <a:bodyPr>
            <a:normAutofit/>
          </a:bodyPr>
          <a:lstStyle>
            <a:lvl1pPr>
              <a:buNone/>
              <a:defRPr sz="1600"/>
            </a:lvl1pPr>
          </a:lstStyle>
          <a:p>
            <a:r>
              <a:rPr lang="en-US" dirty="0"/>
              <a:t>Client Logo</a:t>
            </a:r>
          </a:p>
        </p:txBody>
      </p:sp>
      <p:sp>
        <p:nvSpPr>
          <p:cNvPr id="23" name="Text Placeholder 37"/>
          <p:cNvSpPr>
            <a:spLocks noGrp="1"/>
          </p:cNvSpPr>
          <p:nvPr>
            <p:ph type="body" sz="quarter" idx="15" hasCustomPrompt="1"/>
          </p:nvPr>
        </p:nvSpPr>
        <p:spPr>
          <a:xfrm>
            <a:off x="217712" y="2917402"/>
            <a:ext cx="6604000" cy="612648"/>
          </a:xfrm>
        </p:spPr>
        <p:txBody>
          <a:bodyPr/>
          <a:lstStyle>
            <a:lvl1pPr marL="0" indent="0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Description about the presentation and/or version number and date of release</a:t>
            </a:r>
          </a:p>
        </p:txBody>
      </p:sp>
      <p:sp>
        <p:nvSpPr>
          <p:cNvPr id="25" name="Date Placeholder 5"/>
          <p:cNvSpPr>
            <a:spLocks noGrp="1"/>
          </p:cNvSpPr>
          <p:nvPr userDrawn="1">
            <p:ph type="dt" sz="half" idx="10"/>
          </p:nvPr>
        </p:nvSpPr>
        <p:spPr>
          <a:xfrm>
            <a:off x="9804400" y="381000"/>
            <a:ext cx="2184400" cy="228600"/>
          </a:xfrm>
          <a:prstGeom prst="rect">
            <a:avLst/>
          </a:prstGeom>
        </p:spPr>
        <p:txBody>
          <a:bodyPr/>
          <a:lstStyle>
            <a:lvl1pPr algn="ctr">
              <a:defRPr sz="1100">
                <a:solidFill>
                  <a:schemeClr val="tx1"/>
                </a:solidFill>
                <a:latin typeface="Segoe" panose="020B0502040504020203" pitchFamily="34" charset="0"/>
              </a:defRPr>
            </a:lvl1pPr>
          </a:lstStyle>
          <a:p>
            <a:endParaRPr lang="en-US" kern="0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1" y="5707748"/>
            <a:ext cx="12192001" cy="693053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771328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08000" y="457200"/>
            <a:ext cx="11249152" cy="53035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08000" y="1371600"/>
            <a:ext cx="11176000" cy="5029200"/>
          </a:xfrm>
        </p:spPr>
        <p:txBody>
          <a:bodyPr/>
          <a:lstStyle>
            <a:lvl3pPr>
              <a:defRPr/>
            </a:lvl3pPr>
            <a:lvl4pPr>
              <a:buFont typeface="Calibri" pitchFamily="34" charset="0"/>
              <a:buChar char="»"/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06400" y="1"/>
            <a:ext cx="3556000" cy="381000"/>
          </a:xfrm>
        </p:spPr>
        <p:txBody>
          <a:bodyPr anchor="ctr" anchorCtr="1">
            <a:normAutofit/>
          </a:bodyPr>
          <a:lstStyle>
            <a:lvl1pPr algn="ctr">
              <a:buNone/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Edit Heading</a:t>
            </a:r>
          </a:p>
        </p:txBody>
      </p:sp>
      <p:sp>
        <p:nvSpPr>
          <p:cNvPr id="8" name="Rectangle 96"/>
          <p:cNvSpPr>
            <a:spLocks noGrp="1" noChangeArrowheads="1"/>
          </p:cNvSpPr>
          <p:nvPr>
            <p:ph type="sldNum" sz="quarter" idx="14"/>
          </p:nvPr>
        </p:nvSpPr>
        <p:spPr bwMode="auto">
          <a:xfrm>
            <a:off x="105983" y="6590620"/>
            <a:ext cx="460376" cy="185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>
              <a:defRPr sz="1100" b="0" smtClean="0">
                <a:solidFill>
                  <a:schemeClr val="bg1">
                    <a:lumMod val="50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A85E9118-4525-4620-91B5-75B9750E007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969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3F2F7-DC5A-4CCD-AA37-1409C7808454}" type="datetimeFigureOut">
              <a:rPr lang="en-US" smtClean="0"/>
              <a:t>4/17/2016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2D7A1-F3C1-4E98-BD36-2DE56269A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13119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08000" y="457200"/>
            <a:ext cx="11249152" cy="53035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08000" y="1371600"/>
            <a:ext cx="11176000" cy="5029200"/>
          </a:xfrm>
        </p:spPr>
        <p:txBody>
          <a:bodyPr/>
          <a:lstStyle>
            <a:lvl3pPr>
              <a:defRPr/>
            </a:lvl3pPr>
            <a:lvl4pPr>
              <a:buFont typeface="Calibri" pitchFamily="34" charset="0"/>
              <a:buChar char="»"/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06400" y="1"/>
            <a:ext cx="3556000" cy="381000"/>
          </a:xfrm>
        </p:spPr>
        <p:txBody>
          <a:bodyPr anchor="ctr" anchorCtr="1">
            <a:normAutofit/>
          </a:bodyPr>
          <a:lstStyle>
            <a:lvl1pPr algn="ctr">
              <a:buNone/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Edit Heading</a:t>
            </a:r>
          </a:p>
        </p:txBody>
      </p:sp>
      <p:sp>
        <p:nvSpPr>
          <p:cNvPr id="8" name="Rectangle 96"/>
          <p:cNvSpPr>
            <a:spLocks noGrp="1" noChangeArrowheads="1"/>
          </p:cNvSpPr>
          <p:nvPr>
            <p:ph type="sldNum" sz="quarter" idx="14"/>
          </p:nvPr>
        </p:nvSpPr>
        <p:spPr bwMode="auto">
          <a:xfrm>
            <a:off x="105983" y="6590620"/>
            <a:ext cx="460376" cy="185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>
              <a:defRPr sz="1100" b="0" smtClean="0">
                <a:solidFill>
                  <a:schemeClr val="bg1">
                    <a:lumMod val="50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A85E9118-4525-4620-91B5-75B9750E007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1456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615" name="Rectangle 7"/>
          <p:cNvSpPr>
            <a:spLocks noGrp="1" noChangeArrowheads="1"/>
          </p:cNvSpPr>
          <p:nvPr>
            <p:ph type="ctrTitle" sz="quarter"/>
          </p:nvPr>
        </p:nvSpPr>
        <p:spPr>
          <a:xfrm>
            <a:off x="459317" y="263526"/>
            <a:ext cx="11201400" cy="1395413"/>
          </a:xfrm>
        </p:spPr>
        <p:txBody>
          <a:bodyPr/>
          <a:lstStyle>
            <a:lvl1pPr>
              <a:spcBef>
                <a:spcPct val="25000"/>
              </a:spcBef>
              <a:defRPr sz="50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80616" name="Rectangle 8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459318" y="1677988"/>
            <a:ext cx="11195049" cy="1752600"/>
          </a:xfrm>
        </p:spPr>
        <p:txBody>
          <a:bodyPr/>
          <a:lstStyle>
            <a:lvl1pPr>
              <a:spcBef>
                <a:spcPct val="0"/>
              </a:spcBef>
              <a:defRPr sz="50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95922136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3436612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Text Heav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0989"/>
            <a:ext cx="11279717" cy="60824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15737"/>
            <a:ext cx="11279717" cy="4848503"/>
          </a:xfrm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7309959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7200"/>
            <a:ext cx="5537200" cy="423703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727200"/>
            <a:ext cx="5539317" cy="423703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0065669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1727200"/>
            <a:ext cx="3658999" cy="4237038"/>
          </a:xfrm>
        </p:spPr>
        <p:txBody>
          <a:bodyPr/>
          <a:lstStyle>
            <a:lvl1pPr>
              <a:defRPr sz="1800"/>
            </a:lvl1pPr>
            <a:lvl2pPr marL="180975" indent="-179388">
              <a:defRPr sz="1800"/>
            </a:lvl2pPr>
            <a:lvl3pPr marL="361950" indent="-180975">
              <a:defRPr sz="1800"/>
            </a:lvl3pPr>
            <a:lvl4pPr marL="542925" indent="-180975">
              <a:defRPr sz="1800"/>
            </a:lvl4pPr>
            <a:lvl5pPr marL="715963" indent="-173038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0"/>
          </p:nvPr>
        </p:nvSpPr>
        <p:spPr>
          <a:xfrm>
            <a:off x="4275827" y="1727200"/>
            <a:ext cx="3658999" cy="4237038"/>
          </a:xfrm>
        </p:spPr>
        <p:txBody>
          <a:bodyPr/>
          <a:lstStyle>
            <a:lvl1pPr>
              <a:defRPr sz="1800"/>
            </a:lvl1pPr>
            <a:lvl2pPr marL="180975" indent="-179388">
              <a:defRPr sz="1800"/>
            </a:lvl2pPr>
            <a:lvl3pPr marL="361950" indent="-180975">
              <a:defRPr sz="1800"/>
            </a:lvl3pPr>
            <a:lvl4pPr marL="542925" indent="-180975">
              <a:defRPr sz="1800"/>
            </a:lvl4pPr>
            <a:lvl5pPr marL="715963" indent="-173038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1"/>
          </p:nvPr>
        </p:nvSpPr>
        <p:spPr>
          <a:xfrm>
            <a:off x="8084269" y="1727200"/>
            <a:ext cx="3658999" cy="4237038"/>
          </a:xfrm>
        </p:spPr>
        <p:txBody>
          <a:bodyPr/>
          <a:lstStyle>
            <a:lvl1pPr>
              <a:defRPr sz="1800"/>
            </a:lvl1pPr>
            <a:lvl2pPr marL="180975" indent="-179388">
              <a:defRPr sz="1800"/>
            </a:lvl2pPr>
            <a:lvl3pPr marL="361950" indent="-180975">
              <a:defRPr sz="1800"/>
            </a:lvl3pPr>
            <a:lvl4pPr marL="542925" indent="-180975">
              <a:defRPr sz="1800"/>
            </a:lvl4pPr>
            <a:lvl5pPr marL="715963" indent="-173038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8604834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4190" y="1736450"/>
            <a:ext cx="5536540" cy="394355"/>
          </a:xfrm>
        </p:spPr>
        <p:txBody>
          <a:bodyPr anchor="t" anchorCtr="0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190" y="2189528"/>
            <a:ext cx="5536540" cy="376665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4552" y="1736450"/>
            <a:ext cx="5538715" cy="394355"/>
          </a:xfrm>
        </p:spPr>
        <p:txBody>
          <a:bodyPr anchor="t" anchorCtr="0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4552" y="2189528"/>
            <a:ext cx="5538715" cy="376665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280989"/>
            <a:ext cx="11279717" cy="9985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8865651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092082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0400" y="280800"/>
            <a:ext cx="11280000" cy="997200"/>
          </a:xfrm>
        </p:spPr>
        <p:txBody>
          <a:bodyPr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  <a:endParaRPr lang="en-GB" dirty="0"/>
          </a:p>
        </p:txBody>
      </p:sp>
      <p:pic>
        <p:nvPicPr>
          <p:cNvPr id="5" name="Picture 4" descr="GEMeatball&amp;Ta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425451" y="6088064"/>
            <a:ext cx="2144184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3242841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Green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0400" y="280800"/>
            <a:ext cx="11280000" cy="997200"/>
          </a:xfrm>
        </p:spPr>
        <p:txBody>
          <a:bodyPr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  <a:endParaRPr lang="en-GB" dirty="0"/>
          </a:p>
        </p:txBody>
      </p:sp>
      <p:pic>
        <p:nvPicPr>
          <p:cNvPr id="5" name="Picture 4" descr="GEMeatball&amp;Ta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425451" y="6088064"/>
            <a:ext cx="2144184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39954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3F2F7-DC5A-4CCD-AA37-1409C7808454}" type="datetimeFigureOut">
              <a:rPr lang="en-US" smtClean="0"/>
              <a:t>4/17/2016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2D7A1-F3C1-4E98-BD36-2DE56269A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57719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Orang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0400" y="280800"/>
            <a:ext cx="11280000" cy="997200"/>
          </a:xfrm>
        </p:spPr>
        <p:txBody>
          <a:bodyPr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  <a:endParaRPr lang="en-GB" dirty="0"/>
          </a:p>
        </p:txBody>
      </p:sp>
      <p:pic>
        <p:nvPicPr>
          <p:cNvPr id="5" name="Picture 4" descr="GEMeatball&amp;Ta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425451" y="6088064"/>
            <a:ext cx="2144184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716955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Purp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0400" y="280800"/>
            <a:ext cx="11280000" cy="997200"/>
          </a:xfrm>
        </p:spPr>
        <p:txBody>
          <a:bodyPr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  <a:endParaRPr lang="en-GB" dirty="0"/>
          </a:p>
        </p:txBody>
      </p:sp>
      <p:pic>
        <p:nvPicPr>
          <p:cNvPr id="5" name="Picture 4" descr="GEMeatball&amp;Ta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425451" y="6088064"/>
            <a:ext cx="2144184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2619077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Cya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0400" y="280800"/>
            <a:ext cx="11280000" cy="997200"/>
          </a:xfrm>
        </p:spPr>
        <p:txBody>
          <a:bodyPr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  <a:endParaRPr lang="en-GB" dirty="0"/>
          </a:p>
        </p:txBody>
      </p:sp>
      <p:pic>
        <p:nvPicPr>
          <p:cNvPr id="5" name="Picture 4" descr="GEMeatball&amp;Ta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425451" y="6088064"/>
            <a:ext cx="2144184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8341330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Viole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0400" y="280800"/>
            <a:ext cx="11280000" cy="997200"/>
          </a:xfrm>
        </p:spPr>
        <p:txBody>
          <a:bodyPr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  <a:endParaRPr lang="en-GB" dirty="0"/>
          </a:p>
        </p:txBody>
      </p:sp>
      <p:pic>
        <p:nvPicPr>
          <p:cNvPr id="5" name="Picture 4" descr="GEMeatball&amp;Ta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425451" y="6088064"/>
            <a:ext cx="2144184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3532630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Light Green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EMeatball&amp;Ta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425451" y="6088064"/>
            <a:ext cx="2144184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70400" y="280800"/>
            <a:ext cx="11280000" cy="997200"/>
          </a:xfrm>
        </p:spPr>
        <p:txBody>
          <a:bodyPr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2146935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 descr="D:\Documents and Settings\200015691\Desktop\Ivan Files\Downloads\IAW Tagline\IAW Tagline PPT use\One Line-Horizontal\GE_lockup_PMS7455_IaW_pp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3301" y="2733676"/>
            <a:ext cx="4917017" cy="1350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287748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1"/>
            <a:ext cx="12192000" cy="8263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pic>
        <p:nvPicPr>
          <p:cNvPr id="9" name="Picture 3" descr="C:\Users\u26878\Downloads\shutterstock_149655416 (1)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20"/>
          <a:stretch/>
        </p:blipFill>
        <p:spPr bwMode="auto">
          <a:xfrm>
            <a:off x="-304800" y="3330760"/>
            <a:ext cx="12496800" cy="3070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 Placeholder 25"/>
          <p:cNvSpPr>
            <a:spLocks noGrp="1"/>
          </p:cNvSpPr>
          <p:nvPr>
            <p:ph type="body" sz="quarter" idx="14" hasCustomPrompt="1"/>
          </p:nvPr>
        </p:nvSpPr>
        <p:spPr>
          <a:xfrm>
            <a:off x="299960" y="473780"/>
            <a:ext cx="3759200" cy="534988"/>
          </a:xfrm>
        </p:spPr>
        <p:txBody>
          <a:bodyPr anchor="ctr">
            <a:noAutofit/>
          </a:bodyPr>
          <a:lstStyle>
            <a:lvl1pPr algn="ctr">
              <a:buNone/>
              <a:defRPr sz="2000" b="0" baseline="0">
                <a:solidFill>
                  <a:schemeClr val="bg2">
                    <a:lumMod val="50000"/>
                  </a:schemeClr>
                </a:solidFill>
                <a:latin typeface="Hand Of Sean" pitchFamily="2" charset="0"/>
              </a:defRPr>
            </a:lvl1pPr>
          </a:lstStyle>
          <a:p>
            <a:pPr lvl="0"/>
            <a:r>
              <a:rPr lang="en-US" dirty="0"/>
              <a:t>Vertical/ Business Unit</a:t>
            </a:r>
          </a:p>
        </p:txBody>
      </p:sp>
      <p:sp>
        <p:nvSpPr>
          <p:cNvPr id="17" name="Text Placeholder 25"/>
          <p:cNvSpPr>
            <a:spLocks noGrp="1"/>
          </p:cNvSpPr>
          <p:nvPr>
            <p:ph type="body" sz="quarter" idx="11" hasCustomPrompt="1"/>
          </p:nvPr>
        </p:nvSpPr>
        <p:spPr>
          <a:xfrm>
            <a:off x="217713" y="1973974"/>
            <a:ext cx="6603999" cy="533400"/>
          </a:xfrm>
        </p:spPr>
        <p:txBody>
          <a:bodyPr>
            <a:noAutofit/>
          </a:bodyPr>
          <a:lstStyle>
            <a:lvl1pPr marL="0" indent="0">
              <a:buNone/>
              <a:defRPr sz="32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Presentation Title</a:t>
            </a:r>
          </a:p>
        </p:txBody>
      </p:sp>
      <p:sp>
        <p:nvSpPr>
          <p:cNvPr id="19" name="Picture Placeholder 28"/>
          <p:cNvSpPr>
            <a:spLocks noGrp="1"/>
          </p:cNvSpPr>
          <p:nvPr>
            <p:ph type="pic" sz="quarter" idx="13" hasCustomPrompt="1"/>
          </p:nvPr>
        </p:nvSpPr>
        <p:spPr>
          <a:xfrm>
            <a:off x="10033000" y="1622002"/>
            <a:ext cx="1727200" cy="1295400"/>
          </a:xfrm>
          <a:ln>
            <a:noFill/>
          </a:ln>
        </p:spPr>
        <p:txBody>
          <a:bodyPr>
            <a:normAutofit/>
          </a:bodyPr>
          <a:lstStyle>
            <a:lvl1pPr>
              <a:buNone/>
              <a:defRPr sz="1600"/>
            </a:lvl1pPr>
          </a:lstStyle>
          <a:p>
            <a:r>
              <a:rPr lang="en-US" dirty="0"/>
              <a:t>Client Logo</a:t>
            </a:r>
          </a:p>
        </p:txBody>
      </p:sp>
      <p:sp>
        <p:nvSpPr>
          <p:cNvPr id="23" name="Text Placeholder 37"/>
          <p:cNvSpPr>
            <a:spLocks noGrp="1"/>
          </p:cNvSpPr>
          <p:nvPr>
            <p:ph type="body" sz="quarter" idx="15" hasCustomPrompt="1"/>
          </p:nvPr>
        </p:nvSpPr>
        <p:spPr>
          <a:xfrm>
            <a:off x="217712" y="2917402"/>
            <a:ext cx="6604000" cy="612648"/>
          </a:xfrm>
        </p:spPr>
        <p:txBody>
          <a:bodyPr/>
          <a:lstStyle>
            <a:lvl1pPr marL="0" indent="0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Description about the presentation and/or version number and date of release</a:t>
            </a:r>
          </a:p>
        </p:txBody>
      </p:sp>
      <p:sp>
        <p:nvSpPr>
          <p:cNvPr id="25" name="Date Placeholder 5"/>
          <p:cNvSpPr>
            <a:spLocks noGrp="1"/>
          </p:cNvSpPr>
          <p:nvPr userDrawn="1">
            <p:ph type="dt" sz="half" idx="10"/>
          </p:nvPr>
        </p:nvSpPr>
        <p:spPr>
          <a:xfrm>
            <a:off x="9804400" y="381000"/>
            <a:ext cx="2184400" cy="228600"/>
          </a:xfrm>
          <a:prstGeom prst="rect">
            <a:avLst/>
          </a:prstGeom>
        </p:spPr>
        <p:txBody>
          <a:bodyPr/>
          <a:lstStyle>
            <a:lvl1pPr algn="ctr">
              <a:defRPr sz="1100">
                <a:solidFill>
                  <a:schemeClr val="tx1"/>
                </a:solidFill>
                <a:latin typeface="Segoe" panose="020B0502040504020203" pitchFamily="34" charset="0"/>
              </a:defRPr>
            </a:lvl1pPr>
          </a:lstStyle>
          <a:p>
            <a:endParaRPr lang="en-US" kern="0" dirty="0">
              <a:solidFill>
                <a:srgbClr val="1E4191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1" y="5707748"/>
            <a:ext cx="12192001" cy="693053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631902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08000" y="457200"/>
            <a:ext cx="11249152" cy="53035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08000" y="1371600"/>
            <a:ext cx="11176000" cy="5029200"/>
          </a:xfrm>
        </p:spPr>
        <p:txBody>
          <a:bodyPr/>
          <a:lstStyle>
            <a:lvl3pPr>
              <a:defRPr/>
            </a:lvl3pPr>
            <a:lvl4pPr>
              <a:buFont typeface="Calibri" pitchFamily="34" charset="0"/>
              <a:buChar char="»"/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06400" y="1"/>
            <a:ext cx="3556000" cy="381000"/>
          </a:xfrm>
        </p:spPr>
        <p:txBody>
          <a:bodyPr anchor="ctr" anchorCtr="1">
            <a:normAutofit/>
          </a:bodyPr>
          <a:lstStyle>
            <a:lvl1pPr algn="ctr">
              <a:buNone/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Edit Heading</a:t>
            </a:r>
          </a:p>
        </p:txBody>
      </p:sp>
      <p:sp>
        <p:nvSpPr>
          <p:cNvPr id="8" name="Rectangle 96"/>
          <p:cNvSpPr>
            <a:spLocks noGrp="1" noChangeArrowheads="1"/>
          </p:cNvSpPr>
          <p:nvPr>
            <p:ph type="sldNum" sz="quarter" idx="14"/>
          </p:nvPr>
        </p:nvSpPr>
        <p:spPr bwMode="auto">
          <a:xfrm>
            <a:off x="105983" y="6590620"/>
            <a:ext cx="460376" cy="185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>
              <a:defRPr sz="1100" b="0" smtClean="0">
                <a:solidFill>
                  <a:schemeClr val="bg1">
                    <a:lumMod val="50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A85E9118-4525-4620-91B5-75B9750E007A}" type="slidenum">
              <a:rPr lang="en-US">
                <a:solidFill>
                  <a:srgbClr val="FFFFFF">
                    <a:lumMod val="5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796552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08000" y="457200"/>
            <a:ext cx="11249152" cy="53035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08000" y="1371600"/>
            <a:ext cx="11176000" cy="5029200"/>
          </a:xfrm>
        </p:spPr>
        <p:txBody>
          <a:bodyPr/>
          <a:lstStyle>
            <a:lvl3pPr>
              <a:defRPr/>
            </a:lvl3pPr>
            <a:lvl4pPr>
              <a:buFont typeface="Calibri" pitchFamily="34" charset="0"/>
              <a:buChar char="»"/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06400" y="1"/>
            <a:ext cx="3556000" cy="381000"/>
          </a:xfrm>
        </p:spPr>
        <p:txBody>
          <a:bodyPr anchor="ctr" anchorCtr="1">
            <a:normAutofit/>
          </a:bodyPr>
          <a:lstStyle>
            <a:lvl1pPr algn="ctr">
              <a:buNone/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Edit Heading</a:t>
            </a:r>
          </a:p>
        </p:txBody>
      </p:sp>
      <p:sp>
        <p:nvSpPr>
          <p:cNvPr id="8" name="Rectangle 96"/>
          <p:cNvSpPr>
            <a:spLocks noGrp="1" noChangeArrowheads="1"/>
          </p:cNvSpPr>
          <p:nvPr>
            <p:ph type="sldNum" sz="quarter" idx="14"/>
          </p:nvPr>
        </p:nvSpPr>
        <p:spPr bwMode="auto">
          <a:xfrm>
            <a:off x="105983" y="6590620"/>
            <a:ext cx="460376" cy="185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>
              <a:defRPr sz="1100" b="0" smtClean="0">
                <a:solidFill>
                  <a:schemeClr val="bg1">
                    <a:lumMod val="50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A85E9118-4525-4620-91B5-75B9750E007A}" type="slidenum">
              <a:rPr lang="en-US">
                <a:solidFill>
                  <a:srgbClr val="FFFFFF">
                    <a:lumMod val="5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952641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96"/>
          <p:cNvSpPr>
            <a:spLocks noGrp="1" noChangeArrowheads="1"/>
          </p:cNvSpPr>
          <p:nvPr>
            <p:ph type="sldNum" sz="quarter" idx="14"/>
          </p:nvPr>
        </p:nvSpPr>
        <p:spPr bwMode="auto">
          <a:xfrm>
            <a:off x="105983" y="6590620"/>
            <a:ext cx="460376" cy="185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>
              <a:defRPr sz="1100" b="0" smtClean="0">
                <a:solidFill>
                  <a:schemeClr val="bg1">
                    <a:lumMod val="5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A85E9118-4525-4620-91B5-75B9750E007A}" type="slidenum">
              <a:rPr lang="en-US">
                <a:solidFill>
                  <a:srgbClr val="FFFFFF">
                    <a:lumMod val="5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06400" y="1"/>
            <a:ext cx="3556000" cy="381000"/>
          </a:xfrm>
        </p:spPr>
        <p:txBody>
          <a:bodyPr anchor="ctr" anchorCtr="1">
            <a:normAutofit/>
          </a:bodyPr>
          <a:lstStyle>
            <a:lvl1pPr algn="ctr">
              <a:buNone/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Edit Heading</a:t>
            </a:r>
          </a:p>
        </p:txBody>
      </p:sp>
    </p:spTree>
    <p:extLst>
      <p:ext uri="{BB962C8B-B14F-4D97-AF65-F5344CB8AC3E}">
        <p14:creationId xmlns:p14="http://schemas.microsoft.com/office/powerpoint/2010/main" val="3172021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3F2F7-DC5A-4CCD-AA37-1409C7808454}" type="datetimeFigureOut">
              <a:rPr lang="en-US" smtClean="0"/>
              <a:t>4/17/2016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2D7A1-F3C1-4E98-BD36-2DE56269A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519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3F2F7-DC5A-4CCD-AA37-1409C7808454}" type="datetimeFigureOut">
              <a:rPr lang="en-US" smtClean="0"/>
              <a:t>4/17/2016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2D7A1-F3C1-4E98-BD36-2DE56269A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561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3F2F7-DC5A-4CCD-AA37-1409C7808454}" type="datetimeFigureOut">
              <a:rPr lang="en-US" smtClean="0"/>
              <a:t>4/17/2016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2D7A1-F3C1-4E98-BD36-2DE56269A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027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3F2F7-DC5A-4CCD-AA37-1409C7808454}" type="datetimeFigureOut">
              <a:rPr lang="en-US" smtClean="0"/>
              <a:t>4/17/2016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2D7A1-F3C1-4E98-BD36-2DE56269A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854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3F2F7-DC5A-4CCD-AA37-1409C7808454}" type="datetimeFigureOut">
              <a:rPr lang="en-US" smtClean="0"/>
              <a:t>4/17/2016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2D7A1-F3C1-4E98-BD36-2DE56269A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597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1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9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2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8.xml"/><Relationship Id="rId13" Type="http://schemas.openxmlformats.org/officeDocument/2006/relationships/slideLayout" Target="../slideLayouts/slideLayout43.xml"/><Relationship Id="rId18" Type="http://schemas.openxmlformats.org/officeDocument/2006/relationships/slideLayout" Target="../slideLayouts/slideLayout48.xml"/><Relationship Id="rId3" Type="http://schemas.openxmlformats.org/officeDocument/2006/relationships/slideLayout" Target="../slideLayouts/slideLayout33.xml"/><Relationship Id="rId7" Type="http://schemas.openxmlformats.org/officeDocument/2006/relationships/slideLayout" Target="../slideLayouts/slideLayout37.xml"/><Relationship Id="rId12" Type="http://schemas.openxmlformats.org/officeDocument/2006/relationships/slideLayout" Target="../slideLayouts/slideLayout42.xml"/><Relationship Id="rId17" Type="http://schemas.openxmlformats.org/officeDocument/2006/relationships/slideLayout" Target="../slideLayouts/slideLayout47.xml"/><Relationship Id="rId2" Type="http://schemas.openxmlformats.org/officeDocument/2006/relationships/slideLayout" Target="../slideLayouts/slideLayout32.xml"/><Relationship Id="rId16" Type="http://schemas.openxmlformats.org/officeDocument/2006/relationships/slideLayout" Target="../slideLayouts/slideLayout46.xml"/><Relationship Id="rId20" Type="http://schemas.openxmlformats.org/officeDocument/2006/relationships/theme" Target="../theme/theme3.xml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41.xml"/><Relationship Id="rId5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45.xml"/><Relationship Id="rId10" Type="http://schemas.openxmlformats.org/officeDocument/2006/relationships/slideLayout" Target="../slideLayouts/slideLayout40.xml"/><Relationship Id="rId19" Type="http://schemas.openxmlformats.org/officeDocument/2006/relationships/slideLayout" Target="../slideLayouts/slideLayout49.xml"/><Relationship Id="rId4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9.xml"/><Relationship Id="rId14" Type="http://schemas.openxmlformats.org/officeDocument/2006/relationships/slideLayout" Target="../slideLayouts/slideLayout4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A3F2F7-DC5A-4CCD-AA37-1409C7808454}" type="datetimeFigureOut">
              <a:rPr lang="en-US" smtClean="0"/>
              <a:t>4/17/2016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72D7A1-F3C1-4E98-BD36-2DE56269A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09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58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80989"/>
            <a:ext cx="11279717" cy="998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5795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27200"/>
            <a:ext cx="11279717" cy="423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375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84" r:id="rId16"/>
    <p:sldLayoutId id="2147483692" r:id="rId17"/>
    <p:sldLayoutId id="2147483693" r:id="rId18"/>
  </p:sldLayoutIdLst>
  <p:hf sldNum="0" hd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1E419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1E4191"/>
          </a:solidFill>
          <a:latin typeface="GE Inspira Pitch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1E4191"/>
          </a:solidFill>
          <a:latin typeface="GE Inspira Pitch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1E4191"/>
          </a:solidFill>
          <a:latin typeface="GE Inspira Pitch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1E4191"/>
          </a:solidFill>
          <a:latin typeface="GE Inspira Pitch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1E4191"/>
          </a:solidFill>
          <a:latin typeface="GE Inspira Pitch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1E4191"/>
          </a:solidFill>
          <a:latin typeface="GE Inspira Pitch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1E4191"/>
          </a:solidFill>
          <a:latin typeface="GE Inspira Pitch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1E4191"/>
          </a:solidFill>
          <a:latin typeface="GE Inspira Pitch" pitchFamily="34" charset="0"/>
        </a:defRPr>
      </a:lvl9pPr>
    </p:titleStyle>
    <p:bodyStyle>
      <a:lvl1pPr algn="l" rtl="0" eaLnBrk="1" fontAlgn="base" hangingPunct="1">
        <a:lnSpc>
          <a:spcPct val="90000"/>
        </a:lnSpc>
        <a:spcBef>
          <a:spcPct val="50000"/>
        </a:spcBef>
        <a:spcAft>
          <a:spcPct val="0"/>
        </a:spcAft>
        <a:buClr>
          <a:srgbClr val="004880"/>
        </a:buClr>
        <a:defRPr sz="3200">
          <a:solidFill>
            <a:srgbClr val="1E4191"/>
          </a:solidFill>
          <a:latin typeface="+mn-lt"/>
          <a:ea typeface="+mn-ea"/>
          <a:cs typeface="+mn-cs"/>
        </a:defRPr>
      </a:lvl1pPr>
      <a:lvl2pPr marL="341313" indent="-339725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004880"/>
        </a:buClr>
        <a:buFont typeface="GE Inspira Pitch" pitchFamily="34" charset="0"/>
        <a:buChar char="•"/>
        <a:defRPr sz="3200">
          <a:solidFill>
            <a:srgbClr val="1E4191"/>
          </a:solidFill>
          <a:latin typeface="+mn-lt"/>
        </a:defRPr>
      </a:lvl2pPr>
      <a:lvl3pPr marL="744538" indent="-288925" algn="l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Clr>
          <a:srgbClr val="004880"/>
        </a:buClr>
        <a:buChar char="–"/>
        <a:defRPr sz="3200">
          <a:solidFill>
            <a:srgbClr val="1E4191"/>
          </a:solidFill>
          <a:latin typeface="+mn-lt"/>
        </a:defRPr>
      </a:lvl3pPr>
      <a:lvl4pPr marL="1146175" indent="-287338" algn="l" rtl="0" eaLnBrk="1" fontAlgn="base" hangingPunct="1">
        <a:lnSpc>
          <a:spcPct val="90000"/>
        </a:lnSpc>
        <a:spcBef>
          <a:spcPct val="10000"/>
        </a:spcBef>
        <a:spcAft>
          <a:spcPct val="0"/>
        </a:spcAft>
        <a:buClr>
          <a:srgbClr val="004880"/>
        </a:buClr>
        <a:buChar char="–"/>
        <a:defRPr sz="3200">
          <a:solidFill>
            <a:srgbClr val="1E4191"/>
          </a:solidFill>
          <a:latin typeface="+mn-lt"/>
        </a:defRPr>
      </a:lvl4pPr>
      <a:lvl5pPr marL="1546225" indent="-285750" algn="l" rtl="0" eaLnBrk="1" fontAlgn="base" hangingPunct="1">
        <a:lnSpc>
          <a:spcPct val="90000"/>
        </a:lnSpc>
        <a:spcBef>
          <a:spcPts val="240"/>
        </a:spcBef>
        <a:spcAft>
          <a:spcPct val="0"/>
        </a:spcAft>
        <a:buClr>
          <a:srgbClr val="004880"/>
        </a:buClr>
        <a:buChar char="–"/>
        <a:defRPr sz="3200">
          <a:solidFill>
            <a:srgbClr val="1E4191"/>
          </a:solidFill>
          <a:latin typeface="+mn-lt"/>
        </a:defRPr>
      </a:lvl5pPr>
      <a:lvl6pPr marL="2003425" indent="-28575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buClr>
          <a:srgbClr val="004880"/>
        </a:buClr>
        <a:buChar char="–"/>
        <a:defRPr sz="3200">
          <a:solidFill>
            <a:srgbClr val="1E4191"/>
          </a:solidFill>
          <a:latin typeface="+mn-lt"/>
        </a:defRPr>
      </a:lvl6pPr>
      <a:lvl7pPr marL="2460625" indent="-28575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buClr>
          <a:srgbClr val="004880"/>
        </a:buClr>
        <a:buChar char="–"/>
        <a:defRPr sz="3200">
          <a:solidFill>
            <a:srgbClr val="1E4191"/>
          </a:solidFill>
          <a:latin typeface="+mn-lt"/>
        </a:defRPr>
      </a:lvl7pPr>
      <a:lvl8pPr marL="2917825" indent="-28575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buClr>
          <a:srgbClr val="004880"/>
        </a:buClr>
        <a:buChar char="–"/>
        <a:defRPr sz="3200">
          <a:solidFill>
            <a:srgbClr val="1E4191"/>
          </a:solidFill>
          <a:latin typeface="+mn-lt"/>
        </a:defRPr>
      </a:lvl8pPr>
      <a:lvl9pPr marL="3375025" indent="-28575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buClr>
          <a:srgbClr val="004880"/>
        </a:buClr>
        <a:buChar char="–"/>
        <a:defRPr sz="3200">
          <a:solidFill>
            <a:srgbClr val="1E419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58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80989"/>
            <a:ext cx="11279717" cy="998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5795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27200"/>
            <a:ext cx="11279717" cy="423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1291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  <p:sldLayoutId id="2147483711" r:id="rId17"/>
    <p:sldLayoutId id="2147483712" r:id="rId18"/>
    <p:sldLayoutId id="2147483713" r:id="rId19"/>
  </p:sldLayoutIdLst>
  <p:hf sldNum="0" hd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1E419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1E4191"/>
          </a:solidFill>
          <a:latin typeface="GE Inspira Pitch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1E4191"/>
          </a:solidFill>
          <a:latin typeface="GE Inspira Pitch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1E4191"/>
          </a:solidFill>
          <a:latin typeface="GE Inspira Pitch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1E4191"/>
          </a:solidFill>
          <a:latin typeface="GE Inspira Pitch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1E4191"/>
          </a:solidFill>
          <a:latin typeface="GE Inspira Pitch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1E4191"/>
          </a:solidFill>
          <a:latin typeface="GE Inspira Pitch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1E4191"/>
          </a:solidFill>
          <a:latin typeface="GE Inspira Pitch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1E4191"/>
          </a:solidFill>
          <a:latin typeface="GE Inspira Pitch" pitchFamily="34" charset="0"/>
        </a:defRPr>
      </a:lvl9pPr>
    </p:titleStyle>
    <p:bodyStyle>
      <a:lvl1pPr algn="l" rtl="0" eaLnBrk="1" fontAlgn="base" hangingPunct="1">
        <a:lnSpc>
          <a:spcPct val="90000"/>
        </a:lnSpc>
        <a:spcBef>
          <a:spcPct val="50000"/>
        </a:spcBef>
        <a:spcAft>
          <a:spcPct val="0"/>
        </a:spcAft>
        <a:buClr>
          <a:srgbClr val="004880"/>
        </a:buClr>
        <a:defRPr sz="3200">
          <a:solidFill>
            <a:srgbClr val="1E4191"/>
          </a:solidFill>
          <a:latin typeface="+mn-lt"/>
          <a:ea typeface="+mn-ea"/>
          <a:cs typeface="+mn-cs"/>
        </a:defRPr>
      </a:lvl1pPr>
      <a:lvl2pPr marL="341313" indent="-339725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004880"/>
        </a:buClr>
        <a:buFont typeface="GE Inspira Pitch" pitchFamily="34" charset="0"/>
        <a:buChar char="•"/>
        <a:defRPr sz="3200">
          <a:solidFill>
            <a:srgbClr val="1E4191"/>
          </a:solidFill>
          <a:latin typeface="+mn-lt"/>
        </a:defRPr>
      </a:lvl2pPr>
      <a:lvl3pPr marL="744538" indent="-288925" algn="l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Clr>
          <a:srgbClr val="004880"/>
        </a:buClr>
        <a:buChar char="–"/>
        <a:defRPr sz="3200">
          <a:solidFill>
            <a:srgbClr val="1E4191"/>
          </a:solidFill>
          <a:latin typeface="+mn-lt"/>
        </a:defRPr>
      </a:lvl3pPr>
      <a:lvl4pPr marL="1146175" indent="-287338" algn="l" rtl="0" eaLnBrk="1" fontAlgn="base" hangingPunct="1">
        <a:lnSpc>
          <a:spcPct val="90000"/>
        </a:lnSpc>
        <a:spcBef>
          <a:spcPct val="10000"/>
        </a:spcBef>
        <a:spcAft>
          <a:spcPct val="0"/>
        </a:spcAft>
        <a:buClr>
          <a:srgbClr val="004880"/>
        </a:buClr>
        <a:buChar char="–"/>
        <a:defRPr sz="3200">
          <a:solidFill>
            <a:srgbClr val="1E4191"/>
          </a:solidFill>
          <a:latin typeface="+mn-lt"/>
        </a:defRPr>
      </a:lvl4pPr>
      <a:lvl5pPr marL="1546225" indent="-285750" algn="l" rtl="0" eaLnBrk="1" fontAlgn="base" hangingPunct="1">
        <a:lnSpc>
          <a:spcPct val="90000"/>
        </a:lnSpc>
        <a:spcBef>
          <a:spcPts val="240"/>
        </a:spcBef>
        <a:spcAft>
          <a:spcPct val="0"/>
        </a:spcAft>
        <a:buClr>
          <a:srgbClr val="004880"/>
        </a:buClr>
        <a:buChar char="–"/>
        <a:defRPr sz="3200">
          <a:solidFill>
            <a:srgbClr val="1E4191"/>
          </a:solidFill>
          <a:latin typeface="+mn-lt"/>
        </a:defRPr>
      </a:lvl5pPr>
      <a:lvl6pPr marL="2003425" indent="-28575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buClr>
          <a:srgbClr val="004880"/>
        </a:buClr>
        <a:buChar char="–"/>
        <a:defRPr sz="3200">
          <a:solidFill>
            <a:srgbClr val="1E4191"/>
          </a:solidFill>
          <a:latin typeface="+mn-lt"/>
        </a:defRPr>
      </a:lvl6pPr>
      <a:lvl7pPr marL="2460625" indent="-28575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buClr>
          <a:srgbClr val="004880"/>
        </a:buClr>
        <a:buChar char="–"/>
        <a:defRPr sz="3200">
          <a:solidFill>
            <a:srgbClr val="1E4191"/>
          </a:solidFill>
          <a:latin typeface="+mn-lt"/>
        </a:defRPr>
      </a:lvl7pPr>
      <a:lvl8pPr marL="2917825" indent="-28575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buClr>
          <a:srgbClr val="004880"/>
        </a:buClr>
        <a:buChar char="–"/>
        <a:defRPr sz="3200">
          <a:solidFill>
            <a:srgbClr val="1E4191"/>
          </a:solidFill>
          <a:latin typeface="+mn-lt"/>
        </a:defRPr>
      </a:lvl8pPr>
      <a:lvl9pPr marL="3375025" indent="-28575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buClr>
          <a:srgbClr val="004880"/>
        </a:buClr>
        <a:buChar char="–"/>
        <a:defRPr sz="3200">
          <a:solidFill>
            <a:srgbClr val="1E419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9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3"/>
          <p:cNvSpPr/>
          <p:nvPr/>
        </p:nvSpPr>
        <p:spPr>
          <a:xfrm>
            <a:off x="7885506" y="1006404"/>
            <a:ext cx="1381125" cy="1381125"/>
          </a:xfrm>
          <a:custGeom>
            <a:avLst/>
            <a:gdLst/>
            <a:ahLst/>
            <a:cxnLst/>
            <a:rect l="l" t="t" r="r" b="b"/>
            <a:pathLst>
              <a:path w="1381125" h="1381125">
                <a:moveTo>
                  <a:pt x="1380655" y="690321"/>
                </a:moveTo>
                <a:lnTo>
                  <a:pt x="1379062" y="737584"/>
                </a:lnTo>
                <a:lnTo>
                  <a:pt x="1374353" y="783993"/>
                </a:lnTo>
                <a:lnTo>
                  <a:pt x="1366629" y="829445"/>
                </a:lnTo>
                <a:lnTo>
                  <a:pt x="1355995" y="873835"/>
                </a:lnTo>
                <a:lnTo>
                  <a:pt x="1342552" y="917063"/>
                </a:lnTo>
                <a:lnTo>
                  <a:pt x="1326404" y="959025"/>
                </a:lnTo>
                <a:lnTo>
                  <a:pt x="1307653" y="999618"/>
                </a:lnTo>
                <a:lnTo>
                  <a:pt x="1286403" y="1038739"/>
                </a:lnTo>
                <a:lnTo>
                  <a:pt x="1262755" y="1076286"/>
                </a:lnTo>
                <a:lnTo>
                  <a:pt x="1236814" y="1112155"/>
                </a:lnTo>
                <a:lnTo>
                  <a:pt x="1208681" y="1146245"/>
                </a:lnTo>
                <a:lnTo>
                  <a:pt x="1178459" y="1178452"/>
                </a:lnTo>
                <a:lnTo>
                  <a:pt x="1146253" y="1208672"/>
                </a:lnTo>
                <a:lnTo>
                  <a:pt x="1112163" y="1236805"/>
                </a:lnTo>
                <a:lnTo>
                  <a:pt x="1076293" y="1262746"/>
                </a:lnTo>
                <a:lnTo>
                  <a:pt x="1038746" y="1286393"/>
                </a:lnTo>
                <a:lnTo>
                  <a:pt x="999625" y="1307643"/>
                </a:lnTo>
                <a:lnTo>
                  <a:pt x="959032" y="1326393"/>
                </a:lnTo>
                <a:lnTo>
                  <a:pt x="917071" y="1342541"/>
                </a:lnTo>
                <a:lnTo>
                  <a:pt x="873844" y="1355983"/>
                </a:lnTo>
                <a:lnTo>
                  <a:pt x="829454" y="1366617"/>
                </a:lnTo>
                <a:lnTo>
                  <a:pt x="784003" y="1374340"/>
                </a:lnTo>
                <a:lnTo>
                  <a:pt x="737596" y="1379049"/>
                </a:lnTo>
                <a:lnTo>
                  <a:pt x="690333" y="1380642"/>
                </a:lnTo>
                <a:lnTo>
                  <a:pt x="643070" y="1379049"/>
                </a:lnTo>
                <a:lnTo>
                  <a:pt x="596661" y="1374340"/>
                </a:lnTo>
                <a:lnTo>
                  <a:pt x="551209" y="1366617"/>
                </a:lnTo>
                <a:lnTo>
                  <a:pt x="506818" y="1355983"/>
                </a:lnTo>
                <a:lnTo>
                  <a:pt x="463589" y="1342541"/>
                </a:lnTo>
                <a:lnTo>
                  <a:pt x="421627" y="1326393"/>
                </a:lnTo>
                <a:lnTo>
                  <a:pt x="381034" y="1307643"/>
                </a:lnTo>
                <a:lnTo>
                  <a:pt x="341912" y="1286393"/>
                </a:lnTo>
                <a:lnTo>
                  <a:pt x="304364" y="1262746"/>
                </a:lnTo>
                <a:lnTo>
                  <a:pt x="268494" y="1236805"/>
                </a:lnTo>
                <a:lnTo>
                  <a:pt x="234404" y="1208672"/>
                </a:lnTo>
                <a:lnTo>
                  <a:pt x="202196" y="1178452"/>
                </a:lnTo>
                <a:lnTo>
                  <a:pt x="171975" y="1146245"/>
                </a:lnTo>
                <a:lnTo>
                  <a:pt x="143841" y="1112155"/>
                </a:lnTo>
                <a:lnTo>
                  <a:pt x="117900" y="1076286"/>
                </a:lnTo>
                <a:lnTo>
                  <a:pt x="94252" y="1038739"/>
                </a:lnTo>
                <a:lnTo>
                  <a:pt x="73001" y="999618"/>
                </a:lnTo>
                <a:lnTo>
                  <a:pt x="54250" y="959025"/>
                </a:lnTo>
                <a:lnTo>
                  <a:pt x="38102" y="917063"/>
                </a:lnTo>
                <a:lnTo>
                  <a:pt x="24659" y="873835"/>
                </a:lnTo>
                <a:lnTo>
                  <a:pt x="14025" y="829445"/>
                </a:lnTo>
                <a:lnTo>
                  <a:pt x="6302" y="783993"/>
                </a:lnTo>
                <a:lnTo>
                  <a:pt x="1592" y="737584"/>
                </a:lnTo>
                <a:lnTo>
                  <a:pt x="0" y="690321"/>
                </a:lnTo>
                <a:lnTo>
                  <a:pt x="1592" y="643057"/>
                </a:lnTo>
                <a:lnTo>
                  <a:pt x="6302" y="596648"/>
                </a:lnTo>
                <a:lnTo>
                  <a:pt x="14025" y="551197"/>
                </a:lnTo>
                <a:lnTo>
                  <a:pt x="24659" y="506806"/>
                </a:lnTo>
                <a:lnTo>
                  <a:pt x="38102" y="463578"/>
                </a:lnTo>
                <a:lnTo>
                  <a:pt x="54250" y="421616"/>
                </a:lnTo>
                <a:lnTo>
                  <a:pt x="73001" y="381024"/>
                </a:lnTo>
                <a:lnTo>
                  <a:pt x="94252" y="341902"/>
                </a:lnTo>
                <a:lnTo>
                  <a:pt x="117900" y="304355"/>
                </a:lnTo>
                <a:lnTo>
                  <a:pt x="143841" y="268486"/>
                </a:lnTo>
                <a:lnTo>
                  <a:pt x="171975" y="234396"/>
                </a:lnTo>
                <a:lnTo>
                  <a:pt x="202196" y="202190"/>
                </a:lnTo>
                <a:lnTo>
                  <a:pt x="234404" y="171969"/>
                </a:lnTo>
                <a:lnTo>
                  <a:pt x="268494" y="143837"/>
                </a:lnTo>
                <a:lnTo>
                  <a:pt x="304364" y="117895"/>
                </a:lnTo>
                <a:lnTo>
                  <a:pt x="341912" y="94249"/>
                </a:lnTo>
                <a:lnTo>
                  <a:pt x="381034" y="72999"/>
                </a:lnTo>
                <a:lnTo>
                  <a:pt x="421627" y="54248"/>
                </a:lnTo>
                <a:lnTo>
                  <a:pt x="463589" y="38101"/>
                </a:lnTo>
                <a:lnTo>
                  <a:pt x="506818" y="24658"/>
                </a:lnTo>
                <a:lnTo>
                  <a:pt x="551209" y="14024"/>
                </a:lnTo>
                <a:lnTo>
                  <a:pt x="596661" y="6301"/>
                </a:lnTo>
                <a:lnTo>
                  <a:pt x="643070" y="1592"/>
                </a:lnTo>
                <a:lnTo>
                  <a:pt x="690333" y="0"/>
                </a:lnTo>
                <a:lnTo>
                  <a:pt x="737596" y="1592"/>
                </a:lnTo>
                <a:lnTo>
                  <a:pt x="784003" y="6301"/>
                </a:lnTo>
                <a:lnTo>
                  <a:pt x="829454" y="14024"/>
                </a:lnTo>
                <a:lnTo>
                  <a:pt x="873844" y="24658"/>
                </a:lnTo>
                <a:lnTo>
                  <a:pt x="917071" y="38101"/>
                </a:lnTo>
                <a:lnTo>
                  <a:pt x="959032" y="54248"/>
                </a:lnTo>
                <a:lnTo>
                  <a:pt x="999625" y="72999"/>
                </a:lnTo>
                <a:lnTo>
                  <a:pt x="1038746" y="94249"/>
                </a:lnTo>
                <a:lnTo>
                  <a:pt x="1076293" y="117895"/>
                </a:lnTo>
                <a:lnTo>
                  <a:pt x="1112163" y="143837"/>
                </a:lnTo>
                <a:lnTo>
                  <a:pt x="1146253" y="171969"/>
                </a:lnTo>
                <a:lnTo>
                  <a:pt x="1178459" y="202190"/>
                </a:lnTo>
                <a:lnTo>
                  <a:pt x="1208681" y="234396"/>
                </a:lnTo>
                <a:lnTo>
                  <a:pt x="1236814" y="268486"/>
                </a:lnTo>
                <a:lnTo>
                  <a:pt x="1262755" y="304355"/>
                </a:lnTo>
                <a:lnTo>
                  <a:pt x="1286403" y="341902"/>
                </a:lnTo>
                <a:lnTo>
                  <a:pt x="1307653" y="381024"/>
                </a:lnTo>
                <a:lnTo>
                  <a:pt x="1326404" y="421616"/>
                </a:lnTo>
                <a:lnTo>
                  <a:pt x="1342552" y="463578"/>
                </a:lnTo>
                <a:lnTo>
                  <a:pt x="1355995" y="506806"/>
                </a:lnTo>
                <a:lnTo>
                  <a:pt x="1366629" y="551197"/>
                </a:lnTo>
                <a:lnTo>
                  <a:pt x="1374353" y="596648"/>
                </a:lnTo>
                <a:lnTo>
                  <a:pt x="1379062" y="643057"/>
                </a:lnTo>
                <a:lnTo>
                  <a:pt x="1380655" y="690321"/>
                </a:lnTo>
                <a:close/>
              </a:path>
            </a:pathLst>
          </a:custGeom>
          <a:ln w="2556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4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0058400" h="7772400">
                <a:moveTo>
                  <a:pt x="10058400" y="7772400"/>
                </a:moveTo>
                <a:lnTo>
                  <a:pt x="0" y="7772400"/>
                </a:lnTo>
                <a:lnTo>
                  <a:pt x="0" y="0"/>
                </a:lnTo>
                <a:lnTo>
                  <a:pt x="10058400" y="0"/>
                </a:lnTo>
                <a:lnTo>
                  <a:pt x="10058400" y="7772400"/>
                </a:lnTo>
                <a:close/>
              </a:path>
            </a:pathLst>
          </a:custGeom>
          <a:solidFill>
            <a:srgbClr val="006A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5"/>
          <p:cNvSpPr/>
          <p:nvPr/>
        </p:nvSpPr>
        <p:spPr>
          <a:xfrm>
            <a:off x="0" y="3453197"/>
            <a:ext cx="7298055" cy="3369945"/>
          </a:xfrm>
          <a:custGeom>
            <a:avLst/>
            <a:gdLst/>
            <a:ahLst/>
            <a:cxnLst/>
            <a:rect l="l" t="t" r="r" b="b"/>
            <a:pathLst>
              <a:path w="7298055" h="3369945">
                <a:moveTo>
                  <a:pt x="0" y="0"/>
                </a:moveTo>
                <a:lnTo>
                  <a:pt x="0" y="3369868"/>
                </a:lnTo>
                <a:lnTo>
                  <a:pt x="7297737" y="3369868"/>
                </a:lnTo>
                <a:lnTo>
                  <a:pt x="5823851" y="5359"/>
                </a:lnTo>
                <a:lnTo>
                  <a:pt x="0" y="0"/>
                </a:lnTo>
                <a:close/>
              </a:path>
            </a:pathLst>
          </a:custGeom>
          <a:solidFill>
            <a:srgbClr val="006C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6"/>
          <p:cNvSpPr/>
          <p:nvPr/>
        </p:nvSpPr>
        <p:spPr>
          <a:xfrm>
            <a:off x="633614" y="811994"/>
            <a:ext cx="2237740" cy="2237740"/>
          </a:xfrm>
          <a:custGeom>
            <a:avLst/>
            <a:gdLst/>
            <a:ahLst/>
            <a:cxnLst/>
            <a:rect l="l" t="t" r="r" b="b"/>
            <a:pathLst>
              <a:path w="2237740" h="2237740">
                <a:moveTo>
                  <a:pt x="2237168" y="1118590"/>
                </a:moveTo>
                <a:lnTo>
                  <a:pt x="2236135" y="1167112"/>
                </a:lnTo>
                <a:lnTo>
                  <a:pt x="2233062" y="1215106"/>
                </a:lnTo>
                <a:lnTo>
                  <a:pt x="2227993" y="1262530"/>
                </a:lnTo>
                <a:lnTo>
                  <a:pt x="2220968" y="1309342"/>
                </a:lnTo>
                <a:lnTo>
                  <a:pt x="2212031" y="1355501"/>
                </a:lnTo>
                <a:lnTo>
                  <a:pt x="2201222" y="1400963"/>
                </a:lnTo>
                <a:lnTo>
                  <a:pt x="2188584" y="1445687"/>
                </a:lnTo>
                <a:lnTo>
                  <a:pt x="2174160" y="1489632"/>
                </a:lnTo>
                <a:lnTo>
                  <a:pt x="2157990" y="1532755"/>
                </a:lnTo>
                <a:lnTo>
                  <a:pt x="2140117" y="1575014"/>
                </a:lnTo>
                <a:lnTo>
                  <a:pt x="2120582" y="1616368"/>
                </a:lnTo>
                <a:lnTo>
                  <a:pt x="2099428" y="1656773"/>
                </a:lnTo>
                <a:lnTo>
                  <a:pt x="2076698" y="1696190"/>
                </a:lnTo>
                <a:lnTo>
                  <a:pt x="2052431" y="1734574"/>
                </a:lnTo>
                <a:lnTo>
                  <a:pt x="2026672" y="1771885"/>
                </a:lnTo>
                <a:lnTo>
                  <a:pt x="1999461" y="1808080"/>
                </a:lnTo>
                <a:lnTo>
                  <a:pt x="1970841" y="1843118"/>
                </a:lnTo>
                <a:lnTo>
                  <a:pt x="1940853" y="1876956"/>
                </a:lnTo>
                <a:lnTo>
                  <a:pt x="1909540" y="1909552"/>
                </a:lnTo>
                <a:lnTo>
                  <a:pt x="1876943" y="1940866"/>
                </a:lnTo>
                <a:lnTo>
                  <a:pt x="1843105" y="1970853"/>
                </a:lnTo>
                <a:lnTo>
                  <a:pt x="1808067" y="1999474"/>
                </a:lnTo>
                <a:lnTo>
                  <a:pt x="1771872" y="2026685"/>
                </a:lnTo>
                <a:lnTo>
                  <a:pt x="1734561" y="2052444"/>
                </a:lnTo>
                <a:lnTo>
                  <a:pt x="1696177" y="2076710"/>
                </a:lnTo>
                <a:lnTo>
                  <a:pt x="1656761" y="2099441"/>
                </a:lnTo>
                <a:lnTo>
                  <a:pt x="1616355" y="2120595"/>
                </a:lnTo>
                <a:lnTo>
                  <a:pt x="1575002" y="2140129"/>
                </a:lnTo>
                <a:lnTo>
                  <a:pt x="1532742" y="2158002"/>
                </a:lnTo>
                <a:lnTo>
                  <a:pt x="1489620" y="2174172"/>
                </a:lnTo>
                <a:lnTo>
                  <a:pt x="1445675" y="2188597"/>
                </a:lnTo>
                <a:lnTo>
                  <a:pt x="1400950" y="2201235"/>
                </a:lnTo>
                <a:lnTo>
                  <a:pt x="1355488" y="2212043"/>
                </a:lnTo>
                <a:lnTo>
                  <a:pt x="1309330" y="2220981"/>
                </a:lnTo>
                <a:lnTo>
                  <a:pt x="1262518" y="2228005"/>
                </a:lnTo>
                <a:lnTo>
                  <a:pt x="1215093" y="2233075"/>
                </a:lnTo>
                <a:lnTo>
                  <a:pt x="1167099" y="2236147"/>
                </a:lnTo>
                <a:lnTo>
                  <a:pt x="1118577" y="2237181"/>
                </a:lnTo>
                <a:lnTo>
                  <a:pt x="1070055" y="2236147"/>
                </a:lnTo>
                <a:lnTo>
                  <a:pt x="1022061" y="2233075"/>
                </a:lnTo>
                <a:lnTo>
                  <a:pt x="974638" y="2228005"/>
                </a:lnTo>
                <a:lnTo>
                  <a:pt x="927826" y="2220981"/>
                </a:lnTo>
                <a:lnTo>
                  <a:pt x="881668" y="2212043"/>
                </a:lnTo>
                <a:lnTo>
                  <a:pt x="836205" y="2201235"/>
                </a:lnTo>
                <a:lnTo>
                  <a:pt x="791481" y="2188597"/>
                </a:lnTo>
                <a:lnTo>
                  <a:pt x="747537" y="2174172"/>
                </a:lnTo>
                <a:lnTo>
                  <a:pt x="704414" y="2158002"/>
                </a:lnTo>
                <a:lnTo>
                  <a:pt x="662155" y="2140129"/>
                </a:lnTo>
                <a:lnTo>
                  <a:pt x="620802" y="2120595"/>
                </a:lnTo>
                <a:lnTo>
                  <a:pt x="580397" y="2099441"/>
                </a:lnTo>
                <a:lnTo>
                  <a:pt x="540981" y="2076710"/>
                </a:lnTo>
                <a:lnTo>
                  <a:pt x="502597" y="2052444"/>
                </a:lnTo>
                <a:lnTo>
                  <a:pt x="465287" y="2026685"/>
                </a:lnTo>
                <a:lnTo>
                  <a:pt x="429092" y="1999474"/>
                </a:lnTo>
                <a:lnTo>
                  <a:pt x="394055" y="1970853"/>
                </a:lnTo>
                <a:lnTo>
                  <a:pt x="360218" y="1940866"/>
                </a:lnTo>
                <a:lnTo>
                  <a:pt x="327621" y="1909552"/>
                </a:lnTo>
                <a:lnTo>
                  <a:pt x="296309" y="1876956"/>
                </a:lnTo>
                <a:lnTo>
                  <a:pt x="266322" y="1843118"/>
                </a:lnTo>
                <a:lnTo>
                  <a:pt x="237702" y="1808080"/>
                </a:lnTo>
                <a:lnTo>
                  <a:pt x="210491" y="1771885"/>
                </a:lnTo>
                <a:lnTo>
                  <a:pt x="184732" y="1734574"/>
                </a:lnTo>
                <a:lnTo>
                  <a:pt x="160466" y="1696190"/>
                </a:lnTo>
                <a:lnTo>
                  <a:pt x="137736" y="1656773"/>
                </a:lnTo>
                <a:lnTo>
                  <a:pt x="116583" y="1616368"/>
                </a:lnTo>
                <a:lnTo>
                  <a:pt x="97049" y="1575014"/>
                </a:lnTo>
                <a:lnTo>
                  <a:pt x="79176" y="1532755"/>
                </a:lnTo>
                <a:lnTo>
                  <a:pt x="63006" y="1489632"/>
                </a:lnTo>
                <a:lnTo>
                  <a:pt x="48582" y="1445687"/>
                </a:lnTo>
                <a:lnTo>
                  <a:pt x="35945" y="1400963"/>
                </a:lnTo>
                <a:lnTo>
                  <a:pt x="25136" y="1355501"/>
                </a:lnTo>
                <a:lnTo>
                  <a:pt x="16199" y="1309342"/>
                </a:lnTo>
                <a:lnTo>
                  <a:pt x="9175" y="1262530"/>
                </a:lnTo>
                <a:lnTo>
                  <a:pt x="4105" y="1215106"/>
                </a:lnTo>
                <a:lnTo>
                  <a:pt x="1033" y="1167112"/>
                </a:lnTo>
                <a:lnTo>
                  <a:pt x="0" y="1118590"/>
                </a:lnTo>
                <a:lnTo>
                  <a:pt x="1033" y="1070068"/>
                </a:lnTo>
                <a:lnTo>
                  <a:pt x="4105" y="1022074"/>
                </a:lnTo>
                <a:lnTo>
                  <a:pt x="9175" y="974650"/>
                </a:lnTo>
                <a:lnTo>
                  <a:pt x="16199" y="927838"/>
                </a:lnTo>
                <a:lnTo>
                  <a:pt x="25136" y="881680"/>
                </a:lnTo>
                <a:lnTo>
                  <a:pt x="35945" y="836217"/>
                </a:lnTo>
                <a:lnTo>
                  <a:pt x="48582" y="791493"/>
                </a:lnTo>
                <a:lnTo>
                  <a:pt x="63006" y="747548"/>
                </a:lnTo>
                <a:lnTo>
                  <a:pt x="79176" y="704425"/>
                </a:lnTo>
                <a:lnTo>
                  <a:pt x="97049" y="662166"/>
                </a:lnTo>
                <a:lnTo>
                  <a:pt x="116583" y="620812"/>
                </a:lnTo>
                <a:lnTo>
                  <a:pt x="137736" y="580407"/>
                </a:lnTo>
                <a:lnTo>
                  <a:pt x="160466" y="540991"/>
                </a:lnTo>
                <a:lnTo>
                  <a:pt x="184732" y="502606"/>
                </a:lnTo>
                <a:lnTo>
                  <a:pt x="210491" y="465295"/>
                </a:lnTo>
                <a:lnTo>
                  <a:pt x="237702" y="429100"/>
                </a:lnTo>
                <a:lnTo>
                  <a:pt x="266322" y="394063"/>
                </a:lnTo>
                <a:lnTo>
                  <a:pt x="296309" y="360224"/>
                </a:lnTo>
                <a:lnTo>
                  <a:pt x="327621" y="327628"/>
                </a:lnTo>
                <a:lnTo>
                  <a:pt x="360218" y="296315"/>
                </a:lnTo>
                <a:lnTo>
                  <a:pt x="394055" y="266327"/>
                </a:lnTo>
                <a:lnTo>
                  <a:pt x="429092" y="237707"/>
                </a:lnTo>
                <a:lnTo>
                  <a:pt x="465287" y="210496"/>
                </a:lnTo>
                <a:lnTo>
                  <a:pt x="502597" y="184736"/>
                </a:lnTo>
                <a:lnTo>
                  <a:pt x="540981" y="160470"/>
                </a:lnTo>
                <a:lnTo>
                  <a:pt x="580397" y="137739"/>
                </a:lnTo>
                <a:lnTo>
                  <a:pt x="620802" y="116585"/>
                </a:lnTo>
                <a:lnTo>
                  <a:pt x="662155" y="97051"/>
                </a:lnTo>
                <a:lnTo>
                  <a:pt x="704414" y="79178"/>
                </a:lnTo>
                <a:lnTo>
                  <a:pt x="747537" y="63008"/>
                </a:lnTo>
                <a:lnTo>
                  <a:pt x="791481" y="48583"/>
                </a:lnTo>
                <a:lnTo>
                  <a:pt x="836205" y="35945"/>
                </a:lnTo>
                <a:lnTo>
                  <a:pt x="881668" y="25137"/>
                </a:lnTo>
                <a:lnTo>
                  <a:pt x="927826" y="16199"/>
                </a:lnTo>
                <a:lnTo>
                  <a:pt x="974638" y="9175"/>
                </a:lnTo>
                <a:lnTo>
                  <a:pt x="1022061" y="4105"/>
                </a:lnTo>
                <a:lnTo>
                  <a:pt x="1070055" y="1033"/>
                </a:lnTo>
                <a:lnTo>
                  <a:pt x="1118577" y="0"/>
                </a:lnTo>
                <a:lnTo>
                  <a:pt x="1167099" y="1033"/>
                </a:lnTo>
                <a:lnTo>
                  <a:pt x="1215093" y="4105"/>
                </a:lnTo>
                <a:lnTo>
                  <a:pt x="1262518" y="9175"/>
                </a:lnTo>
                <a:lnTo>
                  <a:pt x="1309330" y="16199"/>
                </a:lnTo>
                <a:lnTo>
                  <a:pt x="1355488" y="25137"/>
                </a:lnTo>
                <a:lnTo>
                  <a:pt x="1400950" y="35945"/>
                </a:lnTo>
                <a:lnTo>
                  <a:pt x="1445675" y="48583"/>
                </a:lnTo>
                <a:lnTo>
                  <a:pt x="1489620" y="63008"/>
                </a:lnTo>
                <a:lnTo>
                  <a:pt x="1532742" y="79178"/>
                </a:lnTo>
                <a:lnTo>
                  <a:pt x="1575002" y="97051"/>
                </a:lnTo>
                <a:lnTo>
                  <a:pt x="1616355" y="116585"/>
                </a:lnTo>
                <a:lnTo>
                  <a:pt x="1656761" y="137739"/>
                </a:lnTo>
                <a:lnTo>
                  <a:pt x="1696177" y="160470"/>
                </a:lnTo>
                <a:lnTo>
                  <a:pt x="1734561" y="184736"/>
                </a:lnTo>
                <a:lnTo>
                  <a:pt x="1771872" y="210496"/>
                </a:lnTo>
                <a:lnTo>
                  <a:pt x="1808067" y="237707"/>
                </a:lnTo>
                <a:lnTo>
                  <a:pt x="1843105" y="266327"/>
                </a:lnTo>
                <a:lnTo>
                  <a:pt x="1876943" y="296315"/>
                </a:lnTo>
                <a:lnTo>
                  <a:pt x="1909540" y="327628"/>
                </a:lnTo>
                <a:lnTo>
                  <a:pt x="1940853" y="360224"/>
                </a:lnTo>
                <a:lnTo>
                  <a:pt x="1970841" y="394063"/>
                </a:lnTo>
                <a:lnTo>
                  <a:pt x="1999461" y="429100"/>
                </a:lnTo>
                <a:lnTo>
                  <a:pt x="2026672" y="465295"/>
                </a:lnTo>
                <a:lnTo>
                  <a:pt x="2052431" y="502606"/>
                </a:lnTo>
                <a:lnTo>
                  <a:pt x="2076698" y="540991"/>
                </a:lnTo>
                <a:lnTo>
                  <a:pt x="2099428" y="580407"/>
                </a:lnTo>
                <a:lnTo>
                  <a:pt x="2120582" y="620812"/>
                </a:lnTo>
                <a:lnTo>
                  <a:pt x="2140117" y="662166"/>
                </a:lnTo>
                <a:lnTo>
                  <a:pt x="2157990" y="704425"/>
                </a:lnTo>
                <a:lnTo>
                  <a:pt x="2174160" y="747548"/>
                </a:lnTo>
                <a:lnTo>
                  <a:pt x="2188584" y="791493"/>
                </a:lnTo>
                <a:lnTo>
                  <a:pt x="2201222" y="836217"/>
                </a:lnTo>
                <a:lnTo>
                  <a:pt x="2212031" y="881680"/>
                </a:lnTo>
                <a:lnTo>
                  <a:pt x="2220968" y="927838"/>
                </a:lnTo>
                <a:lnTo>
                  <a:pt x="2227993" y="974650"/>
                </a:lnTo>
                <a:lnTo>
                  <a:pt x="2233062" y="1022074"/>
                </a:lnTo>
                <a:lnTo>
                  <a:pt x="2236135" y="1070068"/>
                </a:lnTo>
                <a:lnTo>
                  <a:pt x="2237168" y="1118590"/>
                </a:lnTo>
                <a:close/>
              </a:path>
            </a:pathLst>
          </a:custGeom>
          <a:ln w="2556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7"/>
          <p:cNvSpPr/>
          <p:nvPr/>
        </p:nvSpPr>
        <p:spPr>
          <a:xfrm>
            <a:off x="8891329" y="3453197"/>
            <a:ext cx="1167130" cy="1840864"/>
          </a:xfrm>
          <a:custGeom>
            <a:avLst/>
            <a:gdLst/>
            <a:ahLst/>
            <a:cxnLst/>
            <a:rect l="l" t="t" r="r" b="b"/>
            <a:pathLst>
              <a:path w="1167129" h="1840864">
                <a:moveTo>
                  <a:pt x="920445" y="0"/>
                </a:moveTo>
                <a:lnTo>
                  <a:pt x="871560" y="1275"/>
                </a:lnTo>
                <a:lnTo>
                  <a:pt x="823340" y="5060"/>
                </a:lnTo>
                <a:lnTo>
                  <a:pt x="775848" y="11291"/>
                </a:lnTo>
                <a:lnTo>
                  <a:pt x="729149" y="19904"/>
                </a:lnTo>
                <a:lnTo>
                  <a:pt x="683304" y="30835"/>
                </a:lnTo>
                <a:lnTo>
                  <a:pt x="638379" y="44021"/>
                </a:lnTo>
                <a:lnTo>
                  <a:pt x="594436" y="59399"/>
                </a:lnTo>
                <a:lnTo>
                  <a:pt x="551540" y="76904"/>
                </a:lnTo>
                <a:lnTo>
                  <a:pt x="509754" y="96472"/>
                </a:lnTo>
                <a:lnTo>
                  <a:pt x="469141" y="118042"/>
                </a:lnTo>
                <a:lnTo>
                  <a:pt x="429765" y="141548"/>
                </a:lnTo>
                <a:lnTo>
                  <a:pt x="391690" y="166927"/>
                </a:lnTo>
                <a:lnTo>
                  <a:pt x="354979" y="194116"/>
                </a:lnTo>
                <a:lnTo>
                  <a:pt x="319696" y="223051"/>
                </a:lnTo>
                <a:lnTo>
                  <a:pt x="285905" y="253668"/>
                </a:lnTo>
                <a:lnTo>
                  <a:pt x="253669" y="285903"/>
                </a:lnTo>
                <a:lnTo>
                  <a:pt x="223052" y="319694"/>
                </a:lnTo>
                <a:lnTo>
                  <a:pt x="194117" y="354977"/>
                </a:lnTo>
                <a:lnTo>
                  <a:pt x="166928" y="391687"/>
                </a:lnTo>
                <a:lnTo>
                  <a:pt x="141548" y="429762"/>
                </a:lnTo>
                <a:lnTo>
                  <a:pt x="118042" y="469137"/>
                </a:lnTo>
                <a:lnTo>
                  <a:pt x="96473" y="509749"/>
                </a:lnTo>
                <a:lnTo>
                  <a:pt x="76904" y="551535"/>
                </a:lnTo>
                <a:lnTo>
                  <a:pt x="59399" y="594431"/>
                </a:lnTo>
                <a:lnTo>
                  <a:pt x="44021" y="638372"/>
                </a:lnTo>
                <a:lnTo>
                  <a:pt x="30835" y="683297"/>
                </a:lnTo>
                <a:lnTo>
                  <a:pt x="19904" y="729140"/>
                </a:lnTo>
                <a:lnTo>
                  <a:pt x="11291" y="775839"/>
                </a:lnTo>
                <a:lnTo>
                  <a:pt x="5060" y="823330"/>
                </a:lnTo>
                <a:lnTo>
                  <a:pt x="1275" y="871549"/>
                </a:lnTo>
                <a:lnTo>
                  <a:pt x="0" y="920432"/>
                </a:lnTo>
                <a:lnTo>
                  <a:pt x="1275" y="969315"/>
                </a:lnTo>
                <a:lnTo>
                  <a:pt x="5060" y="1017534"/>
                </a:lnTo>
                <a:lnTo>
                  <a:pt x="11291" y="1065025"/>
                </a:lnTo>
                <a:lnTo>
                  <a:pt x="19904" y="1111724"/>
                </a:lnTo>
                <a:lnTo>
                  <a:pt x="30835" y="1157567"/>
                </a:lnTo>
                <a:lnTo>
                  <a:pt x="44021" y="1202492"/>
                </a:lnTo>
                <a:lnTo>
                  <a:pt x="59399" y="1246433"/>
                </a:lnTo>
                <a:lnTo>
                  <a:pt x="76904" y="1289329"/>
                </a:lnTo>
                <a:lnTo>
                  <a:pt x="96473" y="1331115"/>
                </a:lnTo>
                <a:lnTo>
                  <a:pt x="118042" y="1371727"/>
                </a:lnTo>
                <a:lnTo>
                  <a:pt x="141548" y="1411102"/>
                </a:lnTo>
                <a:lnTo>
                  <a:pt x="166928" y="1449177"/>
                </a:lnTo>
                <a:lnTo>
                  <a:pt x="194117" y="1485887"/>
                </a:lnTo>
                <a:lnTo>
                  <a:pt x="223052" y="1521170"/>
                </a:lnTo>
                <a:lnTo>
                  <a:pt x="253669" y="1554961"/>
                </a:lnTo>
                <a:lnTo>
                  <a:pt x="285905" y="1587196"/>
                </a:lnTo>
                <a:lnTo>
                  <a:pt x="319696" y="1617813"/>
                </a:lnTo>
                <a:lnTo>
                  <a:pt x="354979" y="1646748"/>
                </a:lnTo>
                <a:lnTo>
                  <a:pt x="391690" y="1673937"/>
                </a:lnTo>
                <a:lnTo>
                  <a:pt x="429765" y="1699316"/>
                </a:lnTo>
                <a:lnTo>
                  <a:pt x="469141" y="1722822"/>
                </a:lnTo>
                <a:lnTo>
                  <a:pt x="509754" y="1744392"/>
                </a:lnTo>
                <a:lnTo>
                  <a:pt x="551540" y="1763960"/>
                </a:lnTo>
                <a:lnTo>
                  <a:pt x="594436" y="1781465"/>
                </a:lnTo>
                <a:lnTo>
                  <a:pt x="638379" y="1796843"/>
                </a:lnTo>
                <a:lnTo>
                  <a:pt x="683304" y="1810029"/>
                </a:lnTo>
                <a:lnTo>
                  <a:pt x="729149" y="1820960"/>
                </a:lnTo>
                <a:lnTo>
                  <a:pt x="775848" y="1829573"/>
                </a:lnTo>
                <a:lnTo>
                  <a:pt x="823340" y="1835804"/>
                </a:lnTo>
                <a:lnTo>
                  <a:pt x="871560" y="1839589"/>
                </a:lnTo>
                <a:lnTo>
                  <a:pt x="920445" y="1840864"/>
                </a:lnTo>
                <a:lnTo>
                  <a:pt x="969327" y="1839589"/>
                </a:lnTo>
                <a:lnTo>
                  <a:pt x="1017545" y="1835804"/>
                </a:lnTo>
                <a:lnTo>
                  <a:pt x="1065035" y="1829573"/>
                </a:lnTo>
                <a:lnTo>
                  <a:pt x="1111733" y="1820960"/>
                </a:lnTo>
                <a:lnTo>
                  <a:pt x="1157576" y="1810029"/>
                </a:lnTo>
                <a:lnTo>
                  <a:pt x="1167070" y="1807242"/>
                </a:lnTo>
                <a:lnTo>
                  <a:pt x="1167070" y="33622"/>
                </a:lnTo>
                <a:lnTo>
                  <a:pt x="1111733" y="19904"/>
                </a:lnTo>
                <a:lnTo>
                  <a:pt x="1065035" y="11291"/>
                </a:lnTo>
                <a:lnTo>
                  <a:pt x="1017545" y="5060"/>
                </a:lnTo>
                <a:lnTo>
                  <a:pt x="969327" y="1275"/>
                </a:lnTo>
                <a:lnTo>
                  <a:pt x="920445" y="0"/>
                </a:lnTo>
                <a:close/>
              </a:path>
            </a:pathLst>
          </a:custGeom>
          <a:solidFill>
            <a:srgbClr val="006C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8"/>
          <p:cNvSpPr/>
          <p:nvPr/>
        </p:nvSpPr>
        <p:spPr>
          <a:xfrm>
            <a:off x="4182016" y="1134628"/>
            <a:ext cx="2701925" cy="2701925"/>
          </a:xfrm>
          <a:custGeom>
            <a:avLst/>
            <a:gdLst/>
            <a:ahLst/>
            <a:cxnLst/>
            <a:rect l="l" t="t" r="r" b="b"/>
            <a:pathLst>
              <a:path w="2701925" h="2701925">
                <a:moveTo>
                  <a:pt x="1350810" y="0"/>
                </a:moveTo>
                <a:lnTo>
                  <a:pt x="1302360" y="852"/>
                </a:lnTo>
                <a:lnTo>
                  <a:pt x="1254340" y="3391"/>
                </a:lnTo>
                <a:lnTo>
                  <a:pt x="1206777" y="7588"/>
                </a:lnTo>
                <a:lnTo>
                  <a:pt x="1159701" y="13414"/>
                </a:lnTo>
                <a:lnTo>
                  <a:pt x="1113139" y="20841"/>
                </a:lnTo>
                <a:lnTo>
                  <a:pt x="1067121" y="29840"/>
                </a:lnTo>
                <a:lnTo>
                  <a:pt x="1021675" y="40382"/>
                </a:lnTo>
                <a:lnTo>
                  <a:pt x="976829" y="52439"/>
                </a:lnTo>
                <a:lnTo>
                  <a:pt x="932613" y="65982"/>
                </a:lnTo>
                <a:lnTo>
                  <a:pt x="889054" y="80984"/>
                </a:lnTo>
                <a:lnTo>
                  <a:pt x="846182" y="97414"/>
                </a:lnTo>
                <a:lnTo>
                  <a:pt x="804024" y="115245"/>
                </a:lnTo>
                <a:lnTo>
                  <a:pt x="762610" y="134448"/>
                </a:lnTo>
                <a:lnTo>
                  <a:pt x="721967" y="154995"/>
                </a:lnTo>
                <a:lnTo>
                  <a:pt x="682126" y="176856"/>
                </a:lnTo>
                <a:lnTo>
                  <a:pt x="643113" y="200004"/>
                </a:lnTo>
                <a:lnTo>
                  <a:pt x="604958" y="224409"/>
                </a:lnTo>
                <a:lnTo>
                  <a:pt x="567690" y="250044"/>
                </a:lnTo>
                <a:lnTo>
                  <a:pt x="531336" y="276879"/>
                </a:lnTo>
                <a:lnTo>
                  <a:pt x="495926" y="304886"/>
                </a:lnTo>
                <a:lnTo>
                  <a:pt x="461487" y="334037"/>
                </a:lnTo>
                <a:lnTo>
                  <a:pt x="428050" y="364302"/>
                </a:lnTo>
                <a:lnTo>
                  <a:pt x="395641" y="395654"/>
                </a:lnTo>
                <a:lnTo>
                  <a:pt x="364290" y="428063"/>
                </a:lnTo>
                <a:lnTo>
                  <a:pt x="334025" y="461502"/>
                </a:lnTo>
                <a:lnTo>
                  <a:pt x="304876" y="495941"/>
                </a:lnTo>
                <a:lnTo>
                  <a:pt x="276869" y="531352"/>
                </a:lnTo>
                <a:lnTo>
                  <a:pt x="250035" y="567706"/>
                </a:lnTo>
                <a:lnTo>
                  <a:pt x="224401" y="604976"/>
                </a:lnTo>
                <a:lnTo>
                  <a:pt x="199997" y="643131"/>
                </a:lnTo>
                <a:lnTo>
                  <a:pt x="176850" y="682145"/>
                </a:lnTo>
                <a:lnTo>
                  <a:pt x="154989" y="721987"/>
                </a:lnTo>
                <a:lnTo>
                  <a:pt x="134443" y="762630"/>
                </a:lnTo>
                <a:lnTo>
                  <a:pt x="115241" y="804045"/>
                </a:lnTo>
                <a:lnTo>
                  <a:pt x="97410" y="846203"/>
                </a:lnTo>
                <a:lnTo>
                  <a:pt x="80981" y="889076"/>
                </a:lnTo>
                <a:lnTo>
                  <a:pt x="65980" y="932636"/>
                </a:lnTo>
                <a:lnTo>
                  <a:pt x="52437" y="976853"/>
                </a:lnTo>
                <a:lnTo>
                  <a:pt x="40380" y="1021699"/>
                </a:lnTo>
                <a:lnTo>
                  <a:pt x="29838" y="1067145"/>
                </a:lnTo>
                <a:lnTo>
                  <a:pt x="20840" y="1113164"/>
                </a:lnTo>
                <a:lnTo>
                  <a:pt x="13414" y="1159726"/>
                </a:lnTo>
                <a:lnTo>
                  <a:pt x="7588" y="1206802"/>
                </a:lnTo>
                <a:lnTo>
                  <a:pt x="3391" y="1254365"/>
                </a:lnTo>
                <a:lnTo>
                  <a:pt x="852" y="1302385"/>
                </a:lnTo>
                <a:lnTo>
                  <a:pt x="0" y="1350835"/>
                </a:lnTo>
                <a:lnTo>
                  <a:pt x="852" y="1399285"/>
                </a:lnTo>
                <a:lnTo>
                  <a:pt x="3391" y="1447305"/>
                </a:lnTo>
                <a:lnTo>
                  <a:pt x="7588" y="1494868"/>
                </a:lnTo>
                <a:lnTo>
                  <a:pt x="13414" y="1541944"/>
                </a:lnTo>
                <a:lnTo>
                  <a:pt x="20840" y="1588506"/>
                </a:lnTo>
                <a:lnTo>
                  <a:pt x="29838" y="1634525"/>
                </a:lnTo>
                <a:lnTo>
                  <a:pt x="40380" y="1679971"/>
                </a:lnTo>
                <a:lnTo>
                  <a:pt x="52437" y="1724817"/>
                </a:lnTo>
                <a:lnTo>
                  <a:pt x="65980" y="1769034"/>
                </a:lnTo>
                <a:lnTo>
                  <a:pt x="80981" y="1812594"/>
                </a:lnTo>
                <a:lnTo>
                  <a:pt x="97410" y="1855467"/>
                </a:lnTo>
                <a:lnTo>
                  <a:pt x="115241" y="1897625"/>
                </a:lnTo>
                <a:lnTo>
                  <a:pt x="134443" y="1939040"/>
                </a:lnTo>
                <a:lnTo>
                  <a:pt x="154989" y="1979683"/>
                </a:lnTo>
                <a:lnTo>
                  <a:pt x="176850" y="2019525"/>
                </a:lnTo>
                <a:lnTo>
                  <a:pt x="199997" y="2058539"/>
                </a:lnTo>
                <a:lnTo>
                  <a:pt x="224401" y="2096694"/>
                </a:lnTo>
                <a:lnTo>
                  <a:pt x="250035" y="2133964"/>
                </a:lnTo>
                <a:lnTo>
                  <a:pt x="276869" y="2170318"/>
                </a:lnTo>
                <a:lnTo>
                  <a:pt x="304876" y="2205729"/>
                </a:lnTo>
                <a:lnTo>
                  <a:pt x="334025" y="2240168"/>
                </a:lnTo>
                <a:lnTo>
                  <a:pt x="364290" y="2273607"/>
                </a:lnTo>
                <a:lnTo>
                  <a:pt x="395641" y="2306016"/>
                </a:lnTo>
                <a:lnTo>
                  <a:pt x="428050" y="2337368"/>
                </a:lnTo>
                <a:lnTo>
                  <a:pt x="461487" y="2367633"/>
                </a:lnTo>
                <a:lnTo>
                  <a:pt x="495926" y="2396784"/>
                </a:lnTo>
                <a:lnTo>
                  <a:pt x="531336" y="2424791"/>
                </a:lnTo>
                <a:lnTo>
                  <a:pt x="567690" y="2451626"/>
                </a:lnTo>
                <a:lnTo>
                  <a:pt x="604958" y="2477261"/>
                </a:lnTo>
                <a:lnTo>
                  <a:pt x="643113" y="2501666"/>
                </a:lnTo>
                <a:lnTo>
                  <a:pt x="682126" y="2524814"/>
                </a:lnTo>
                <a:lnTo>
                  <a:pt x="721967" y="2546675"/>
                </a:lnTo>
                <a:lnTo>
                  <a:pt x="762610" y="2567222"/>
                </a:lnTo>
                <a:lnTo>
                  <a:pt x="804024" y="2586425"/>
                </a:lnTo>
                <a:lnTo>
                  <a:pt x="846182" y="2604256"/>
                </a:lnTo>
                <a:lnTo>
                  <a:pt x="889054" y="2620686"/>
                </a:lnTo>
                <a:lnTo>
                  <a:pt x="932613" y="2635688"/>
                </a:lnTo>
                <a:lnTo>
                  <a:pt x="976829" y="2649231"/>
                </a:lnTo>
                <a:lnTo>
                  <a:pt x="1021675" y="2661288"/>
                </a:lnTo>
                <a:lnTo>
                  <a:pt x="1067121" y="2671830"/>
                </a:lnTo>
                <a:lnTo>
                  <a:pt x="1113139" y="2680829"/>
                </a:lnTo>
                <a:lnTo>
                  <a:pt x="1159701" y="2688256"/>
                </a:lnTo>
                <a:lnTo>
                  <a:pt x="1206777" y="2694082"/>
                </a:lnTo>
                <a:lnTo>
                  <a:pt x="1254340" y="2698279"/>
                </a:lnTo>
                <a:lnTo>
                  <a:pt x="1302360" y="2700818"/>
                </a:lnTo>
                <a:lnTo>
                  <a:pt x="1350810" y="2701671"/>
                </a:lnTo>
                <a:lnTo>
                  <a:pt x="1399260" y="2700818"/>
                </a:lnTo>
                <a:lnTo>
                  <a:pt x="1447281" y="2698279"/>
                </a:lnTo>
                <a:lnTo>
                  <a:pt x="1494845" y="2694082"/>
                </a:lnTo>
                <a:lnTo>
                  <a:pt x="1541922" y="2688256"/>
                </a:lnTo>
                <a:lnTo>
                  <a:pt x="1588484" y="2680829"/>
                </a:lnTo>
                <a:lnTo>
                  <a:pt x="1634503" y="2671830"/>
                </a:lnTo>
                <a:lnTo>
                  <a:pt x="1679950" y="2661288"/>
                </a:lnTo>
                <a:lnTo>
                  <a:pt x="1724797" y="2649231"/>
                </a:lnTo>
                <a:lnTo>
                  <a:pt x="1769014" y="2635688"/>
                </a:lnTo>
                <a:lnTo>
                  <a:pt x="1812573" y="2620686"/>
                </a:lnTo>
                <a:lnTo>
                  <a:pt x="1855447" y="2604256"/>
                </a:lnTo>
                <a:lnTo>
                  <a:pt x="1897605" y="2586425"/>
                </a:lnTo>
                <a:lnTo>
                  <a:pt x="1939020" y="2567222"/>
                </a:lnTo>
                <a:lnTo>
                  <a:pt x="1979663" y="2546675"/>
                </a:lnTo>
                <a:lnTo>
                  <a:pt x="2019505" y="2524814"/>
                </a:lnTo>
                <a:lnTo>
                  <a:pt x="2058519" y="2501666"/>
                </a:lnTo>
                <a:lnTo>
                  <a:pt x="2096674" y="2477261"/>
                </a:lnTo>
                <a:lnTo>
                  <a:pt x="2133944" y="2451626"/>
                </a:lnTo>
                <a:lnTo>
                  <a:pt x="2170298" y="2424791"/>
                </a:lnTo>
                <a:lnTo>
                  <a:pt x="2205709" y="2396784"/>
                </a:lnTo>
                <a:lnTo>
                  <a:pt x="2240148" y="2367633"/>
                </a:lnTo>
                <a:lnTo>
                  <a:pt x="2273586" y="2337368"/>
                </a:lnTo>
                <a:lnTo>
                  <a:pt x="2305996" y="2306016"/>
                </a:lnTo>
                <a:lnTo>
                  <a:pt x="2337347" y="2273607"/>
                </a:lnTo>
                <a:lnTo>
                  <a:pt x="2367612" y="2240168"/>
                </a:lnTo>
                <a:lnTo>
                  <a:pt x="2396763" y="2205729"/>
                </a:lnTo>
                <a:lnTo>
                  <a:pt x="2424770" y="2170318"/>
                </a:lnTo>
                <a:lnTo>
                  <a:pt x="2451605" y="2133964"/>
                </a:lnTo>
                <a:lnTo>
                  <a:pt x="2477239" y="2096694"/>
                </a:lnTo>
                <a:lnTo>
                  <a:pt x="2501644" y="2058539"/>
                </a:lnTo>
                <a:lnTo>
                  <a:pt x="2524791" y="2019525"/>
                </a:lnTo>
                <a:lnTo>
                  <a:pt x="2546653" y="1979683"/>
                </a:lnTo>
                <a:lnTo>
                  <a:pt x="2567199" y="1939040"/>
                </a:lnTo>
                <a:lnTo>
                  <a:pt x="2586402" y="1897625"/>
                </a:lnTo>
                <a:lnTo>
                  <a:pt x="2604232" y="1855467"/>
                </a:lnTo>
                <a:lnTo>
                  <a:pt x="2620662" y="1812594"/>
                </a:lnTo>
                <a:lnTo>
                  <a:pt x="2635663" y="1769034"/>
                </a:lnTo>
                <a:lnTo>
                  <a:pt x="2649207" y="1724817"/>
                </a:lnTo>
                <a:lnTo>
                  <a:pt x="2661264" y="1679971"/>
                </a:lnTo>
                <a:lnTo>
                  <a:pt x="2671806" y="1634525"/>
                </a:lnTo>
                <a:lnTo>
                  <a:pt x="2680804" y="1588506"/>
                </a:lnTo>
                <a:lnTo>
                  <a:pt x="2688231" y="1541944"/>
                </a:lnTo>
                <a:lnTo>
                  <a:pt x="2694057" y="1494868"/>
                </a:lnTo>
                <a:lnTo>
                  <a:pt x="2698253" y="1447305"/>
                </a:lnTo>
                <a:lnTo>
                  <a:pt x="2700792" y="1399285"/>
                </a:lnTo>
                <a:lnTo>
                  <a:pt x="2701645" y="1350835"/>
                </a:lnTo>
                <a:lnTo>
                  <a:pt x="2700792" y="1302385"/>
                </a:lnTo>
                <a:lnTo>
                  <a:pt x="2698253" y="1254365"/>
                </a:lnTo>
                <a:lnTo>
                  <a:pt x="2694057" y="1206802"/>
                </a:lnTo>
                <a:lnTo>
                  <a:pt x="2688231" y="1159726"/>
                </a:lnTo>
                <a:lnTo>
                  <a:pt x="2680804" y="1113164"/>
                </a:lnTo>
                <a:lnTo>
                  <a:pt x="2671806" y="1067145"/>
                </a:lnTo>
                <a:lnTo>
                  <a:pt x="2661264" y="1021699"/>
                </a:lnTo>
                <a:lnTo>
                  <a:pt x="2649207" y="976853"/>
                </a:lnTo>
                <a:lnTo>
                  <a:pt x="2635663" y="932636"/>
                </a:lnTo>
                <a:lnTo>
                  <a:pt x="2620662" y="889076"/>
                </a:lnTo>
                <a:lnTo>
                  <a:pt x="2604232" y="846203"/>
                </a:lnTo>
                <a:lnTo>
                  <a:pt x="2586402" y="804045"/>
                </a:lnTo>
                <a:lnTo>
                  <a:pt x="2567199" y="762630"/>
                </a:lnTo>
                <a:lnTo>
                  <a:pt x="2546653" y="721987"/>
                </a:lnTo>
                <a:lnTo>
                  <a:pt x="2524791" y="682145"/>
                </a:lnTo>
                <a:lnTo>
                  <a:pt x="2501644" y="643131"/>
                </a:lnTo>
                <a:lnTo>
                  <a:pt x="2477239" y="604976"/>
                </a:lnTo>
                <a:lnTo>
                  <a:pt x="2451605" y="567706"/>
                </a:lnTo>
                <a:lnTo>
                  <a:pt x="2424770" y="531352"/>
                </a:lnTo>
                <a:lnTo>
                  <a:pt x="2396763" y="495941"/>
                </a:lnTo>
                <a:lnTo>
                  <a:pt x="2367612" y="461502"/>
                </a:lnTo>
                <a:lnTo>
                  <a:pt x="2337347" y="428063"/>
                </a:lnTo>
                <a:lnTo>
                  <a:pt x="2305996" y="395654"/>
                </a:lnTo>
                <a:lnTo>
                  <a:pt x="2273586" y="364302"/>
                </a:lnTo>
                <a:lnTo>
                  <a:pt x="2240148" y="334037"/>
                </a:lnTo>
                <a:lnTo>
                  <a:pt x="2205709" y="304886"/>
                </a:lnTo>
                <a:lnTo>
                  <a:pt x="2170298" y="276879"/>
                </a:lnTo>
                <a:lnTo>
                  <a:pt x="2133944" y="250044"/>
                </a:lnTo>
                <a:lnTo>
                  <a:pt x="2096674" y="224409"/>
                </a:lnTo>
                <a:lnTo>
                  <a:pt x="2058519" y="200004"/>
                </a:lnTo>
                <a:lnTo>
                  <a:pt x="2019505" y="176856"/>
                </a:lnTo>
                <a:lnTo>
                  <a:pt x="1979663" y="154995"/>
                </a:lnTo>
                <a:lnTo>
                  <a:pt x="1939020" y="134448"/>
                </a:lnTo>
                <a:lnTo>
                  <a:pt x="1897605" y="115245"/>
                </a:lnTo>
                <a:lnTo>
                  <a:pt x="1855447" y="97414"/>
                </a:lnTo>
                <a:lnTo>
                  <a:pt x="1812573" y="80984"/>
                </a:lnTo>
                <a:lnTo>
                  <a:pt x="1769014" y="65982"/>
                </a:lnTo>
                <a:lnTo>
                  <a:pt x="1724797" y="52439"/>
                </a:lnTo>
                <a:lnTo>
                  <a:pt x="1679950" y="40382"/>
                </a:lnTo>
                <a:lnTo>
                  <a:pt x="1634503" y="29840"/>
                </a:lnTo>
                <a:lnTo>
                  <a:pt x="1588484" y="20841"/>
                </a:lnTo>
                <a:lnTo>
                  <a:pt x="1541922" y="13414"/>
                </a:lnTo>
                <a:lnTo>
                  <a:pt x="1494845" y="7588"/>
                </a:lnTo>
                <a:lnTo>
                  <a:pt x="1447281" y="3391"/>
                </a:lnTo>
                <a:lnTo>
                  <a:pt x="1399260" y="852"/>
                </a:lnTo>
                <a:lnTo>
                  <a:pt x="1350810" y="0"/>
                </a:lnTo>
                <a:close/>
              </a:path>
            </a:pathLst>
          </a:custGeom>
          <a:solidFill>
            <a:srgbClr val="006C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0"/>
          <p:cNvSpPr txBox="1"/>
          <p:nvPr/>
        </p:nvSpPr>
        <p:spPr>
          <a:xfrm>
            <a:off x="391539" y="4332080"/>
            <a:ext cx="5231765" cy="14266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>
              <a:lnSpc>
                <a:spcPts val="3690"/>
              </a:lnSpc>
            </a:pPr>
            <a:r>
              <a:rPr lang="en-US" sz="3599" spc="120" dirty="0" smtClean="0">
                <a:solidFill>
                  <a:srgbClr val="FFFFFF"/>
                </a:solidFill>
                <a:latin typeface="Calibri"/>
                <a:cs typeface="Calibri"/>
              </a:rPr>
              <a:t>GE InSight Strategy </a:t>
            </a:r>
          </a:p>
          <a:p>
            <a:pPr marL="12699">
              <a:lnSpc>
                <a:spcPts val="3690"/>
              </a:lnSpc>
            </a:pPr>
            <a:r>
              <a:rPr lang="en-US" sz="3599" spc="120" dirty="0" smtClean="0">
                <a:solidFill>
                  <a:srgbClr val="FFFFFF"/>
                </a:solidFill>
                <a:latin typeface="Calibri"/>
                <a:cs typeface="Calibri"/>
              </a:rPr>
              <a:t>for </a:t>
            </a:r>
            <a:br>
              <a:rPr lang="en-US" sz="3599" spc="120" dirty="0" smtClean="0">
                <a:solidFill>
                  <a:srgbClr val="FFFFFF"/>
                </a:solidFill>
                <a:latin typeface="Calibri"/>
                <a:cs typeface="Calibri"/>
              </a:rPr>
            </a:br>
            <a:r>
              <a:rPr lang="en-US" sz="3599" spc="120" dirty="0" smtClean="0">
                <a:solidFill>
                  <a:srgbClr val="FFFFFF"/>
                </a:solidFill>
                <a:latin typeface="Calibri"/>
                <a:cs typeface="Calibri"/>
              </a:rPr>
              <a:t>APIs &amp; Reporting</a:t>
            </a:r>
            <a:endParaRPr sz="3599" dirty="0">
              <a:latin typeface="Calibri"/>
              <a:cs typeface="Calibri"/>
            </a:endParaRPr>
          </a:p>
        </p:txBody>
      </p:sp>
      <p:sp>
        <p:nvSpPr>
          <p:cNvPr id="13" name="object 11"/>
          <p:cNvSpPr/>
          <p:nvPr/>
        </p:nvSpPr>
        <p:spPr>
          <a:xfrm>
            <a:off x="3007422" y="2130699"/>
            <a:ext cx="984885" cy="159385"/>
          </a:xfrm>
          <a:custGeom>
            <a:avLst/>
            <a:gdLst/>
            <a:ahLst/>
            <a:cxnLst/>
            <a:rect l="l" t="t" r="r" b="b"/>
            <a:pathLst>
              <a:path w="984885" h="159385">
                <a:moveTo>
                  <a:pt x="0" y="0"/>
                </a:moveTo>
                <a:lnTo>
                  <a:pt x="984719" y="159296"/>
                </a:lnTo>
              </a:path>
            </a:pathLst>
          </a:custGeom>
          <a:ln w="2556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2"/>
          <p:cNvSpPr/>
          <p:nvPr/>
        </p:nvSpPr>
        <p:spPr>
          <a:xfrm>
            <a:off x="6981422" y="1960039"/>
            <a:ext cx="816610" cy="195580"/>
          </a:xfrm>
          <a:custGeom>
            <a:avLst/>
            <a:gdLst/>
            <a:ahLst/>
            <a:cxnLst/>
            <a:rect l="l" t="t" r="r" b="b"/>
            <a:pathLst>
              <a:path w="816609" h="195580">
                <a:moveTo>
                  <a:pt x="0" y="194995"/>
                </a:moveTo>
                <a:lnTo>
                  <a:pt x="816076" y="0"/>
                </a:lnTo>
              </a:path>
            </a:pathLst>
          </a:custGeom>
          <a:ln w="2556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3"/>
          <p:cNvSpPr/>
          <p:nvPr/>
        </p:nvSpPr>
        <p:spPr>
          <a:xfrm>
            <a:off x="8897004" y="2467559"/>
            <a:ext cx="433070" cy="918210"/>
          </a:xfrm>
          <a:custGeom>
            <a:avLst/>
            <a:gdLst/>
            <a:ahLst/>
            <a:cxnLst/>
            <a:rect l="l" t="t" r="r" b="b"/>
            <a:pathLst>
              <a:path w="433070" h="918210">
                <a:moveTo>
                  <a:pt x="0" y="0"/>
                </a:moveTo>
                <a:lnTo>
                  <a:pt x="432511" y="917943"/>
                </a:lnTo>
              </a:path>
            </a:pathLst>
          </a:custGeom>
          <a:ln w="2556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4"/>
          <p:cNvSpPr/>
          <p:nvPr/>
        </p:nvSpPr>
        <p:spPr>
          <a:xfrm>
            <a:off x="1139512" y="1316967"/>
            <a:ext cx="1225550" cy="1227455"/>
          </a:xfrm>
          <a:custGeom>
            <a:avLst/>
            <a:gdLst/>
            <a:ahLst/>
            <a:cxnLst/>
            <a:rect l="l" t="t" r="r" b="b"/>
            <a:pathLst>
              <a:path w="1225550" h="1227455">
                <a:moveTo>
                  <a:pt x="1084462" y="994765"/>
                </a:moveTo>
                <a:lnTo>
                  <a:pt x="335532" y="994765"/>
                </a:lnTo>
                <a:lnTo>
                  <a:pt x="375537" y="1020947"/>
                </a:lnTo>
                <a:lnTo>
                  <a:pt x="418198" y="1043038"/>
                </a:lnTo>
                <a:lnTo>
                  <a:pt x="463243" y="1060766"/>
                </a:lnTo>
                <a:lnTo>
                  <a:pt x="510398" y="1073861"/>
                </a:lnTo>
                <a:lnTo>
                  <a:pt x="510398" y="1182941"/>
                </a:lnTo>
                <a:lnTo>
                  <a:pt x="548484" y="1216812"/>
                </a:lnTo>
                <a:lnTo>
                  <a:pt x="591685" y="1226076"/>
                </a:lnTo>
                <a:lnTo>
                  <a:pt x="613535" y="1227239"/>
                </a:lnTo>
                <a:lnTo>
                  <a:pt x="630632" y="1226513"/>
                </a:lnTo>
                <a:lnTo>
                  <a:pt x="673266" y="1218243"/>
                </a:lnTo>
                <a:lnTo>
                  <a:pt x="709885" y="1198713"/>
                </a:lnTo>
                <a:lnTo>
                  <a:pt x="714741" y="1073899"/>
                </a:lnTo>
                <a:lnTo>
                  <a:pt x="754876" y="1063117"/>
                </a:lnTo>
                <a:lnTo>
                  <a:pt x="793522" y="1048962"/>
                </a:lnTo>
                <a:lnTo>
                  <a:pt x="830516" y="1031608"/>
                </a:lnTo>
                <a:lnTo>
                  <a:pt x="865693" y="1011224"/>
                </a:lnTo>
                <a:lnTo>
                  <a:pt x="1074533" y="1011224"/>
                </a:lnTo>
                <a:lnTo>
                  <a:pt x="1082047" y="1000091"/>
                </a:lnTo>
                <a:lnTo>
                  <a:pt x="1084462" y="994765"/>
                </a:lnTo>
                <a:close/>
              </a:path>
              <a:path w="1225550" h="1227455">
                <a:moveTo>
                  <a:pt x="1074533" y="1011224"/>
                </a:moveTo>
                <a:lnTo>
                  <a:pt x="865693" y="1011224"/>
                </a:lnTo>
                <a:lnTo>
                  <a:pt x="948345" y="1093889"/>
                </a:lnTo>
                <a:lnTo>
                  <a:pt x="955559" y="1096746"/>
                </a:lnTo>
                <a:lnTo>
                  <a:pt x="966328" y="1096746"/>
                </a:lnTo>
                <a:lnTo>
                  <a:pt x="1024665" y="1066395"/>
                </a:lnTo>
                <a:lnTo>
                  <a:pt x="1060056" y="1032673"/>
                </a:lnTo>
                <a:lnTo>
                  <a:pt x="1074533" y="1011224"/>
                </a:lnTo>
                <a:close/>
              </a:path>
              <a:path w="1225550" h="1227455">
                <a:moveTo>
                  <a:pt x="260235" y="130600"/>
                </a:moveTo>
                <a:lnTo>
                  <a:pt x="200716" y="160839"/>
                </a:lnTo>
                <a:lnTo>
                  <a:pt x="165328" y="194549"/>
                </a:lnTo>
                <a:lnTo>
                  <a:pt x="143335" y="227124"/>
                </a:lnTo>
                <a:lnTo>
                  <a:pt x="129832" y="260301"/>
                </a:lnTo>
                <a:lnTo>
                  <a:pt x="130167" y="268585"/>
                </a:lnTo>
                <a:lnTo>
                  <a:pt x="132902" y="276412"/>
                </a:lnTo>
                <a:lnTo>
                  <a:pt x="137933" y="283222"/>
                </a:lnTo>
                <a:lnTo>
                  <a:pt x="215174" y="360476"/>
                </a:lnTo>
                <a:lnTo>
                  <a:pt x="198175" y="389281"/>
                </a:lnTo>
                <a:lnTo>
                  <a:pt x="183208" y="419344"/>
                </a:lnTo>
                <a:lnTo>
                  <a:pt x="170365" y="450573"/>
                </a:lnTo>
                <a:lnTo>
                  <a:pt x="159739" y="482879"/>
                </a:lnTo>
                <a:lnTo>
                  <a:pt x="43305" y="482879"/>
                </a:lnTo>
                <a:lnTo>
                  <a:pt x="1175" y="556285"/>
                </a:lnTo>
                <a:lnTo>
                  <a:pt x="0" y="605155"/>
                </a:lnTo>
                <a:lnTo>
                  <a:pt x="7494" y="643737"/>
                </a:lnTo>
                <a:lnTo>
                  <a:pt x="27520" y="682331"/>
                </a:lnTo>
                <a:lnTo>
                  <a:pt x="43330" y="687197"/>
                </a:lnTo>
                <a:lnTo>
                  <a:pt x="146937" y="687197"/>
                </a:lnTo>
                <a:lnTo>
                  <a:pt x="155204" y="727917"/>
                </a:lnTo>
                <a:lnTo>
                  <a:pt x="166916" y="767294"/>
                </a:lnTo>
                <a:lnTo>
                  <a:pt x="181897" y="805163"/>
                </a:lnTo>
                <a:lnTo>
                  <a:pt x="199972" y="841362"/>
                </a:lnTo>
                <a:lnTo>
                  <a:pt x="117625" y="923747"/>
                </a:lnTo>
                <a:lnTo>
                  <a:pt x="112720" y="930324"/>
                </a:lnTo>
                <a:lnTo>
                  <a:pt x="109961" y="937872"/>
                </a:lnTo>
                <a:lnTo>
                  <a:pt x="109449" y="945892"/>
                </a:lnTo>
                <a:lnTo>
                  <a:pt x="111288" y="953884"/>
                </a:lnTo>
                <a:lnTo>
                  <a:pt x="139700" y="1005384"/>
                </a:lnTo>
                <a:lnTo>
                  <a:pt x="173469" y="1040798"/>
                </a:lnTo>
                <a:lnTo>
                  <a:pt x="206259" y="1062888"/>
                </a:lnTo>
                <a:lnTo>
                  <a:pt x="238669" y="1076439"/>
                </a:lnTo>
                <a:lnTo>
                  <a:pt x="249515" y="1076439"/>
                </a:lnTo>
                <a:lnTo>
                  <a:pt x="256716" y="1073581"/>
                </a:lnTo>
                <a:lnTo>
                  <a:pt x="335532" y="994765"/>
                </a:lnTo>
                <a:lnTo>
                  <a:pt x="1084462" y="994765"/>
                </a:lnTo>
                <a:lnTo>
                  <a:pt x="1093379" y="975093"/>
                </a:lnTo>
                <a:lnTo>
                  <a:pt x="1095535" y="966913"/>
                </a:lnTo>
                <a:lnTo>
                  <a:pt x="1095194" y="958635"/>
                </a:lnTo>
                <a:lnTo>
                  <a:pt x="1092459" y="950817"/>
                </a:lnTo>
                <a:lnTo>
                  <a:pt x="1087435" y="944016"/>
                </a:lnTo>
                <a:lnTo>
                  <a:pt x="1010169" y="866787"/>
                </a:lnTo>
                <a:lnTo>
                  <a:pt x="1033805" y="825369"/>
                </a:lnTo>
                <a:lnTo>
                  <a:pt x="1040972" y="809193"/>
                </a:lnTo>
                <a:lnTo>
                  <a:pt x="613192" y="809193"/>
                </a:lnTo>
                <a:lnTo>
                  <a:pt x="568141" y="803990"/>
                </a:lnTo>
                <a:lnTo>
                  <a:pt x="526758" y="789175"/>
                </a:lnTo>
                <a:lnTo>
                  <a:pt x="490231" y="765936"/>
                </a:lnTo>
                <a:lnTo>
                  <a:pt x="459721" y="735417"/>
                </a:lnTo>
                <a:lnTo>
                  <a:pt x="436505" y="698946"/>
                </a:lnTo>
                <a:lnTo>
                  <a:pt x="421686" y="657573"/>
                </a:lnTo>
                <a:lnTo>
                  <a:pt x="416482" y="612533"/>
                </a:lnTo>
                <a:lnTo>
                  <a:pt x="421686" y="567491"/>
                </a:lnTo>
                <a:lnTo>
                  <a:pt x="436505" y="526110"/>
                </a:lnTo>
                <a:lnTo>
                  <a:pt x="459750" y="489583"/>
                </a:lnTo>
                <a:lnTo>
                  <a:pt x="490231" y="459099"/>
                </a:lnTo>
                <a:lnTo>
                  <a:pt x="526758" y="435851"/>
                </a:lnTo>
                <a:lnTo>
                  <a:pt x="568141" y="421028"/>
                </a:lnTo>
                <a:lnTo>
                  <a:pt x="613192" y="415823"/>
                </a:lnTo>
                <a:lnTo>
                  <a:pt x="1040193" y="415823"/>
                </a:lnTo>
                <a:lnTo>
                  <a:pt x="1036039" y="406338"/>
                </a:lnTo>
                <a:lnTo>
                  <a:pt x="1016482" y="370542"/>
                </a:lnTo>
                <a:lnTo>
                  <a:pt x="993989" y="336702"/>
                </a:lnTo>
                <a:lnTo>
                  <a:pt x="1067458" y="263258"/>
                </a:lnTo>
                <a:lnTo>
                  <a:pt x="1072354" y="256671"/>
                </a:lnTo>
                <a:lnTo>
                  <a:pt x="1075107" y="249113"/>
                </a:lnTo>
                <a:lnTo>
                  <a:pt x="1075616" y="241084"/>
                </a:lnTo>
                <a:lnTo>
                  <a:pt x="1073783" y="233083"/>
                </a:lnTo>
                <a:lnTo>
                  <a:pt x="1064367" y="216014"/>
                </a:lnTo>
                <a:lnTo>
                  <a:pt x="359675" y="216014"/>
                </a:lnTo>
                <a:lnTo>
                  <a:pt x="282395" y="138760"/>
                </a:lnTo>
                <a:lnTo>
                  <a:pt x="275821" y="133858"/>
                </a:lnTo>
                <a:lnTo>
                  <a:pt x="268266" y="131106"/>
                </a:lnTo>
                <a:lnTo>
                  <a:pt x="260235" y="130600"/>
                </a:lnTo>
                <a:close/>
              </a:path>
              <a:path w="1225550" h="1227455">
                <a:moveTo>
                  <a:pt x="1040193" y="415823"/>
                </a:moveTo>
                <a:lnTo>
                  <a:pt x="613192" y="415823"/>
                </a:lnTo>
                <a:lnTo>
                  <a:pt x="658238" y="421028"/>
                </a:lnTo>
                <a:lnTo>
                  <a:pt x="699618" y="435851"/>
                </a:lnTo>
                <a:lnTo>
                  <a:pt x="736143" y="459099"/>
                </a:lnTo>
                <a:lnTo>
                  <a:pt x="766622" y="489583"/>
                </a:lnTo>
                <a:lnTo>
                  <a:pt x="789866" y="526110"/>
                </a:lnTo>
                <a:lnTo>
                  <a:pt x="804686" y="567491"/>
                </a:lnTo>
                <a:lnTo>
                  <a:pt x="809890" y="612533"/>
                </a:lnTo>
                <a:lnTo>
                  <a:pt x="804686" y="657573"/>
                </a:lnTo>
                <a:lnTo>
                  <a:pt x="789866" y="698946"/>
                </a:lnTo>
                <a:lnTo>
                  <a:pt x="766622" y="735464"/>
                </a:lnTo>
                <a:lnTo>
                  <a:pt x="736143" y="765936"/>
                </a:lnTo>
                <a:lnTo>
                  <a:pt x="699618" y="789175"/>
                </a:lnTo>
                <a:lnTo>
                  <a:pt x="658238" y="803990"/>
                </a:lnTo>
                <a:lnTo>
                  <a:pt x="613192" y="809193"/>
                </a:lnTo>
                <a:lnTo>
                  <a:pt x="1040972" y="809193"/>
                </a:lnTo>
                <a:lnTo>
                  <a:pt x="1053245" y="781491"/>
                </a:lnTo>
                <a:lnTo>
                  <a:pt x="1068206" y="735417"/>
                </a:lnTo>
                <a:lnTo>
                  <a:pt x="1078406" y="687412"/>
                </a:lnTo>
                <a:lnTo>
                  <a:pt x="1182038" y="687412"/>
                </a:lnTo>
                <a:lnTo>
                  <a:pt x="1224196" y="613961"/>
                </a:lnTo>
                <a:lnTo>
                  <a:pt x="1225369" y="565076"/>
                </a:lnTo>
                <a:lnTo>
                  <a:pt x="1217861" y="526493"/>
                </a:lnTo>
                <a:lnTo>
                  <a:pt x="1197803" y="487954"/>
                </a:lnTo>
                <a:lnTo>
                  <a:pt x="1182012" y="483108"/>
                </a:lnTo>
                <a:lnTo>
                  <a:pt x="1065706" y="483108"/>
                </a:lnTo>
                <a:lnTo>
                  <a:pt x="1052500" y="443917"/>
                </a:lnTo>
                <a:lnTo>
                  <a:pt x="1040193" y="415823"/>
                </a:lnTo>
                <a:close/>
              </a:path>
              <a:path w="1225550" h="1227455">
                <a:moveTo>
                  <a:pt x="611833" y="0"/>
                </a:moveTo>
                <a:lnTo>
                  <a:pt x="552088" y="9011"/>
                </a:lnTo>
                <a:lnTo>
                  <a:pt x="515472" y="28544"/>
                </a:lnTo>
                <a:lnTo>
                  <a:pt x="510614" y="153339"/>
                </a:lnTo>
                <a:lnTo>
                  <a:pt x="470480" y="164122"/>
                </a:lnTo>
                <a:lnTo>
                  <a:pt x="431834" y="178276"/>
                </a:lnTo>
                <a:lnTo>
                  <a:pt x="394844" y="195630"/>
                </a:lnTo>
                <a:lnTo>
                  <a:pt x="359675" y="216014"/>
                </a:lnTo>
                <a:lnTo>
                  <a:pt x="1064367" y="216014"/>
                </a:lnTo>
                <a:lnTo>
                  <a:pt x="1056129" y="201079"/>
                </a:lnTo>
                <a:lnTo>
                  <a:pt x="840700" y="201079"/>
                </a:lnTo>
                <a:lnTo>
                  <a:pt x="810919" y="185907"/>
                </a:lnTo>
                <a:lnTo>
                  <a:pt x="779972" y="172848"/>
                </a:lnTo>
                <a:lnTo>
                  <a:pt x="747953" y="161983"/>
                </a:lnTo>
                <a:lnTo>
                  <a:pt x="714957" y="153390"/>
                </a:lnTo>
                <a:lnTo>
                  <a:pt x="714957" y="44323"/>
                </a:lnTo>
                <a:lnTo>
                  <a:pt x="676888" y="10437"/>
                </a:lnTo>
                <a:lnTo>
                  <a:pt x="633680" y="1164"/>
                </a:lnTo>
                <a:lnTo>
                  <a:pt x="611833" y="0"/>
                </a:lnTo>
                <a:close/>
              </a:path>
              <a:path w="1225550" h="1227455">
                <a:moveTo>
                  <a:pt x="945816" y="110698"/>
                </a:moveTo>
                <a:lnTo>
                  <a:pt x="937566" y="111048"/>
                </a:lnTo>
                <a:lnTo>
                  <a:pt x="929768" y="113780"/>
                </a:lnTo>
                <a:lnTo>
                  <a:pt x="922970" y="118795"/>
                </a:lnTo>
                <a:lnTo>
                  <a:pt x="840700" y="201079"/>
                </a:lnTo>
                <a:lnTo>
                  <a:pt x="1056129" y="201079"/>
                </a:lnTo>
                <a:lnTo>
                  <a:pt x="1011596" y="146123"/>
                </a:lnTo>
                <a:lnTo>
                  <a:pt x="978994" y="124144"/>
                </a:lnTo>
                <a:lnTo>
                  <a:pt x="945816" y="1106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5"/>
          <p:cNvSpPr/>
          <p:nvPr/>
        </p:nvSpPr>
        <p:spPr>
          <a:xfrm>
            <a:off x="8260890" y="1387935"/>
            <a:ext cx="629920" cy="617855"/>
          </a:xfrm>
          <a:custGeom>
            <a:avLst/>
            <a:gdLst/>
            <a:ahLst/>
            <a:cxnLst/>
            <a:rect l="l" t="t" r="r" b="b"/>
            <a:pathLst>
              <a:path w="629920" h="617855">
                <a:moveTo>
                  <a:pt x="389089" y="68135"/>
                </a:moveTo>
                <a:lnTo>
                  <a:pt x="21805" y="68135"/>
                </a:lnTo>
                <a:lnTo>
                  <a:pt x="13340" y="69854"/>
                </a:lnTo>
                <a:lnTo>
                  <a:pt x="6407" y="74537"/>
                </a:lnTo>
                <a:lnTo>
                  <a:pt x="1721" y="81471"/>
                </a:lnTo>
                <a:lnTo>
                  <a:pt x="0" y="89941"/>
                </a:lnTo>
                <a:lnTo>
                  <a:pt x="0" y="595782"/>
                </a:lnTo>
                <a:lnTo>
                  <a:pt x="1721" y="604252"/>
                </a:lnTo>
                <a:lnTo>
                  <a:pt x="6407" y="611185"/>
                </a:lnTo>
                <a:lnTo>
                  <a:pt x="13340" y="615868"/>
                </a:lnTo>
                <a:lnTo>
                  <a:pt x="21805" y="617588"/>
                </a:lnTo>
                <a:lnTo>
                  <a:pt x="78155" y="617588"/>
                </a:lnTo>
                <a:lnTo>
                  <a:pt x="78155" y="471792"/>
                </a:lnTo>
                <a:lnTo>
                  <a:pt x="80222" y="461617"/>
                </a:lnTo>
                <a:lnTo>
                  <a:pt x="85850" y="453286"/>
                </a:lnTo>
                <a:lnTo>
                  <a:pt x="94181" y="447658"/>
                </a:lnTo>
                <a:lnTo>
                  <a:pt x="104355" y="445592"/>
                </a:lnTo>
                <a:lnTo>
                  <a:pt x="410908" y="445592"/>
                </a:lnTo>
                <a:lnTo>
                  <a:pt x="410908" y="392252"/>
                </a:lnTo>
                <a:lnTo>
                  <a:pt x="109448" y="392252"/>
                </a:lnTo>
                <a:lnTo>
                  <a:pt x="97144" y="389751"/>
                </a:lnTo>
                <a:lnTo>
                  <a:pt x="87064" y="382941"/>
                </a:lnTo>
                <a:lnTo>
                  <a:pt x="80252" y="372862"/>
                </a:lnTo>
                <a:lnTo>
                  <a:pt x="77749" y="360552"/>
                </a:lnTo>
                <a:lnTo>
                  <a:pt x="77749" y="314477"/>
                </a:lnTo>
                <a:lnTo>
                  <a:pt x="80252" y="302168"/>
                </a:lnTo>
                <a:lnTo>
                  <a:pt x="87064" y="292088"/>
                </a:lnTo>
                <a:lnTo>
                  <a:pt x="97144" y="285279"/>
                </a:lnTo>
                <a:lnTo>
                  <a:pt x="109448" y="282778"/>
                </a:lnTo>
                <a:lnTo>
                  <a:pt x="410908" y="282778"/>
                </a:lnTo>
                <a:lnTo>
                  <a:pt x="410908" y="229412"/>
                </a:lnTo>
                <a:lnTo>
                  <a:pt x="109448" y="229412"/>
                </a:lnTo>
                <a:lnTo>
                  <a:pt x="97144" y="226911"/>
                </a:lnTo>
                <a:lnTo>
                  <a:pt x="87064" y="220102"/>
                </a:lnTo>
                <a:lnTo>
                  <a:pt x="80252" y="210022"/>
                </a:lnTo>
                <a:lnTo>
                  <a:pt x="77749" y="197713"/>
                </a:lnTo>
                <a:lnTo>
                  <a:pt x="77749" y="151637"/>
                </a:lnTo>
                <a:lnTo>
                  <a:pt x="80252" y="139336"/>
                </a:lnTo>
                <a:lnTo>
                  <a:pt x="87064" y="129260"/>
                </a:lnTo>
                <a:lnTo>
                  <a:pt x="97144" y="122452"/>
                </a:lnTo>
                <a:lnTo>
                  <a:pt x="109448" y="119951"/>
                </a:lnTo>
                <a:lnTo>
                  <a:pt x="410908" y="119951"/>
                </a:lnTo>
                <a:lnTo>
                  <a:pt x="410908" y="89941"/>
                </a:lnTo>
                <a:lnTo>
                  <a:pt x="409187" y="81471"/>
                </a:lnTo>
                <a:lnTo>
                  <a:pt x="404499" y="74537"/>
                </a:lnTo>
                <a:lnTo>
                  <a:pt x="397562" y="69854"/>
                </a:lnTo>
                <a:lnTo>
                  <a:pt x="389089" y="68135"/>
                </a:lnTo>
                <a:close/>
              </a:path>
              <a:path w="629920" h="617855">
                <a:moveTo>
                  <a:pt x="410908" y="445592"/>
                </a:moveTo>
                <a:lnTo>
                  <a:pt x="161112" y="445592"/>
                </a:lnTo>
                <a:lnTo>
                  <a:pt x="171279" y="447658"/>
                </a:lnTo>
                <a:lnTo>
                  <a:pt x="179606" y="453286"/>
                </a:lnTo>
                <a:lnTo>
                  <a:pt x="185233" y="461617"/>
                </a:lnTo>
                <a:lnTo>
                  <a:pt x="187299" y="471792"/>
                </a:lnTo>
                <a:lnTo>
                  <a:pt x="187299" y="617588"/>
                </a:lnTo>
                <a:lnTo>
                  <a:pt x="623824" y="617588"/>
                </a:lnTo>
                <a:lnTo>
                  <a:pt x="629881" y="611530"/>
                </a:lnTo>
                <a:lnTo>
                  <a:pt x="629881" y="583272"/>
                </a:lnTo>
                <a:lnTo>
                  <a:pt x="623824" y="577214"/>
                </a:lnTo>
                <a:lnTo>
                  <a:pt x="410908" y="577214"/>
                </a:lnTo>
                <a:lnTo>
                  <a:pt x="410908" y="445592"/>
                </a:lnTo>
                <a:close/>
              </a:path>
              <a:path w="629920" h="617855">
                <a:moveTo>
                  <a:pt x="526707" y="191376"/>
                </a:moveTo>
                <a:lnTo>
                  <a:pt x="501653" y="196434"/>
                </a:lnTo>
                <a:lnTo>
                  <a:pt x="481195" y="210227"/>
                </a:lnTo>
                <a:lnTo>
                  <a:pt x="467401" y="230686"/>
                </a:lnTo>
                <a:lnTo>
                  <a:pt x="462343" y="255739"/>
                </a:lnTo>
                <a:lnTo>
                  <a:pt x="462343" y="263398"/>
                </a:lnTo>
                <a:lnTo>
                  <a:pt x="463745" y="270725"/>
                </a:lnTo>
                <a:lnTo>
                  <a:pt x="466204" y="277520"/>
                </a:lnTo>
                <a:lnTo>
                  <a:pt x="451941" y="292160"/>
                </a:lnTo>
                <a:lnTo>
                  <a:pt x="441083" y="309599"/>
                </a:lnTo>
                <a:lnTo>
                  <a:pt x="434172" y="329292"/>
                </a:lnTo>
                <a:lnTo>
                  <a:pt x="431749" y="350697"/>
                </a:lnTo>
                <a:lnTo>
                  <a:pt x="436850" y="381459"/>
                </a:lnTo>
                <a:lnTo>
                  <a:pt x="451019" y="408003"/>
                </a:lnTo>
                <a:lnTo>
                  <a:pt x="472559" y="428646"/>
                </a:lnTo>
                <a:lnTo>
                  <a:pt x="499770" y="441705"/>
                </a:lnTo>
                <a:lnTo>
                  <a:pt x="499770" y="577214"/>
                </a:lnTo>
                <a:lnTo>
                  <a:pt x="553643" y="577214"/>
                </a:lnTo>
                <a:lnTo>
                  <a:pt x="553643" y="441705"/>
                </a:lnTo>
                <a:lnTo>
                  <a:pt x="580854" y="428646"/>
                </a:lnTo>
                <a:lnTo>
                  <a:pt x="602394" y="408003"/>
                </a:lnTo>
                <a:lnTo>
                  <a:pt x="616564" y="381459"/>
                </a:lnTo>
                <a:lnTo>
                  <a:pt x="621665" y="350697"/>
                </a:lnTo>
                <a:lnTo>
                  <a:pt x="619237" y="329287"/>
                </a:lnTo>
                <a:lnTo>
                  <a:pt x="612321" y="309594"/>
                </a:lnTo>
                <a:lnTo>
                  <a:pt x="601466" y="292160"/>
                </a:lnTo>
                <a:lnTo>
                  <a:pt x="587209" y="277520"/>
                </a:lnTo>
                <a:lnTo>
                  <a:pt x="589663" y="270713"/>
                </a:lnTo>
                <a:lnTo>
                  <a:pt x="591070" y="263398"/>
                </a:lnTo>
                <a:lnTo>
                  <a:pt x="591070" y="255739"/>
                </a:lnTo>
                <a:lnTo>
                  <a:pt x="586012" y="230686"/>
                </a:lnTo>
                <a:lnTo>
                  <a:pt x="572219" y="210227"/>
                </a:lnTo>
                <a:lnTo>
                  <a:pt x="551760" y="196434"/>
                </a:lnTo>
                <a:lnTo>
                  <a:pt x="526707" y="191376"/>
                </a:lnTo>
                <a:close/>
              </a:path>
              <a:path w="629920" h="617855">
                <a:moveTo>
                  <a:pt x="257378" y="282778"/>
                </a:moveTo>
                <a:lnTo>
                  <a:pt x="155587" y="282778"/>
                </a:lnTo>
                <a:lnTo>
                  <a:pt x="167898" y="285279"/>
                </a:lnTo>
                <a:lnTo>
                  <a:pt x="177982" y="292088"/>
                </a:lnTo>
                <a:lnTo>
                  <a:pt x="184796" y="302168"/>
                </a:lnTo>
                <a:lnTo>
                  <a:pt x="187299" y="314477"/>
                </a:lnTo>
                <a:lnTo>
                  <a:pt x="187299" y="360552"/>
                </a:lnTo>
                <a:lnTo>
                  <a:pt x="184796" y="372862"/>
                </a:lnTo>
                <a:lnTo>
                  <a:pt x="177982" y="382941"/>
                </a:lnTo>
                <a:lnTo>
                  <a:pt x="167898" y="389751"/>
                </a:lnTo>
                <a:lnTo>
                  <a:pt x="155587" y="392252"/>
                </a:lnTo>
                <a:lnTo>
                  <a:pt x="257378" y="392252"/>
                </a:lnTo>
                <a:lnTo>
                  <a:pt x="245074" y="389751"/>
                </a:lnTo>
                <a:lnTo>
                  <a:pt x="234994" y="382941"/>
                </a:lnTo>
                <a:lnTo>
                  <a:pt x="228181" y="372862"/>
                </a:lnTo>
                <a:lnTo>
                  <a:pt x="225678" y="360552"/>
                </a:lnTo>
                <a:lnTo>
                  <a:pt x="225678" y="314477"/>
                </a:lnTo>
                <a:lnTo>
                  <a:pt x="228181" y="302168"/>
                </a:lnTo>
                <a:lnTo>
                  <a:pt x="234994" y="292088"/>
                </a:lnTo>
                <a:lnTo>
                  <a:pt x="245074" y="285279"/>
                </a:lnTo>
                <a:lnTo>
                  <a:pt x="257378" y="282778"/>
                </a:lnTo>
                <a:close/>
              </a:path>
              <a:path w="629920" h="617855">
                <a:moveTo>
                  <a:pt x="410908" y="282778"/>
                </a:moveTo>
                <a:lnTo>
                  <a:pt x="303517" y="282778"/>
                </a:lnTo>
                <a:lnTo>
                  <a:pt x="315826" y="285279"/>
                </a:lnTo>
                <a:lnTo>
                  <a:pt x="325905" y="292088"/>
                </a:lnTo>
                <a:lnTo>
                  <a:pt x="332715" y="302168"/>
                </a:lnTo>
                <a:lnTo>
                  <a:pt x="335216" y="314477"/>
                </a:lnTo>
                <a:lnTo>
                  <a:pt x="335216" y="360552"/>
                </a:lnTo>
                <a:lnTo>
                  <a:pt x="332715" y="372862"/>
                </a:lnTo>
                <a:lnTo>
                  <a:pt x="325905" y="382941"/>
                </a:lnTo>
                <a:lnTo>
                  <a:pt x="315826" y="389751"/>
                </a:lnTo>
                <a:lnTo>
                  <a:pt x="303517" y="392252"/>
                </a:lnTo>
                <a:lnTo>
                  <a:pt x="410908" y="392252"/>
                </a:lnTo>
                <a:lnTo>
                  <a:pt x="410908" y="282778"/>
                </a:lnTo>
                <a:close/>
              </a:path>
              <a:path w="629920" h="617855">
                <a:moveTo>
                  <a:pt x="257378" y="119951"/>
                </a:moveTo>
                <a:lnTo>
                  <a:pt x="155587" y="119951"/>
                </a:lnTo>
                <a:lnTo>
                  <a:pt x="167898" y="122452"/>
                </a:lnTo>
                <a:lnTo>
                  <a:pt x="177982" y="129260"/>
                </a:lnTo>
                <a:lnTo>
                  <a:pt x="184796" y="139336"/>
                </a:lnTo>
                <a:lnTo>
                  <a:pt x="187299" y="151637"/>
                </a:lnTo>
                <a:lnTo>
                  <a:pt x="187299" y="197713"/>
                </a:lnTo>
                <a:lnTo>
                  <a:pt x="184796" y="210022"/>
                </a:lnTo>
                <a:lnTo>
                  <a:pt x="177982" y="220102"/>
                </a:lnTo>
                <a:lnTo>
                  <a:pt x="167898" y="226911"/>
                </a:lnTo>
                <a:lnTo>
                  <a:pt x="155587" y="229412"/>
                </a:lnTo>
                <a:lnTo>
                  <a:pt x="257378" y="229412"/>
                </a:lnTo>
                <a:lnTo>
                  <a:pt x="245074" y="226911"/>
                </a:lnTo>
                <a:lnTo>
                  <a:pt x="234994" y="220102"/>
                </a:lnTo>
                <a:lnTo>
                  <a:pt x="228181" y="210022"/>
                </a:lnTo>
                <a:lnTo>
                  <a:pt x="225678" y="197713"/>
                </a:lnTo>
                <a:lnTo>
                  <a:pt x="225678" y="151637"/>
                </a:lnTo>
                <a:lnTo>
                  <a:pt x="228181" y="139336"/>
                </a:lnTo>
                <a:lnTo>
                  <a:pt x="234994" y="129260"/>
                </a:lnTo>
                <a:lnTo>
                  <a:pt x="245074" y="122452"/>
                </a:lnTo>
                <a:lnTo>
                  <a:pt x="257378" y="119951"/>
                </a:lnTo>
                <a:close/>
              </a:path>
              <a:path w="629920" h="617855">
                <a:moveTo>
                  <a:pt x="410908" y="119951"/>
                </a:moveTo>
                <a:lnTo>
                  <a:pt x="303517" y="119951"/>
                </a:lnTo>
                <a:lnTo>
                  <a:pt x="315826" y="122452"/>
                </a:lnTo>
                <a:lnTo>
                  <a:pt x="325905" y="129260"/>
                </a:lnTo>
                <a:lnTo>
                  <a:pt x="332715" y="139336"/>
                </a:lnTo>
                <a:lnTo>
                  <a:pt x="335216" y="151637"/>
                </a:lnTo>
                <a:lnTo>
                  <a:pt x="335216" y="197713"/>
                </a:lnTo>
                <a:lnTo>
                  <a:pt x="332715" y="210022"/>
                </a:lnTo>
                <a:lnTo>
                  <a:pt x="325905" y="220102"/>
                </a:lnTo>
                <a:lnTo>
                  <a:pt x="315826" y="226911"/>
                </a:lnTo>
                <a:lnTo>
                  <a:pt x="303517" y="229412"/>
                </a:lnTo>
                <a:lnTo>
                  <a:pt x="410908" y="229412"/>
                </a:lnTo>
                <a:lnTo>
                  <a:pt x="410908" y="119951"/>
                </a:lnTo>
                <a:close/>
              </a:path>
              <a:path w="629920" h="617855">
                <a:moveTo>
                  <a:pt x="332143" y="0"/>
                </a:moveTo>
                <a:lnTo>
                  <a:pt x="78740" y="0"/>
                </a:lnTo>
                <a:lnTo>
                  <a:pt x="71627" y="1445"/>
                </a:lnTo>
                <a:lnTo>
                  <a:pt x="65800" y="5380"/>
                </a:lnTo>
                <a:lnTo>
                  <a:pt x="61861" y="11203"/>
                </a:lnTo>
                <a:lnTo>
                  <a:pt x="60413" y="18313"/>
                </a:lnTo>
                <a:lnTo>
                  <a:pt x="60413" y="68135"/>
                </a:lnTo>
                <a:lnTo>
                  <a:pt x="350481" y="68135"/>
                </a:lnTo>
                <a:lnTo>
                  <a:pt x="350481" y="18313"/>
                </a:lnTo>
                <a:lnTo>
                  <a:pt x="349036" y="11203"/>
                </a:lnTo>
                <a:lnTo>
                  <a:pt x="345098" y="5380"/>
                </a:lnTo>
                <a:lnTo>
                  <a:pt x="339267" y="1445"/>
                </a:lnTo>
                <a:lnTo>
                  <a:pt x="33214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432114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bject 4"/>
          <p:cNvSpPr/>
          <p:nvPr/>
        </p:nvSpPr>
        <p:spPr>
          <a:xfrm>
            <a:off x="0" y="0"/>
            <a:ext cx="12178747" cy="861386"/>
          </a:xfrm>
          <a:custGeom>
            <a:avLst/>
            <a:gdLst/>
            <a:ahLst/>
            <a:cxnLst/>
            <a:rect l="l" t="t" r="r" b="b"/>
            <a:pathLst>
              <a:path w="4889500" h="9753600">
                <a:moveTo>
                  <a:pt x="0" y="9753600"/>
                </a:moveTo>
                <a:lnTo>
                  <a:pt x="4889500" y="9753600"/>
                </a:lnTo>
                <a:lnTo>
                  <a:pt x="48895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solidFill>
            <a:srgbClr val="1E4191">
              <a:lumMod val="60000"/>
              <a:lumOff val="40000"/>
            </a:srgbClr>
          </a:solidFill>
        </p:spPr>
        <p:txBody>
          <a:bodyPr wrap="square" lIns="0" tIns="0" rIns="0" bIns="0" rtlCol="0"/>
          <a:lstStyle/>
          <a:p>
            <a:pPr>
              <a:defRPr/>
            </a:pPr>
            <a:endParaRPr sz="1266" kern="0">
              <a:solidFill>
                <a:srgbClr val="1E4191"/>
              </a:solidFill>
            </a:endParaRPr>
          </a:p>
        </p:txBody>
      </p:sp>
      <p:sp>
        <p:nvSpPr>
          <p:cNvPr id="29" name="object 5"/>
          <p:cNvSpPr/>
          <p:nvPr/>
        </p:nvSpPr>
        <p:spPr>
          <a:xfrm>
            <a:off x="11191836" y="147556"/>
            <a:ext cx="607219" cy="606326"/>
          </a:xfrm>
          <a:custGeom>
            <a:avLst/>
            <a:gdLst/>
            <a:ahLst/>
            <a:cxnLst/>
            <a:rect l="l" t="t" r="r" b="b"/>
            <a:pathLst>
              <a:path w="863600" h="862330">
                <a:moveTo>
                  <a:pt x="431825" y="0"/>
                </a:moveTo>
                <a:lnTo>
                  <a:pt x="384850" y="2539"/>
                </a:lnTo>
                <a:lnTo>
                  <a:pt x="339321" y="8889"/>
                </a:lnTo>
                <a:lnTo>
                  <a:pt x="295504" y="21589"/>
                </a:lnTo>
                <a:lnTo>
                  <a:pt x="253666" y="38099"/>
                </a:lnTo>
                <a:lnTo>
                  <a:pt x="214071" y="58419"/>
                </a:lnTo>
                <a:lnTo>
                  <a:pt x="176985" y="82549"/>
                </a:lnTo>
                <a:lnTo>
                  <a:pt x="142675" y="110489"/>
                </a:lnTo>
                <a:lnTo>
                  <a:pt x="111406" y="142239"/>
                </a:lnTo>
                <a:lnTo>
                  <a:pt x="83444" y="176529"/>
                </a:lnTo>
                <a:lnTo>
                  <a:pt x="59054" y="213359"/>
                </a:lnTo>
                <a:lnTo>
                  <a:pt x="38503" y="252729"/>
                </a:lnTo>
                <a:lnTo>
                  <a:pt x="22057" y="294639"/>
                </a:lnTo>
                <a:lnTo>
                  <a:pt x="9980" y="339089"/>
                </a:lnTo>
                <a:lnTo>
                  <a:pt x="2539" y="384809"/>
                </a:lnTo>
                <a:lnTo>
                  <a:pt x="0" y="430529"/>
                </a:lnTo>
                <a:lnTo>
                  <a:pt x="2539" y="478789"/>
                </a:lnTo>
                <a:lnTo>
                  <a:pt x="9980" y="524509"/>
                </a:lnTo>
                <a:lnTo>
                  <a:pt x="22057" y="567689"/>
                </a:lnTo>
                <a:lnTo>
                  <a:pt x="38503" y="609599"/>
                </a:lnTo>
                <a:lnTo>
                  <a:pt x="59054" y="648969"/>
                </a:lnTo>
                <a:lnTo>
                  <a:pt x="83444" y="687069"/>
                </a:lnTo>
                <a:lnTo>
                  <a:pt x="111406" y="721359"/>
                </a:lnTo>
                <a:lnTo>
                  <a:pt x="142675" y="751839"/>
                </a:lnTo>
                <a:lnTo>
                  <a:pt x="176985" y="779779"/>
                </a:lnTo>
                <a:lnTo>
                  <a:pt x="214071" y="803909"/>
                </a:lnTo>
                <a:lnTo>
                  <a:pt x="253666" y="824229"/>
                </a:lnTo>
                <a:lnTo>
                  <a:pt x="295504" y="840739"/>
                </a:lnTo>
                <a:lnTo>
                  <a:pt x="339321" y="853439"/>
                </a:lnTo>
                <a:lnTo>
                  <a:pt x="384850" y="861059"/>
                </a:lnTo>
                <a:lnTo>
                  <a:pt x="431825" y="862329"/>
                </a:lnTo>
                <a:lnTo>
                  <a:pt x="478791" y="861059"/>
                </a:lnTo>
                <a:lnTo>
                  <a:pt x="524311" y="853439"/>
                </a:lnTo>
                <a:lnTo>
                  <a:pt x="563740" y="842009"/>
                </a:lnTo>
                <a:lnTo>
                  <a:pt x="431825" y="842009"/>
                </a:lnTo>
                <a:lnTo>
                  <a:pt x="383835" y="839469"/>
                </a:lnTo>
                <a:lnTo>
                  <a:pt x="337472" y="831849"/>
                </a:lnTo>
                <a:lnTo>
                  <a:pt x="293043" y="819149"/>
                </a:lnTo>
                <a:lnTo>
                  <a:pt x="250858" y="801369"/>
                </a:lnTo>
                <a:lnTo>
                  <a:pt x="211226" y="778509"/>
                </a:lnTo>
                <a:lnTo>
                  <a:pt x="174455" y="751839"/>
                </a:lnTo>
                <a:lnTo>
                  <a:pt x="140854" y="722629"/>
                </a:lnTo>
                <a:lnTo>
                  <a:pt x="110731" y="688339"/>
                </a:lnTo>
                <a:lnTo>
                  <a:pt x="84395" y="651509"/>
                </a:lnTo>
                <a:lnTo>
                  <a:pt x="62156" y="612139"/>
                </a:lnTo>
                <a:lnTo>
                  <a:pt x="44321" y="570229"/>
                </a:lnTo>
                <a:lnTo>
                  <a:pt x="31200" y="525779"/>
                </a:lnTo>
                <a:lnTo>
                  <a:pt x="23101" y="478789"/>
                </a:lnTo>
                <a:lnTo>
                  <a:pt x="20332" y="430529"/>
                </a:lnTo>
                <a:lnTo>
                  <a:pt x="23101" y="383539"/>
                </a:lnTo>
                <a:lnTo>
                  <a:pt x="31200" y="336549"/>
                </a:lnTo>
                <a:lnTo>
                  <a:pt x="44321" y="292099"/>
                </a:lnTo>
                <a:lnTo>
                  <a:pt x="62156" y="250189"/>
                </a:lnTo>
                <a:lnTo>
                  <a:pt x="84395" y="210819"/>
                </a:lnTo>
                <a:lnTo>
                  <a:pt x="110731" y="173989"/>
                </a:lnTo>
                <a:lnTo>
                  <a:pt x="140854" y="139699"/>
                </a:lnTo>
                <a:lnTo>
                  <a:pt x="174455" y="110489"/>
                </a:lnTo>
                <a:lnTo>
                  <a:pt x="211226" y="83819"/>
                </a:lnTo>
                <a:lnTo>
                  <a:pt x="250858" y="60959"/>
                </a:lnTo>
                <a:lnTo>
                  <a:pt x="293043" y="43179"/>
                </a:lnTo>
                <a:lnTo>
                  <a:pt x="337472" y="30479"/>
                </a:lnTo>
                <a:lnTo>
                  <a:pt x="383835" y="22859"/>
                </a:lnTo>
                <a:lnTo>
                  <a:pt x="431825" y="19049"/>
                </a:lnTo>
                <a:lnTo>
                  <a:pt x="559359" y="19049"/>
                </a:lnTo>
                <a:lnTo>
                  <a:pt x="524311" y="8889"/>
                </a:lnTo>
                <a:lnTo>
                  <a:pt x="478791" y="2539"/>
                </a:lnTo>
                <a:lnTo>
                  <a:pt x="431825" y="0"/>
                </a:lnTo>
                <a:close/>
              </a:path>
              <a:path w="863600" h="862330">
                <a:moveTo>
                  <a:pt x="559359" y="19049"/>
                </a:moveTo>
                <a:lnTo>
                  <a:pt x="431825" y="19049"/>
                </a:lnTo>
                <a:lnTo>
                  <a:pt x="479812" y="22859"/>
                </a:lnTo>
                <a:lnTo>
                  <a:pt x="526171" y="30479"/>
                </a:lnTo>
                <a:lnTo>
                  <a:pt x="570596" y="43179"/>
                </a:lnTo>
                <a:lnTo>
                  <a:pt x="612776" y="62229"/>
                </a:lnTo>
                <a:lnTo>
                  <a:pt x="652403" y="83819"/>
                </a:lnTo>
                <a:lnTo>
                  <a:pt x="689170" y="110489"/>
                </a:lnTo>
                <a:lnTo>
                  <a:pt x="722766" y="140969"/>
                </a:lnTo>
                <a:lnTo>
                  <a:pt x="752884" y="173989"/>
                </a:lnTo>
                <a:lnTo>
                  <a:pt x="779215" y="210819"/>
                </a:lnTo>
                <a:lnTo>
                  <a:pt x="801451" y="250189"/>
                </a:lnTo>
                <a:lnTo>
                  <a:pt x="819283" y="293369"/>
                </a:lnTo>
                <a:lnTo>
                  <a:pt x="832401" y="336549"/>
                </a:lnTo>
                <a:lnTo>
                  <a:pt x="840499" y="383539"/>
                </a:lnTo>
                <a:lnTo>
                  <a:pt x="843267" y="430529"/>
                </a:lnTo>
                <a:lnTo>
                  <a:pt x="840499" y="478789"/>
                </a:lnTo>
                <a:lnTo>
                  <a:pt x="832401" y="525779"/>
                </a:lnTo>
                <a:lnTo>
                  <a:pt x="819283" y="570229"/>
                </a:lnTo>
                <a:lnTo>
                  <a:pt x="801451" y="612139"/>
                </a:lnTo>
                <a:lnTo>
                  <a:pt x="779215" y="651509"/>
                </a:lnTo>
                <a:lnTo>
                  <a:pt x="752884" y="688339"/>
                </a:lnTo>
                <a:lnTo>
                  <a:pt x="722766" y="722629"/>
                </a:lnTo>
                <a:lnTo>
                  <a:pt x="689170" y="751839"/>
                </a:lnTo>
                <a:lnTo>
                  <a:pt x="652403" y="778509"/>
                </a:lnTo>
                <a:lnTo>
                  <a:pt x="612776" y="801369"/>
                </a:lnTo>
                <a:lnTo>
                  <a:pt x="570596" y="819149"/>
                </a:lnTo>
                <a:lnTo>
                  <a:pt x="526171" y="831849"/>
                </a:lnTo>
                <a:lnTo>
                  <a:pt x="479812" y="839469"/>
                </a:lnTo>
                <a:lnTo>
                  <a:pt x="431825" y="842009"/>
                </a:lnTo>
                <a:lnTo>
                  <a:pt x="563740" y="842009"/>
                </a:lnTo>
                <a:lnTo>
                  <a:pt x="609953" y="824229"/>
                </a:lnTo>
                <a:lnTo>
                  <a:pt x="649543" y="803909"/>
                </a:lnTo>
                <a:lnTo>
                  <a:pt x="686625" y="779779"/>
                </a:lnTo>
                <a:lnTo>
                  <a:pt x="720932" y="751839"/>
                </a:lnTo>
                <a:lnTo>
                  <a:pt x="752198" y="721359"/>
                </a:lnTo>
                <a:lnTo>
                  <a:pt x="780158" y="687069"/>
                </a:lnTo>
                <a:lnTo>
                  <a:pt x="804546" y="648969"/>
                </a:lnTo>
                <a:lnTo>
                  <a:pt x="825097" y="609599"/>
                </a:lnTo>
                <a:lnTo>
                  <a:pt x="841543" y="567689"/>
                </a:lnTo>
                <a:lnTo>
                  <a:pt x="853619" y="524509"/>
                </a:lnTo>
                <a:lnTo>
                  <a:pt x="861060" y="478789"/>
                </a:lnTo>
                <a:lnTo>
                  <a:pt x="863599" y="430529"/>
                </a:lnTo>
                <a:lnTo>
                  <a:pt x="861060" y="384809"/>
                </a:lnTo>
                <a:lnTo>
                  <a:pt x="853619" y="339089"/>
                </a:lnTo>
                <a:lnTo>
                  <a:pt x="841543" y="294639"/>
                </a:lnTo>
                <a:lnTo>
                  <a:pt x="825097" y="252729"/>
                </a:lnTo>
                <a:lnTo>
                  <a:pt x="804546" y="213359"/>
                </a:lnTo>
                <a:lnTo>
                  <a:pt x="780158" y="176529"/>
                </a:lnTo>
                <a:lnTo>
                  <a:pt x="752198" y="142239"/>
                </a:lnTo>
                <a:lnTo>
                  <a:pt x="720932" y="110489"/>
                </a:lnTo>
                <a:lnTo>
                  <a:pt x="686625" y="82549"/>
                </a:lnTo>
                <a:lnTo>
                  <a:pt x="649543" y="58419"/>
                </a:lnTo>
                <a:lnTo>
                  <a:pt x="609953" y="38099"/>
                </a:lnTo>
                <a:lnTo>
                  <a:pt x="568121" y="21589"/>
                </a:lnTo>
                <a:lnTo>
                  <a:pt x="559359" y="19049"/>
                </a:lnTo>
                <a:close/>
              </a:path>
              <a:path w="863600" h="862330">
                <a:moveTo>
                  <a:pt x="311124" y="793749"/>
                </a:moveTo>
                <a:lnTo>
                  <a:pt x="309676" y="793749"/>
                </a:lnTo>
                <a:lnTo>
                  <a:pt x="308940" y="796289"/>
                </a:lnTo>
                <a:lnTo>
                  <a:pt x="309384" y="797559"/>
                </a:lnTo>
                <a:lnTo>
                  <a:pt x="309943" y="797559"/>
                </a:lnTo>
                <a:lnTo>
                  <a:pt x="325733" y="802639"/>
                </a:lnTo>
                <a:lnTo>
                  <a:pt x="352139" y="808989"/>
                </a:lnTo>
                <a:lnTo>
                  <a:pt x="387917" y="814069"/>
                </a:lnTo>
                <a:lnTo>
                  <a:pt x="431825" y="816609"/>
                </a:lnTo>
                <a:lnTo>
                  <a:pt x="477664" y="814069"/>
                </a:lnTo>
                <a:lnTo>
                  <a:pt x="515398" y="807719"/>
                </a:lnTo>
                <a:lnTo>
                  <a:pt x="403097" y="807719"/>
                </a:lnTo>
                <a:lnTo>
                  <a:pt x="369303" y="806449"/>
                </a:lnTo>
                <a:lnTo>
                  <a:pt x="341204" y="801369"/>
                </a:lnTo>
                <a:lnTo>
                  <a:pt x="311124" y="793749"/>
                </a:lnTo>
                <a:close/>
              </a:path>
              <a:path w="863600" h="862330">
                <a:moveTo>
                  <a:pt x="670336" y="730249"/>
                </a:moveTo>
                <a:lnTo>
                  <a:pt x="456920" y="730249"/>
                </a:lnTo>
                <a:lnTo>
                  <a:pt x="468669" y="732789"/>
                </a:lnTo>
                <a:lnTo>
                  <a:pt x="478159" y="739139"/>
                </a:lnTo>
                <a:lnTo>
                  <a:pt x="484504" y="748029"/>
                </a:lnTo>
                <a:lnTo>
                  <a:pt x="486816" y="760729"/>
                </a:lnTo>
                <a:lnTo>
                  <a:pt x="481138" y="778509"/>
                </a:lnTo>
                <a:lnTo>
                  <a:pt x="464697" y="793749"/>
                </a:lnTo>
                <a:lnTo>
                  <a:pt x="438387" y="803909"/>
                </a:lnTo>
                <a:lnTo>
                  <a:pt x="403097" y="807719"/>
                </a:lnTo>
                <a:lnTo>
                  <a:pt x="515398" y="807719"/>
                </a:lnTo>
                <a:lnTo>
                  <a:pt x="522945" y="806449"/>
                </a:lnTo>
                <a:lnTo>
                  <a:pt x="566839" y="792479"/>
                </a:lnTo>
                <a:lnTo>
                  <a:pt x="608519" y="774699"/>
                </a:lnTo>
                <a:lnTo>
                  <a:pt x="647157" y="750569"/>
                </a:lnTo>
                <a:lnTo>
                  <a:pt x="670336" y="730249"/>
                </a:lnTo>
                <a:close/>
              </a:path>
              <a:path w="863600" h="862330">
                <a:moveTo>
                  <a:pt x="69151" y="308609"/>
                </a:moveTo>
                <a:lnTo>
                  <a:pt x="65938" y="308609"/>
                </a:lnTo>
                <a:lnTo>
                  <a:pt x="62804" y="318769"/>
                </a:lnTo>
                <a:lnTo>
                  <a:pt x="56203" y="345439"/>
                </a:lnTo>
                <a:lnTo>
                  <a:pt x="49650" y="383539"/>
                </a:lnTo>
                <a:lnTo>
                  <a:pt x="46659" y="430529"/>
                </a:lnTo>
                <a:lnTo>
                  <a:pt x="49252" y="477519"/>
                </a:lnTo>
                <a:lnTo>
                  <a:pt x="57144" y="523239"/>
                </a:lnTo>
                <a:lnTo>
                  <a:pt x="70392" y="566419"/>
                </a:lnTo>
                <a:lnTo>
                  <a:pt x="89053" y="608329"/>
                </a:lnTo>
                <a:lnTo>
                  <a:pt x="113183" y="647699"/>
                </a:lnTo>
                <a:lnTo>
                  <a:pt x="142840" y="681989"/>
                </a:lnTo>
                <a:lnTo>
                  <a:pt x="178079" y="712469"/>
                </a:lnTo>
                <a:lnTo>
                  <a:pt x="218957" y="736599"/>
                </a:lnTo>
                <a:lnTo>
                  <a:pt x="265531" y="755649"/>
                </a:lnTo>
                <a:lnTo>
                  <a:pt x="309641" y="767079"/>
                </a:lnTo>
                <a:lnTo>
                  <a:pt x="352856" y="770889"/>
                </a:lnTo>
                <a:lnTo>
                  <a:pt x="393834" y="764539"/>
                </a:lnTo>
                <a:lnTo>
                  <a:pt x="418785" y="750569"/>
                </a:lnTo>
                <a:lnTo>
                  <a:pt x="436788" y="736599"/>
                </a:lnTo>
                <a:lnTo>
                  <a:pt x="456920" y="730249"/>
                </a:lnTo>
                <a:lnTo>
                  <a:pt x="670336" y="730249"/>
                </a:lnTo>
                <a:lnTo>
                  <a:pt x="681926" y="720089"/>
                </a:lnTo>
                <a:lnTo>
                  <a:pt x="711996" y="685799"/>
                </a:lnTo>
                <a:lnTo>
                  <a:pt x="729104" y="656589"/>
                </a:lnTo>
                <a:lnTo>
                  <a:pt x="263143" y="656589"/>
                </a:lnTo>
                <a:lnTo>
                  <a:pt x="232631" y="650239"/>
                </a:lnTo>
                <a:lnTo>
                  <a:pt x="210972" y="634999"/>
                </a:lnTo>
                <a:lnTo>
                  <a:pt x="198057" y="612139"/>
                </a:lnTo>
                <a:lnTo>
                  <a:pt x="193776" y="586739"/>
                </a:lnTo>
                <a:lnTo>
                  <a:pt x="196638" y="566419"/>
                </a:lnTo>
                <a:lnTo>
                  <a:pt x="204997" y="543559"/>
                </a:lnTo>
                <a:lnTo>
                  <a:pt x="218508" y="521969"/>
                </a:lnTo>
                <a:lnTo>
                  <a:pt x="236829" y="501649"/>
                </a:lnTo>
                <a:lnTo>
                  <a:pt x="255794" y="486409"/>
                </a:lnTo>
                <a:lnTo>
                  <a:pt x="104063" y="486409"/>
                </a:lnTo>
                <a:lnTo>
                  <a:pt x="84802" y="480059"/>
                </a:lnTo>
                <a:lnTo>
                  <a:pt x="69235" y="463549"/>
                </a:lnTo>
                <a:lnTo>
                  <a:pt x="58824" y="438149"/>
                </a:lnTo>
                <a:lnTo>
                  <a:pt x="55029" y="402589"/>
                </a:lnTo>
                <a:lnTo>
                  <a:pt x="57020" y="368299"/>
                </a:lnTo>
                <a:lnTo>
                  <a:pt x="61533" y="340359"/>
                </a:lnTo>
                <a:lnTo>
                  <a:pt x="66371" y="320039"/>
                </a:lnTo>
                <a:lnTo>
                  <a:pt x="69430" y="309879"/>
                </a:lnTo>
                <a:lnTo>
                  <a:pt x="69151" y="308609"/>
                </a:lnTo>
                <a:close/>
              </a:path>
              <a:path w="863600" h="862330">
                <a:moveTo>
                  <a:pt x="505955" y="372109"/>
                </a:moveTo>
                <a:lnTo>
                  <a:pt x="460943" y="403859"/>
                </a:lnTo>
                <a:lnTo>
                  <a:pt x="432506" y="420369"/>
                </a:lnTo>
                <a:lnTo>
                  <a:pt x="396176" y="441959"/>
                </a:lnTo>
                <a:lnTo>
                  <a:pt x="390972" y="500379"/>
                </a:lnTo>
                <a:lnTo>
                  <a:pt x="380377" y="551179"/>
                </a:lnTo>
                <a:lnTo>
                  <a:pt x="361213" y="593089"/>
                </a:lnTo>
                <a:lnTo>
                  <a:pt x="334762" y="626109"/>
                </a:lnTo>
                <a:lnTo>
                  <a:pt x="301810" y="647699"/>
                </a:lnTo>
                <a:lnTo>
                  <a:pt x="263143" y="656589"/>
                </a:lnTo>
                <a:lnTo>
                  <a:pt x="557390" y="656589"/>
                </a:lnTo>
                <a:lnTo>
                  <a:pt x="503138" y="643889"/>
                </a:lnTo>
                <a:lnTo>
                  <a:pt x="464245" y="613409"/>
                </a:lnTo>
                <a:lnTo>
                  <a:pt x="440825" y="571499"/>
                </a:lnTo>
                <a:lnTo>
                  <a:pt x="432993" y="524509"/>
                </a:lnTo>
                <a:lnTo>
                  <a:pt x="442732" y="468629"/>
                </a:lnTo>
                <a:lnTo>
                  <a:pt x="466043" y="427989"/>
                </a:lnTo>
                <a:lnTo>
                  <a:pt x="494067" y="401319"/>
                </a:lnTo>
                <a:lnTo>
                  <a:pt x="517944" y="387349"/>
                </a:lnTo>
                <a:lnTo>
                  <a:pt x="513156" y="383539"/>
                </a:lnTo>
                <a:lnTo>
                  <a:pt x="509536" y="378459"/>
                </a:lnTo>
                <a:lnTo>
                  <a:pt x="505955" y="372109"/>
                </a:lnTo>
                <a:close/>
              </a:path>
              <a:path w="863600" h="862330">
                <a:moveTo>
                  <a:pt x="754645" y="452119"/>
                </a:moveTo>
                <a:lnTo>
                  <a:pt x="592073" y="452119"/>
                </a:lnTo>
                <a:lnTo>
                  <a:pt x="626814" y="459739"/>
                </a:lnTo>
                <a:lnTo>
                  <a:pt x="651906" y="480059"/>
                </a:lnTo>
                <a:lnTo>
                  <a:pt x="667126" y="510539"/>
                </a:lnTo>
                <a:lnTo>
                  <a:pt x="672249" y="546099"/>
                </a:lnTo>
                <a:lnTo>
                  <a:pt x="663892" y="585469"/>
                </a:lnTo>
                <a:lnTo>
                  <a:pt x="640394" y="621029"/>
                </a:lnTo>
                <a:lnTo>
                  <a:pt x="604108" y="646429"/>
                </a:lnTo>
                <a:lnTo>
                  <a:pt x="557390" y="656589"/>
                </a:lnTo>
                <a:lnTo>
                  <a:pt x="729104" y="656589"/>
                </a:lnTo>
                <a:lnTo>
                  <a:pt x="754735" y="596899"/>
                </a:lnTo>
                <a:lnTo>
                  <a:pt x="766125" y="553719"/>
                </a:lnTo>
                <a:lnTo>
                  <a:pt x="770305" y="511809"/>
                </a:lnTo>
                <a:lnTo>
                  <a:pt x="764140" y="469899"/>
                </a:lnTo>
                <a:lnTo>
                  <a:pt x="754645" y="452119"/>
                </a:lnTo>
                <a:close/>
              </a:path>
              <a:path w="863600" h="862330">
                <a:moveTo>
                  <a:pt x="358381" y="462279"/>
                </a:moveTo>
                <a:lnTo>
                  <a:pt x="316124" y="486409"/>
                </a:lnTo>
                <a:lnTo>
                  <a:pt x="275637" y="516889"/>
                </a:lnTo>
                <a:lnTo>
                  <a:pt x="245242" y="551179"/>
                </a:lnTo>
                <a:lnTo>
                  <a:pt x="233260" y="589279"/>
                </a:lnTo>
                <a:lnTo>
                  <a:pt x="235411" y="601979"/>
                </a:lnTo>
                <a:lnTo>
                  <a:pt x="241487" y="612139"/>
                </a:lnTo>
                <a:lnTo>
                  <a:pt x="250920" y="617219"/>
                </a:lnTo>
                <a:lnTo>
                  <a:pt x="263143" y="618489"/>
                </a:lnTo>
                <a:lnTo>
                  <a:pt x="302610" y="603249"/>
                </a:lnTo>
                <a:lnTo>
                  <a:pt x="330231" y="566419"/>
                </a:lnTo>
                <a:lnTo>
                  <a:pt x="348118" y="516889"/>
                </a:lnTo>
                <a:lnTo>
                  <a:pt x="358381" y="462279"/>
                </a:lnTo>
                <a:close/>
              </a:path>
              <a:path w="863600" h="862330">
                <a:moveTo>
                  <a:pt x="553821" y="406399"/>
                </a:moveTo>
                <a:lnTo>
                  <a:pt x="530755" y="416559"/>
                </a:lnTo>
                <a:lnTo>
                  <a:pt x="505677" y="436879"/>
                </a:lnTo>
                <a:lnTo>
                  <a:pt x="485536" y="471169"/>
                </a:lnTo>
                <a:lnTo>
                  <a:pt x="477278" y="519429"/>
                </a:lnTo>
                <a:lnTo>
                  <a:pt x="483104" y="557529"/>
                </a:lnTo>
                <a:lnTo>
                  <a:pt x="499691" y="588009"/>
                </a:lnTo>
                <a:lnTo>
                  <a:pt x="525702" y="610869"/>
                </a:lnTo>
                <a:lnTo>
                  <a:pt x="559803" y="618489"/>
                </a:lnTo>
                <a:lnTo>
                  <a:pt x="587019" y="613409"/>
                </a:lnTo>
                <a:lnTo>
                  <a:pt x="609698" y="598169"/>
                </a:lnTo>
                <a:lnTo>
                  <a:pt x="625429" y="574039"/>
                </a:lnTo>
                <a:lnTo>
                  <a:pt x="625960" y="571499"/>
                </a:lnTo>
                <a:lnTo>
                  <a:pt x="562165" y="571499"/>
                </a:lnTo>
                <a:lnTo>
                  <a:pt x="545543" y="566419"/>
                </a:lnTo>
                <a:lnTo>
                  <a:pt x="532279" y="554989"/>
                </a:lnTo>
                <a:lnTo>
                  <a:pt x="523496" y="538479"/>
                </a:lnTo>
                <a:lnTo>
                  <a:pt x="520318" y="516889"/>
                </a:lnTo>
                <a:lnTo>
                  <a:pt x="525812" y="491489"/>
                </a:lnTo>
                <a:lnTo>
                  <a:pt x="540946" y="471169"/>
                </a:lnTo>
                <a:lnTo>
                  <a:pt x="563706" y="457199"/>
                </a:lnTo>
                <a:lnTo>
                  <a:pt x="592073" y="452119"/>
                </a:lnTo>
                <a:lnTo>
                  <a:pt x="754645" y="452119"/>
                </a:lnTo>
                <a:lnTo>
                  <a:pt x="750576" y="444499"/>
                </a:lnTo>
                <a:lnTo>
                  <a:pt x="737012" y="426719"/>
                </a:lnTo>
                <a:lnTo>
                  <a:pt x="731617" y="408939"/>
                </a:lnTo>
                <a:lnTo>
                  <a:pt x="588046" y="408939"/>
                </a:lnTo>
                <a:lnTo>
                  <a:pt x="564648" y="407669"/>
                </a:lnTo>
                <a:lnTo>
                  <a:pt x="553821" y="406399"/>
                </a:lnTo>
                <a:close/>
              </a:path>
              <a:path w="863600" h="862330">
                <a:moveTo>
                  <a:pt x="589686" y="487679"/>
                </a:moveTo>
                <a:lnTo>
                  <a:pt x="579133" y="488949"/>
                </a:lnTo>
                <a:lnTo>
                  <a:pt x="569807" y="494029"/>
                </a:lnTo>
                <a:lnTo>
                  <a:pt x="562972" y="502919"/>
                </a:lnTo>
                <a:lnTo>
                  <a:pt x="559892" y="513079"/>
                </a:lnTo>
                <a:lnTo>
                  <a:pt x="562202" y="527049"/>
                </a:lnTo>
                <a:lnTo>
                  <a:pt x="568820" y="537209"/>
                </a:lnTo>
                <a:lnTo>
                  <a:pt x="575733" y="546099"/>
                </a:lnTo>
                <a:lnTo>
                  <a:pt x="578929" y="554989"/>
                </a:lnTo>
                <a:lnTo>
                  <a:pt x="578929" y="566419"/>
                </a:lnTo>
                <a:lnTo>
                  <a:pt x="570560" y="571499"/>
                </a:lnTo>
                <a:lnTo>
                  <a:pt x="625960" y="571499"/>
                </a:lnTo>
                <a:lnTo>
                  <a:pt x="631799" y="543559"/>
                </a:lnTo>
                <a:lnTo>
                  <a:pt x="629255" y="523239"/>
                </a:lnTo>
                <a:lnTo>
                  <a:pt x="621506" y="505459"/>
                </a:lnTo>
                <a:lnTo>
                  <a:pt x="608375" y="492759"/>
                </a:lnTo>
                <a:lnTo>
                  <a:pt x="589686" y="487679"/>
                </a:lnTo>
                <a:close/>
              </a:path>
              <a:path w="863600" h="862330">
                <a:moveTo>
                  <a:pt x="812239" y="375919"/>
                </a:moveTo>
                <a:lnTo>
                  <a:pt x="759561" y="375919"/>
                </a:lnTo>
                <a:lnTo>
                  <a:pt x="778790" y="382269"/>
                </a:lnTo>
                <a:lnTo>
                  <a:pt x="794321" y="398779"/>
                </a:lnTo>
                <a:lnTo>
                  <a:pt x="804727" y="425449"/>
                </a:lnTo>
                <a:lnTo>
                  <a:pt x="808445" y="459739"/>
                </a:lnTo>
                <a:lnTo>
                  <a:pt x="808505" y="462279"/>
                </a:lnTo>
                <a:lnTo>
                  <a:pt x="806401" y="496569"/>
                </a:lnTo>
                <a:lnTo>
                  <a:pt x="801474" y="525779"/>
                </a:lnTo>
                <a:lnTo>
                  <a:pt x="796514" y="544829"/>
                </a:lnTo>
                <a:lnTo>
                  <a:pt x="794232" y="553719"/>
                </a:lnTo>
                <a:lnTo>
                  <a:pt x="794499" y="553719"/>
                </a:lnTo>
                <a:lnTo>
                  <a:pt x="796848" y="554989"/>
                </a:lnTo>
                <a:lnTo>
                  <a:pt x="797547" y="554989"/>
                </a:lnTo>
                <a:lnTo>
                  <a:pt x="797725" y="553719"/>
                </a:lnTo>
                <a:lnTo>
                  <a:pt x="800900" y="544829"/>
                </a:lnTo>
                <a:lnTo>
                  <a:pt x="807651" y="518159"/>
                </a:lnTo>
                <a:lnTo>
                  <a:pt x="814243" y="480059"/>
                </a:lnTo>
                <a:lnTo>
                  <a:pt x="816940" y="430529"/>
                </a:lnTo>
                <a:lnTo>
                  <a:pt x="814015" y="386079"/>
                </a:lnTo>
                <a:lnTo>
                  <a:pt x="812239" y="375919"/>
                </a:lnTo>
                <a:close/>
              </a:path>
              <a:path w="863600" h="862330">
                <a:moveTo>
                  <a:pt x="431825" y="45719"/>
                </a:moveTo>
                <a:lnTo>
                  <a:pt x="386017" y="48259"/>
                </a:lnTo>
                <a:lnTo>
                  <a:pt x="340829" y="57149"/>
                </a:lnTo>
                <a:lnTo>
                  <a:pt x="297057" y="69849"/>
                </a:lnTo>
                <a:lnTo>
                  <a:pt x="255499" y="88899"/>
                </a:lnTo>
                <a:lnTo>
                  <a:pt x="216954" y="113029"/>
                </a:lnTo>
                <a:lnTo>
                  <a:pt x="182219" y="142239"/>
                </a:lnTo>
                <a:lnTo>
                  <a:pt x="152092" y="177799"/>
                </a:lnTo>
                <a:lnTo>
                  <a:pt x="127370" y="218439"/>
                </a:lnTo>
                <a:lnTo>
                  <a:pt x="108851" y="265429"/>
                </a:lnTo>
                <a:lnTo>
                  <a:pt x="97486" y="308609"/>
                </a:lnTo>
                <a:lnTo>
                  <a:pt x="93294" y="351789"/>
                </a:lnTo>
                <a:lnTo>
                  <a:pt x="99465" y="393699"/>
                </a:lnTo>
                <a:lnTo>
                  <a:pt x="113042" y="419099"/>
                </a:lnTo>
                <a:lnTo>
                  <a:pt x="126619" y="436879"/>
                </a:lnTo>
                <a:lnTo>
                  <a:pt x="132791" y="457199"/>
                </a:lnTo>
                <a:lnTo>
                  <a:pt x="130488" y="468629"/>
                </a:lnTo>
                <a:lnTo>
                  <a:pt x="124256" y="477519"/>
                </a:lnTo>
                <a:lnTo>
                  <a:pt x="115110" y="483869"/>
                </a:lnTo>
                <a:lnTo>
                  <a:pt x="104063" y="486409"/>
                </a:lnTo>
                <a:lnTo>
                  <a:pt x="255794" y="486409"/>
                </a:lnTo>
                <a:lnTo>
                  <a:pt x="263697" y="480059"/>
                </a:lnTo>
                <a:lnTo>
                  <a:pt x="292911" y="461009"/>
                </a:lnTo>
                <a:lnTo>
                  <a:pt x="325485" y="443229"/>
                </a:lnTo>
                <a:lnTo>
                  <a:pt x="362432" y="424179"/>
                </a:lnTo>
                <a:lnTo>
                  <a:pt x="363438" y="417829"/>
                </a:lnTo>
                <a:lnTo>
                  <a:pt x="318160" y="417829"/>
                </a:lnTo>
                <a:lnTo>
                  <a:pt x="300393" y="414019"/>
                </a:lnTo>
                <a:lnTo>
                  <a:pt x="285427" y="403859"/>
                </a:lnTo>
                <a:lnTo>
                  <a:pt x="274274" y="389889"/>
                </a:lnTo>
                <a:lnTo>
                  <a:pt x="267944" y="373379"/>
                </a:lnTo>
                <a:lnTo>
                  <a:pt x="244635" y="368299"/>
                </a:lnTo>
                <a:lnTo>
                  <a:pt x="225929" y="354329"/>
                </a:lnTo>
                <a:lnTo>
                  <a:pt x="213277" y="335279"/>
                </a:lnTo>
                <a:lnTo>
                  <a:pt x="208127" y="308609"/>
                </a:lnTo>
                <a:lnTo>
                  <a:pt x="210088" y="289559"/>
                </a:lnTo>
                <a:lnTo>
                  <a:pt x="215749" y="273049"/>
                </a:lnTo>
                <a:lnTo>
                  <a:pt x="224774" y="261619"/>
                </a:lnTo>
                <a:lnTo>
                  <a:pt x="236829" y="257809"/>
                </a:lnTo>
                <a:lnTo>
                  <a:pt x="290391" y="257809"/>
                </a:lnTo>
                <a:lnTo>
                  <a:pt x="296205" y="245109"/>
                </a:lnTo>
                <a:lnTo>
                  <a:pt x="327808" y="210819"/>
                </a:lnTo>
                <a:lnTo>
                  <a:pt x="366026" y="198119"/>
                </a:lnTo>
                <a:lnTo>
                  <a:pt x="734651" y="198119"/>
                </a:lnTo>
                <a:lnTo>
                  <a:pt x="720969" y="181609"/>
                </a:lnTo>
                <a:lnTo>
                  <a:pt x="685827" y="151129"/>
                </a:lnTo>
                <a:lnTo>
                  <a:pt x="653510" y="132079"/>
                </a:lnTo>
                <a:lnTo>
                  <a:pt x="406679" y="132079"/>
                </a:lnTo>
                <a:lnTo>
                  <a:pt x="394444" y="129539"/>
                </a:lnTo>
                <a:lnTo>
                  <a:pt x="385013" y="123189"/>
                </a:lnTo>
                <a:lnTo>
                  <a:pt x="378943" y="114299"/>
                </a:lnTo>
                <a:lnTo>
                  <a:pt x="376796" y="102869"/>
                </a:lnTo>
                <a:lnTo>
                  <a:pt x="382644" y="83819"/>
                </a:lnTo>
                <a:lnTo>
                  <a:pt x="399365" y="68579"/>
                </a:lnTo>
                <a:lnTo>
                  <a:pt x="425729" y="58419"/>
                </a:lnTo>
                <a:lnTo>
                  <a:pt x="460501" y="54609"/>
                </a:lnTo>
                <a:lnTo>
                  <a:pt x="509582" y="54609"/>
                </a:lnTo>
                <a:lnTo>
                  <a:pt x="477551" y="48259"/>
                </a:lnTo>
                <a:lnTo>
                  <a:pt x="431825" y="45719"/>
                </a:lnTo>
                <a:close/>
              </a:path>
              <a:path w="863600" h="862330">
                <a:moveTo>
                  <a:pt x="366026" y="401319"/>
                </a:moveTo>
                <a:lnTo>
                  <a:pt x="355179" y="408939"/>
                </a:lnTo>
                <a:lnTo>
                  <a:pt x="342988" y="414019"/>
                </a:lnTo>
                <a:lnTo>
                  <a:pt x="330350" y="416559"/>
                </a:lnTo>
                <a:lnTo>
                  <a:pt x="318160" y="417829"/>
                </a:lnTo>
                <a:lnTo>
                  <a:pt x="363438" y="417829"/>
                </a:lnTo>
                <a:lnTo>
                  <a:pt x="363639" y="416559"/>
                </a:lnTo>
                <a:lnTo>
                  <a:pt x="364807" y="410209"/>
                </a:lnTo>
                <a:lnTo>
                  <a:pt x="366026" y="401319"/>
                </a:lnTo>
                <a:close/>
              </a:path>
              <a:path w="863600" h="862330">
                <a:moveTo>
                  <a:pt x="811129" y="369569"/>
                </a:moveTo>
                <a:lnTo>
                  <a:pt x="585444" y="369569"/>
                </a:lnTo>
                <a:lnTo>
                  <a:pt x="596825" y="370839"/>
                </a:lnTo>
                <a:lnTo>
                  <a:pt x="607968" y="373379"/>
                </a:lnTo>
                <a:lnTo>
                  <a:pt x="616605" y="379729"/>
                </a:lnTo>
                <a:lnTo>
                  <a:pt x="620471" y="388619"/>
                </a:lnTo>
                <a:lnTo>
                  <a:pt x="610994" y="403859"/>
                </a:lnTo>
                <a:lnTo>
                  <a:pt x="588046" y="408939"/>
                </a:lnTo>
                <a:lnTo>
                  <a:pt x="731617" y="408939"/>
                </a:lnTo>
                <a:lnTo>
                  <a:pt x="759561" y="375919"/>
                </a:lnTo>
                <a:lnTo>
                  <a:pt x="812239" y="375919"/>
                </a:lnTo>
                <a:lnTo>
                  <a:pt x="811129" y="369569"/>
                </a:lnTo>
                <a:close/>
              </a:path>
              <a:path w="863600" h="862330">
                <a:moveTo>
                  <a:pt x="494598" y="297179"/>
                </a:moveTo>
                <a:lnTo>
                  <a:pt x="431825" y="297179"/>
                </a:lnTo>
                <a:lnTo>
                  <a:pt x="436587" y="304799"/>
                </a:lnTo>
                <a:lnTo>
                  <a:pt x="436587" y="312419"/>
                </a:lnTo>
                <a:lnTo>
                  <a:pt x="433283" y="326389"/>
                </a:lnTo>
                <a:lnTo>
                  <a:pt x="424938" y="341629"/>
                </a:lnTo>
                <a:lnTo>
                  <a:pt x="413902" y="356869"/>
                </a:lnTo>
                <a:lnTo>
                  <a:pt x="402526" y="369569"/>
                </a:lnTo>
                <a:lnTo>
                  <a:pt x="400324" y="382269"/>
                </a:lnTo>
                <a:lnTo>
                  <a:pt x="398908" y="392429"/>
                </a:lnTo>
                <a:lnTo>
                  <a:pt x="398152" y="400049"/>
                </a:lnTo>
                <a:lnTo>
                  <a:pt x="397929" y="406399"/>
                </a:lnTo>
                <a:lnTo>
                  <a:pt x="426223" y="388619"/>
                </a:lnTo>
                <a:lnTo>
                  <a:pt x="471766" y="359409"/>
                </a:lnTo>
                <a:lnTo>
                  <a:pt x="494017" y="344169"/>
                </a:lnTo>
                <a:lnTo>
                  <a:pt x="492629" y="337819"/>
                </a:lnTo>
                <a:lnTo>
                  <a:pt x="491917" y="330199"/>
                </a:lnTo>
                <a:lnTo>
                  <a:pt x="491707" y="325119"/>
                </a:lnTo>
                <a:lnTo>
                  <a:pt x="491616" y="316229"/>
                </a:lnTo>
                <a:lnTo>
                  <a:pt x="494598" y="297179"/>
                </a:lnTo>
                <a:close/>
              </a:path>
              <a:path w="863600" h="862330">
                <a:moveTo>
                  <a:pt x="577722" y="198119"/>
                </a:moveTo>
                <a:lnTo>
                  <a:pt x="366026" y="198119"/>
                </a:lnTo>
                <a:lnTo>
                  <a:pt x="387514" y="201929"/>
                </a:lnTo>
                <a:lnTo>
                  <a:pt x="399807" y="212089"/>
                </a:lnTo>
                <a:lnTo>
                  <a:pt x="405372" y="224789"/>
                </a:lnTo>
                <a:lnTo>
                  <a:pt x="406679" y="236219"/>
                </a:lnTo>
                <a:lnTo>
                  <a:pt x="397186" y="278129"/>
                </a:lnTo>
                <a:lnTo>
                  <a:pt x="372891" y="318769"/>
                </a:lnTo>
                <a:lnTo>
                  <a:pt x="340071" y="350519"/>
                </a:lnTo>
                <a:lnTo>
                  <a:pt x="305003" y="369569"/>
                </a:lnTo>
                <a:lnTo>
                  <a:pt x="306676" y="374649"/>
                </a:lnTo>
                <a:lnTo>
                  <a:pt x="310245" y="380999"/>
                </a:lnTo>
                <a:lnTo>
                  <a:pt x="316276" y="386079"/>
                </a:lnTo>
                <a:lnTo>
                  <a:pt x="325335" y="388619"/>
                </a:lnTo>
                <a:lnTo>
                  <a:pt x="339247" y="384809"/>
                </a:lnTo>
                <a:lnTo>
                  <a:pt x="353153" y="378459"/>
                </a:lnTo>
                <a:lnTo>
                  <a:pt x="365714" y="368299"/>
                </a:lnTo>
                <a:lnTo>
                  <a:pt x="375589" y="358139"/>
                </a:lnTo>
                <a:lnTo>
                  <a:pt x="381533" y="337819"/>
                </a:lnTo>
                <a:lnTo>
                  <a:pt x="391733" y="318769"/>
                </a:lnTo>
                <a:lnTo>
                  <a:pt x="405516" y="303529"/>
                </a:lnTo>
                <a:lnTo>
                  <a:pt x="422211" y="297179"/>
                </a:lnTo>
                <a:lnTo>
                  <a:pt x="494598" y="297179"/>
                </a:lnTo>
                <a:lnTo>
                  <a:pt x="498175" y="274319"/>
                </a:lnTo>
                <a:lnTo>
                  <a:pt x="516281" y="236219"/>
                </a:lnTo>
                <a:lnTo>
                  <a:pt x="543582" y="208279"/>
                </a:lnTo>
                <a:lnTo>
                  <a:pt x="577722" y="198119"/>
                </a:lnTo>
                <a:close/>
              </a:path>
              <a:path w="863600" h="862330">
                <a:moveTo>
                  <a:pt x="734651" y="198119"/>
                </a:moveTo>
                <a:lnTo>
                  <a:pt x="577722" y="198119"/>
                </a:lnTo>
                <a:lnTo>
                  <a:pt x="595870" y="200659"/>
                </a:lnTo>
                <a:lnTo>
                  <a:pt x="608974" y="209549"/>
                </a:lnTo>
                <a:lnTo>
                  <a:pt x="616920" y="223519"/>
                </a:lnTo>
                <a:lnTo>
                  <a:pt x="619594" y="238759"/>
                </a:lnTo>
                <a:lnTo>
                  <a:pt x="613409" y="267969"/>
                </a:lnTo>
                <a:lnTo>
                  <a:pt x="596123" y="297179"/>
                </a:lnTo>
                <a:lnTo>
                  <a:pt x="569644" y="325119"/>
                </a:lnTo>
                <a:lnTo>
                  <a:pt x="535876" y="351789"/>
                </a:lnTo>
                <a:lnTo>
                  <a:pt x="538983" y="359409"/>
                </a:lnTo>
                <a:lnTo>
                  <a:pt x="542939" y="365759"/>
                </a:lnTo>
                <a:lnTo>
                  <a:pt x="547783" y="370839"/>
                </a:lnTo>
                <a:lnTo>
                  <a:pt x="553554" y="374649"/>
                </a:lnTo>
                <a:lnTo>
                  <a:pt x="556303" y="373379"/>
                </a:lnTo>
                <a:lnTo>
                  <a:pt x="563541" y="370839"/>
                </a:lnTo>
                <a:lnTo>
                  <a:pt x="573759" y="369569"/>
                </a:lnTo>
                <a:lnTo>
                  <a:pt x="811129" y="369569"/>
                </a:lnTo>
                <a:lnTo>
                  <a:pt x="806024" y="340359"/>
                </a:lnTo>
                <a:lnTo>
                  <a:pt x="792845" y="297179"/>
                </a:lnTo>
                <a:lnTo>
                  <a:pt x="774356" y="255269"/>
                </a:lnTo>
                <a:lnTo>
                  <a:pt x="750438" y="217169"/>
                </a:lnTo>
                <a:lnTo>
                  <a:pt x="734651" y="198119"/>
                </a:lnTo>
                <a:close/>
              </a:path>
              <a:path w="863600" h="862330">
                <a:moveTo>
                  <a:pt x="290391" y="257809"/>
                </a:moveTo>
                <a:lnTo>
                  <a:pt x="244017" y="257809"/>
                </a:lnTo>
                <a:lnTo>
                  <a:pt x="246405" y="264159"/>
                </a:lnTo>
                <a:lnTo>
                  <a:pt x="246405" y="267969"/>
                </a:lnTo>
                <a:lnTo>
                  <a:pt x="245472" y="274319"/>
                </a:lnTo>
                <a:lnTo>
                  <a:pt x="243420" y="281939"/>
                </a:lnTo>
                <a:lnTo>
                  <a:pt x="241369" y="293369"/>
                </a:lnTo>
                <a:lnTo>
                  <a:pt x="254559" y="336549"/>
                </a:lnTo>
                <a:lnTo>
                  <a:pt x="266750" y="340359"/>
                </a:lnTo>
                <a:lnTo>
                  <a:pt x="274693" y="292099"/>
                </a:lnTo>
                <a:lnTo>
                  <a:pt x="290391" y="257809"/>
                </a:lnTo>
                <a:close/>
              </a:path>
              <a:path w="863600" h="862330">
                <a:moveTo>
                  <a:pt x="365404" y="229869"/>
                </a:moveTo>
                <a:lnTo>
                  <a:pt x="345544" y="237489"/>
                </a:lnTo>
                <a:lnTo>
                  <a:pt x="325081" y="265429"/>
                </a:lnTo>
                <a:lnTo>
                  <a:pt x="309086" y="302259"/>
                </a:lnTo>
                <a:lnTo>
                  <a:pt x="302628" y="336549"/>
                </a:lnTo>
                <a:lnTo>
                  <a:pt x="333037" y="312419"/>
                </a:lnTo>
                <a:lnTo>
                  <a:pt x="359348" y="279399"/>
                </a:lnTo>
                <a:lnTo>
                  <a:pt x="372992" y="247649"/>
                </a:lnTo>
                <a:lnTo>
                  <a:pt x="365404" y="229869"/>
                </a:lnTo>
                <a:close/>
              </a:path>
              <a:path w="863600" h="862330">
                <a:moveTo>
                  <a:pt x="580034" y="231139"/>
                </a:moveTo>
                <a:lnTo>
                  <a:pt x="564355" y="233679"/>
                </a:lnTo>
                <a:lnTo>
                  <a:pt x="547555" y="252729"/>
                </a:lnTo>
                <a:lnTo>
                  <a:pt x="534159" y="283209"/>
                </a:lnTo>
                <a:lnTo>
                  <a:pt x="528688" y="318769"/>
                </a:lnTo>
                <a:lnTo>
                  <a:pt x="554758" y="293369"/>
                </a:lnTo>
                <a:lnTo>
                  <a:pt x="575568" y="266699"/>
                </a:lnTo>
                <a:lnTo>
                  <a:pt x="585775" y="245109"/>
                </a:lnTo>
                <a:lnTo>
                  <a:pt x="580034" y="231139"/>
                </a:lnTo>
                <a:close/>
              </a:path>
              <a:path w="863600" h="862330">
                <a:moveTo>
                  <a:pt x="510743" y="92709"/>
                </a:moveTo>
                <a:lnTo>
                  <a:pt x="469772" y="99059"/>
                </a:lnTo>
                <a:lnTo>
                  <a:pt x="444823" y="111759"/>
                </a:lnTo>
                <a:lnTo>
                  <a:pt x="426818" y="125729"/>
                </a:lnTo>
                <a:lnTo>
                  <a:pt x="406679" y="132079"/>
                </a:lnTo>
                <a:lnTo>
                  <a:pt x="653510" y="132079"/>
                </a:lnTo>
                <a:lnTo>
                  <a:pt x="644892" y="126999"/>
                </a:lnTo>
                <a:lnTo>
                  <a:pt x="598042" y="107949"/>
                </a:lnTo>
                <a:lnTo>
                  <a:pt x="575495" y="101599"/>
                </a:lnTo>
                <a:lnTo>
                  <a:pt x="553950" y="96519"/>
                </a:lnTo>
                <a:lnTo>
                  <a:pt x="532625" y="93979"/>
                </a:lnTo>
                <a:lnTo>
                  <a:pt x="510743" y="92709"/>
                </a:lnTo>
                <a:close/>
              </a:path>
              <a:path w="863600" h="862330">
                <a:moveTo>
                  <a:pt x="509582" y="54609"/>
                </a:moveTo>
                <a:lnTo>
                  <a:pt x="460501" y="54609"/>
                </a:lnTo>
                <a:lnTo>
                  <a:pt x="498024" y="57149"/>
                </a:lnTo>
                <a:lnTo>
                  <a:pt x="526945" y="62229"/>
                </a:lnTo>
                <a:lnTo>
                  <a:pt x="545669" y="67309"/>
                </a:lnTo>
                <a:lnTo>
                  <a:pt x="552602" y="69849"/>
                </a:lnTo>
                <a:lnTo>
                  <a:pt x="553732" y="69849"/>
                </a:lnTo>
                <a:lnTo>
                  <a:pt x="554608" y="67309"/>
                </a:lnTo>
                <a:lnTo>
                  <a:pt x="554189" y="66039"/>
                </a:lnTo>
                <a:lnTo>
                  <a:pt x="553821" y="66039"/>
                </a:lnTo>
                <a:lnTo>
                  <a:pt x="542842" y="62229"/>
                </a:lnTo>
                <a:lnTo>
                  <a:pt x="515988" y="55879"/>
                </a:lnTo>
                <a:lnTo>
                  <a:pt x="509582" y="5460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>
              <a:solidFill>
                <a:srgbClr val="1E4191"/>
              </a:solidFill>
            </a:endParaRPr>
          </a:p>
        </p:txBody>
      </p:sp>
      <p:sp>
        <p:nvSpPr>
          <p:cNvPr id="31" name="Title 1"/>
          <p:cNvSpPr txBox="1">
            <a:spLocks/>
          </p:cNvSpPr>
          <p:nvPr/>
        </p:nvSpPr>
        <p:spPr>
          <a:xfrm>
            <a:off x="508000" y="268929"/>
            <a:ext cx="11249152" cy="530352"/>
          </a:xfrm>
          <a:prstGeom prst="rect">
            <a:avLst/>
          </a:prstGeom>
        </p:spPr>
        <p:txBody>
          <a:bodyPr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FFFFFF"/>
                </a:solidFill>
              </a:rPr>
              <a:t>Prospective Timeline</a:t>
            </a:r>
            <a:endParaRPr lang="en-US" dirty="0">
              <a:solidFill>
                <a:srgbClr val="FFFFFF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1753182" y="880151"/>
            <a:ext cx="1691640" cy="5957678"/>
            <a:chOff x="1760774" y="859979"/>
            <a:chExt cx="1691640" cy="5930786"/>
          </a:xfrm>
        </p:grpSpPr>
        <p:sp>
          <p:nvSpPr>
            <p:cNvPr id="44" name="Rectangle 43"/>
            <p:cNvSpPr/>
            <p:nvPr/>
          </p:nvSpPr>
          <p:spPr>
            <a:xfrm>
              <a:off x="1760774" y="859979"/>
              <a:ext cx="1691640" cy="294399"/>
            </a:xfrm>
            <a:prstGeom prst="rect">
              <a:avLst/>
            </a:prstGeom>
            <a:solidFill>
              <a:schemeClr val="tx1">
                <a:lumMod val="60000"/>
                <a:lumOff val="40000"/>
              </a:schemeClr>
            </a:solidFill>
            <a:ln w="9525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2000" b="1" dirty="0" smtClean="0">
                  <a:solidFill>
                    <a:srgbClr val="FFFFFF"/>
                  </a:solidFill>
                  <a:latin typeface="Calibri"/>
                </a:rPr>
                <a:t>Weeks 3-4</a:t>
              </a:r>
              <a:endParaRPr lang="en-US" sz="2000" b="1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1760774" y="1196751"/>
              <a:ext cx="1691640" cy="457200"/>
            </a:xfrm>
            <a:prstGeom prst="rect">
              <a:avLst/>
            </a:prstGeom>
            <a:solidFill>
              <a:schemeClr val="tx1">
                <a:lumMod val="60000"/>
                <a:lumOff val="40000"/>
              </a:schemeClr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1400" b="1" dirty="0" smtClean="0">
                  <a:solidFill>
                    <a:srgbClr val="FFFFFF"/>
                  </a:solidFill>
                  <a:latin typeface="Calibri"/>
                </a:rPr>
                <a:t>Conception &amp; Design</a:t>
              </a:r>
              <a:endParaRPr lang="en-US" sz="1400" b="1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74" name="Content Placeholder 14"/>
            <p:cNvSpPr txBox="1">
              <a:spLocks/>
            </p:cNvSpPr>
            <p:nvPr/>
          </p:nvSpPr>
          <p:spPr>
            <a:xfrm>
              <a:off x="1760774" y="1714594"/>
              <a:ext cx="1691640" cy="5076171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</p:spPr>
          <p:txBody>
            <a:bodyPr vert="horz" wrap="square" lIns="91440" tIns="45720" rIns="91440" bIns="45720" rtlCol="0" anchor="t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2880" indent="-182880">
                <a:spcBef>
                  <a:spcPts val="300"/>
                </a:spcBef>
                <a:buClr>
                  <a:srgbClr val="1E4191">
                    <a:lumMod val="60000"/>
                    <a:lumOff val="40000"/>
                  </a:srgbClr>
                </a:buClr>
                <a:buSzPct val="120000"/>
                <a:buFont typeface="Wingdings" pitchFamily="2" charset="2"/>
                <a:buChar char="§"/>
                <a:defRPr/>
              </a:pPr>
              <a:r>
                <a:rPr lang="en-US" sz="1200" dirty="0" smtClean="0">
                  <a:solidFill>
                    <a:srgbClr val="6A6A6A"/>
                  </a:solidFill>
                  <a:latin typeface="Swis721 BT" pitchFamily="34" charset="0"/>
                  <a:cs typeface="Arial" pitchFamily="34" charset="0"/>
                </a:rPr>
                <a:t>Populate </a:t>
              </a:r>
              <a:r>
                <a:rPr lang="en-US" sz="1200" dirty="0">
                  <a:solidFill>
                    <a:srgbClr val="6A6A6A"/>
                  </a:solidFill>
                  <a:latin typeface="Swis721 BT" pitchFamily="34" charset="0"/>
                  <a:cs typeface="Arial" pitchFamily="34" charset="0"/>
                </a:rPr>
                <a:t>initial product backlog</a:t>
              </a:r>
            </a:p>
            <a:p>
              <a:pPr marL="182880" indent="-182880">
                <a:spcBef>
                  <a:spcPts val="300"/>
                </a:spcBef>
                <a:buClr>
                  <a:srgbClr val="1E4191">
                    <a:lumMod val="60000"/>
                    <a:lumOff val="40000"/>
                  </a:srgbClr>
                </a:buClr>
                <a:buSzPct val="120000"/>
                <a:buFont typeface="Wingdings" pitchFamily="2" charset="2"/>
                <a:buChar char="§"/>
                <a:defRPr/>
              </a:pPr>
              <a:r>
                <a:rPr lang="en-US" sz="1200" dirty="0">
                  <a:solidFill>
                    <a:srgbClr val="6A6A6A"/>
                  </a:solidFill>
                  <a:latin typeface="Swis721 BT" pitchFamily="34" charset="0"/>
                  <a:cs typeface="Arial" pitchFamily="34" charset="0"/>
                </a:rPr>
                <a:t>Refine user stories and define </a:t>
              </a:r>
              <a:r>
                <a:rPr lang="en-US" sz="1200" dirty="0" smtClean="0">
                  <a:solidFill>
                    <a:srgbClr val="6A6A6A"/>
                  </a:solidFill>
                  <a:latin typeface="Swis721 BT" pitchFamily="34" charset="0"/>
                  <a:cs typeface="Arial" pitchFamily="34" charset="0"/>
                </a:rPr>
                <a:t> initial acceptance </a:t>
              </a:r>
              <a:r>
                <a:rPr lang="en-US" sz="1200" dirty="0">
                  <a:solidFill>
                    <a:srgbClr val="6A6A6A"/>
                  </a:solidFill>
                  <a:latin typeface="Swis721 BT" pitchFamily="34" charset="0"/>
                  <a:cs typeface="Arial" pitchFamily="34" charset="0"/>
                </a:rPr>
                <a:t>criteria</a:t>
              </a:r>
            </a:p>
            <a:p>
              <a:pPr marL="182880" indent="-182880">
                <a:lnSpc>
                  <a:spcPct val="110000"/>
                </a:lnSpc>
                <a:spcBef>
                  <a:spcPts val="300"/>
                </a:spcBef>
                <a:buClr>
                  <a:srgbClr val="1E4191">
                    <a:lumMod val="60000"/>
                    <a:lumOff val="40000"/>
                  </a:srgbClr>
                </a:buClr>
                <a:buSzPct val="120000"/>
                <a:buFont typeface="Wingdings" pitchFamily="2" charset="2"/>
                <a:buChar char="§"/>
                <a:defRPr/>
              </a:pPr>
              <a:r>
                <a:rPr lang="en-US" sz="1200" dirty="0" smtClean="0">
                  <a:solidFill>
                    <a:srgbClr val="6A6A6A"/>
                  </a:solidFill>
                  <a:latin typeface="Swis721 BT" pitchFamily="34" charset="0"/>
                  <a:cs typeface="Arial" pitchFamily="34" charset="0"/>
                </a:rPr>
                <a:t>Backlog Grooming, Iteration </a:t>
              </a:r>
              <a:r>
                <a:rPr lang="en-US" sz="1200" dirty="0">
                  <a:solidFill>
                    <a:srgbClr val="6A6A6A"/>
                  </a:solidFill>
                  <a:latin typeface="Swis721 BT" pitchFamily="34" charset="0"/>
                  <a:cs typeface="Arial" pitchFamily="34" charset="0"/>
                </a:rPr>
                <a:t>Planning,</a:t>
              </a:r>
              <a:endParaRPr lang="en-US" sz="1200" dirty="0" smtClean="0">
                <a:solidFill>
                  <a:srgbClr val="6A6A6A"/>
                </a:solidFill>
                <a:latin typeface="Swis721 BT" pitchFamily="34" charset="0"/>
                <a:cs typeface="Arial" pitchFamily="34" charset="0"/>
              </a:endParaRPr>
            </a:p>
            <a:p>
              <a:pPr marL="182880" indent="-182880">
                <a:lnSpc>
                  <a:spcPct val="110000"/>
                </a:lnSpc>
                <a:spcBef>
                  <a:spcPts val="300"/>
                </a:spcBef>
                <a:buClr>
                  <a:srgbClr val="1E4191">
                    <a:lumMod val="60000"/>
                    <a:lumOff val="40000"/>
                  </a:srgbClr>
                </a:buClr>
                <a:buSzPct val="120000"/>
                <a:buFont typeface="Wingdings" pitchFamily="2" charset="2"/>
                <a:buChar char="§"/>
                <a:defRPr/>
              </a:pPr>
              <a:r>
                <a:rPr lang="en-US" sz="1200" dirty="0" smtClean="0">
                  <a:solidFill>
                    <a:srgbClr val="6A6A6A"/>
                  </a:solidFill>
                  <a:latin typeface="Swis721 BT" pitchFamily="34" charset="0"/>
                  <a:cs typeface="Arial" pitchFamily="34" charset="0"/>
                </a:rPr>
                <a:t>JEDI design (Just Enough Design Initially): High level analysis/design/</a:t>
              </a:r>
              <a:br>
                <a:rPr lang="en-US" sz="1200" dirty="0" smtClean="0">
                  <a:solidFill>
                    <a:srgbClr val="6A6A6A"/>
                  </a:solidFill>
                  <a:latin typeface="Swis721 BT" pitchFamily="34" charset="0"/>
                  <a:cs typeface="Arial" pitchFamily="34" charset="0"/>
                </a:rPr>
              </a:br>
              <a:r>
                <a:rPr lang="en-US" sz="1200" dirty="0" smtClean="0">
                  <a:solidFill>
                    <a:srgbClr val="6A6A6A"/>
                  </a:solidFill>
                  <a:latin typeface="Swis721 BT" pitchFamily="34" charset="0"/>
                  <a:cs typeface="Arial" pitchFamily="34" charset="0"/>
                </a:rPr>
                <a:t>test planning for early iterations</a:t>
              </a:r>
            </a:p>
            <a:p>
              <a:pPr marL="182880" indent="-182880">
                <a:lnSpc>
                  <a:spcPct val="110000"/>
                </a:lnSpc>
                <a:spcBef>
                  <a:spcPts val="300"/>
                </a:spcBef>
                <a:buClr>
                  <a:srgbClr val="1E4191">
                    <a:lumMod val="60000"/>
                    <a:lumOff val="40000"/>
                  </a:srgbClr>
                </a:buClr>
                <a:buSzPct val="120000"/>
                <a:buFont typeface="Wingdings" pitchFamily="2" charset="2"/>
                <a:buChar char="§"/>
                <a:defRPr/>
              </a:pPr>
              <a:r>
                <a:rPr lang="en-US" sz="1200" dirty="0">
                  <a:solidFill>
                    <a:srgbClr val="6A6A6A"/>
                  </a:solidFill>
                  <a:latin typeface="Swis721 BT" pitchFamily="34" charset="0"/>
                  <a:cs typeface="Arial" pitchFamily="34" charset="0"/>
                </a:rPr>
                <a:t>First cut of API specifications for reporting services APIs</a:t>
              </a:r>
            </a:p>
            <a:p>
              <a:pPr marL="182880" indent="-182880">
                <a:lnSpc>
                  <a:spcPct val="110000"/>
                </a:lnSpc>
                <a:spcBef>
                  <a:spcPts val="300"/>
                </a:spcBef>
                <a:buClr>
                  <a:srgbClr val="1E4191">
                    <a:lumMod val="60000"/>
                    <a:lumOff val="40000"/>
                  </a:srgbClr>
                </a:buClr>
                <a:buSzPct val="120000"/>
                <a:buFont typeface="Wingdings" pitchFamily="2" charset="2"/>
                <a:buChar char="§"/>
                <a:defRPr/>
              </a:pPr>
              <a:r>
                <a:rPr lang="en-US" sz="1200" dirty="0">
                  <a:solidFill>
                    <a:srgbClr val="6A6A6A"/>
                  </a:solidFill>
                  <a:latin typeface="Swis721 BT" pitchFamily="34" charset="0"/>
                  <a:cs typeface="Arial" pitchFamily="34" charset="0"/>
                </a:rPr>
                <a:t>Create test plans for reporting services </a:t>
              </a:r>
              <a:r>
                <a:rPr lang="en-US" sz="1200" dirty="0" smtClean="0">
                  <a:solidFill>
                    <a:srgbClr val="6A6A6A"/>
                  </a:solidFill>
                  <a:latin typeface="Swis721 BT" pitchFamily="34" charset="0"/>
                  <a:cs typeface="Arial" pitchFamily="34" charset="0"/>
                </a:rPr>
                <a:t>APIs</a:t>
              </a:r>
              <a:endParaRPr lang="en-US" sz="1200" b="1" dirty="0">
                <a:solidFill>
                  <a:srgbClr val="1E4191">
                    <a:lumMod val="60000"/>
                    <a:lumOff val="40000"/>
                  </a:srgbClr>
                </a:solidFill>
                <a:latin typeface="Swis721 BT" pitchFamily="34" charset="0"/>
                <a:cs typeface="Arial" pitchFamily="34" charset="0"/>
              </a:endParaRPr>
            </a:p>
            <a:p>
              <a:pPr>
                <a:lnSpc>
                  <a:spcPct val="110000"/>
                </a:lnSpc>
                <a:spcBef>
                  <a:spcPts val="300"/>
                </a:spcBef>
                <a:buClr>
                  <a:srgbClr val="1E4191">
                    <a:lumMod val="60000"/>
                    <a:lumOff val="40000"/>
                  </a:srgbClr>
                </a:buClr>
                <a:buSzPct val="120000"/>
                <a:defRPr/>
              </a:pPr>
              <a:r>
                <a:rPr lang="en-US" sz="1200" b="1" dirty="0" smtClean="0">
                  <a:solidFill>
                    <a:srgbClr val="1E4191">
                      <a:lumMod val="60000"/>
                      <a:lumOff val="40000"/>
                    </a:srgbClr>
                  </a:solidFill>
                  <a:latin typeface="Swis721 BT" pitchFamily="34" charset="0"/>
                  <a:cs typeface="Arial" pitchFamily="34" charset="0"/>
                </a:rPr>
                <a:t>Walkthrough: API designs &amp; specifications, user stories</a:t>
              </a:r>
              <a:endParaRPr lang="en-US" sz="1200" dirty="0" smtClean="0">
                <a:solidFill>
                  <a:srgbClr val="6A6A6A"/>
                </a:solidFill>
                <a:latin typeface="Swis721 BT" pitchFamily="34" charset="0"/>
                <a:cs typeface="Arial" pitchFamily="34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489216" y="880151"/>
            <a:ext cx="1691640" cy="5957679"/>
            <a:chOff x="3501415" y="859979"/>
            <a:chExt cx="1691640" cy="5930787"/>
          </a:xfrm>
        </p:grpSpPr>
        <p:sp>
          <p:nvSpPr>
            <p:cNvPr id="45" name="Rectangle 44"/>
            <p:cNvSpPr/>
            <p:nvPr/>
          </p:nvSpPr>
          <p:spPr>
            <a:xfrm>
              <a:off x="3501415" y="859979"/>
              <a:ext cx="1691640" cy="294399"/>
            </a:xfrm>
            <a:prstGeom prst="rect">
              <a:avLst/>
            </a:prstGeom>
            <a:solidFill>
              <a:schemeClr val="tx1">
                <a:lumMod val="60000"/>
                <a:lumOff val="40000"/>
              </a:schemeClr>
            </a:solidFill>
            <a:ln w="9525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2000" b="1" dirty="0" smtClean="0">
                  <a:solidFill>
                    <a:srgbClr val="FFFFFF"/>
                  </a:solidFill>
                  <a:latin typeface="Calibri"/>
                </a:rPr>
                <a:t>Weeks 5-6</a:t>
              </a:r>
              <a:endParaRPr lang="en-US" sz="2000" b="1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3501415" y="1196751"/>
              <a:ext cx="1691640" cy="457200"/>
            </a:xfrm>
            <a:prstGeom prst="rect">
              <a:avLst/>
            </a:prstGeom>
            <a:solidFill>
              <a:schemeClr val="tx1">
                <a:lumMod val="60000"/>
                <a:lumOff val="40000"/>
              </a:schemeClr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1400" b="1" dirty="0" smtClean="0">
                  <a:solidFill>
                    <a:srgbClr val="FFFFFF"/>
                  </a:solidFill>
                  <a:latin typeface="Calibri"/>
                </a:rPr>
                <a:t>Reporting Services Buildout</a:t>
              </a:r>
              <a:endParaRPr lang="en-US" sz="1400" b="1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77" name="Content Placeholder 14"/>
            <p:cNvSpPr txBox="1">
              <a:spLocks/>
            </p:cNvSpPr>
            <p:nvPr/>
          </p:nvSpPr>
          <p:spPr>
            <a:xfrm>
              <a:off x="3501415" y="1714595"/>
              <a:ext cx="1691640" cy="5076171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</p:spPr>
          <p:txBody>
            <a:bodyPr vert="horz" wrap="square" lIns="91440" tIns="45720" rIns="91440" bIns="45720" rtlCol="0" anchor="t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2880" indent="-182880">
                <a:spcBef>
                  <a:spcPts val="300"/>
                </a:spcBef>
                <a:buClr>
                  <a:srgbClr val="5881DD"/>
                </a:buClr>
                <a:buSzPct val="120000"/>
                <a:buFont typeface="Wingdings" pitchFamily="2" charset="2"/>
                <a:buChar char="§"/>
                <a:defRPr/>
              </a:pPr>
              <a:r>
                <a:rPr lang="en-US" sz="1200" dirty="0" smtClean="0">
                  <a:solidFill>
                    <a:srgbClr val="6A6A6A"/>
                  </a:solidFill>
                  <a:latin typeface="Swis721 BT" pitchFamily="34" charset="0"/>
                  <a:cs typeface="Arial" pitchFamily="34" charset="0"/>
                </a:rPr>
                <a:t>Migrate </a:t>
              </a:r>
              <a:r>
                <a:rPr lang="en-US" sz="1200" dirty="0">
                  <a:solidFill>
                    <a:srgbClr val="6A6A6A"/>
                  </a:solidFill>
                  <a:latin typeface="Swis721 BT" pitchFamily="34" charset="0"/>
                  <a:cs typeface="Arial" pitchFamily="34" charset="0"/>
                </a:rPr>
                <a:t>report </a:t>
              </a:r>
              <a:r>
                <a:rPr lang="en-US" sz="1200" dirty="0" smtClean="0">
                  <a:solidFill>
                    <a:srgbClr val="6A6A6A"/>
                  </a:solidFill>
                  <a:latin typeface="Swis721 BT" pitchFamily="34" charset="0"/>
                  <a:cs typeface="Arial" pitchFamily="34" charset="0"/>
                </a:rPr>
                <a:t>metadata &amp; schedules data sources to scalable cloud databases</a:t>
              </a:r>
            </a:p>
            <a:p>
              <a:pPr marL="182880" indent="-182880">
                <a:spcBef>
                  <a:spcPts val="300"/>
                </a:spcBef>
                <a:buClr>
                  <a:srgbClr val="5881DD"/>
                </a:buClr>
                <a:buSzPct val="120000"/>
                <a:buFont typeface="Wingdings" pitchFamily="2" charset="2"/>
                <a:buChar char="§"/>
                <a:defRPr/>
              </a:pPr>
              <a:r>
                <a:rPr lang="en-US" sz="1200" dirty="0">
                  <a:solidFill>
                    <a:srgbClr val="6A6A6A"/>
                  </a:solidFill>
                  <a:latin typeface="Swis721 BT" pitchFamily="34" charset="0"/>
                  <a:cs typeface="Arial" pitchFamily="34" charset="0"/>
                </a:rPr>
                <a:t>Migrate current </a:t>
              </a:r>
              <a:r>
                <a:rPr lang="en-US" sz="1200" dirty="0" smtClean="0">
                  <a:solidFill>
                    <a:srgbClr val="6A6A6A"/>
                  </a:solidFill>
                  <a:latin typeface="Swis721 BT" pitchFamily="34" charset="0"/>
                  <a:cs typeface="Arial" pitchFamily="34" charset="0"/>
                </a:rPr>
                <a:t>report codebase </a:t>
              </a:r>
              <a:r>
                <a:rPr lang="en-US" sz="1200" dirty="0">
                  <a:solidFill>
                    <a:srgbClr val="6A6A6A"/>
                  </a:solidFill>
                  <a:latin typeface="Swis721 BT" pitchFamily="34" charset="0"/>
                  <a:cs typeface="Arial" pitchFamily="34" charset="0"/>
                </a:rPr>
                <a:t>to microservices </a:t>
              </a:r>
              <a:r>
                <a:rPr lang="en-US" sz="1200" dirty="0" smtClean="0">
                  <a:solidFill>
                    <a:srgbClr val="6A6A6A"/>
                  </a:solidFill>
                  <a:latin typeface="Swis721 BT" pitchFamily="34" charset="0"/>
                  <a:cs typeface="Arial" pitchFamily="34" charset="0"/>
                </a:rPr>
                <a:t>architecture</a:t>
              </a:r>
            </a:p>
            <a:p>
              <a:pPr marL="182880" indent="-182880">
                <a:spcBef>
                  <a:spcPts val="300"/>
                </a:spcBef>
                <a:buClr>
                  <a:srgbClr val="5881DD"/>
                </a:buClr>
                <a:buSzPct val="120000"/>
                <a:buFont typeface="Wingdings" pitchFamily="2" charset="2"/>
                <a:buChar char="§"/>
                <a:defRPr/>
              </a:pPr>
              <a:r>
                <a:rPr lang="en-US" sz="1200" dirty="0" smtClean="0">
                  <a:solidFill>
                    <a:srgbClr val="6A6A6A"/>
                  </a:solidFill>
                  <a:latin typeface="Swis721 BT" pitchFamily="34" charset="0"/>
                  <a:cs typeface="Arial" pitchFamily="34" charset="0"/>
                </a:rPr>
                <a:t>Enhance reporting services to use scalable blob </a:t>
              </a:r>
              <a:r>
                <a:rPr lang="en-US" sz="1200" dirty="0">
                  <a:solidFill>
                    <a:srgbClr val="6A6A6A"/>
                  </a:solidFill>
                  <a:latin typeface="Swis721 BT" pitchFamily="34" charset="0"/>
                  <a:cs typeface="Arial" pitchFamily="34" charset="0"/>
                </a:rPr>
                <a:t>storage for generated reports</a:t>
              </a:r>
              <a:endParaRPr lang="en-US" sz="1200" dirty="0" smtClean="0">
                <a:solidFill>
                  <a:srgbClr val="6A6A6A"/>
                </a:solidFill>
                <a:latin typeface="Swis721 BT" pitchFamily="34" charset="0"/>
                <a:cs typeface="Arial" pitchFamily="34" charset="0"/>
              </a:endParaRPr>
            </a:p>
            <a:p>
              <a:pPr marL="182880" indent="-182880">
                <a:spcBef>
                  <a:spcPts val="300"/>
                </a:spcBef>
                <a:buClr>
                  <a:srgbClr val="1E4191">
                    <a:lumMod val="60000"/>
                    <a:lumOff val="40000"/>
                  </a:srgbClr>
                </a:buClr>
                <a:buSzPct val="120000"/>
                <a:buFont typeface="Wingdings" pitchFamily="2" charset="2"/>
                <a:buChar char="§"/>
                <a:defRPr/>
              </a:pPr>
              <a:r>
                <a:rPr lang="en-US" sz="1200" dirty="0" smtClean="0">
                  <a:solidFill>
                    <a:srgbClr val="6A6A6A"/>
                  </a:solidFill>
                  <a:latin typeface="Swis721 BT" pitchFamily="34" charset="0"/>
                  <a:cs typeface="Arial" pitchFamily="34" charset="0"/>
                </a:rPr>
                <a:t>Integrate </a:t>
              </a:r>
              <a:r>
                <a:rPr lang="en-US" sz="1200" dirty="0">
                  <a:solidFill>
                    <a:srgbClr val="6A6A6A"/>
                  </a:solidFill>
                  <a:latin typeface="Swis721 BT" pitchFamily="34" charset="0"/>
                  <a:cs typeface="Arial" pitchFamily="34" charset="0"/>
                </a:rPr>
                <a:t>with </a:t>
              </a:r>
              <a:r>
                <a:rPr lang="en-US" sz="1200" dirty="0" smtClean="0">
                  <a:solidFill>
                    <a:srgbClr val="6A6A6A"/>
                  </a:solidFill>
                  <a:latin typeface="Swis721 BT" pitchFamily="34" charset="0"/>
                  <a:cs typeface="Arial" pitchFamily="34" charset="0"/>
                </a:rPr>
                <a:t>security </a:t>
              </a:r>
              <a:r>
                <a:rPr lang="en-US" sz="1200" dirty="0">
                  <a:solidFill>
                    <a:srgbClr val="6A6A6A"/>
                  </a:solidFill>
                  <a:latin typeface="Swis721 BT" pitchFamily="34" charset="0"/>
                  <a:cs typeface="Arial" pitchFamily="34" charset="0"/>
                </a:rPr>
                <a:t>layers (OAuth2 etc</a:t>
              </a:r>
              <a:r>
                <a:rPr lang="en-US" sz="1200" dirty="0" smtClean="0">
                  <a:solidFill>
                    <a:srgbClr val="6A6A6A"/>
                  </a:solidFill>
                  <a:latin typeface="Swis721 BT" pitchFamily="34" charset="0"/>
                  <a:cs typeface="Arial" pitchFamily="34" charset="0"/>
                </a:rPr>
                <a:t>.)</a:t>
              </a:r>
              <a:br>
                <a:rPr lang="en-US" sz="1200" dirty="0" smtClean="0">
                  <a:solidFill>
                    <a:srgbClr val="6A6A6A"/>
                  </a:solidFill>
                  <a:latin typeface="Swis721 BT" pitchFamily="34" charset="0"/>
                  <a:cs typeface="Arial" pitchFamily="34" charset="0"/>
                </a:rPr>
              </a:br>
              <a:endParaRPr lang="en-US" sz="1200" dirty="0" smtClean="0">
                <a:solidFill>
                  <a:srgbClr val="6A6A6A"/>
                </a:solidFill>
                <a:latin typeface="Swis721 BT" pitchFamily="34" charset="0"/>
                <a:cs typeface="Arial" pitchFamily="34" charset="0"/>
              </a:endParaRPr>
            </a:p>
            <a:p>
              <a:pPr marL="182880" indent="-182880">
                <a:spcBef>
                  <a:spcPts val="300"/>
                </a:spcBef>
                <a:buClr>
                  <a:srgbClr val="1E4191">
                    <a:lumMod val="60000"/>
                    <a:lumOff val="40000"/>
                  </a:srgbClr>
                </a:buClr>
                <a:buSzPct val="120000"/>
                <a:buFont typeface="Wingdings" pitchFamily="2" charset="2"/>
                <a:buChar char="§"/>
                <a:defRPr/>
              </a:pPr>
              <a:endParaRPr lang="en-US" sz="1200" dirty="0" smtClean="0">
                <a:solidFill>
                  <a:srgbClr val="6A6A6A"/>
                </a:solidFill>
                <a:latin typeface="Swis721 BT" pitchFamily="34" charset="0"/>
                <a:cs typeface="Arial" pitchFamily="34" charset="0"/>
              </a:endParaRPr>
            </a:p>
            <a:p>
              <a:pPr marL="182880" indent="-182880">
                <a:spcBef>
                  <a:spcPts val="300"/>
                </a:spcBef>
                <a:buClr>
                  <a:srgbClr val="1E4191">
                    <a:lumMod val="60000"/>
                    <a:lumOff val="40000"/>
                  </a:srgbClr>
                </a:buClr>
                <a:buSzPct val="120000"/>
                <a:buFont typeface="Wingdings" pitchFamily="2" charset="2"/>
                <a:buChar char="§"/>
                <a:defRPr/>
              </a:pPr>
              <a:endParaRPr lang="en-US" sz="1200" dirty="0">
                <a:solidFill>
                  <a:srgbClr val="6A6A6A"/>
                </a:solidFill>
                <a:latin typeface="Swis721 BT" pitchFamily="34" charset="0"/>
                <a:cs typeface="Arial" pitchFamily="34" charset="0"/>
              </a:endParaRPr>
            </a:p>
            <a:p>
              <a:pPr marL="182880" indent="-182880">
                <a:spcBef>
                  <a:spcPts val="300"/>
                </a:spcBef>
                <a:buClr>
                  <a:srgbClr val="1E4191">
                    <a:lumMod val="60000"/>
                    <a:lumOff val="40000"/>
                  </a:srgbClr>
                </a:buClr>
                <a:buSzPct val="120000"/>
                <a:buFont typeface="Wingdings" pitchFamily="2" charset="2"/>
                <a:buChar char="§"/>
                <a:defRPr/>
              </a:pPr>
              <a:endParaRPr lang="en-US" sz="1200" dirty="0" smtClean="0">
                <a:solidFill>
                  <a:srgbClr val="6A6A6A"/>
                </a:solidFill>
                <a:latin typeface="Swis721 BT" pitchFamily="34" charset="0"/>
                <a:cs typeface="Arial" pitchFamily="34" charset="0"/>
              </a:endParaRPr>
            </a:p>
            <a:p>
              <a:pPr>
                <a:spcBef>
                  <a:spcPts val="300"/>
                </a:spcBef>
                <a:buClr>
                  <a:srgbClr val="1E4191">
                    <a:lumMod val="60000"/>
                    <a:lumOff val="40000"/>
                  </a:srgbClr>
                </a:buClr>
                <a:buSzPct val="120000"/>
                <a:defRPr/>
              </a:pPr>
              <a:r>
                <a:rPr lang="en-US" sz="1200" b="1" dirty="0" smtClean="0">
                  <a:solidFill>
                    <a:srgbClr val="1E4191">
                      <a:lumMod val="60000"/>
                      <a:lumOff val="40000"/>
                    </a:srgbClr>
                  </a:solidFill>
                  <a:latin typeface="Swis721 BT" pitchFamily="34" charset="0"/>
                  <a:cs typeface="Arial" pitchFamily="34" charset="0"/>
                </a:rPr>
                <a:t>Demo</a:t>
              </a:r>
              <a:r>
                <a:rPr lang="en-US" sz="1200" b="1" dirty="0">
                  <a:solidFill>
                    <a:srgbClr val="1E4191">
                      <a:lumMod val="60000"/>
                      <a:lumOff val="40000"/>
                    </a:srgbClr>
                  </a:solidFill>
                  <a:latin typeface="Swis721 BT" pitchFamily="34" charset="0"/>
                  <a:cs typeface="Arial" pitchFamily="34" charset="0"/>
                </a:rPr>
                <a:t>: </a:t>
              </a:r>
              <a:r>
                <a:rPr lang="en-US" sz="1200" b="1" dirty="0" smtClean="0">
                  <a:solidFill>
                    <a:srgbClr val="1E4191">
                      <a:lumMod val="60000"/>
                      <a:lumOff val="40000"/>
                    </a:srgbClr>
                  </a:solidFill>
                  <a:latin typeface="Swis721 BT" pitchFamily="34" charset="0"/>
                  <a:cs typeface="Arial" pitchFamily="34" charset="0"/>
                </a:rPr>
                <a:t>reporting services operational on cloud</a:t>
              </a:r>
              <a:endParaRPr lang="en-US" sz="1200" b="1" dirty="0">
                <a:solidFill>
                  <a:srgbClr val="1E4191">
                    <a:lumMod val="60000"/>
                    <a:lumOff val="40000"/>
                  </a:srgbClr>
                </a:solidFill>
                <a:latin typeface="Swis721 BT" pitchFamily="34" charset="0"/>
                <a:cs typeface="Arial" pitchFamily="34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225250" y="880151"/>
            <a:ext cx="1691640" cy="5957678"/>
            <a:chOff x="5231972" y="859979"/>
            <a:chExt cx="1691640" cy="5930786"/>
          </a:xfrm>
        </p:grpSpPr>
        <p:sp>
          <p:nvSpPr>
            <p:cNvPr id="46" name="Rectangle 45"/>
            <p:cNvSpPr/>
            <p:nvPr/>
          </p:nvSpPr>
          <p:spPr>
            <a:xfrm>
              <a:off x="5231972" y="859979"/>
              <a:ext cx="1691640" cy="294399"/>
            </a:xfrm>
            <a:prstGeom prst="rect">
              <a:avLst/>
            </a:prstGeom>
            <a:solidFill>
              <a:schemeClr val="tx1">
                <a:lumMod val="60000"/>
                <a:lumOff val="40000"/>
              </a:schemeClr>
            </a:solidFill>
            <a:ln w="9525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2000" b="1" dirty="0" smtClean="0">
                  <a:solidFill>
                    <a:srgbClr val="FFFFFF"/>
                  </a:solidFill>
                  <a:latin typeface="Calibri"/>
                </a:rPr>
                <a:t>Weeks 7-8</a:t>
              </a:r>
              <a:endParaRPr lang="en-US" sz="2000" b="1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5231972" y="1196750"/>
              <a:ext cx="1691640" cy="457200"/>
            </a:xfrm>
            <a:prstGeom prst="rect">
              <a:avLst/>
            </a:prstGeom>
            <a:solidFill>
              <a:schemeClr val="tx1">
                <a:lumMod val="60000"/>
                <a:lumOff val="40000"/>
              </a:schemeClr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1400" b="1" dirty="0" smtClean="0">
                  <a:solidFill>
                    <a:srgbClr val="FFFFFF"/>
                  </a:solidFill>
                  <a:latin typeface="Calibri"/>
                </a:rPr>
                <a:t>Data Federation Services  Buildout</a:t>
              </a:r>
              <a:endParaRPr lang="en-US" sz="1400" b="1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80" name="Content Placeholder 14"/>
            <p:cNvSpPr txBox="1">
              <a:spLocks/>
            </p:cNvSpPr>
            <p:nvPr/>
          </p:nvSpPr>
          <p:spPr>
            <a:xfrm>
              <a:off x="5231972" y="1714594"/>
              <a:ext cx="1691640" cy="5076171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</p:spPr>
          <p:txBody>
            <a:bodyPr vert="horz" wrap="square" lIns="91440" tIns="45720" rIns="91440" bIns="45720" rtlCol="0" anchor="t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2880" indent="-182880">
                <a:spcBef>
                  <a:spcPts val="200"/>
                </a:spcBef>
                <a:buClr>
                  <a:srgbClr val="1E4191">
                    <a:lumMod val="60000"/>
                    <a:lumOff val="40000"/>
                  </a:srgbClr>
                </a:buClr>
                <a:buSzPct val="120000"/>
                <a:buFont typeface="Wingdings" pitchFamily="2" charset="2"/>
                <a:buChar char="§"/>
                <a:defRPr/>
              </a:pPr>
              <a:r>
                <a:rPr lang="en-US" sz="1200" dirty="0" smtClean="0">
                  <a:solidFill>
                    <a:srgbClr val="6A6A6A"/>
                  </a:solidFill>
                  <a:latin typeface="Swis721 BT" pitchFamily="34" charset="0"/>
                  <a:cs typeface="Arial" pitchFamily="34" charset="0"/>
                </a:rPr>
                <a:t>Evaluate, select &amp; stand up OSS packages for data mapping &amp; integration</a:t>
              </a:r>
              <a:endParaRPr lang="en-US" sz="1200" dirty="0">
                <a:solidFill>
                  <a:srgbClr val="6A6A6A"/>
                </a:solidFill>
                <a:latin typeface="Swis721 BT" pitchFamily="34" charset="0"/>
                <a:cs typeface="Arial" pitchFamily="34" charset="0"/>
              </a:endParaRPr>
            </a:p>
            <a:p>
              <a:pPr marL="182880" indent="-182880">
                <a:spcBef>
                  <a:spcPts val="200"/>
                </a:spcBef>
                <a:buClr>
                  <a:srgbClr val="1E4191">
                    <a:lumMod val="60000"/>
                    <a:lumOff val="40000"/>
                  </a:srgbClr>
                </a:buClr>
                <a:buSzPct val="120000"/>
                <a:buFont typeface="Wingdings" pitchFamily="2" charset="2"/>
                <a:buChar char="§"/>
                <a:defRPr/>
              </a:pPr>
              <a:r>
                <a:rPr lang="en-US" sz="1200" dirty="0" smtClean="0">
                  <a:solidFill>
                    <a:srgbClr val="6A6A6A"/>
                  </a:solidFill>
                  <a:latin typeface="Swis721 BT" pitchFamily="34" charset="0"/>
                  <a:cs typeface="Arial" pitchFamily="34" charset="0"/>
                </a:rPr>
                <a:t>Create and test workflows </a:t>
              </a:r>
              <a:r>
                <a:rPr lang="en-US" sz="1200" dirty="0">
                  <a:solidFill>
                    <a:srgbClr val="6A6A6A"/>
                  </a:solidFill>
                  <a:latin typeface="Swis721 BT" pitchFamily="34" charset="0"/>
                  <a:cs typeface="Arial" pitchFamily="34" charset="0"/>
                </a:rPr>
                <a:t>to </a:t>
              </a:r>
              <a:r>
                <a:rPr lang="en-US" sz="1200" dirty="0" smtClean="0">
                  <a:solidFill>
                    <a:srgbClr val="6A6A6A"/>
                  </a:solidFill>
                  <a:latin typeface="Swis721 BT" pitchFamily="34" charset="0"/>
                  <a:cs typeface="Arial" pitchFamily="34" charset="0"/>
                </a:rPr>
                <a:t>normalize &amp; transform </a:t>
              </a:r>
              <a:r>
                <a:rPr lang="en-US" sz="1200" dirty="0">
                  <a:solidFill>
                    <a:srgbClr val="6A6A6A"/>
                  </a:solidFill>
                  <a:latin typeface="Swis721 BT" pitchFamily="34" charset="0"/>
                  <a:cs typeface="Arial" pitchFamily="34" charset="0"/>
                </a:rPr>
                <a:t>data from </a:t>
              </a:r>
              <a:r>
                <a:rPr lang="en-US" sz="1200" dirty="0" smtClean="0">
                  <a:solidFill>
                    <a:srgbClr val="6A6A6A"/>
                  </a:solidFill>
                  <a:latin typeface="Swis721 BT" pitchFamily="34" charset="0"/>
                  <a:cs typeface="Arial" pitchFamily="34" charset="0"/>
                </a:rPr>
                <a:t>multiple </a:t>
              </a:r>
              <a:r>
                <a:rPr lang="en-US" sz="1200" dirty="0">
                  <a:solidFill>
                    <a:srgbClr val="6A6A6A"/>
                  </a:solidFill>
                  <a:latin typeface="Swis721 BT" pitchFamily="34" charset="0"/>
                  <a:cs typeface="Arial" pitchFamily="34" charset="0"/>
                </a:rPr>
                <a:t>data </a:t>
              </a:r>
              <a:r>
                <a:rPr lang="en-US" sz="1200" dirty="0" smtClean="0">
                  <a:solidFill>
                    <a:srgbClr val="6A6A6A"/>
                  </a:solidFill>
                  <a:latin typeface="Swis721 BT" pitchFamily="34" charset="0"/>
                  <a:cs typeface="Arial" pitchFamily="34" charset="0"/>
                </a:rPr>
                <a:t>sources</a:t>
              </a:r>
              <a:endParaRPr lang="en-US" sz="1200" dirty="0">
                <a:solidFill>
                  <a:srgbClr val="6A6A6A"/>
                </a:solidFill>
                <a:latin typeface="Swis721 BT" pitchFamily="34" charset="0"/>
                <a:cs typeface="Arial" pitchFamily="34" charset="0"/>
              </a:endParaRPr>
            </a:p>
            <a:p>
              <a:pPr marL="182880" indent="-182880">
                <a:spcBef>
                  <a:spcPts val="200"/>
                </a:spcBef>
                <a:buClr>
                  <a:srgbClr val="1E4191">
                    <a:lumMod val="60000"/>
                    <a:lumOff val="40000"/>
                  </a:srgbClr>
                </a:buClr>
                <a:buSzPct val="120000"/>
                <a:buFont typeface="Wingdings" pitchFamily="2" charset="2"/>
                <a:buChar char="§"/>
                <a:defRPr/>
              </a:pPr>
              <a:r>
                <a:rPr lang="en-US" sz="1200" dirty="0" smtClean="0">
                  <a:solidFill>
                    <a:srgbClr val="6A6A6A"/>
                  </a:solidFill>
                  <a:latin typeface="Swis721 BT" pitchFamily="34" charset="0"/>
                  <a:cs typeface="Arial" pitchFamily="34" charset="0"/>
                </a:rPr>
                <a:t>Integrate with security layers (OAuth2 etc.)</a:t>
              </a:r>
            </a:p>
            <a:p>
              <a:pPr marL="182880" indent="-182880">
                <a:spcBef>
                  <a:spcPts val="200"/>
                </a:spcBef>
                <a:buClr>
                  <a:srgbClr val="1E4191">
                    <a:lumMod val="60000"/>
                    <a:lumOff val="40000"/>
                  </a:srgbClr>
                </a:buClr>
                <a:buSzPct val="120000"/>
                <a:buFont typeface="Wingdings" pitchFamily="2" charset="2"/>
                <a:buChar char="§"/>
                <a:defRPr/>
              </a:pPr>
              <a:r>
                <a:rPr lang="en-US" sz="1200" dirty="0" smtClean="0">
                  <a:solidFill>
                    <a:srgbClr val="6A6A6A"/>
                  </a:solidFill>
                  <a:latin typeface="Swis721 BT" pitchFamily="34" charset="0"/>
                  <a:cs typeface="Arial" pitchFamily="34" charset="0"/>
                </a:rPr>
                <a:t>Enable for integration with reporting services</a:t>
              </a:r>
              <a:br>
                <a:rPr lang="en-US" sz="1200" dirty="0" smtClean="0">
                  <a:solidFill>
                    <a:srgbClr val="6A6A6A"/>
                  </a:solidFill>
                  <a:latin typeface="Swis721 BT" pitchFamily="34" charset="0"/>
                  <a:cs typeface="Arial" pitchFamily="34" charset="0"/>
                </a:rPr>
              </a:br>
              <a:endParaRPr lang="en-US" sz="1200" dirty="0" smtClean="0">
                <a:solidFill>
                  <a:srgbClr val="6A6A6A"/>
                </a:solidFill>
                <a:latin typeface="Swis721 BT" pitchFamily="34" charset="0"/>
                <a:cs typeface="Arial" pitchFamily="34" charset="0"/>
              </a:endParaRPr>
            </a:p>
            <a:p>
              <a:pPr marL="182880" indent="-182880">
                <a:spcBef>
                  <a:spcPts val="200"/>
                </a:spcBef>
                <a:buClr>
                  <a:srgbClr val="1E4191">
                    <a:lumMod val="60000"/>
                    <a:lumOff val="40000"/>
                  </a:srgbClr>
                </a:buClr>
                <a:buSzPct val="120000"/>
                <a:buFont typeface="Wingdings" pitchFamily="2" charset="2"/>
                <a:buChar char="§"/>
                <a:defRPr/>
              </a:pPr>
              <a:endParaRPr lang="en-US" sz="1200" dirty="0" smtClean="0">
                <a:solidFill>
                  <a:srgbClr val="6A6A6A"/>
                </a:solidFill>
                <a:latin typeface="Swis721 BT" pitchFamily="34" charset="0"/>
                <a:cs typeface="Arial" pitchFamily="34" charset="0"/>
              </a:endParaRPr>
            </a:p>
            <a:p>
              <a:pPr marL="182880" indent="-182880">
                <a:spcBef>
                  <a:spcPts val="200"/>
                </a:spcBef>
                <a:buClr>
                  <a:srgbClr val="1E4191">
                    <a:lumMod val="60000"/>
                    <a:lumOff val="40000"/>
                  </a:srgbClr>
                </a:buClr>
                <a:buSzPct val="120000"/>
                <a:buFont typeface="Wingdings" pitchFamily="2" charset="2"/>
                <a:buChar char="§"/>
                <a:defRPr/>
              </a:pPr>
              <a:endParaRPr lang="en-US" sz="1200" dirty="0">
                <a:solidFill>
                  <a:srgbClr val="6A6A6A"/>
                </a:solidFill>
                <a:latin typeface="Swis721 BT" pitchFamily="34" charset="0"/>
                <a:cs typeface="Arial" pitchFamily="34" charset="0"/>
              </a:endParaRPr>
            </a:p>
            <a:p>
              <a:pPr marL="182880" indent="-182880">
                <a:spcBef>
                  <a:spcPts val="200"/>
                </a:spcBef>
                <a:buClr>
                  <a:srgbClr val="1E4191">
                    <a:lumMod val="60000"/>
                    <a:lumOff val="40000"/>
                  </a:srgbClr>
                </a:buClr>
                <a:buSzPct val="120000"/>
                <a:buFont typeface="Wingdings" pitchFamily="2" charset="2"/>
                <a:buChar char="§"/>
                <a:defRPr/>
              </a:pPr>
              <a:endParaRPr lang="en-US" sz="1200" dirty="0" smtClean="0">
                <a:solidFill>
                  <a:srgbClr val="6A6A6A"/>
                </a:solidFill>
                <a:latin typeface="Swis721 BT" pitchFamily="34" charset="0"/>
                <a:cs typeface="Arial" pitchFamily="34" charset="0"/>
              </a:endParaRPr>
            </a:p>
            <a:p>
              <a:pPr>
                <a:spcBef>
                  <a:spcPts val="200"/>
                </a:spcBef>
                <a:buClr>
                  <a:srgbClr val="1E4191">
                    <a:lumMod val="60000"/>
                    <a:lumOff val="40000"/>
                  </a:srgbClr>
                </a:buClr>
                <a:buSzPct val="120000"/>
                <a:defRPr/>
              </a:pPr>
              <a:r>
                <a:rPr lang="en-US" sz="1200" b="1" dirty="0" smtClean="0">
                  <a:solidFill>
                    <a:srgbClr val="1E4191">
                      <a:lumMod val="60000"/>
                      <a:lumOff val="40000"/>
                    </a:srgbClr>
                  </a:solidFill>
                  <a:latin typeface="Swis721 BT" pitchFamily="34" charset="0"/>
                  <a:cs typeface="Arial" pitchFamily="34" charset="0"/>
                </a:rPr>
                <a:t>Demo:</a:t>
              </a:r>
              <a:r>
                <a:rPr lang="en-US" sz="1200" b="1" dirty="0">
                  <a:solidFill>
                    <a:srgbClr val="1E4191">
                      <a:lumMod val="60000"/>
                      <a:lumOff val="40000"/>
                    </a:srgbClr>
                  </a:solidFill>
                  <a:latin typeface="Swis721 BT" pitchFamily="34" charset="0"/>
                  <a:cs typeface="Arial" pitchFamily="34" charset="0"/>
                </a:rPr>
                <a:t> </a:t>
              </a:r>
              <a:r>
                <a:rPr lang="en-US" sz="1200" b="1" dirty="0" smtClean="0">
                  <a:solidFill>
                    <a:srgbClr val="1E4191">
                      <a:lumMod val="60000"/>
                      <a:lumOff val="40000"/>
                    </a:srgbClr>
                  </a:solidFill>
                  <a:latin typeface="Swis721 BT" pitchFamily="34" charset="0"/>
                  <a:cs typeface="Arial" pitchFamily="34" charset="0"/>
                </a:rPr>
                <a:t>data federation services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7148" y="880151"/>
            <a:ext cx="1691640" cy="5957679"/>
            <a:chOff x="17148" y="859979"/>
            <a:chExt cx="1691640" cy="5930787"/>
          </a:xfrm>
        </p:grpSpPr>
        <p:sp>
          <p:nvSpPr>
            <p:cNvPr id="43" name="Rectangle 42"/>
            <p:cNvSpPr/>
            <p:nvPr/>
          </p:nvSpPr>
          <p:spPr>
            <a:xfrm>
              <a:off x="17148" y="859979"/>
              <a:ext cx="1691640" cy="294399"/>
            </a:xfrm>
            <a:prstGeom prst="rect">
              <a:avLst/>
            </a:prstGeom>
            <a:solidFill>
              <a:schemeClr val="tx1">
                <a:lumMod val="60000"/>
                <a:lumOff val="40000"/>
              </a:schemeClr>
            </a:solidFill>
            <a:ln w="9525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2000" b="1" dirty="0" smtClean="0">
                  <a:solidFill>
                    <a:srgbClr val="FFFFFF"/>
                  </a:solidFill>
                  <a:latin typeface="Calibri"/>
                </a:rPr>
                <a:t>Weeks 1-2</a:t>
              </a:r>
              <a:endParaRPr lang="en-US" sz="2000" b="1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17148" y="1196750"/>
              <a:ext cx="1691640" cy="457200"/>
            </a:xfrm>
            <a:prstGeom prst="rect">
              <a:avLst/>
            </a:prstGeom>
            <a:solidFill>
              <a:schemeClr val="tx1">
                <a:lumMod val="60000"/>
                <a:lumOff val="40000"/>
              </a:schemeClr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1400" b="1" dirty="0" smtClean="0">
                  <a:solidFill>
                    <a:srgbClr val="FFFFFF"/>
                  </a:solidFill>
                  <a:latin typeface="Calibri"/>
                </a:rPr>
                <a:t>Foundational Readiness</a:t>
              </a:r>
              <a:endParaRPr lang="en-US" sz="1400" b="1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91" name="Content Placeholder 14"/>
            <p:cNvSpPr txBox="1">
              <a:spLocks/>
            </p:cNvSpPr>
            <p:nvPr/>
          </p:nvSpPr>
          <p:spPr>
            <a:xfrm>
              <a:off x="17148" y="1714595"/>
              <a:ext cx="1691640" cy="5076171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</p:spPr>
          <p:txBody>
            <a:bodyPr vert="horz" wrap="square" lIns="91440" tIns="45720" rIns="91440" bIns="45720" rtlCol="0" anchor="t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2880" indent="-182880">
                <a:spcBef>
                  <a:spcPts val="300"/>
                </a:spcBef>
                <a:buClr>
                  <a:srgbClr val="1E4191">
                    <a:lumMod val="60000"/>
                    <a:lumOff val="40000"/>
                  </a:srgbClr>
                </a:buClr>
                <a:buSzPct val="120000"/>
                <a:buFont typeface="Wingdings" pitchFamily="2" charset="2"/>
                <a:buChar char="§"/>
                <a:defRPr/>
              </a:pPr>
              <a:r>
                <a:rPr lang="en-US" sz="1200" dirty="0" smtClean="0">
                  <a:solidFill>
                    <a:srgbClr val="6A6A6A"/>
                  </a:solidFill>
                  <a:latin typeface="Swis721 BT" pitchFamily="34" charset="0"/>
                  <a:cs typeface="Arial" pitchFamily="34" charset="0"/>
                </a:rPr>
                <a:t>Onboard architect, technical product owner, dev engineers, SDETs</a:t>
              </a:r>
            </a:p>
            <a:p>
              <a:pPr marL="182880" indent="-182880">
                <a:spcBef>
                  <a:spcPts val="300"/>
                </a:spcBef>
                <a:buClr>
                  <a:srgbClr val="1E4191">
                    <a:lumMod val="60000"/>
                    <a:lumOff val="40000"/>
                  </a:srgbClr>
                </a:buClr>
                <a:buSzPct val="120000"/>
                <a:buFont typeface="Wingdings" pitchFamily="2" charset="2"/>
                <a:buChar char="§"/>
                <a:defRPr/>
              </a:pPr>
              <a:r>
                <a:rPr lang="en-US" sz="1200" dirty="0" smtClean="0">
                  <a:solidFill>
                    <a:srgbClr val="6A6A6A"/>
                  </a:solidFill>
                  <a:latin typeface="Swis721 BT" pitchFamily="34" charset="0"/>
                  <a:cs typeface="Arial" pitchFamily="34" charset="0"/>
                </a:rPr>
                <a:t>Training &amp; indoctrination for dev engineers on </a:t>
              </a:r>
              <a:r>
                <a:rPr lang="en-US" sz="1200" dirty="0" smtClean="0">
                  <a:solidFill>
                    <a:srgbClr val="6A6A6A"/>
                  </a:solidFill>
                  <a:latin typeface="Swis721 BT" pitchFamily="34" charset="0"/>
                  <a:cs typeface="Arial" pitchFamily="34" charset="0"/>
                </a:rPr>
                <a:t>targeted microservices/</a:t>
              </a:r>
              <a:br>
                <a:rPr lang="en-US" sz="1200" dirty="0" smtClean="0">
                  <a:solidFill>
                    <a:srgbClr val="6A6A6A"/>
                  </a:solidFill>
                  <a:latin typeface="Swis721 BT" pitchFamily="34" charset="0"/>
                  <a:cs typeface="Arial" pitchFamily="34" charset="0"/>
                </a:rPr>
              </a:br>
              <a:r>
                <a:rPr lang="en-US" sz="1200" dirty="0" smtClean="0">
                  <a:solidFill>
                    <a:srgbClr val="6A6A6A"/>
                  </a:solidFill>
                  <a:latin typeface="Swis721 BT" pitchFamily="34" charset="0"/>
                  <a:cs typeface="Arial" pitchFamily="34" charset="0"/>
                </a:rPr>
                <a:t>cloud platform(s), </a:t>
              </a:r>
              <a:r>
                <a:rPr lang="en-US" sz="1200" dirty="0" smtClean="0">
                  <a:solidFill>
                    <a:srgbClr val="6A6A6A"/>
                  </a:solidFill>
                  <a:latin typeface="Swis721 BT" pitchFamily="34" charset="0"/>
                  <a:cs typeface="Arial" pitchFamily="34" charset="0"/>
                </a:rPr>
                <a:t>microservices frameworks, tools, processes and methodology in use on project</a:t>
              </a:r>
            </a:p>
            <a:p>
              <a:pPr marL="182880" indent="-182880">
                <a:spcBef>
                  <a:spcPts val="300"/>
                </a:spcBef>
                <a:buClr>
                  <a:srgbClr val="1E4191">
                    <a:lumMod val="60000"/>
                    <a:lumOff val="40000"/>
                  </a:srgbClr>
                </a:buClr>
                <a:buSzPct val="120000"/>
                <a:buFont typeface="Wingdings" pitchFamily="2" charset="2"/>
                <a:buChar char="§"/>
                <a:defRPr/>
              </a:pPr>
              <a:r>
                <a:rPr lang="en-US" sz="1200" dirty="0" smtClean="0">
                  <a:solidFill>
                    <a:srgbClr val="6A6A6A"/>
                  </a:solidFill>
                  <a:latin typeface="Swis721 BT" pitchFamily="34" charset="0"/>
                  <a:cs typeface="Arial" pitchFamily="34" charset="0"/>
                </a:rPr>
                <a:t>Set up Agile team tools (JIRA, Confluence, etc.)</a:t>
              </a:r>
            </a:p>
            <a:p>
              <a:pPr marL="182880" indent="-182880">
                <a:spcBef>
                  <a:spcPts val="300"/>
                </a:spcBef>
                <a:buClr>
                  <a:srgbClr val="1E4191">
                    <a:lumMod val="60000"/>
                    <a:lumOff val="40000"/>
                  </a:srgbClr>
                </a:buClr>
                <a:buSzPct val="120000"/>
                <a:buFont typeface="Wingdings" pitchFamily="2" charset="2"/>
                <a:buChar char="§"/>
                <a:defRPr/>
              </a:pPr>
              <a:r>
                <a:rPr lang="en-US" sz="1200" dirty="0" smtClean="0">
                  <a:solidFill>
                    <a:srgbClr val="6A6A6A"/>
                  </a:solidFill>
                  <a:latin typeface="Swis721 BT" pitchFamily="34" charset="0"/>
                  <a:cs typeface="Arial" pitchFamily="34" charset="0"/>
                </a:rPr>
                <a:t>Set up architecture repository</a:t>
              </a:r>
            </a:p>
            <a:p>
              <a:pPr marL="182880" indent="-182880">
                <a:spcBef>
                  <a:spcPts val="300"/>
                </a:spcBef>
                <a:buClr>
                  <a:srgbClr val="1E4191">
                    <a:lumMod val="60000"/>
                    <a:lumOff val="40000"/>
                  </a:srgbClr>
                </a:buClr>
                <a:buSzPct val="120000"/>
                <a:buFont typeface="Wingdings" pitchFamily="2" charset="2"/>
                <a:buChar char="§"/>
                <a:defRPr/>
              </a:pPr>
              <a:r>
                <a:rPr lang="en-US" sz="1200" dirty="0" smtClean="0">
                  <a:solidFill>
                    <a:srgbClr val="6A6A6A"/>
                  </a:solidFill>
                  <a:latin typeface="Swis721 BT" pitchFamily="34" charset="0"/>
                  <a:cs typeface="Arial" pitchFamily="34" charset="0"/>
                </a:rPr>
                <a:t>Set up quality management tools</a:t>
              </a:r>
            </a:p>
            <a:p>
              <a:pPr marL="182880" indent="-182880">
                <a:spcBef>
                  <a:spcPts val="300"/>
                </a:spcBef>
                <a:buClr>
                  <a:srgbClr val="1E4191">
                    <a:lumMod val="60000"/>
                    <a:lumOff val="40000"/>
                  </a:srgbClr>
                </a:buClr>
                <a:buSzPct val="120000"/>
                <a:buFont typeface="Wingdings" pitchFamily="2" charset="2"/>
                <a:buChar char="§"/>
                <a:defRPr/>
              </a:pPr>
              <a:r>
                <a:rPr lang="en-US" sz="1200" dirty="0">
                  <a:solidFill>
                    <a:srgbClr val="6A6A6A"/>
                  </a:solidFill>
                  <a:latin typeface="Swis721 BT" pitchFamily="34" charset="0"/>
                  <a:cs typeface="Arial" pitchFamily="34" charset="0"/>
                </a:rPr>
                <a:t>Set up build automation </a:t>
              </a:r>
              <a:r>
                <a:rPr lang="en-US" sz="1200" dirty="0" smtClean="0">
                  <a:solidFill>
                    <a:srgbClr val="6A6A6A"/>
                  </a:solidFill>
                  <a:latin typeface="Swis721 BT" pitchFamily="34" charset="0"/>
                  <a:cs typeface="Arial" pitchFamily="34" charset="0"/>
                </a:rPr>
                <a:t>pipelines </a:t>
              </a:r>
              <a:r>
                <a:rPr lang="en-US" sz="1200" dirty="0">
                  <a:solidFill>
                    <a:srgbClr val="6A6A6A"/>
                  </a:solidFill>
                  <a:latin typeface="Swis721 BT" pitchFamily="34" charset="0"/>
                  <a:cs typeface="Arial" pitchFamily="34" charset="0"/>
                </a:rPr>
                <a:t>(CI/CD) for new microservices 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961284" y="880151"/>
            <a:ext cx="1691640" cy="5957678"/>
            <a:chOff x="6958431" y="859979"/>
            <a:chExt cx="1691640" cy="5930786"/>
          </a:xfrm>
        </p:grpSpPr>
        <p:sp>
          <p:nvSpPr>
            <p:cNvPr id="84" name="Rectangle 83"/>
            <p:cNvSpPr/>
            <p:nvPr/>
          </p:nvSpPr>
          <p:spPr>
            <a:xfrm>
              <a:off x="6958431" y="859979"/>
              <a:ext cx="1691640" cy="294399"/>
            </a:xfrm>
            <a:prstGeom prst="rect">
              <a:avLst/>
            </a:prstGeom>
            <a:solidFill>
              <a:schemeClr val="tx1">
                <a:lumMod val="60000"/>
                <a:lumOff val="40000"/>
              </a:schemeClr>
            </a:solidFill>
            <a:ln w="9525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2000" b="1" dirty="0" smtClean="0">
                  <a:solidFill>
                    <a:srgbClr val="FFFFFF"/>
                  </a:solidFill>
                  <a:latin typeface="Calibri"/>
                </a:rPr>
                <a:t>Weeks 9-10</a:t>
              </a:r>
              <a:endParaRPr lang="en-US" sz="2000" b="1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87" name="Rectangle 86"/>
            <p:cNvSpPr/>
            <p:nvPr/>
          </p:nvSpPr>
          <p:spPr>
            <a:xfrm>
              <a:off x="6958431" y="1196750"/>
              <a:ext cx="1691640" cy="457200"/>
            </a:xfrm>
            <a:prstGeom prst="rect">
              <a:avLst/>
            </a:prstGeom>
            <a:solidFill>
              <a:schemeClr val="tx1">
                <a:lumMod val="60000"/>
                <a:lumOff val="40000"/>
              </a:schemeClr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1400" b="1" dirty="0" smtClean="0">
                  <a:solidFill>
                    <a:srgbClr val="FFFFFF"/>
                  </a:solidFill>
                  <a:latin typeface="Calibri"/>
                </a:rPr>
                <a:t>Reporting Services Enhancements</a:t>
              </a:r>
              <a:endParaRPr lang="en-US" sz="1400" b="1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92" name="Content Placeholder 14"/>
            <p:cNvSpPr txBox="1">
              <a:spLocks/>
            </p:cNvSpPr>
            <p:nvPr/>
          </p:nvSpPr>
          <p:spPr>
            <a:xfrm>
              <a:off x="6958431" y="1714594"/>
              <a:ext cx="1691640" cy="5076171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</p:spPr>
          <p:txBody>
            <a:bodyPr vert="horz" wrap="square" lIns="91440" tIns="45720" rIns="91440" bIns="45720" rtlCol="0" anchor="t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2880" indent="-182880">
                <a:lnSpc>
                  <a:spcPct val="110000"/>
                </a:lnSpc>
                <a:spcBef>
                  <a:spcPts val="300"/>
                </a:spcBef>
                <a:buClr>
                  <a:srgbClr val="1E4191">
                    <a:lumMod val="60000"/>
                    <a:lumOff val="40000"/>
                  </a:srgbClr>
                </a:buClr>
                <a:buSzPct val="120000"/>
                <a:buFont typeface="Wingdings" pitchFamily="2" charset="2"/>
                <a:buChar char="§"/>
                <a:defRPr/>
              </a:pPr>
              <a:r>
                <a:rPr lang="en-US" sz="1200" dirty="0" smtClean="0">
                  <a:solidFill>
                    <a:srgbClr val="6A6A6A"/>
                  </a:solidFill>
                  <a:latin typeface="Swis721 BT" pitchFamily="34" charset="0"/>
                  <a:cs typeface="Arial" pitchFamily="34" charset="0"/>
                </a:rPr>
                <a:t>Enhance reporting services to leverage data </a:t>
              </a:r>
              <a:r>
                <a:rPr lang="en-US" sz="1200" dirty="0">
                  <a:solidFill>
                    <a:srgbClr val="6A6A6A"/>
                  </a:solidFill>
                  <a:latin typeface="Swis721 BT" pitchFamily="34" charset="0"/>
                  <a:cs typeface="Arial" pitchFamily="34" charset="0"/>
                </a:rPr>
                <a:t>federation </a:t>
              </a:r>
              <a:r>
                <a:rPr lang="en-US" sz="1200" dirty="0" smtClean="0">
                  <a:solidFill>
                    <a:srgbClr val="6A6A6A"/>
                  </a:solidFill>
                  <a:latin typeface="Swis721 BT" pitchFamily="34" charset="0"/>
                  <a:cs typeface="Arial" pitchFamily="34" charset="0"/>
                </a:rPr>
                <a:t>services</a:t>
              </a:r>
            </a:p>
            <a:p>
              <a:pPr marL="182880" indent="-182880">
                <a:lnSpc>
                  <a:spcPct val="110000"/>
                </a:lnSpc>
                <a:spcBef>
                  <a:spcPts val="300"/>
                </a:spcBef>
                <a:buClr>
                  <a:srgbClr val="1E4191">
                    <a:lumMod val="60000"/>
                    <a:lumOff val="40000"/>
                  </a:srgbClr>
                </a:buClr>
                <a:buSzPct val="120000"/>
                <a:buFont typeface="Wingdings" pitchFamily="2" charset="2"/>
                <a:buChar char="§"/>
                <a:defRPr/>
              </a:pPr>
              <a:r>
                <a:rPr lang="en-US" sz="1200" dirty="0">
                  <a:solidFill>
                    <a:srgbClr val="6A6A6A"/>
                  </a:solidFill>
                  <a:latin typeface="Swis721 BT" pitchFamily="34" charset="0"/>
                  <a:cs typeface="Arial" pitchFamily="34" charset="0"/>
                </a:rPr>
                <a:t>Refine data federation API as </a:t>
              </a:r>
              <a:r>
                <a:rPr lang="en-US" sz="1200" dirty="0" smtClean="0">
                  <a:solidFill>
                    <a:srgbClr val="6A6A6A"/>
                  </a:solidFill>
                  <a:latin typeface="Swis721 BT" pitchFamily="34" charset="0"/>
                  <a:cs typeface="Arial" pitchFamily="34" charset="0"/>
                </a:rPr>
                <a:t>needed</a:t>
              </a:r>
            </a:p>
            <a:p>
              <a:pPr marL="182880" indent="-182880">
                <a:lnSpc>
                  <a:spcPct val="110000"/>
                </a:lnSpc>
                <a:spcBef>
                  <a:spcPts val="300"/>
                </a:spcBef>
                <a:buClr>
                  <a:srgbClr val="1E4191">
                    <a:lumMod val="60000"/>
                    <a:lumOff val="40000"/>
                  </a:srgbClr>
                </a:buClr>
                <a:buSzPct val="120000"/>
                <a:buFont typeface="Wingdings" pitchFamily="2" charset="2"/>
                <a:buChar char="§"/>
                <a:defRPr/>
              </a:pPr>
              <a:r>
                <a:rPr lang="en-US" sz="1200" dirty="0">
                  <a:solidFill>
                    <a:srgbClr val="6A6A6A"/>
                  </a:solidFill>
                  <a:latin typeface="Swis721 BT" pitchFamily="34" charset="0"/>
                  <a:cs typeface="Arial" pitchFamily="34" charset="0"/>
                </a:rPr>
                <a:t>Refine reporting services </a:t>
              </a:r>
              <a:r>
                <a:rPr lang="en-US" sz="1200" dirty="0" smtClean="0">
                  <a:solidFill>
                    <a:srgbClr val="6A6A6A"/>
                  </a:solidFill>
                  <a:latin typeface="Swis721 BT" pitchFamily="34" charset="0"/>
                  <a:cs typeface="Arial" pitchFamily="34" charset="0"/>
                </a:rPr>
                <a:t>APIs to add seamless overlay to data federation services (specification of data sources, mappings, etc. in report metadata)</a:t>
              </a:r>
              <a:br>
                <a:rPr lang="en-US" sz="1200" dirty="0" smtClean="0">
                  <a:solidFill>
                    <a:srgbClr val="6A6A6A"/>
                  </a:solidFill>
                  <a:latin typeface="Swis721 BT" pitchFamily="34" charset="0"/>
                  <a:cs typeface="Arial" pitchFamily="34" charset="0"/>
                </a:rPr>
              </a:br>
              <a:r>
                <a:rPr lang="en-US" sz="1200" dirty="0" smtClean="0">
                  <a:solidFill>
                    <a:srgbClr val="6A6A6A"/>
                  </a:solidFill>
                  <a:latin typeface="Swis721 BT" pitchFamily="34" charset="0"/>
                  <a:cs typeface="Arial" pitchFamily="34" charset="0"/>
                </a:rPr>
                <a:t/>
              </a:r>
              <a:br>
                <a:rPr lang="en-US" sz="1200" dirty="0" smtClean="0">
                  <a:solidFill>
                    <a:srgbClr val="6A6A6A"/>
                  </a:solidFill>
                  <a:latin typeface="Swis721 BT" pitchFamily="34" charset="0"/>
                  <a:cs typeface="Arial" pitchFamily="34" charset="0"/>
                </a:rPr>
              </a:br>
              <a:r>
                <a:rPr lang="en-US" sz="1200" dirty="0" smtClean="0">
                  <a:solidFill>
                    <a:srgbClr val="6A6A6A"/>
                  </a:solidFill>
                  <a:latin typeface="Swis721 BT" pitchFamily="34" charset="0"/>
                  <a:cs typeface="Arial" pitchFamily="34" charset="0"/>
                </a:rPr>
                <a:t/>
              </a:r>
              <a:br>
                <a:rPr lang="en-US" sz="1200" dirty="0" smtClean="0">
                  <a:solidFill>
                    <a:srgbClr val="6A6A6A"/>
                  </a:solidFill>
                  <a:latin typeface="Swis721 BT" pitchFamily="34" charset="0"/>
                  <a:cs typeface="Arial" pitchFamily="34" charset="0"/>
                </a:rPr>
              </a:br>
              <a:r>
                <a:rPr lang="en-US" sz="1200" dirty="0" smtClean="0">
                  <a:solidFill>
                    <a:srgbClr val="6A6A6A"/>
                  </a:solidFill>
                  <a:latin typeface="Swis721 BT" pitchFamily="34" charset="0"/>
                  <a:cs typeface="Arial" pitchFamily="34" charset="0"/>
                </a:rPr>
                <a:t/>
              </a:r>
              <a:br>
                <a:rPr lang="en-US" sz="1200" dirty="0" smtClean="0">
                  <a:solidFill>
                    <a:srgbClr val="6A6A6A"/>
                  </a:solidFill>
                  <a:latin typeface="Swis721 BT" pitchFamily="34" charset="0"/>
                  <a:cs typeface="Arial" pitchFamily="34" charset="0"/>
                </a:rPr>
              </a:br>
              <a:endParaRPr lang="en-US" sz="1200" dirty="0">
                <a:solidFill>
                  <a:srgbClr val="6A6A6A"/>
                </a:solidFill>
                <a:latin typeface="Swis721 BT" pitchFamily="34" charset="0"/>
                <a:cs typeface="Arial" pitchFamily="34" charset="0"/>
              </a:endParaRPr>
            </a:p>
            <a:p>
              <a:pPr>
                <a:lnSpc>
                  <a:spcPct val="110000"/>
                </a:lnSpc>
                <a:spcBef>
                  <a:spcPts val="300"/>
                </a:spcBef>
                <a:buClr>
                  <a:srgbClr val="5881DD"/>
                </a:buClr>
                <a:buSzPct val="120000"/>
                <a:defRPr/>
              </a:pPr>
              <a:r>
                <a:rPr lang="en-US" sz="1200" b="1" dirty="0" smtClean="0">
                  <a:solidFill>
                    <a:srgbClr val="1E4191">
                      <a:lumMod val="60000"/>
                      <a:lumOff val="40000"/>
                    </a:srgbClr>
                  </a:solidFill>
                  <a:latin typeface="Swis721 BT" pitchFamily="34" charset="0"/>
                  <a:cs typeface="Arial" pitchFamily="34" charset="0"/>
                </a:rPr>
                <a:t>Demo</a:t>
              </a:r>
              <a:r>
                <a:rPr lang="en-US" sz="1200" b="1" dirty="0">
                  <a:solidFill>
                    <a:srgbClr val="1E4191">
                      <a:lumMod val="60000"/>
                      <a:lumOff val="40000"/>
                    </a:srgbClr>
                  </a:solidFill>
                  <a:latin typeface="Swis721 BT" pitchFamily="34" charset="0"/>
                  <a:cs typeface="Arial" pitchFamily="34" charset="0"/>
                </a:rPr>
                <a:t>: multiple data sources in </a:t>
              </a:r>
              <a:r>
                <a:rPr lang="en-US" sz="1200" b="1" dirty="0" smtClean="0">
                  <a:solidFill>
                    <a:srgbClr val="1E4191">
                      <a:lumMod val="60000"/>
                      <a:lumOff val="40000"/>
                    </a:srgbClr>
                  </a:solidFill>
                  <a:latin typeface="Swis721 BT" pitchFamily="34" charset="0"/>
                  <a:cs typeface="Arial" pitchFamily="34" charset="0"/>
                </a:rPr>
                <a:t>reporting</a:t>
              </a:r>
            </a:p>
            <a:p>
              <a:pPr marL="182880" indent="-182880">
                <a:lnSpc>
                  <a:spcPct val="110000"/>
                </a:lnSpc>
                <a:spcBef>
                  <a:spcPts val="300"/>
                </a:spcBef>
                <a:buClr>
                  <a:srgbClr val="5881DD"/>
                </a:buClr>
                <a:buSzPct val="120000"/>
                <a:buFont typeface="Wingdings" pitchFamily="2" charset="2"/>
                <a:buChar char="§"/>
                <a:defRPr/>
              </a:pPr>
              <a:endParaRPr lang="en-US" sz="1200" dirty="0" smtClean="0">
                <a:solidFill>
                  <a:srgbClr val="6A6A6A"/>
                </a:solidFill>
                <a:latin typeface="Swis721 BT" pitchFamily="34" charset="0"/>
                <a:cs typeface="Arial" pitchFamily="34" charset="0"/>
              </a:endParaRPr>
            </a:p>
            <a:p>
              <a:pPr marL="182880" indent="-182880">
                <a:lnSpc>
                  <a:spcPct val="110000"/>
                </a:lnSpc>
                <a:spcBef>
                  <a:spcPts val="300"/>
                </a:spcBef>
                <a:buClr>
                  <a:srgbClr val="5881DD"/>
                </a:buClr>
                <a:buSzPct val="120000"/>
                <a:buFont typeface="Wingdings" pitchFamily="2" charset="2"/>
                <a:buChar char="§"/>
                <a:defRPr/>
              </a:pPr>
              <a:endParaRPr lang="en-US" sz="1200" b="1" dirty="0" smtClean="0">
                <a:solidFill>
                  <a:srgbClr val="1E4191">
                    <a:lumMod val="60000"/>
                    <a:lumOff val="40000"/>
                  </a:srgbClr>
                </a:solidFill>
                <a:latin typeface="Swis721 BT" pitchFamily="34" charset="0"/>
                <a:cs typeface="Arial" pitchFamily="34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8697318" y="880151"/>
            <a:ext cx="1691640" cy="5957678"/>
            <a:chOff x="8687483" y="859979"/>
            <a:chExt cx="1691640" cy="5930786"/>
          </a:xfrm>
        </p:grpSpPr>
        <p:sp>
          <p:nvSpPr>
            <p:cNvPr id="93" name="Rectangle 92"/>
            <p:cNvSpPr/>
            <p:nvPr/>
          </p:nvSpPr>
          <p:spPr>
            <a:xfrm>
              <a:off x="8687483" y="859979"/>
              <a:ext cx="1691640" cy="294399"/>
            </a:xfrm>
            <a:prstGeom prst="rect">
              <a:avLst/>
            </a:prstGeom>
            <a:solidFill>
              <a:schemeClr val="tx1">
                <a:lumMod val="60000"/>
                <a:lumOff val="40000"/>
              </a:schemeClr>
            </a:solidFill>
            <a:ln w="9525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2000" b="1" dirty="0" smtClean="0">
                  <a:solidFill>
                    <a:srgbClr val="FFFFFF"/>
                  </a:solidFill>
                  <a:latin typeface="Calibri"/>
                </a:rPr>
                <a:t>Weeks 11-12</a:t>
              </a:r>
              <a:endParaRPr lang="en-US" sz="2000" b="1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95" name="Rectangle 94"/>
            <p:cNvSpPr/>
            <p:nvPr/>
          </p:nvSpPr>
          <p:spPr>
            <a:xfrm>
              <a:off x="8687483" y="1196750"/>
              <a:ext cx="1691640" cy="457200"/>
            </a:xfrm>
            <a:prstGeom prst="rect">
              <a:avLst/>
            </a:prstGeom>
            <a:solidFill>
              <a:schemeClr val="tx1">
                <a:lumMod val="60000"/>
                <a:lumOff val="40000"/>
              </a:schemeClr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1400" b="1" dirty="0" smtClean="0">
                  <a:solidFill>
                    <a:srgbClr val="FFFFFF"/>
                  </a:solidFill>
                  <a:latin typeface="Calibri"/>
                </a:rPr>
                <a:t>Reporting Services Enhancements</a:t>
              </a:r>
              <a:endParaRPr lang="en-US" sz="1400" b="1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96" name="Content Placeholder 14"/>
            <p:cNvSpPr txBox="1">
              <a:spLocks/>
            </p:cNvSpPr>
            <p:nvPr/>
          </p:nvSpPr>
          <p:spPr>
            <a:xfrm>
              <a:off x="8687483" y="1714594"/>
              <a:ext cx="1691640" cy="5076171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</p:spPr>
          <p:txBody>
            <a:bodyPr vert="horz" wrap="square" lIns="91440" tIns="45720" rIns="91440" bIns="45720" rtlCol="0" anchor="t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2880" indent="-182880">
                <a:lnSpc>
                  <a:spcPct val="110000"/>
                </a:lnSpc>
                <a:spcBef>
                  <a:spcPts val="300"/>
                </a:spcBef>
                <a:buClr>
                  <a:srgbClr val="5881DD"/>
                </a:buClr>
                <a:buSzPct val="120000"/>
                <a:buFont typeface="Wingdings" pitchFamily="2" charset="2"/>
                <a:buChar char="§"/>
                <a:defRPr/>
              </a:pPr>
              <a:r>
                <a:rPr lang="en-US" sz="1200" dirty="0" smtClean="0">
                  <a:solidFill>
                    <a:srgbClr val="6A6A6A"/>
                  </a:solidFill>
                  <a:latin typeface="Swis721 BT" pitchFamily="34" charset="0"/>
                  <a:cs typeface="Arial" pitchFamily="34" charset="0"/>
                </a:rPr>
                <a:t>Enhance </a:t>
              </a:r>
              <a:r>
                <a:rPr lang="en-US" sz="1200" dirty="0">
                  <a:solidFill>
                    <a:srgbClr val="6A6A6A"/>
                  </a:solidFill>
                  <a:latin typeface="Swis721 BT" pitchFamily="34" charset="0"/>
                  <a:cs typeface="Arial" pitchFamily="34" charset="0"/>
                </a:rPr>
                <a:t>reporting services to add capabilities to deliver reports to third parties via HTTP (</a:t>
              </a:r>
              <a:r>
                <a:rPr lang="en-US" sz="1200" dirty="0" err="1">
                  <a:solidFill>
                    <a:srgbClr val="6A6A6A"/>
                  </a:solidFill>
                  <a:latin typeface="Swis721 BT" pitchFamily="34" charset="0"/>
                  <a:cs typeface="Arial" pitchFamily="34" charset="0"/>
                </a:rPr>
                <a:t>webhooks</a:t>
              </a:r>
              <a:r>
                <a:rPr lang="en-US" sz="1200" dirty="0">
                  <a:solidFill>
                    <a:srgbClr val="6A6A6A"/>
                  </a:solidFill>
                  <a:latin typeface="Swis721 BT" pitchFamily="34" charset="0"/>
                  <a:cs typeface="Arial" pitchFamily="34" charset="0"/>
                </a:rPr>
                <a:t>/upload</a:t>
              </a:r>
              <a:r>
                <a:rPr lang="en-US" sz="1200" dirty="0" smtClean="0">
                  <a:solidFill>
                    <a:srgbClr val="6A6A6A"/>
                  </a:solidFill>
                  <a:latin typeface="Swis721 BT" pitchFamily="34" charset="0"/>
                  <a:cs typeface="Arial" pitchFamily="34" charset="0"/>
                </a:rPr>
                <a:t>)</a:t>
              </a:r>
              <a:br>
                <a:rPr lang="en-US" sz="1200" dirty="0" smtClean="0">
                  <a:solidFill>
                    <a:srgbClr val="6A6A6A"/>
                  </a:solidFill>
                  <a:latin typeface="Swis721 BT" pitchFamily="34" charset="0"/>
                  <a:cs typeface="Arial" pitchFamily="34" charset="0"/>
                </a:rPr>
              </a:br>
              <a:r>
                <a:rPr lang="en-US" sz="1200" dirty="0" smtClean="0">
                  <a:solidFill>
                    <a:srgbClr val="6A6A6A"/>
                  </a:solidFill>
                  <a:latin typeface="Swis721 BT" pitchFamily="34" charset="0"/>
                  <a:cs typeface="Arial" pitchFamily="34" charset="0"/>
                </a:rPr>
                <a:t/>
              </a:r>
              <a:br>
                <a:rPr lang="en-US" sz="1200" dirty="0" smtClean="0">
                  <a:solidFill>
                    <a:srgbClr val="6A6A6A"/>
                  </a:solidFill>
                  <a:latin typeface="Swis721 BT" pitchFamily="34" charset="0"/>
                  <a:cs typeface="Arial" pitchFamily="34" charset="0"/>
                </a:rPr>
              </a:br>
              <a:r>
                <a:rPr lang="en-US" sz="1200" dirty="0" smtClean="0">
                  <a:solidFill>
                    <a:srgbClr val="6A6A6A"/>
                  </a:solidFill>
                  <a:latin typeface="Swis721 BT" pitchFamily="34" charset="0"/>
                  <a:cs typeface="Arial" pitchFamily="34" charset="0"/>
                </a:rPr>
                <a:t/>
              </a:r>
              <a:br>
                <a:rPr lang="en-US" sz="1200" dirty="0" smtClean="0">
                  <a:solidFill>
                    <a:srgbClr val="6A6A6A"/>
                  </a:solidFill>
                  <a:latin typeface="Swis721 BT" pitchFamily="34" charset="0"/>
                  <a:cs typeface="Arial" pitchFamily="34" charset="0"/>
                </a:rPr>
              </a:br>
              <a:r>
                <a:rPr lang="en-US" sz="1200" dirty="0" smtClean="0">
                  <a:solidFill>
                    <a:srgbClr val="6A6A6A"/>
                  </a:solidFill>
                  <a:latin typeface="Swis721 BT" pitchFamily="34" charset="0"/>
                  <a:cs typeface="Arial" pitchFamily="34" charset="0"/>
                </a:rPr>
                <a:t/>
              </a:r>
              <a:br>
                <a:rPr lang="en-US" sz="1200" dirty="0" smtClean="0">
                  <a:solidFill>
                    <a:srgbClr val="6A6A6A"/>
                  </a:solidFill>
                  <a:latin typeface="Swis721 BT" pitchFamily="34" charset="0"/>
                  <a:cs typeface="Arial" pitchFamily="34" charset="0"/>
                </a:rPr>
              </a:br>
              <a:r>
                <a:rPr lang="en-US" sz="1200" dirty="0" smtClean="0">
                  <a:solidFill>
                    <a:srgbClr val="6A6A6A"/>
                  </a:solidFill>
                  <a:latin typeface="Swis721 BT" pitchFamily="34" charset="0"/>
                  <a:cs typeface="Arial" pitchFamily="34" charset="0"/>
                </a:rPr>
                <a:t/>
              </a:r>
              <a:br>
                <a:rPr lang="en-US" sz="1200" dirty="0" smtClean="0">
                  <a:solidFill>
                    <a:srgbClr val="6A6A6A"/>
                  </a:solidFill>
                  <a:latin typeface="Swis721 BT" pitchFamily="34" charset="0"/>
                  <a:cs typeface="Arial" pitchFamily="34" charset="0"/>
                </a:rPr>
              </a:br>
              <a:r>
                <a:rPr lang="en-US" sz="1200" dirty="0" smtClean="0">
                  <a:solidFill>
                    <a:srgbClr val="6A6A6A"/>
                  </a:solidFill>
                  <a:latin typeface="Swis721 BT" pitchFamily="34" charset="0"/>
                  <a:cs typeface="Arial" pitchFamily="34" charset="0"/>
                </a:rPr>
                <a:t/>
              </a:r>
              <a:br>
                <a:rPr lang="en-US" sz="1200" dirty="0" smtClean="0">
                  <a:solidFill>
                    <a:srgbClr val="6A6A6A"/>
                  </a:solidFill>
                  <a:latin typeface="Swis721 BT" pitchFamily="34" charset="0"/>
                  <a:cs typeface="Arial" pitchFamily="34" charset="0"/>
                </a:rPr>
              </a:br>
              <a:r>
                <a:rPr lang="en-US" sz="1200" dirty="0" smtClean="0">
                  <a:solidFill>
                    <a:srgbClr val="6A6A6A"/>
                  </a:solidFill>
                  <a:latin typeface="Swis721 BT" pitchFamily="34" charset="0"/>
                  <a:cs typeface="Arial" pitchFamily="34" charset="0"/>
                </a:rPr>
                <a:t/>
              </a:r>
              <a:br>
                <a:rPr lang="en-US" sz="1200" dirty="0" smtClean="0">
                  <a:solidFill>
                    <a:srgbClr val="6A6A6A"/>
                  </a:solidFill>
                  <a:latin typeface="Swis721 BT" pitchFamily="34" charset="0"/>
                  <a:cs typeface="Arial" pitchFamily="34" charset="0"/>
                </a:rPr>
              </a:br>
              <a:r>
                <a:rPr lang="en-US" sz="1200" dirty="0" smtClean="0">
                  <a:solidFill>
                    <a:srgbClr val="6A6A6A"/>
                  </a:solidFill>
                  <a:latin typeface="Swis721 BT" pitchFamily="34" charset="0"/>
                  <a:cs typeface="Arial" pitchFamily="34" charset="0"/>
                </a:rPr>
                <a:t/>
              </a:r>
              <a:br>
                <a:rPr lang="en-US" sz="1200" dirty="0" smtClean="0">
                  <a:solidFill>
                    <a:srgbClr val="6A6A6A"/>
                  </a:solidFill>
                  <a:latin typeface="Swis721 BT" pitchFamily="34" charset="0"/>
                  <a:cs typeface="Arial" pitchFamily="34" charset="0"/>
                </a:rPr>
              </a:br>
              <a:r>
                <a:rPr lang="en-US" sz="1200" dirty="0" smtClean="0">
                  <a:solidFill>
                    <a:srgbClr val="6A6A6A"/>
                  </a:solidFill>
                  <a:latin typeface="Swis721 BT" pitchFamily="34" charset="0"/>
                  <a:cs typeface="Arial" pitchFamily="34" charset="0"/>
                </a:rPr>
                <a:t/>
              </a:r>
              <a:br>
                <a:rPr lang="en-US" sz="1200" dirty="0" smtClean="0">
                  <a:solidFill>
                    <a:srgbClr val="6A6A6A"/>
                  </a:solidFill>
                  <a:latin typeface="Swis721 BT" pitchFamily="34" charset="0"/>
                  <a:cs typeface="Arial" pitchFamily="34" charset="0"/>
                </a:rPr>
              </a:br>
              <a:r>
                <a:rPr lang="en-US" sz="1200" dirty="0" smtClean="0">
                  <a:solidFill>
                    <a:srgbClr val="6A6A6A"/>
                  </a:solidFill>
                  <a:latin typeface="Swis721 BT" pitchFamily="34" charset="0"/>
                  <a:cs typeface="Arial" pitchFamily="34" charset="0"/>
                </a:rPr>
                <a:t/>
              </a:r>
              <a:br>
                <a:rPr lang="en-US" sz="1200" dirty="0" smtClean="0">
                  <a:solidFill>
                    <a:srgbClr val="6A6A6A"/>
                  </a:solidFill>
                  <a:latin typeface="Swis721 BT" pitchFamily="34" charset="0"/>
                  <a:cs typeface="Arial" pitchFamily="34" charset="0"/>
                </a:rPr>
              </a:br>
              <a:r>
                <a:rPr lang="en-US" sz="1200" dirty="0" smtClean="0">
                  <a:solidFill>
                    <a:srgbClr val="6A6A6A"/>
                  </a:solidFill>
                  <a:latin typeface="Swis721 BT" pitchFamily="34" charset="0"/>
                  <a:cs typeface="Arial" pitchFamily="34" charset="0"/>
                </a:rPr>
                <a:t/>
              </a:r>
              <a:br>
                <a:rPr lang="en-US" sz="1200" dirty="0" smtClean="0">
                  <a:solidFill>
                    <a:srgbClr val="6A6A6A"/>
                  </a:solidFill>
                  <a:latin typeface="Swis721 BT" pitchFamily="34" charset="0"/>
                  <a:cs typeface="Arial" pitchFamily="34" charset="0"/>
                </a:rPr>
              </a:br>
              <a:r>
                <a:rPr lang="en-US" sz="1200" dirty="0" smtClean="0">
                  <a:solidFill>
                    <a:srgbClr val="6A6A6A"/>
                  </a:solidFill>
                  <a:latin typeface="Swis721 BT" pitchFamily="34" charset="0"/>
                  <a:cs typeface="Arial" pitchFamily="34" charset="0"/>
                </a:rPr>
                <a:t/>
              </a:r>
              <a:br>
                <a:rPr lang="en-US" sz="1200" dirty="0" smtClean="0">
                  <a:solidFill>
                    <a:srgbClr val="6A6A6A"/>
                  </a:solidFill>
                  <a:latin typeface="Swis721 BT" pitchFamily="34" charset="0"/>
                  <a:cs typeface="Arial" pitchFamily="34" charset="0"/>
                </a:rPr>
              </a:br>
              <a:r>
                <a:rPr lang="en-US" sz="1200" dirty="0" smtClean="0">
                  <a:solidFill>
                    <a:srgbClr val="6A6A6A"/>
                  </a:solidFill>
                  <a:latin typeface="Swis721 BT" pitchFamily="34" charset="0"/>
                  <a:cs typeface="Arial" pitchFamily="34" charset="0"/>
                </a:rPr>
                <a:t/>
              </a:r>
              <a:br>
                <a:rPr lang="en-US" sz="1200" dirty="0" smtClean="0">
                  <a:solidFill>
                    <a:srgbClr val="6A6A6A"/>
                  </a:solidFill>
                  <a:latin typeface="Swis721 BT" pitchFamily="34" charset="0"/>
                  <a:cs typeface="Arial" pitchFamily="34" charset="0"/>
                </a:rPr>
              </a:br>
              <a:endParaRPr lang="en-US" sz="1200" dirty="0">
                <a:solidFill>
                  <a:srgbClr val="6A6A6A"/>
                </a:solidFill>
                <a:latin typeface="Swis721 BT" pitchFamily="34" charset="0"/>
                <a:cs typeface="Arial" pitchFamily="34" charset="0"/>
              </a:endParaRPr>
            </a:p>
            <a:p>
              <a:pPr>
                <a:lnSpc>
                  <a:spcPct val="110000"/>
                </a:lnSpc>
                <a:spcBef>
                  <a:spcPts val="300"/>
                </a:spcBef>
                <a:buClr>
                  <a:srgbClr val="5881DD"/>
                </a:buClr>
                <a:buSzPct val="120000"/>
                <a:defRPr/>
              </a:pPr>
              <a:r>
                <a:rPr lang="en-US" sz="1200" b="1" dirty="0">
                  <a:solidFill>
                    <a:srgbClr val="1E4191">
                      <a:lumMod val="60000"/>
                      <a:lumOff val="40000"/>
                    </a:srgbClr>
                  </a:solidFill>
                  <a:latin typeface="Swis721 BT" pitchFamily="34" charset="0"/>
                  <a:cs typeface="Arial" pitchFamily="34" charset="0"/>
                </a:rPr>
                <a:t>Demo: reports delivered through HTTP (</a:t>
              </a:r>
              <a:r>
                <a:rPr lang="en-US" sz="1200" b="1" dirty="0" err="1" smtClean="0">
                  <a:solidFill>
                    <a:srgbClr val="1E4191">
                      <a:lumMod val="60000"/>
                      <a:lumOff val="40000"/>
                    </a:srgbClr>
                  </a:solidFill>
                  <a:latin typeface="Swis721 BT" pitchFamily="34" charset="0"/>
                  <a:cs typeface="Arial" pitchFamily="34" charset="0"/>
                </a:rPr>
                <a:t>webhooks</a:t>
              </a:r>
              <a:r>
                <a:rPr lang="en-US" sz="1200" b="1" dirty="0" smtClean="0">
                  <a:solidFill>
                    <a:srgbClr val="1E4191">
                      <a:lumMod val="60000"/>
                      <a:lumOff val="40000"/>
                    </a:srgbClr>
                  </a:solidFill>
                  <a:latin typeface="Swis721 BT" pitchFamily="34" charset="0"/>
                  <a:cs typeface="Arial" pitchFamily="34" charset="0"/>
                </a:rPr>
                <a:t>/</a:t>
              </a:r>
              <a:br>
                <a:rPr lang="en-US" sz="1200" b="1" dirty="0" smtClean="0">
                  <a:solidFill>
                    <a:srgbClr val="1E4191">
                      <a:lumMod val="60000"/>
                      <a:lumOff val="40000"/>
                    </a:srgbClr>
                  </a:solidFill>
                  <a:latin typeface="Swis721 BT" pitchFamily="34" charset="0"/>
                  <a:cs typeface="Arial" pitchFamily="34" charset="0"/>
                </a:rPr>
              </a:br>
              <a:r>
                <a:rPr lang="en-US" sz="1200" b="1" dirty="0" smtClean="0">
                  <a:solidFill>
                    <a:srgbClr val="1E4191">
                      <a:lumMod val="60000"/>
                      <a:lumOff val="40000"/>
                    </a:srgbClr>
                  </a:solidFill>
                  <a:latin typeface="Swis721 BT" pitchFamily="34" charset="0"/>
                  <a:cs typeface="Arial" pitchFamily="34" charset="0"/>
                </a:rPr>
                <a:t>upload</a:t>
              </a:r>
              <a:r>
                <a:rPr lang="en-US" sz="1200" b="1" dirty="0">
                  <a:solidFill>
                    <a:srgbClr val="1E4191">
                      <a:lumMod val="60000"/>
                      <a:lumOff val="40000"/>
                    </a:srgbClr>
                  </a:solidFill>
                  <a:latin typeface="Swis721 BT" pitchFamily="34" charset="0"/>
                  <a:cs typeface="Arial" pitchFamily="34" charset="0"/>
                </a:rPr>
                <a:t>)</a:t>
              </a:r>
            </a:p>
            <a:p>
              <a:pPr marL="233363" indent="-233363">
                <a:lnSpc>
                  <a:spcPct val="110000"/>
                </a:lnSpc>
                <a:spcBef>
                  <a:spcPts val="300"/>
                </a:spcBef>
                <a:buClr>
                  <a:srgbClr val="1E4191">
                    <a:lumMod val="60000"/>
                    <a:lumOff val="40000"/>
                  </a:srgbClr>
                </a:buClr>
                <a:buSzPct val="120000"/>
                <a:buFont typeface="Wingdings" pitchFamily="2" charset="2"/>
                <a:buChar char="§"/>
                <a:defRPr/>
              </a:pPr>
              <a:endParaRPr lang="en-US" sz="1200" b="1" dirty="0" smtClean="0">
                <a:solidFill>
                  <a:srgbClr val="1E4191">
                    <a:lumMod val="60000"/>
                    <a:lumOff val="40000"/>
                  </a:srgbClr>
                </a:solidFill>
                <a:latin typeface="Swis721 BT" pitchFamily="34" charset="0"/>
                <a:cs typeface="Arial" pitchFamily="34" charset="0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10433351" y="880151"/>
            <a:ext cx="1691640" cy="5957678"/>
            <a:chOff x="10433351" y="859979"/>
            <a:chExt cx="1691640" cy="5930786"/>
          </a:xfrm>
        </p:grpSpPr>
        <p:sp>
          <p:nvSpPr>
            <p:cNvPr id="97" name="Rectangle 96"/>
            <p:cNvSpPr/>
            <p:nvPr/>
          </p:nvSpPr>
          <p:spPr>
            <a:xfrm>
              <a:off x="10433351" y="859979"/>
              <a:ext cx="1691640" cy="294399"/>
            </a:xfrm>
            <a:prstGeom prst="rect">
              <a:avLst/>
            </a:prstGeom>
            <a:solidFill>
              <a:schemeClr val="tx1">
                <a:lumMod val="60000"/>
                <a:lumOff val="40000"/>
              </a:schemeClr>
            </a:solidFill>
            <a:ln w="9525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2000" b="1" dirty="0" smtClean="0">
                  <a:solidFill>
                    <a:srgbClr val="FFFFFF"/>
                  </a:solidFill>
                  <a:latin typeface="Calibri"/>
                </a:rPr>
                <a:t>Weeks 13-15+</a:t>
              </a:r>
              <a:endParaRPr lang="en-US" sz="2000" b="1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98" name="Rectangle 97"/>
            <p:cNvSpPr/>
            <p:nvPr/>
          </p:nvSpPr>
          <p:spPr>
            <a:xfrm>
              <a:off x="10433351" y="1196750"/>
              <a:ext cx="1691640" cy="457200"/>
            </a:xfrm>
            <a:prstGeom prst="rect">
              <a:avLst/>
            </a:prstGeom>
            <a:solidFill>
              <a:schemeClr val="tx1">
                <a:lumMod val="60000"/>
                <a:lumOff val="40000"/>
              </a:schemeClr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1400" b="1" dirty="0" smtClean="0">
                  <a:solidFill>
                    <a:srgbClr val="FFFFFF"/>
                  </a:solidFill>
                  <a:latin typeface="Calibri"/>
                </a:rPr>
                <a:t>Additional API buildouts</a:t>
              </a:r>
              <a:endParaRPr lang="en-US" sz="1400" b="1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99" name="Content Placeholder 14"/>
            <p:cNvSpPr txBox="1">
              <a:spLocks/>
            </p:cNvSpPr>
            <p:nvPr/>
          </p:nvSpPr>
          <p:spPr>
            <a:xfrm>
              <a:off x="10433351" y="1714594"/>
              <a:ext cx="1691640" cy="5076171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</p:spPr>
          <p:txBody>
            <a:bodyPr vert="horz" wrap="square" lIns="91440" tIns="45720" rIns="91440" bIns="45720" rtlCol="0" anchor="t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33363" indent="-233363">
                <a:lnSpc>
                  <a:spcPct val="110000"/>
                </a:lnSpc>
                <a:spcBef>
                  <a:spcPts val="300"/>
                </a:spcBef>
                <a:buClr>
                  <a:srgbClr val="1E4191">
                    <a:lumMod val="60000"/>
                    <a:lumOff val="40000"/>
                  </a:srgbClr>
                </a:buClr>
                <a:buSzPct val="120000"/>
                <a:buFont typeface="Wingdings" pitchFamily="2" charset="2"/>
                <a:buChar char="§"/>
                <a:defRPr/>
              </a:pPr>
              <a:r>
                <a:rPr lang="en-US" sz="1200" dirty="0" smtClean="0">
                  <a:solidFill>
                    <a:srgbClr val="6A6A6A"/>
                  </a:solidFill>
                  <a:latin typeface="Swis721 BT" pitchFamily="34" charset="0"/>
                  <a:cs typeface="Arial" pitchFamily="34" charset="0"/>
                </a:rPr>
                <a:t>…</a:t>
              </a:r>
              <a:endParaRPr lang="en-US" sz="1200" b="1" dirty="0" smtClean="0">
                <a:solidFill>
                  <a:srgbClr val="1E4191">
                    <a:lumMod val="60000"/>
                    <a:lumOff val="40000"/>
                  </a:srgbClr>
                </a:solidFill>
                <a:latin typeface="Swis721 BT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776954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object 4"/>
          <p:cNvSpPr/>
          <p:nvPr/>
        </p:nvSpPr>
        <p:spPr>
          <a:xfrm>
            <a:off x="0" y="0"/>
            <a:ext cx="12178747" cy="861386"/>
          </a:xfrm>
          <a:custGeom>
            <a:avLst/>
            <a:gdLst/>
            <a:ahLst/>
            <a:cxnLst/>
            <a:rect l="l" t="t" r="r" b="b"/>
            <a:pathLst>
              <a:path w="4889500" h="9753600">
                <a:moveTo>
                  <a:pt x="0" y="9753600"/>
                </a:moveTo>
                <a:lnTo>
                  <a:pt x="4889500" y="9753600"/>
                </a:lnTo>
                <a:lnTo>
                  <a:pt x="48895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solidFill>
            <a:schemeClr val="tx1">
              <a:lumMod val="60000"/>
              <a:lumOff val="40000"/>
            </a:schemeClr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64" name="object 5"/>
          <p:cNvSpPr/>
          <p:nvPr/>
        </p:nvSpPr>
        <p:spPr>
          <a:xfrm>
            <a:off x="11191836" y="147556"/>
            <a:ext cx="607219" cy="606326"/>
          </a:xfrm>
          <a:custGeom>
            <a:avLst/>
            <a:gdLst/>
            <a:ahLst/>
            <a:cxnLst/>
            <a:rect l="l" t="t" r="r" b="b"/>
            <a:pathLst>
              <a:path w="863600" h="862330">
                <a:moveTo>
                  <a:pt x="431825" y="0"/>
                </a:moveTo>
                <a:lnTo>
                  <a:pt x="384850" y="2539"/>
                </a:lnTo>
                <a:lnTo>
                  <a:pt x="339321" y="8889"/>
                </a:lnTo>
                <a:lnTo>
                  <a:pt x="295504" y="21589"/>
                </a:lnTo>
                <a:lnTo>
                  <a:pt x="253666" y="38099"/>
                </a:lnTo>
                <a:lnTo>
                  <a:pt x="214071" y="58419"/>
                </a:lnTo>
                <a:lnTo>
                  <a:pt x="176985" y="82549"/>
                </a:lnTo>
                <a:lnTo>
                  <a:pt x="142675" y="110489"/>
                </a:lnTo>
                <a:lnTo>
                  <a:pt x="111406" y="142239"/>
                </a:lnTo>
                <a:lnTo>
                  <a:pt x="83444" y="176529"/>
                </a:lnTo>
                <a:lnTo>
                  <a:pt x="59054" y="213359"/>
                </a:lnTo>
                <a:lnTo>
                  <a:pt x="38503" y="252729"/>
                </a:lnTo>
                <a:lnTo>
                  <a:pt x="22057" y="294639"/>
                </a:lnTo>
                <a:lnTo>
                  <a:pt x="9980" y="339089"/>
                </a:lnTo>
                <a:lnTo>
                  <a:pt x="2539" y="384809"/>
                </a:lnTo>
                <a:lnTo>
                  <a:pt x="0" y="430529"/>
                </a:lnTo>
                <a:lnTo>
                  <a:pt x="2539" y="478789"/>
                </a:lnTo>
                <a:lnTo>
                  <a:pt x="9980" y="524509"/>
                </a:lnTo>
                <a:lnTo>
                  <a:pt x="22057" y="567689"/>
                </a:lnTo>
                <a:lnTo>
                  <a:pt x="38503" y="609599"/>
                </a:lnTo>
                <a:lnTo>
                  <a:pt x="59054" y="648969"/>
                </a:lnTo>
                <a:lnTo>
                  <a:pt x="83444" y="687069"/>
                </a:lnTo>
                <a:lnTo>
                  <a:pt x="111406" y="721359"/>
                </a:lnTo>
                <a:lnTo>
                  <a:pt x="142675" y="751839"/>
                </a:lnTo>
                <a:lnTo>
                  <a:pt x="176985" y="779779"/>
                </a:lnTo>
                <a:lnTo>
                  <a:pt x="214071" y="803909"/>
                </a:lnTo>
                <a:lnTo>
                  <a:pt x="253666" y="824229"/>
                </a:lnTo>
                <a:lnTo>
                  <a:pt x="295504" y="840739"/>
                </a:lnTo>
                <a:lnTo>
                  <a:pt x="339321" y="853439"/>
                </a:lnTo>
                <a:lnTo>
                  <a:pt x="384850" y="861059"/>
                </a:lnTo>
                <a:lnTo>
                  <a:pt x="431825" y="862329"/>
                </a:lnTo>
                <a:lnTo>
                  <a:pt x="478791" y="861059"/>
                </a:lnTo>
                <a:lnTo>
                  <a:pt x="524311" y="853439"/>
                </a:lnTo>
                <a:lnTo>
                  <a:pt x="563740" y="842009"/>
                </a:lnTo>
                <a:lnTo>
                  <a:pt x="431825" y="842009"/>
                </a:lnTo>
                <a:lnTo>
                  <a:pt x="383835" y="839469"/>
                </a:lnTo>
                <a:lnTo>
                  <a:pt x="337472" y="831849"/>
                </a:lnTo>
                <a:lnTo>
                  <a:pt x="293043" y="819149"/>
                </a:lnTo>
                <a:lnTo>
                  <a:pt x="250858" y="801369"/>
                </a:lnTo>
                <a:lnTo>
                  <a:pt x="211226" y="778509"/>
                </a:lnTo>
                <a:lnTo>
                  <a:pt x="174455" y="751839"/>
                </a:lnTo>
                <a:lnTo>
                  <a:pt x="140854" y="722629"/>
                </a:lnTo>
                <a:lnTo>
                  <a:pt x="110731" y="688339"/>
                </a:lnTo>
                <a:lnTo>
                  <a:pt x="84395" y="651509"/>
                </a:lnTo>
                <a:lnTo>
                  <a:pt x="62156" y="612139"/>
                </a:lnTo>
                <a:lnTo>
                  <a:pt x="44321" y="570229"/>
                </a:lnTo>
                <a:lnTo>
                  <a:pt x="31200" y="525779"/>
                </a:lnTo>
                <a:lnTo>
                  <a:pt x="23101" y="478789"/>
                </a:lnTo>
                <a:lnTo>
                  <a:pt x="20332" y="430529"/>
                </a:lnTo>
                <a:lnTo>
                  <a:pt x="23101" y="383539"/>
                </a:lnTo>
                <a:lnTo>
                  <a:pt x="31200" y="336549"/>
                </a:lnTo>
                <a:lnTo>
                  <a:pt x="44321" y="292099"/>
                </a:lnTo>
                <a:lnTo>
                  <a:pt x="62156" y="250189"/>
                </a:lnTo>
                <a:lnTo>
                  <a:pt x="84395" y="210819"/>
                </a:lnTo>
                <a:lnTo>
                  <a:pt x="110731" y="173989"/>
                </a:lnTo>
                <a:lnTo>
                  <a:pt x="140854" y="139699"/>
                </a:lnTo>
                <a:lnTo>
                  <a:pt x="174455" y="110489"/>
                </a:lnTo>
                <a:lnTo>
                  <a:pt x="211226" y="83819"/>
                </a:lnTo>
                <a:lnTo>
                  <a:pt x="250858" y="60959"/>
                </a:lnTo>
                <a:lnTo>
                  <a:pt x="293043" y="43179"/>
                </a:lnTo>
                <a:lnTo>
                  <a:pt x="337472" y="30479"/>
                </a:lnTo>
                <a:lnTo>
                  <a:pt x="383835" y="22859"/>
                </a:lnTo>
                <a:lnTo>
                  <a:pt x="431825" y="19049"/>
                </a:lnTo>
                <a:lnTo>
                  <a:pt x="559359" y="19049"/>
                </a:lnTo>
                <a:lnTo>
                  <a:pt x="524311" y="8889"/>
                </a:lnTo>
                <a:lnTo>
                  <a:pt x="478791" y="2539"/>
                </a:lnTo>
                <a:lnTo>
                  <a:pt x="431825" y="0"/>
                </a:lnTo>
                <a:close/>
              </a:path>
              <a:path w="863600" h="862330">
                <a:moveTo>
                  <a:pt x="559359" y="19049"/>
                </a:moveTo>
                <a:lnTo>
                  <a:pt x="431825" y="19049"/>
                </a:lnTo>
                <a:lnTo>
                  <a:pt x="479812" y="22859"/>
                </a:lnTo>
                <a:lnTo>
                  <a:pt x="526171" y="30479"/>
                </a:lnTo>
                <a:lnTo>
                  <a:pt x="570596" y="43179"/>
                </a:lnTo>
                <a:lnTo>
                  <a:pt x="612776" y="62229"/>
                </a:lnTo>
                <a:lnTo>
                  <a:pt x="652403" y="83819"/>
                </a:lnTo>
                <a:lnTo>
                  <a:pt x="689170" y="110489"/>
                </a:lnTo>
                <a:lnTo>
                  <a:pt x="722766" y="140969"/>
                </a:lnTo>
                <a:lnTo>
                  <a:pt x="752884" y="173989"/>
                </a:lnTo>
                <a:lnTo>
                  <a:pt x="779215" y="210819"/>
                </a:lnTo>
                <a:lnTo>
                  <a:pt x="801451" y="250189"/>
                </a:lnTo>
                <a:lnTo>
                  <a:pt x="819283" y="293369"/>
                </a:lnTo>
                <a:lnTo>
                  <a:pt x="832401" y="336549"/>
                </a:lnTo>
                <a:lnTo>
                  <a:pt x="840499" y="383539"/>
                </a:lnTo>
                <a:lnTo>
                  <a:pt x="843267" y="430529"/>
                </a:lnTo>
                <a:lnTo>
                  <a:pt x="840499" y="478789"/>
                </a:lnTo>
                <a:lnTo>
                  <a:pt x="832401" y="525779"/>
                </a:lnTo>
                <a:lnTo>
                  <a:pt x="819283" y="570229"/>
                </a:lnTo>
                <a:lnTo>
                  <a:pt x="801451" y="612139"/>
                </a:lnTo>
                <a:lnTo>
                  <a:pt x="779215" y="651509"/>
                </a:lnTo>
                <a:lnTo>
                  <a:pt x="752884" y="688339"/>
                </a:lnTo>
                <a:lnTo>
                  <a:pt x="722766" y="722629"/>
                </a:lnTo>
                <a:lnTo>
                  <a:pt x="689170" y="751839"/>
                </a:lnTo>
                <a:lnTo>
                  <a:pt x="652403" y="778509"/>
                </a:lnTo>
                <a:lnTo>
                  <a:pt x="612776" y="801369"/>
                </a:lnTo>
                <a:lnTo>
                  <a:pt x="570596" y="819149"/>
                </a:lnTo>
                <a:lnTo>
                  <a:pt x="526171" y="831849"/>
                </a:lnTo>
                <a:lnTo>
                  <a:pt x="479812" y="839469"/>
                </a:lnTo>
                <a:lnTo>
                  <a:pt x="431825" y="842009"/>
                </a:lnTo>
                <a:lnTo>
                  <a:pt x="563740" y="842009"/>
                </a:lnTo>
                <a:lnTo>
                  <a:pt x="609953" y="824229"/>
                </a:lnTo>
                <a:lnTo>
                  <a:pt x="649543" y="803909"/>
                </a:lnTo>
                <a:lnTo>
                  <a:pt x="686625" y="779779"/>
                </a:lnTo>
                <a:lnTo>
                  <a:pt x="720932" y="751839"/>
                </a:lnTo>
                <a:lnTo>
                  <a:pt x="752198" y="721359"/>
                </a:lnTo>
                <a:lnTo>
                  <a:pt x="780158" y="687069"/>
                </a:lnTo>
                <a:lnTo>
                  <a:pt x="804546" y="648969"/>
                </a:lnTo>
                <a:lnTo>
                  <a:pt x="825097" y="609599"/>
                </a:lnTo>
                <a:lnTo>
                  <a:pt x="841543" y="567689"/>
                </a:lnTo>
                <a:lnTo>
                  <a:pt x="853619" y="524509"/>
                </a:lnTo>
                <a:lnTo>
                  <a:pt x="861060" y="478789"/>
                </a:lnTo>
                <a:lnTo>
                  <a:pt x="863599" y="430529"/>
                </a:lnTo>
                <a:lnTo>
                  <a:pt x="861060" y="384809"/>
                </a:lnTo>
                <a:lnTo>
                  <a:pt x="853619" y="339089"/>
                </a:lnTo>
                <a:lnTo>
                  <a:pt x="841543" y="294639"/>
                </a:lnTo>
                <a:lnTo>
                  <a:pt x="825097" y="252729"/>
                </a:lnTo>
                <a:lnTo>
                  <a:pt x="804546" y="213359"/>
                </a:lnTo>
                <a:lnTo>
                  <a:pt x="780158" y="176529"/>
                </a:lnTo>
                <a:lnTo>
                  <a:pt x="752198" y="142239"/>
                </a:lnTo>
                <a:lnTo>
                  <a:pt x="720932" y="110489"/>
                </a:lnTo>
                <a:lnTo>
                  <a:pt x="686625" y="82549"/>
                </a:lnTo>
                <a:lnTo>
                  <a:pt x="649543" y="58419"/>
                </a:lnTo>
                <a:lnTo>
                  <a:pt x="609953" y="38099"/>
                </a:lnTo>
                <a:lnTo>
                  <a:pt x="568121" y="21589"/>
                </a:lnTo>
                <a:lnTo>
                  <a:pt x="559359" y="19049"/>
                </a:lnTo>
                <a:close/>
              </a:path>
              <a:path w="863600" h="862330">
                <a:moveTo>
                  <a:pt x="311124" y="793749"/>
                </a:moveTo>
                <a:lnTo>
                  <a:pt x="309676" y="793749"/>
                </a:lnTo>
                <a:lnTo>
                  <a:pt x="308940" y="796289"/>
                </a:lnTo>
                <a:lnTo>
                  <a:pt x="309384" y="797559"/>
                </a:lnTo>
                <a:lnTo>
                  <a:pt x="309943" y="797559"/>
                </a:lnTo>
                <a:lnTo>
                  <a:pt x="325733" y="802639"/>
                </a:lnTo>
                <a:lnTo>
                  <a:pt x="352139" y="808989"/>
                </a:lnTo>
                <a:lnTo>
                  <a:pt x="387917" y="814069"/>
                </a:lnTo>
                <a:lnTo>
                  <a:pt x="431825" y="816609"/>
                </a:lnTo>
                <a:lnTo>
                  <a:pt x="477664" y="814069"/>
                </a:lnTo>
                <a:lnTo>
                  <a:pt x="515398" y="807719"/>
                </a:lnTo>
                <a:lnTo>
                  <a:pt x="403097" y="807719"/>
                </a:lnTo>
                <a:lnTo>
                  <a:pt x="369303" y="806449"/>
                </a:lnTo>
                <a:lnTo>
                  <a:pt x="341204" y="801369"/>
                </a:lnTo>
                <a:lnTo>
                  <a:pt x="311124" y="793749"/>
                </a:lnTo>
                <a:close/>
              </a:path>
              <a:path w="863600" h="862330">
                <a:moveTo>
                  <a:pt x="670336" y="730249"/>
                </a:moveTo>
                <a:lnTo>
                  <a:pt x="456920" y="730249"/>
                </a:lnTo>
                <a:lnTo>
                  <a:pt x="468669" y="732789"/>
                </a:lnTo>
                <a:lnTo>
                  <a:pt x="478159" y="739139"/>
                </a:lnTo>
                <a:lnTo>
                  <a:pt x="484504" y="748029"/>
                </a:lnTo>
                <a:lnTo>
                  <a:pt x="486816" y="760729"/>
                </a:lnTo>
                <a:lnTo>
                  <a:pt x="481138" y="778509"/>
                </a:lnTo>
                <a:lnTo>
                  <a:pt x="464697" y="793749"/>
                </a:lnTo>
                <a:lnTo>
                  <a:pt x="438387" y="803909"/>
                </a:lnTo>
                <a:lnTo>
                  <a:pt x="403097" y="807719"/>
                </a:lnTo>
                <a:lnTo>
                  <a:pt x="515398" y="807719"/>
                </a:lnTo>
                <a:lnTo>
                  <a:pt x="522945" y="806449"/>
                </a:lnTo>
                <a:lnTo>
                  <a:pt x="566839" y="792479"/>
                </a:lnTo>
                <a:lnTo>
                  <a:pt x="608519" y="774699"/>
                </a:lnTo>
                <a:lnTo>
                  <a:pt x="647157" y="750569"/>
                </a:lnTo>
                <a:lnTo>
                  <a:pt x="670336" y="730249"/>
                </a:lnTo>
                <a:close/>
              </a:path>
              <a:path w="863600" h="862330">
                <a:moveTo>
                  <a:pt x="69151" y="308609"/>
                </a:moveTo>
                <a:lnTo>
                  <a:pt x="65938" y="308609"/>
                </a:lnTo>
                <a:lnTo>
                  <a:pt x="62804" y="318769"/>
                </a:lnTo>
                <a:lnTo>
                  <a:pt x="56203" y="345439"/>
                </a:lnTo>
                <a:lnTo>
                  <a:pt x="49650" y="383539"/>
                </a:lnTo>
                <a:lnTo>
                  <a:pt x="46659" y="430529"/>
                </a:lnTo>
                <a:lnTo>
                  <a:pt x="49252" y="477519"/>
                </a:lnTo>
                <a:lnTo>
                  <a:pt x="57144" y="523239"/>
                </a:lnTo>
                <a:lnTo>
                  <a:pt x="70392" y="566419"/>
                </a:lnTo>
                <a:lnTo>
                  <a:pt x="89053" y="608329"/>
                </a:lnTo>
                <a:lnTo>
                  <a:pt x="113183" y="647699"/>
                </a:lnTo>
                <a:lnTo>
                  <a:pt x="142840" y="681989"/>
                </a:lnTo>
                <a:lnTo>
                  <a:pt x="178079" y="712469"/>
                </a:lnTo>
                <a:lnTo>
                  <a:pt x="218957" y="736599"/>
                </a:lnTo>
                <a:lnTo>
                  <a:pt x="265531" y="755649"/>
                </a:lnTo>
                <a:lnTo>
                  <a:pt x="309641" y="767079"/>
                </a:lnTo>
                <a:lnTo>
                  <a:pt x="352856" y="770889"/>
                </a:lnTo>
                <a:lnTo>
                  <a:pt x="393834" y="764539"/>
                </a:lnTo>
                <a:lnTo>
                  <a:pt x="418785" y="750569"/>
                </a:lnTo>
                <a:lnTo>
                  <a:pt x="436788" y="736599"/>
                </a:lnTo>
                <a:lnTo>
                  <a:pt x="456920" y="730249"/>
                </a:lnTo>
                <a:lnTo>
                  <a:pt x="670336" y="730249"/>
                </a:lnTo>
                <a:lnTo>
                  <a:pt x="681926" y="720089"/>
                </a:lnTo>
                <a:lnTo>
                  <a:pt x="711996" y="685799"/>
                </a:lnTo>
                <a:lnTo>
                  <a:pt x="729104" y="656589"/>
                </a:lnTo>
                <a:lnTo>
                  <a:pt x="263143" y="656589"/>
                </a:lnTo>
                <a:lnTo>
                  <a:pt x="232631" y="650239"/>
                </a:lnTo>
                <a:lnTo>
                  <a:pt x="210972" y="634999"/>
                </a:lnTo>
                <a:lnTo>
                  <a:pt x="198057" y="612139"/>
                </a:lnTo>
                <a:lnTo>
                  <a:pt x="193776" y="586739"/>
                </a:lnTo>
                <a:lnTo>
                  <a:pt x="196638" y="566419"/>
                </a:lnTo>
                <a:lnTo>
                  <a:pt x="204997" y="543559"/>
                </a:lnTo>
                <a:lnTo>
                  <a:pt x="218508" y="521969"/>
                </a:lnTo>
                <a:lnTo>
                  <a:pt x="236829" y="501649"/>
                </a:lnTo>
                <a:lnTo>
                  <a:pt x="255794" y="486409"/>
                </a:lnTo>
                <a:lnTo>
                  <a:pt x="104063" y="486409"/>
                </a:lnTo>
                <a:lnTo>
                  <a:pt x="84802" y="480059"/>
                </a:lnTo>
                <a:lnTo>
                  <a:pt x="69235" y="463549"/>
                </a:lnTo>
                <a:lnTo>
                  <a:pt x="58824" y="438149"/>
                </a:lnTo>
                <a:lnTo>
                  <a:pt x="55029" y="402589"/>
                </a:lnTo>
                <a:lnTo>
                  <a:pt x="57020" y="368299"/>
                </a:lnTo>
                <a:lnTo>
                  <a:pt x="61533" y="340359"/>
                </a:lnTo>
                <a:lnTo>
                  <a:pt x="66371" y="320039"/>
                </a:lnTo>
                <a:lnTo>
                  <a:pt x="69430" y="309879"/>
                </a:lnTo>
                <a:lnTo>
                  <a:pt x="69151" y="308609"/>
                </a:lnTo>
                <a:close/>
              </a:path>
              <a:path w="863600" h="862330">
                <a:moveTo>
                  <a:pt x="505955" y="372109"/>
                </a:moveTo>
                <a:lnTo>
                  <a:pt x="460943" y="403859"/>
                </a:lnTo>
                <a:lnTo>
                  <a:pt x="432506" y="420369"/>
                </a:lnTo>
                <a:lnTo>
                  <a:pt x="396176" y="441959"/>
                </a:lnTo>
                <a:lnTo>
                  <a:pt x="390972" y="500379"/>
                </a:lnTo>
                <a:lnTo>
                  <a:pt x="380377" y="551179"/>
                </a:lnTo>
                <a:lnTo>
                  <a:pt x="361213" y="593089"/>
                </a:lnTo>
                <a:lnTo>
                  <a:pt x="334762" y="626109"/>
                </a:lnTo>
                <a:lnTo>
                  <a:pt x="301810" y="647699"/>
                </a:lnTo>
                <a:lnTo>
                  <a:pt x="263143" y="656589"/>
                </a:lnTo>
                <a:lnTo>
                  <a:pt x="557390" y="656589"/>
                </a:lnTo>
                <a:lnTo>
                  <a:pt x="503138" y="643889"/>
                </a:lnTo>
                <a:lnTo>
                  <a:pt x="464245" y="613409"/>
                </a:lnTo>
                <a:lnTo>
                  <a:pt x="440825" y="571499"/>
                </a:lnTo>
                <a:lnTo>
                  <a:pt x="432993" y="524509"/>
                </a:lnTo>
                <a:lnTo>
                  <a:pt x="442732" y="468629"/>
                </a:lnTo>
                <a:lnTo>
                  <a:pt x="466043" y="427989"/>
                </a:lnTo>
                <a:lnTo>
                  <a:pt x="494067" y="401319"/>
                </a:lnTo>
                <a:lnTo>
                  <a:pt x="517944" y="387349"/>
                </a:lnTo>
                <a:lnTo>
                  <a:pt x="513156" y="383539"/>
                </a:lnTo>
                <a:lnTo>
                  <a:pt x="509536" y="378459"/>
                </a:lnTo>
                <a:lnTo>
                  <a:pt x="505955" y="372109"/>
                </a:lnTo>
                <a:close/>
              </a:path>
              <a:path w="863600" h="862330">
                <a:moveTo>
                  <a:pt x="754645" y="452119"/>
                </a:moveTo>
                <a:lnTo>
                  <a:pt x="592073" y="452119"/>
                </a:lnTo>
                <a:lnTo>
                  <a:pt x="626814" y="459739"/>
                </a:lnTo>
                <a:lnTo>
                  <a:pt x="651906" y="480059"/>
                </a:lnTo>
                <a:lnTo>
                  <a:pt x="667126" y="510539"/>
                </a:lnTo>
                <a:lnTo>
                  <a:pt x="672249" y="546099"/>
                </a:lnTo>
                <a:lnTo>
                  <a:pt x="663892" y="585469"/>
                </a:lnTo>
                <a:lnTo>
                  <a:pt x="640394" y="621029"/>
                </a:lnTo>
                <a:lnTo>
                  <a:pt x="604108" y="646429"/>
                </a:lnTo>
                <a:lnTo>
                  <a:pt x="557390" y="656589"/>
                </a:lnTo>
                <a:lnTo>
                  <a:pt x="729104" y="656589"/>
                </a:lnTo>
                <a:lnTo>
                  <a:pt x="754735" y="596899"/>
                </a:lnTo>
                <a:lnTo>
                  <a:pt x="766125" y="553719"/>
                </a:lnTo>
                <a:lnTo>
                  <a:pt x="770305" y="511809"/>
                </a:lnTo>
                <a:lnTo>
                  <a:pt x="764140" y="469899"/>
                </a:lnTo>
                <a:lnTo>
                  <a:pt x="754645" y="452119"/>
                </a:lnTo>
                <a:close/>
              </a:path>
              <a:path w="863600" h="862330">
                <a:moveTo>
                  <a:pt x="358381" y="462279"/>
                </a:moveTo>
                <a:lnTo>
                  <a:pt x="316124" y="486409"/>
                </a:lnTo>
                <a:lnTo>
                  <a:pt x="275637" y="516889"/>
                </a:lnTo>
                <a:lnTo>
                  <a:pt x="245242" y="551179"/>
                </a:lnTo>
                <a:lnTo>
                  <a:pt x="233260" y="589279"/>
                </a:lnTo>
                <a:lnTo>
                  <a:pt x="235411" y="601979"/>
                </a:lnTo>
                <a:lnTo>
                  <a:pt x="241487" y="612139"/>
                </a:lnTo>
                <a:lnTo>
                  <a:pt x="250920" y="617219"/>
                </a:lnTo>
                <a:lnTo>
                  <a:pt x="263143" y="618489"/>
                </a:lnTo>
                <a:lnTo>
                  <a:pt x="302610" y="603249"/>
                </a:lnTo>
                <a:lnTo>
                  <a:pt x="330231" y="566419"/>
                </a:lnTo>
                <a:lnTo>
                  <a:pt x="348118" y="516889"/>
                </a:lnTo>
                <a:lnTo>
                  <a:pt x="358381" y="462279"/>
                </a:lnTo>
                <a:close/>
              </a:path>
              <a:path w="863600" h="862330">
                <a:moveTo>
                  <a:pt x="553821" y="406399"/>
                </a:moveTo>
                <a:lnTo>
                  <a:pt x="530755" y="416559"/>
                </a:lnTo>
                <a:lnTo>
                  <a:pt x="505677" y="436879"/>
                </a:lnTo>
                <a:lnTo>
                  <a:pt x="485536" y="471169"/>
                </a:lnTo>
                <a:lnTo>
                  <a:pt x="477278" y="519429"/>
                </a:lnTo>
                <a:lnTo>
                  <a:pt x="483104" y="557529"/>
                </a:lnTo>
                <a:lnTo>
                  <a:pt x="499691" y="588009"/>
                </a:lnTo>
                <a:lnTo>
                  <a:pt x="525702" y="610869"/>
                </a:lnTo>
                <a:lnTo>
                  <a:pt x="559803" y="618489"/>
                </a:lnTo>
                <a:lnTo>
                  <a:pt x="587019" y="613409"/>
                </a:lnTo>
                <a:lnTo>
                  <a:pt x="609698" y="598169"/>
                </a:lnTo>
                <a:lnTo>
                  <a:pt x="625429" y="574039"/>
                </a:lnTo>
                <a:lnTo>
                  <a:pt x="625960" y="571499"/>
                </a:lnTo>
                <a:lnTo>
                  <a:pt x="562165" y="571499"/>
                </a:lnTo>
                <a:lnTo>
                  <a:pt x="545543" y="566419"/>
                </a:lnTo>
                <a:lnTo>
                  <a:pt x="532279" y="554989"/>
                </a:lnTo>
                <a:lnTo>
                  <a:pt x="523496" y="538479"/>
                </a:lnTo>
                <a:lnTo>
                  <a:pt x="520318" y="516889"/>
                </a:lnTo>
                <a:lnTo>
                  <a:pt x="525812" y="491489"/>
                </a:lnTo>
                <a:lnTo>
                  <a:pt x="540946" y="471169"/>
                </a:lnTo>
                <a:lnTo>
                  <a:pt x="563706" y="457199"/>
                </a:lnTo>
                <a:lnTo>
                  <a:pt x="592073" y="452119"/>
                </a:lnTo>
                <a:lnTo>
                  <a:pt x="754645" y="452119"/>
                </a:lnTo>
                <a:lnTo>
                  <a:pt x="750576" y="444499"/>
                </a:lnTo>
                <a:lnTo>
                  <a:pt x="737012" y="426719"/>
                </a:lnTo>
                <a:lnTo>
                  <a:pt x="731617" y="408939"/>
                </a:lnTo>
                <a:lnTo>
                  <a:pt x="588046" y="408939"/>
                </a:lnTo>
                <a:lnTo>
                  <a:pt x="564648" y="407669"/>
                </a:lnTo>
                <a:lnTo>
                  <a:pt x="553821" y="406399"/>
                </a:lnTo>
                <a:close/>
              </a:path>
              <a:path w="863600" h="862330">
                <a:moveTo>
                  <a:pt x="589686" y="487679"/>
                </a:moveTo>
                <a:lnTo>
                  <a:pt x="579133" y="488949"/>
                </a:lnTo>
                <a:lnTo>
                  <a:pt x="569807" y="494029"/>
                </a:lnTo>
                <a:lnTo>
                  <a:pt x="562972" y="502919"/>
                </a:lnTo>
                <a:lnTo>
                  <a:pt x="559892" y="513079"/>
                </a:lnTo>
                <a:lnTo>
                  <a:pt x="562202" y="527049"/>
                </a:lnTo>
                <a:lnTo>
                  <a:pt x="568820" y="537209"/>
                </a:lnTo>
                <a:lnTo>
                  <a:pt x="575733" y="546099"/>
                </a:lnTo>
                <a:lnTo>
                  <a:pt x="578929" y="554989"/>
                </a:lnTo>
                <a:lnTo>
                  <a:pt x="578929" y="566419"/>
                </a:lnTo>
                <a:lnTo>
                  <a:pt x="570560" y="571499"/>
                </a:lnTo>
                <a:lnTo>
                  <a:pt x="625960" y="571499"/>
                </a:lnTo>
                <a:lnTo>
                  <a:pt x="631799" y="543559"/>
                </a:lnTo>
                <a:lnTo>
                  <a:pt x="629255" y="523239"/>
                </a:lnTo>
                <a:lnTo>
                  <a:pt x="621506" y="505459"/>
                </a:lnTo>
                <a:lnTo>
                  <a:pt x="608375" y="492759"/>
                </a:lnTo>
                <a:lnTo>
                  <a:pt x="589686" y="487679"/>
                </a:lnTo>
                <a:close/>
              </a:path>
              <a:path w="863600" h="862330">
                <a:moveTo>
                  <a:pt x="812239" y="375919"/>
                </a:moveTo>
                <a:lnTo>
                  <a:pt x="759561" y="375919"/>
                </a:lnTo>
                <a:lnTo>
                  <a:pt x="778790" y="382269"/>
                </a:lnTo>
                <a:lnTo>
                  <a:pt x="794321" y="398779"/>
                </a:lnTo>
                <a:lnTo>
                  <a:pt x="804727" y="425449"/>
                </a:lnTo>
                <a:lnTo>
                  <a:pt x="808445" y="459739"/>
                </a:lnTo>
                <a:lnTo>
                  <a:pt x="808505" y="462279"/>
                </a:lnTo>
                <a:lnTo>
                  <a:pt x="806401" y="496569"/>
                </a:lnTo>
                <a:lnTo>
                  <a:pt x="801474" y="525779"/>
                </a:lnTo>
                <a:lnTo>
                  <a:pt x="796514" y="544829"/>
                </a:lnTo>
                <a:lnTo>
                  <a:pt x="794232" y="553719"/>
                </a:lnTo>
                <a:lnTo>
                  <a:pt x="794499" y="553719"/>
                </a:lnTo>
                <a:lnTo>
                  <a:pt x="796848" y="554989"/>
                </a:lnTo>
                <a:lnTo>
                  <a:pt x="797547" y="554989"/>
                </a:lnTo>
                <a:lnTo>
                  <a:pt x="797725" y="553719"/>
                </a:lnTo>
                <a:lnTo>
                  <a:pt x="800900" y="544829"/>
                </a:lnTo>
                <a:lnTo>
                  <a:pt x="807651" y="518159"/>
                </a:lnTo>
                <a:lnTo>
                  <a:pt x="814243" y="480059"/>
                </a:lnTo>
                <a:lnTo>
                  <a:pt x="816940" y="430529"/>
                </a:lnTo>
                <a:lnTo>
                  <a:pt x="814015" y="386079"/>
                </a:lnTo>
                <a:lnTo>
                  <a:pt x="812239" y="375919"/>
                </a:lnTo>
                <a:close/>
              </a:path>
              <a:path w="863600" h="862330">
                <a:moveTo>
                  <a:pt x="431825" y="45719"/>
                </a:moveTo>
                <a:lnTo>
                  <a:pt x="386017" y="48259"/>
                </a:lnTo>
                <a:lnTo>
                  <a:pt x="340829" y="57149"/>
                </a:lnTo>
                <a:lnTo>
                  <a:pt x="297057" y="69849"/>
                </a:lnTo>
                <a:lnTo>
                  <a:pt x="255499" y="88899"/>
                </a:lnTo>
                <a:lnTo>
                  <a:pt x="216954" y="113029"/>
                </a:lnTo>
                <a:lnTo>
                  <a:pt x="182219" y="142239"/>
                </a:lnTo>
                <a:lnTo>
                  <a:pt x="152092" y="177799"/>
                </a:lnTo>
                <a:lnTo>
                  <a:pt x="127370" y="218439"/>
                </a:lnTo>
                <a:lnTo>
                  <a:pt x="108851" y="265429"/>
                </a:lnTo>
                <a:lnTo>
                  <a:pt x="97486" y="308609"/>
                </a:lnTo>
                <a:lnTo>
                  <a:pt x="93294" y="351789"/>
                </a:lnTo>
                <a:lnTo>
                  <a:pt x="99465" y="393699"/>
                </a:lnTo>
                <a:lnTo>
                  <a:pt x="113042" y="419099"/>
                </a:lnTo>
                <a:lnTo>
                  <a:pt x="126619" y="436879"/>
                </a:lnTo>
                <a:lnTo>
                  <a:pt x="132791" y="457199"/>
                </a:lnTo>
                <a:lnTo>
                  <a:pt x="130488" y="468629"/>
                </a:lnTo>
                <a:lnTo>
                  <a:pt x="124256" y="477519"/>
                </a:lnTo>
                <a:lnTo>
                  <a:pt x="115110" y="483869"/>
                </a:lnTo>
                <a:lnTo>
                  <a:pt x="104063" y="486409"/>
                </a:lnTo>
                <a:lnTo>
                  <a:pt x="255794" y="486409"/>
                </a:lnTo>
                <a:lnTo>
                  <a:pt x="263697" y="480059"/>
                </a:lnTo>
                <a:lnTo>
                  <a:pt x="292911" y="461009"/>
                </a:lnTo>
                <a:lnTo>
                  <a:pt x="325485" y="443229"/>
                </a:lnTo>
                <a:lnTo>
                  <a:pt x="362432" y="424179"/>
                </a:lnTo>
                <a:lnTo>
                  <a:pt x="363438" y="417829"/>
                </a:lnTo>
                <a:lnTo>
                  <a:pt x="318160" y="417829"/>
                </a:lnTo>
                <a:lnTo>
                  <a:pt x="300393" y="414019"/>
                </a:lnTo>
                <a:lnTo>
                  <a:pt x="285427" y="403859"/>
                </a:lnTo>
                <a:lnTo>
                  <a:pt x="274274" y="389889"/>
                </a:lnTo>
                <a:lnTo>
                  <a:pt x="267944" y="373379"/>
                </a:lnTo>
                <a:lnTo>
                  <a:pt x="244635" y="368299"/>
                </a:lnTo>
                <a:lnTo>
                  <a:pt x="225929" y="354329"/>
                </a:lnTo>
                <a:lnTo>
                  <a:pt x="213277" y="335279"/>
                </a:lnTo>
                <a:lnTo>
                  <a:pt x="208127" y="308609"/>
                </a:lnTo>
                <a:lnTo>
                  <a:pt x="210088" y="289559"/>
                </a:lnTo>
                <a:lnTo>
                  <a:pt x="215749" y="273049"/>
                </a:lnTo>
                <a:lnTo>
                  <a:pt x="224774" y="261619"/>
                </a:lnTo>
                <a:lnTo>
                  <a:pt x="236829" y="257809"/>
                </a:lnTo>
                <a:lnTo>
                  <a:pt x="290391" y="257809"/>
                </a:lnTo>
                <a:lnTo>
                  <a:pt x="296205" y="245109"/>
                </a:lnTo>
                <a:lnTo>
                  <a:pt x="327808" y="210819"/>
                </a:lnTo>
                <a:lnTo>
                  <a:pt x="366026" y="198119"/>
                </a:lnTo>
                <a:lnTo>
                  <a:pt x="734651" y="198119"/>
                </a:lnTo>
                <a:lnTo>
                  <a:pt x="720969" y="181609"/>
                </a:lnTo>
                <a:lnTo>
                  <a:pt x="685827" y="151129"/>
                </a:lnTo>
                <a:lnTo>
                  <a:pt x="653510" y="132079"/>
                </a:lnTo>
                <a:lnTo>
                  <a:pt x="406679" y="132079"/>
                </a:lnTo>
                <a:lnTo>
                  <a:pt x="394444" y="129539"/>
                </a:lnTo>
                <a:lnTo>
                  <a:pt x="385013" y="123189"/>
                </a:lnTo>
                <a:lnTo>
                  <a:pt x="378943" y="114299"/>
                </a:lnTo>
                <a:lnTo>
                  <a:pt x="376796" y="102869"/>
                </a:lnTo>
                <a:lnTo>
                  <a:pt x="382644" y="83819"/>
                </a:lnTo>
                <a:lnTo>
                  <a:pt x="399365" y="68579"/>
                </a:lnTo>
                <a:lnTo>
                  <a:pt x="425729" y="58419"/>
                </a:lnTo>
                <a:lnTo>
                  <a:pt x="460501" y="54609"/>
                </a:lnTo>
                <a:lnTo>
                  <a:pt x="509582" y="54609"/>
                </a:lnTo>
                <a:lnTo>
                  <a:pt x="477551" y="48259"/>
                </a:lnTo>
                <a:lnTo>
                  <a:pt x="431825" y="45719"/>
                </a:lnTo>
                <a:close/>
              </a:path>
              <a:path w="863600" h="862330">
                <a:moveTo>
                  <a:pt x="366026" y="401319"/>
                </a:moveTo>
                <a:lnTo>
                  <a:pt x="355179" y="408939"/>
                </a:lnTo>
                <a:lnTo>
                  <a:pt x="342988" y="414019"/>
                </a:lnTo>
                <a:lnTo>
                  <a:pt x="330350" y="416559"/>
                </a:lnTo>
                <a:lnTo>
                  <a:pt x="318160" y="417829"/>
                </a:lnTo>
                <a:lnTo>
                  <a:pt x="363438" y="417829"/>
                </a:lnTo>
                <a:lnTo>
                  <a:pt x="363639" y="416559"/>
                </a:lnTo>
                <a:lnTo>
                  <a:pt x="364807" y="410209"/>
                </a:lnTo>
                <a:lnTo>
                  <a:pt x="366026" y="401319"/>
                </a:lnTo>
                <a:close/>
              </a:path>
              <a:path w="863600" h="862330">
                <a:moveTo>
                  <a:pt x="811129" y="369569"/>
                </a:moveTo>
                <a:lnTo>
                  <a:pt x="585444" y="369569"/>
                </a:lnTo>
                <a:lnTo>
                  <a:pt x="596825" y="370839"/>
                </a:lnTo>
                <a:lnTo>
                  <a:pt x="607968" y="373379"/>
                </a:lnTo>
                <a:lnTo>
                  <a:pt x="616605" y="379729"/>
                </a:lnTo>
                <a:lnTo>
                  <a:pt x="620471" y="388619"/>
                </a:lnTo>
                <a:lnTo>
                  <a:pt x="610994" y="403859"/>
                </a:lnTo>
                <a:lnTo>
                  <a:pt x="588046" y="408939"/>
                </a:lnTo>
                <a:lnTo>
                  <a:pt x="731617" y="408939"/>
                </a:lnTo>
                <a:lnTo>
                  <a:pt x="759561" y="375919"/>
                </a:lnTo>
                <a:lnTo>
                  <a:pt x="812239" y="375919"/>
                </a:lnTo>
                <a:lnTo>
                  <a:pt x="811129" y="369569"/>
                </a:lnTo>
                <a:close/>
              </a:path>
              <a:path w="863600" h="862330">
                <a:moveTo>
                  <a:pt x="494598" y="297179"/>
                </a:moveTo>
                <a:lnTo>
                  <a:pt x="431825" y="297179"/>
                </a:lnTo>
                <a:lnTo>
                  <a:pt x="436587" y="304799"/>
                </a:lnTo>
                <a:lnTo>
                  <a:pt x="436587" y="312419"/>
                </a:lnTo>
                <a:lnTo>
                  <a:pt x="433283" y="326389"/>
                </a:lnTo>
                <a:lnTo>
                  <a:pt x="424938" y="341629"/>
                </a:lnTo>
                <a:lnTo>
                  <a:pt x="413902" y="356869"/>
                </a:lnTo>
                <a:lnTo>
                  <a:pt x="402526" y="369569"/>
                </a:lnTo>
                <a:lnTo>
                  <a:pt x="400324" y="382269"/>
                </a:lnTo>
                <a:lnTo>
                  <a:pt x="398908" y="392429"/>
                </a:lnTo>
                <a:lnTo>
                  <a:pt x="398152" y="400049"/>
                </a:lnTo>
                <a:lnTo>
                  <a:pt x="397929" y="406399"/>
                </a:lnTo>
                <a:lnTo>
                  <a:pt x="426223" y="388619"/>
                </a:lnTo>
                <a:lnTo>
                  <a:pt x="471766" y="359409"/>
                </a:lnTo>
                <a:lnTo>
                  <a:pt x="494017" y="344169"/>
                </a:lnTo>
                <a:lnTo>
                  <a:pt x="492629" y="337819"/>
                </a:lnTo>
                <a:lnTo>
                  <a:pt x="491917" y="330199"/>
                </a:lnTo>
                <a:lnTo>
                  <a:pt x="491707" y="325119"/>
                </a:lnTo>
                <a:lnTo>
                  <a:pt x="491616" y="316229"/>
                </a:lnTo>
                <a:lnTo>
                  <a:pt x="494598" y="297179"/>
                </a:lnTo>
                <a:close/>
              </a:path>
              <a:path w="863600" h="862330">
                <a:moveTo>
                  <a:pt x="577722" y="198119"/>
                </a:moveTo>
                <a:lnTo>
                  <a:pt x="366026" y="198119"/>
                </a:lnTo>
                <a:lnTo>
                  <a:pt x="387514" y="201929"/>
                </a:lnTo>
                <a:lnTo>
                  <a:pt x="399807" y="212089"/>
                </a:lnTo>
                <a:lnTo>
                  <a:pt x="405372" y="224789"/>
                </a:lnTo>
                <a:lnTo>
                  <a:pt x="406679" y="236219"/>
                </a:lnTo>
                <a:lnTo>
                  <a:pt x="397186" y="278129"/>
                </a:lnTo>
                <a:lnTo>
                  <a:pt x="372891" y="318769"/>
                </a:lnTo>
                <a:lnTo>
                  <a:pt x="340071" y="350519"/>
                </a:lnTo>
                <a:lnTo>
                  <a:pt x="305003" y="369569"/>
                </a:lnTo>
                <a:lnTo>
                  <a:pt x="306676" y="374649"/>
                </a:lnTo>
                <a:lnTo>
                  <a:pt x="310245" y="380999"/>
                </a:lnTo>
                <a:lnTo>
                  <a:pt x="316276" y="386079"/>
                </a:lnTo>
                <a:lnTo>
                  <a:pt x="325335" y="388619"/>
                </a:lnTo>
                <a:lnTo>
                  <a:pt x="339247" y="384809"/>
                </a:lnTo>
                <a:lnTo>
                  <a:pt x="353153" y="378459"/>
                </a:lnTo>
                <a:lnTo>
                  <a:pt x="365714" y="368299"/>
                </a:lnTo>
                <a:lnTo>
                  <a:pt x="375589" y="358139"/>
                </a:lnTo>
                <a:lnTo>
                  <a:pt x="381533" y="337819"/>
                </a:lnTo>
                <a:lnTo>
                  <a:pt x="391733" y="318769"/>
                </a:lnTo>
                <a:lnTo>
                  <a:pt x="405516" y="303529"/>
                </a:lnTo>
                <a:lnTo>
                  <a:pt x="422211" y="297179"/>
                </a:lnTo>
                <a:lnTo>
                  <a:pt x="494598" y="297179"/>
                </a:lnTo>
                <a:lnTo>
                  <a:pt x="498175" y="274319"/>
                </a:lnTo>
                <a:lnTo>
                  <a:pt x="516281" y="236219"/>
                </a:lnTo>
                <a:lnTo>
                  <a:pt x="543582" y="208279"/>
                </a:lnTo>
                <a:lnTo>
                  <a:pt x="577722" y="198119"/>
                </a:lnTo>
                <a:close/>
              </a:path>
              <a:path w="863600" h="862330">
                <a:moveTo>
                  <a:pt x="734651" y="198119"/>
                </a:moveTo>
                <a:lnTo>
                  <a:pt x="577722" y="198119"/>
                </a:lnTo>
                <a:lnTo>
                  <a:pt x="595870" y="200659"/>
                </a:lnTo>
                <a:lnTo>
                  <a:pt x="608974" y="209549"/>
                </a:lnTo>
                <a:lnTo>
                  <a:pt x="616920" y="223519"/>
                </a:lnTo>
                <a:lnTo>
                  <a:pt x="619594" y="238759"/>
                </a:lnTo>
                <a:lnTo>
                  <a:pt x="613409" y="267969"/>
                </a:lnTo>
                <a:lnTo>
                  <a:pt x="596123" y="297179"/>
                </a:lnTo>
                <a:lnTo>
                  <a:pt x="569644" y="325119"/>
                </a:lnTo>
                <a:lnTo>
                  <a:pt x="535876" y="351789"/>
                </a:lnTo>
                <a:lnTo>
                  <a:pt x="538983" y="359409"/>
                </a:lnTo>
                <a:lnTo>
                  <a:pt x="542939" y="365759"/>
                </a:lnTo>
                <a:lnTo>
                  <a:pt x="547783" y="370839"/>
                </a:lnTo>
                <a:lnTo>
                  <a:pt x="553554" y="374649"/>
                </a:lnTo>
                <a:lnTo>
                  <a:pt x="556303" y="373379"/>
                </a:lnTo>
                <a:lnTo>
                  <a:pt x="563541" y="370839"/>
                </a:lnTo>
                <a:lnTo>
                  <a:pt x="573759" y="369569"/>
                </a:lnTo>
                <a:lnTo>
                  <a:pt x="811129" y="369569"/>
                </a:lnTo>
                <a:lnTo>
                  <a:pt x="806024" y="340359"/>
                </a:lnTo>
                <a:lnTo>
                  <a:pt x="792845" y="297179"/>
                </a:lnTo>
                <a:lnTo>
                  <a:pt x="774356" y="255269"/>
                </a:lnTo>
                <a:lnTo>
                  <a:pt x="750438" y="217169"/>
                </a:lnTo>
                <a:lnTo>
                  <a:pt x="734651" y="198119"/>
                </a:lnTo>
                <a:close/>
              </a:path>
              <a:path w="863600" h="862330">
                <a:moveTo>
                  <a:pt x="290391" y="257809"/>
                </a:moveTo>
                <a:lnTo>
                  <a:pt x="244017" y="257809"/>
                </a:lnTo>
                <a:lnTo>
                  <a:pt x="246405" y="264159"/>
                </a:lnTo>
                <a:lnTo>
                  <a:pt x="246405" y="267969"/>
                </a:lnTo>
                <a:lnTo>
                  <a:pt x="245472" y="274319"/>
                </a:lnTo>
                <a:lnTo>
                  <a:pt x="243420" y="281939"/>
                </a:lnTo>
                <a:lnTo>
                  <a:pt x="241369" y="293369"/>
                </a:lnTo>
                <a:lnTo>
                  <a:pt x="254559" y="336549"/>
                </a:lnTo>
                <a:lnTo>
                  <a:pt x="266750" y="340359"/>
                </a:lnTo>
                <a:lnTo>
                  <a:pt x="274693" y="292099"/>
                </a:lnTo>
                <a:lnTo>
                  <a:pt x="290391" y="257809"/>
                </a:lnTo>
                <a:close/>
              </a:path>
              <a:path w="863600" h="862330">
                <a:moveTo>
                  <a:pt x="365404" y="229869"/>
                </a:moveTo>
                <a:lnTo>
                  <a:pt x="345544" y="237489"/>
                </a:lnTo>
                <a:lnTo>
                  <a:pt x="325081" y="265429"/>
                </a:lnTo>
                <a:lnTo>
                  <a:pt x="309086" y="302259"/>
                </a:lnTo>
                <a:lnTo>
                  <a:pt x="302628" y="336549"/>
                </a:lnTo>
                <a:lnTo>
                  <a:pt x="333037" y="312419"/>
                </a:lnTo>
                <a:lnTo>
                  <a:pt x="359348" y="279399"/>
                </a:lnTo>
                <a:lnTo>
                  <a:pt x="372992" y="247649"/>
                </a:lnTo>
                <a:lnTo>
                  <a:pt x="365404" y="229869"/>
                </a:lnTo>
                <a:close/>
              </a:path>
              <a:path w="863600" h="862330">
                <a:moveTo>
                  <a:pt x="580034" y="231139"/>
                </a:moveTo>
                <a:lnTo>
                  <a:pt x="564355" y="233679"/>
                </a:lnTo>
                <a:lnTo>
                  <a:pt x="547555" y="252729"/>
                </a:lnTo>
                <a:lnTo>
                  <a:pt x="534159" y="283209"/>
                </a:lnTo>
                <a:lnTo>
                  <a:pt x="528688" y="318769"/>
                </a:lnTo>
                <a:lnTo>
                  <a:pt x="554758" y="293369"/>
                </a:lnTo>
                <a:lnTo>
                  <a:pt x="575568" y="266699"/>
                </a:lnTo>
                <a:lnTo>
                  <a:pt x="585775" y="245109"/>
                </a:lnTo>
                <a:lnTo>
                  <a:pt x="580034" y="231139"/>
                </a:lnTo>
                <a:close/>
              </a:path>
              <a:path w="863600" h="862330">
                <a:moveTo>
                  <a:pt x="510743" y="92709"/>
                </a:moveTo>
                <a:lnTo>
                  <a:pt x="469772" y="99059"/>
                </a:lnTo>
                <a:lnTo>
                  <a:pt x="444823" y="111759"/>
                </a:lnTo>
                <a:lnTo>
                  <a:pt x="426818" y="125729"/>
                </a:lnTo>
                <a:lnTo>
                  <a:pt x="406679" y="132079"/>
                </a:lnTo>
                <a:lnTo>
                  <a:pt x="653510" y="132079"/>
                </a:lnTo>
                <a:lnTo>
                  <a:pt x="644892" y="126999"/>
                </a:lnTo>
                <a:lnTo>
                  <a:pt x="598042" y="107949"/>
                </a:lnTo>
                <a:lnTo>
                  <a:pt x="575495" y="101599"/>
                </a:lnTo>
                <a:lnTo>
                  <a:pt x="553950" y="96519"/>
                </a:lnTo>
                <a:lnTo>
                  <a:pt x="532625" y="93979"/>
                </a:lnTo>
                <a:lnTo>
                  <a:pt x="510743" y="92709"/>
                </a:lnTo>
                <a:close/>
              </a:path>
              <a:path w="863600" h="862330">
                <a:moveTo>
                  <a:pt x="509582" y="54609"/>
                </a:moveTo>
                <a:lnTo>
                  <a:pt x="460501" y="54609"/>
                </a:lnTo>
                <a:lnTo>
                  <a:pt x="498024" y="57149"/>
                </a:lnTo>
                <a:lnTo>
                  <a:pt x="526945" y="62229"/>
                </a:lnTo>
                <a:lnTo>
                  <a:pt x="545669" y="67309"/>
                </a:lnTo>
                <a:lnTo>
                  <a:pt x="552602" y="69849"/>
                </a:lnTo>
                <a:lnTo>
                  <a:pt x="553732" y="69849"/>
                </a:lnTo>
                <a:lnTo>
                  <a:pt x="554608" y="67309"/>
                </a:lnTo>
                <a:lnTo>
                  <a:pt x="554189" y="66039"/>
                </a:lnTo>
                <a:lnTo>
                  <a:pt x="553821" y="66039"/>
                </a:lnTo>
                <a:lnTo>
                  <a:pt x="542842" y="62229"/>
                </a:lnTo>
                <a:lnTo>
                  <a:pt x="515988" y="55879"/>
                </a:lnTo>
                <a:lnTo>
                  <a:pt x="509582" y="5460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6305"/>
            <a:ext cx="11279717" cy="575081"/>
          </a:xfrm>
        </p:spPr>
        <p:txBody>
          <a:bodyPr/>
          <a:lstStyle/>
          <a:p>
            <a:r>
              <a:rPr lang="en-US" sz="3600" dirty="0">
                <a:solidFill>
                  <a:schemeClr val="bg1"/>
                </a:solidFill>
              </a:rPr>
              <a:t>Team </a:t>
            </a:r>
            <a:r>
              <a:rPr lang="en-US" sz="3600" dirty="0" smtClean="0">
                <a:solidFill>
                  <a:schemeClr val="bg1"/>
                </a:solidFill>
              </a:rPr>
              <a:t>Structure</a:t>
            </a:r>
            <a:endParaRPr lang="en-US" sz="3600" dirty="0">
              <a:solidFill>
                <a:schemeClr val="bg1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4741108"/>
              </p:ext>
            </p:extLst>
          </p:nvPr>
        </p:nvGraphicFramePr>
        <p:xfrm>
          <a:off x="140677" y="914399"/>
          <a:ext cx="11904786" cy="5699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38960">
                  <a:extLst>
                    <a:ext uri="{9D8B030D-6E8A-4147-A177-3AD203B41FA5}">
                      <a16:colId xmlns:a16="http://schemas.microsoft.com/office/drawing/2014/main" xmlns="" val="575166441"/>
                    </a:ext>
                  </a:extLst>
                </a:gridCol>
                <a:gridCol w="2621565">
                  <a:extLst>
                    <a:ext uri="{9D8B030D-6E8A-4147-A177-3AD203B41FA5}">
                      <a16:colId xmlns:a16="http://schemas.microsoft.com/office/drawing/2014/main" xmlns="" val="1492189147"/>
                    </a:ext>
                  </a:extLst>
                </a:gridCol>
                <a:gridCol w="8044261">
                  <a:extLst>
                    <a:ext uri="{9D8B030D-6E8A-4147-A177-3AD203B41FA5}">
                      <a16:colId xmlns:a16="http://schemas.microsoft.com/office/drawing/2014/main" xmlns="" val="684733766"/>
                    </a:ext>
                  </a:extLst>
                </a:gridCol>
              </a:tblGrid>
              <a:tr h="372338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Role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5881D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Responsibilities and Locations</a:t>
                      </a:r>
                    </a:p>
                  </a:txBody>
                  <a:tcPr>
                    <a:solidFill>
                      <a:srgbClr val="5881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Skill Sets and Experience</a:t>
                      </a:r>
                    </a:p>
                  </a:txBody>
                  <a:tcPr>
                    <a:solidFill>
                      <a:srgbClr val="5881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98971401"/>
                  </a:ext>
                </a:extLst>
              </a:tr>
              <a:tr h="20937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dirty="0">
                          <a:solidFill>
                            <a:srgbClr val="5881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Microservices Architect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dirty="0">
                          <a:solidFill>
                            <a:srgbClr val="5881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Responsibilities:</a:t>
                      </a:r>
                      <a:r>
                        <a:rPr lang="en-US" sz="1200" b="0" kern="1200" dirty="0">
                          <a:solidFill>
                            <a:srgbClr val="5881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rgbClr val="5881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Provide Cloud, Microservices, and Java design and development best practices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rgbClr val="5881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Provide Subject Matter Expertise in Microservices development and deployment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dirty="0">
                          <a:solidFill>
                            <a:srgbClr val="5881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Location: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rgbClr val="5881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 Resource On-Site supported additionally from UST Cloud Architecture practices</a:t>
                      </a:r>
                      <a:endParaRPr lang="en-US" sz="1200" dirty="0">
                        <a:solidFill>
                          <a:srgbClr val="5881DD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1" kern="1200" dirty="0">
                          <a:solidFill>
                            <a:srgbClr val="5881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 role – master of everything</a:t>
                      </a:r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kern="1200" dirty="0">
                          <a:solidFill>
                            <a:srgbClr val="5881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Must have minimum 10 years of IT experience</a:t>
                      </a:r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kern="1200" dirty="0">
                          <a:solidFill>
                            <a:srgbClr val="5881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Cloud Foundry expertise</a:t>
                      </a:r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kern="1200" dirty="0" smtClean="0">
                          <a:solidFill>
                            <a:srgbClr val="5881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Proficient in API Design</a:t>
                      </a:r>
                      <a:r>
                        <a:rPr lang="en-US" sz="1200" b="0" kern="1200" baseline="0" dirty="0" smtClean="0">
                          <a:solidFill>
                            <a:srgbClr val="5881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concepts and best practices for </a:t>
                      </a:r>
                      <a:r>
                        <a:rPr lang="en-US" sz="1200" b="0" kern="1200" dirty="0" smtClean="0">
                          <a:solidFill>
                            <a:srgbClr val="5881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RESTful service design </a:t>
                      </a:r>
                      <a:endParaRPr lang="en-US" sz="1200" b="0" kern="1200" dirty="0">
                        <a:solidFill>
                          <a:srgbClr val="5881DD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kern="1200" dirty="0">
                          <a:solidFill>
                            <a:srgbClr val="5881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Expert level Java EE. Java EE certification preferred</a:t>
                      </a:r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kern="1200" dirty="0">
                          <a:solidFill>
                            <a:srgbClr val="5881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Must be familiar with Python, PHP, HTML5, and AngularJS</a:t>
                      </a:r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kern="1200" dirty="0">
                          <a:solidFill>
                            <a:srgbClr val="5881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Expert level at modern software paradigm, e.g., single page applications</a:t>
                      </a:r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kern="1200" dirty="0">
                          <a:solidFill>
                            <a:srgbClr val="5881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Must have solid understanding of 12 factor principle and self-contained systems (SCS)</a:t>
                      </a:r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kern="1200" dirty="0">
                          <a:solidFill>
                            <a:srgbClr val="5881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Expert level DevOps Automation - automate continuous integration and enable continuous delivery - build/deployment automation</a:t>
                      </a:r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kern="1200" dirty="0">
                          <a:solidFill>
                            <a:srgbClr val="5881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Must be able to development reusable frameworks, components, and templates</a:t>
                      </a:r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kern="1200" dirty="0">
                          <a:solidFill>
                            <a:srgbClr val="5881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Must be able to recognize the structural and behavior patterns and have the judgment to apply the appropriate solution patterns</a:t>
                      </a:r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kern="1200" dirty="0">
                          <a:solidFill>
                            <a:srgbClr val="5881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Must be competent in agile development and team tools setup and configurations</a:t>
                      </a:r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kern="1200" dirty="0">
                          <a:solidFill>
                            <a:srgbClr val="5881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Define requirements/Acceptance Criteria definition &amp; refinement for early sprints</a:t>
                      </a:r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kern="1200" dirty="0">
                          <a:solidFill>
                            <a:srgbClr val="5881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Identify development tools, standards, and guidelines</a:t>
                      </a:r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kern="1200" dirty="0">
                          <a:solidFill>
                            <a:srgbClr val="5881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Setup tools, assets, APIs repositories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kern="1200" dirty="0">
                          <a:solidFill>
                            <a:srgbClr val="5881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Must have great communication skills to all levels of stakeholders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77118147"/>
                  </a:ext>
                </a:extLst>
              </a:tr>
              <a:tr h="137101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dirty="0">
                          <a:solidFill>
                            <a:srgbClr val="5881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Technical Product Owner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200" b="1" kern="1200" dirty="0">
                          <a:solidFill>
                            <a:srgbClr val="5881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Responsibilities: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rgbClr val="5881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Iteration planning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rgbClr val="5881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Manages and coordinates the backlog and implementation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rgbClr val="5881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 Story elaboration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200" b="1" kern="1200" dirty="0">
                          <a:solidFill>
                            <a:srgbClr val="5881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Location:</a:t>
                      </a:r>
                      <a:r>
                        <a:rPr lang="en-US" sz="1200" b="0" kern="1200" dirty="0">
                          <a:solidFill>
                            <a:srgbClr val="5881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rgbClr val="5881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 Resource On-Site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kern="1200" dirty="0">
                          <a:solidFill>
                            <a:srgbClr val="5881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Must have 8-10 years IT experience</a:t>
                      </a:r>
                    </a:p>
                    <a:p>
                      <a:pPr marL="171450" lvl="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kern="1200" dirty="0">
                          <a:solidFill>
                            <a:srgbClr val="5881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Must have expert level knowledge of agile development</a:t>
                      </a:r>
                    </a:p>
                    <a:p>
                      <a:pPr marL="171450" lvl="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kern="1200" dirty="0">
                          <a:solidFill>
                            <a:srgbClr val="5881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Must have experience with Cloud Foundry, Java EE, DevOps, CI/CD</a:t>
                      </a:r>
                    </a:p>
                    <a:p>
                      <a:pPr marL="171450" lvl="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kern="1200" dirty="0">
                          <a:solidFill>
                            <a:srgbClr val="5881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Must be familiar with Python, PHP, HTML5, and AngularJS</a:t>
                      </a:r>
                    </a:p>
                    <a:p>
                      <a:pPr marL="171450" lvl="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kern="1200" dirty="0">
                          <a:solidFill>
                            <a:srgbClr val="5881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Must be a team builder,</a:t>
                      </a:r>
                      <a:r>
                        <a:rPr lang="en-US" sz="1200" b="0" kern="1200" baseline="0" dirty="0">
                          <a:solidFill>
                            <a:srgbClr val="5881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b="0" kern="1200" dirty="0">
                          <a:solidFill>
                            <a:srgbClr val="5881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team enabler, and conflict competent</a:t>
                      </a:r>
                    </a:p>
                    <a:p>
                      <a:pPr marL="171450" lvl="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kern="1200" dirty="0">
                          <a:solidFill>
                            <a:srgbClr val="5881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Must possess organizational dynamics awareness and be able to tackle challenging incidents gracefully</a:t>
                      </a:r>
                    </a:p>
                    <a:p>
                      <a:pPr marL="171450" lvl="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kern="1200" dirty="0">
                          <a:solidFill>
                            <a:srgbClr val="5881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Define requirements/Acceptance Criteria definitions &amp; refinements</a:t>
                      </a:r>
                    </a:p>
                    <a:p>
                      <a:pPr marL="171450" lvl="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kern="1200" dirty="0">
                          <a:solidFill>
                            <a:srgbClr val="5881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Must be expert at user story elaborations</a:t>
                      </a:r>
                    </a:p>
                    <a:p>
                      <a:pPr marL="171450" lvl="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kern="1200" dirty="0">
                          <a:solidFill>
                            <a:srgbClr val="5881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Must have great communication skills to all levels of stakeholders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662971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54145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object 4"/>
          <p:cNvSpPr/>
          <p:nvPr/>
        </p:nvSpPr>
        <p:spPr>
          <a:xfrm>
            <a:off x="0" y="0"/>
            <a:ext cx="12178747" cy="861386"/>
          </a:xfrm>
          <a:custGeom>
            <a:avLst/>
            <a:gdLst/>
            <a:ahLst/>
            <a:cxnLst/>
            <a:rect l="l" t="t" r="r" b="b"/>
            <a:pathLst>
              <a:path w="4889500" h="9753600">
                <a:moveTo>
                  <a:pt x="0" y="9753600"/>
                </a:moveTo>
                <a:lnTo>
                  <a:pt x="4889500" y="9753600"/>
                </a:lnTo>
                <a:lnTo>
                  <a:pt x="48895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solidFill>
            <a:schemeClr val="tx1">
              <a:lumMod val="60000"/>
              <a:lumOff val="40000"/>
            </a:schemeClr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64" name="object 5"/>
          <p:cNvSpPr/>
          <p:nvPr/>
        </p:nvSpPr>
        <p:spPr>
          <a:xfrm>
            <a:off x="11191836" y="147556"/>
            <a:ext cx="607219" cy="606326"/>
          </a:xfrm>
          <a:custGeom>
            <a:avLst/>
            <a:gdLst/>
            <a:ahLst/>
            <a:cxnLst/>
            <a:rect l="l" t="t" r="r" b="b"/>
            <a:pathLst>
              <a:path w="863600" h="862330">
                <a:moveTo>
                  <a:pt x="431825" y="0"/>
                </a:moveTo>
                <a:lnTo>
                  <a:pt x="384850" y="2539"/>
                </a:lnTo>
                <a:lnTo>
                  <a:pt x="339321" y="8889"/>
                </a:lnTo>
                <a:lnTo>
                  <a:pt x="295504" y="21589"/>
                </a:lnTo>
                <a:lnTo>
                  <a:pt x="253666" y="38099"/>
                </a:lnTo>
                <a:lnTo>
                  <a:pt x="214071" y="58419"/>
                </a:lnTo>
                <a:lnTo>
                  <a:pt x="176985" y="82549"/>
                </a:lnTo>
                <a:lnTo>
                  <a:pt x="142675" y="110489"/>
                </a:lnTo>
                <a:lnTo>
                  <a:pt x="111406" y="142239"/>
                </a:lnTo>
                <a:lnTo>
                  <a:pt x="83444" y="176529"/>
                </a:lnTo>
                <a:lnTo>
                  <a:pt x="59054" y="213359"/>
                </a:lnTo>
                <a:lnTo>
                  <a:pt x="38503" y="252729"/>
                </a:lnTo>
                <a:lnTo>
                  <a:pt x="22057" y="294639"/>
                </a:lnTo>
                <a:lnTo>
                  <a:pt x="9980" y="339089"/>
                </a:lnTo>
                <a:lnTo>
                  <a:pt x="2539" y="384809"/>
                </a:lnTo>
                <a:lnTo>
                  <a:pt x="0" y="430529"/>
                </a:lnTo>
                <a:lnTo>
                  <a:pt x="2539" y="478789"/>
                </a:lnTo>
                <a:lnTo>
                  <a:pt x="9980" y="524509"/>
                </a:lnTo>
                <a:lnTo>
                  <a:pt x="22057" y="567689"/>
                </a:lnTo>
                <a:lnTo>
                  <a:pt x="38503" y="609599"/>
                </a:lnTo>
                <a:lnTo>
                  <a:pt x="59054" y="648969"/>
                </a:lnTo>
                <a:lnTo>
                  <a:pt x="83444" y="687069"/>
                </a:lnTo>
                <a:lnTo>
                  <a:pt x="111406" y="721359"/>
                </a:lnTo>
                <a:lnTo>
                  <a:pt x="142675" y="751839"/>
                </a:lnTo>
                <a:lnTo>
                  <a:pt x="176985" y="779779"/>
                </a:lnTo>
                <a:lnTo>
                  <a:pt x="214071" y="803909"/>
                </a:lnTo>
                <a:lnTo>
                  <a:pt x="253666" y="824229"/>
                </a:lnTo>
                <a:lnTo>
                  <a:pt x="295504" y="840739"/>
                </a:lnTo>
                <a:lnTo>
                  <a:pt x="339321" y="853439"/>
                </a:lnTo>
                <a:lnTo>
                  <a:pt x="384850" y="861059"/>
                </a:lnTo>
                <a:lnTo>
                  <a:pt x="431825" y="862329"/>
                </a:lnTo>
                <a:lnTo>
                  <a:pt x="478791" y="861059"/>
                </a:lnTo>
                <a:lnTo>
                  <a:pt x="524311" y="853439"/>
                </a:lnTo>
                <a:lnTo>
                  <a:pt x="563740" y="842009"/>
                </a:lnTo>
                <a:lnTo>
                  <a:pt x="431825" y="842009"/>
                </a:lnTo>
                <a:lnTo>
                  <a:pt x="383835" y="839469"/>
                </a:lnTo>
                <a:lnTo>
                  <a:pt x="337472" y="831849"/>
                </a:lnTo>
                <a:lnTo>
                  <a:pt x="293043" y="819149"/>
                </a:lnTo>
                <a:lnTo>
                  <a:pt x="250858" y="801369"/>
                </a:lnTo>
                <a:lnTo>
                  <a:pt x="211226" y="778509"/>
                </a:lnTo>
                <a:lnTo>
                  <a:pt x="174455" y="751839"/>
                </a:lnTo>
                <a:lnTo>
                  <a:pt x="140854" y="722629"/>
                </a:lnTo>
                <a:lnTo>
                  <a:pt x="110731" y="688339"/>
                </a:lnTo>
                <a:lnTo>
                  <a:pt x="84395" y="651509"/>
                </a:lnTo>
                <a:lnTo>
                  <a:pt x="62156" y="612139"/>
                </a:lnTo>
                <a:lnTo>
                  <a:pt x="44321" y="570229"/>
                </a:lnTo>
                <a:lnTo>
                  <a:pt x="31200" y="525779"/>
                </a:lnTo>
                <a:lnTo>
                  <a:pt x="23101" y="478789"/>
                </a:lnTo>
                <a:lnTo>
                  <a:pt x="20332" y="430529"/>
                </a:lnTo>
                <a:lnTo>
                  <a:pt x="23101" y="383539"/>
                </a:lnTo>
                <a:lnTo>
                  <a:pt x="31200" y="336549"/>
                </a:lnTo>
                <a:lnTo>
                  <a:pt x="44321" y="292099"/>
                </a:lnTo>
                <a:lnTo>
                  <a:pt x="62156" y="250189"/>
                </a:lnTo>
                <a:lnTo>
                  <a:pt x="84395" y="210819"/>
                </a:lnTo>
                <a:lnTo>
                  <a:pt x="110731" y="173989"/>
                </a:lnTo>
                <a:lnTo>
                  <a:pt x="140854" y="139699"/>
                </a:lnTo>
                <a:lnTo>
                  <a:pt x="174455" y="110489"/>
                </a:lnTo>
                <a:lnTo>
                  <a:pt x="211226" y="83819"/>
                </a:lnTo>
                <a:lnTo>
                  <a:pt x="250858" y="60959"/>
                </a:lnTo>
                <a:lnTo>
                  <a:pt x="293043" y="43179"/>
                </a:lnTo>
                <a:lnTo>
                  <a:pt x="337472" y="30479"/>
                </a:lnTo>
                <a:lnTo>
                  <a:pt x="383835" y="22859"/>
                </a:lnTo>
                <a:lnTo>
                  <a:pt x="431825" y="19049"/>
                </a:lnTo>
                <a:lnTo>
                  <a:pt x="559359" y="19049"/>
                </a:lnTo>
                <a:lnTo>
                  <a:pt x="524311" y="8889"/>
                </a:lnTo>
                <a:lnTo>
                  <a:pt x="478791" y="2539"/>
                </a:lnTo>
                <a:lnTo>
                  <a:pt x="431825" y="0"/>
                </a:lnTo>
                <a:close/>
              </a:path>
              <a:path w="863600" h="862330">
                <a:moveTo>
                  <a:pt x="559359" y="19049"/>
                </a:moveTo>
                <a:lnTo>
                  <a:pt x="431825" y="19049"/>
                </a:lnTo>
                <a:lnTo>
                  <a:pt x="479812" y="22859"/>
                </a:lnTo>
                <a:lnTo>
                  <a:pt x="526171" y="30479"/>
                </a:lnTo>
                <a:lnTo>
                  <a:pt x="570596" y="43179"/>
                </a:lnTo>
                <a:lnTo>
                  <a:pt x="612776" y="62229"/>
                </a:lnTo>
                <a:lnTo>
                  <a:pt x="652403" y="83819"/>
                </a:lnTo>
                <a:lnTo>
                  <a:pt x="689170" y="110489"/>
                </a:lnTo>
                <a:lnTo>
                  <a:pt x="722766" y="140969"/>
                </a:lnTo>
                <a:lnTo>
                  <a:pt x="752884" y="173989"/>
                </a:lnTo>
                <a:lnTo>
                  <a:pt x="779215" y="210819"/>
                </a:lnTo>
                <a:lnTo>
                  <a:pt x="801451" y="250189"/>
                </a:lnTo>
                <a:lnTo>
                  <a:pt x="819283" y="293369"/>
                </a:lnTo>
                <a:lnTo>
                  <a:pt x="832401" y="336549"/>
                </a:lnTo>
                <a:lnTo>
                  <a:pt x="840499" y="383539"/>
                </a:lnTo>
                <a:lnTo>
                  <a:pt x="843267" y="430529"/>
                </a:lnTo>
                <a:lnTo>
                  <a:pt x="840499" y="478789"/>
                </a:lnTo>
                <a:lnTo>
                  <a:pt x="832401" y="525779"/>
                </a:lnTo>
                <a:lnTo>
                  <a:pt x="819283" y="570229"/>
                </a:lnTo>
                <a:lnTo>
                  <a:pt x="801451" y="612139"/>
                </a:lnTo>
                <a:lnTo>
                  <a:pt x="779215" y="651509"/>
                </a:lnTo>
                <a:lnTo>
                  <a:pt x="752884" y="688339"/>
                </a:lnTo>
                <a:lnTo>
                  <a:pt x="722766" y="722629"/>
                </a:lnTo>
                <a:lnTo>
                  <a:pt x="689170" y="751839"/>
                </a:lnTo>
                <a:lnTo>
                  <a:pt x="652403" y="778509"/>
                </a:lnTo>
                <a:lnTo>
                  <a:pt x="612776" y="801369"/>
                </a:lnTo>
                <a:lnTo>
                  <a:pt x="570596" y="819149"/>
                </a:lnTo>
                <a:lnTo>
                  <a:pt x="526171" y="831849"/>
                </a:lnTo>
                <a:lnTo>
                  <a:pt x="479812" y="839469"/>
                </a:lnTo>
                <a:lnTo>
                  <a:pt x="431825" y="842009"/>
                </a:lnTo>
                <a:lnTo>
                  <a:pt x="563740" y="842009"/>
                </a:lnTo>
                <a:lnTo>
                  <a:pt x="609953" y="824229"/>
                </a:lnTo>
                <a:lnTo>
                  <a:pt x="649543" y="803909"/>
                </a:lnTo>
                <a:lnTo>
                  <a:pt x="686625" y="779779"/>
                </a:lnTo>
                <a:lnTo>
                  <a:pt x="720932" y="751839"/>
                </a:lnTo>
                <a:lnTo>
                  <a:pt x="752198" y="721359"/>
                </a:lnTo>
                <a:lnTo>
                  <a:pt x="780158" y="687069"/>
                </a:lnTo>
                <a:lnTo>
                  <a:pt x="804546" y="648969"/>
                </a:lnTo>
                <a:lnTo>
                  <a:pt x="825097" y="609599"/>
                </a:lnTo>
                <a:lnTo>
                  <a:pt x="841543" y="567689"/>
                </a:lnTo>
                <a:lnTo>
                  <a:pt x="853619" y="524509"/>
                </a:lnTo>
                <a:lnTo>
                  <a:pt x="861060" y="478789"/>
                </a:lnTo>
                <a:lnTo>
                  <a:pt x="863599" y="430529"/>
                </a:lnTo>
                <a:lnTo>
                  <a:pt x="861060" y="384809"/>
                </a:lnTo>
                <a:lnTo>
                  <a:pt x="853619" y="339089"/>
                </a:lnTo>
                <a:lnTo>
                  <a:pt x="841543" y="294639"/>
                </a:lnTo>
                <a:lnTo>
                  <a:pt x="825097" y="252729"/>
                </a:lnTo>
                <a:lnTo>
                  <a:pt x="804546" y="213359"/>
                </a:lnTo>
                <a:lnTo>
                  <a:pt x="780158" y="176529"/>
                </a:lnTo>
                <a:lnTo>
                  <a:pt x="752198" y="142239"/>
                </a:lnTo>
                <a:lnTo>
                  <a:pt x="720932" y="110489"/>
                </a:lnTo>
                <a:lnTo>
                  <a:pt x="686625" y="82549"/>
                </a:lnTo>
                <a:lnTo>
                  <a:pt x="649543" y="58419"/>
                </a:lnTo>
                <a:lnTo>
                  <a:pt x="609953" y="38099"/>
                </a:lnTo>
                <a:lnTo>
                  <a:pt x="568121" y="21589"/>
                </a:lnTo>
                <a:lnTo>
                  <a:pt x="559359" y="19049"/>
                </a:lnTo>
                <a:close/>
              </a:path>
              <a:path w="863600" h="862330">
                <a:moveTo>
                  <a:pt x="311124" y="793749"/>
                </a:moveTo>
                <a:lnTo>
                  <a:pt x="309676" y="793749"/>
                </a:lnTo>
                <a:lnTo>
                  <a:pt x="308940" y="796289"/>
                </a:lnTo>
                <a:lnTo>
                  <a:pt x="309384" y="797559"/>
                </a:lnTo>
                <a:lnTo>
                  <a:pt x="309943" y="797559"/>
                </a:lnTo>
                <a:lnTo>
                  <a:pt x="325733" y="802639"/>
                </a:lnTo>
                <a:lnTo>
                  <a:pt x="352139" y="808989"/>
                </a:lnTo>
                <a:lnTo>
                  <a:pt x="387917" y="814069"/>
                </a:lnTo>
                <a:lnTo>
                  <a:pt x="431825" y="816609"/>
                </a:lnTo>
                <a:lnTo>
                  <a:pt x="477664" y="814069"/>
                </a:lnTo>
                <a:lnTo>
                  <a:pt x="515398" y="807719"/>
                </a:lnTo>
                <a:lnTo>
                  <a:pt x="403097" y="807719"/>
                </a:lnTo>
                <a:lnTo>
                  <a:pt x="369303" y="806449"/>
                </a:lnTo>
                <a:lnTo>
                  <a:pt x="341204" y="801369"/>
                </a:lnTo>
                <a:lnTo>
                  <a:pt x="311124" y="793749"/>
                </a:lnTo>
                <a:close/>
              </a:path>
              <a:path w="863600" h="862330">
                <a:moveTo>
                  <a:pt x="670336" y="730249"/>
                </a:moveTo>
                <a:lnTo>
                  <a:pt x="456920" y="730249"/>
                </a:lnTo>
                <a:lnTo>
                  <a:pt x="468669" y="732789"/>
                </a:lnTo>
                <a:lnTo>
                  <a:pt x="478159" y="739139"/>
                </a:lnTo>
                <a:lnTo>
                  <a:pt x="484504" y="748029"/>
                </a:lnTo>
                <a:lnTo>
                  <a:pt x="486816" y="760729"/>
                </a:lnTo>
                <a:lnTo>
                  <a:pt x="481138" y="778509"/>
                </a:lnTo>
                <a:lnTo>
                  <a:pt x="464697" y="793749"/>
                </a:lnTo>
                <a:lnTo>
                  <a:pt x="438387" y="803909"/>
                </a:lnTo>
                <a:lnTo>
                  <a:pt x="403097" y="807719"/>
                </a:lnTo>
                <a:lnTo>
                  <a:pt x="515398" y="807719"/>
                </a:lnTo>
                <a:lnTo>
                  <a:pt x="522945" y="806449"/>
                </a:lnTo>
                <a:lnTo>
                  <a:pt x="566839" y="792479"/>
                </a:lnTo>
                <a:lnTo>
                  <a:pt x="608519" y="774699"/>
                </a:lnTo>
                <a:lnTo>
                  <a:pt x="647157" y="750569"/>
                </a:lnTo>
                <a:lnTo>
                  <a:pt x="670336" y="730249"/>
                </a:lnTo>
                <a:close/>
              </a:path>
              <a:path w="863600" h="862330">
                <a:moveTo>
                  <a:pt x="69151" y="308609"/>
                </a:moveTo>
                <a:lnTo>
                  <a:pt x="65938" y="308609"/>
                </a:lnTo>
                <a:lnTo>
                  <a:pt x="62804" y="318769"/>
                </a:lnTo>
                <a:lnTo>
                  <a:pt x="56203" y="345439"/>
                </a:lnTo>
                <a:lnTo>
                  <a:pt x="49650" y="383539"/>
                </a:lnTo>
                <a:lnTo>
                  <a:pt x="46659" y="430529"/>
                </a:lnTo>
                <a:lnTo>
                  <a:pt x="49252" y="477519"/>
                </a:lnTo>
                <a:lnTo>
                  <a:pt x="57144" y="523239"/>
                </a:lnTo>
                <a:lnTo>
                  <a:pt x="70392" y="566419"/>
                </a:lnTo>
                <a:lnTo>
                  <a:pt x="89053" y="608329"/>
                </a:lnTo>
                <a:lnTo>
                  <a:pt x="113183" y="647699"/>
                </a:lnTo>
                <a:lnTo>
                  <a:pt x="142840" y="681989"/>
                </a:lnTo>
                <a:lnTo>
                  <a:pt x="178079" y="712469"/>
                </a:lnTo>
                <a:lnTo>
                  <a:pt x="218957" y="736599"/>
                </a:lnTo>
                <a:lnTo>
                  <a:pt x="265531" y="755649"/>
                </a:lnTo>
                <a:lnTo>
                  <a:pt x="309641" y="767079"/>
                </a:lnTo>
                <a:lnTo>
                  <a:pt x="352856" y="770889"/>
                </a:lnTo>
                <a:lnTo>
                  <a:pt x="393834" y="764539"/>
                </a:lnTo>
                <a:lnTo>
                  <a:pt x="418785" y="750569"/>
                </a:lnTo>
                <a:lnTo>
                  <a:pt x="436788" y="736599"/>
                </a:lnTo>
                <a:lnTo>
                  <a:pt x="456920" y="730249"/>
                </a:lnTo>
                <a:lnTo>
                  <a:pt x="670336" y="730249"/>
                </a:lnTo>
                <a:lnTo>
                  <a:pt x="681926" y="720089"/>
                </a:lnTo>
                <a:lnTo>
                  <a:pt x="711996" y="685799"/>
                </a:lnTo>
                <a:lnTo>
                  <a:pt x="729104" y="656589"/>
                </a:lnTo>
                <a:lnTo>
                  <a:pt x="263143" y="656589"/>
                </a:lnTo>
                <a:lnTo>
                  <a:pt x="232631" y="650239"/>
                </a:lnTo>
                <a:lnTo>
                  <a:pt x="210972" y="634999"/>
                </a:lnTo>
                <a:lnTo>
                  <a:pt x="198057" y="612139"/>
                </a:lnTo>
                <a:lnTo>
                  <a:pt x="193776" y="586739"/>
                </a:lnTo>
                <a:lnTo>
                  <a:pt x="196638" y="566419"/>
                </a:lnTo>
                <a:lnTo>
                  <a:pt x="204997" y="543559"/>
                </a:lnTo>
                <a:lnTo>
                  <a:pt x="218508" y="521969"/>
                </a:lnTo>
                <a:lnTo>
                  <a:pt x="236829" y="501649"/>
                </a:lnTo>
                <a:lnTo>
                  <a:pt x="255794" y="486409"/>
                </a:lnTo>
                <a:lnTo>
                  <a:pt x="104063" y="486409"/>
                </a:lnTo>
                <a:lnTo>
                  <a:pt x="84802" y="480059"/>
                </a:lnTo>
                <a:lnTo>
                  <a:pt x="69235" y="463549"/>
                </a:lnTo>
                <a:lnTo>
                  <a:pt x="58824" y="438149"/>
                </a:lnTo>
                <a:lnTo>
                  <a:pt x="55029" y="402589"/>
                </a:lnTo>
                <a:lnTo>
                  <a:pt x="57020" y="368299"/>
                </a:lnTo>
                <a:lnTo>
                  <a:pt x="61533" y="340359"/>
                </a:lnTo>
                <a:lnTo>
                  <a:pt x="66371" y="320039"/>
                </a:lnTo>
                <a:lnTo>
                  <a:pt x="69430" y="309879"/>
                </a:lnTo>
                <a:lnTo>
                  <a:pt x="69151" y="308609"/>
                </a:lnTo>
                <a:close/>
              </a:path>
              <a:path w="863600" h="862330">
                <a:moveTo>
                  <a:pt x="505955" y="372109"/>
                </a:moveTo>
                <a:lnTo>
                  <a:pt x="460943" y="403859"/>
                </a:lnTo>
                <a:lnTo>
                  <a:pt x="432506" y="420369"/>
                </a:lnTo>
                <a:lnTo>
                  <a:pt x="396176" y="441959"/>
                </a:lnTo>
                <a:lnTo>
                  <a:pt x="390972" y="500379"/>
                </a:lnTo>
                <a:lnTo>
                  <a:pt x="380377" y="551179"/>
                </a:lnTo>
                <a:lnTo>
                  <a:pt x="361213" y="593089"/>
                </a:lnTo>
                <a:lnTo>
                  <a:pt x="334762" y="626109"/>
                </a:lnTo>
                <a:lnTo>
                  <a:pt x="301810" y="647699"/>
                </a:lnTo>
                <a:lnTo>
                  <a:pt x="263143" y="656589"/>
                </a:lnTo>
                <a:lnTo>
                  <a:pt x="557390" y="656589"/>
                </a:lnTo>
                <a:lnTo>
                  <a:pt x="503138" y="643889"/>
                </a:lnTo>
                <a:lnTo>
                  <a:pt x="464245" y="613409"/>
                </a:lnTo>
                <a:lnTo>
                  <a:pt x="440825" y="571499"/>
                </a:lnTo>
                <a:lnTo>
                  <a:pt x="432993" y="524509"/>
                </a:lnTo>
                <a:lnTo>
                  <a:pt x="442732" y="468629"/>
                </a:lnTo>
                <a:lnTo>
                  <a:pt x="466043" y="427989"/>
                </a:lnTo>
                <a:lnTo>
                  <a:pt x="494067" y="401319"/>
                </a:lnTo>
                <a:lnTo>
                  <a:pt x="517944" y="387349"/>
                </a:lnTo>
                <a:lnTo>
                  <a:pt x="513156" y="383539"/>
                </a:lnTo>
                <a:lnTo>
                  <a:pt x="509536" y="378459"/>
                </a:lnTo>
                <a:lnTo>
                  <a:pt x="505955" y="372109"/>
                </a:lnTo>
                <a:close/>
              </a:path>
              <a:path w="863600" h="862330">
                <a:moveTo>
                  <a:pt x="754645" y="452119"/>
                </a:moveTo>
                <a:lnTo>
                  <a:pt x="592073" y="452119"/>
                </a:lnTo>
                <a:lnTo>
                  <a:pt x="626814" y="459739"/>
                </a:lnTo>
                <a:lnTo>
                  <a:pt x="651906" y="480059"/>
                </a:lnTo>
                <a:lnTo>
                  <a:pt x="667126" y="510539"/>
                </a:lnTo>
                <a:lnTo>
                  <a:pt x="672249" y="546099"/>
                </a:lnTo>
                <a:lnTo>
                  <a:pt x="663892" y="585469"/>
                </a:lnTo>
                <a:lnTo>
                  <a:pt x="640394" y="621029"/>
                </a:lnTo>
                <a:lnTo>
                  <a:pt x="604108" y="646429"/>
                </a:lnTo>
                <a:lnTo>
                  <a:pt x="557390" y="656589"/>
                </a:lnTo>
                <a:lnTo>
                  <a:pt x="729104" y="656589"/>
                </a:lnTo>
                <a:lnTo>
                  <a:pt x="754735" y="596899"/>
                </a:lnTo>
                <a:lnTo>
                  <a:pt x="766125" y="553719"/>
                </a:lnTo>
                <a:lnTo>
                  <a:pt x="770305" y="511809"/>
                </a:lnTo>
                <a:lnTo>
                  <a:pt x="764140" y="469899"/>
                </a:lnTo>
                <a:lnTo>
                  <a:pt x="754645" y="452119"/>
                </a:lnTo>
                <a:close/>
              </a:path>
              <a:path w="863600" h="862330">
                <a:moveTo>
                  <a:pt x="358381" y="462279"/>
                </a:moveTo>
                <a:lnTo>
                  <a:pt x="316124" y="486409"/>
                </a:lnTo>
                <a:lnTo>
                  <a:pt x="275637" y="516889"/>
                </a:lnTo>
                <a:lnTo>
                  <a:pt x="245242" y="551179"/>
                </a:lnTo>
                <a:lnTo>
                  <a:pt x="233260" y="589279"/>
                </a:lnTo>
                <a:lnTo>
                  <a:pt x="235411" y="601979"/>
                </a:lnTo>
                <a:lnTo>
                  <a:pt x="241487" y="612139"/>
                </a:lnTo>
                <a:lnTo>
                  <a:pt x="250920" y="617219"/>
                </a:lnTo>
                <a:lnTo>
                  <a:pt x="263143" y="618489"/>
                </a:lnTo>
                <a:lnTo>
                  <a:pt x="302610" y="603249"/>
                </a:lnTo>
                <a:lnTo>
                  <a:pt x="330231" y="566419"/>
                </a:lnTo>
                <a:lnTo>
                  <a:pt x="348118" y="516889"/>
                </a:lnTo>
                <a:lnTo>
                  <a:pt x="358381" y="462279"/>
                </a:lnTo>
                <a:close/>
              </a:path>
              <a:path w="863600" h="862330">
                <a:moveTo>
                  <a:pt x="553821" y="406399"/>
                </a:moveTo>
                <a:lnTo>
                  <a:pt x="530755" y="416559"/>
                </a:lnTo>
                <a:lnTo>
                  <a:pt x="505677" y="436879"/>
                </a:lnTo>
                <a:lnTo>
                  <a:pt x="485536" y="471169"/>
                </a:lnTo>
                <a:lnTo>
                  <a:pt x="477278" y="519429"/>
                </a:lnTo>
                <a:lnTo>
                  <a:pt x="483104" y="557529"/>
                </a:lnTo>
                <a:lnTo>
                  <a:pt x="499691" y="588009"/>
                </a:lnTo>
                <a:lnTo>
                  <a:pt x="525702" y="610869"/>
                </a:lnTo>
                <a:lnTo>
                  <a:pt x="559803" y="618489"/>
                </a:lnTo>
                <a:lnTo>
                  <a:pt x="587019" y="613409"/>
                </a:lnTo>
                <a:lnTo>
                  <a:pt x="609698" y="598169"/>
                </a:lnTo>
                <a:lnTo>
                  <a:pt x="625429" y="574039"/>
                </a:lnTo>
                <a:lnTo>
                  <a:pt x="625960" y="571499"/>
                </a:lnTo>
                <a:lnTo>
                  <a:pt x="562165" y="571499"/>
                </a:lnTo>
                <a:lnTo>
                  <a:pt x="545543" y="566419"/>
                </a:lnTo>
                <a:lnTo>
                  <a:pt x="532279" y="554989"/>
                </a:lnTo>
                <a:lnTo>
                  <a:pt x="523496" y="538479"/>
                </a:lnTo>
                <a:lnTo>
                  <a:pt x="520318" y="516889"/>
                </a:lnTo>
                <a:lnTo>
                  <a:pt x="525812" y="491489"/>
                </a:lnTo>
                <a:lnTo>
                  <a:pt x="540946" y="471169"/>
                </a:lnTo>
                <a:lnTo>
                  <a:pt x="563706" y="457199"/>
                </a:lnTo>
                <a:lnTo>
                  <a:pt x="592073" y="452119"/>
                </a:lnTo>
                <a:lnTo>
                  <a:pt x="754645" y="452119"/>
                </a:lnTo>
                <a:lnTo>
                  <a:pt x="750576" y="444499"/>
                </a:lnTo>
                <a:lnTo>
                  <a:pt x="737012" y="426719"/>
                </a:lnTo>
                <a:lnTo>
                  <a:pt x="731617" y="408939"/>
                </a:lnTo>
                <a:lnTo>
                  <a:pt x="588046" y="408939"/>
                </a:lnTo>
                <a:lnTo>
                  <a:pt x="564648" y="407669"/>
                </a:lnTo>
                <a:lnTo>
                  <a:pt x="553821" y="406399"/>
                </a:lnTo>
                <a:close/>
              </a:path>
              <a:path w="863600" h="862330">
                <a:moveTo>
                  <a:pt x="589686" y="487679"/>
                </a:moveTo>
                <a:lnTo>
                  <a:pt x="579133" y="488949"/>
                </a:lnTo>
                <a:lnTo>
                  <a:pt x="569807" y="494029"/>
                </a:lnTo>
                <a:lnTo>
                  <a:pt x="562972" y="502919"/>
                </a:lnTo>
                <a:lnTo>
                  <a:pt x="559892" y="513079"/>
                </a:lnTo>
                <a:lnTo>
                  <a:pt x="562202" y="527049"/>
                </a:lnTo>
                <a:lnTo>
                  <a:pt x="568820" y="537209"/>
                </a:lnTo>
                <a:lnTo>
                  <a:pt x="575733" y="546099"/>
                </a:lnTo>
                <a:lnTo>
                  <a:pt x="578929" y="554989"/>
                </a:lnTo>
                <a:lnTo>
                  <a:pt x="578929" y="566419"/>
                </a:lnTo>
                <a:lnTo>
                  <a:pt x="570560" y="571499"/>
                </a:lnTo>
                <a:lnTo>
                  <a:pt x="625960" y="571499"/>
                </a:lnTo>
                <a:lnTo>
                  <a:pt x="631799" y="543559"/>
                </a:lnTo>
                <a:lnTo>
                  <a:pt x="629255" y="523239"/>
                </a:lnTo>
                <a:lnTo>
                  <a:pt x="621506" y="505459"/>
                </a:lnTo>
                <a:lnTo>
                  <a:pt x="608375" y="492759"/>
                </a:lnTo>
                <a:lnTo>
                  <a:pt x="589686" y="487679"/>
                </a:lnTo>
                <a:close/>
              </a:path>
              <a:path w="863600" h="862330">
                <a:moveTo>
                  <a:pt x="812239" y="375919"/>
                </a:moveTo>
                <a:lnTo>
                  <a:pt x="759561" y="375919"/>
                </a:lnTo>
                <a:lnTo>
                  <a:pt x="778790" y="382269"/>
                </a:lnTo>
                <a:lnTo>
                  <a:pt x="794321" y="398779"/>
                </a:lnTo>
                <a:lnTo>
                  <a:pt x="804727" y="425449"/>
                </a:lnTo>
                <a:lnTo>
                  <a:pt x="808445" y="459739"/>
                </a:lnTo>
                <a:lnTo>
                  <a:pt x="808505" y="462279"/>
                </a:lnTo>
                <a:lnTo>
                  <a:pt x="806401" y="496569"/>
                </a:lnTo>
                <a:lnTo>
                  <a:pt x="801474" y="525779"/>
                </a:lnTo>
                <a:lnTo>
                  <a:pt x="796514" y="544829"/>
                </a:lnTo>
                <a:lnTo>
                  <a:pt x="794232" y="553719"/>
                </a:lnTo>
                <a:lnTo>
                  <a:pt x="794499" y="553719"/>
                </a:lnTo>
                <a:lnTo>
                  <a:pt x="796848" y="554989"/>
                </a:lnTo>
                <a:lnTo>
                  <a:pt x="797547" y="554989"/>
                </a:lnTo>
                <a:lnTo>
                  <a:pt x="797725" y="553719"/>
                </a:lnTo>
                <a:lnTo>
                  <a:pt x="800900" y="544829"/>
                </a:lnTo>
                <a:lnTo>
                  <a:pt x="807651" y="518159"/>
                </a:lnTo>
                <a:lnTo>
                  <a:pt x="814243" y="480059"/>
                </a:lnTo>
                <a:lnTo>
                  <a:pt x="816940" y="430529"/>
                </a:lnTo>
                <a:lnTo>
                  <a:pt x="814015" y="386079"/>
                </a:lnTo>
                <a:lnTo>
                  <a:pt x="812239" y="375919"/>
                </a:lnTo>
                <a:close/>
              </a:path>
              <a:path w="863600" h="862330">
                <a:moveTo>
                  <a:pt x="431825" y="45719"/>
                </a:moveTo>
                <a:lnTo>
                  <a:pt x="386017" y="48259"/>
                </a:lnTo>
                <a:lnTo>
                  <a:pt x="340829" y="57149"/>
                </a:lnTo>
                <a:lnTo>
                  <a:pt x="297057" y="69849"/>
                </a:lnTo>
                <a:lnTo>
                  <a:pt x="255499" y="88899"/>
                </a:lnTo>
                <a:lnTo>
                  <a:pt x="216954" y="113029"/>
                </a:lnTo>
                <a:lnTo>
                  <a:pt x="182219" y="142239"/>
                </a:lnTo>
                <a:lnTo>
                  <a:pt x="152092" y="177799"/>
                </a:lnTo>
                <a:lnTo>
                  <a:pt x="127370" y="218439"/>
                </a:lnTo>
                <a:lnTo>
                  <a:pt x="108851" y="265429"/>
                </a:lnTo>
                <a:lnTo>
                  <a:pt x="97486" y="308609"/>
                </a:lnTo>
                <a:lnTo>
                  <a:pt x="93294" y="351789"/>
                </a:lnTo>
                <a:lnTo>
                  <a:pt x="99465" y="393699"/>
                </a:lnTo>
                <a:lnTo>
                  <a:pt x="113042" y="419099"/>
                </a:lnTo>
                <a:lnTo>
                  <a:pt x="126619" y="436879"/>
                </a:lnTo>
                <a:lnTo>
                  <a:pt x="132791" y="457199"/>
                </a:lnTo>
                <a:lnTo>
                  <a:pt x="130488" y="468629"/>
                </a:lnTo>
                <a:lnTo>
                  <a:pt x="124256" y="477519"/>
                </a:lnTo>
                <a:lnTo>
                  <a:pt x="115110" y="483869"/>
                </a:lnTo>
                <a:lnTo>
                  <a:pt x="104063" y="486409"/>
                </a:lnTo>
                <a:lnTo>
                  <a:pt x="255794" y="486409"/>
                </a:lnTo>
                <a:lnTo>
                  <a:pt x="263697" y="480059"/>
                </a:lnTo>
                <a:lnTo>
                  <a:pt x="292911" y="461009"/>
                </a:lnTo>
                <a:lnTo>
                  <a:pt x="325485" y="443229"/>
                </a:lnTo>
                <a:lnTo>
                  <a:pt x="362432" y="424179"/>
                </a:lnTo>
                <a:lnTo>
                  <a:pt x="363438" y="417829"/>
                </a:lnTo>
                <a:lnTo>
                  <a:pt x="318160" y="417829"/>
                </a:lnTo>
                <a:lnTo>
                  <a:pt x="300393" y="414019"/>
                </a:lnTo>
                <a:lnTo>
                  <a:pt x="285427" y="403859"/>
                </a:lnTo>
                <a:lnTo>
                  <a:pt x="274274" y="389889"/>
                </a:lnTo>
                <a:lnTo>
                  <a:pt x="267944" y="373379"/>
                </a:lnTo>
                <a:lnTo>
                  <a:pt x="244635" y="368299"/>
                </a:lnTo>
                <a:lnTo>
                  <a:pt x="225929" y="354329"/>
                </a:lnTo>
                <a:lnTo>
                  <a:pt x="213277" y="335279"/>
                </a:lnTo>
                <a:lnTo>
                  <a:pt x="208127" y="308609"/>
                </a:lnTo>
                <a:lnTo>
                  <a:pt x="210088" y="289559"/>
                </a:lnTo>
                <a:lnTo>
                  <a:pt x="215749" y="273049"/>
                </a:lnTo>
                <a:lnTo>
                  <a:pt x="224774" y="261619"/>
                </a:lnTo>
                <a:lnTo>
                  <a:pt x="236829" y="257809"/>
                </a:lnTo>
                <a:lnTo>
                  <a:pt x="290391" y="257809"/>
                </a:lnTo>
                <a:lnTo>
                  <a:pt x="296205" y="245109"/>
                </a:lnTo>
                <a:lnTo>
                  <a:pt x="327808" y="210819"/>
                </a:lnTo>
                <a:lnTo>
                  <a:pt x="366026" y="198119"/>
                </a:lnTo>
                <a:lnTo>
                  <a:pt x="734651" y="198119"/>
                </a:lnTo>
                <a:lnTo>
                  <a:pt x="720969" y="181609"/>
                </a:lnTo>
                <a:lnTo>
                  <a:pt x="685827" y="151129"/>
                </a:lnTo>
                <a:lnTo>
                  <a:pt x="653510" y="132079"/>
                </a:lnTo>
                <a:lnTo>
                  <a:pt x="406679" y="132079"/>
                </a:lnTo>
                <a:lnTo>
                  <a:pt x="394444" y="129539"/>
                </a:lnTo>
                <a:lnTo>
                  <a:pt x="385013" y="123189"/>
                </a:lnTo>
                <a:lnTo>
                  <a:pt x="378943" y="114299"/>
                </a:lnTo>
                <a:lnTo>
                  <a:pt x="376796" y="102869"/>
                </a:lnTo>
                <a:lnTo>
                  <a:pt x="382644" y="83819"/>
                </a:lnTo>
                <a:lnTo>
                  <a:pt x="399365" y="68579"/>
                </a:lnTo>
                <a:lnTo>
                  <a:pt x="425729" y="58419"/>
                </a:lnTo>
                <a:lnTo>
                  <a:pt x="460501" y="54609"/>
                </a:lnTo>
                <a:lnTo>
                  <a:pt x="509582" y="54609"/>
                </a:lnTo>
                <a:lnTo>
                  <a:pt x="477551" y="48259"/>
                </a:lnTo>
                <a:lnTo>
                  <a:pt x="431825" y="45719"/>
                </a:lnTo>
                <a:close/>
              </a:path>
              <a:path w="863600" h="862330">
                <a:moveTo>
                  <a:pt x="366026" y="401319"/>
                </a:moveTo>
                <a:lnTo>
                  <a:pt x="355179" y="408939"/>
                </a:lnTo>
                <a:lnTo>
                  <a:pt x="342988" y="414019"/>
                </a:lnTo>
                <a:lnTo>
                  <a:pt x="330350" y="416559"/>
                </a:lnTo>
                <a:lnTo>
                  <a:pt x="318160" y="417829"/>
                </a:lnTo>
                <a:lnTo>
                  <a:pt x="363438" y="417829"/>
                </a:lnTo>
                <a:lnTo>
                  <a:pt x="363639" y="416559"/>
                </a:lnTo>
                <a:lnTo>
                  <a:pt x="364807" y="410209"/>
                </a:lnTo>
                <a:lnTo>
                  <a:pt x="366026" y="401319"/>
                </a:lnTo>
                <a:close/>
              </a:path>
              <a:path w="863600" h="862330">
                <a:moveTo>
                  <a:pt x="811129" y="369569"/>
                </a:moveTo>
                <a:lnTo>
                  <a:pt x="585444" y="369569"/>
                </a:lnTo>
                <a:lnTo>
                  <a:pt x="596825" y="370839"/>
                </a:lnTo>
                <a:lnTo>
                  <a:pt x="607968" y="373379"/>
                </a:lnTo>
                <a:lnTo>
                  <a:pt x="616605" y="379729"/>
                </a:lnTo>
                <a:lnTo>
                  <a:pt x="620471" y="388619"/>
                </a:lnTo>
                <a:lnTo>
                  <a:pt x="610994" y="403859"/>
                </a:lnTo>
                <a:lnTo>
                  <a:pt x="588046" y="408939"/>
                </a:lnTo>
                <a:lnTo>
                  <a:pt x="731617" y="408939"/>
                </a:lnTo>
                <a:lnTo>
                  <a:pt x="759561" y="375919"/>
                </a:lnTo>
                <a:lnTo>
                  <a:pt x="812239" y="375919"/>
                </a:lnTo>
                <a:lnTo>
                  <a:pt x="811129" y="369569"/>
                </a:lnTo>
                <a:close/>
              </a:path>
              <a:path w="863600" h="862330">
                <a:moveTo>
                  <a:pt x="494598" y="297179"/>
                </a:moveTo>
                <a:lnTo>
                  <a:pt x="431825" y="297179"/>
                </a:lnTo>
                <a:lnTo>
                  <a:pt x="436587" y="304799"/>
                </a:lnTo>
                <a:lnTo>
                  <a:pt x="436587" y="312419"/>
                </a:lnTo>
                <a:lnTo>
                  <a:pt x="433283" y="326389"/>
                </a:lnTo>
                <a:lnTo>
                  <a:pt x="424938" y="341629"/>
                </a:lnTo>
                <a:lnTo>
                  <a:pt x="413902" y="356869"/>
                </a:lnTo>
                <a:lnTo>
                  <a:pt x="402526" y="369569"/>
                </a:lnTo>
                <a:lnTo>
                  <a:pt x="400324" y="382269"/>
                </a:lnTo>
                <a:lnTo>
                  <a:pt x="398908" y="392429"/>
                </a:lnTo>
                <a:lnTo>
                  <a:pt x="398152" y="400049"/>
                </a:lnTo>
                <a:lnTo>
                  <a:pt x="397929" y="406399"/>
                </a:lnTo>
                <a:lnTo>
                  <a:pt x="426223" y="388619"/>
                </a:lnTo>
                <a:lnTo>
                  <a:pt x="471766" y="359409"/>
                </a:lnTo>
                <a:lnTo>
                  <a:pt x="494017" y="344169"/>
                </a:lnTo>
                <a:lnTo>
                  <a:pt x="492629" y="337819"/>
                </a:lnTo>
                <a:lnTo>
                  <a:pt x="491917" y="330199"/>
                </a:lnTo>
                <a:lnTo>
                  <a:pt x="491707" y="325119"/>
                </a:lnTo>
                <a:lnTo>
                  <a:pt x="491616" y="316229"/>
                </a:lnTo>
                <a:lnTo>
                  <a:pt x="494598" y="297179"/>
                </a:lnTo>
                <a:close/>
              </a:path>
              <a:path w="863600" h="862330">
                <a:moveTo>
                  <a:pt x="577722" y="198119"/>
                </a:moveTo>
                <a:lnTo>
                  <a:pt x="366026" y="198119"/>
                </a:lnTo>
                <a:lnTo>
                  <a:pt x="387514" y="201929"/>
                </a:lnTo>
                <a:lnTo>
                  <a:pt x="399807" y="212089"/>
                </a:lnTo>
                <a:lnTo>
                  <a:pt x="405372" y="224789"/>
                </a:lnTo>
                <a:lnTo>
                  <a:pt x="406679" y="236219"/>
                </a:lnTo>
                <a:lnTo>
                  <a:pt x="397186" y="278129"/>
                </a:lnTo>
                <a:lnTo>
                  <a:pt x="372891" y="318769"/>
                </a:lnTo>
                <a:lnTo>
                  <a:pt x="340071" y="350519"/>
                </a:lnTo>
                <a:lnTo>
                  <a:pt x="305003" y="369569"/>
                </a:lnTo>
                <a:lnTo>
                  <a:pt x="306676" y="374649"/>
                </a:lnTo>
                <a:lnTo>
                  <a:pt x="310245" y="380999"/>
                </a:lnTo>
                <a:lnTo>
                  <a:pt x="316276" y="386079"/>
                </a:lnTo>
                <a:lnTo>
                  <a:pt x="325335" y="388619"/>
                </a:lnTo>
                <a:lnTo>
                  <a:pt x="339247" y="384809"/>
                </a:lnTo>
                <a:lnTo>
                  <a:pt x="353153" y="378459"/>
                </a:lnTo>
                <a:lnTo>
                  <a:pt x="365714" y="368299"/>
                </a:lnTo>
                <a:lnTo>
                  <a:pt x="375589" y="358139"/>
                </a:lnTo>
                <a:lnTo>
                  <a:pt x="381533" y="337819"/>
                </a:lnTo>
                <a:lnTo>
                  <a:pt x="391733" y="318769"/>
                </a:lnTo>
                <a:lnTo>
                  <a:pt x="405516" y="303529"/>
                </a:lnTo>
                <a:lnTo>
                  <a:pt x="422211" y="297179"/>
                </a:lnTo>
                <a:lnTo>
                  <a:pt x="494598" y="297179"/>
                </a:lnTo>
                <a:lnTo>
                  <a:pt x="498175" y="274319"/>
                </a:lnTo>
                <a:lnTo>
                  <a:pt x="516281" y="236219"/>
                </a:lnTo>
                <a:lnTo>
                  <a:pt x="543582" y="208279"/>
                </a:lnTo>
                <a:lnTo>
                  <a:pt x="577722" y="198119"/>
                </a:lnTo>
                <a:close/>
              </a:path>
              <a:path w="863600" h="862330">
                <a:moveTo>
                  <a:pt x="734651" y="198119"/>
                </a:moveTo>
                <a:lnTo>
                  <a:pt x="577722" y="198119"/>
                </a:lnTo>
                <a:lnTo>
                  <a:pt x="595870" y="200659"/>
                </a:lnTo>
                <a:lnTo>
                  <a:pt x="608974" y="209549"/>
                </a:lnTo>
                <a:lnTo>
                  <a:pt x="616920" y="223519"/>
                </a:lnTo>
                <a:lnTo>
                  <a:pt x="619594" y="238759"/>
                </a:lnTo>
                <a:lnTo>
                  <a:pt x="613409" y="267969"/>
                </a:lnTo>
                <a:lnTo>
                  <a:pt x="596123" y="297179"/>
                </a:lnTo>
                <a:lnTo>
                  <a:pt x="569644" y="325119"/>
                </a:lnTo>
                <a:lnTo>
                  <a:pt x="535876" y="351789"/>
                </a:lnTo>
                <a:lnTo>
                  <a:pt x="538983" y="359409"/>
                </a:lnTo>
                <a:lnTo>
                  <a:pt x="542939" y="365759"/>
                </a:lnTo>
                <a:lnTo>
                  <a:pt x="547783" y="370839"/>
                </a:lnTo>
                <a:lnTo>
                  <a:pt x="553554" y="374649"/>
                </a:lnTo>
                <a:lnTo>
                  <a:pt x="556303" y="373379"/>
                </a:lnTo>
                <a:lnTo>
                  <a:pt x="563541" y="370839"/>
                </a:lnTo>
                <a:lnTo>
                  <a:pt x="573759" y="369569"/>
                </a:lnTo>
                <a:lnTo>
                  <a:pt x="811129" y="369569"/>
                </a:lnTo>
                <a:lnTo>
                  <a:pt x="806024" y="340359"/>
                </a:lnTo>
                <a:lnTo>
                  <a:pt x="792845" y="297179"/>
                </a:lnTo>
                <a:lnTo>
                  <a:pt x="774356" y="255269"/>
                </a:lnTo>
                <a:lnTo>
                  <a:pt x="750438" y="217169"/>
                </a:lnTo>
                <a:lnTo>
                  <a:pt x="734651" y="198119"/>
                </a:lnTo>
                <a:close/>
              </a:path>
              <a:path w="863600" h="862330">
                <a:moveTo>
                  <a:pt x="290391" y="257809"/>
                </a:moveTo>
                <a:lnTo>
                  <a:pt x="244017" y="257809"/>
                </a:lnTo>
                <a:lnTo>
                  <a:pt x="246405" y="264159"/>
                </a:lnTo>
                <a:lnTo>
                  <a:pt x="246405" y="267969"/>
                </a:lnTo>
                <a:lnTo>
                  <a:pt x="245472" y="274319"/>
                </a:lnTo>
                <a:lnTo>
                  <a:pt x="243420" y="281939"/>
                </a:lnTo>
                <a:lnTo>
                  <a:pt x="241369" y="293369"/>
                </a:lnTo>
                <a:lnTo>
                  <a:pt x="254559" y="336549"/>
                </a:lnTo>
                <a:lnTo>
                  <a:pt x="266750" y="340359"/>
                </a:lnTo>
                <a:lnTo>
                  <a:pt x="274693" y="292099"/>
                </a:lnTo>
                <a:lnTo>
                  <a:pt x="290391" y="257809"/>
                </a:lnTo>
                <a:close/>
              </a:path>
              <a:path w="863600" h="862330">
                <a:moveTo>
                  <a:pt x="365404" y="229869"/>
                </a:moveTo>
                <a:lnTo>
                  <a:pt x="345544" y="237489"/>
                </a:lnTo>
                <a:lnTo>
                  <a:pt x="325081" y="265429"/>
                </a:lnTo>
                <a:lnTo>
                  <a:pt x="309086" y="302259"/>
                </a:lnTo>
                <a:lnTo>
                  <a:pt x="302628" y="336549"/>
                </a:lnTo>
                <a:lnTo>
                  <a:pt x="333037" y="312419"/>
                </a:lnTo>
                <a:lnTo>
                  <a:pt x="359348" y="279399"/>
                </a:lnTo>
                <a:lnTo>
                  <a:pt x="372992" y="247649"/>
                </a:lnTo>
                <a:lnTo>
                  <a:pt x="365404" y="229869"/>
                </a:lnTo>
                <a:close/>
              </a:path>
              <a:path w="863600" h="862330">
                <a:moveTo>
                  <a:pt x="580034" y="231139"/>
                </a:moveTo>
                <a:lnTo>
                  <a:pt x="564355" y="233679"/>
                </a:lnTo>
                <a:lnTo>
                  <a:pt x="547555" y="252729"/>
                </a:lnTo>
                <a:lnTo>
                  <a:pt x="534159" y="283209"/>
                </a:lnTo>
                <a:lnTo>
                  <a:pt x="528688" y="318769"/>
                </a:lnTo>
                <a:lnTo>
                  <a:pt x="554758" y="293369"/>
                </a:lnTo>
                <a:lnTo>
                  <a:pt x="575568" y="266699"/>
                </a:lnTo>
                <a:lnTo>
                  <a:pt x="585775" y="245109"/>
                </a:lnTo>
                <a:lnTo>
                  <a:pt x="580034" y="231139"/>
                </a:lnTo>
                <a:close/>
              </a:path>
              <a:path w="863600" h="862330">
                <a:moveTo>
                  <a:pt x="510743" y="92709"/>
                </a:moveTo>
                <a:lnTo>
                  <a:pt x="469772" y="99059"/>
                </a:lnTo>
                <a:lnTo>
                  <a:pt x="444823" y="111759"/>
                </a:lnTo>
                <a:lnTo>
                  <a:pt x="426818" y="125729"/>
                </a:lnTo>
                <a:lnTo>
                  <a:pt x="406679" y="132079"/>
                </a:lnTo>
                <a:lnTo>
                  <a:pt x="653510" y="132079"/>
                </a:lnTo>
                <a:lnTo>
                  <a:pt x="644892" y="126999"/>
                </a:lnTo>
                <a:lnTo>
                  <a:pt x="598042" y="107949"/>
                </a:lnTo>
                <a:lnTo>
                  <a:pt x="575495" y="101599"/>
                </a:lnTo>
                <a:lnTo>
                  <a:pt x="553950" y="96519"/>
                </a:lnTo>
                <a:lnTo>
                  <a:pt x="532625" y="93979"/>
                </a:lnTo>
                <a:lnTo>
                  <a:pt x="510743" y="92709"/>
                </a:lnTo>
                <a:close/>
              </a:path>
              <a:path w="863600" h="862330">
                <a:moveTo>
                  <a:pt x="509582" y="54609"/>
                </a:moveTo>
                <a:lnTo>
                  <a:pt x="460501" y="54609"/>
                </a:lnTo>
                <a:lnTo>
                  <a:pt x="498024" y="57149"/>
                </a:lnTo>
                <a:lnTo>
                  <a:pt x="526945" y="62229"/>
                </a:lnTo>
                <a:lnTo>
                  <a:pt x="545669" y="67309"/>
                </a:lnTo>
                <a:lnTo>
                  <a:pt x="552602" y="69849"/>
                </a:lnTo>
                <a:lnTo>
                  <a:pt x="553732" y="69849"/>
                </a:lnTo>
                <a:lnTo>
                  <a:pt x="554608" y="67309"/>
                </a:lnTo>
                <a:lnTo>
                  <a:pt x="554189" y="66039"/>
                </a:lnTo>
                <a:lnTo>
                  <a:pt x="553821" y="66039"/>
                </a:lnTo>
                <a:lnTo>
                  <a:pt x="542842" y="62229"/>
                </a:lnTo>
                <a:lnTo>
                  <a:pt x="515988" y="55879"/>
                </a:lnTo>
                <a:lnTo>
                  <a:pt x="509582" y="5460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6305"/>
            <a:ext cx="11279717" cy="575081"/>
          </a:xfrm>
        </p:spPr>
        <p:txBody>
          <a:bodyPr/>
          <a:lstStyle/>
          <a:p>
            <a:r>
              <a:rPr lang="en-US" sz="3600" dirty="0">
                <a:solidFill>
                  <a:schemeClr val="bg1"/>
                </a:solidFill>
              </a:rPr>
              <a:t>Team Structure </a:t>
            </a:r>
            <a:r>
              <a:rPr lang="en-US" sz="2400" dirty="0" smtClean="0">
                <a:solidFill>
                  <a:schemeClr val="bg1"/>
                </a:solidFill>
              </a:rPr>
              <a:t>(</a:t>
            </a:r>
            <a:r>
              <a:rPr lang="en-US" sz="2400" dirty="0">
                <a:solidFill>
                  <a:schemeClr val="bg1"/>
                </a:solidFill>
              </a:rPr>
              <a:t>cont’d)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1143502"/>
              </p:ext>
            </p:extLst>
          </p:nvPr>
        </p:nvGraphicFramePr>
        <p:xfrm>
          <a:off x="140677" y="914399"/>
          <a:ext cx="11904786" cy="5791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38960">
                  <a:extLst>
                    <a:ext uri="{9D8B030D-6E8A-4147-A177-3AD203B41FA5}">
                      <a16:colId xmlns:a16="http://schemas.microsoft.com/office/drawing/2014/main" xmlns="" val="575166441"/>
                    </a:ext>
                  </a:extLst>
                </a:gridCol>
                <a:gridCol w="2621565">
                  <a:extLst>
                    <a:ext uri="{9D8B030D-6E8A-4147-A177-3AD203B41FA5}">
                      <a16:colId xmlns:a16="http://schemas.microsoft.com/office/drawing/2014/main" xmlns="" val="1492189147"/>
                    </a:ext>
                  </a:extLst>
                </a:gridCol>
                <a:gridCol w="8044261">
                  <a:extLst>
                    <a:ext uri="{9D8B030D-6E8A-4147-A177-3AD203B41FA5}">
                      <a16:colId xmlns:a16="http://schemas.microsoft.com/office/drawing/2014/main" xmlns="" val="684733766"/>
                    </a:ext>
                  </a:extLst>
                </a:gridCol>
              </a:tblGrid>
              <a:tr h="372338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Role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5881D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Responsibilities and Locations</a:t>
                      </a:r>
                    </a:p>
                  </a:txBody>
                  <a:tcPr>
                    <a:solidFill>
                      <a:srgbClr val="5881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Skill Sets and Experience</a:t>
                      </a:r>
                    </a:p>
                  </a:txBody>
                  <a:tcPr>
                    <a:solidFill>
                      <a:srgbClr val="5881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98971401"/>
                  </a:ext>
                </a:extLst>
              </a:tr>
              <a:tr h="20937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dirty="0">
                          <a:solidFill>
                            <a:srgbClr val="5881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Software Dev Engineers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200" b="1" kern="1200" dirty="0">
                          <a:solidFill>
                            <a:srgbClr val="5881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Responsibilities: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rgbClr val="5881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Develop defined Microservices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rgbClr val="5881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Unit test developed Microservices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rgbClr val="5881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Support QA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200" b="1" kern="1200" dirty="0">
                          <a:solidFill>
                            <a:srgbClr val="5881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Location: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rgbClr val="5881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 Software Development Engineers On-site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solidFill>
                          <a:srgbClr val="5881DD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kern="1200" dirty="0">
                          <a:solidFill>
                            <a:srgbClr val="5881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Must have 6-8 years IT experience</a:t>
                      </a:r>
                    </a:p>
                    <a:p>
                      <a:pPr marL="171450" lvl="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kern="1200" dirty="0">
                          <a:solidFill>
                            <a:srgbClr val="5881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Must have experience agile development</a:t>
                      </a:r>
                    </a:p>
                    <a:p>
                      <a:pPr marL="171450" lvl="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kern="1200" dirty="0">
                          <a:solidFill>
                            <a:srgbClr val="5881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Must have experience with Cloud Foundry, Java EE, DevOps, CI/CD</a:t>
                      </a:r>
                    </a:p>
                    <a:p>
                      <a:pPr marL="171450" lvl="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kern="1200" dirty="0">
                          <a:solidFill>
                            <a:srgbClr val="5881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Must be familiar with Python, PHP, HTML5, and AngularJS</a:t>
                      </a:r>
                    </a:p>
                    <a:p>
                      <a:pPr marL="171450" lvl="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kern="1200" dirty="0">
                          <a:solidFill>
                            <a:srgbClr val="5881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Must have a good understanding what are microservices, what problems do they solve, and what are the challenges with them</a:t>
                      </a:r>
                    </a:p>
                    <a:p>
                      <a:pPr marL="171450" lvl="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kern="1200" dirty="0">
                          <a:solidFill>
                            <a:srgbClr val="5881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Must be able to understand requirements and be able to deliver code consistent with requirements,</a:t>
                      </a:r>
                      <a:r>
                        <a:rPr lang="en-US" sz="1200" b="0" kern="1200" baseline="0" dirty="0">
                          <a:solidFill>
                            <a:srgbClr val="5881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architecture, development standards and guidelines</a:t>
                      </a:r>
                      <a:r>
                        <a:rPr lang="en-US" sz="1200" b="0" kern="1200" dirty="0">
                          <a:solidFill>
                            <a:srgbClr val="5881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171450" lvl="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kern="1200" dirty="0">
                          <a:solidFill>
                            <a:srgbClr val="5881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Must be competent in  automated unit testing</a:t>
                      </a:r>
                    </a:p>
                    <a:p>
                      <a:pPr marL="171450" lvl="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kern="1200" dirty="0">
                          <a:solidFill>
                            <a:srgbClr val="5881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Must be a team player – willing to learn, teach, and share.</a:t>
                      </a:r>
                    </a:p>
                    <a:p>
                      <a:pPr marL="171450" lvl="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kern="1200" dirty="0">
                          <a:solidFill>
                            <a:srgbClr val="5881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Must be enthusiastic and willing to jump out of comfort zone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77118147"/>
                  </a:ext>
                </a:extLst>
              </a:tr>
              <a:tr h="137101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dirty="0">
                          <a:solidFill>
                            <a:srgbClr val="5881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SDETS(QA Software Dev Engineers in Test)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200" b="1" kern="1200" dirty="0">
                          <a:solidFill>
                            <a:srgbClr val="5881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Responsibilities: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rgbClr val="5881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Functional test of Microservices in sprint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rgbClr val="5881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Non-functional test of epic product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200" b="1" kern="1200" dirty="0">
                          <a:solidFill>
                            <a:srgbClr val="5881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Location: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rgbClr val="5881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 SDETS On-site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kern="1200" dirty="0">
                          <a:solidFill>
                            <a:srgbClr val="5881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Must have 6-8 years IT experience</a:t>
                      </a:r>
                    </a:p>
                    <a:p>
                      <a:pPr marL="171450" lvl="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kern="1200" dirty="0">
                          <a:solidFill>
                            <a:srgbClr val="5881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Must have some level of Software</a:t>
                      </a:r>
                      <a:r>
                        <a:rPr lang="en-US" sz="1200" b="0" kern="1200" baseline="0" dirty="0">
                          <a:solidFill>
                            <a:srgbClr val="5881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Dev Engineer </a:t>
                      </a:r>
                      <a:r>
                        <a:rPr lang="en-US" sz="1200" b="0" kern="1200" dirty="0">
                          <a:solidFill>
                            <a:srgbClr val="5881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skills</a:t>
                      </a:r>
                    </a:p>
                    <a:p>
                      <a:pPr marL="171450" lvl="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kern="1200" dirty="0">
                          <a:solidFill>
                            <a:srgbClr val="5881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Must be able to validate software against specifications</a:t>
                      </a:r>
                    </a:p>
                    <a:p>
                      <a:pPr marL="171450" lvl="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kern="1200" dirty="0">
                          <a:solidFill>
                            <a:srgbClr val="5881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Must be able to setup test environment</a:t>
                      </a:r>
                    </a:p>
                    <a:p>
                      <a:pPr marL="171450" lvl="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kern="1200" dirty="0">
                          <a:solidFill>
                            <a:srgbClr val="5881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Must be able to setup configurations for various environments</a:t>
                      </a:r>
                    </a:p>
                    <a:p>
                      <a:pPr marL="171450" lvl="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kern="1200" dirty="0">
                          <a:solidFill>
                            <a:srgbClr val="5881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Must be able to create and execute test scripts against specifications and produce results</a:t>
                      </a:r>
                    </a:p>
                    <a:p>
                      <a:pPr marL="171450" lvl="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kern="1200" dirty="0">
                          <a:solidFill>
                            <a:srgbClr val="5881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Must be self-starter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66297127"/>
                  </a:ext>
                </a:extLst>
              </a:tr>
              <a:tr h="137101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dirty="0">
                          <a:solidFill>
                            <a:srgbClr val="5881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Cloud Infra </a:t>
                      </a:r>
                      <a:r>
                        <a:rPr lang="en-US" sz="1200" b="1" kern="1200" dirty="0" smtClean="0">
                          <a:solidFill>
                            <a:srgbClr val="5881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Architect</a:t>
                      </a:r>
                      <a:endParaRPr lang="en-US" sz="1200" b="1" kern="1200" dirty="0">
                        <a:solidFill>
                          <a:srgbClr val="5881DD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200" b="1" kern="1200" dirty="0">
                          <a:solidFill>
                            <a:srgbClr val="5881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Responsibilities: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rgbClr val="5881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Setting up compute</a:t>
                      </a:r>
                      <a:r>
                        <a:rPr lang="en-US" sz="1200" b="0" kern="1200" baseline="0" dirty="0">
                          <a:solidFill>
                            <a:srgbClr val="5881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instances</a:t>
                      </a:r>
                      <a:endParaRPr lang="en-US" sz="1200" b="0" kern="1200" dirty="0">
                        <a:solidFill>
                          <a:srgbClr val="5881DD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rgbClr val="5881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Setting connectivity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rgbClr val="5881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Setup</a:t>
                      </a:r>
                      <a:r>
                        <a:rPr lang="en-US" sz="1200" b="0" kern="1200" baseline="0" dirty="0">
                          <a:solidFill>
                            <a:srgbClr val="5881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fence, transaction, and data security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b="0" kern="1200" baseline="0" dirty="0">
                          <a:solidFill>
                            <a:srgbClr val="5881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Setup audits, logging, monitoring and dashboards</a:t>
                      </a:r>
                      <a:endParaRPr lang="en-US" sz="1200" b="0" kern="1200" dirty="0">
                        <a:solidFill>
                          <a:srgbClr val="5881DD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200" b="1" kern="1200" dirty="0">
                          <a:solidFill>
                            <a:srgbClr val="5881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Location: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rgbClr val="5881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 Cloud</a:t>
                      </a:r>
                      <a:r>
                        <a:rPr lang="en-US" sz="1200" b="0" kern="1200" baseline="0" dirty="0">
                          <a:solidFill>
                            <a:srgbClr val="5881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Architect </a:t>
                      </a:r>
                      <a:r>
                        <a:rPr lang="en-US" sz="1200" b="0" kern="1200" dirty="0">
                          <a:solidFill>
                            <a:srgbClr val="5881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On-site</a:t>
                      </a:r>
                      <a:endParaRPr lang="en-US" sz="1200" dirty="0">
                        <a:solidFill>
                          <a:srgbClr val="5881DD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rgbClr val="5881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Must have 6-8 years cloud infrastructure experience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rgbClr val="5881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Must be able to</a:t>
                      </a:r>
                      <a:r>
                        <a:rPr lang="en-US" sz="1200" b="0" kern="1200" baseline="0" dirty="0">
                          <a:solidFill>
                            <a:srgbClr val="5881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grasp the big picture quickly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b="0" kern="1200" baseline="0" dirty="0">
                          <a:solidFill>
                            <a:srgbClr val="5881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Must be able to point out missing pieces, make recommendations, and be able to accept the ultimate decisions</a:t>
                      </a:r>
                    </a:p>
                    <a:p>
                      <a:pPr marL="171450" lvl="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kern="1200" dirty="0">
                          <a:solidFill>
                            <a:srgbClr val="5881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Must have good communication skills</a:t>
                      </a:r>
                    </a:p>
                    <a:p>
                      <a:pPr marL="171450" lvl="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kern="1200" dirty="0">
                          <a:solidFill>
                            <a:srgbClr val="5881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Must be a team player – willing to learn, teach, and share</a:t>
                      </a:r>
                    </a:p>
                    <a:p>
                      <a:pPr marL="171450" lvl="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kern="1200" dirty="0">
                          <a:solidFill>
                            <a:srgbClr val="5881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Must be enthusiastic and willing to jump out of comfort zone</a:t>
                      </a:r>
                    </a:p>
                    <a:p>
                      <a:pPr marL="0" lvl="0" indent="0" algn="l" defTabSz="914400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lang="en-US" sz="1200" b="0" kern="1200" dirty="0">
                          <a:solidFill>
                            <a:srgbClr val="5881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</a:p>
                    <a:p>
                      <a:pPr marL="0" lvl="0" indent="0" algn="l" defTabSz="914400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lang="en-US" sz="1200" b="0" i="1" kern="1200" dirty="0">
                          <a:solidFill>
                            <a:srgbClr val="5881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Required in fulltime capacity only up to the first 3 sprints</a:t>
                      </a:r>
                      <a:r>
                        <a:rPr lang="en-US" sz="1200" b="0" i="1" kern="1200" baseline="0" dirty="0">
                          <a:solidFill>
                            <a:srgbClr val="5881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and can be scaled back to 50% beyond that.</a:t>
                      </a:r>
                      <a:endParaRPr lang="en-US" sz="1200" b="0" kern="1200" dirty="0">
                        <a:solidFill>
                          <a:srgbClr val="5881DD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02776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4"/>
          <p:cNvSpPr/>
          <p:nvPr/>
        </p:nvSpPr>
        <p:spPr>
          <a:xfrm>
            <a:off x="0" y="0"/>
            <a:ext cx="12178747" cy="861386"/>
          </a:xfrm>
          <a:custGeom>
            <a:avLst/>
            <a:gdLst/>
            <a:ahLst/>
            <a:cxnLst/>
            <a:rect l="l" t="t" r="r" b="b"/>
            <a:pathLst>
              <a:path w="4889500" h="9753600">
                <a:moveTo>
                  <a:pt x="0" y="9753600"/>
                </a:moveTo>
                <a:lnTo>
                  <a:pt x="4889500" y="9753600"/>
                </a:lnTo>
                <a:lnTo>
                  <a:pt x="48895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solidFill>
            <a:srgbClr val="1E4191">
              <a:lumMod val="60000"/>
              <a:lumOff val="40000"/>
            </a:srgbClr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66" b="0" i="0" u="none" strike="noStrike" kern="0" cap="none" spc="0" normalizeH="0" baseline="0" noProof="0">
              <a:ln>
                <a:noFill/>
              </a:ln>
              <a:solidFill>
                <a:srgbClr val="1E4191"/>
              </a:solidFill>
              <a:effectLst/>
              <a:uLnTx/>
              <a:uFillTx/>
              <a:latin typeface="GE Inspira Pitch"/>
            </a:endParaRPr>
          </a:p>
        </p:txBody>
      </p:sp>
      <p:sp>
        <p:nvSpPr>
          <p:cNvPr id="10" name="object 5"/>
          <p:cNvSpPr/>
          <p:nvPr/>
        </p:nvSpPr>
        <p:spPr>
          <a:xfrm>
            <a:off x="11191836" y="147556"/>
            <a:ext cx="607219" cy="606326"/>
          </a:xfrm>
          <a:custGeom>
            <a:avLst/>
            <a:gdLst/>
            <a:ahLst/>
            <a:cxnLst/>
            <a:rect l="l" t="t" r="r" b="b"/>
            <a:pathLst>
              <a:path w="863600" h="862330">
                <a:moveTo>
                  <a:pt x="431825" y="0"/>
                </a:moveTo>
                <a:lnTo>
                  <a:pt x="384850" y="2539"/>
                </a:lnTo>
                <a:lnTo>
                  <a:pt x="339321" y="8889"/>
                </a:lnTo>
                <a:lnTo>
                  <a:pt x="295504" y="21589"/>
                </a:lnTo>
                <a:lnTo>
                  <a:pt x="253666" y="38099"/>
                </a:lnTo>
                <a:lnTo>
                  <a:pt x="214071" y="58419"/>
                </a:lnTo>
                <a:lnTo>
                  <a:pt x="176985" y="82549"/>
                </a:lnTo>
                <a:lnTo>
                  <a:pt x="142675" y="110489"/>
                </a:lnTo>
                <a:lnTo>
                  <a:pt x="111406" y="142239"/>
                </a:lnTo>
                <a:lnTo>
                  <a:pt x="83444" y="176529"/>
                </a:lnTo>
                <a:lnTo>
                  <a:pt x="59054" y="213359"/>
                </a:lnTo>
                <a:lnTo>
                  <a:pt x="38503" y="252729"/>
                </a:lnTo>
                <a:lnTo>
                  <a:pt x="22057" y="294639"/>
                </a:lnTo>
                <a:lnTo>
                  <a:pt x="9980" y="339089"/>
                </a:lnTo>
                <a:lnTo>
                  <a:pt x="2539" y="384809"/>
                </a:lnTo>
                <a:lnTo>
                  <a:pt x="0" y="430529"/>
                </a:lnTo>
                <a:lnTo>
                  <a:pt x="2539" y="478789"/>
                </a:lnTo>
                <a:lnTo>
                  <a:pt x="9980" y="524509"/>
                </a:lnTo>
                <a:lnTo>
                  <a:pt x="22057" y="567689"/>
                </a:lnTo>
                <a:lnTo>
                  <a:pt x="38503" y="609599"/>
                </a:lnTo>
                <a:lnTo>
                  <a:pt x="59054" y="648969"/>
                </a:lnTo>
                <a:lnTo>
                  <a:pt x="83444" y="687069"/>
                </a:lnTo>
                <a:lnTo>
                  <a:pt x="111406" y="721359"/>
                </a:lnTo>
                <a:lnTo>
                  <a:pt x="142675" y="751839"/>
                </a:lnTo>
                <a:lnTo>
                  <a:pt x="176985" y="779779"/>
                </a:lnTo>
                <a:lnTo>
                  <a:pt x="214071" y="803909"/>
                </a:lnTo>
                <a:lnTo>
                  <a:pt x="253666" y="824229"/>
                </a:lnTo>
                <a:lnTo>
                  <a:pt x="295504" y="840739"/>
                </a:lnTo>
                <a:lnTo>
                  <a:pt x="339321" y="853439"/>
                </a:lnTo>
                <a:lnTo>
                  <a:pt x="384850" y="861059"/>
                </a:lnTo>
                <a:lnTo>
                  <a:pt x="431825" y="862329"/>
                </a:lnTo>
                <a:lnTo>
                  <a:pt x="478791" y="861059"/>
                </a:lnTo>
                <a:lnTo>
                  <a:pt x="524311" y="853439"/>
                </a:lnTo>
                <a:lnTo>
                  <a:pt x="563740" y="842009"/>
                </a:lnTo>
                <a:lnTo>
                  <a:pt x="431825" y="842009"/>
                </a:lnTo>
                <a:lnTo>
                  <a:pt x="383835" y="839469"/>
                </a:lnTo>
                <a:lnTo>
                  <a:pt x="337472" y="831849"/>
                </a:lnTo>
                <a:lnTo>
                  <a:pt x="293043" y="819149"/>
                </a:lnTo>
                <a:lnTo>
                  <a:pt x="250858" y="801369"/>
                </a:lnTo>
                <a:lnTo>
                  <a:pt x="211226" y="778509"/>
                </a:lnTo>
                <a:lnTo>
                  <a:pt x="174455" y="751839"/>
                </a:lnTo>
                <a:lnTo>
                  <a:pt x="140854" y="722629"/>
                </a:lnTo>
                <a:lnTo>
                  <a:pt x="110731" y="688339"/>
                </a:lnTo>
                <a:lnTo>
                  <a:pt x="84395" y="651509"/>
                </a:lnTo>
                <a:lnTo>
                  <a:pt x="62156" y="612139"/>
                </a:lnTo>
                <a:lnTo>
                  <a:pt x="44321" y="570229"/>
                </a:lnTo>
                <a:lnTo>
                  <a:pt x="31200" y="525779"/>
                </a:lnTo>
                <a:lnTo>
                  <a:pt x="23101" y="478789"/>
                </a:lnTo>
                <a:lnTo>
                  <a:pt x="20332" y="430529"/>
                </a:lnTo>
                <a:lnTo>
                  <a:pt x="23101" y="383539"/>
                </a:lnTo>
                <a:lnTo>
                  <a:pt x="31200" y="336549"/>
                </a:lnTo>
                <a:lnTo>
                  <a:pt x="44321" y="292099"/>
                </a:lnTo>
                <a:lnTo>
                  <a:pt x="62156" y="250189"/>
                </a:lnTo>
                <a:lnTo>
                  <a:pt x="84395" y="210819"/>
                </a:lnTo>
                <a:lnTo>
                  <a:pt x="110731" y="173989"/>
                </a:lnTo>
                <a:lnTo>
                  <a:pt x="140854" y="139699"/>
                </a:lnTo>
                <a:lnTo>
                  <a:pt x="174455" y="110489"/>
                </a:lnTo>
                <a:lnTo>
                  <a:pt x="211226" y="83819"/>
                </a:lnTo>
                <a:lnTo>
                  <a:pt x="250858" y="60959"/>
                </a:lnTo>
                <a:lnTo>
                  <a:pt x="293043" y="43179"/>
                </a:lnTo>
                <a:lnTo>
                  <a:pt x="337472" y="30479"/>
                </a:lnTo>
                <a:lnTo>
                  <a:pt x="383835" y="22859"/>
                </a:lnTo>
                <a:lnTo>
                  <a:pt x="431825" y="19049"/>
                </a:lnTo>
                <a:lnTo>
                  <a:pt x="559359" y="19049"/>
                </a:lnTo>
                <a:lnTo>
                  <a:pt x="524311" y="8889"/>
                </a:lnTo>
                <a:lnTo>
                  <a:pt x="478791" y="2539"/>
                </a:lnTo>
                <a:lnTo>
                  <a:pt x="431825" y="0"/>
                </a:lnTo>
                <a:close/>
              </a:path>
              <a:path w="863600" h="862330">
                <a:moveTo>
                  <a:pt x="559359" y="19049"/>
                </a:moveTo>
                <a:lnTo>
                  <a:pt x="431825" y="19049"/>
                </a:lnTo>
                <a:lnTo>
                  <a:pt x="479812" y="22859"/>
                </a:lnTo>
                <a:lnTo>
                  <a:pt x="526171" y="30479"/>
                </a:lnTo>
                <a:lnTo>
                  <a:pt x="570596" y="43179"/>
                </a:lnTo>
                <a:lnTo>
                  <a:pt x="612776" y="62229"/>
                </a:lnTo>
                <a:lnTo>
                  <a:pt x="652403" y="83819"/>
                </a:lnTo>
                <a:lnTo>
                  <a:pt x="689170" y="110489"/>
                </a:lnTo>
                <a:lnTo>
                  <a:pt x="722766" y="140969"/>
                </a:lnTo>
                <a:lnTo>
                  <a:pt x="752884" y="173989"/>
                </a:lnTo>
                <a:lnTo>
                  <a:pt x="779215" y="210819"/>
                </a:lnTo>
                <a:lnTo>
                  <a:pt x="801451" y="250189"/>
                </a:lnTo>
                <a:lnTo>
                  <a:pt x="819283" y="293369"/>
                </a:lnTo>
                <a:lnTo>
                  <a:pt x="832401" y="336549"/>
                </a:lnTo>
                <a:lnTo>
                  <a:pt x="840499" y="383539"/>
                </a:lnTo>
                <a:lnTo>
                  <a:pt x="843267" y="430529"/>
                </a:lnTo>
                <a:lnTo>
                  <a:pt x="840499" y="478789"/>
                </a:lnTo>
                <a:lnTo>
                  <a:pt x="832401" y="525779"/>
                </a:lnTo>
                <a:lnTo>
                  <a:pt x="819283" y="570229"/>
                </a:lnTo>
                <a:lnTo>
                  <a:pt x="801451" y="612139"/>
                </a:lnTo>
                <a:lnTo>
                  <a:pt x="779215" y="651509"/>
                </a:lnTo>
                <a:lnTo>
                  <a:pt x="752884" y="688339"/>
                </a:lnTo>
                <a:lnTo>
                  <a:pt x="722766" y="722629"/>
                </a:lnTo>
                <a:lnTo>
                  <a:pt x="689170" y="751839"/>
                </a:lnTo>
                <a:lnTo>
                  <a:pt x="652403" y="778509"/>
                </a:lnTo>
                <a:lnTo>
                  <a:pt x="612776" y="801369"/>
                </a:lnTo>
                <a:lnTo>
                  <a:pt x="570596" y="819149"/>
                </a:lnTo>
                <a:lnTo>
                  <a:pt x="526171" y="831849"/>
                </a:lnTo>
                <a:lnTo>
                  <a:pt x="479812" y="839469"/>
                </a:lnTo>
                <a:lnTo>
                  <a:pt x="431825" y="842009"/>
                </a:lnTo>
                <a:lnTo>
                  <a:pt x="563740" y="842009"/>
                </a:lnTo>
                <a:lnTo>
                  <a:pt x="609953" y="824229"/>
                </a:lnTo>
                <a:lnTo>
                  <a:pt x="649543" y="803909"/>
                </a:lnTo>
                <a:lnTo>
                  <a:pt x="686625" y="779779"/>
                </a:lnTo>
                <a:lnTo>
                  <a:pt x="720932" y="751839"/>
                </a:lnTo>
                <a:lnTo>
                  <a:pt x="752198" y="721359"/>
                </a:lnTo>
                <a:lnTo>
                  <a:pt x="780158" y="687069"/>
                </a:lnTo>
                <a:lnTo>
                  <a:pt x="804546" y="648969"/>
                </a:lnTo>
                <a:lnTo>
                  <a:pt x="825097" y="609599"/>
                </a:lnTo>
                <a:lnTo>
                  <a:pt x="841543" y="567689"/>
                </a:lnTo>
                <a:lnTo>
                  <a:pt x="853619" y="524509"/>
                </a:lnTo>
                <a:lnTo>
                  <a:pt x="861060" y="478789"/>
                </a:lnTo>
                <a:lnTo>
                  <a:pt x="863599" y="430529"/>
                </a:lnTo>
                <a:lnTo>
                  <a:pt x="861060" y="384809"/>
                </a:lnTo>
                <a:lnTo>
                  <a:pt x="853619" y="339089"/>
                </a:lnTo>
                <a:lnTo>
                  <a:pt x="841543" y="294639"/>
                </a:lnTo>
                <a:lnTo>
                  <a:pt x="825097" y="252729"/>
                </a:lnTo>
                <a:lnTo>
                  <a:pt x="804546" y="213359"/>
                </a:lnTo>
                <a:lnTo>
                  <a:pt x="780158" y="176529"/>
                </a:lnTo>
                <a:lnTo>
                  <a:pt x="752198" y="142239"/>
                </a:lnTo>
                <a:lnTo>
                  <a:pt x="720932" y="110489"/>
                </a:lnTo>
                <a:lnTo>
                  <a:pt x="686625" y="82549"/>
                </a:lnTo>
                <a:lnTo>
                  <a:pt x="649543" y="58419"/>
                </a:lnTo>
                <a:lnTo>
                  <a:pt x="609953" y="38099"/>
                </a:lnTo>
                <a:lnTo>
                  <a:pt x="568121" y="21589"/>
                </a:lnTo>
                <a:lnTo>
                  <a:pt x="559359" y="19049"/>
                </a:lnTo>
                <a:close/>
              </a:path>
              <a:path w="863600" h="862330">
                <a:moveTo>
                  <a:pt x="311124" y="793749"/>
                </a:moveTo>
                <a:lnTo>
                  <a:pt x="309676" y="793749"/>
                </a:lnTo>
                <a:lnTo>
                  <a:pt x="308940" y="796289"/>
                </a:lnTo>
                <a:lnTo>
                  <a:pt x="309384" y="797559"/>
                </a:lnTo>
                <a:lnTo>
                  <a:pt x="309943" y="797559"/>
                </a:lnTo>
                <a:lnTo>
                  <a:pt x="325733" y="802639"/>
                </a:lnTo>
                <a:lnTo>
                  <a:pt x="352139" y="808989"/>
                </a:lnTo>
                <a:lnTo>
                  <a:pt x="387917" y="814069"/>
                </a:lnTo>
                <a:lnTo>
                  <a:pt x="431825" y="816609"/>
                </a:lnTo>
                <a:lnTo>
                  <a:pt x="477664" y="814069"/>
                </a:lnTo>
                <a:lnTo>
                  <a:pt x="515398" y="807719"/>
                </a:lnTo>
                <a:lnTo>
                  <a:pt x="403097" y="807719"/>
                </a:lnTo>
                <a:lnTo>
                  <a:pt x="369303" y="806449"/>
                </a:lnTo>
                <a:lnTo>
                  <a:pt x="341204" y="801369"/>
                </a:lnTo>
                <a:lnTo>
                  <a:pt x="311124" y="793749"/>
                </a:lnTo>
                <a:close/>
              </a:path>
              <a:path w="863600" h="862330">
                <a:moveTo>
                  <a:pt x="670336" y="730249"/>
                </a:moveTo>
                <a:lnTo>
                  <a:pt x="456920" y="730249"/>
                </a:lnTo>
                <a:lnTo>
                  <a:pt x="468669" y="732789"/>
                </a:lnTo>
                <a:lnTo>
                  <a:pt x="478159" y="739139"/>
                </a:lnTo>
                <a:lnTo>
                  <a:pt x="484504" y="748029"/>
                </a:lnTo>
                <a:lnTo>
                  <a:pt x="486816" y="760729"/>
                </a:lnTo>
                <a:lnTo>
                  <a:pt x="481138" y="778509"/>
                </a:lnTo>
                <a:lnTo>
                  <a:pt x="464697" y="793749"/>
                </a:lnTo>
                <a:lnTo>
                  <a:pt x="438387" y="803909"/>
                </a:lnTo>
                <a:lnTo>
                  <a:pt x="403097" y="807719"/>
                </a:lnTo>
                <a:lnTo>
                  <a:pt x="515398" y="807719"/>
                </a:lnTo>
                <a:lnTo>
                  <a:pt x="522945" y="806449"/>
                </a:lnTo>
                <a:lnTo>
                  <a:pt x="566839" y="792479"/>
                </a:lnTo>
                <a:lnTo>
                  <a:pt x="608519" y="774699"/>
                </a:lnTo>
                <a:lnTo>
                  <a:pt x="647157" y="750569"/>
                </a:lnTo>
                <a:lnTo>
                  <a:pt x="670336" y="730249"/>
                </a:lnTo>
                <a:close/>
              </a:path>
              <a:path w="863600" h="862330">
                <a:moveTo>
                  <a:pt x="69151" y="308609"/>
                </a:moveTo>
                <a:lnTo>
                  <a:pt x="65938" y="308609"/>
                </a:lnTo>
                <a:lnTo>
                  <a:pt x="62804" y="318769"/>
                </a:lnTo>
                <a:lnTo>
                  <a:pt x="56203" y="345439"/>
                </a:lnTo>
                <a:lnTo>
                  <a:pt x="49650" y="383539"/>
                </a:lnTo>
                <a:lnTo>
                  <a:pt x="46659" y="430529"/>
                </a:lnTo>
                <a:lnTo>
                  <a:pt x="49252" y="477519"/>
                </a:lnTo>
                <a:lnTo>
                  <a:pt x="57144" y="523239"/>
                </a:lnTo>
                <a:lnTo>
                  <a:pt x="70392" y="566419"/>
                </a:lnTo>
                <a:lnTo>
                  <a:pt x="89053" y="608329"/>
                </a:lnTo>
                <a:lnTo>
                  <a:pt x="113183" y="647699"/>
                </a:lnTo>
                <a:lnTo>
                  <a:pt x="142840" y="681989"/>
                </a:lnTo>
                <a:lnTo>
                  <a:pt x="178079" y="712469"/>
                </a:lnTo>
                <a:lnTo>
                  <a:pt x="218957" y="736599"/>
                </a:lnTo>
                <a:lnTo>
                  <a:pt x="265531" y="755649"/>
                </a:lnTo>
                <a:lnTo>
                  <a:pt x="309641" y="767079"/>
                </a:lnTo>
                <a:lnTo>
                  <a:pt x="352856" y="770889"/>
                </a:lnTo>
                <a:lnTo>
                  <a:pt x="393834" y="764539"/>
                </a:lnTo>
                <a:lnTo>
                  <a:pt x="418785" y="750569"/>
                </a:lnTo>
                <a:lnTo>
                  <a:pt x="436788" y="736599"/>
                </a:lnTo>
                <a:lnTo>
                  <a:pt x="456920" y="730249"/>
                </a:lnTo>
                <a:lnTo>
                  <a:pt x="670336" y="730249"/>
                </a:lnTo>
                <a:lnTo>
                  <a:pt x="681926" y="720089"/>
                </a:lnTo>
                <a:lnTo>
                  <a:pt x="711996" y="685799"/>
                </a:lnTo>
                <a:lnTo>
                  <a:pt x="729104" y="656589"/>
                </a:lnTo>
                <a:lnTo>
                  <a:pt x="263143" y="656589"/>
                </a:lnTo>
                <a:lnTo>
                  <a:pt x="232631" y="650239"/>
                </a:lnTo>
                <a:lnTo>
                  <a:pt x="210972" y="634999"/>
                </a:lnTo>
                <a:lnTo>
                  <a:pt x="198057" y="612139"/>
                </a:lnTo>
                <a:lnTo>
                  <a:pt x="193776" y="586739"/>
                </a:lnTo>
                <a:lnTo>
                  <a:pt x="196638" y="566419"/>
                </a:lnTo>
                <a:lnTo>
                  <a:pt x="204997" y="543559"/>
                </a:lnTo>
                <a:lnTo>
                  <a:pt x="218508" y="521969"/>
                </a:lnTo>
                <a:lnTo>
                  <a:pt x="236829" y="501649"/>
                </a:lnTo>
                <a:lnTo>
                  <a:pt x="255794" y="486409"/>
                </a:lnTo>
                <a:lnTo>
                  <a:pt x="104063" y="486409"/>
                </a:lnTo>
                <a:lnTo>
                  <a:pt x="84802" y="480059"/>
                </a:lnTo>
                <a:lnTo>
                  <a:pt x="69235" y="463549"/>
                </a:lnTo>
                <a:lnTo>
                  <a:pt x="58824" y="438149"/>
                </a:lnTo>
                <a:lnTo>
                  <a:pt x="55029" y="402589"/>
                </a:lnTo>
                <a:lnTo>
                  <a:pt x="57020" y="368299"/>
                </a:lnTo>
                <a:lnTo>
                  <a:pt x="61533" y="340359"/>
                </a:lnTo>
                <a:lnTo>
                  <a:pt x="66371" y="320039"/>
                </a:lnTo>
                <a:lnTo>
                  <a:pt x="69430" y="309879"/>
                </a:lnTo>
                <a:lnTo>
                  <a:pt x="69151" y="308609"/>
                </a:lnTo>
                <a:close/>
              </a:path>
              <a:path w="863600" h="862330">
                <a:moveTo>
                  <a:pt x="505955" y="372109"/>
                </a:moveTo>
                <a:lnTo>
                  <a:pt x="460943" y="403859"/>
                </a:lnTo>
                <a:lnTo>
                  <a:pt x="432506" y="420369"/>
                </a:lnTo>
                <a:lnTo>
                  <a:pt x="396176" y="441959"/>
                </a:lnTo>
                <a:lnTo>
                  <a:pt x="390972" y="500379"/>
                </a:lnTo>
                <a:lnTo>
                  <a:pt x="380377" y="551179"/>
                </a:lnTo>
                <a:lnTo>
                  <a:pt x="361213" y="593089"/>
                </a:lnTo>
                <a:lnTo>
                  <a:pt x="334762" y="626109"/>
                </a:lnTo>
                <a:lnTo>
                  <a:pt x="301810" y="647699"/>
                </a:lnTo>
                <a:lnTo>
                  <a:pt x="263143" y="656589"/>
                </a:lnTo>
                <a:lnTo>
                  <a:pt x="557390" y="656589"/>
                </a:lnTo>
                <a:lnTo>
                  <a:pt x="503138" y="643889"/>
                </a:lnTo>
                <a:lnTo>
                  <a:pt x="464245" y="613409"/>
                </a:lnTo>
                <a:lnTo>
                  <a:pt x="440825" y="571499"/>
                </a:lnTo>
                <a:lnTo>
                  <a:pt x="432993" y="524509"/>
                </a:lnTo>
                <a:lnTo>
                  <a:pt x="442732" y="468629"/>
                </a:lnTo>
                <a:lnTo>
                  <a:pt x="466043" y="427989"/>
                </a:lnTo>
                <a:lnTo>
                  <a:pt x="494067" y="401319"/>
                </a:lnTo>
                <a:lnTo>
                  <a:pt x="517944" y="387349"/>
                </a:lnTo>
                <a:lnTo>
                  <a:pt x="513156" y="383539"/>
                </a:lnTo>
                <a:lnTo>
                  <a:pt x="509536" y="378459"/>
                </a:lnTo>
                <a:lnTo>
                  <a:pt x="505955" y="372109"/>
                </a:lnTo>
                <a:close/>
              </a:path>
              <a:path w="863600" h="862330">
                <a:moveTo>
                  <a:pt x="754645" y="452119"/>
                </a:moveTo>
                <a:lnTo>
                  <a:pt x="592073" y="452119"/>
                </a:lnTo>
                <a:lnTo>
                  <a:pt x="626814" y="459739"/>
                </a:lnTo>
                <a:lnTo>
                  <a:pt x="651906" y="480059"/>
                </a:lnTo>
                <a:lnTo>
                  <a:pt x="667126" y="510539"/>
                </a:lnTo>
                <a:lnTo>
                  <a:pt x="672249" y="546099"/>
                </a:lnTo>
                <a:lnTo>
                  <a:pt x="663892" y="585469"/>
                </a:lnTo>
                <a:lnTo>
                  <a:pt x="640394" y="621029"/>
                </a:lnTo>
                <a:lnTo>
                  <a:pt x="604108" y="646429"/>
                </a:lnTo>
                <a:lnTo>
                  <a:pt x="557390" y="656589"/>
                </a:lnTo>
                <a:lnTo>
                  <a:pt x="729104" y="656589"/>
                </a:lnTo>
                <a:lnTo>
                  <a:pt x="754735" y="596899"/>
                </a:lnTo>
                <a:lnTo>
                  <a:pt x="766125" y="553719"/>
                </a:lnTo>
                <a:lnTo>
                  <a:pt x="770305" y="511809"/>
                </a:lnTo>
                <a:lnTo>
                  <a:pt x="764140" y="469899"/>
                </a:lnTo>
                <a:lnTo>
                  <a:pt x="754645" y="452119"/>
                </a:lnTo>
                <a:close/>
              </a:path>
              <a:path w="863600" h="862330">
                <a:moveTo>
                  <a:pt x="358381" y="462279"/>
                </a:moveTo>
                <a:lnTo>
                  <a:pt x="316124" y="486409"/>
                </a:lnTo>
                <a:lnTo>
                  <a:pt x="275637" y="516889"/>
                </a:lnTo>
                <a:lnTo>
                  <a:pt x="245242" y="551179"/>
                </a:lnTo>
                <a:lnTo>
                  <a:pt x="233260" y="589279"/>
                </a:lnTo>
                <a:lnTo>
                  <a:pt x="235411" y="601979"/>
                </a:lnTo>
                <a:lnTo>
                  <a:pt x="241487" y="612139"/>
                </a:lnTo>
                <a:lnTo>
                  <a:pt x="250920" y="617219"/>
                </a:lnTo>
                <a:lnTo>
                  <a:pt x="263143" y="618489"/>
                </a:lnTo>
                <a:lnTo>
                  <a:pt x="302610" y="603249"/>
                </a:lnTo>
                <a:lnTo>
                  <a:pt x="330231" y="566419"/>
                </a:lnTo>
                <a:lnTo>
                  <a:pt x="348118" y="516889"/>
                </a:lnTo>
                <a:lnTo>
                  <a:pt x="358381" y="462279"/>
                </a:lnTo>
                <a:close/>
              </a:path>
              <a:path w="863600" h="862330">
                <a:moveTo>
                  <a:pt x="553821" y="406399"/>
                </a:moveTo>
                <a:lnTo>
                  <a:pt x="530755" y="416559"/>
                </a:lnTo>
                <a:lnTo>
                  <a:pt x="505677" y="436879"/>
                </a:lnTo>
                <a:lnTo>
                  <a:pt x="485536" y="471169"/>
                </a:lnTo>
                <a:lnTo>
                  <a:pt x="477278" y="519429"/>
                </a:lnTo>
                <a:lnTo>
                  <a:pt x="483104" y="557529"/>
                </a:lnTo>
                <a:lnTo>
                  <a:pt x="499691" y="588009"/>
                </a:lnTo>
                <a:lnTo>
                  <a:pt x="525702" y="610869"/>
                </a:lnTo>
                <a:lnTo>
                  <a:pt x="559803" y="618489"/>
                </a:lnTo>
                <a:lnTo>
                  <a:pt x="587019" y="613409"/>
                </a:lnTo>
                <a:lnTo>
                  <a:pt x="609698" y="598169"/>
                </a:lnTo>
                <a:lnTo>
                  <a:pt x="625429" y="574039"/>
                </a:lnTo>
                <a:lnTo>
                  <a:pt x="625960" y="571499"/>
                </a:lnTo>
                <a:lnTo>
                  <a:pt x="562165" y="571499"/>
                </a:lnTo>
                <a:lnTo>
                  <a:pt x="545543" y="566419"/>
                </a:lnTo>
                <a:lnTo>
                  <a:pt x="532279" y="554989"/>
                </a:lnTo>
                <a:lnTo>
                  <a:pt x="523496" y="538479"/>
                </a:lnTo>
                <a:lnTo>
                  <a:pt x="520318" y="516889"/>
                </a:lnTo>
                <a:lnTo>
                  <a:pt x="525812" y="491489"/>
                </a:lnTo>
                <a:lnTo>
                  <a:pt x="540946" y="471169"/>
                </a:lnTo>
                <a:lnTo>
                  <a:pt x="563706" y="457199"/>
                </a:lnTo>
                <a:lnTo>
                  <a:pt x="592073" y="452119"/>
                </a:lnTo>
                <a:lnTo>
                  <a:pt x="754645" y="452119"/>
                </a:lnTo>
                <a:lnTo>
                  <a:pt x="750576" y="444499"/>
                </a:lnTo>
                <a:lnTo>
                  <a:pt x="737012" y="426719"/>
                </a:lnTo>
                <a:lnTo>
                  <a:pt x="731617" y="408939"/>
                </a:lnTo>
                <a:lnTo>
                  <a:pt x="588046" y="408939"/>
                </a:lnTo>
                <a:lnTo>
                  <a:pt x="564648" y="407669"/>
                </a:lnTo>
                <a:lnTo>
                  <a:pt x="553821" y="406399"/>
                </a:lnTo>
                <a:close/>
              </a:path>
              <a:path w="863600" h="862330">
                <a:moveTo>
                  <a:pt x="589686" y="487679"/>
                </a:moveTo>
                <a:lnTo>
                  <a:pt x="579133" y="488949"/>
                </a:lnTo>
                <a:lnTo>
                  <a:pt x="569807" y="494029"/>
                </a:lnTo>
                <a:lnTo>
                  <a:pt x="562972" y="502919"/>
                </a:lnTo>
                <a:lnTo>
                  <a:pt x="559892" y="513079"/>
                </a:lnTo>
                <a:lnTo>
                  <a:pt x="562202" y="527049"/>
                </a:lnTo>
                <a:lnTo>
                  <a:pt x="568820" y="537209"/>
                </a:lnTo>
                <a:lnTo>
                  <a:pt x="575733" y="546099"/>
                </a:lnTo>
                <a:lnTo>
                  <a:pt x="578929" y="554989"/>
                </a:lnTo>
                <a:lnTo>
                  <a:pt x="578929" y="566419"/>
                </a:lnTo>
                <a:lnTo>
                  <a:pt x="570560" y="571499"/>
                </a:lnTo>
                <a:lnTo>
                  <a:pt x="625960" y="571499"/>
                </a:lnTo>
                <a:lnTo>
                  <a:pt x="631799" y="543559"/>
                </a:lnTo>
                <a:lnTo>
                  <a:pt x="629255" y="523239"/>
                </a:lnTo>
                <a:lnTo>
                  <a:pt x="621506" y="505459"/>
                </a:lnTo>
                <a:lnTo>
                  <a:pt x="608375" y="492759"/>
                </a:lnTo>
                <a:lnTo>
                  <a:pt x="589686" y="487679"/>
                </a:lnTo>
                <a:close/>
              </a:path>
              <a:path w="863600" h="862330">
                <a:moveTo>
                  <a:pt x="812239" y="375919"/>
                </a:moveTo>
                <a:lnTo>
                  <a:pt x="759561" y="375919"/>
                </a:lnTo>
                <a:lnTo>
                  <a:pt x="778790" y="382269"/>
                </a:lnTo>
                <a:lnTo>
                  <a:pt x="794321" y="398779"/>
                </a:lnTo>
                <a:lnTo>
                  <a:pt x="804727" y="425449"/>
                </a:lnTo>
                <a:lnTo>
                  <a:pt x="808445" y="459739"/>
                </a:lnTo>
                <a:lnTo>
                  <a:pt x="808505" y="462279"/>
                </a:lnTo>
                <a:lnTo>
                  <a:pt x="806401" y="496569"/>
                </a:lnTo>
                <a:lnTo>
                  <a:pt x="801474" y="525779"/>
                </a:lnTo>
                <a:lnTo>
                  <a:pt x="796514" y="544829"/>
                </a:lnTo>
                <a:lnTo>
                  <a:pt x="794232" y="553719"/>
                </a:lnTo>
                <a:lnTo>
                  <a:pt x="794499" y="553719"/>
                </a:lnTo>
                <a:lnTo>
                  <a:pt x="796848" y="554989"/>
                </a:lnTo>
                <a:lnTo>
                  <a:pt x="797547" y="554989"/>
                </a:lnTo>
                <a:lnTo>
                  <a:pt x="797725" y="553719"/>
                </a:lnTo>
                <a:lnTo>
                  <a:pt x="800900" y="544829"/>
                </a:lnTo>
                <a:lnTo>
                  <a:pt x="807651" y="518159"/>
                </a:lnTo>
                <a:lnTo>
                  <a:pt x="814243" y="480059"/>
                </a:lnTo>
                <a:lnTo>
                  <a:pt x="816940" y="430529"/>
                </a:lnTo>
                <a:lnTo>
                  <a:pt x="814015" y="386079"/>
                </a:lnTo>
                <a:lnTo>
                  <a:pt x="812239" y="375919"/>
                </a:lnTo>
                <a:close/>
              </a:path>
              <a:path w="863600" h="862330">
                <a:moveTo>
                  <a:pt x="431825" y="45719"/>
                </a:moveTo>
                <a:lnTo>
                  <a:pt x="386017" y="48259"/>
                </a:lnTo>
                <a:lnTo>
                  <a:pt x="340829" y="57149"/>
                </a:lnTo>
                <a:lnTo>
                  <a:pt x="297057" y="69849"/>
                </a:lnTo>
                <a:lnTo>
                  <a:pt x="255499" y="88899"/>
                </a:lnTo>
                <a:lnTo>
                  <a:pt x="216954" y="113029"/>
                </a:lnTo>
                <a:lnTo>
                  <a:pt x="182219" y="142239"/>
                </a:lnTo>
                <a:lnTo>
                  <a:pt x="152092" y="177799"/>
                </a:lnTo>
                <a:lnTo>
                  <a:pt x="127370" y="218439"/>
                </a:lnTo>
                <a:lnTo>
                  <a:pt x="108851" y="265429"/>
                </a:lnTo>
                <a:lnTo>
                  <a:pt x="97486" y="308609"/>
                </a:lnTo>
                <a:lnTo>
                  <a:pt x="93294" y="351789"/>
                </a:lnTo>
                <a:lnTo>
                  <a:pt x="99465" y="393699"/>
                </a:lnTo>
                <a:lnTo>
                  <a:pt x="113042" y="419099"/>
                </a:lnTo>
                <a:lnTo>
                  <a:pt x="126619" y="436879"/>
                </a:lnTo>
                <a:lnTo>
                  <a:pt x="132791" y="457199"/>
                </a:lnTo>
                <a:lnTo>
                  <a:pt x="130488" y="468629"/>
                </a:lnTo>
                <a:lnTo>
                  <a:pt x="124256" y="477519"/>
                </a:lnTo>
                <a:lnTo>
                  <a:pt x="115110" y="483869"/>
                </a:lnTo>
                <a:lnTo>
                  <a:pt x="104063" y="486409"/>
                </a:lnTo>
                <a:lnTo>
                  <a:pt x="255794" y="486409"/>
                </a:lnTo>
                <a:lnTo>
                  <a:pt x="263697" y="480059"/>
                </a:lnTo>
                <a:lnTo>
                  <a:pt x="292911" y="461009"/>
                </a:lnTo>
                <a:lnTo>
                  <a:pt x="325485" y="443229"/>
                </a:lnTo>
                <a:lnTo>
                  <a:pt x="362432" y="424179"/>
                </a:lnTo>
                <a:lnTo>
                  <a:pt x="363438" y="417829"/>
                </a:lnTo>
                <a:lnTo>
                  <a:pt x="318160" y="417829"/>
                </a:lnTo>
                <a:lnTo>
                  <a:pt x="300393" y="414019"/>
                </a:lnTo>
                <a:lnTo>
                  <a:pt x="285427" y="403859"/>
                </a:lnTo>
                <a:lnTo>
                  <a:pt x="274274" y="389889"/>
                </a:lnTo>
                <a:lnTo>
                  <a:pt x="267944" y="373379"/>
                </a:lnTo>
                <a:lnTo>
                  <a:pt x="244635" y="368299"/>
                </a:lnTo>
                <a:lnTo>
                  <a:pt x="225929" y="354329"/>
                </a:lnTo>
                <a:lnTo>
                  <a:pt x="213277" y="335279"/>
                </a:lnTo>
                <a:lnTo>
                  <a:pt x="208127" y="308609"/>
                </a:lnTo>
                <a:lnTo>
                  <a:pt x="210088" y="289559"/>
                </a:lnTo>
                <a:lnTo>
                  <a:pt x="215749" y="273049"/>
                </a:lnTo>
                <a:lnTo>
                  <a:pt x="224774" y="261619"/>
                </a:lnTo>
                <a:lnTo>
                  <a:pt x="236829" y="257809"/>
                </a:lnTo>
                <a:lnTo>
                  <a:pt x="290391" y="257809"/>
                </a:lnTo>
                <a:lnTo>
                  <a:pt x="296205" y="245109"/>
                </a:lnTo>
                <a:lnTo>
                  <a:pt x="327808" y="210819"/>
                </a:lnTo>
                <a:lnTo>
                  <a:pt x="366026" y="198119"/>
                </a:lnTo>
                <a:lnTo>
                  <a:pt x="734651" y="198119"/>
                </a:lnTo>
                <a:lnTo>
                  <a:pt x="720969" y="181609"/>
                </a:lnTo>
                <a:lnTo>
                  <a:pt x="685827" y="151129"/>
                </a:lnTo>
                <a:lnTo>
                  <a:pt x="653510" y="132079"/>
                </a:lnTo>
                <a:lnTo>
                  <a:pt x="406679" y="132079"/>
                </a:lnTo>
                <a:lnTo>
                  <a:pt x="394444" y="129539"/>
                </a:lnTo>
                <a:lnTo>
                  <a:pt x="385013" y="123189"/>
                </a:lnTo>
                <a:lnTo>
                  <a:pt x="378943" y="114299"/>
                </a:lnTo>
                <a:lnTo>
                  <a:pt x="376796" y="102869"/>
                </a:lnTo>
                <a:lnTo>
                  <a:pt x="382644" y="83819"/>
                </a:lnTo>
                <a:lnTo>
                  <a:pt x="399365" y="68579"/>
                </a:lnTo>
                <a:lnTo>
                  <a:pt x="425729" y="58419"/>
                </a:lnTo>
                <a:lnTo>
                  <a:pt x="460501" y="54609"/>
                </a:lnTo>
                <a:lnTo>
                  <a:pt x="509582" y="54609"/>
                </a:lnTo>
                <a:lnTo>
                  <a:pt x="477551" y="48259"/>
                </a:lnTo>
                <a:lnTo>
                  <a:pt x="431825" y="45719"/>
                </a:lnTo>
                <a:close/>
              </a:path>
              <a:path w="863600" h="862330">
                <a:moveTo>
                  <a:pt x="366026" y="401319"/>
                </a:moveTo>
                <a:lnTo>
                  <a:pt x="355179" y="408939"/>
                </a:lnTo>
                <a:lnTo>
                  <a:pt x="342988" y="414019"/>
                </a:lnTo>
                <a:lnTo>
                  <a:pt x="330350" y="416559"/>
                </a:lnTo>
                <a:lnTo>
                  <a:pt x="318160" y="417829"/>
                </a:lnTo>
                <a:lnTo>
                  <a:pt x="363438" y="417829"/>
                </a:lnTo>
                <a:lnTo>
                  <a:pt x="363639" y="416559"/>
                </a:lnTo>
                <a:lnTo>
                  <a:pt x="364807" y="410209"/>
                </a:lnTo>
                <a:lnTo>
                  <a:pt x="366026" y="401319"/>
                </a:lnTo>
                <a:close/>
              </a:path>
              <a:path w="863600" h="862330">
                <a:moveTo>
                  <a:pt x="811129" y="369569"/>
                </a:moveTo>
                <a:lnTo>
                  <a:pt x="585444" y="369569"/>
                </a:lnTo>
                <a:lnTo>
                  <a:pt x="596825" y="370839"/>
                </a:lnTo>
                <a:lnTo>
                  <a:pt x="607968" y="373379"/>
                </a:lnTo>
                <a:lnTo>
                  <a:pt x="616605" y="379729"/>
                </a:lnTo>
                <a:lnTo>
                  <a:pt x="620471" y="388619"/>
                </a:lnTo>
                <a:lnTo>
                  <a:pt x="610994" y="403859"/>
                </a:lnTo>
                <a:lnTo>
                  <a:pt x="588046" y="408939"/>
                </a:lnTo>
                <a:lnTo>
                  <a:pt x="731617" y="408939"/>
                </a:lnTo>
                <a:lnTo>
                  <a:pt x="759561" y="375919"/>
                </a:lnTo>
                <a:lnTo>
                  <a:pt x="812239" y="375919"/>
                </a:lnTo>
                <a:lnTo>
                  <a:pt x="811129" y="369569"/>
                </a:lnTo>
                <a:close/>
              </a:path>
              <a:path w="863600" h="862330">
                <a:moveTo>
                  <a:pt x="494598" y="297179"/>
                </a:moveTo>
                <a:lnTo>
                  <a:pt x="431825" y="297179"/>
                </a:lnTo>
                <a:lnTo>
                  <a:pt x="436587" y="304799"/>
                </a:lnTo>
                <a:lnTo>
                  <a:pt x="436587" y="312419"/>
                </a:lnTo>
                <a:lnTo>
                  <a:pt x="433283" y="326389"/>
                </a:lnTo>
                <a:lnTo>
                  <a:pt x="424938" y="341629"/>
                </a:lnTo>
                <a:lnTo>
                  <a:pt x="413902" y="356869"/>
                </a:lnTo>
                <a:lnTo>
                  <a:pt x="402526" y="369569"/>
                </a:lnTo>
                <a:lnTo>
                  <a:pt x="400324" y="382269"/>
                </a:lnTo>
                <a:lnTo>
                  <a:pt x="398908" y="392429"/>
                </a:lnTo>
                <a:lnTo>
                  <a:pt x="398152" y="400049"/>
                </a:lnTo>
                <a:lnTo>
                  <a:pt x="397929" y="406399"/>
                </a:lnTo>
                <a:lnTo>
                  <a:pt x="426223" y="388619"/>
                </a:lnTo>
                <a:lnTo>
                  <a:pt x="471766" y="359409"/>
                </a:lnTo>
                <a:lnTo>
                  <a:pt x="494017" y="344169"/>
                </a:lnTo>
                <a:lnTo>
                  <a:pt x="492629" y="337819"/>
                </a:lnTo>
                <a:lnTo>
                  <a:pt x="491917" y="330199"/>
                </a:lnTo>
                <a:lnTo>
                  <a:pt x="491707" y="325119"/>
                </a:lnTo>
                <a:lnTo>
                  <a:pt x="491616" y="316229"/>
                </a:lnTo>
                <a:lnTo>
                  <a:pt x="494598" y="297179"/>
                </a:lnTo>
                <a:close/>
              </a:path>
              <a:path w="863600" h="862330">
                <a:moveTo>
                  <a:pt x="577722" y="198119"/>
                </a:moveTo>
                <a:lnTo>
                  <a:pt x="366026" y="198119"/>
                </a:lnTo>
                <a:lnTo>
                  <a:pt x="387514" y="201929"/>
                </a:lnTo>
                <a:lnTo>
                  <a:pt x="399807" y="212089"/>
                </a:lnTo>
                <a:lnTo>
                  <a:pt x="405372" y="224789"/>
                </a:lnTo>
                <a:lnTo>
                  <a:pt x="406679" y="236219"/>
                </a:lnTo>
                <a:lnTo>
                  <a:pt x="397186" y="278129"/>
                </a:lnTo>
                <a:lnTo>
                  <a:pt x="372891" y="318769"/>
                </a:lnTo>
                <a:lnTo>
                  <a:pt x="340071" y="350519"/>
                </a:lnTo>
                <a:lnTo>
                  <a:pt x="305003" y="369569"/>
                </a:lnTo>
                <a:lnTo>
                  <a:pt x="306676" y="374649"/>
                </a:lnTo>
                <a:lnTo>
                  <a:pt x="310245" y="380999"/>
                </a:lnTo>
                <a:lnTo>
                  <a:pt x="316276" y="386079"/>
                </a:lnTo>
                <a:lnTo>
                  <a:pt x="325335" y="388619"/>
                </a:lnTo>
                <a:lnTo>
                  <a:pt x="339247" y="384809"/>
                </a:lnTo>
                <a:lnTo>
                  <a:pt x="353153" y="378459"/>
                </a:lnTo>
                <a:lnTo>
                  <a:pt x="365714" y="368299"/>
                </a:lnTo>
                <a:lnTo>
                  <a:pt x="375589" y="358139"/>
                </a:lnTo>
                <a:lnTo>
                  <a:pt x="381533" y="337819"/>
                </a:lnTo>
                <a:lnTo>
                  <a:pt x="391733" y="318769"/>
                </a:lnTo>
                <a:lnTo>
                  <a:pt x="405516" y="303529"/>
                </a:lnTo>
                <a:lnTo>
                  <a:pt x="422211" y="297179"/>
                </a:lnTo>
                <a:lnTo>
                  <a:pt x="494598" y="297179"/>
                </a:lnTo>
                <a:lnTo>
                  <a:pt x="498175" y="274319"/>
                </a:lnTo>
                <a:lnTo>
                  <a:pt x="516281" y="236219"/>
                </a:lnTo>
                <a:lnTo>
                  <a:pt x="543582" y="208279"/>
                </a:lnTo>
                <a:lnTo>
                  <a:pt x="577722" y="198119"/>
                </a:lnTo>
                <a:close/>
              </a:path>
              <a:path w="863600" h="862330">
                <a:moveTo>
                  <a:pt x="734651" y="198119"/>
                </a:moveTo>
                <a:lnTo>
                  <a:pt x="577722" y="198119"/>
                </a:lnTo>
                <a:lnTo>
                  <a:pt x="595870" y="200659"/>
                </a:lnTo>
                <a:lnTo>
                  <a:pt x="608974" y="209549"/>
                </a:lnTo>
                <a:lnTo>
                  <a:pt x="616920" y="223519"/>
                </a:lnTo>
                <a:lnTo>
                  <a:pt x="619594" y="238759"/>
                </a:lnTo>
                <a:lnTo>
                  <a:pt x="613409" y="267969"/>
                </a:lnTo>
                <a:lnTo>
                  <a:pt x="596123" y="297179"/>
                </a:lnTo>
                <a:lnTo>
                  <a:pt x="569644" y="325119"/>
                </a:lnTo>
                <a:lnTo>
                  <a:pt x="535876" y="351789"/>
                </a:lnTo>
                <a:lnTo>
                  <a:pt x="538983" y="359409"/>
                </a:lnTo>
                <a:lnTo>
                  <a:pt x="542939" y="365759"/>
                </a:lnTo>
                <a:lnTo>
                  <a:pt x="547783" y="370839"/>
                </a:lnTo>
                <a:lnTo>
                  <a:pt x="553554" y="374649"/>
                </a:lnTo>
                <a:lnTo>
                  <a:pt x="556303" y="373379"/>
                </a:lnTo>
                <a:lnTo>
                  <a:pt x="563541" y="370839"/>
                </a:lnTo>
                <a:lnTo>
                  <a:pt x="573759" y="369569"/>
                </a:lnTo>
                <a:lnTo>
                  <a:pt x="811129" y="369569"/>
                </a:lnTo>
                <a:lnTo>
                  <a:pt x="806024" y="340359"/>
                </a:lnTo>
                <a:lnTo>
                  <a:pt x="792845" y="297179"/>
                </a:lnTo>
                <a:lnTo>
                  <a:pt x="774356" y="255269"/>
                </a:lnTo>
                <a:lnTo>
                  <a:pt x="750438" y="217169"/>
                </a:lnTo>
                <a:lnTo>
                  <a:pt x="734651" y="198119"/>
                </a:lnTo>
                <a:close/>
              </a:path>
              <a:path w="863600" h="862330">
                <a:moveTo>
                  <a:pt x="290391" y="257809"/>
                </a:moveTo>
                <a:lnTo>
                  <a:pt x="244017" y="257809"/>
                </a:lnTo>
                <a:lnTo>
                  <a:pt x="246405" y="264159"/>
                </a:lnTo>
                <a:lnTo>
                  <a:pt x="246405" y="267969"/>
                </a:lnTo>
                <a:lnTo>
                  <a:pt x="245472" y="274319"/>
                </a:lnTo>
                <a:lnTo>
                  <a:pt x="243420" y="281939"/>
                </a:lnTo>
                <a:lnTo>
                  <a:pt x="241369" y="293369"/>
                </a:lnTo>
                <a:lnTo>
                  <a:pt x="254559" y="336549"/>
                </a:lnTo>
                <a:lnTo>
                  <a:pt x="266750" y="340359"/>
                </a:lnTo>
                <a:lnTo>
                  <a:pt x="274693" y="292099"/>
                </a:lnTo>
                <a:lnTo>
                  <a:pt x="290391" y="257809"/>
                </a:lnTo>
                <a:close/>
              </a:path>
              <a:path w="863600" h="862330">
                <a:moveTo>
                  <a:pt x="365404" y="229869"/>
                </a:moveTo>
                <a:lnTo>
                  <a:pt x="345544" y="237489"/>
                </a:lnTo>
                <a:lnTo>
                  <a:pt x="325081" y="265429"/>
                </a:lnTo>
                <a:lnTo>
                  <a:pt x="309086" y="302259"/>
                </a:lnTo>
                <a:lnTo>
                  <a:pt x="302628" y="336549"/>
                </a:lnTo>
                <a:lnTo>
                  <a:pt x="333037" y="312419"/>
                </a:lnTo>
                <a:lnTo>
                  <a:pt x="359348" y="279399"/>
                </a:lnTo>
                <a:lnTo>
                  <a:pt x="372992" y="247649"/>
                </a:lnTo>
                <a:lnTo>
                  <a:pt x="365404" y="229869"/>
                </a:lnTo>
                <a:close/>
              </a:path>
              <a:path w="863600" h="862330">
                <a:moveTo>
                  <a:pt x="580034" y="231139"/>
                </a:moveTo>
                <a:lnTo>
                  <a:pt x="564355" y="233679"/>
                </a:lnTo>
                <a:lnTo>
                  <a:pt x="547555" y="252729"/>
                </a:lnTo>
                <a:lnTo>
                  <a:pt x="534159" y="283209"/>
                </a:lnTo>
                <a:lnTo>
                  <a:pt x="528688" y="318769"/>
                </a:lnTo>
                <a:lnTo>
                  <a:pt x="554758" y="293369"/>
                </a:lnTo>
                <a:lnTo>
                  <a:pt x="575568" y="266699"/>
                </a:lnTo>
                <a:lnTo>
                  <a:pt x="585775" y="245109"/>
                </a:lnTo>
                <a:lnTo>
                  <a:pt x="580034" y="231139"/>
                </a:lnTo>
                <a:close/>
              </a:path>
              <a:path w="863600" h="862330">
                <a:moveTo>
                  <a:pt x="510743" y="92709"/>
                </a:moveTo>
                <a:lnTo>
                  <a:pt x="469772" y="99059"/>
                </a:lnTo>
                <a:lnTo>
                  <a:pt x="444823" y="111759"/>
                </a:lnTo>
                <a:lnTo>
                  <a:pt x="426818" y="125729"/>
                </a:lnTo>
                <a:lnTo>
                  <a:pt x="406679" y="132079"/>
                </a:lnTo>
                <a:lnTo>
                  <a:pt x="653510" y="132079"/>
                </a:lnTo>
                <a:lnTo>
                  <a:pt x="644892" y="126999"/>
                </a:lnTo>
                <a:lnTo>
                  <a:pt x="598042" y="107949"/>
                </a:lnTo>
                <a:lnTo>
                  <a:pt x="575495" y="101599"/>
                </a:lnTo>
                <a:lnTo>
                  <a:pt x="553950" y="96519"/>
                </a:lnTo>
                <a:lnTo>
                  <a:pt x="532625" y="93979"/>
                </a:lnTo>
                <a:lnTo>
                  <a:pt x="510743" y="92709"/>
                </a:lnTo>
                <a:close/>
              </a:path>
              <a:path w="863600" h="862330">
                <a:moveTo>
                  <a:pt x="509582" y="54609"/>
                </a:moveTo>
                <a:lnTo>
                  <a:pt x="460501" y="54609"/>
                </a:lnTo>
                <a:lnTo>
                  <a:pt x="498024" y="57149"/>
                </a:lnTo>
                <a:lnTo>
                  <a:pt x="526945" y="62229"/>
                </a:lnTo>
                <a:lnTo>
                  <a:pt x="545669" y="67309"/>
                </a:lnTo>
                <a:lnTo>
                  <a:pt x="552602" y="69849"/>
                </a:lnTo>
                <a:lnTo>
                  <a:pt x="553732" y="69849"/>
                </a:lnTo>
                <a:lnTo>
                  <a:pt x="554608" y="67309"/>
                </a:lnTo>
                <a:lnTo>
                  <a:pt x="554189" y="66039"/>
                </a:lnTo>
                <a:lnTo>
                  <a:pt x="553821" y="66039"/>
                </a:lnTo>
                <a:lnTo>
                  <a:pt x="542842" y="62229"/>
                </a:lnTo>
                <a:lnTo>
                  <a:pt x="515988" y="55879"/>
                </a:lnTo>
                <a:lnTo>
                  <a:pt x="509582" y="5460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>
              <a:solidFill>
                <a:srgbClr val="1E4191"/>
              </a:solidFill>
              <a:latin typeface="GE Inspira Pitch"/>
            </a:endParaRPr>
          </a:p>
        </p:txBody>
      </p:sp>
      <p:graphicFrame>
        <p:nvGraphicFramePr>
          <p:cNvPr id="6" name="Group 107"/>
          <p:cNvGraphicFramePr>
            <a:graphicFrameLocks noGrp="1"/>
          </p:cNvGraphicFramePr>
          <p:nvPr>
            <p:extLst/>
          </p:nvPr>
        </p:nvGraphicFramePr>
        <p:xfrm>
          <a:off x="1828800" y="998117"/>
          <a:ext cx="8529576" cy="3486973"/>
        </p:xfrm>
        <a:graphic>
          <a:graphicData uri="http://schemas.openxmlformats.org/drawingml/2006/table">
            <a:tbl>
              <a:tblPr/>
              <a:tblGrid>
                <a:gridCol w="259538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29079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64339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16851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Times New Roman" pitchFamily="18" charset="0"/>
                        </a:rPr>
                        <a:t>GE Microservices Proposal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j-lt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992E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1685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j-lt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992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Roles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992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Labor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992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5647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/>
                        <a:t>Weekly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-22860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6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(1 Architect, 1 Technical Lead/Product Owner, 4 Software Dev Engineers, 2 SDETS)</a:t>
                      </a:r>
                      <a:endParaRPr 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-22860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$ 18,200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75647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/>
                        <a:t>16 Weeks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-22860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(1 Architect, 1 Technical Lead/Product Owner, 4 Software Dev Engineers, 2 SDETS)</a:t>
                      </a:r>
                      <a:endParaRPr 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-22860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$291,200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355922590"/>
                  </a:ext>
                </a:extLst>
              </a:tr>
              <a:tr h="1170775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* Not including travel expenses which will be billed at actuals.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-22860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3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+mj-lt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354168"/>
            <a:ext cx="8436864" cy="53035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Commercials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A85E9118-4525-4620-91B5-75B9750E007A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6397185"/>
              </p:ext>
            </p:extLst>
          </p:nvPr>
        </p:nvGraphicFramePr>
        <p:xfrm>
          <a:off x="1828800" y="4456547"/>
          <a:ext cx="8529576" cy="1901106"/>
        </p:xfrm>
        <a:graphic>
          <a:graphicData uri="http://schemas.openxmlformats.org/drawingml/2006/table">
            <a:tbl>
              <a:tblPr/>
              <a:tblGrid>
                <a:gridCol w="2595382">
                  <a:extLst>
                    <a:ext uri="{9D8B030D-6E8A-4147-A177-3AD203B41FA5}">
                      <a16:colId xmlns:a16="http://schemas.microsoft.com/office/drawing/2014/main" xmlns="" val="3881723811"/>
                    </a:ext>
                  </a:extLst>
                </a:gridCol>
                <a:gridCol w="3290796">
                  <a:extLst>
                    <a:ext uri="{9D8B030D-6E8A-4147-A177-3AD203B41FA5}">
                      <a16:colId xmlns:a16="http://schemas.microsoft.com/office/drawing/2014/main" xmlns="" val="3001858696"/>
                    </a:ext>
                  </a:extLst>
                </a:gridCol>
                <a:gridCol w="2643398">
                  <a:extLst>
                    <a:ext uri="{9D8B030D-6E8A-4147-A177-3AD203B41FA5}">
                      <a16:colId xmlns:a16="http://schemas.microsoft.com/office/drawing/2014/main" xmlns="" val="3457449047"/>
                    </a:ext>
                  </a:extLst>
                </a:gridCol>
              </a:tblGrid>
              <a:tr h="31685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Role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992E7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j-lt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992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Hourly Rate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992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84799474"/>
                  </a:ext>
                </a:extLst>
              </a:tr>
              <a:tr h="316851">
                <a:tc gridSpan="2">
                  <a:txBody>
                    <a:bodyPr/>
                    <a:lstStyle/>
                    <a:p>
                      <a:pPr marL="0" marR="0" lvl="0" indent="-22860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Times New Roman" pitchFamily="18" charset="0"/>
                        </a:rPr>
                        <a:t>Cloud Development Architect – Onsite</a:t>
                      </a:r>
                      <a:endParaRPr lang="en-US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992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22860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$150.00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477884903"/>
                  </a:ext>
                </a:extLst>
              </a:tr>
              <a:tr h="316851">
                <a:tc gridSpan="2">
                  <a:txBody>
                    <a:bodyPr/>
                    <a:lstStyle/>
                    <a:p>
                      <a:pPr marL="0" marR="0" lvl="0" indent="-22860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Technical</a:t>
                      </a:r>
                      <a:r>
                        <a:rPr lang="en-US" sz="16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 Lead/Product Owner – Onsite</a:t>
                      </a:r>
                      <a:endParaRPr lang="en-US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992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22860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$115.00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16165981"/>
                  </a:ext>
                </a:extLst>
              </a:tr>
              <a:tr h="316851">
                <a:tc gridSpan="2">
                  <a:txBody>
                    <a:bodyPr/>
                    <a:lstStyle/>
                    <a:p>
                      <a:pPr marL="0" marR="0" lvl="0" indent="-22860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Software Dev Engineers</a:t>
                      </a: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 –</a:t>
                      </a:r>
                      <a:r>
                        <a:rPr lang="en-US" sz="16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 Onsite</a:t>
                      </a:r>
                      <a:endParaRPr lang="en-US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992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22860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$95.00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996426477"/>
                  </a:ext>
                </a:extLst>
              </a:tr>
              <a:tr h="316851">
                <a:tc gridSpan="2">
                  <a:txBody>
                    <a:bodyPr/>
                    <a:lstStyle/>
                    <a:p>
                      <a:pPr marL="0" marR="0" lvl="0" indent="-22860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SDETS</a:t>
                      </a:r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alibri" pitchFamily="34" charset="0"/>
                        </a:rPr>
                        <a:t> </a:t>
                      </a:r>
                      <a:r>
                        <a:rPr lang="en-US" sz="16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- </a:t>
                      </a: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Onsite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992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22860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$95.00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170030198"/>
                  </a:ext>
                </a:extLst>
              </a:tr>
              <a:tr h="316851">
                <a:tc gridSpan="2">
                  <a:txBody>
                    <a:bodyPr/>
                    <a:lstStyle/>
                    <a:p>
                      <a:pPr marL="0" marR="0" lvl="0" indent="-22860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Cloud Infrastructure Architect - Onsite</a:t>
                      </a:r>
                      <a:endParaRPr lang="en-US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-22860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$150.00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+mj-lt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" name="Rectangle 11"/>
          <p:cNvSpPr/>
          <p:nvPr/>
        </p:nvSpPr>
        <p:spPr>
          <a:xfrm>
            <a:off x="1249326" y="1690577"/>
            <a:ext cx="9942510" cy="174373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PLACEHOLDER: DO NOT USE</a:t>
            </a:r>
          </a:p>
        </p:txBody>
      </p:sp>
    </p:spTree>
    <p:extLst>
      <p:ext uri="{BB962C8B-B14F-4D97-AF65-F5344CB8AC3E}">
        <p14:creationId xmlns:p14="http://schemas.microsoft.com/office/powerpoint/2010/main" val="25904835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687284" y="1625851"/>
            <a:ext cx="8857886" cy="533400"/>
          </a:xfrm>
        </p:spPr>
        <p:txBody>
          <a:bodyPr/>
          <a:lstStyle/>
          <a:p>
            <a:r>
              <a:rPr lang="en-US" dirty="0"/>
              <a:t>Appendices</a:t>
            </a:r>
            <a:endParaRPr lang="en-US" sz="1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5974" y="113125"/>
            <a:ext cx="1655206" cy="1649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326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4"/>
          <p:cNvSpPr/>
          <p:nvPr/>
        </p:nvSpPr>
        <p:spPr>
          <a:xfrm>
            <a:off x="0" y="0"/>
            <a:ext cx="12178747" cy="861386"/>
          </a:xfrm>
          <a:custGeom>
            <a:avLst/>
            <a:gdLst/>
            <a:ahLst/>
            <a:cxnLst/>
            <a:rect l="l" t="t" r="r" b="b"/>
            <a:pathLst>
              <a:path w="4889500" h="9753600">
                <a:moveTo>
                  <a:pt x="0" y="9753600"/>
                </a:moveTo>
                <a:lnTo>
                  <a:pt x="4889500" y="9753600"/>
                </a:lnTo>
                <a:lnTo>
                  <a:pt x="48895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solidFill>
            <a:srgbClr val="1E4191">
              <a:lumMod val="60000"/>
              <a:lumOff val="40000"/>
            </a:srgbClr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66" b="0" i="0" u="none" strike="noStrike" kern="0" cap="none" spc="0" normalizeH="0" baseline="0" noProof="0">
              <a:ln>
                <a:noFill/>
              </a:ln>
              <a:solidFill>
                <a:srgbClr val="1E4191"/>
              </a:solidFill>
              <a:effectLst/>
              <a:uLnTx/>
              <a:uFillTx/>
              <a:latin typeface="GE Inspira Pitch"/>
            </a:endParaRPr>
          </a:p>
        </p:txBody>
      </p:sp>
      <p:sp>
        <p:nvSpPr>
          <p:cNvPr id="15" name="object 5"/>
          <p:cNvSpPr/>
          <p:nvPr/>
        </p:nvSpPr>
        <p:spPr>
          <a:xfrm>
            <a:off x="11191836" y="147556"/>
            <a:ext cx="607219" cy="606326"/>
          </a:xfrm>
          <a:custGeom>
            <a:avLst/>
            <a:gdLst/>
            <a:ahLst/>
            <a:cxnLst/>
            <a:rect l="l" t="t" r="r" b="b"/>
            <a:pathLst>
              <a:path w="863600" h="862330">
                <a:moveTo>
                  <a:pt x="431825" y="0"/>
                </a:moveTo>
                <a:lnTo>
                  <a:pt x="384850" y="2539"/>
                </a:lnTo>
                <a:lnTo>
                  <a:pt x="339321" y="8889"/>
                </a:lnTo>
                <a:lnTo>
                  <a:pt x="295504" y="21589"/>
                </a:lnTo>
                <a:lnTo>
                  <a:pt x="253666" y="38099"/>
                </a:lnTo>
                <a:lnTo>
                  <a:pt x="214071" y="58419"/>
                </a:lnTo>
                <a:lnTo>
                  <a:pt x="176985" y="82549"/>
                </a:lnTo>
                <a:lnTo>
                  <a:pt x="142675" y="110489"/>
                </a:lnTo>
                <a:lnTo>
                  <a:pt x="111406" y="142239"/>
                </a:lnTo>
                <a:lnTo>
                  <a:pt x="83444" y="176529"/>
                </a:lnTo>
                <a:lnTo>
                  <a:pt x="59054" y="213359"/>
                </a:lnTo>
                <a:lnTo>
                  <a:pt x="38503" y="252729"/>
                </a:lnTo>
                <a:lnTo>
                  <a:pt x="22057" y="294639"/>
                </a:lnTo>
                <a:lnTo>
                  <a:pt x="9980" y="339089"/>
                </a:lnTo>
                <a:lnTo>
                  <a:pt x="2539" y="384809"/>
                </a:lnTo>
                <a:lnTo>
                  <a:pt x="0" y="430529"/>
                </a:lnTo>
                <a:lnTo>
                  <a:pt x="2539" y="478789"/>
                </a:lnTo>
                <a:lnTo>
                  <a:pt x="9980" y="524509"/>
                </a:lnTo>
                <a:lnTo>
                  <a:pt x="22057" y="567689"/>
                </a:lnTo>
                <a:lnTo>
                  <a:pt x="38503" y="609599"/>
                </a:lnTo>
                <a:lnTo>
                  <a:pt x="59054" y="648969"/>
                </a:lnTo>
                <a:lnTo>
                  <a:pt x="83444" y="687069"/>
                </a:lnTo>
                <a:lnTo>
                  <a:pt x="111406" y="721359"/>
                </a:lnTo>
                <a:lnTo>
                  <a:pt x="142675" y="751839"/>
                </a:lnTo>
                <a:lnTo>
                  <a:pt x="176985" y="779779"/>
                </a:lnTo>
                <a:lnTo>
                  <a:pt x="214071" y="803909"/>
                </a:lnTo>
                <a:lnTo>
                  <a:pt x="253666" y="824229"/>
                </a:lnTo>
                <a:lnTo>
                  <a:pt x="295504" y="840739"/>
                </a:lnTo>
                <a:lnTo>
                  <a:pt x="339321" y="853439"/>
                </a:lnTo>
                <a:lnTo>
                  <a:pt x="384850" y="861059"/>
                </a:lnTo>
                <a:lnTo>
                  <a:pt x="431825" y="862329"/>
                </a:lnTo>
                <a:lnTo>
                  <a:pt x="478791" y="861059"/>
                </a:lnTo>
                <a:lnTo>
                  <a:pt x="524311" y="853439"/>
                </a:lnTo>
                <a:lnTo>
                  <a:pt x="563740" y="842009"/>
                </a:lnTo>
                <a:lnTo>
                  <a:pt x="431825" y="842009"/>
                </a:lnTo>
                <a:lnTo>
                  <a:pt x="383835" y="839469"/>
                </a:lnTo>
                <a:lnTo>
                  <a:pt x="337472" y="831849"/>
                </a:lnTo>
                <a:lnTo>
                  <a:pt x="293043" y="819149"/>
                </a:lnTo>
                <a:lnTo>
                  <a:pt x="250858" y="801369"/>
                </a:lnTo>
                <a:lnTo>
                  <a:pt x="211226" y="778509"/>
                </a:lnTo>
                <a:lnTo>
                  <a:pt x="174455" y="751839"/>
                </a:lnTo>
                <a:lnTo>
                  <a:pt x="140854" y="722629"/>
                </a:lnTo>
                <a:lnTo>
                  <a:pt x="110731" y="688339"/>
                </a:lnTo>
                <a:lnTo>
                  <a:pt x="84395" y="651509"/>
                </a:lnTo>
                <a:lnTo>
                  <a:pt x="62156" y="612139"/>
                </a:lnTo>
                <a:lnTo>
                  <a:pt x="44321" y="570229"/>
                </a:lnTo>
                <a:lnTo>
                  <a:pt x="31200" y="525779"/>
                </a:lnTo>
                <a:lnTo>
                  <a:pt x="23101" y="478789"/>
                </a:lnTo>
                <a:lnTo>
                  <a:pt x="20332" y="430529"/>
                </a:lnTo>
                <a:lnTo>
                  <a:pt x="23101" y="383539"/>
                </a:lnTo>
                <a:lnTo>
                  <a:pt x="31200" y="336549"/>
                </a:lnTo>
                <a:lnTo>
                  <a:pt x="44321" y="292099"/>
                </a:lnTo>
                <a:lnTo>
                  <a:pt x="62156" y="250189"/>
                </a:lnTo>
                <a:lnTo>
                  <a:pt x="84395" y="210819"/>
                </a:lnTo>
                <a:lnTo>
                  <a:pt x="110731" y="173989"/>
                </a:lnTo>
                <a:lnTo>
                  <a:pt x="140854" y="139699"/>
                </a:lnTo>
                <a:lnTo>
                  <a:pt x="174455" y="110489"/>
                </a:lnTo>
                <a:lnTo>
                  <a:pt x="211226" y="83819"/>
                </a:lnTo>
                <a:lnTo>
                  <a:pt x="250858" y="60959"/>
                </a:lnTo>
                <a:lnTo>
                  <a:pt x="293043" y="43179"/>
                </a:lnTo>
                <a:lnTo>
                  <a:pt x="337472" y="30479"/>
                </a:lnTo>
                <a:lnTo>
                  <a:pt x="383835" y="22859"/>
                </a:lnTo>
                <a:lnTo>
                  <a:pt x="431825" y="19049"/>
                </a:lnTo>
                <a:lnTo>
                  <a:pt x="559359" y="19049"/>
                </a:lnTo>
                <a:lnTo>
                  <a:pt x="524311" y="8889"/>
                </a:lnTo>
                <a:lnTo>
                  <a:pt x="478791" y="2539"/>
                </a:lnTo>
                <a:lnTo>
                  <a:pt x="431825" y="0"/>
                </a:lnTo>
                <a:close/>
              </a:path>
              <a:path w="863600" h="862330">
                <a:moveTo>
                  <a:pt x="559359" y="19049"/>
                </a:moveTo>
                <a:lnTo>
                  <a:pt x="431825" y="19049"/>
                </a:lnTo>
                <a:lnTo>
                  <a:pt x="479812" y="22859"/>
                </a:lnTo>
                <a:lnTo>
                  <a:pt x="526171" y="30479"/>
                </a:lnTo>
                <a:lnTo>
                  <a:pt x="570596" y="43179"/>
                </a:lnTo>
                <a:lnTo>
                  <a:pt x="612776" y="62229"/>
                </a:lnTo>
                <a:lnTo>
                  <a:pt x="652403" y="83819"/>
                </a:lnTo>
                <a:lnTo>
                  <a:pt x="689170" y="110489"/>
                </a:lnTo>
                <a:lnTo>
                  <a:pt x="722766" y="140969"/>
                </a:lnTo>
                <a:lnTo>
                  <a:pt x="752884" y="173989"/>
                </a:lnTo>
                <a:lnTo>
                  <a:pt x="779215" y="210819"/>
                </a:lnTo>
                <a:lnTo>
                  <a:pt x="801451" y="250189"/>
                </a:lnTo>
                <a:lnTo>
                  <a:pt x="819283" y="293369"/>
                </a:lnTo>
                <a:lnTo>
                  <a:pt x="832401" y="336549"/>
                </a:lnTo>
                <a:lnTo>
                  <a:pt x="840499" y="383539"/>
                </a:lnTo>
                <a:lnTo>
                  <a:pt x="843267" y="430529"/>
                </a:lnTo>
                <a:lnTo>
                  <a:pt x="840499" y="478789"/>
                </a:lnTo>
                <a:lnTo>
                  <a:pt x="832401" y="525779"/>
                </a:lnTo>
                <a:lnTo>
                  <a:pt x="819283" y="570229"/>
                </a:lnTo>
                <a:lnTo>
                  <a:pt x="801451" y="612139"/>
                </a:lnTo>
                <a:lnTo>
                  <a:pt x="779215" y="651509"/>
                </a:lnTo>
                <a:lnTo>
                  <a:pt x="752884" y="688339"/>
                </a:lnTo>
                <a:lnTo>
                  <a:pt x="722766" y="722629"/>
                </a:lnTo>
                <a:lnTo>
                  <a:pt x="689170" y="751839"/>
                </a:lnTo>
                <a:lnTo>
                  <a:pt x="652403" y="778509"/>
                </a:lnTo>
                <a:lnTo>
                  <a:pt x="612776" y="801369"/>
                </a:lnTo>
                <a:lnTo>
                  <a:pt x="570596" y="819149"/>
                </a:lnTo>
                <a:lnTo>
                  <a:pt x="526171" y="831849"/>
                </a:lnTo>
                <a:lnTo>
                  <a:pt x="479812" y="839469"/>
                </a:lnTo>
                <a:lnTo>
                  <a:pt x="431825" y="842009"/>
                </a:lnTo>
                <a:lnTo>
                  <a:pt x="563740" y="842009"/>
                </a:lnTo>
                <a:lnTo>
                  <a:pt x="609953" y="824229"/>
                </a:lnTo>
                <a:lnTo>
                  <a:pt x="649543" y="803909"/>
                </a:lnTo>
                <a:lnTo>
                  <a:pt x="686625" y="779779"/>
                </a:lnTo>
                <a:lnTo>
                  <a:pt x="720932" y="751839"/>
                </a:lnTo>
                <a:lnTo>
                  <a:pt x="752198" y="721359"/>
                </a:lnTo>
                <a:lnTo>
                  <a:pt x="780158" y="687069"/>
                </a:lnTo>
                <a:lnTo>
                  <a:pt x="804546" y="648969"/>
                </a:lnTo>
                <a:lnTo>
                  <a:pt x="825097" y="609599"/>
                </a:lnTo>
                <a:lnTo>
                  <a:pt x="841543" y="567689"/>
                </a:lnTo>
                <a:lnTo>
                  <a:pt x="853619" y="524509"/>
                </a:lnTo>
                <a:lnTo>
                  <a:pt x="861060" y="478789"/>
                </a:lnTo>
                <a:lnTo>
                  <a:pt x="863599" y="430529"/>
                </a:lnTo>
                <a:lnTo>
                  <a:pt x="861060" y="384809"/>
                </a:lnTo>
                <a:lnTo>
                  <a:pt x="853619" y="339089"/>
                </a:lnTo>
                <a:lnTo>
                  <a:pt x="841543" y="294639"/>
                </a:lnTo>
                <a:lnTo>
                  <a:pt x="825097" y="252729"/>
                </a:lnTo>
                <a:lnTo>
                  <a:pt x="804546" y="213359"/>
                </a:lnTo>
                <a:lnTo>
                  <a:pt x="780158" y="176529"/>
                </a:lnTo>
                <a:lnTo>
                  <a:pt x="752198" y="142239"/>
                </a:lnTo>
                <a:lnTo>
                  <a:pt x="720932" y="110489"/>
                </a:lnTo>
                <a:lnTo>
                  <a:pt x="686625" y="82549"/>
                </a:lnTo>
                <a:lnTo>
                  <a:pt x="649543" y="58419"/>
                </a:lnTo>
                <a:lnTo>
                  <a:pt x="609953" y="38099"/>
                </a:lnTo>
                <a:lnTo>
                  <a:pt x="568121" y="21589"/>
                </a:lnTo>
                <a:lnTo>
                  <a:pt x="559359" y="19049"/>
                </a:lnTo>
                <a:close/>
              </a:path>
              <a:path w="863600" h="862330">
                <a:moveTo>
                  <a:pt x="311124" y="793749"/>
                </a:moveTo>
                <a:lnTo>
                  <a:pt x="309676" y="793749"/>
                </a:lnTo>
                <a:lnTo>
                  <a:pt x="308940" y="796289"/>
                </a:lnTo>
                <a:lnTo>
                  <a:pt x="309384" y="797559"/>
                </a:lnTo>
                <a:lnTo>
                  <a:pt x="309943" y="797559"/>
                </a:lnTo>
                <a:lnTo>
                  <a:pt x="325733" y="802639"/>
                </a:lnTo>
                <a:lnTo>
                  <a:pt x="352139" y="808989"/>
                </a:lnTo>
                <a:lnTo>
                  <a:pt x="387917" y="814069"/>
                </a:lnTo>
                <a:lnTo>
                  <a:pt x="431825" y="816609"/>
                </a:lnTo>
                <a:lnTo>
                  <a:pt x="477664" y="814069"/>
                </a:lnTo>
                <a:lnTo>
                  <a:pt x="515398" y="807719"/>
                </a:lnTo>
                <a:lnTo>
                  <a:pt x="403097" y="807719"/>
                </a:lnTo>
                <a:lnTo>
                  <a:pt x="369303" y="806449"/>
                </a:lnTo>
                <a:lnTo>
                  <a:pt x="341204" y="801369"/>
                </a:lnTo>
                <a:lnTo>
                  <a:pt x="311124" y="793749"/>
                </a:lnTo>
                <a:close/>
              </a:path>
              <a:path w="863600" h="862330">
                <a:moveTo>
                  <a:pt x="670336" y="730249"/>
                </a:moveTo>
                <a:lnTo>
                  <a:pt x="456920" y="730249"/>
                </a:lnTo>
                <a:lnTo>
                  <a:pt x="468669" y="732789"/>
                </a:lnTo>
                <a:lnTo>
                  <a:pt x="478159" y="739139"/>
                </a:lnTo>
                <a:lnTo>
                  <a:pt x="484504" y="748029"/>
                </a:lnTo>
                <a:lnTo>
                  <a:pt x="486816" y="760729"/>
                </a:lnTo>
                <a:lnTo>
                  <a:pt x="481138" y="778509"/>
                </a:lnTo>
                <a:lnTo>
                  <a:pt x="464697" y="793749"/>
                </a:lnTo>
                <a:lnTo>
                  <a:pt x="438387" y="803909"/>
                </a:lnTo>
                <a:lnTo>
                  <a:pt x="403097" y="807719"/>
                </a:lnTo>
                <a:lnTo>
                  <a:pt x="515398" y="807719"/>
                </a:lnTo>
                <a:lnTo>
                  <a:pt x="522945" y="806449"/>
                </a:lnTo>
                <a:lnTo>
                  <a:pt x="566839" y="792479"/>
                </a:lnTo>
                <a:lnTo>
                  <a:pt x="608519" y="774699"/>
                </a:lnTo>
                <a:lnTo>
                  <a:pt x="647157" y="750569"/>
                </a:lnTo>
                <a:lnTo>
                  <a:pt x="670336" y="730249"/>
                </a:lnTo>
                <a:close/>
              </a:path>
              <a:path w="863600" h="862330">
                <a:moveTo>
                  <a:pt x="69151" y="308609"/>
                </a:moveTo>
                <a:lnTo>
                  <a:pt x="65938" y="308609"/>
                </a:lnTo>
                <a:lnTo>
                  <a:pt x="62804" y="318769"/>
                </a:lnTo>
                <a:lnTo>
                  <a:pt x="56203" y="345439"/>
                </a:lnTo>
                <a:lnTo>
                  <a:pt x="49650" y="383539"/>
                </a:lnTo>
                <a:lnTo>
                  <a:pt x="46659" y="430529"/>
                </a:lnTo>
                <a:lnTo>
                  <a:pt x="49252" y="477519"/>
                </a:lnTo>
                <a:lnTo>
                  <a:pt x="57144" y="523239"/>
                </a:lnTo>
                <a:lnTo>
                  <a:pt x="70392" y="566419"/>
                </a:lnTo>
                <a:lnTo>
                  <a:pt x="89053" y="608329"/>
                </a:lnTo>
                <a:lnTo>
                  <a:pt x="113183" y="647699"/>
                </a:lnTo>
                <a:lnTo>
                  <a:pt x="142840" y="681989"/>
                </a:lnTo>
                <a:lnTo>
                  <a:pt x="178079" y="712469"/>
                </a:lnTo>
                <a:lnTo>
                  <a:pt x="218957" y="736599"/>
                </a:lnTo>
                <a:lnTo>
                  <a:pt x="265531" y="755649"/>
                </a:lnTo>
                <a:lnTo>
                  <a:pt x="309641" y="767079"/>
                </a:lnTo>
                <a:lnTo>
                  <a:pt x="352856" y="770889"/>
                </a:lnTo>
                <a:lnTo>
                  <a:pt x="393834" y="764539"/>
                </a:lnTo>
                <a:lnTo>
                  <a:pt x="418785" y="750569"/>
                </a:lnTo>
                <a:lnTo>
                  <a:pt x="436788" y="736599"/>
                </a:lnTo>
                <a:lnTo>
                  <a:pt x="456920" y="730249"/>
                </a:lnTo>
                <a:lnTo>
                  <a:pt x="670336" y="730249"/>
                </a:lnTo>
                <a:lnTo>
                  <a:pt x="681926" y="720089"/>
                </a:lnTo>
                <a:lnTo>
                  <a:pt x="711996" y="685799"/>
                </a:lnTo>
                <a:lnTo>
                  <a:pt x="729104" y="656589"/>
                </a:lnTo>
                <a:lnTo>
                  <a:pt x="263143" y="656589"/>
                </a:lnTo>
                <a:lnTo>
                  <a:pt x="232631" y="650239"/>
                </a:lnTo>
                <a:lnTo>
                  <a:pt x="210972" y="634999"/>
                </a:lnTo>
                <a:lnTo>
                  <a:pt x="198057" y="612139"/>
                </a:lnTo>
                <a:lnTo>
                  <a:pt x="193776" y="586739"/>
                </a:lnTo>
                <a:lnTo>
                  <a:pt x="196638" y="566419"/>
                </a:lnTo>
                <a:lnTo>
                  <a:pt x="204997" y="543559"/>
                </a:lnTo>
                <a:lnTo>
                  <a:pt x="218508" y="521969"/>
                </a:lnTo>
                <a:lnTo>
                  <a:pt x="236829" y="501649"/>
                </a:lnTo>
                <a:lnTo>
                  <a:pt x="255794" y="486409"/>
                </a:lnTo>
                <a:lnTo>
                  <a:pt x="104063" y="486409"/>
                </a:lnTo>
                <a:lnTo>
                  <a:pt x="84802" y="480059"/>
                </a:lnTo>
                <a:lnTo>
                  <a:pt x="69235" y="463549"/>
                </a:lnTo>
                <a:lnTo>
                  <a:pt x="58824" y="438149"/>
                </a:lnTo>
                <a:lnTo>
                  <a:pt x="55029" y="402589"/>
                </a:lnTo>
                <a:lnTo>
                  <a:pt x="57020" y="368299"/>
                </a:lnTo>
                <a:lnTo>
                  <a:pt x="61533" y="340359"/>
                </a:lnTo>
                <a:lnTo>
                  <a:pt x="66371" y="320039"/>
                </a:lnTo>
                <a:lnTo>
                  <a:pt x="69430" y="309879"/>
                </a:lnTo>
                <a:lnTo>
                  <a:pt x="69151" y="308609"/>
                </a:lnTo>
                <a:close/>
              </a:path>
              <a:path w="863600" h="862330">
                <a:moveTo>
                  <a:pt x="505955" y="372109"/>
                </a:moveTo>
                <a:lnTo>
                  <a:pt x="460943" y="403859"/>
                </a:lnTo>
                <a:lnTo>
                  <a:pt x="432506" y="420369"/>
                </a:lnTo>
                <a:lnTo>
                  <a:pt x="396176" y="441959"/>
                </a:lnTo>
                <a:lnTo>
                  <a:pt x="390972" y="500379"/>
                </a:lnTo>
                <a:lnTo>
                  <a:pt x="380377" y="551179"/>
                </a:lnTo>
                <a:lnTo>
                  <a:pt x="361213" y="593089"/>
                </a:lnTo>
                <a:lnTo>
                  <a:pt x="334762" y="626109"/>
                </a:lnTo>
                <a:lnTo>
                  <a:pt x="301810" y="647699"/>
                </a:lnTo>
                <a:lnTo>
                  <a:pt x="263143" y="656589"/>
                </a:lnTo>
                <a:lnTo>
                  <a:pt x="557390" y="656589"/>
                </a:lnTo>
                <a:lnTo>
                  <a:pt x="503138" y="643889"/>
                </a:lnTo>
                <a:lnTo>
                  <a:pt x="464245" y="613409"/>
                </a:lnTo>
                <a:lnTo>
                  <a:pt x="440825" y="571499"/>
                </a:lnTo>
                <a:lnTo>
                  <a:pt x="432993" y="524509"/>
                </a:lnTo>
                <a:lnTo>
                  <a:pt x="442732" y="468629"/>
                </a:lnTo>
                <a:lnTo>
                  <a:pt x="466043" y="427989"/>
                </a:lnTo>
                <a:lnTo>
                  <a:pt x="494067" y="401319"/>
                </a:lnTo>
                <a:lnTo>
                  <a:pt x="517944" y="387349"/>
                </a:lnTo>
                <a:lnTo>
                  <a:pt x="513156" y="383539"/>
                </a:lnTo>
                <a:lnTo>
                  <a:pt x="509536" y="378459"/>
                </a:lnTo>
                <a:lnTo>
                  <a:pt x="505955" y="372109"/>
                </a:lnTo>
                <a:close/>
              </a:path>
              <a:path w="863600" h="862330">
                <a:moveTo>
                  <a:pt x="754645" y="452119"/>
                </a:moveTo>
                <a:lnTo>
                  <a:pt x="592073" y="452119"/>
                </a:lnTo>
                <a:lnTo>
                  <a:pt x="626814" y="459739"/>
                </a:lnTo>
                <a:lnTo>
                  <a:pt x="651906" y="480059"/>
                </a:lnTo>
                <a:lnTo>
                  <a:pt x="667126" y="510539"/>
                </a:lnTo>
                <a:lnTo>
                  <a:pt x="672249" y="546099"/>
                </a:lnTo>
                <a:lnTo>
                  <a:pt x="663892" y="585469"/>
                </a:lnTo>
                <a:lnTo>
                  <a:pt x="640394" y="621029"/>
                </a:lnTo>
                <a:lnTo>
                  <a:pt x="604108" y="646429"/>
                </a:lnTo>
                <a:lnTo>
                  <a:pt x="557390" y="656589"/>
                </a:lnTo>
                <a:lnTo>
                  <a:pt x="729104" y="656589"/>
                </a:lnTo>
                <a:lnTo>
                  <a:pt x="754735" y="596899"/>
                </a:lnTo>
                <a:lnTo>
                  <a:pt x="766125" y="553719"/>
                </a:lnTo>
                <a:lnTo>
                  <a:pt x="770305" y="511809"/>
                </a:lnTo>
                <a:lnTo>
                  <a:pt x="764140" y="469899"/>
                </a:lnTo>
                <a:lnTo>
                  <a:pt x="754645" y="452119"/>
                </a:lnTo>
                <a:close/>
              </a:path>
              <a:path w="863600" h="862330">
                <a:moveTo>
                  <a:pt x="358381" y="462279"/>
                </a:moveTo>
                <a:lnTo>
                  <a:pt x="316124" y="486409"/>
                </a:lnTo>
                <a:lnTo>
                  <a:pt x="275637" y="516889"/>
                </a:lnTo>
                <a:lnTo>
                  <a:pt x="245242" y="551179"/>
                </a:lnTo>
                <a:lnTo>
                  <a:pt x="233260" y="589279"/>
                </a:lnTo>
                <a:lnTo>
                  <a:pt x="235411" y="601979"/>
                </a:lnTo>
                <a:lnTo>
                  <a:pt x="241487" y="612139"/>
                </a:lnTo>
                <a:lnTo>
                  <a:pt x="250920" y="617219"/>
                </a:lnTo>
                <a:lnTo>
                  <a:pt x="263143" y="618489"/>
                </a:lnTo>
                <a:lnTo>
                  <a:pt x="302610" y="603249"/>
                </a:lnTo>
                <a:lnTo>
                  <a:pt x="330231" y="566419"/>
                </a:lnTo>
                <a:lnTo>
                  <a:pt x="348118" y="516889"/>
                </a:lnTo>
                <a:lnTo>
                  <a:pt x="358381" y="462279"/>
                </a:lnTo>
                <a:close/>
              </a:path>
              <a:path w="863600" h="862330">
                <a:moveTo>
                  <a:pt x="553821" y="406399"/>
                </a:moveTo>
                <a:lnTo>
                  <a:pt x="530755" y="416559"/>
                </a:lnTo>
                <a:lnTo>
                  <a:pt x="505677" y="436879"/>
                </a:lnTo>
                <a:lnTo>
                  <a:pt x="485536" y="471169"/>
                </a:lnTo>
                <a:lnTo>
                  <a:pt x="477278" y="519429"/>
                </a:lnTo>
                <a:lnTo>
                  <a:pt x="483104" y="557529"/>
                </a:lnTo>
                <a:lnTo>
                  <a:pt x="499691" y="588009"/>
                </a:lnTo>
                <a:lnTo>
                  <a:pt x="525702" y="610869"/>
                </a:lnTo>
                <a:lnTo>
                  <a:pt x="559803" y="618489"/>
                </a:lnTo>
                <a:lnTo>
                  <a:pt x="587019" y="613409"/>
                </a:lnTo>
                <a:lnTo>
                  <a:pt x="609698" y="598169"/>
                </a:lnTo>
                <a:lnTo>
                  <a:pt x="625429" y="574039"/>
                </a:lnTo>
                <a:lnTo>
                  <a:pt x="625960" y="571499"/>
                </a:lnTo>
                <a:lnTo>
                  <a:pt x="562165" y="571499"/>
                </a:lnTo>
                <a:lnTo>
                  <a:pt x="545543" y="566419"/>
                </a:lnTo>
                <a:lnTo>
                  <a:pt x="532279" y="554989"/>
                </a:lnTo>
                <a:lnTo>
                  <a:pt x="523496" y="538479"/>
                </a:lnTo>
                <a:lnTo>
                  <a:pt x="520318" y="516889"/>
                </a:lnTo>
                <a:lnTo>
                  <a:pt x="525812" y="491489"/>
                </a:lnTo>
                <a:lnTo>
                  <a:pt x="540946" y="471169"/>
                </a:lnTo>
                <a:lnTo>
                  <a:pt x="563706" y="457199"/>
                </a:lnTo>
                <a:lnTo>
                  <a:pt x="592073" y="452119"/>
                </a:lnTo>
                <a:lnTo>
                  <a:pt x="754645" y="452119"/>
                </a:lnTo>
                <a:lnTo>
                  <a:pt x="750576" y="444499"/>
                </a:lnTo>
                <a:lnTo>
                  <a:pt x="737012" y="426719"/>
                </a:lnTo>
                <a:lnTo>
                  <a:pt x="731617" y="408939"/>
                </a:lnTo>
                <a:lnTo>
                  <a:pt x="588046" y="408939"/>
                </a:lnTo>
                <a:lnTo>
                  <a:pt x="564648" y="407669"/>
                </a:lnTo>
                <a:lnTo>
                  <a:pt x="553821" y="406399"/>
                </a:lnTo>
                <a:close/>
              </a:path>
              <a:path w="863600" h="862330">
                <a:moveTo>
                  <a:pt x="589686" y="487679"/>
                </a:moveTo>
                <a:lnTo>
                  <a:pt x="579133" y="488949"/>
                </a:lnTo>
                <a:lnTo>
                  <a:pt x="569807" y="494029"/>
                </a:lnTo>
                <a:lnTo>
                  <a:pt x="562972" y="502919"/>
                </a:lnTo>
                <a:lnTo>
                  <a:pt x="559892" y="513079"/>
                </a:lnTo>
                <a:lnTo>
                  <a:pt x="562202" y="527049"/>
                </a:lnTo>
                <a:lnTo>
                  <a:pt x="568820" y="537209"/>
                </a:lnTo>
                <a:lnTo>
                  <a:pt x="575733" y="546099"/>
                </a:lnTo>
                <a:lnTo>
                  <a:pt x="578929" y="554989"/>
                </a:lnTo>
                <a:lnTo>
                  <a:pt x="578929" y="566419"/>
                </a:lnTo>
                <a:lnTo>
                  <a:pt x="570560" y="571499"/>
                </a:lnTo>
                <a:lnTo>
                  <a:pt x="625960" y="571499"/>
                </a:lnTo>
                <a:lnTo>
                  <a:pt x="631799" y="543559"/>
                </a:lnTo>
                <a:lnTo>
                  <a:pt x="629255" y="523239"/>
                </a:lnTo>
                <a:lnTo>
                  <a:pt x="621506" y="505459"/>
                </a:lnTo>
                <a:lnTo>
                  <a:pt x="608375" y="492759"/>
                </a:lnTo>
                <a:lnTo>
                  <a:pt x="589686" y="487679"/>
                </a:lnTo>
                <a:close/>
              </a:path>
              <a:path w="863600" h="862330">
                <a:moveTo>
                  <a:pt x="812239" y="375919"/>
                </a:moveTo>
                <a:lnTo>
                  <a:pt x="759561" y="375919"/>
                </a:lnTo>
                <a:lnTo>
                  <a:pt x="778790" y="382269"/>
                </a:lnTo>
                <a:lnTo>
                  <a:pt x="794321" y="398779"/>
                </a:lnTo>
                <a:lnTo>
                  <a:pt x="804727" y="425449"/>
                </a:lnTo>
                <a:lnTo>
                  <a:pt x="808445" y="459739"/>
                </a:lnTo>
                <a:lnTo>
                  <a:pt x="808505" y="462279"/>
                </a:lnTo>
                <a:lnTo>
                  <a:pt x="806401" y="496569"/>
                </a:lnTo>
                <a:lnTo>
                  <a:pt x="801474" y="525779"/>
                </a:lnTo>
                <a:lnTo>
                  <a:pt x="796514" y="544829"/>
                </a:lnTo>
                <a:lnTo>
                  <a:pt x="794232" y="553719"/>
                </a:lnTo>
                <a:lnTo>
                  <a:pt x="794499" y="553719"/>
                </a:lnTo>
                <a:lnTo>
                  <a:pt x="796848" y="554989"/>
                </a:lnTo>
                <a:lnTo>
                  <a:pt x="797547" y="554989"/>
                </a:lnTo>
                <a:lnTo>
                  <a:pt x="797725" y="553719"/>
                </a:lnTo>
                <a:lnTo>
                  <a:pt x="800900" y="544829"/>
                </a:lnTo>
                <a:lnTo>
                  <a:pt x="807651" y="518159"/>
                </a:lnTo>
                <a:lnTo>
                  <a:pt x="814243" y="480059"/>
                </a:lnTo>
                <a:lnTo>
                  <a:pt x="816940" y="430529"/>
                </a:lnTo>
                <a:lnTo>
                  <a:pt x="814015" y="386079"/>
                </a:lnTo>
                <a:lnTo>
                  <a:pt x="812239" y="375919"/>
                </a:lnTo>
                <a:close/>
              </a:path>
              <a:path w="863600" h="862330">
                <a:moveTo>
                  <a:pt x="431825" y="45719"/>
                </a:moveTo>
                <a:lnTo>
                  <a:pt x="386017" y="48259"/>
                </a:lnTo>
                <a:lnTo>
                  <a:pt x="340829" y="57149"/>
                </a:lnTo>
                <a:lnTo>
                  <a:pt x="297057" y="69849"/>
                </a:lnTo>
                <a:lnTo>
                  <a:pt x="255499" y="88899"/>
                </a:lnTo>
                <a:lnTo>
                  <a:pt x="216954" y="113029"/>
                </a:lnTo>
                <a:lnTo>
                  <a:pt x="182219" y="142239"/>
                </a:lnTo>
                <a:lnTo>
                  <a:pt x="152092" y="177799"/>
                </a:lnTo>
                <a:lnTo>
                  <a:pt x="127370" y="218439"/>
                </a:lnTo>
                <a:lnTo>
                  <a:pt x="108851" y="265429"/>
                </a:lnTo>
                <a:lnTo>
                  <a:pt x="97486" y="308609"/>
                </a:lnTo>
                <a:lnTo>
                  <a:pt x="93294" y="351789"/>
                </a:lnTo>
                <a:lnTo>
                  <a:pt x="99465" y="393699"/>
                </a:lnTo>
                <a:lnTo>
                  <a:pt x="113042" y="419099"/>
                </a:lnTo>
                <a:lnTo>
                  <a:pt x="126619" y="436879"/>
                </a:lnTo>
                <a:lnTo>
                  <a:pt x="132791" y="457199"/>
                </a:lnTo>
                <a:lnTo>
                  <a:pt x="130488" y="468629"/>
                </a:lnTo>
                <a:lnTo>
                  <a:pt x="124256" y="477519"/>
                </a:lnTo>
                <a:lnTo>
                  <a:pt x="115110" y="483869"/>
                </a:lnTo>
                <a:lnTo>
                  <a:pt x="104063" y="486409"/>
                </a:lnTo>
                <a:lnTo>
                  <a:pt x="255794" y="486409"/>
                </a:lnTo>
                <a:lnTo>
                  <a:pt x="263697" y="480059"/>
                </a:lnTo>
                <a:lnTo>
                  <a:pt x="292911" y="461009"/>
                </a:lnTo>
                <a:lnTo>
                  <a:pt x="325485" y="443229"/>
                </a:lnTo>
                <a:lnTo>
                  <a:pt x="362432" y="424179"/>
                </a:lnTo>
                <a:lnTo>
                  <a:pt x="363438" y="417829"/>
                </a:lnTo>
                <a:lnTo>
                  <a:pt x="318160" y="417829"/>
                </a:lnTo>
                <a:lnTo>
                  <a:pt x="300393" y="414019"/>
                </a:lnTo>
                <a:lnTo>
                  <a:pt x="285427" y="403859"/>
                </a:lnTo>
                <a:lnTo>
                  <a:pt x="274274" y="389889"/>
                </a:lnTo>
                <a:lnTo>
                  <a:pt x="267944" y="373379"/>
                </a:lnTo>
                <a:lnTo>
                  <a:pt x="244635" y="368299"/>
                </a:lnTo>
                <a:lnTo>
                  <a:pt x="225929" y="354329"/>
                </a:lnTo>
                <a:lnTo>
                  <a:pt x="213277" y="335279"/>
                </a:lnTo>
                <a:lnTo>
                  <a:pt x="208127" y="308609"/>
                </a:lnTo>
                <a:lnTo>
                  <a:pt x="210088" y="289559"/>
                </a:lnTo>
                <a:lnTo>
                  <a:pt x="215749" y="273049"/>
                </a:lnTo>
                <a:lnTo>
                  <a:pt x="224774" y="261619"/>
                </a:lnTo>
                <a:lnTo>
                  <a:pt x="236829" y="257809"/>
                </a:lnTo>
                <a:lnTo>
                  <a:pt x="290391" y="257809"/>
                </a:lnTo>
                <a:lnTo>
                  <a:pt x="296205" y="245109"/>
                </a:lnTo>
                <a:lnTo>
                  <a:pt x="327808" y="210819"/>
                </a:lnTo>
                <a:lnTo>
                  <a:pt x="366026" y="198119"/>
                </a:lnTo>
                <a:lnTo>
                  <a:pt x="734651" y="198119"/>
                </a:lnTo>
                <a:lnTo>
                  <a:pt x="720969" y="181609"/>
                </a:lnTo>
                <a:lnTo>
                  <a:pt x="685827" y="151129"/>
                </a:lnTo>
                <a:lnTo>
                  <a:pt x="653510" y="132079"/>
                </a:lnTo>
                <a:lnTo>
                  <a:pt x="406679" y="132079"/>
                </a:lnTo>
                <a:lnTo>
                  <a:pt x="394444" y="129539"/>
                </a:lnTo>
                <a:lnTo>
                  <a:pt x="385013" y="123189"/>
                </a:lnTo>
                <a:lnTo>
                  <a:pt x="378943" y="114299"/>
                </a:lnTo>
                <a:lnTo>
                  <a:pt x="376796" y="102869"/>
                </a:lnTo>
                <a:lnTo>
                  <a:pt x="382644" y="83819"/>
                </a:lnTo>
                <a:lnTo>
                  <a:pt x="399365" y="68579"/>
                </a:lnTo>
                <a:lnTo>
                  <a:pt x="425729" y="58419"/>
                </a:lnTo>
                <a:lnTo>
                  <a:pt x="460501" y="54609"/>
                </a:lnTo>
                <a:lnTo>
                  <a:pt x="509582" y="54609"/>
                </a:lnTo>
                <a:lnTo>
                  <a:pt x="477551" y="48259"/>
                </a:lnTo>
                <a:lnTo>
                  <a:pt x="431825" y="45719"/>
                </a:lnTo>
                <a:close/>
              </a:path>
              <a:path w="863600" h="862330">
                <a:moveTo>
                  <a:pt x="366026" y="401319"/>
                </a:moveTo>
                <a:lnTo>
                  <a:pt x="355179" y="408939"/>
                </a:lnTo>
                <a:lnTo>
                  <a:pt x="342988" y="414019"/>
                </a:lnTo>
                <a:lnTo>
                  <a:pt x="330350" y="416559"/>
                </a:lnTo>
                <a:lnTo>
                  <a:pt x="318160" y="417829"/>
                </a:lnTo>
                <a:lnTo>
                  <a:pt x="363438" y="417829"/>
                </a:lnTo>
                <a:lnTo>
                  <a:pt x="363639" y="416559"/>
                </a:lnTo>
                <a:lnTo>
                  <a:pt x="364807" y="410209"/>
                </a:lnTo>
                <a:lnTo>
                  <a:pt x="366026" y="401319"/>
                </a:lnTo>
                <a:close/>
              </a:path>
              <a:path w="863600" h="862330">
                <a:moveTo>
                  <a:pt x="811129" y="369569"/>
                </a:moveTo>
                <a:lnTo>
                  <a:pt x="585444" y="369569"/>
                </a:lnTo>
                <a:lnTo>
                  <a:pt x="596825" y="370839"/>
                </a:lnTo>
                <a:lnTo>
                  <a:pt x="607968" y="373379"/>
                </a:lnTo>
                <a:lnTo>
                  <a:pt x="616605" y="379729"/>
                </a:lnTo>
                <a:lnTo>
                  <a:pt x="620471" y="388619"/>
                </a:lnTo>
                <a:lnTo>
                  <a:pt x="610994" y="403859"/>
                </a:lnTo>
                <a:lnTo>
                  <a:pt x="588046" y="408939"/>
                </a:lnTo>
                <a:lnTo>
                  <a:pt x="731617" y="408939"/>
                </a:lnTo>
                <a:lnTo>
                  <a:pt x="759561" y="375919"/>
                </a:lnTo>
                <a:lnTo>
                  <a:pt x="812239" y="375919"/>
                </a:lnTo>
                <a:lnTo>
                  <a:pt x="811129" y="369569"/>
                </a:lnTo>
                <a:close/>
              </a:path>
              <a:path w="863600" h="862330">
                <a:moveTo>
                  <a:pt x="494598" y="297179"/>
                </a:moveTo>
                <a:lnTo>
                  <a:pt x="431825" y="297179"/>
                </a:lnTo>
                <a:lnTo>
                  <a:pt x="436587" y="304799"/>
                </a:lnTo>
                <a:lnTo>
                  <a:pt x="436587" y="312419"/>
                </a:lnTo>
                <a:lnTo>
                  <a:pt x="433283" y="326389"/>
                </a:lnTo>
                <a:lnTo>
                  <a:pt x="424938" y="341629"/>
                </a:lnTo>
                <a:lnTo>
                  <a:pt x="413902" y="356869"/>
                </a:lnTo>
                <a:lnTo>
                  <a:pt x="402526" y="369569"/>
                </a:lnTo>
                <a:lnTo>
                  <a:pt x="400324" y="382269"/>
                </a:lnTo>
                <a:lnTo>
                  <a:pt x="398908" y="392429"/>
                </a:lnTo>
                <a:lnTo>
                  <a:pt x="398152" y="400049"/>
                </a:lnTo>
                <a:lnTo>
                  <a:pt x="397929" y="406399"/>
                </a:lnTo>
                <a:lnTo>
                  <a:pt x="426223" y="388619"/>
                </a:lnTo>
                <a:lnTo>
                  <a:pt x="471766" y="359409"/>
                </a:lnTo>
                <a:lnTo>
                  <a:pt x="494017" y="344169"/>
                </a:lnTo>
                <a:lnTo>
                  <a:pt x="492629" y="337819"/>
                </a:lnTo>
                <a:lnTo>
                  <a:pt x="491917" y="330199"/>
                </a:lnTo>
                <a:lnTo>
                  <a:pt x="491707" y="325119"/>
                </a:lnTo>
                <a:lnTo>
                  <a:pt x="491616" y="316229"/>
                </a:lnTo>
                <a:lnTo>
                  <a:pt x="494598" y="297179"/>
                </a:lnTo>
                <a:close/>
              </a:path>
              <a:path w="863600" h="862330">
                <a:moveTo>
                  <a:pt x="577722" y="198119"/>
                </a:moveTo>
                <a:lnTo>
                  <a:pt x="366026" y="198119"/>
                </a:lnTo>
                <a:lnTo>
                  <a:pt x="387514" y="201929"/>
                </a:lnTo>
                <a:lnTo>
                  <a:pt x="399807" y="212089"/>
                </a:lnTo>
                <a:lnTo>
                  <a:pt x="405372" y="224789"/>
                </a:lnTo>
                <a:lnTo>
                  <a:pt x="406679" y="236219"/>
                </a:lnTo>
                <a:lnTo>
                  <a:pt x="397186" y="278129"/>
                </a:lnTo>
                <a:lnTo>
                  <a:pt x="372891" y="318769"/>
                </a:lnTo>
                <a:lnTo>
                  <a:pt x="340071" y="350519"/>
                </a:lnTo>
                <a:lnTo>
                  <a:pt x="305003" y="369569"/>
                </a:lnTo>
                <a:lnTo>
                  <a:pt x="306676" y="374649"/>
                </a:lnTo>
                <a:lnTo>
                  <a:pt x="310245" y="380999"/>
                </a:lnTo>
                <a:lnTo>
                  <a:pt x="316276" y="386079"/>
                </a:lnTo>
                <a:lnTo>
                  <a:pt x="325335" y="388619"/>
                </a:lnTo>
                <a:lnTo>
                  <a:pt x="339247" y="384809"/>
                </a:lnTo>
                <a:lnTo>
                  <a:pt x="353153" y="378459"/>
                </a:lnTo>
                <a:lnTo>
                  <a:pt x="365714" y="368299"/>
                </a:lnTo>
                <a:lnTo>
                  <a:pt x="375589" y="358139"/>
                </a:lnTo>
                <a:lnTo>
                  <a:pt x="381533" y="337819"/>
                </a:lnTo>
                <a:lnTo>
                  <a:pt x="391733" y="318769"/>
                </a:lnTo>
                <a:lnTo>
                  <a:pt x="405516" y="303529"/>
                </a:lnTo>
                <a:lnTo>
                  <a:pt x="422211" y="297179"/>
                </a:lnTo>
                <a:lnTo>
                  <a:pt x="494598" y="297179"/>
                </a:lnTo>
                <a:lnTo>
                  <a:pt x="498175" y="274319"/>
                </a:lnTo>
                <a:lnTo>
                  <a:pt x="516281" y="236219"/>
                </a:lnTo>
                <a:lnTo>
                  <a:pt x="543582" y="208279"/>
                </a:lnTo>
                <a:lnTo>
                  <a:pt x="577722" y="198119"/>
                </a:lnTo>
                <a:close/>
              </a:path>
              <a:path w="863600" h="862330">
                <a:moveTo>
                  <a:pt x="734651" y="198119"/>
                </a:moveTo>
                <a:lnTo>
                  <a:pt x="577722" y="198119"/>
                </a:lnTo>
                <a:lnTo>
                  <a:pt x="595870" y="200659"/>
                </a:lnTo>
                <a:lnTo>
                  <a:pt x="608974" y="209549"/>
                </a:lnTo>
                <a:lnTo>
                  <a:pt x="616920" y="223519"/>
                </a:lnTo>
                <a:lnTo>
                  <a:pt x="619594" y="238759"/>
                </a:lnTo>
                <a:lnTo>
                  <a:pt x="613409" y="267969"/>
                </a:lnTo>
                <a:lnTo>
                  <a:pt x="596123" y="297179"/>
                </a:lnTo>
                <a:lnTo>
                  <a:pt x="569644" y="325119"/>
                </a:lnTo>
                <a:lnTo>
                  <a:pt x="535876" y="351789"/>
                </a:lnTo>
                <a:lnTo>
                  <a:pt x="538983" y="359409"/>
                </a:lnTo>
                <a:lnTo>
                  <a:pt x="542939" y="365759"/>
                </a:lnTo>
                <a:lnTo>
                  <a:pt x="547783" y="370839"/>
                </a:lnTo>
                <a:lnTo>
                  <a:pt x="553554" y="374649"/>
                </a:lnTo>
                <a:lnTo>
                  <a:pt x="556303" y="373379"/>
                </a:lnTo>
                <a:lnTo>
                  <a:pt x="563541" y="370839"/>
                </a:lnTo>
                <a:lnTo>
                  <a:pt x="573759" y="369569"/>
                </a:lnTo>
                <a:lnTo>
                  <a:pt x="811129" y="369569"/>
                </a:lnTo>
                <a:lnTo>
                  <a:pt x="806024" y="340359"/>
                </a:lnTo>
                <a:lnTo>
                  <a:pt x="792845" y="297179"/>
                </a:lnTo>
                <a:lnTo>
                  <a:pt x="774356" y="255269"/>
                </a:lnTo>
                <a:lnTo>
                  <a:pt x="750438" y="217169"/>
                </a:lnTo>
                <a:lnTo>
                  <a:pt x="734651" y="198119"/>
                </a:lnTo>
                <a:close/>
              </a:path>
              <a:path w="863600" h="862330">
                <a:moveTo>
                  <a:pt x="290391" y="257809"/>
                </a:moveTo>
                <a:lnTo>
                  <a:pt x="244017" y="257809"/>
                </a:lnTo>
                <a:lnTo>
                  <a:pt x="246405" y="264159"/>
                </a:lnTo>
                <a:lnTo>
                  <a:pt x="246405" y="267969"/>
                </a:lnTo>
                <a:lnTo>
                  <a:pt x="245472" y="274319"/>
                </a:lnTo>
                <a:lnTo>
                  <a:pt x="243420" y="281939"/>
                </a:lnTo>
                <a:lnTo>
                  <a:pt x="241369" y="293369"/>
                </a:lnTo>
                <a:lnTo>
                  <a:pt x="254559" y="336549"/>
                </a:lnTo>
                <a:lnTo>
                  <a:pt x="266750" y="340359"/>
                </a:lnTo>
                <a:lnTo>
                  <a:pt x="274693" y="292099"/>
                </a:lnTo>
                <a:lnTo>
                  <a:pt x="290391" y="257809"/>
                </a:lnTo>
                <a:close/>
              </a:path>
              <a:path w="863600" h="862330">
                <a:moveTo>
                  <a:pt x="365404" y="229869"/>
                </a:moveTo>
                <a:lnTo>
                  <a:pt x="345544" y="237489"/>
                </a:lnTo>
                <a:lnTo>
                  <a:pt x="325081" y="265429"/>
                </a:lnTo>
                <a:lnTo>
                  <a:pt x="309086" y="302259"/>
                </a:lnTo>
                <a:lnTo>
                  <a:pt x="302628" y="336549"/>
                </a:lnTo>
                <a:lnTo>
                  <a:pt x="333037" y="312419"/>
                </a:lnTo>
                <a:lnTo>
                  <a:pt x="359348" y="279399"/>
                </a:lnTo>
                <a:lnTo>
                  <a:pt x="372992" y="247649"/>
                </a:lnTo>
                <a:lnTo>
                  <a:pt x="365404" y="229869"/>
                </a:lnTo>
                <a:close/>
              </a:path>
              <a:path w="863600" h="862330">
                <a:moveTo>
                  <a:pt x="580034" y="231139"/>
                </a:moveTo>
                <a:lnTo>
                  <a:pt x="564355" y="233679"/>
                </a:lnTo>
                <a:lnTo>
                  <a:pt x="547555" y="252729"/>
                </a:lnTo>
                <a:lnTo>
                  <a:pt x="534159" y="283209"/>
                </a:lnTo>
                <a:lnTo>
                  <a:pt x="528688" y="318769"/>
                </a:lnTo>
                <a:lnTo>
                  <a:pt x="554758" y="293369"/>
                </a:lnTo>
                <a:lnTo>
                  <a:pt x="575568" y="266699"/>
                </a:lnTo>
                <a:lnTo>
                  <a:pt x="585775" y="245109"/>
                </a:lnTo>
                <a:lnTo>
                  <a:pt x="580034" y="231139"/>
                </a:lnTo>
                <a:close/>
              </a:path>
              <a:path w="863600" h="862330">
                <a:moveTo>
                  <a:pt x="510743" y="92709"/>
                </a:moveTo>
                <a:lnTo>
                  <a:pt x="469772" y="99059"/>
                </a:lnTo>
                <a:lnTo>
                  <a:pt x="444823" y="111759"/>
                </a:lnTo>
                <a:lnTo>
                  <a:pt x="426818" y="125729"/>
                </a:lnTo>
                <a:lnTo>
                  <a:pt x="406679" y="132079"/>
                </a:lnTo>
                <a:lnTo>
                  <a:pt x="653510" y="132079"/>
                </a:lnTo>
                <a:lnTo>
                  <a:pt x="644892" y="126999"/>
                </a:lnTo>
                <a:lnTo>
                  <a:pt x="598042" y="107949"/>
                </a:lnTo>
                <a:lnTo>
                  <a:pt x="575495" y="101599"/>
                </a:lnTo>
                <a:lnTo>
                  <a:pt x="553950" y="96519"/>
                </a:lnTo>
                <a:lnTo>
                  <a:pt x="532625" y="93979"/>
                </a:lnTo>
                <a:lnTo>
                  <a:pt x="510743" y="92709"/>
                </a:lnTo>
                <a:close/>
              </a:path>
              <a:path w="863600" h="862330">
                <a:moveTo>
                  <a:pt x="509582" y="54609"/>
                </a:moveTo>
                <a:lnTo>
                  <a:pt x="460501" y="54609"/>
                </a:lnTo>
                <a:lnTo>
                  <a:pt x="498024" y="57149"/>
                </a:lnTo>
                <a:lnTo>
                  <a:pt x="526945" y="62229"/>
                </a:lnTo>
                <a:lnTo>
                  <a:pt x="545669" y="67309"/>
                </a:lnTo>
                <a:lnTo>
                  <a:pt x="552602" y="69849"/>
                </a:lnTo>
                <a:lnTo>
                  <a:pt x="553732" y="69849"/>
                </a:lnTo>
                <a:lnTo>
                  <a:pt x="554608" y="67309"/>
                </a:lnTo>
                <a:lnTo>
                  <a:pt x="554189" y="66039"/>
                </a:lnTo>
                <a:lnTo>
                  <a:pt x="553821" y="66039"/>
                </a:lnTo>
                <a:lnTo>
                  <a:pt x="542842" y="62229"/>
                </a:lnTo>
                <a:lnTo>
                  <a:pt x="515988" y="55879"/>
                </a:lnTo>
                <a:lnTo>
                  <a:pt x="509582" y="5460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>
              <a:solidFill>
                <a:srgbClr val="1E4191"/>
              </a:solidFill>
              <a:latin typeface="GE Inspira Pitch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354168"/>
            <a:ext cx="8436864" cy="53035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Indicative Client Case Studies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A85E9118-4525-4620-91B5-75B9750E007A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graphicFrame>
        <p:nvGraphicFramePr>
          <p:cNvPr id="12" name="Diagram 11"/>
          <p:cNvGraphicFramePr/>
          <p:nvPr>
            <p:extLst/>
          </p:nvPr>
        </p:nvGraphicFramePr>
        <p:xfrm>
          <a:off x="1603487" y="1100279"/>
          <a:ext cx="8902281" cy="48433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583930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object 4"/>
          <p:cNvSpPr/>
          <p:nvPr/>
        </p:nvSpPr>
        <p:spPr>
          <a:xfrm>
            <a:off x="0" y="0"/>
            <a:ext cx="12178747" cy="861386"/>
          </a:xfrm>
          <a:custGeom>
            <a:avLst/>
            <a:gdLst/>
            <a:ahLst/>
            <a:cxnLst/>
            <a:rect l="l" t="t" r="r" b="b"/>
            <a:pathLst>
              <a:path w="4889500" h="9753600">
                <a:moveTo>
                  <a:pt x="0" y="9753600"/>
                </a:moveTo>
                <a:lnTo>
                  <a:pt x="4889500" y="9753600"/>
                </a:lnTo>
                <a:lnTo>
                  <a:pt x="48895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solidFill>
            <a:schemeClr val="tx1">
              <a:lumMod val="60000"/>
              <a:lumOff val="40000"/>
            </a:schemeClr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64" name="object 5"/>
          <p:cNvSpPr/>
          <p:nvPr/>
        </p:nvSpPr>
        <p:spPr>
          <a:xfrm>
            <a:off x="11191836" y="147556"/>
            <a:ext cx="607219" cy="606326"/>
          </a:xfrm>
          <a:custGeom>
            <a:avLst/>
            <a:gdLst/>
            <a:ahLst/>
            <a:cxnLst/>
            <a:rect l="l" t="t" r="r" b="b"/>
            <a:pathLst>
              <a:path w="863600" h="862330">
                <a:moveTo>
                  <a:pt x="431825" y="0"/>
                </a:moveTo>
                <a:lnTo>
                  <a:pt x="384850" y="2539"/>
                </a:lnTo>
                <a:lnTo>
                  <a:pt x="339321" y="8889"/>
                </a:lnTo>
                <a:lnTo>
                  <a:pt x="295504" y="21589"/>
                </a:lnTo>
                <a:lnTo>
                  <a:pt x="253666" y="38099"/>
                </a:lnTo>
                <a:lnTo>
                  <a:pt x="214071" y="58419"/>
                </a:lnTo>
                <a:lnTo>
                  <a:pt x="176985" y="82549"/>
                </a:lnTo>
                <a:lnTo>
                  <a:pt x="142675" y="110489"/>
                </a:lnTo>
                <a:lnTo>
                  <a:pt x="111406" y="142239"/>
                </a:lnTo>
                <a:lnTo>
                  <a:pt x="83444" y="176529"/>
                </a:lnTo>
                <a:lnTo>
                  <a:pt x="59054" y="213359"/>
                </a:lnTo>
                <a:lnTo>
                  <a:pt x="38503" y="252729"/>
                </a:lnTo>
                <a:lnTo>
                  <a:pt x="22057" y="294639"/>
                </a:lnTo>
                <a:lnTo>
                  <a:pt x="9980" y="339089"/>
                </a:lnTo>
                <a:lnTo>
                  <a:pt x="2539" y="384809"/>
                </a:lnTo>
                <a:lnTo>
                  <a:pt x="0" y="430529"/>
                </a:lnTo>
                <a:lnTo>
                  <a:pt x="2539" y="478789"/>
                </a:lnTo>
                <a:lnTo>
                  <a:pt x="9980" y="524509"/>
                </a:lnTo>
                <a:lnTo>
                  <a:pt x="22057" y="567689"/>
                </a:lnTo>
                <a:lnTo>
                  <a:pt x="38503" y="609599"/>
                </a:lnTo>
                <a:lnTo>
                  <a:pt x="59054" y="648969"/>
                </a:lnTo>
                <a:lnTo>
                  <a:pt x="83444" y="687069"/>
                </a:lnTo>
                <a:lnTo>
                  <a:pt x="111406" y="721359"/>
                </a:lnTo>
                <a:lnTo>
                  <a:pt x="142675" y="751839"/>
                </a:lnTo>
                <a:lnTo>
                  <a:pt x="176985" y="779779"/>
                </a:lnTo>
                <a:lnTo>
                  <a:pt x="214071" y="803909"/>
                </a:lnTo>
                <a:lnTo>
                  <a:pt x="253666" y="824229"/>
                </a:lnTo>
                <a:lnTo>
                  <a:pt x="295504" y="840739"/>
                </a:lnTo>
                <a:lnTo>
                  <a:pt x="339321" y="853439"/>
                </a:lnTo>
                <a:lnTo>
                  <a:pt x="384850" y="861059"/>
                </a:lnTo>
                <a:lnTo>
                  <a:pt x="431825" y="862329"/>
                </a:lnTo>
                <a:lnTo>
                  <a:pt x="478791" y="861059"/>
                </a:lnTo>
                <a:lnTo>
                  <a:pt x="524311" y="853439"/>
                </a:lnTo>
                <a:lnTo>
                  <a:pt x="563740" y="842009"/>
                </a:lnTo>
                <a:lnTo>
                  <a:pt x="431825" y="842009"/>
                </a:lnTo>
                <a:lnTo>
                  <a:pt x="383835" y="839469"/>
                </a:lnTo>
                <a:lnTo>
                  <a:pt x="337472" y="831849"/>
                </a:lnTo>
                <a:lnTo>
                  <a:pt x="293043" y="819149"/>
                </a:lnTo>
                <a:lnTo>
                  <a:pt x="250858" y="801369"/>
                </a:lnTo>
                <a:lnTo>
                  <a:pt x="211226" y="778509"/>
                </a:lnTo>
                <a:lnTo>
                  <a:pt x="174455" y="751839"/>
                </a:lnTo>
                <a:lnTo>
                  <a:pt x="140854" y="722629"/>
                </a:lnTo>
                <a:lnTo>
                  <a:pt x="110731" y="688339"/>
                </a:lnTo>
                <a:lnTo>
                  <a:pt x="84395" y="651509"/>
                </a:lnTo>
                <a:lnTo>
                  <a:pt x="62156" y="612139"/>
                </a:lnTo>
                <a:lnTo>
                  <a:pt x="44321" y="570229"/>
                </a:lnTo>
                <a:lnTo>
                  <a:pt x="31200" y="525779"/>
                </a:lnTo>
                <a:lnTo>
                  <a:pt x="23101" y="478789"/>
                </a:lnTo>
                <a:lnTo>
                  <a:pt x="20332" y="430529"/>
                </a:lnTo>
                <a:lnTo>
                  <a:pt x="23101" y="383539"/>
                </a:lnTo>
                <a:lnTo>
                  <a:pt x="31200" y="336549"/>
                </a:lnTo>
                <a:lnTo>
                  <a:pt x="44321" y="292099"/>
                </a:lnTo>
                <a:lnTo>
                  <a:pt x="62156" y="250189"/>
                </a:lnTo>
                <a:lnTo>
                  <a:pt x="84395" y="210819"/>
                </a:lnTo>
                <a:lnTo>
                  <a:pt x="110731" y="173989"/>
                </a:lnTo>
                <a:lnTo>
                  <a:pt x="140854" y="139699"/>
                </a:lnTo>
                <a:lnTo>
                  <a:pt x="174455" y="110489"/>
                </a:lnTo>
                <a:lnTo>
                  <a:pt x="211226" y="83819"/>
                </a:lnTo>
                <a:lnTo>
                  <a:pt x="250858" y="60959"/>
                </a:lnTo>
                <a:lnTo>
                  <a:pt x="293043" y="43179"/>
                </a:lnTo>
                <a:lnTo>
                  <a:pt x="337472" y="30479"/>
                </a:lnTo>
                <a:lnTo>
                  <a:pt x="383835" y="22859"/>
                </a:lnTo>
                <a:lnTo>
                  <a:pt x="431825" y="19049"/>
                </a:lnTo>
                <a:lnTo>
                  <a:pt x="559359" y="19049"/>
                </a:lnTo>
                <a:lnTo>
                  <a:pt x="524311" y="8889"/>
                </a:lnTo>
                <a:lnTo>
                  <a:pt x="478791" y="2539"/>
                </a:lnTo>
                <a:lnTo>
                  <a:pt x="431825" y="0"/>
                </a:lnTo>
                <a:close/>
              </a:path>
              <a:path w="863600" h="862330">
                <a:moveTo>
                  <a:pt x="559359" y="19049"/>
                </a:moveTo>
                <a:lnTo>
                  <a:pt x="431825" y="19049"/>
                </a:lnTo>
                <a:lnTo>
                  <a:pt x="479812" y="22859"/>
                </a:lnTo>
                <a:lnTo>
                  <a:pt x="526171" y="30479"/>
                </a:lnTo>
                <a:lnTo>
                  <a:pt x="570596" y="43179"/>
                </a:lnTo>
                <a:lnTo>
                  <a:pt x="612776" y="62229"/>
                </a:lnTo>
                <a:lnTo>
                  <a:pt x="652403" y="83819"/>
                </a:lnTo>
                <a:lnTo>
                  <a:pt x="689170" y="110489"/>
                </a:lnTo>
                <a:lnTo>
                  <a:pt x="722766" y="140969"/>
                </a:lnTo>
                <a:lnTo>
                  <a:pt x="752884" y="173989"/>
                </a:lnTo>
                <a:lnTo>
                  <a:pt x="779215" y="210819"/>
                </a:lnTo>
                <a:lnTo>
                  <a:pt x="801451" y="250189"/>
                </a:lnTo>
                <a:lnTo>
                  <a:pt x="819283" y="293369"/>
                </a:lnTo>
                <a:lnTo>
                  <a:pt x="832401" y="336549"/>
                </a:lnTo>
                <a:lnTo>
                  <a:pt x="840499" y="383539"/>
                </a:lnTo>
                <a:lnTo>
                  <a:pt x="843267" y="430529"/>
                </a:lnTo>
                <a:lnTo>
                  <a:pt x="840499" y="478789"/>
                </a:lnTo>
                <a:lnTo>
                  <a:pt x="832401" y="525779"/>
                </a:lnTo>
                <a:lnTo>
                  <a:pt x="819283" y="570229"/>
                </a:lnTo>
                <a:lnTo>
                  <a:pt x="801451" y="612139"/>
                </a:lnTo>
                <a:lnTo>
                  <a:pt x="779215" y="651509"/>
                </a:lnTo>
                <a:lnTo>
                  <a:pt x="752884" y="688339"/>
                </a:lnTo>
                <a:lnTo>
                  <a:pt x="722766" y="722629"/>
                </a:lnTo>
                <a:lnTo>
                  <a:pt x="689170" y="751839"/>
                </a:lnTo>
                <a:lnTo>
                  <a:pt x="652403" y="778509"/>
                </a:lnTo>
                <a:lnTo>
                  <a:pt x="612776" y="801369"/>
                </a:lnTo>
                <a:lnTo>
                  <a:pt x="570596" y="819149"/>
                </a:lnTo>
                <a:lnTo>
                  <a:pt x="526171" y="831849"/>
                </a:lnTo>
                <a:lnTo>
                  <a:pt x="479812" y="839469"/>
                </a:lnTo>
                <a:lnTo>
                  <a:pt x="431825" y="842009"/>
                </a:lnTo>
                <a:lnTo>
                  <a:pt x="563740" y="842009"/>
                </a:lnTo>
                <a:lnTo>
                  <a:pt x="609953" y="824229"/>
                </a:lnTo>
                <a:lnTo>
                  <a:pt x="649543" y="803909"/>
                </a:lnTo>
                <a:lnTo>
                  <a:pt x="686625" y="779779"/>
                </a:lnTo>
                <a:lnTo>
                  <a:pt x="720932" y="751839"/>
                </a:lnTo>
                <a:lnTo>
                  <a:pt x="752198" y="721359"/>
                </a:lnTo>
                <a:lnTo>
                  <a:pt x="780158" y="687069"/>
                </a:lnTo>
                <a:lnTo>
                  <a:pt x="804546" y="648969"/>
                </a:lnTo>
                <a:lnTo>
                  <a:pt x="825097" y="609599"/>
                </a:lnTo>
                <a:lnTo>
                  <a:pt x="841543" y="567689"/>
                </a:lnTo>
                <a:lnTo>
                  <a:pt x="853619" y="524509"/>
                </a:lnTo>
                <a:lnTo>
                  <a:pt x="861060" y="478789"/>
                </a:lnTo>
                <a:lnTo>
                  <a:pt x="863599" y="430529"/>
                </a:lnTo>
                <a:lnTo>
                  <a:pt x="861060" y="384809"/>
                </a:lnTo>
                <a:lnTo>
                  <a:pt x="853619" y="339089"/>
                </a:lnTo>
                <a:lnTo>
                  <a:pt x="841543" y="294639"/>
                </a:lnTo>
                <a:lnTo>
                  <a:pt x="825097" y="252729"/>
                </a:lnTo>
                <a:lnTo>
                  <a:pt x="804546" y="213359"/>
                </a:lnTo>
                <a:lnTo>
                  <a:pt x="780158" y="176529"/>
                </a:lnTo>
                <a:lnTo>
                  <a:pt x="752198" y="142239"/>
                </a:lnTo>
                <a:lnTo>
                  <a:pt x="720932" y="110489"/>
                </a:lnTo>
                <a:lnTo>
                  <a:pt x="686625" y="82549"/>
                </a:lnTo>
                <a:lnTo>
                  <a:pt x="649543" y="58419"/>
                </a:lnTo>
                <a:lnTo>
                  <a:pt x="609953" y="38099"/>
                </a:lnTo>
                <a:lnTo>
                  <a:pt x="568121" y="21589"/>
                </a:lnTo>
                <a:lnTo>
                  <a:pt x="559359" y="19049"/>
                </a:lnTo>
                <a:close/>
              </a:path>
              <a:path w="863600" h="862330">
                <a:moveTo>
                  <a:pt x="311124" y="793749"/>
                </a:moveTo>
                <a:lnTo>
                  <a:pt x="309676" y="793749"/>
                </a:lnTo>
                <a:lnTo>
                  <a:pt x="308940" y="796289"/>
                </a:lnTo>
                <a:lnTo>
                  <a:pt x="309384" y="797559"/>
                </a:lnTo>
                <a:lnTo>
                  <a:pt x="309943" y="797559"/>
                </a:lnTo>
                <a:lnTo>
                  <a:pt x="325733" y="802639"/>
                </a:lnTo>
                <a:lnTo>
                  <a:pt x="352139" y="808989"/>
                </a:lnTo>
                <a:lnTo>
                  <a:pt x="387917" y="814069"/>
                </a:lnTo>
                <a:lnTo>
                  <a:pt x="431825" y="816609"/>
                </a:lnTo>
                <a:lnTo>
                  <a:pt x="477664" y="814069"/>
                </a:lnTo>
                <a:lnTo>
                  <a:pt x="515398" y="807719"/>
                </a:lnTo>
                <a:lnTo>
                  <a:pt x="403097" y="807719"/>
                </a:lnTo>
                <a:lnTo>
                  <a:pt x="369303" y="806449"/>
                </a:lnTo>
                <a:lnTo>
                  <a:pt x="341204" y="801369"/>
                </a:lnTo>
                <a:lnTo>
                  <a:pt x="311124" y="793749"/>
                </a:lnTo>
                <a:close/>
              </a:path>
              <a:path w="863600" h="862330">
                <a:moveTo>
                  <a:pt x="670336" y="730249"/>
                </a:moveTo>
                <a:lnTo>
                  <a:pt x="456920" y="730249"/>
                </a:lnTo>
                <a:lnTo>
                  <a:pt x="468669" y="732789"/>
                </a:lnTo>
                <a:lnTo>
                  <a:pt x="478159" y="739139"/>
                </a:lnTo>
                <a:lnTo>
                  <a:pt x="484504" y="748029"/>
                </a:lnTo>
                <a:lnTo>
                  <a:pt x="486816" y="760729"/>
                </a:lnTo>
                <a:lnTo>
                  <a:pt x="481138" y="778509"/>
                </a:lnTo>
                <a:lnTo>
                  <a:pt x="464697" y="793749"/>
                </a:lnTo>
                <a:lnTo>
                  <a:pt x="438387" y="803909"/>
                </a:lnTo>
                <a:lnTo>
                  <a:pt x="403097" y="807719"/>
                </a:lnTo>
                <a:lnTo>
                  <a:pt x="515398" y="807719"/>
                </a:lnTo>
                <a:lnTo>
                  <a:pt x="522945" y="806449"/>
                </a:lnTo>
                <a:lnTo>
                  <a:pt x="566839" y="792479"/>
                </a:lnTo>
                <a:lnTo>
                  <a:pt x="608519" y="774699"/>
                </a:lnTo>
                <a:lnTo>
                  <a:pt x="647157" y="750569"/>
                </a:lnTo>
                <a:lnTo>
                  <a:pt x="670336" y="730249"/>
                </a:lnTo>
                <a:close/>
              </a:path>
              <a:path w="863600" h="862330">
                <a:moveTo>
                  <a:pt x="69151" y="308609"/>
                </a:moveTo>
                <a:lnTo>
                  <a:pt x="65938" y="308609"/>
                </a:lnTo>
                <a:lnTo>
                  <a:pt x="62804" y="318769"/>
                </a:lnTo>
                <a:lnTo>
                  <a:pt x="56203" y="345439"/>
                </a:lnTo>
                <a:lnTo>
                  <a:pt x="49650" y="383539"/>
                </a:lnTo>
                <a:lnTo>
                  <a:pt x="46659" y="430529"/>
                </a:lnTo>
                <a:lnTo>
                  <a:pt x="49252" y="477519"/>
                </a:lnTo>
                <a:lnTo>
                  <a:pt x="57144" y="523239"/>
                </a:lnTo>
                <a:lnTo>
                  <a:pt x="70392" y="566419"/>
                </a:lnTo>
                <a:lnTo>
                  <a:pt x="89053" y="608329"/>
                </a:lnTo>
                <a:lnTo>
                  <a:pt x="113183" y="647699"/>
                </a:lnTo>
                <a:lnTo>
                  <a:pt x="142840" y="681989"/>
                </a:lnTo>
                <a:lnTo>
                  <a:pt x="178079" y="712469"/>
                </a:lnTo>
                <a:lnTo>
                  <a:pt x="218957" y="736599"/>
                </a:lnTo>
                <a:lnTo>
                  <a:pt x="265531" y="755649"/>
                </a:lnTo>
                <a:lnTo>
                  <a:pt x="309641" y="767079"/>
                </a:lnTo>
                <a:lnTo>
                  <a:pt x="352856" y="770889"/>
                </a:lnTo>
                <a:lnTo>
                  <a:pt x="393834" y="764539"/>
                </a:lnTo>
                <a:lnTo>
                  <a:pt x="418785" y="750569"/>
                </a:lnTo>
                <a:lnTo>
                  <a:pt x="436788" y="736599"/>
                </a:lnTo>
                <a:lnTo>
                  <a:pt x="456920" y="730249"/>
                </a:lnTo>
                <a:lnTo>
                  <a:pt x="670336" y="730249"/>
                </a:lnTo>
                <a:lnTo>
                  <a:pt x="681926" y="720089"/>
                </a:lnTo>
                <a:lnTo>
                  <a:pt x="711996" y="685799"/>
                </a:lnTo>
                <a:lnTo>
                  <a:pt x="729104" y="656589"/>
                </a:lnTo>
                <a:lnTo>
                  <a:pt x="263143" y="656589"/>
                </a:lnTo>
                <a:lnTo>
                  <a:pt x="232631" y="650239"/>
                </a:lnTo>
                <a:lnTo>
                  <a:pt x="210972" y="634999"/>
                </a:lnTo>
                <a:lnTo>
                  <a:pt x="198057" y="612139"/>
                </a:lnTo>
                <a:lnTo>
                  <a:pt x="193776" y="586739"/>
                </a:lnTo>
                <a:lnTo>
                  <a:pt x="196638" y="566419"/>
                </a:lnTo>
                <a:lnTo>
                  <a:pt x="204997" y="543559"/>
                </a:lnTo>
                <a:lnTo>
                  <a:pt x="218508" y="521969"/>
                </a:lnTo>
                <a:lnTo>
                  <a:pt x="236829" y="501649"/>
                </a:lnTo>
                <a:lnTo>
                  <a:pt x="255794" y="486409"/>
                </a:lnTo>
                <a:lnTo>
                  <a:pt x="104063" y="486409"/>
                </a:lnTo>
                <a:lnTo>
                  <a:pt x="84802" y="480059"/>
                </a:lnTo>
                <a:lnTo>
                  <a:pt x="69235" y="463549"/>
                </a:lnTo>
                <a:lnTo>
                  <a:pt x="58824" y="438149"/>
                </a:lnTo>
                <a:lnTo>
                  <a:pt x="55029" y="402589"/>
                </a:lnTo>
                <a:lnTo>
                  <a:pt x="57020" y="368299"/>
                </a:lnTo>
                <a:lnTo>
                  <a:pt x="61533" y="340359"/>
                </a:lnTo>
                <a:lnTo>
                  <a:pt x="66371" y="320039"/>
                </a:lnTo>
                <a:lnTo>
                  <a:pt x="69430" y="309879"/>
                </a:lnTo>
                <a:lnTo>
                  <a:pt x="69151" y="308609"/>
                </a:lnTo>
                <a:close/>
              </a:path>
              <a:path w="863600" h="862330">
                <a:moveTo>
                  <a:pt x="505955" y="372109"/>
                </a:moveTo>
                <a:lnTo>
                  <a:pt x="460943" y="403859"/>
                </a:lnTo>
                <a:lnTo>
                  <a:pt x="432506" y="420369"/>
                </a:lnTo>
                <a:lnTo>
                  <a:pt x="396176" y="441959"/>
                </a:lnTo>
                <a:lnTo>
                  <a:pt x="390972" y="500379"/>
                </a:lnTo>
                <a:lnTo>
                  <a:pt x="380377" y="551179"/>
                </a:lnTo>
                <a:lnTo>
                  <a:pt x="361213" y="593089"/>
                </a:lnTo>
                <a:lnTo>
                  <a:pt x="334762" y="626109"/>
                </a:lnTo>
                <a:lnTo>
                  <a:pt x="301810" y="647699"/>
                </a:lnTo>
                <a:lnTo>
                  <a:pt x="263143" y="656589"/>
                </a:lnTo>
                <a:lnTo>
                  <a:pt x="557390" y="656589"/>
                </a:lnTo>
                <a:lnTo>
                  <a:pt x="503138" y="643889"/>
                </a:lnTo>
                <a:lnTo>
                  <a:pt x="464245" y="613409"/>
                </a:lnTo>
                <a:lnTo>
                  <a:pt x="440825" y="571499"/>
                </a:lnTo>
                <a:lnTo>
                  <a:pt x="432993" y="524509"/>
                </a:lnTo>
                <a:lnTo>
                  <a:pt x="442732" y="468629"/>
                </a:lnTo>
                <a:lnTo>
                  <a:pt x="466043" y="427989"/>
                </a:lnTo>
                <a:lnTo>
                  <a:pt x="494067" y="401319"/>
                </a:lnTo>
                <a:lnTo>
                  <a:pt x="517944" y="387349"/>
                </a:lnTo>
                <a:lnTo>
                  <a:pt x="513156" y="383539"/>
                </a:lnTo>
                <a:lnTo>
                  <a:pt x="509536" y="378459"/>
                </a:lnTo>
                <a:lnTo>
                  <a:pt x="505955" y="372109"/>
                </a:lnTo>
                <a:close/>
              </a:path>
              <a:path w="863600" h="862330">
                <a:moveTo>
                  <a:pt x="754645" y="452119"/>
                </a:moveTo>
                <a:lnTo>
                  <a:pt x="592073" y="452119"/>
                </a:lnTo>
                <a:lnTo>
                  <a:pt x="626814" y="459739"/>
                </a:lnTo>
                <a:lnTo>
                  <a:pt x="651906" y="480059"/>
                </a:lnTo>
                <a:lnTo>
                  <a:pt x="667126" y="510539"/>
                </a:lnTo>
                <a:lnTo>
                  <a:pt x="672249" y="546099"/>
                </a:lnTo>
                <a:lnTo>
                  <a:pt x="663892" y="585469"/>
                </a:lnTo>
                <a:lnTo>
                  <a:pt x="640394" y="621029"/>
                </a:lnTo>
                <a:lnTo>
                  <a:pt x="604108" y="646429"/>
                </a:lnTo>
                <a:lnTo>
                  <a:pt x="557390" y="656589"/>
                </a:lnTo>
                <a:lnTo>
                  <a:pt x="729104" y="656589"/>
                </a:lnTo>
                <a:lnTo>
                  <a:pt x="754735" y="596899"/>
                </a:lnTo>
                <a:lnTo>
                  <a:pt x="766125" y="553719"/>
                </a:lnTo>
                <a:lnTo>
                  <a:pt x="770305" y="511809"/>
                </a:lnTo>
                <a:lnTo>
                  <a:pt x="764140" y="469899"/>
                </a:lnTo>
                <a:lnTo>
                  <a:pt x="754645" y="452119"/>
                </a:lnTo>
                <a:close/>
              </a:path>
              <a:path w="863600" h="862330">
                <a:moveTo>
                  <a:pt x="358381" y="462279"/>
                </a:moveTo>
                <a:lnTo>
                  <a:pt x="316124" y="486409"/>
                </a:lnTo>
                <a:lnTo>
                  <a:pt x="275637" y="516889"/>
                </a:lnTo>
                <a:lnTo>
                  <a:pt x="245242" y="551179"/>
                </a:lnTo>
                <a:lnTo>
                  <a:pt x="233260" y="589279"/>
                </a:lnTo>
                <a:lnTo>
                  <a:pt x="235411" y="601979"/>
                </a:lnTo>
                <a:lnTo>
                  <a:pt x="241487" y="612139"/>
                </a:lnTo>
                <a:lnTo>
                  <a:pt x="250920" y="617219"/>
                </a:lnTo>
                <a:lnTo>
                  <a:pt x="263143" y="618489"/>
                </a:lnTo>
                <a:lnTo>
                  <a:pt x="302610" y="603249"/>
                </a:lnTo>
                <a:lnTo>
                  <a:pt x="330231" y="566419"/>
                </a:lnTo>
                <a:lnTo>
                  <a:pt x="348118" y="516889"/>
                </a:lnTo>
                <a:lnTo>
                  <a:pt x="358381" y="462279"/>
                </a:lnTo>
                <a:close/>
              </a:path>
              <a:path w="863600" h="862330">
                <a:moveTo>
                  <a:pt x="553821" y="406399"/>
                </a:moveTo>
                <a:lnTo>
                  <a:pt x="530755" y="416559"/>
                </a:lnTo>
                <a:lnTo>
                  <a:pt x="505677" y="436879"/>
                </a:lnTo>
                <a:lnTo>
                  <a:pt x="485536" y="471169"/>
                </a:lnTo>
                <a:lnTo>
                  <a:pt x="477278" y="519429"/>
                </a:lnTo>
                <a:lnTo>
                  <a:pt x="483104" y="557529"/>
                </a:lnTo>
                <a:lnTo>
                  <a:pt x="499691" y="588009"/>
                </a:lnTo>
                <a:lnTo>
                  <a:pt x="525702" y="610869"/>
                </a:lnTo>
                <a:lnTo>
                  <a:pt x="559803" y="618489"/>
                </a:lnTo>
                <a:lnTo>
                  <a:pt x="587019" y="613409"/>
                </a:lnTo>
                <a:lnTo>
                  <a:pt x="609698" y="598169"/>
                </a:lnTo>
                <a:lnTo>
                  <a:pt x="625429" y="574039"/>
                </a:lnTo>
                <a:lnTo>
                  <a:pt x="625960" y="571499"/>
                </a:lnTo>
                <a:lnTo>
                  <a:pt x="562165" y="571499"/>
                </a:lnTo>
                <a:lnTo>
                  <a:pt x="545543" y="566419"/>
                </a:lnTo>
                <a:lnTo>
                  <a:pt x="532279" y="554989"/>
                </a:lnTo>
                <a:lnTo>
                  <a:pt x="523496" y="538479"/>
                </a:lnTo>
                <a:lnTo>
                  <a:pt x="520318" y="516889"/>
                </a:lnTo>
                <a:lnTo>
                  <a:pt x="525812" y="491489"/>
                </a:lnTo>
                <a:lnTo>
                  <a:pt x="540946" y="471169"/>
                </a:lnTo>
                <a:lnTo>
                  <a:pt x="563706" y="457199"/>
                </a:lnTo>
                <a:lnTo>
                  <a:pt x="592073" y="452119"/>
                </a:lnTo>
                <a:lnTo>
                  <a:pt x="754645" y="452119"/>
                </a:lnTo>
                <a:lnTo>
                  <a:pt x="750576" y="444499"/>
                </a:lnTo>
                <a:lnTo>
                  <a:pt x="737012" y="426719"/>
                </a:lnTo>
                <a:lnTo>
                  <a:pt x="731617" y="408939"/>
                </a:lnTo>
                <a:lnTo>
                  <a:pt x="588046" y="408939"/>
                </a:lnTo>
                <a:lnTo>
                  <a:pt x="564648" y="407669"/>
                </a:lnTo>
                <a:lnTo>
                  <a:pt x="553821" y="406399"/>
                </a:lnTo>
                <a:close/>
              </a:path>
              <a:path w="863600" h="862330">
                <a:moveTo>
                  <a:pt x="589686" y="487679"/>
                </a:moveTo>
                <a:lnTo>
                  <a:pt x="579133" y="488949"/>
                </a:lnTo>
                <a:lnTo>
                  <a:pt x="569807" y="494029"/>
                </a:lnTo>
                <a:lnTo>
                  <a:pt x="562972" y="502919"/>
                </a:lnTo>
                <a:lnTo>
                  <a:pt x="559892" y="513079"/>
                </a:lnTo>
                <a:lnTo>
                  <a:pt x="562202" y="527049"/>
                </a:lnTo>
                <a:lnTo>
                  <a:pt x="568820" y="537209"/>
                </a:lnTo>
                <a:lnTo>
                  <a:pt x="575733" y="546099"/>
                </a:lnTo>
                <a:lnTo>
                  <a:pt x="578929" y="554989"/>
                </a:lnTo>
                <a:lnTo>
                  <a:pt x="578929" y="566419"/>
                </a:lnTo>
                <a:lnTo>
                  <a:pt x="570560" y="571499"/>
                </a:lnTo>
                <a:lnTo>
                  <a:pt x="625960" y="571499"/>
                </a:lnTo>
                <a:lnTo>
                  <a:pt x="631799" y="543559"/>
                </a:lnTo>
                <a:lnTo>
                  <a:pt x="629255" y="523239"/>
                </a:lnTo>
                <a:lnTo>
                  <a:pt x="621506" y="505459"/>
                </a:lnTo>
                <a:lnTo>
                  <a:pt x="608375" y="492759"/>
                </a:lnTo>
                <a:lnTo>
                  <a:pt x="589686" y="487679"/>
                </a:lnTo>
                <a:close/>
              </a:path>
              <a:path w="863600" h="862330">
                <a:moveTo>
                  <a:pt x="812239" y="375919"/>
                </a:moveTo>
                <a:lnTo>
                  <a:pt x="759561" y="375919"/>
                </a:lnTo>
                <a:lnTo>
                  <a:pt x="778790" y="382269"/>
                </a:lnTo>
                <a:lnTo>
                  <a:pt x="794321" y="398779"/>
                </a:lnTo>
                <a:lnTo>
                  <a:pt x="804727" y="425449"/>
                </a:lnTo>
                <a:lnTo>
                  <a:pt x="808445" y="459739"/>
                </a:lnTo>
                <a:lnTo>
                  <a:pt x="808505" y="462279"/>
                </a:lnTo>
                <a:lnTo>
                  <a:pt x="806401" y="496569"/>
                </a:lnTo>
                <a:lnTo>
                  <a:pt x="801474" y="525779"/>
                </a:lnTo>
                <a:lnTo>
                  <a:pt x="796514" y="544829"/>
                </a:lnTo>
                <a:lnTo>
                  <a:pt x="794232" y="553719"/>
                </a:lnTo>
                <a:lnTo>
                  <a:pt x="794499" y="553719"/>
                </a:lnTo>
                <a:lnTo>
                  <a:pt x="796848" y="554989"/>
                </a:lnTo>
                <a:lnTo>
                  <a:pt x="797547" y="554989"/>
                </a:lnTo>
                <a:lnTo>
                  <a:pt x="797725" y="553719"/>
                </a:lnTo>
                <a:lnTo>
                  <a:pt x="800900" y="544829"/>
                </a:lnTo>
                <a:lnTo>
                  <a:pt x="807651" y="518159"/>
                </a:lnTo>
                <a:lnTo>
                  <a:pt x="814243" y="480059"/>
                </a:lnTo>
                <a:lnTo>
                  <a:pt x="816940" y="430529"/>
                </a:lnTo>
                <a:lnTo>
                  <a:pt x="814015" y="386079"/>
                </a:lnTo>
                <a:lnTo>
                  <a:pt x="812239" y="375919"/>
                </a:lnTo>
                <a:close/>
              </a:path>
              <a:path w="863600" h="862330">
                <a:moveTo>
                  <a:pt x="431825" y="45719"/>
                </a:moveTo>
                <a:lnTo>
                  <a:pt x="386017" y="48259"/>
                </a:lnTo>
                <a:lnTo>
                  <a:pt x="340829" y="57149"/>
                </a:lnTo>
                <a:lnTo>
                  <a:pt x="297057" y="69849"/>
                </a:lnTo>
                <a:lnTo>
                  <a:pt x="255499" y="88899"/>
                </a:lnTo>
                <a:lnTo>
                  <a:pt x="216954" y="113029"/>
                </a:lnTo>
                <a:lnTo>
                  <a:pt x="182219" y="142239"/>
                </a:lnTo>
                <a:lnTo>
                  <a:pt x="152092" y="177799"/>
                </a:lnTo>
                <a:lnTo>
                  <a:pt x="127370" y="218439"/>
                </a:lnTo>
                <a:lnTo>
                  <a:pt x="108851" y="265429"/>
                </a:lnTo>
                <a:lnTo>
                  <a:pt x="97486" y="308609"/>
                </a:lnTo>
                <a:lnTo>
                  <a:pt x="93294" y="351789"/>
                </a:lnTo>
                <a:lnTo>
                  <a:pt x="99465" y="393699"/>
                </a:lnTo>
                <a:lnTo>
                  <a:pt x="113042" y="419099"/>
                </a:lnTo>
                <a:lnTo>
                  <a:pt x="126619" y="436879"/>
                </a:lnTo>
                <a:lnTo>
                  <a:pt x="132791" y="457199"/>
                </a:lnTo>
                <a:lnTo>
                  <a:pt x="130488" y="468629"/>
                </a:lnTo>
                <a:lnTo>
                  <a:pt x="124256" y="477519"/>
                </a:lnTo>
                <a:lnTo>
                  <a:pt x="115110" y="483869"/>
                </a:lnTo>
                <a:lnTo>
                  <a:pt x="104063" y="486409"/>
                </a:lnTo>
                <a:lnTo>
                  <a:pt x="255794" y="486409"/>
                </a:lnTo>
                <a:lnTo>
                  <a:pt x="263697" y="480059"/>
                </a:lnTo>
                <a:lnTo>
                  <a:pt x="292911" y="461009"/>
                </a:lnTo>
                <a:lnTo>
                  <a:pt x="325485" y="443229"/>
                </a:lnTo>
                <a:lnTo>
                  <a:pt x="362432" y="424179"/>
                </a:lnTo>
                <a:lnTo>
                  <a:pt x="363438" y="417829"/>
                </a:lnTo>
                <a:lnTo>
                  <a:pt x="318160" y="417829"/>
                </a:lnTo>
                <a:lnTo>
                  <a:pt x="300393" y="414019"/>
                </a:lnTo>
                <a:lnTo>
                  <a:pt x="285427" y="403859"/>
                </a:lnTo>
                <a:lnTo>
                  <a:pt x="274274" y="389889"/>
                </a:lnTo>
                <a:lnTo>
                  <a:pt x="267944" y="373379"/>
                </a:lnTo>
                <a:lnTo>
                  <a:pt x="244635" y="368299"/>
                </a:lnTo>
                <a:lnTo>
                  <a:pt x="225929" y="354329"/>
                </a:lnTo>
                <a:lnTo>
                  <a:pt x="213277" y="335279"/>
                </a:lnTo>
                <a:lnTo>
                  <a:pt x="208127" y="308609"/>
                </a:lnTo>
                <a:lnTo>
                  <a:pt x="210088" y="289559"/>
                </a:lnTo>
                <a:lnTo>
                  <a:pt x="215749" y="273049"/>
                </a:lnTo>
                <a:lnTo>
                  <a:pt x="224774" y="261619"/>
                </a:lnTo>
                <a:lnTo>
                  <a:pt x="236829" y="257809"/>
                </a:lnTo>
                <a:lnTo>
                  <a:pt x="290391" y="257809"/>
                </a:lnTo>
                <a:lnTo>
                  <a:pt x="296205" y="245109"/>
                </a:lnTo>
                <a:lnTo>
                  <a:pt x="327808" y="210819"/>
                </a:lnTo>
                <a:lnTo>
                  <a:pt x="366026" y="198119"/>
                </a:lnTo>
                <a:lnTo>
                  <a:pt x="734651" y="198119"/>
                </a:lnTo>
                <a:lnTo>
                  <a:pt x="720969" y="181609"/>
                </a:lnTo>
                <a:lnTo>
                  <a:pt x="685827" y="151129"/>
                </a:lnTo>
                <a:lnTo>
                  <a:pt x="653510" y="132079"/>
                </a:lnTo>
                <a:lnTo>
                  <a:pt x="406679" y="132079"/>
                </a:lnTo>
                <a:lnTo>
                  <a:pt x="394444" y="129539"/>
                </a:lnTo>
                <a:lnTo>
                  <a:pt x="385013" y="123189"/>
                </a:lnTo>
                <a:lnTo>
                  <a:pt x="378943" y="114299"/>
                </a:lnTo>
                <a:lnTo>
                  <a:pt x="376796" y="102869"/>
                </a:lnTo>
                <a:lnTo>
                  <a:pt x="382644" y="83819"/>
                </a:lnTo>
                <a:lnTo>
                  <a:pt x="399365" y="68579"/>
                </a:lnTo>
                <a:lnTo>
                  <a:pt x="425729" y="58419"/>
                </a:lnTo>
                <a:lnTo>
                  <a:pt x="460501" y="54609"/>
                </a:lnTo>
                <a:lnTo>
                  <a:pt x="509582" y="54609"/>
                </a:lnTo>
                <a:lnTo>
                  <a:pt x="477551" y="48259"/>
                </a:lnTo>
                <a:lnTo>
                  <a:pt x="431825" y="45719"/>
                </a:lnTo>
                <a:close/>
              </a:path>
              <a:path w="863600" h="862330">
                <a:moveTo>
                  <a:pt x="366026" y="401319"/>
                </a:moveTo>
                <a:lnTo>
                  <a:pt x="355179" y="408939"/>
                </a:lnTo>
                <a:lnTo>
                  <a:pt x="342988" y="414019"/>
                </a:lnTo>
                <a:lnTo>
                  <a:pt x="330350" y="416559"/>
                </a:lnTo>
                <a:lnTo>
                  <a:pt x="318160" y="417829"/>
                </a:lnTo>
                <a:lnTo>
                  <a:pt x="363438" y="417829"/>
                </a:lnTo>
                <a:lnTo>
                  <a:pt x="363639" y="416559"/>
                </a:lnTo>
                <a:lnTo>
                  <a:pt x="364807" y="410209"/>
                </a:lnTo>
                <a:lnTo>
                  <a:pt x="366026" y="401319"/>
                </a:lnTo>
                <a:close/>
              </a:path>
              <a:path w="863600" h="862330">
                <a:moveTo>
                  <a:pt x="811129" y="369569"/>
                </a:moveTo>
                <a:lnTo>
                  <a:pt x="585444" y="369569"/>
                </a:lnTo>
                <a:lnTo>
                  <a:pt x="596825" y="370839"/>
                </a:lnTo>
                <a:lnTo>
                  <a:pt x="607968" y="373379"/>
                </a:lnTo>
                <a:lnTo>
                  <a:pt x="616605" y="379729"/>
                </a:lnTo>
                <a:lnTo>
                  <a:pt x="620471" y="388619"/>
                </a:lnTo>
                <a:lnTo>
                  <a:pt x="610994" y="403859"/>
                </a:lnTo>
                <a:lnTo>
                  <a:pt x="588046" y="408939"/>
                </a:lnTo>
                <a:lnTo>
                  <a:pt x="731617" y="408939"/>
                </a:lnTo>
                <a:lnTo>
                  <a:pt x="759561" y="375919"/>
                </a:lnTo>
                <a:lnTo>
                  <a:pt x="812239" y="375919"/>
                </a:lnTo>
                <a:lnTo>
                  <a:pt x="811129" y="369569"/>
                </a:lnTo>
                <a:close/>
              </a:path>
              <a:path w="863600" h="862330">
                <a:moveTo>
                  <a:pt x="494598" y="297179"/>
                </a:moveTo>
                <a:lnTo>
                  <a:pt x="431825" y="297179"/>
                </a:lnTo>
                <a:lnTo>
                  <a:pt x="436587" y="304799"/>
                </a:lnTo>
                <a:lnTo>
                  <a:pt x="436587" y="312419"/>
                </a:lnTo>
                <a:lnTo>
                  <a:pt x="433283" y="326389"/>
                </a:lnTo>
                <a:lnTo>
                  <a:pt x="424938" y="341629"/>
                </a:lnTo>
                <a:lnTo>
                  <a:pt x="413902" y="356869"/>
                </a:lnTo>
                <a:lnTo>
                  <a:pt x="402526" y="369569"/>
                </a:lnTo>
                <a:lnTo>
                  <a:pt x="400324" y="382269"/>
                </a:lnTo>
                <a:lnTo>
                  <a:pt x="398908" y="392429"/>
                </a:lnTo>
                <a:lnTo>
                  <a:pt x="398152" y="400049"/>
                </a:lnTo>
                <a:lnTo>
                  <a:pt x="397929" y="406399"/>
                </a:lnTo>
                <a:lnTo>
                  <a:pt x="426223" y="388619"/>
                </a:lnTo>
                <a:lnTo>
                  <a:pt x="471766" y="359409"/>
                </a:lnTo>
                <a:lnTo>
                  <a:pt x="494017" y="344169"/>
                </a:lnTo>
                <a:lnTo>
                  <a:pt x="492629" y="337819"/>
                </a:lnTo>
                <a:lnTo>
                  <a:pt x="491917" y="330199"/>
                </a:lnTo>
                <a:lnTo>
                  <a:pt x="491707" y="325119"/>
                </a:lnTo>
                <a:lnTo>
                  <a:pt x="491616" y="316229"/>
                </a:lnTo>
                <a:lnTo>
                  <a:pt x="494598" y="297179"/>
                </a:lnTo>
                <a:close/>
              </a:path>
              <a:path w="863600" h="862330">
                <a:moveTo>
                  <a:pt x="577722" y="198119"/>
                </a:moveTo>
                <a:lnTo>
                  <a:pt x="366026" y="198119"/>
                </a:lnTo>
                <a:lnTo>
                  <a:pt x="387514" y="201929"/>
                </a:lnTo>
                <a:lnTo>
                  <a:pt x="399807" y="212089"/>
                </a:lnTo>
                <a:lnTo>
                  <a:pt x="405372" y="224789"/>
                </a:lnTo>
                <a:lnTo>
                  <a:pt x="406679" y="236219"/>
                </a:lnTo>
                <a:lnTo>
                  <a:pt x="397186" y="278129"/>
                </a:lnTo>
                <a:lnTo>
                  <a:pt x="372891" y="318769"/>
                </a:lnTo>
                <a:lnTo>
                  <a:pt x="340071" y="350519"/>
                </a:lnTo>
                <a:lnTo>
                  <a:pt x="305003" y="369569"/>
                </a:lnTo>
                <a:lnTo>
                  <a:pt x="306676" y="374649"/>
                </a:lnTo>
                <a:lnTo>
                  <a:pt x="310245" y="380999"/>
                </a:lnTo>
                <a:lnTo>
                  <a:pt x="316276" y="386079"/>
                </a:lnTo>
                <a:lnTo>
                  <a:pt x="325335" y="388619"/>
                </a:lnTo>
                <a:lnTo>
                  <a:pt x="339247" y="384809"/>
                </a:lnTo>
                <a:lnTo>
                  <a:pt x="353153" y="378459"/>
                </a:lnTo>
                <a:lnTo>
                  <a:pt x="365714" y="368299"/>
                </a:lnTo>
                <a:lnTo>
                  <a:pt x="375589" y="358139"/>
                </a:lnTo>
                <a:lnTo>
                  <a:pt x="381533" y="337819"/>
                </a:lnTo>
                <a:lnTo>
                  <a:pt x="391733" y="318769"/>
                </a:lnTo>
                <a:lnTo>
                  <a:pt x="405516" y="303529"/>
                </a:lnTo>
                <a:lnTo>
                  <a:pt x="422211" y="297179"/>
                </a:lnTo>
                <a:lnTo>
                  <a:pt x="494598" y="297179"/>
                </a:lnTo>
                <a:lnTo>
                  <a:pt x="498175" y="274319"/>
                </a:lnTo>
                <a:lnTo>
                  <a:pt x="516281" y="236219"/>
                </a:lnTo>
                <a:lnTo>
                  <a:pt x="543582" y="208279"/>
                </a:lnTo>
                <a:lnTo>
                  <a:pt x="577722" y="198119"/>
                </a:lnTo>
                <a:close/>
              </a:path>
              <a:path w="863600" h="862330">
                <a:moveTo>
                  <a:pt x="734651" y="198119"/>
                </a:moveTo>
                <a:lnTo>
                  <a:pt x="577722" y="198119"/>
                </a:lnTo>
                <a:lnTo>
                  <a:pt x="595870" y="200659"/>
                </a:lnTo>
                <a:lnTo>
                  <a:pt x="608974" y="209549"/>
                </a:lnTo>
                <a:lnTo>
                  <a:pt x="616920" y="223519"/>
                </a:lnTo>
                <a:lnTo>
                  <a:pt x="619594" y="238759"/>
                </a:lnTo>
                <a:lnTo>
                  <a:pt x="613409" y="267969"/>
                </a:lnTo>
                <a:lnTo>
                  <a:pt x="596123" y="297179"/>
                </a:lnTo>
                <a:lnTo>
                  <a:pt x="569644" y="325119"/>
                </a:lnTo>
                <a:lnTo>
                  <a:pt x="535876" y="351789"/>
                </a:lnTo>
                <a:lnTo>
                  <a:pt x="538983" y="359409"/>
                </a:lnTo>
                <a:lnTo>
                  <a:pt x="542939" y="365759"/>
                </a:lnTo>
                <a:lnTo>
                  <a:pt x="547783" y="370839"/>
                </a:lnTo>
                <a:lnTo>
                  <a:pt x="553554" y="374649"/>
                </a:lnTo>
                <a:lnTo>
                  <a:pt x="556303" y="373379"/>
                </a:lnTo>
                <a:lnTo>
                  <a:pt x="563541" y="370839"/>
                </a:lnTo>
                <a:lnTo>
                  <a:pt x="573759" y="369569"/>
                </a:lnTo>
                <a:lnTo>
                  <a:pt x="811129" y="369569"/>
                </a:lnTo>
                <a:lnTo>
                  <a:pt x="806024" y="340359"/>
                </a:lnTo>
                <a:lnTo>
                  <a:pt x="792845" y="297179"/>
                </a:lnTo>
                <a:lnTo>
                  <a:pt x="774356" y="255269"/>
                </a:lnTo>
                <a:lnTo>
                  <a:pt x="750438" y="217169"/>
                </a:lnTo>
                <a:lnTo>
                  <a:pt x="734651" y="198119"/>
                </a:lnTo>
                <a:close/>
              </a:path>
              <a:path w="863600" h="862330">
                <a:moveTo>
                  <a:pt x="290391" y="257809"/>
                </a:moveTo>
                <a:lnTo>
                  <a:pt x="244017" y="257809"/>
                </a:lnTo>
                <a:lnTo>
                  <a:pt x="246405" y="264159"/>
                </a:lnTo>
                <a:lnTo>
                  <a:pt x="246405" y="267969"/>
                </a:lnTo>
                <a:lnTo>
                  <a:pt x="245472" y="274319"/>
                </a:lnTo>
                <a:lnTo>
                  <a:pt x="243420" y="281939"/>
                </a:lnTo>
                <a:lnTo>
                  <a:pt x="241369" y="293369"/>
                </a:lnTo>
                <a:lnTo>
                  <a:pt x="254559" y="336549"/>
                </a:lnTo>
                <a:lnTo>
                  <a:pt x="266750" y="340359"/>
                </a:lnTo>
                <a:lnTo>
                  <a:pt x="274693" y="292099"/>
                </a:lnTo>
                <a:lnTo>
                  <a:pt x="290391" y="257809"/>
                </a:lnTo>
                <a:close/>
              </a:path>
              <a:path w="863600" h="862330">
                <a:moveTo>
                  <a:pt x="365404" y="229869"/>
                </a:moveTo>
                <a:lnTo>
                  <a:pt x="345544" y="237489"/>
                </a:lnTo>
                <a:lnTo>
                  <a:pt x="325081" y="265429"/>
                </a:lnTo>
                <a:lnTo>
                  <a:pt x="309086" y="302259"/>
                </a:lnTo>
                <a:lnTo>
                  <a:pt x="302628" y="336549"/>
                </a:lnTo>
                <a:lnTo>
                  <a:pt x="333037" y="312419"/>
                </a:lnTo>
                <a:lnTo>
                  <a:pt x="359348" y="279399"/>
                </a:lnTo>
                <a:lnTo>
                  <a:pt x="372992" y="247649"/>
                </a:lnTo>
                <a:lnTo>
                  <a:pt x="365404" y="229869"/>
                </a:lnTo>
                <a:close/>
              </a:path>
              <a:path w="863600" h="862330">
                <a:moveTo>
                  <a:pt x="580034" y="231139"/>
                </a:moveTo>
                <a:lnTo>
                  <a:pt x="564355" y="233679"/>
                </a:lnTo>
                <a:lnTo>
                  <a:pt x="547555" y="252729"/>
                </a:lnTo>
                <a:lnTo>
                  <a:pt x="534159" y="283209"/>
                </a:lnTo>
                <a:lnTo>
                  <a:pt x="528688" y="318769"/>
                </a:lnTo>
                <a:lnTo>
                  <a:pt x="554758" y="293369"/>
                </a:lnTo>
                <a:lnTo>
                  <a:pt x="575568" y="266699"/>
                </a:lnTo>
                <a:lnTo>
                  <a:pt x="585775" y="245109"/>
                </a:lnTo>
                <a:lnTo>
                  <a:pt x="580034" y="231139"/>
                </a:lnTo>
                <a:close/>
              </a:path>
              <a:path w="863600" h="862330">
                <a:moveTo>
                  <a:pt x="510743" y="92709"/>
                </a:moveTo>
                <a:lnTo>
                  <a:pt x="469772" y="99059"/>
                </a:lnTo>
                <a:lnTo>
                  <a:pt x="444823" y="111759"/>
                </a:lnTo>
                <a:lnTo>
                  <a:pt x="426818" y="125729"/>
                </a:lnTo>
                <a:lnTo>
                  <a:pt x="406679" y="132079"/>
                </a:lnTo>
                <a:lnTo>
                  <a:pt x="653510" y="132079"/>
                </a:lnTo>
                <a:lnTo>
                  <a:pt x="644892" y="126999"/>
                </a:lnTo>
                <a:lnTo>
                  <a:pt x="598042" y="107949"/>
                </a:lnTo>
                <a:lnTo>
                  <a:pt x="575495" y="101599"/>
                </a:lnTo>
                <a:lnTo>
                  <a:pt x="553950" y="96519"/>
                </a:lnTo>
                <a:lnTo>
                  <a:pt x="532625" y="93979"/>
                </a:lnTo>
                <a:lnTo>
                  <a:pt x="510743" y="92709"/>
                </a:lnTo>
                <a:close/>
              </a:path>
              <a:path w="863600" h="862330">
                <a:moveTo>
                  <a:pt x="509582" y="54609"/>
                </a:moveTo>
                <a:lnTo>
                  <a:pt x="460501" y="54609"/>
                </a:lnTo>
                <a:lnTo>
                  <a:pt x="498024" y="57149"/>
                </a:lnTo>
                <a:lnTo>
                  <a:pt x="526945" y="62229"/>
                </a:lnTo>
                <a:lnTo>
                  <a:pt x="545669" y="67309"/>
                </a:lnTo>
                <a:lnTo>
                  <a:pt x="552602" y="69849"/>
                </a:lnTo>
                <a:lnTo>
                  <a:pt x="553732" y="69849"/>
                </a:lnTo>
                <a:lnTo>
                  <a:pt x="554608" y="67309"/>
                </a:lnTo>
                <a:lnTo>
                  <a:pt x="554189" y="66039"/>
                </a:lnTo>
                <a:lnTo>
                  <a:pt x="553821" y="66039"/>
                </a:lnTo>
                <a:lnTo>
                  <a:pt x="542842" y="62229"/>
                </a:lnTo>
                <a:lnTo>
                  <a:pt x="515988" y="55879"/>
                </a:lnTo>
                <a:lnTo>
                  <a:pt x="509582" y="5460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6305"/>
            <a:ext cx="11279717" cy="998537"/>
          </a:xfrm>
        </p:spPr>
        <p:txBody>
          <a:bodyPr/>
          <a:lstStyle/>
          <a:p>
            <a:r>
              <a:rPr lang="en-US" sz="3600" dirty="0">
                <a:solidFill>
                  <a:schemeClr val="bg1"/>
                </a:solidFill>
              </a:rPr>
              <a:t>Current </a:t>
            </a:r>
            <a:r>
              <a:rPr lang="en-US" sz="3600" dirty="0" err="1">
                <a:solidFill>
                  <a:schemeClr val="bg1"/>
                </a:solidFill>
              </a:rPr>
              <a:t>InSight</a:t>
            </a:r>
            <a:r>
              <a:rPr lang="en-US" sz="3600" dirty="0">
                <a:solidFill>
                  <a:schemeClr val="bg1"/>
                </a:solidFill>
              </a:rPr>
              <a:t> Infrastructure (Production)</a:t>
            </a:r>
          </a:p>
        </p:txBody>
      </p:sp>
      <p:sp>
        <p:nvSpPr>
          <p:cNvPr id="31" name="Rectangle 30"/>
          <p:cNvSpPr/>
          <p:nvPr/>
        </p:nvSpPr>
        <p:spPr>
          <a:xfrm>
            <a:off x="1126603" y="901878"/>
            <a:ext cx="3961036" cy="476857"/>
          </a:xfrm>
          <a:prstGeom prst="rect">
            <a:avLst/>
          </a:prstGeom>
          <a:noFill/>
          <a:ln w="1270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60000"/>
                    <a:lumOff val="40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Web Proxies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260358" y="1149168"/>
            <a:ext cx="1119057" cy="164547"/>
          </a:xfrm>
          <a:prstGeom prst="rect">
            <a:avLst/>
          </a:prstGeom>
          <a:solidFill>
            <a:srgbClr val="5B9BD5">
              <a:lumMod val="50000"/>
            </a:srgb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cihcispwata301v</a:t>
            </a:r>
          </a:p>
        </p:txBody>
      </p:sp>
      <p:sp>
        <p:nvSpPr>
          <p:cNvPr id="33" name="Rectangle 32"/>
          <p:cNvSpPr/>
          <p:nvPr/>
        </p:nvSpPr>
        <p:spPr>
          <a:xfrm>
            <a:off x="2552272" y="1149167"/>
            <a:ext cx="1119057" cy="164547"/>
          </a:xfrm>
          <a:prstGeom prst="rect">
            <a:avLst/>
          </a:prstGeom>
          <a:solidFill>
            <a:srgbClr val="5B9BD5">
              <a:lumMod val="50000"/>
            </a:srgb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cihcispwata302v</a:t>
            </a:r>
          </a:p>
        </p:txBody>
      </p:sp>
      <p:sp>
        <p:nvSpPr>
          <p:cNvPr id="34" name="Rectangle 33"/>
          <p:cNvSpPr/>
          <p:nvPr/>
        </p:nvSpPr>
        <p:spPr>
          <a:xfrm>
            <a:off x="3844185" y="1141437"/>
            <a:ext cx="1119057" cy="164547"/>
          </a:xfrm>
          <a:prstGeom prst="rect">
            <a:avLst/>
          </a:prstGeom>
          <a:solidFill>
            <a:srgbClr val="5B9BD5">
              <a:lumMod val="50000"/>
            </a:srgb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cihcispwata303v</a:t>
            </a:r>
          </a:p>
        </p:txBody>
      </p:sp>
      <p:sp>
        <p:nvSpPr>
          <p:cNvPr id="36" name="Rectangle 35"/>
          <p:cNvSpPr/>
          <p:nvPr/>
        </p:nvSpPr>
        <p:spPr>
          <a:xfrm>
            <a:off x="1055303" y="2820805"/>
            <a:ext cx="1403782" cy="1769086"/>
          </a:xfrm>
          <a:prstGeom prst="rect">
            <a:avLst/>
          </a:prstGeom>
          <a:noFill/>
          <a:ln w="1270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algn="ctr"/>
            <a:r>
              <a:rPr lang="en-US" sz="1400" b="1" kern="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Calibri" panose="020F0502020204030204"/>
              </a:rPr>
              <a:t>SpotFire</a:t>
            </a:r>
            <a:endParaRPr lang="en-US" sz="1400" b="1" kern="0" dirty="0">
              <a:solidFill>
                <a:schemeClr val="tx1">
                  <a:lumMod val="60000"/>
                  <a:lumOff val="40000"/>
                </a:schemeClr>
              </a:solidFill>
              <a:latin typeface="Calibri" panose="020F0502020204030204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154026" y="3134578"/>
            <a:ext cx="1227039" cy="859396"/>
          </a:xfrm>
          <a:prstGeom prst="rect">
            <a:avLst/>
          </a:prstGeom>
          <a:solidFill>
            <a:srgbClr val="5B9BD5">
              <a:lumMod val="50000"/>
            </a:srgb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/>
            </a:r>
            <a:br>
              <a:rPr kumimoji="0" lang="en-US" sz="1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/>
            </a:r>
            <a:br>
              <a:rPr kumimoji="0" lang="en-US" sz="1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/>
            </a:r>
            <a:br>
              <a:rPr kumimoji="0" lang="en-US" sz="1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amusalpwt8qas03</a:t>
            </a:r>
            <a:b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.logon.ds.ge.com</a:t>
            </a:r>
            <a:endParaRPr kumimoji="0" lang="en-US" sz="10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1216799" y="3192436"/>
            <a:ext cx="1112596" cy="181768"/>
          </a:xfrm>
          <a:prstGeom prst="rect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SpotFire</a:t>
            </a:r>
            <a:endParaRPr kumimoji="0" lang="en-US" sz="9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1216799" y="3443448"/>
            <a:ext cx="1112596" cy="181768"/>
          </a:xfrm>
          <a:prstGeom prst="rect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Scheduler</a:t>
            </a:r>
          </a:p>
        </p:txBody>
      </p:sp>
      <p:sp>
        <p:nvSpPr>
          <p:cNvPr id="58" name="Rectangle 57"/>
          <p:cNvSpPr/>
          <p:nvPr/>
        </p:nvSpPr>
        <p:spPr>
          <a:xfrm rot="16200000">
            <a:off x="-72804" y="1841043"/>
            <a:ext cx="1343180" cy="672912"/>
          </a:xfrm>
          <a:prstGeom prst="rect">
            <a:avLst/>
          </a:prstGeom>
          <a:noFill/>
          <a:ln w="1270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algn="ctr"/>
            <a:r>
              <a:rPr lang="en-US" sz="1400" b="1" kern="0" dirty="0">
                <a:solidFill>
                  <a:schemeClr val="tx1">
                    <a:lumMod val="60000"/>
                    <a:lumOff val="40000"/>
                  </a:schemeClr>
                </a:solidFill>
                <a:latin typeface="Calibri" panose="020F0502020204030204"/>
              </a:rPr>
              <a:t>ADS</a:t>
            </a:r>
          </a:p>
        </p:txBody>
      </p:sp>
      <p:sp>
        <p:nvSpPr>
          <p:cNvPr id="59" name="Rectangle 58"/>
          <p:cNvSpPr/>
          <p:nvPr/>
        </p:nvSpPr>
        <p:spPr>
          <a:xfrm rot="16200000">
            <a:off x="41249" y="2048057"/>
            <a:ext cx="1237087" cy="285923"/>
          </a:xfrm>
          <a:prstGeom prst="rect">
            <a:avLst/>
          </a:prstGeom>
          <a:solidFill>
            <a:srgbClr val="5B9BD5">
              <a:lumMod val="50000"/>
            </a:srgb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Amuscinwt8db02</a:t>
            </a:r>
            <a:b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.logon.ds.ge.com </a:t>
            </a:r>
            <a:endParaRPr kumimoji="0" lang="en-US" sz="10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2597165" y="2821850"/>
            <a:ext cx="2437079" cy="1758030"/>
          </a:xfrm>
          <a:prstGeom prst="rect">
            <a:avLst/>
          </a:prstGeom>
          <a:noFill/>
          <a:ln w="1270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algn="ctr"/>
            <a:r>
              <a:rPr lang="en-US" sz="1400" b="1" kern="0" dirty="0">
                <a:solidFill>
                  <a:schemeClr val="tx1">
                    <a:lumMod val="60000"/>
                    <a:lumOff val="40000"/>
                  </a:schemeClr>
                </a:solidFill>
                <a:latin typeface="Calibri" panose="020F0502020204030204"/>
              </a:rPr>
              <a:t>Reporting</a:t>
            </a:r>
          </a:p>
        </p:txBody>
      </p:sp>
      <p:sp>
        <p:nvSpPr>
          <p:cNvPr id="62" name="Rectangle 61"/>
          <p:cNvSpPr/>
          <p:nvPr/>
        </p:nvSpPr>
        <p:spPr>
          <a:xfrm>
            <a:off x="2683218" y="3168490"/>
            <a:ext cx="2246249" cy="678744"/>
          </a:xfrm>
          <a:prstGeom prst="rect">
            <a:avLst/>
          </a:prstGeom>
          <a:solidFill>
            <a:srgbClr val="5B9BD5">
              <a:lumMod val="50000"/>
            </a:srgb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Web Service (Reporting)</a:t>
            </a:r>
            <a:br>
              <a:rPr kumimoji="0" lang="en-US" sz="1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/>
            </a:r>
            <a:br>
              <a:rPr kumimoji="0" lang="en-US" sz="1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/>
            </a:r>
            <a:br>
              <a:rPr kumimoji="0" lang="en-US" sz="1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amuscinwt8app32.logon.ds.ge.com </a:t>
            </a:r>
            <a:endParaRPr kumimoji="0" lang="en-US" sz="10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3211046" y="3407678"/>
            <a:ext cx="1223855" cy="190793"/>
          </a:xfrm>
          <a:prstGeom prst="rect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Spotfire</a:t>
            </a:r>
            <a:r>
              <a:rPr kumimoji="0" lang="en-US" sz="9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Web Player</a:t>
            </a:r>
          </a:p>
        </p:txBody>
      </p:sp>
      <p:sp>
        <p:nvSpPr>
          <p:cNvPr id="64" name="Rectangle 63"/>
          <p:cNvSpPr/>
          <p:nvPr/>
        </p:nvSpPr>
        <p:spPr>
          <a:xfrm>
            <a:off x="2703861" y="3977606"/>
            <a:ext cx="2227100" cy="166217"/>
          </a:xfrm>
          <a:prstGeom prst="rect">
            <a:avLst/>
          </a:prstGeom>
          <a:solidFill>
            <a:srgbClr val="5B9BD5">
              <a:lumMod val="50000"/>
            </a:srgb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amuscinwtlprep1.cloud.ge.com</a:t>
            </a:r>
            <a:endParaRPr kumimoji="0" lang="en-US" sz="10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2696664" y="4223478"/>
            <a:ext cx="2227100" cy="166217"/>
          </a:xfrm>
          <a:prstGeom prst="rect">
            <a:avLst/>
          </a:prstGeom>
          <a:solidFill>
            <a:srgbClr val="5B9BD5">
              <a:lumMod val="50000"/>
            </a:srgb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amuscinwtlprep2.cloud.ge.com </a:t>
            </a:r>
            <a:endParaRPr kumimoji="0" lang="en-US" sz="10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2583077" y="4641353"/>
            <a:ext cx="1361378" cy="953121"/>
          </a:xfrm>
          <a:prstGeom prst="rect">
            <a:avLst/>
          </a:prstGeom>
          <a:noFill/>
          <a:ln w="1270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algn="ctr"/>
            <a:r>
              <a:rPr lang="en-US" sz="1400" b="1" kern="0" dirty="0">
                <a:solidFill>
                  <a:schemeClr val="tx1">
                    <a:lumMod val="60000"/>
                    <a:lumOff val="40000"/>
                  </a:schemeClr>
                </a:solidFill>
                <a:latin typeface="Calibri" panose="020F0502020204030204"/>
              </a:rPr>
              <a:t>Oracle</a:t>
            </a:r>
          </a:p>
        </p:txBody>
      </p:sp>
      <p:sp>
        <p:nvSpPr>
          <p:cNvPr id="78" name="Rectangle 77"/>
          <p:cNvSpPr/>
          <p:nvPr/>
        </p:nvSpPr>
        <p:spPr>
          <a:xfrm>
            <a:off x="2661540" y="4977889"/>
            <a:ext cx="1202990" cy="226202"/>
          </a:xfrm>
          <a:prstGeom prst="rect">
            <a:avLst/>
          </a:prstGeom>
          <a:solidFill>
            <a:srgbClr val="5B9BD5">
              <a:lumMod val="50000"/>
            </a:srgb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Oracle RAC Cluster</a:t>
            </a:r>
          </a:p>
        </p:txBody>
      </p:sp>
      <p:sp>
        <p:nvSpPr>
          <p:cNvPr id="79" name="Rectangle 78"/>
          <p:cNvSpPr/>
          <p:nvPr/>
        </p:nvSpPr>
        <p:spPr>
          <a:xfrm>
            <a:off x="2659341" y="5236978"/>
            <a:ext cx="583345" cy="207887"/>
          </a:xfrm>
          <a:prstGeom prst="rect">
            <a:avLst/>
          </a:prstGeom>
          <a:solidFill>
            <a:srgbClr val="5B9BD5">
              <a:lumMod val="50000"/>
            </a:srgb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Node 1</a:t>
            </a:r>
          </a:p>
        </p:txBody>
      </p:sp>
      <p:sp>
        <p:nvSpPr>
          <p:cNvPr id="80" name="Rectangle 79"/>
          <p:cNvSpPr/>
          <p:nvPr/>
        </p:nvSpPr>
        <p:spPr>
          <a:xfrm>
            <a:off x="3283385" y="5236978"/>
            <a:ext cx="583345" cy="207887"/>
          </a:xfrm>
          <a:prstGeom prst="rect">
            <a:avLst/>
          </a:prstGeom>
          <a:solidFill>
            <a:srgbClr val="5B9BD5">
              <a:lumMod val="50000"/>
            </a:srgb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Node 2</a:t>
            </a:r>
          </a:p>
        </p:txBody>
      </p:sp>
      <p:sp>
        <p:nvSpPr>
          <p:cNvPr id="82" name="Rectangle 81"/>
          <p:cNvSpPr/>
          <p:nvPr/>
        </p:nvSpPr>
        <p:spPr>
          <a:xfrm>
            <a:off x="4024246" y="4642886"/>
            <a:ext cx="2461994" cy="2172949"/>
          </a:xfrm>
          <a:prstGeom prst="rect">
            <a:avLst/>
          </a:prstGeom>
          <a:noFill/>
          <a:ln w="1270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algn="ctr"/>
            <a:r>
              <a:rPr lang="en-US" sz="1400" b="1" kern="0" dirty="0">
                <a:solidFill>
                  <a:schemeClr val="tx1">
                    <a:lumMod val="60000"/>
                    <a:lumOff val="40000"/>
                  </a:schemeClr>
                </a:solidFill>
                <a:latin typeface="Calibri" panose="020F0502020204030204"/>
              </a:rPr>
              <a:t>Cassandra Cluster</a:t>
            </a:r>
          </a:p>
        </p:txBody>
      </p:sp>
      <p:sp>
        <p:nvSpPr>
          <p:cNvPr id="83" name="Rectangle 82"/>
          <p:cNvSpPr/>
          <p:nvPr/>
        </p:nvSpPr>
        <p:spPr>
          <a:xfrm>
            <a:off x="4081269" y="4943713"/>
            <a:ext cx="719281" cy="161954"/>
          </a:xfrm>
          <a:prstGeom prst="rect">
            <a:avLst/>
          </a:prstGeom>
          <a:solidFill>
            <a:srgbClr val="5B9BD5">
              <a:lumMod val="50000"/>
            </a:srgb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amuscinwtlcts01.cloud.ge.com </a:t>
            </a:r>
          </a:p>
        </p:txBody>
      </p:sp>
      <p:sp>
        <p:nvSpPr>
          <p:cNvPr id="84" name="Rectangle 83"/>
          <p:cNvSpPr/>
          <p:nvPr/>
        </p:nvSpPr>
        <p:spPr>
          <a:xfrm>
            <a:off x="4081269" y="5161059"/>
            <a:ext cx="719281" cy="161954"/>
          </a:xfrm>
          <a:prstGeom prst="rect">
            <a:avLst/>
          </a:prstGeom>
          <a:solidFill>
            <a:srgbClr val="5B9BD5">
              <a:lumMod val="50000"/>
            </a:srgb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amuscinwtlcts02.cloud.ge.com </a:t>
            </a:r>
          </a:p>
        </p:txBody>
      </p:sp>
      <p:sp>
        <p:nvSpPr>
          <p:cNvPr id="85" name="Rectangle 84"/>
          <p:cNvSpPr/>
          <p:nvPr/>
        </p:nvSpPr>
        <p:spPr>
          <a:xfrm>
            <a:off x="4081269" y="5378406"/>
            <a:ext cx="719281" cy="161954"/>
          </a:xfrm>
          <a:prstGeom prst="rect">
            <a:avLst/>
          </a:prstGeom>
          <a:solidFill>
            <a:srgbClr val="5B9BD5">
              <a:lumMod val="50000"/>
            </a:srgb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amuscinwtlcts03.cloud.ge.com </a:t>
            </a:r>
          </a:p>
        </p:txBody>
      </p:sp>
      <p:sp>
        <p:nvSpPr>
          <p:cNvPr id="86" name="Rectangle 85"/>
          <p:cNvSpPr/>
          <p:nvPr/>
        </p:nvSpPr>
        <p:spPr>
          <a:xfrm>
            <a:off x="4081269" y="5595753"/>
            <a:ext cx="719281" cy="161954"/>
          </a:xfrm>
          <a:prstGeom prst="rect">
            <a:avLst/>
          </a:prstGeom>
          <a:solidFill>
            <a:srgbClr val="5B9BD5">
              <a:lumMod val="50000"/>
            </a:srgb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amuscinwtlcts04.cloud.ge.com </a:t>
            </a:r>
          </a:p>
        </p:txBody>
      </p:sp>
      <p:sp>
        <p:nvSpPr>
          <p:cNvPr id="87" name="Rectangle 86"/>
          <p:cNvSpPr/>
          <p:nvPr/>
        </p:nvSpPr>
        <p:spPr>
          <a:xfrm>
            <a:off x="4081269" y="5813100"/>
            <a:ext cx="719281" cy="161954"/>
          </a:xfrm>
          <a:prstGeom prst="rect">
            <a:avLst/>
          </a:prstGeom>
          <a:solidFill>
            <a:srgbClr val="5B9BD5">
              <a:lumMod val="50000"/>
            </a:srgb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amuscinwtlcts05.cloud.ge.com </a:t>
            </a:r>
          </a:p>
        </p:txBody>
      </p:sp>
      <p:sp>
        <p:nvSpPr>
          <p:cNvPr id="88" name="Rectangle 87"/>
          <p:cNvSpPr/>
          <p:nvPr/>
        </p:nvSpPr>
        <p:spPr>
          <a:xfrm>
            <a:off x="4081269" y="6030446"/>
            <a:ext cx="719281" cy="161954"/>
          </a:xfrm>
          <a:prstGeom prst="rect">
            <a:avLst/>
          </a:prstGeom>
          <a:solidFill>
            <a:srgbClr val="5B9BD5">
              <a:lumMod val="50000"/>
            </a:srgb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amuscinwtlcts06.cloud.ge.com </a:t>
            </a:r>
          </a:p>
        </p:txBody>
      </p:sp>
      <p:sp>
        <p:nvSpPr>
          <p:cNvPr id="89" name="Rectangle 88"/>
          <p:cNvSpPr/>
          <p:nvPr/>
        </p:nvSpPr>
        <p:spPr>
          <a:xfrm>
            <a:off x="4081269" y="6247793"/>
            <a:ext cx="719281" cy="161954"/>
          </a:xfrm>
          <a:prstGeom prst="rect">
            <a:avLst/>
          </a:prstGeom>
          <a:solidFill>
            <a:srgbClr val="5B9BD5">
              <a:lumMod val="50000"/>
            </a:srgb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amuscinwtlcts07.cloud.ge.com </a:t>
            </a:r>
          </a:p>
        </p:txBody>
      </p:sp>
      <p:sp>
        <p:nvSpPr>
          <p:cNvPr id="90" name="Rectangle 89"/>
          <p:cNvSpPr/>
          <p:nvPr/>
        </p:nvSpPr>
        <p:spPr>
          <a:xfrm>
            <a:off x="4081269" y="6465141"/>
            <a:ext cx="719281" cy="161954"/>
          </a:xfrm>
          <a:prstGeom prst="rect">
            <a:avLst/>
          </a:prstGeom>
          <a:solidFill>
            <a:srgbClr val="5B9BD5">
              <a:lumMod val="50000"/>
            </a:srgb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amuscinwtlcts08.cloud.ge.com </a:t>
            </a:r>
          </a:p>
        </p:txBody>
      </p:sp>
      <p:sp>
        <p:nvSpPr>
          <p:cNvPr id="91" name="Rectangle 90"/>
          <p:cNvSpPr/>
          <p:nvPr/>
        </p:nvSpPr>
        <p:spPr>
          <a:xfrm>
            <a:off x="4862359" y="4943713"/>
            <a:ext cx="791210" cy="161954"/>
          </a:xfrm>
          <a:prstGeom prst="rect">
            <a:avLst/>
          </a:prstGeom>
          <a:solidFill>
            <a:srgbClr val="5B9BD5">
              <a:lumMod val="50000"/>
            </a:srgb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pwnlp0990v01.corporate.ge.com</a:t>
            </a:r>
          </a:p>
        </p:txBody>
      </p:sp>
      <p:sp>
        <p:nvSpPr>
          <p:cNvPr id="92" name="Rectangle 91"/>
          <p:cNvSpPr/>
          <p:nvPr/>
        </p:nvSpPr>
        <p:spPr>
          <a:xfrm>
            <a:off x="4862359" y="5161059"/>
            <a:ext cx="791210" cy="161954"/>
          </a:xfrm>
          <a:prstGeom prst="rect">
            <a:avLst/>
          </a:prstGeom>
          <a:solidFill>
            <a:srgbClr val="5B9BD5">
              <a:lumMod val="50000"/>
            </a:srgb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pwnlp0990v02.corporate.ge.com</a:t>
            </a:r>
          </a:p>
        </p:txBody>
      </p:sp>
      <p:sp>
        <p:nvSpPr>
          <p:cNvPr id="93" name="Rectangle 92"/>
          <p:cNvSpPr/>
          <p:nvPr/>
        </p:nvSpPr>
        <p:spPr>
          <a:xfrm>
            <a:off x="4862359" y="5378406"/>
            <a:ext cx="791210" cy="161954"/>
          </a:xfrm>
          <a:prstGeom prst="rect">
            <a:avLst/>
          </a:prstGeom>
          <a:solidFill>
            <a:srgbClr val="5B9BD5">
              <a:lumMod val="50000"/>
            </a:srgb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pwnlp0990v03.corporate.ge.com</a:t>
            </a:r>
          </a:p>
        </p:txBody>
      </p:sp>
      <p:sp>
        <p:nvSpPr>
          <p:cNvPr id="94" name="Rectangle 93"/>
          <p:cNvSpPr/>
          <p:nvPr/>
        </p:nvSpPr>
        <p:spPr>
          <a:xfrm>
            <a:off x="4862359" y="5595753"/>
            <a:ext cx="791210" cy="161954"/>
          </a:xfrm>
          <a:prstGeom prst="rect">
            <a:avLst/>
          </a:prstGeom>
          <a:solidFill>
            <a:srgbClr val="5B9BD5">
              <a:lumMod val="50000"/>
            </a:srgb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pwnlp0990v04.corporate.ge.com</a:t>
            </a:r>
          </a:p>
        </p:txBody>
      </p:sp>
      <p:sp>
        <p:nvSpPr>
          <p:cNvPr id="95" name="Rectangle 94"/>
          <p:cNvSpPr/>
          <p:nvPr/>
        </p:nvSpPr>
        <p:spPr>
          <a:xfrm>
            <a:off x="4862359" y="5813100"/>
            <a:ext cx="791210" cy="161954"/>
          </a:xfrm>
          <a:prstGeom prst="rect">
            <a:avLst/>
          </a:prstGeom>
          <a:solidFill>
            <a:srgbClr val="5B9BD5">
              <a:lumMod val="50000"/>
            </a:srgb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pwnlp0990v05.corporate.ge.com</a:t>
            </a:r>
          </a:p>
        </p:txBody>
      </p:sp>
      <p:sp>
        <p:nvSpPr>
          <p:cNvPr id="96" name="Rectangle 95"/>
          <p:cNvSpPr/>
          <p:nvPr/>
        </p:nvSpPr>
        <p:spPr>
          <a:xfrm>
            <a:off x="4862359" y="6030446"/>
            <a:ext cx="791210" cy="161954"/>
          </a:xfrm>
          <a:prstGeom prst="rect">
            <a:avLst/>
          </a:prstGeom>
          <a:solidFill>
            <a:srgbClr val="5B9BD5">
              <a:lumMod val="50000"/>
            </a:srgb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pwnlp0990v06.corporate.ge.com</a:t>
            </a:r>
          </a:p>
        </p:txBody>
      </p:sp>
      <p:sp>
        <p:nvSpPr>
          <p:cNvPr id="97" name="Rectangle 96"/>
          <p:cNvSpPr/>
          <p:nvPr/>
        </p:nvSpPr>
        <p:spPr>
          <a:xfrm>
            <a:off x="4862359" y="6247793"/>
            <a:ext cx="791210" cy="161954"/>
          </a:xfrm>
          <a:prstGeom prst="rect">
            <a:avLst/>
          </a:prstGeom>
          <a:solidFill>
            <a:srgbClr val="5B9BD5">
              <a:lumMod val="50000"/>
            </a:srgb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pwnlp0990v07.corporate.ge.com</a:t>
            </a:r>
          </a:p>
        </p:txBody>
      </p:sp>
      <p:sp>
        <p:nvSpPr>
          <p:cNvPr id="98" name="Rectangle 97"/>
          <p:cNvSpPr/>
          <p:nvPr/>
        </p:nvSpPr>
        <p:spPr>
          <a:xfrm>
            <a:off x="4862359" y="6465141"/>
            <a:ext cx="791210" cy="161954"/>
          </a:xfrm>
          <a:prstGeom prst="rect">
            <a:avLst/>
          </a:prstGeom>
          <a:solidFill>
            <a:srgbClr val="5B9BD5">
              <a:lumMod val="50000"/>
            </a:srgb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pwnlp0990v08.corporate.ge.com</a:t>
            </a:r>
          </a:p>
        </p:txBody>
      </p:sp>
      <p:sp>
        <p:nvSpPr>
          <p:cNvPr id="99" name="Rectangle 98"/>
          <p:cNvSpPr/>
          <p:nvPr/>
        </p:nvSpPr>
        <p:spPr>
          <a:xfrm>
            <a:off x="5715479" y="4943713"/>
            <a:ext cx="719281" cy="161954"/>
          </a:xfrm>
          <a:prstGeom prst="rect">
            <a:avLst/>
          </a:prstGeom>
          <a:solidFill>
            <a:srgbClr val="5B9BD5">
              <a:lumMod val="50000"/>
            </a:srgb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amusalpwtlcts01.cloud.ge.com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5715479" y="5161059"/>
            <a:ext cx="719281" cy="161954"/>
          </a:xfrm>
          <a:prstGeom prst="rect">
            <a:avLst/>
          </a:prstGeom>
          <a:solidFill>
            <a:srgbClr val="5B9BD5">
              <a:lumMod val="50000"/>
            </a:srgb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amusalpwtlcts02.cloud.ge.com</a:t>
            </a:r>
          </a:p>
        </p:txBody>
      </p:sp>
      <p:sp>
        <p:nvSpPr>
          <p:cNvPr id="101" name="Rectangle 100"/>
          <p:cNvSpPr/>
          <p:nvPr/>
        </p:nvSpPr>
        <p:spPr>
          <a:xfrm>
            <a:off x="5715479" y="5378406"/>
            <a:ext cx="719281" cy="161954"/>
          </a:xfrm>
          <a:prstGeom prst="rect">
            <a:avLst/>
          </a:prstGeom>
          <a:solidFill>
            <a:srgbClr val="5B9BD5">
              <a:lumMod val="50000"/>
            </a:srgb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amusalpwtlcts03.cloud.ge.com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5715479" y="5595753"/>
            <a:ext cx="719281" cy="161954"/>
          </a:xfrm>
          <a:prstGeom prst="rect">
            <a:avLst/>
          </a:prstGeom>
          <a:solidFill>
            <a:srgbClr val="5B9BD5">
              <a:lumMod val="50000"/>
            </a:srgb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amusalpwtlcts04.cloud.ge.com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5715479" y="5813100"/>
            <a:ext cx="719281" cy="161954"/>
          </a:xfrm>
          <a:prstGeom prst="rect">
            <a:avLst/>
          </a:prstGeom>
          <a:solidFill>
            <a:srgbClr val="5B9BD5">
              <a:lumMod val="50000"/>
            </a:srgb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amusalpwtlcts05.cloud.ge.com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5715479" y="6030446"/>
            <a:ext cx="719281" cy="161954"/>
          </a:xfrm>
          <a:prstGeom prst="rect">
            <a:avLst/>
          </a:prstGeom>
          <a:solidFill>
            <a:srgbClr val="5B9BD5">
              <a:lumMod val="50000"/>
            </a:srgb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amusalpwtlcts06.cloud.ge.com</a:t>
            </a:r>
          </a:p>
        </p:txBody>
      </p:sp>
      <p:sp>
        <p:nvSpPr>
          <p:cNvPr id="105" name="Rectangle 104"/>
          <p:cNvSpPr/>
          <p:nvPr/>
        </p:nvSpPr>
        <p:spPr>
          <a:xfrm>
            <a:off x="5715479" y="6247793"/>
            <a:ext cx="719281" cy="161954"/>
          </a:xfrm>
          <a:prstGeom prst="rect">
            <a:avLst/>
          </a:prstGeom>
          <a:solidFill>
            <a:srgbClr val="5B9BD5">
              <a:lumMod val="50000"/>
            </a:srgb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amusalpwtlcts07.cloud.ge.com</a:t>
            </a:r>
          </a:p>
        </p:txBody>
      </p:sp>
      <p:sp>
        <p:nvSpPr>
          <p:cNvPr id="106" name="Rectangle 105"/>
          <p:cNvSpPr/>
          <p:nvPr/>
        </p:nvSpPr>
        <p:spPr>
          <a:xfrm>
            <a:off x="5715479" y="6465141"/>
            <a:ext cx="719281" cy="161954"/>
          </a:xfrm>
          <a:prstGeom prst="rect">
            <a:avLst/>
          </a:prstGeom>
          <a:solidFill>
            <a:srgbClr val="5B9BD5">
              <a:lumMod val="50000"/>
            </a:srgb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amusalpwtlcts08.cloud.ge.com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5178803" y="3626248"/>
            <a:ext cx="1298041" cy="941445"/>
          </a:xfrm>
          <a:prstGeom prst="rect">
            <a:avLst/>
          </a:prstGeom>
          <a:noFill/>
          <a:ln w="1270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algn="ctr"/>
            <a:r>
              <a:rPr lang="en-US" sz="1400" b="1" kern="0" dirty="0">
                <a:solidFill>
                  <a:schemeClr val="tx1">
                    <a:lumMod val="60000"/>
                    <a:lumOff val="40000"/>
                  </a:schemeClr>
                </a:solidFill>
                <a:latin typeface="Calibri" panose="020F0502020204030204"/>
              </a:rPr>
              <a:t>Active MQ</a:t>
            </a:r>
          </a:p>
        </p:txBody>
      </p:sp>
      <p:sp>
        <p:nvSpPr>
          <p:cNvPr id="109" name="Rectangle 108"/>
          <p:cNvSpPr/>
          <p:nvPr/>
        </p:nvSpPr>
        <p:spPr>
          <a:xfrm>
            <a:off x="5281455" y="4201008"/>
            <a:ext cx="1096060" cy="269877"/>
          </a:xfrm>
          <a:prstGeom prst="rect">
            <a:avLst/>
          </a:prstGeom>
          <a:solidFill>
            <a:srgbClr val="5B9BD5">
              <a:lumMod val="50000"/>
            </a:srgb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Amuscinwtlamq01</a:t>
            </a:r>
            <a:b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.gesm.ge.com </a:t>
            </a:r>
            <a:endParaRPr kumimoji="0" lang="en-US" sz="9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5281456" y="3874697"/>
            <a:ext cx="1096060" cy="269877"/>
          </a:xfrm>
          <a:prstGeom prst="rect">
            <a:avLst/>
          </a:prstGeom>
          <a:solidFill>
            <a:srgbClr val="5B9BD5">
              <a:lumMod val="50000"/>
            </a:srgb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Amuscinwtlamq02</a:t>
            </a:r>
            <a:b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.gesm.ge.com</a:t>
            </a:r>
            <a:endParaRPr kumimoji="0" lang="en-US" sz="9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6621404" y="1371620"/>
            <a:ext cx="5297597" cy="3208260"/>
          </a:xfrm>
          <a:prstGeom prst="rect">
            <a:avLst/>
          </a:prstGeom>
          <a:noFill/>
          <a:ln w="1270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algn="ctr"/>
            <a:r>
              <a:rPr lang="en-US" sz="1400" b="1" kern="0" dirty="0">
                <a:solidFill>
                  <a:schemeClr val="tx1">
                    <a:lumMod val="60000"/>
                    <a:lumOff val="40000"/>
                  </a:schemeClr>
                </a:solidFill>
                <a:latin typeface="Calibri" panose="020F0502020204030204"/>
              </a:rPr>
              <a:t>Data Processing</a:t>
            </a:r>
          </a:p>
        </p:txBody>
      </p:sp>
      <p:grpSp>
        <p:nvGrpSpPr>
          <p:cNvPr id="113" name="Group 112"/>
          <p:cNvGrpSpPr/>
          <p:nvPr/>
        </p:nvGrpSpPr>
        <p:grpSpPr>
          <a:xfrm>
            <a:off x="6740196" y="1704562"/>
            <a:ext cx="2744447" cy="2755334"/>
            <a:chOff x="3970240" y="406444"/>
            <a:chExt cx="2243475" cy="2658095"/>
          </a:xfrm>
        </p:grpSpPr>
        <p:sp>
          <p:nvSpPr>
            <p:cNvPr id="126" name="Rectangle 125"/>
            <p:cNvSpPr/>
            <p:nvPr/>
          </p:nvSpPr>
          <p:spPr>
            <a:xfrm>
              <a:off x="3970240" y="406444"/>
              <a:ext cx="2243475" cy="2658095"/>
            </a:xfrm>
            <a:prstGeom prst="rect">
              <a:avLst/>
            </a:prstGeom>
            <a:noFill/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Scrubbing</a:t>
              </a:r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4057846" y="612264"/>
              <a:ext cx="2065390" cy="1328293"/>
            </a:xfrm>
            <a:prstGeom prst="rect">
              <a:avLst/>
            </a:prstGeom>
            <a:solidFill>
              <a:srgbClr val="5B9BD5">
                <a:lumMod val="50000"/>
              </a:srgbClr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Scrubbing 1 </a:t>
              </a:r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4188761" y="1024925"/>
              <a:ext cx="909685" cy="163115"/>
            </a:xfrm>
            <a:prstGeom prst="rect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Polling Scheduler</a:t>
              </a:r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4188761" y="1250178"/>
              <a:ext cx="909685" cy="163115"/>
            </a:xfrm>
            <a:prstGeom prst="rect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Parsing</a:t>
              </a:r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4188761" y="1475431"/>
              <a:ext cx="909685" cy="388368"/>
            </a:xfrm>
            <a:prstGeom prst="rect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Alarming </a:t>
              </a:r>
              <a:br>
                <a:rPr kumimoji="0" lang="en-US" sz="9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</a:br>
              <a:r>
                <a:rPr kumimoji="0" lang="en-US" sz="9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(Raw + </a:t>
              </a:r>
              <a:r>
                <a:rPr kumimoji="0" lang="en-US" sz="900" b="1" i="0" u="none" strike="noStrike" kern="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Calc</a:t>
              </a:r>
              <a:r>
                <a:rPr kumimoji="0" lang="en-US" sz="9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)</a:t>
              </a:r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5164958" y="799672"/>
              <a:ext cx="873460" cy="163115"/>
            </a:xfrm>
            <a:prstGeom prst="rect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1" i="0" u="none" strike="noStrike" kern="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ZenoMail</a:t>
              </a:r>
              <a:endParaRPr kumimoji="0" lang="en-US" sz="9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5164958" y="1698557"/>
              <a:ext cx="873460" cy="165242"/>
            </a:xfrm>
            <a:prstGeom prst="rect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DCS</a:t>
              </a:r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5164958" y="1024925"/>
              <a:ext cx="873460" cy="386241"/>
            </a:xfrm>
            <a:prstGeom prst="rect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Email Polling (CMS Tank </a:t>
              </a:r>
              <a:r>
                <a:rPr kumimoji="0" lang="en-US" sz="900" b="1" i="0" u="none" strike="noStrike" kern="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Inv</a:t>
              </a:r>
              <a:r>
                <a:rPr kumimoji="0" lang="en-US" sz="9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2 SAP)</a:t>
              </a:r>
            </a:p>
          </p:txBody>
        </p:sp>
        <p:sp>
          <p:nvSpPr>
            <p:cNvPr id="134" name="Rectangle 133"/>
            <p:cNvSpPr/>
            <p:nvPr/>
          </p:nvSpPr>
          <p:spPr>
            <a:xfrm>
              <a:off x="5164958" y="1473304"/>
              <a:ext cx="873460" cy="163115"/>
            </a:xfrm>
            <a:prstGeom prst="rect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BMS 2 SAP</a:t>
              </a:r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4188761" y="810027"/>
              <a:ext cx="873460" cy="163115"/>
            </a:xfrm>
            <a:prstGeom prst="rect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Scrubbing Web</a:t>
              </a:r>
            </a:p>
          </p:txBody>
        </p:sp>
        <p:sp>
          <p:nvSpPr>
            <p:cNvPr id="136" name="Rectangle 135"/>
            <p:cNvSpPr/>
            <p:nvPr/>
          </p:nvSpPr>
          <p:spPr>
            <a:xfrm>
              <a:off x="4057846" y="2058711"/>
              <a:ext cx="1124883" cy="948209"/>
            </a:xfrm>
            <a:prstGeom prst="rect">
              <a:avLst/>
            </a:prstGeom>
            <a:solidFill>
              <a:srgbClr val="5B9BD5">
                <a:lumMod val="50000"/>
              </a:srgbClr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Scrubbing 2 </a:t>
              </a:r>
            </a:p>
          </p:txBody>
        </p:sp>
        <p:sp>
          <p:nvSpPr>
            <p:cNvPr id="137" name="Rectangle 136"/>
            <p:cNvSpPr/>
            <p:nvPr/>
          </p:nvSpPr>
          <p:spPr>
            <a:xfrm>
              <a:off x="4170721" y="2306048"/>
              <a:ext cx="909685" cy="163115"/>
            </a:xfrm>
            <a:prstGeom prst="rect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Parsing</a:t>
              </a:r>
            </a:p>
          </p:txBody>
        </p:sp>
        <p:sp>
          <p:nvSpPr>
            <p:cNvPr id="138" name="Rectangle 137"/>
            <p:cNvSpPr/>
            <p:nvPr/>
          </p:nvSpPr>
          <p:spPr>
            <a:xfrm>
              <a:off x="4170721" y="2531301"/>
              <a:ext cx="909685" cy="163115"/>
            </a:xfrm>
            <a:prstGeom prst="rect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Alarming (Raw)</a:t>
              </a:r>
            </a:p>
          </p:txBody>
        </p:sp>
        <p:sp>
          <p:nvSpPr>
            <p:cNvPr id="139" name="Rectangle 138"/>
            <p:cNvSpPr/>
            <p:nvPr/>
          </p:nvSpPr>
          <p:spPr>
            <a:xfrm>
              <a:off x="4170721" y="2756554"/>
              <a:ext cx="909685" cy="163115"/>
            </a:xfrm>
            <a:prstGeom prst="rect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FSR</a:t>
              </a:r>
            </a:p>
          </p:txBody>
        </p:sp>
        <p:sp>
          <p:nvSpPr>
            <p:cNvPr id="140" name="Rectangle 139"/>
            <p:cNvSpPr/>
            <p:nvPr/>
          </p:nvSpPr>
          <p:spPr>
            <a:xfrm>
              <a:off x="5220050" y="2058711"/>
              <a:ext cx="903186" cy="472590"/>
            </a:xfrm>
            <a:prstGeom prst="rect">
              <a:avLst/>
            </a:prstGeom>
            <a:solidFill>
              <a:srgbClr val="5B9BD5">
                <a:lumMod val="50000"/>
              </a:srgbClr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Scrubbing 3 </a:t>
              </a:r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5311713" y="2299035"/>
              <a:ext cx="683459" cy="163115"/>
            </a:xfrm>
            <a:prstGeom prst="rect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Alarms</a:t>
              </a:r>
            </a:p>
          </p:txBody>
        </p:sp>
      </p:grpSp>
      <p:grpSp>
        <p:nvGrpSpPr>
          <p:cNvPr id="114" name="Group 113"/>
          <p:cNvGrpSpPr/>
          <p:nvPr/>
        </p:nvGrpSpPr>
        <p:grpSpPr>
          <a:xfrm>
            <a:off x="9622724" y="1721718"/>
            <a:ext cx="2095119" cy="2762417"/>
            <a:chOff x="9999595" y="1868315"/>
            <a:chExt cx="1712675" cy="2664928"/>
          </a:xfrm>
        </p:grpSpPr>
        <p:sp>
          <p:nvSpPr>
            <p:cNvPr id="115" name="Rectangle 114"/>
            <p:cNvSpPr/>
            <p:nvPr/>
          </p:nvSpPr>
          <p:spPr>
            <a:xfrm>
              <a:off x="9999595" y="1868315"/>
              <a:ext cx="1712675" cy="2664928"/>
            </a:xfrm>
            <a:prstGeom prst="rect">
              <a:avLst/>
            </a:prstGeom>
            <a:noFill/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RHO</a:t>
              </a:r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10106295" y="2081441"/>
              <a:ext cx="1484895" cy="333598"/>
            </a:xfrm>
            <a:prstGeom prst="rect">
              <a:avLst/>
            </a:prstGeom>
            <a:solidFill>
              <a:srgbClr val="5B9BD5">
                <a:lumMod val="50000"/>
              </a:srgbClr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amuscinwtlrho01.cloud.ge.com</a:t>
              </a:r>
              <a:endParaRPr kumimoji="0" lang="en-US" sz="9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10106295" y="2464747"/>
              <a:ext cx="1484895" cy="145335"/>
            </a:xfrm>
            <a:prstGeom prst="rect">
              <a:avLst/>
            </a:prstGeom>
            <a:solidFill>
              <a:srgbClr val="5B9BD5">
                <a:lumMod val="50000"/>
              </a:srgbClr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amuscinwtlrho02.cloud.ge.com</a:t>
              </a:r>
              <a:endParaRPr kumimoji="0" lang="en-US" sz="9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10106295" y="2659790"/>
              <a:ext cx="1484895" cy="145335"/>
            </a:xfrm>
            <a:prstGeom prst="rect">
              <a:avLst/>
            </a:prstGeom>
            <a:solidFill>
              <a:srgbClr val="5B9BD5">
                <a:lumMod val="50000"/>
              </a:srgbClr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amuscinwtlrho03.cloud.ge.com</a:t>
              </a:r>
              <a:endParaRPr kumimoji="0" lang="en-US" sz="9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10106295" y="2854833"/>
              <a:ext cx="1484895" cy="145335"/>
            </a:xfrm>
            <a:prstGeom prst="rect">
              <a:avLst/>
            </a:prstGeom>
            <a:solidFill>
              <a:srgbClr val="5B9BD5">
                <a:lumMod val="50000"/>
              </a:srgbClr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amuscinwtlrho41.cloud.ge.com</a:t>
              </a:r>
              <a:endParaRPr kumimoji="0" lang="en-US" sz="9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10095668" y="3067555"/>
              <a:ext cx="1487582" cy="145335"/>
            </a:xfrm>
            <a:prstGeom prst="rect">
              <a:avLst/>
            </a:prstGeom>
            <a:solidFill>
              <a:srgbClr val="5B9BD5">
                <a:lumMod val="50000"/>
              </a:srgbClr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VDCCLP1208.vdccin.tsg.ge.com</a:t>
              </a:r>
              <a:endParaRPr kumimoji="0" lang="en-US" sz="9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10095668" y="3262598"/>
              <a:ext cx="1487582" cy="145335"/>
            </a:xfrm>
            <a:prstGeom prst="rect">
              <a:avLst/>
            </a:prstGeom>
            <a:solidFill>
              <a:srgbClr val="5B9BD5">
                <a:lumMod val="50000"/>
              </a:srgbClr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VDCGLP01142.ics.cloud.ge.com</a:t>
              </a:r>
              <a:endParaRPr kumimoji="0" lang="en-US" sz="9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10095668" y="3457641"/>
              <a:ext cx="1487582" cy="145335"/>
            </a:xfrm>
            <a:prstGeom prst="rect">
              <a:avLst/>
            </a:prstGeom>
            <a:solidFill>
              <a:srgbClr val="5B9BD5">
                <a:lumMod val="50000"/>
              </a:srgbClr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VDCGLP01143.ics.cloud.ge.com </a:t>
              </a:r>
              <a:endParaRPr kumimoji="0" lang="en-US" sz="9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10095668" y="3652684"/>
              <a:ext cx="1487582" cy="145335"/>
            </a:xfrm>
            <a:prstGeom prst="rect">
              <a:avLst/>
            </a:prstGeom>
            <a:solidFill>
              <a:srgbClr val="5B9BD5">
                <a:lumMod val="50000"/>
              </a:srgbClr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VDCGLP01144.ics.cloud.ge.com</a:t>
              </a:r>
              <a:endParaRPr kumimoji="0" lang="en-US" sz="9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10095668" y="3847727"/>
              <a:ext cx="1487582" cy="145335"/>
            </a:xfrm>
            <a:prstGeom prst="rect">
              <a:avLst/>
            </a:prstGeom>
            <a:solidFill>
              <a:srgbClr val="5B9BD5">
                <a:lumMod val="50000"/>
              </a:srgbClr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VDCGLP01145.ics.cloud.ge.com</a:t>
              </a:r>
              <a:endParaRPr kumimoji="0" lang="en-US" sz="9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10402589" y="2103132"/>
              <a:ext cx="710135" cy="141023"/>
            </a:xfrm>
            <a:prstGeom prst="rect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1" i="0" u="none" strike="noStrike" kern="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memcached</a:t>
              </a:r>
              <a:endParaRPr kumimoji="0" lang="en-US" sz="9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43" name="Rectangle 142"/>
          <p:cNvSpPr/>
          <p:nvPr/>
        </p:nvSpPr>
        <p:spPr>
          <a:xfrm>
            <a:off x="6621406" y="4661406"/>
            <a:ext cx="5297595" cy="2154429"/>
          </a:xfrm>
          <a:prstGeom prst="rect">
            <a:avLst/>
          </a:prstGeom>
          <a:noFill/>
          <a:ln w="1270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algn="ctr"/>
            <a:r>
              <a:rPr lang="en-US" sz="1400" b="1" kern="0" dirty="0">
                <a:solidFill>
                  <a:schemeClr val="tx1">
                    <a:lumMod val="60000"/>
                    <a:lumOff val="40000"/>
                  </a:schemeClr>
                </a:solidFill>
                <a:latin typeface="Calibri" panose="020F0502020204030204"/>
              </a:rPr>
              <a:t>Distributed Pre-Compute Platform</a:t>
            </a:r>
          </a:p>
        </p:txBody>
      </p:sp>
      <p:sp>
        <p:nvSpPr>
          <p:cNvPr id="144" name="Rectangle 143"/>
          <p:cNvSpPr/>
          <p:nvPr/>
        </p:nvSpPr>
        <p:spPr>
          <a:xfrm>
            <a:off x="7808512" y="5024078"/>
            <a:ext cx="954912" cy="1579337"/>
          </a:xfrm>
          <a:prstGeom prst="rect">
            <a:avLst/>
          </a:prstGeom>
          <a:solidFill>
            <a:srgbClr val="5B9BD5">
              <a:lumMod val="50000"/>
            </a:srgb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/>
            </a:r>
            <a:br>
              <a:rPr kumimoji="0" lang="en-US" sz="1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/>
            </a:r>
            <a:br>
              <a:rPr kumimoji="0" lang="en-US" sz="1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/>
            </a:r>
            <a:br>
              <a:rPr kumimoji="0" lang="en-US" sz="1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/>
            </a:r>
            <a:br>
              <a:rPr kumimoji="0" lang="en-US" sz="1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/>
            </a:r>
            <a:br>
              <a:rPr kumimoji="0" lang="en-US" sz="1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/>
            </a:r>
            <a:br>
              <a:rPr kumimoji="0" lang="en-US" sz="1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/>
            </a:r>
            <a:br>
              <a:rPr kumimoji="0" lang="en-US" sz="1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amuscinwtlpcm02.cloud.ge.com </a:t>
            </a:r>
            <a:endParaRPr kumimoji="0" lang="en-US" sz="10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5" name="Rectangle 144"/>
          <p:cNvSpPr/>
          <p:nvPr/>
        </p:nvSpPr>
        <p:spPr>
          <a:xfrm>
            <a:off x="8829403" y="5027265"/>
            <a:ext cx="954912" cy="1579337"/>
          </a:xfrm>
          <a:prstGeom prst="rect">
            <a:avLst/>
          </a:prstGeom>
          <a:solidFill>
            <a:srgbClr val="5B9BD5">
              <a:lumMod val="50000"/>
            </a:srgb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/>
            </a:r>
            <a:br>
              <a:rPr kumimoji="0" lang="en-US" sz="1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/>
            </a:r>
            <a:br>
              <a:rPr kumimoji="0" lang="en-US" sz="1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/>
            </a:r>
            <a:br>
              <a:rPr kumimoji="0" lang="en-US" sz="1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/>
            </a:r>
            <a:br>
              <a:rPr kumimoji="0" lang="en-US" sz="1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/>
            </a:r>
            <a:br>
              <a:rPr kumimoji="0" lang="en-US" sz="1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/>
            </a:r>
            <a:br>
              <a:rPr kumimoji="0" lang="en-US" sz="1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/>
            </a:r>
            <a:br>
              <a:rPr kumimoji="0" lang="en-US" sz="1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amuscinwtlpcm03.cloud.ge.com </a:t>
            </a:r>
            <a:endParaRPr kumimoji="0" lang="en-US" sz="10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6" name="Rectangle 145"/>
          <p:cNvSpPr/>
          <p:nvPr/>
        </p:nvSpPr>
        <p:spPr>
          <a:xfrm>
            <a:off x="9831031" y="5038506"/>
            <a:ext cx="954912" cy="1579337"/>
          </a:xfrm>
          <a:prstGeom prst="rect">
            <a:avLst/>
          </a:prstGeom>
          <a:solidFill>
            <a:srgbClr val="5B9BD5">
              <a:lumMod val="50000"/>
            </a:srgb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/>
            </a:r>
            <a:br>
              <a:rPr kumimoji="0" lang="en-US" sz="1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/>
            </a:r>
            <a:br>
              <a:rPr kumimoji="0" lang="en-US" sz="1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/>
            </a:r>
            <a:br>
              <a:rPr kumimoji="0" lang="en-US" sz="1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/>
            </a:r>
            <a:br>
              <a:rPr kumimoji="0" lang="en-US" sz="1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/>
            </a:r>
            <a:br>
              <a:rPr kumimoji="0" lang="en-US" sz="1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/>
            </a:r>
            <a:br>
              <a:rPr kumimoji="0" lang="en-US" sz="1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/>
            </a:r>
            <a:br>
              <a:rPr kumimoji="0" lang="en-US" sz="1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amuscinwtlpcm04.cloud.ge.com </a:t>
            </a:r>
            <a:endParaRPr kumimoji="0" lang="en-US" sz="10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7" name="Rectangle 146"/>
          <p:cNvSpPr/>
          <p:nvPr/>
        </p:nvSpPr>
        <p:spPr>
          <a:xfrm>
            <a:off x="10843731" y="5048945"/>
            <a:ext cx="954912" cy="1579337"/>
          </a:xfrm>
          <a:prstGeom prst="rect">
            <a:avLst/>
          </a:prstGeom>
          <a:solidFill>
            <a:srgbClr val="5B9BD5">
              <a:lumMod val="50000"/>
            </a:srgb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/>
            </a:r>
            <a:br>
              <a:rPr kumimoji="0" lang="en-US" sz="1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/>
            </a:r>
            <a:br>
              <a:rPr kumimoji="0" lang="en-US" sz="1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/>
            </a:r>
            <a:br>
              <a:rPr kumimoji="0" lang="en-US" sz="1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/>
            </a:r>
            <a:br>
              <a:rPr kumimoji="0" lang="en-US" sz="1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/>
            </a:r>
            <a:br>
              <a:rPr kumimoji="0" lang="en-US" sz="1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/>
            </a:r>
            <a:br>
              <a:rPr kumimoji="0" lang="en-US" sz="1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/>
            </a:r>
            <a:br>
              <a:rPr kumimoji="0" lang="en-US" sz="1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amuscinwtlpcm05.cloud.ge.com </a:t>
            </a:r>
            <a:endParaRPr kumimoji="0" lang="en-US" sz="10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6780989" y="5024078"/>
            <a:ext cx="954912" cy="1579337"/>
          </a:xfrm>
          <a:prstGeom prst="rect">
            <a:avLst/>
          </a:prstGeom>
          <a:solidFill>
            <a:srgbClr val="5B9BD5">
              <a:lumMod val="50000"/>
            </a:srgb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/>
            </a:r>
            <a:br>
              <a:rPr kumimoji="0" lang="en-US" sz="1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/>
            </a:r>
            <a:br>
              <a:rPr kumimoji="0" lang="en-US" sz="1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/>
            </a:r>
            <a:br>
              <a:rPr kumimoji="0" lang="en-US" sz="1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/>
            </a:r>
            <a:br>
              <a:rPr kumimoji="0" lang="en-US" sz="1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/>
            </a:r>
            <a:br>
              <a:rPr kumimoji="0" lang="en-US" sz="1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/>
            </a:r>
            <a:br>
              <a:rPr kumimoji="0" lang="en-US" sz="1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/>
            </a:r>
            <a:br>
              <a:rPr kumimoji="0" lang="en-US" sz="1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amuscinwtlpcm01.cloud.ge.com </a:t>
            </a:r>
            <a:endParaRPr kumimoji="0" lang="en-US" sz="10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9" name="Rectangle 148"/>
          <p:cNvSpPr/>
          <p:nvPr/>
        </p:nvSpPr>
        <p:spPr>
          <a:xfrm>
            <a:off x="6901125" y="5641708"/>
            <a:ext cx="834777" cy="214179"/>
          </a:xfrm>
          <a:prstGeom prst="rect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Storm Nimbus</a:t>
            </a:r>
          </a:p>
        </p:txBody>
      </p:sp>
      <p:sp>
        <p:nvSpPr>
          <p:cNvPr id="150" name="Rectangle 149"/>
          <p:cNvSpPr/>
          <p:nvPr/>
        </p:nvSpPr>
        <p:spPr>
          <a:xfrm>
            <a:off x="6904039" y="5910229"/>
            <a:ext cx="834777" cy="214179"/>
          </a:xfrm>
          <a:prstGeom prst="rect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Storm UI</a:t>
            </a:r>
          </a:p>
        </p:txBody>
      </p:sp>
      <p:sp>
        <p:nvSpPr>
          <p:cNvPr id="151" name="Rectangle 150"/>
          <p:cNvSpPr/>
          <p:nvPr/>
        </p:nvSpPr>
        <p:spPr>
          <a:xfrm>
            <a:off x="10903798" y="5097652"/>
            <a:ext cx="834777" cy="411033"/>
          </a:xfrm>
          <a:prstGeom prst="rect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Rho Precomputes</a:t>
            </a:r>
          </a:p>
        </p:txBody>
      </p:sp>
      <p:sp>
        <p:nvSpPr>
          <p:cNvPr id="152" name="Rectangle 151"/>
          <p:cNvSpPr/>
          <p:nvPr/>
        </p:nvSpPr>
        <p:spPr>
          <a:xfrm>
            <a:off x="6901124" y="5119423"/>
            <a:ext cx="2729548" cy="214037"/>
          </a:xfrm>
          <a:prstGeom prst="rect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ZooKeeper</a:t>
            </a:r>
            <a:endParaRPr kumimoji="0" lang="en-US" sz="9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3" name="Rectangle 152"/>
          <p:cNvSpPr/>
          <p:nvPr/>
        </p:nvSpPr>
        <p:spPr>
          <a:xfrm>
            <a:off x="6901125" y="5385694"/>
            <a:ext cx="2729547" cy="201214"/>
          </a:xfrm>
          <a:prstGeom prst="rect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Kafka</a:t>
            </a:r>
          </a:p>
        </p:txBody>
      </p:sp>
      <p:sp>
        <p:nvSpPr>
          <p:cNvPr id="154" name="Rectangle 153"/>
          <p:cNvSpPr/>
          <p:nvPr/>
        </p:nvSpPr>
        <p:spPr>
          <a:xfrm>
            <a:off x="7856037" y="5638872"/>
            <a:ext cx="3770254" cy="237013"/>
          </a:xfrm>
          <a:prstGeom prst="rect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Storm Supervisor</a:t>
            </a:r>
          </a:p>
        </p:txBody>
      </p:sp>
      <p:sp>
        <p:nvSpPr>
          <p:cNvPr id="156" name="Rectangle 155"/>
          <p:cNvSpPr/>
          <p:nvPr/>
        </p:nvSpPr>
        <p:spPr>
          <a:xfrm>
            <a:off x="1084707" y="1438155"/>
            <a:ext cx="3969298" cy="1309900"/>
          </a:xfrm>
          <a:prstGeom prst="rect">
            <a:avLst/>
          </a:prstGeom>
          <a:noFill/>
          <a:ln w="1270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algn="ctr"/>
            <a:r>
              <a:rPr lang="en-US" sz="1400" b="1" kern="0" dirty="0">
                <a:solidFill>
                  <a:schemeClr val="tx1">
                    <a:lumMod val="60000"/>
                    <a:lumOff val="40000"/>
                  </a:schemeClr>
                </a:solidFill>
                <a:latin typeface="Calibri" panose="020F0502020204030204"/>
              </a:rPr>
              <a:t>Insight UI</a:t>
            </a:r>
          </a:p>
        </p:txBody>
      </p:sp>
      <p:sp>
        <p:nvSpPr>
          <p:cNvPr id="157" name="Rectangle 156"/>
          <p:cNvSpPr/>
          <p:nvPr/>
        </p:nvSpPr>
        <p:spPr>
          <a:xfrm>
            <a:off x="2078135" y="1723266"/>
            <a:ext cx="919405" cy="926985"/>
          </a:xfrm>
          <a:prstGeom prst="rect">
            <a:avLst/>
          </a:prstGeom>
          <a:solidFill>
            <a:srgbClr val="5B9BD5">
              <a:lumMod val="50000"/>
            </a:srgb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waterrmd02.</a:t>
            </a:r>
            <a:b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cloud.ge.com </a:t>
            </a:r>
            <a:endParaRPr kumimoji="0" lang="en-US" sz="10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1146167" y="1721168"/>
            <a:ext cx="908326" cy="936271"/>
          </a:xfrm>
          <a:prstGeom prst="rect">
            <a:avLst/>
          </a:prstGeom>
          <a:solidFill>
            <a:srgbClr val="5B9BD5">
              <a:lumMod val="50000"/>
            </a:srgb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waterrmd01.cloud.ge.com </a:t>
            </a:r>
            <a:endParaRPr kumimoji="0" lang="en-US" sz="10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3040776" y="1723266"/>
            <a:ext cx="920986" cy="926985"/>
          </a:xfrm>
          <a:prstGeom prst="rect">
            <a:avLst/>
          </a:prstGeom>
          <a:solidFill>
            <a:srgbClr val="5B9BD5">
              <a:lumMod val="50000"/>
            </a:srgb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waterrmd03.</a:t>
            </a:r>
            <a:b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cloud.ge.com </a:t>
            </a:r>
            <a:endParaRPr kumimoji="0" lang="en-US" sz="10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3991286" y="1721167"/>
            <a:ext cx="925343" cy="926985"/>
          </a:xfrm>
          <a:prstGeom prst="rect">
            <a:avLst/>
          </a:prstGeom>
          <a:solidFill>
            <a:srgbClr val="5B9BD5">
              <a:lumMod val="50000"/>
            </a:srgb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waterrmd04.</a:t>
            </a:r>
            <a:b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cloud.ge.com </a:t>
            </a:r>
            <a:endParaRPr kumimoji="0" lang="en-US" sz="10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1" name="Rectangle 160"/>
          <p:cNvSpPr/>
          <p:nvPr/>
        </p:nvSpPr>
        <p:spPr>
          <a:xfrm>
            <a:off x="1244892" y="1815365"/>
            <a:ext cx="3609432" cy="164461"/>
          </a:xfrm>
          <a:prstGeom prst="rect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PHP Web Service</a:t>
            </a:r>
          </a:p>
        </p:txBody>
      </p:sp>
      <p:sp>
        <p:nvSpPr>
          <p:cNvPr id="162" name="Rectangle 161"/>
          <p:cNvSpPr/>
          <p:nvPr/>
        </p:nvSpPr>
        <p:spPr>
          <a:xfrm>
            <a:off x="1244891" y="2064417"/>
            <a:ext cx="3609432" cy="144956"/>
          </a:xfrm>
          <a:prstGeom prst="rect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memcached</a:t>
            </a:r>
            <a:endParaRPr kumimoji="0" lang="en-US" sz="9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894626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Rectangle 486"/>
          <p:cNvSpPr/>
          <p:nvPr/>
        </p:nvSpPr>
        <p:spPr>
          <a:xfrm>
            <a:off x="4677789" y="2779168"/>
            <a:ext cx="2813932" cy="4080292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6" name="Rectangle 485"/>
          <p:cNvSpPr/>
          <p:nvPr/>
        </p:nvSpPr>
        <p:spPr>
          <a:xfrm>
            <a:off x="1094171" y="2777708"/>
            <a:ext cx="2890975" cy="40802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1302108" y="1658286"/>
            <a:ext cx="632897" cy="988828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/>
          <p:cNvSpPr/>
          <p:nvPr/>
        </p:nvSpPr>
        <p:spPr>
          <a:xfrm>
            <a:off x="1346185" y="1730002"/>
            <a:ext cx="545524" cy="788059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bject 4"/>
          <p:cNvSpPr/>
          <p:nvPr/>
        </p:nvSpPr>
        <p:spPr>
          <a:xfrm>
            <a:off x="0" y="0"/>
            <a:ext cx="12200613" cy="861386"/>
          </a:xfrm>
          <a:custGeom>
            <a:avLst/>
            <a:gdLst/>
            <a:ahLst/>
            <a:cxnLst/>
            <a:rect l="l" t="t" r="r" b="b"/>
            <a:pathLst>
              <a:path w="4889500" h="9753600">
                <a:moveTo>
                  <a:pt x="0" y="9753600"/>
                </a:moveTo>
                <a:lnTo>
                  <a:pt x="4889500" y="9753600"/>
                </a:lnTo>
                <a:lnTo>
                  <a:pt x="48895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solidFill>
            <a:schemeClr val="tx1">
              <a:lumMod val="60000"/>
              <a:lumOff val="40000"/>
            </a:schemeClr>
          </a:solidFill>
        </p:spPr>
        <p:txBody>
          <a:bodyPr wrap="square" lIns="0" tIns="0" rIns="0" bIns="0" rtlCol="0"/>
          <a:lstStyle/>
          <a:p>
            <a:endParaRPr sz="1266">
              <a:solidFill>
                <a:srgbClr val="1E4191"/>
              </a:solidFill>
            </a:endParaRPr>
          </a:p>
        </p:txBody>
      </p:sp>
      <p:sp>
        <p:nvSpPr>
          <p:cNvPr id="34" name="object 5"/>
          <p:cNvSpPr/>
          <p:nvPr/>
        </p:nvSpPr>
        <p:spPr>
          <a:xfrm>
            <a:off x="11191836" y="147556"/>
            <a:ext cx="607219" cy="606326"/>
          </a:xfrm>
          <a:custGeom>
            <a:avLst/>
            <a:gdLst/>
            <a:ahLst/>
            <a:cxnLst/>
            <a:rect l="l" t="t" r="r" b="b"/>
            <a:pathLst>
              <a:path w="863600" h="862330">
                <a:moveTo>
                  <a:pt x="431825" y="0"/>
                </a:moveTo>
                <a:lnTo>
                  <a:pt x="384850" y="2539"/>
                </a:lnTo>
                <a:lnTo>
                  <a:pt x="339321" y="8889"/>
                </a:lnTo>
                <a:lnTo>
                  <a:pt x="295504" y="21589"/>
                </a:lnTo>
                <a:lnTo>
                  <a:pt x="253666" y="38099"/>
                </a:lnTo>
                <a:lnTo>
                  <a:pt x="214071" y="58419"/>
                </a:lnTo>
                <a:lnTo>
                  <a:pt x="176985" y="82549"/>
                </a:lnTo>
                <a:lnTo>
                  <a:pt x="142675" y="110489"/>
                </a:lnTo>
                <a:lnTo>
                  <a:pt x="111406" y="142239"/>
                </a:lnTo>
                <a:lnTo>
                  <a:pt x="83444" y="176529"/>
                </a:lnTo>
                <a:lnTo>
                  <a:pt x="59054" y="213359"/>
                </a:lnTo>
                <a:lnTo>
                  <a:pt x="38503" y="252729"/>
                </a:lnTo>
                <a:lnTo>
                  <a:pt x="22057" y="294639"/>
                </a:lnTo>
                <a:lnTo>
                  <a:pt x="9980" y="339089"/>
                </a:lnTo>
                <a:lnTo>
                  <a:pt x="2539" y="384809"/>
                </a:lnTo>
                <a:lnTo>
                  <a:pt x="0" y="430529"/>
                </a:lnTo>
                <a:lnTo>
                  <a:pt x="2539" y="478789"/>
                </a:lnTo>
                <a:lnTo>
                  <a:pt x="9980" y="524509"/>
                </a:lnTo>
                <a:lnTo>
                  <a:pt x="22057" y="567689"/>
                </a:lnTo>
                <a:lnTo>
                  <a:pt x="38503" y="609599"/>
                </a:lnTo>
                <a:lnTo>
                  <a:pt x="59054" y="648969"/>
                </a:lnTo>
                <a:lnTo>
                  <a:pt x="83444" y="687069"/>
                </a:lnTo>
                <a:lnTo>
                  <a:pt x="111406" y="721359"/>
                </a:lnTo>
                <a:lnTo>
                  <a:pt x="142675" y="751839"/>
                </a:lnTo>
                <a:lnTo>
                  <a:pt x="176985" y="779779"/>
                </a:lnTo>
                <a:lnTo>
                  <a:pt x="214071" y="803909"/>
                </a:lnTo>
                <a:lnTo>
                  <a:pt x="253666" y="824229"/>
                </a:lnTo>
                <a:lnTo>
                  <a:pt x="295504" y="840739"/>
                </a:lnTo>
                <a:lnTo>
                  <a:pt x="339321" y="853439"/>
                </a:lnTo>
                <a:lnTo>
                  <a:pt x="384850" y="861059"/>
                </a:lnTo>
                <a:lnTo>
                  <a:pt x="431825" y="862329"/>
                </a:lnTo>
                <a:lnTo>
                  <a:pt x="478791" y="861059"/>
                </a:lnTo>
                <a:lnTo>
                  <a:pt x="524311" y="853439"/>
                </a:lnTo>
                <a:lnTo>
                  <a:pt x="563740" y="842009"/>
                </a:lnTo>
                <a:lnTo>
                  <a:pt x="431825" y="842009"/>
                </a:lnTo>
                <a:lnTo>
                  <a:pt x="383835" y="839469"/>
                </a:lnTo>
                <a:lnTo>
                  <a:pt x="337472" y="831849"/>
                </a:lnTo>
                <a:lnTo>
                  <a:pt x="293043" y="819149"/>
                </a:lnTo>
                <a:lnTo>
                  <a:pt x="250858" y="801369"/>
                </a:lnTo>
                <a:lnTo>
                  <a:pt x="211226" y="778509"/>
                </a:lnTo>
                <a:lnTo>
                  <a:pt x="174455" y="751839"/>
                </a:lnTo>
                <a:lnTo>
                  <a:pt x="140854" y="722629"/>
                </a:lnTo>
                <a:lnTo>
                  <a:pt x="110731" y="688339"/>
                </a:lnTo>
                <a:lnTo>
                  <a:pt x="84395" y="651509"/>
                </a:lnTo>
                <a:lnTo>
                  <a:pt x="62156" y="612139"/>
                </a:lnTo>
                <a:lnTo>
                  <a:pt x="44321" y="570229"/>
                </a:lnTo>
                <a:lnTo>
                  <a:pt x="31200" y="525779"/>
                </a:lnTo>
                <a:lnTo>
                  <a:pt x="23101" y="478789"/>
                </a:lnTo>
                <a:lnTo>
                  <a:pt x="20332" y="430529"/>
                </a:lnTo>
                <a:lnTo>
                  <a:pt x="23101" y="383539"/>
                </a:lnTo>
                <a:lnTo>
                  <a:pt x="31200" y="336549"/>
                </a:lnTo>
                <a:lnTo>
                  <a:pt x="44321" y="292099"/>
                </a:lnTo>
                <a:lnTo>
                  <a:pt x="62156" y="250189"/>
                </a:lnTo>
                <a:lnTo>
                  <a:pt x="84395" y="210819"/>
                </a:lnTo>
                <a:lnTo>
                  <a:pt x="110731" y="173989"/>
                </a:lnTo>
                <a:lnTo>
                  <a:pt x="140854" y="139699"/>
                </a:lnTo>
                <a:lnTo>
                  <a:pt x="174455" y="110489"/>
                </a:lnTo>
                <a:lnTo>
                  <a:pt x="211226" y="83819"/>
                </a:lnTo>
                <a:lnTo>
                  <a:pt x="250858" y="60959"/>
                </a:lnTo>
                <a:lnTo>
                  <a:pt x="293043" y="43179"/>
                </a:lnTo>
                <a:lnTo>
                  <a:pt x="337472" y="30479"/>
                </a:lnTo>
                <a:lnTo>
                  <a:pt x="383835" y="22859"/>
                </a:lnTo>
                <a:lnTo>
                  <a:pt x="431825" y="19049"/>
                </a:lnTo>
                <a:lnTo>
                  <a:pt x="559359" y="19049"/>
                </a:lnTo>
                <a:lnTo>
                  <a:pt x="524311" y="8889"/>
                </a:lnTo>
                <a:lnTo>
                  <a:pt x="478791" y="2539"/>
                </a:lnTo>
                <a:lnTo>
                  <a:pt x="431825" y="0"/>
                </a:lnTo>
                <a:close/>
              </a:path>
              <a:path w="863600" h="862330">
                <a:moveTo>
                  <a:pt x="559359" y="19049"/>
                </a:moveTo>
                <a:lnTo>
                  <a:pt x="431825" y="19049"/>
                </a:lnTo>
                <a:lnTo>
                  <a:pt x="479812" y="22859"/>
                </a:lnTo>
                <a:lnTo>
                  <a:pt x="526171" y="30479"/>
                </a:lnTo>
                <a:lnTo>
                  <a:pt x="570596" y="43179"/>
                </a:lnTo>
                <a:lnTo>
                  <a:pt x="612776" y="62229"/>
                </a:lnTo>
                <a:lnTo>
                  <a:pt x="652403" y="83819"/>
                </a:lnTo>
                <a:lnTo>
                  <a:pt x="689170" y="110489"/>
                </a:lnTo>
                <a:lnTo>
                  <a:pt x="722766" y="140969"/>
                </a:lnTo>
                <a:lnTo>
                  <a:pt x="752884" y="173989"/>
                </a:lnTo>
                <a:lnTo>
                  <a:pt x="779215" y="210819"/>
                </a:lnTo>
                <a:lnTo>
                  <a:pt x="801451" y="250189"/>
                </a:lnTo>
                <a:lnTo>
                  <a:pt x="819283" y="293369"/>
                </a:lnTo>
                <a:lnTo>
                  <a:pt x="832401" y="336549"/>
                </a:lnTo>
                <a:lnTo>
                  <a:pt x="840499" y="383539"/>
                </a:lnTo>
                <a:lnTo>
                  <a:pt x="843267" y="430529"/>
                </a:lnTo>
                <a:lnTo>
                  <a:pt x="840499" y="478789"/>
                </a:lnTo>
                <a:lnTo>
                  <a:pt x="832401" y="525779"/>
                </a:lnTo>
                <a:lnTo>
                  <a:pt x="819283" y="570229"/>
                </a:lnTo>
                <a:lnTo>
                  <a:pt x="801451" y="612139"/>
                </a:lnTo>
                <a:lnTo>
                  <a:pt x="779215" y="651509"/>
                </a:lnTo>
                <a:lnTo>
                  <a:pt x="752884" y="688339"/>
                </a:lnTo>
                <a:lnTo>
                  <a:pt x="722766" y="722629"/>
                </a:lnTo>
                <a:lnTo>
                  <a:pt x="689170" y="751839"/>
                </a:lnTo>
                <a:lnTo>
                  <a:pt x="652403" y="778509"/>
                </a:lnTo>
                <a:lnTo>
                  <a:pt x="612776" y="801369"/>
                </a:lnTo>
                <a:lnTo>
                  <a:pt x="570596" y="819149"/>
                </a:lnTo>
                <a:lnTo>
                  <a:pt x="526171" y="831849"/>
                </a:lnTo>
                <a:lnTo>
                  <a:pt x="479812" y="839469"/>
                </a:lnTo>
                <a:lnTo>
                  <a:pt x="431825" y="842009"/>
                </a:lnTo>
                <a:lnTo>
                  <a:pt x="563740" y="842009"/>
                </a:lnTo>
                <a:lnTo>
                  <a:pt x="609953" y="824229"/>
                </a:lnTo>
                <a:lnTo>
                  <a:pt x="649543" y="803909"/>
                </a:lnTo>
                <a:lnTo>
                  <a:pt x="686625" y="779779"/>
                </a:lnTo>
                <a:lnTo>
                  <a:pt x="720932" y="751839"/>
                </a:lnTo>
                <a:lnTo>
                  <a:pt x="752198" y="721359"/>
                </a:lnTo>
                <a:lnTo>
                  <a:pt x="780158" y="687069"/>
                </a:lnTo>
                <a:lnTo>
                  <a:pt x="804546" y="648969"/>
                </a:lnTo>
                <a:lnTo>
                  <a:pt x="825097" y="609599"/>
                </a:lnTo>
                <a:lnTo>
                  <a:pt x="841543" y="567689"/>
                </a:lnTo>
                <a:lnTo>
                  <a:pt x="853619" y="524509"/>
                </a:lnTo>
                <a:lnTo>
                  <a:pt x="861060" y="478789"/>
                </a:lnTo>
                <a:lnTo>
                  <a:pt x="863599" y="430529"/>
                </a:lnTo>
                <a:lnTo>
                  <a:pt x="861060" y="384809"/>
                </a:lnTo>
                <a:lnTo>
                  <a:pt x="853619" y="339089"/>
                </a:lnTo>
                <a:lnTo>
                  <a:pt x="841543" y="294639"/>
                </a:lnTo>
                <a:lnTo>
                  <a:pt x="825097" y="252729"/>
                </a:lnTo>
                <a:lnTo>
                  <a:pt x="804546" y="213359"/>
                </a:lnTo>
                <a:lnTo>
                  <a:pt x="780158" y="176529"/>
                </a:lnTo>
                <a:lnTo>
                  <a:pt x="752198" y="142239"/>
                </a:lnTo>
                <a:lnTo>
                  <a:pt x="720932" y="110489"/>
                </a:lnTo>
                <a:lnTo>
                  <a:pt x="686625" y="82549"/>
                </a:lnTo>
                <a:lnTo>
                  <a:pt x="649543" y="58419"/>
                </a:lnTo>
                <a:lnTo>
                  <a:pt x="609953" y="38099"/>
                </a:lnTo>
                <a:lnTo>
                  <a:pt x="568121" y="21589"/>
                </a:lnTo>
                <a:lnTo>
                  <a:pt x="559359" y="19049"/>
                </a:lnTo>
                <a:close/>
              </a:path>
              <a:path w="863600" h="862330">
                <a:moveTo>
                  <a:pt x="311124" y="793749"/>
                </a:moveTo>
                <a:lnTo>
                  <a:pt x="309676" y="793749"/>
                </a:lnTo>
                <a:lnTo>
                  <a:pt x="308940" y="796289"/>
                </a:lnTo>
                <a:lnTo>
                  <a:pt x="309384" y="797559"/>
                </a:lnTo>
                <a:lnTo>
                  <a:pt x="309943" y="797559"/>
                </a:lnTo>
                <a:lnTo>
                  <a:pt x="325733" y="802639"/>
                </a:lnTo>
                <a:lnTo>
                  <a:pt x="352139" y="808989"/>
                </a:lnTo>
                <a:lnTo>
                  <a:pt x="387917" y="814069"/>
                </a:lnTo>
                <a:lnTo>
                  <a:pt x="431825" y="816609"/>
                </a:lnTo>
                <a:lnTo>
                  <a:pt x="477664" y="814069"/>
                </a:lnTo>
                <a:lnTo>
                  <a:pt x="515398" y="807719"/>
                </a:lnTo>
                <a:lnTo>
                  <a:pt x="403097" y="807719"/>
                </a:lnTo>
                <a:lnTo>
                  <a:pt x="369303" y="806449"/>
                </a:lnTo>
                <a:lnTo>
                  <a:pt x="341204" y="801369"/>
                </a:lnTo>
                <a:lnTo>
                  <a:pt x="311124" y="793749"/>
                </a:lnTo>
                <a:close/>
              </a:path>
              <a:path w="863600" h="862330">
                <a:moveTo>
                  <a:pt x="670336" y="730249"/>
                </a:moveTo>
                <a:lnTo>
                  <a:pt x="456920" y="730249"/>
                </a:lnTo>
                <a:lnTo>
                  <a:pt x="468669" y="732789"/>
                </a:lnTo>
                <a:lnTo>
                  <a:pt x="478159" y="739139"/>
                </a:lnTo>
                <a:lnTo>
                  <a:pt x="484504" y="748029"/>
                </a:lnTo>
                <a:lnTo>
                  <a:pt x="486816" y="760729"/>
                </a:lnTo>
                <a:lnTo>
                  <a:pt x="481138" y="778509"/>
                </a:lnTo>
                <a:lnTo>
                  <a:pt x="464697" y="793749"/>
                </a:lnTo>
                <a:lnTo>
                  <a:pt x="438387" y="803909"/>
                </a:lnTo>
                <a:lnTo>
                  <a:pt x="403097" y="807719"/>
                </a:lnTo>
                <a:lnTo>
                  <a:pt x="515398" y="807719"/>
                </a:lnTo>
                <a:lnTo>
                  <a:pt x="522945" y="806449"/>
                </a:lnTo>
                <a:lnTo>
                  <a:pt x="566839" y="792479"/>
                </a:lnTo>
                <a:lnTo>
                  <a:pt x="608519" y="774699"/>
                </a:lnTo>
                <a:lnTo>
                  <a:pt x="647157" y="750569"/>
                </a:lnTo>
                <a:lnTo>
                  <a:pt x="670336" y="730249"/>
                </a:lnTo>
                <a:close/>
              </a:path>
              <a:path w="863600" h="862330">
                <a:moveTo>
                  <a:pt x="69151" y="308609"/>
                </a:moveTo>
                <a:lnTo>
                  <a:pt x="65938" y="308609"/>
                </a:lnTo>
                <a:lnTo>
                  <a:pt x="62804" y="318769"/>
                </a:lnTo>
                <a:lnTo>
                  <a:pt x="56203" y="345439"/>
                </a:lnTo>
                <a:lnTo>
                  <a:pt x="49650" y="383539"/>
                </a:lnTo>
                <a:lnTo>
                  <a:pt x="46659" y="430529"/>
                </a:lnTo>
                <a:lnTo>
                  <a:pt x="49252" y="477519"/>
                </a:lnTo>
                <a:lnTo>
                  <a:pt x="57144" y="523239"/>
                </a:lnTo>
                <a:lnTo>
                  <a:pt x="70392" y="566419"/>
                </a:lnTo>
                <a:lnTo>
                  <a:pt x="89053" y="608329"/>
                </a:lnTo>
                <a:lnTo>
                  <a:pt x="113183" y="647699"/>
                </a:lnTo>
                <a:lnTo>
                  <a:pt x="142840" y="681989"/>
                </a:lnTo>
                <a:lnTo>
                  <a:pt x="178079" y="712469"/>
                </a:lnTo>
                <a:lnTo>
                  <a:pt x="218957" y="736599"/>
                </a:lnTo>
                <a:lnTo>
                  <a:pt x="265531" y="755649"/>
                </a:lnTo>
                <a:lnTo>
                  <a:pt x="309641" y="767079"/>
                </a:lnTo>
                <a:lnTo>
                  <a:pt x="352856" y="770889"/>
                </a:lnTo>
                <a:lnTo>
                  <a:pt x="393834" y="764539"/>
                </a:lnTo>
                <a:lnTo>
                  <a:pt x="418785" y="750569"/>
                </a:lnTo>
                <a:lnTo>
                  <a:pt x="436788" y="736599"/>
                </a:lnTo>
                <a:lnTo>
                  <a:pt x="456920" y="730249"/>
                </a:lnTo>
                <a:lnTo>
                  <a:pt x="670336" y="730249"/>
                </a:lnTo>
                <a:lnTo>
                  <a:pt x="681926" y="720089"/>
                </a:lnTo>
                <a:lnTo>
                  <a:pt x="711996" y="685799"/>
                </a:lnTo>
                <a:lnTo>
                  <a:pt x="729104" y="656589"/>
                </a:lnTo>
                <a:lnTo>
                  <a:pt x="263143" y="656589"/>
                </a:lnTo>
                <a:lnTo>
                  <a:pt x="232631" y="650239"/>
                </a:lnTo>
                <a:lnTo>
                  <a:pt x="210972" y="634999"/>
                </a:lnTo>
                <a:lnTo>
                  <a:pt x="198057" y="612139"/>
                </a:lnTo>
                <a:lnTo>
                  <a:pt x="193776" y="586739"/>
                </a:lnTo>
                <a:lnTo>
                  <a:pt x="196638" y="566419"/>
                </a:lnTo>
                <a:lnTo>
                  <a:pt x="204997" y="543559"/>
                </a:lnTo>
                <a:lnTo>
                  <a:pt x="218508" y="521969"/>
                </a:lnTo>
                <a:lnTo>
                  <a:pt x="236829" y="501649"/>
                </a:lnTo>
                <a:lnTo>
                  <a:pt x="255794" y="486409"/>
                </a:lnTo>
                <a:lnTo>
                  <a:pt x="104063" y="486409"/>
                </a:lnTo>
                <a:lnTo>
                  <a:pt x="84802" y="480059"/>
                </a:lnTo>
                <a:lnTo>
                  <a:pt x="69235" y="463549"/>
                </a:lnTo>
                <a:lnTo>
                  <a:pt x="58824" y="438149"/>
                </a:lnTo>
                <a:lnTo>
                  <a:pt x="55029" y="402589"/>
                </a:lnTo>
                <a:lnTo>
                  <a:pt x="57020" y="368299"/>
                </a:lnTo>
                <a:lnTo>
                  <a:pt x="61533" y="340359"/>
                </a:lnTo>
                <a:lnTo>
                  <a:pt x="66371" y="320039"/>
                </a:lnTo>
                <a:lnTo>
                  <a:pt x="69430" y="309879"/>
                </a:lnTo>
                <a:lnTo>
                  <a:pt x="69151" y="308609"/>
                </a:lnTo>
                <a:close/>
              </a:path>
              <a:path w="863600" h="862330">
                <a:moveTo>
                  <a:pt x="505955" y="372109"/>
                </a:moveTo>
                <a:lnTo>
                  <a:pt x="460943" y="403859"/>
                </a:lnTo>
                <a:lnTo>
                  <a:pt x="432506" y="420369"/>
                </a:lnTo>
                <a:lnTo>
                  <a:pt x="396176" y="441959"/>
                </a:lnTo>
                <a:lnTo>
                  <a:pt x="390972" y="500379"/>
                </a:lnTo>
                <a:lnTo>
                  <a:pt x="380377" y="551179"/>
                </a:lnTo>
                <a:lnTo>
                  <a:pt x="361213" y="593089"/>
                </a:lnTo>
                <a:lnTo>
                  <a:pt x="334762" y="626109"/>
                </a:lnTo>
                <a:lnTo>
                  <a:pt x="301810" y="647699"/>
                </a:lnTo>
                <a:lnTo>
                  <a:pt x="263143" y="656589"/>
                </a:lnTo>
                <a:lnTo>
                  <a:pt x="557390" y="656589"/>
                </a:lnTo>
                <a:lnTo>
                  <a:pt x="503138" y="643889"/>
                </a:lnTo>
                <a:lnTo>
                  <a:pt x="464245" y="613409"/>
                </a:lnTo>
                <a:lnTo>
                  <a:pt x="440825" y="571499"/>
                </a:lnTo>
                <a:lnTo>
                  <a:pt x="432993" y="524509"/>
                </a:lnTo>
                <a:lnTo>
                  <a:pt x="442732" y="468629"/>
                </a:lnTo>
                <a:lnTo>
                  <a:pt x="466043" y="427989"/>
                </a:lnTo>
                <a:lnTo>
                  <a:pt x="494067" y="401319"/>
                </a:lnTo>
                <a:lnTo>
                  <a:pt x="517944" y="387349"/>
                </a:lnTo>
                <a:lnTo>
                  <a:pt x="513156" y="383539"/>
                </a:lnTo>
                <a:lnTo>
                  <a:pt x="509536" y="378459"/>
                </a:lnTo>
                <a:lnTo>
                  <a:pt x="505955" y="372109"/>
                </a:lnTo>
                <a:close/>
              </a:path>
              <a:path w="863600" h="862330">
                <a:moveTo>
                  <a:pt x="754645" y="452119"/>
                </a:moveTo>
                <a:lnTo>
                  <a:pt x="592073" y="452119"/>
                </a:lnTo>
                <a:lnTo>
                  <a:pt x="626814" y="459739"/>
                </a:lnTo>
                <a:lnTo>
                  <a:pt x="651906" y="480059"/>
                </a:lnTo>
                <a:lnTo>
                  <a:pt x="667126" y="510539"/>
                </a:lnTo>
                <a:lnTo>
                  <a:pt x="672249" y="546099"/>
                </a:lnTo>
                <a:lnTo>
                  <a:pt x="663892" y="585469"/>
                </a:lnTo>
                <a:lnTo>
                  <a:pt x="640394" y="621029"/>
                </a:lnTo>
                <a:lnTo>
                  <a:pt x="604108" y="646429"/>
                </a:lnTo>
                <a:lnTo>
                  <a:pt x="557390" y="656589"/>
                </a:lnTo>
                <a:lnTo>
                  <a:pt x="729104" y="656589"/>
                </a:lnTo>
                <a:lnTo>
                  <a:pt x="754735" y="596899"/>
                </a:lnTo>
                <a:lnTo>
                  <a:pt x="766125" y="553719"/>
                </a:lnTo>
                <a:lnTo>
                  <a:pt x="770305" y="511809"/>
                </a:lnTo>
                <a:lnTo>
                  <a:pt x="764140" y="469899"/>
                </a:lnTo>
                <a:lnTo>
                  <a:pt x="754645" y="452119"/>
                </a:lnTo>
                <a:close/>
              </a:path>
              <a:path w="863600" h="862330">
                <a:moveTo>
                  <a:pt x="358381" y="462279"/>
                </a:moveTo>
                <a:lnTo>
                  <a:pt x="316124" y="486409"/>
                </a:lnTo>
                <a:lnTo>
                  <a:pt x="275637" y="516889"/>
                </a:lnTo>
                <a:lnTo>
                  <a:pt x="245242" y="551179"/>
                </a:lnTo>
                <a:lnTo>
                  <a:pt x="233260" y="589279"/>
                </a:lnTo>
                <a:lnTo>
                  <a:pt x="235411" y="601979"/>
                </a:lnTo>
                <a:lnTo>
                  <a:pt x="241487" y="612139"/>
                </a:lnTo>
                <a:lnTo>
                  <a:pt x="250920" y="617219"/>
                </a:lnTo>
                <a:lnTo>
                  <a:pt x="263143" y="618489"/>
                </a:lnTo>
                <a:lnTo>
                  <a:pt x="302610" y="603249"/>
                </a:lnTo>
                <a:lnTo>
                  <a:pt x="330231" y="566419"/>
                </a:lnTo>
                <a:lnTo>
                  <a:pt x="348118" y="516889"/>
                </a:lnTo>
                <a:lnTo>
                  <a:pt x="358381" y="462279"/>
                </a:lnTo>
                <a:close/>
              </a:path>
              <a:path w="863600" h="862330">
                <a:moveTo>
                  <a:pt x="553821" y="406399"/>
                </a:moveTo>
                <a:lnTo>
                  <a:pt x="530755" y="416559"/>
                </a:lnTo>
                <a:lnTo>
                  <a:pt x="505677" y="436879"/>
                </a:lnTo>
                <a:lnTo>
                  <a:pt x="485536" y="471169"/>
                </a:lnTo>
                <a:lnTo>
                  <a:pt x="477278" y="519429"/>
                </a:lnTo>
                <a:lnTo>
                  <a:pt x="483104" y="557529"/>
                </a:lnTo>
                <a:lnTo>
                  <a:pt x="499691" y="588009"/>
                </a:lnTo>
                <a:lnTo>
                  <a:pt x="525702" y="610869"/>
                </a:lnTo>
                <a:lnTo>
                  <a:pt x="559803" y="618489"/>
                </a:lnTo>
                <a:lnTo>
                  <a:pt x="587019" y="613409"/>
                </a:lnTo>
                <a:lnTo>
                  <a:pt x="609698" y="598169"/>
                </a:lnTo>
                <a:lnTo>
                  <a:pt x="625429" y="574039"/>
                </a:lnTo>
                <a:lnTo>
                  <a:pt x="625960" y="571499"/>
                </a:lnTo>
                <a:lnTo>
                  <a:pt x="562165" y="571499"/>
                </a:lnTo>
                <a:lnTo>
                  <a:pt x="545543" y="566419"/>
                </a:lnTo>
                <a:lnTo>
                  <a:pt x="532279" y="554989"/>
                </a:lnTo>
                <a:lnTo>
                  <a:pt x="523496" y="538479"/>
                </a:lnTo>
                <a:lnTo>
                  <a:pt x="520318" y="516889"/>
                </a:lnTo>
                <a:lnTo>
                  <a:pt x="525812" y="491489"/>
                </a:lnTo>
                <a:lnTo>
                  <a:pt x="540946" y="471169"/>
                </a:lnTo>
                <a:lnTo>
                  <a:pt x="563706" y="457199"/>
                </a:lnTo>
                <a:lnTo>
                  <a:pt x="592073" y="452119"/>
                </a:lnTo>
                <a:lnTo>
                  <a:pt x="754645" y="452119"/>
                </a:lnTo>
                <a:lnTo>
                  <a:pt x="750576" y="444499"/>
                </a:lnTo>
                <a:lnTo>
                  <a:pt x="737012" y="426719"/>
                </a:lnTo>
                <a:lnTo>
                  <a:pt x="731617" y="408939"/>
                </a:lnTo>
                <a:lnTo>
                  <a:pt x="588046" y="408939"/>
                </a:lnTo>
                <a:lnTo>
                  <a:pt x="564648" y="407669"/>
                </a:lnTo>
                <a:lnTo>
                  <a:pt x="553821" y="406399"/>
                </a:lnTo>
                <a:close/>
              </a:path>
              <a:path w="863600" h="862330">
                <a:moveTo>
                  <a:pt x="589686" y="487679"/>
                </a:moveTo>
                <a:lnTo>
                  <a:pt x="579133" y="488949"/>
                </a:lnTo>
                <a:lnTo>
                  <a:pt x="569807" y="494029"/>
                </a:lnTo>
                <a:lnTo>
                  <a:pt x="562972" y="502919"/>
                </a:lnTo>
                <a:lnTo>
                  <a:pt x="559892" y="513079"/>
                </a:lnTo>
                <a:lnTo>
                  <a:pt x="562202" y="527049"/>
                </a:lnTo>
                <a:lnTo>
                  <a:pt x="568820" y="537209"/>
                </a:lnTo>
                <a:lnTo>
                  <a:pt x="575733" y="546099"/>
                </a:lnTo>
                <a:lnTo>
                  <a:pt x="578929" y="554989"/>
                </a:lnTo>
                <a:lnTo>
                  <a:pt x="578929" y="566419"/>
                </a:lnTo>
                <a:lnTo>
                  <a:pt x="570560" y="571499"/>
                </a:lnTo>
                <a:lnTo>
                  <a:pt x="625960" y="571499"/>
                </a:lnTo>
                <a:lnTo>
                  <a:pt x="631799" y="543559"/>
                </a:lnTo>
                <a:lnTo>
                  <a:pt x="629255" y="523239"/>
                </a:lnTo>
                <a:lnTo>
                  <a:pt x="621506" y="505459"/>
                </a:lnTo>
                <a:lnTo>
                  <a:pt x="608375" y="492759"/>
                </a:lnTo>
                <a:lnTo>
                  <a:pt x="589686" y="487679"/>
                </a:lnTo>
                <a:close/>
              </a:path>
              <a:path w="863600" h="862330">
                <a:moveTo>
                  <a:pt x="812239" y="375919"/>
                </a:moveTo>
                <a:lnTo>
                  <a:pt x="759561" y="375919"/>
                </a:lnTo>
                <a:lnTo>
                  <a:pt x="778790" y="382269"/>
                </a:lnTo>
                <a:lnTo>
                  <a:pt x="794321" y="398779"/>
                </a:lnTo>
                <a:lnTo>
                  <a:pt x="804727" y="425449"/>
                </a:lnTo>
                <a:lnTo>
                  <a:pt x="808445" y="459739"/>
                </a:lnTo>
                <a:lnTo>
                  <a:pt x="808505" y="462279"/>
                </a:lnTo>
                <a:lnTo>
                  <a:pt x="806401" y="496569"/>
                </a:lnTo>
                <a:lnTo>
                  <a:pt x="801474" y="525779"/>
                </a:lnTo>
                <a:lnTo>
                  <a:pt x="796514" y="544829"/>
                </a:lnTo>
                <a:lnTo>
                  <a:pt x="794232" y="553719"/>
                </a:lnTo>
                <a:lnTo>
                  <a:pt x="794499" y="553719"/>
                </a:lnTo>
                <a:lnTo>
                  <a:pt x="796848" y="554989"/>
                </a:lnTo>
                <a:lnTo>
                  <a:pt x="797547" y="554989"/>
                </a:lnTo>
                <a:lnTo>
                  <a:pt x="797725" y="553719"/>
                </a:lnTo>
                <a:lnTo>
                  <a:pt x="800900" y="544829"/>
                </a:lnTo>
                <a:lnTo>
                  <a:pt x="807651" y="518159"/>
                </a:lnTo>
                <a:lnTo>
                  <a:pt x="814243" y="480059"/>
                </a:lnTo>
                <a:lnTo>
                  <a:pt x="816940" y="430529"/>
                </a:lnTo>
                <a:lnTo>
                  <a:pt x="814015" y="386079"/>
                </a:lnTo>
                <a:lnTo>
                  <a:pt x="812239" y="375919"/>
                </a:lnTo>
                <a:close/>
              </a:path>
              <a:path w="863600" h="862330">
                <a:moveTo>
                  <a:pt x="431825" y="45719"/>
                </a:moveTo>
                <a:lnTo>
                  <a:pt x="386017" y="48259"/>
                </a:lnTo>
                <a:lnTo>
                  <a:pt x="340829" y="57149"/>
                </a:lnTo>
                <a:lnTo>
                  <a:pt x="297057" y="69849"/>
                </a:lnTo>
                <a:lnTo>
                  <a:pt x="255499" y="88899"/>
                </a:lnTo>
                <a:lnTo>
                  <a:pt x="216954" y="113029"/>
                </a:lnTo>
                <a:lnTo>
                  <a:pt x="182219" y="142239"/>
                </a:lnTo>
                <a:lnTo>
                  <a:pt x="152092" y="177799"/>
                </a:lnTo>
                <a:lnTo>
                  <a:pt x="127370" y="218439"/>
                </a:lnTo>
                <a:lnTo>
                  <a:pt x="108851" y="265429"/>
                </a:lnTo>
                <a:lnTo>
                  <a:pt x="97486" y="308609"/>
                </a:lnTo>
                <a:lnTo>
                  <a:pt x="93294" y="351789"/>
                </a:lnTo>
                <a:lnTo>
                  <a:pt x="99465" y="393699"/>
                </a:lnTo>
                <a:lnTo>
                  <a:pt x="113042" y="419099"/>
                </a:lnTo>
                <a:lnTo>
                  <a:pt x="126619" y="436879"/>
                </a:lnTo>
                <a:lnTo>
                  <a:pt x="132791" y="457199"/>
                </a:lnTo>
                <a:lnTo>
                  <a:pt x="130488" y="468629"/>
                </a:lnTo>
                <a:lnTo>
                  <a:pt x="124256" y="477519"/>
                </a:lnTo>
                <a:lnTo>
                  <a:pt x="115110" y="483869"/>
                </a:lnTo>
                <a:lnTo>
                  <a:pt x="104063" y="486409"/>
                </a:lnTo>
                <a:lnTo>
                  <a:pt x="255794" y="486409"/>
                </a:lnTo>
                <a:lnTo>
                  <a:pt x="263697" y="480059"/>
                </a:lnTo>
                <a:lnTo>
                  <a:pt x="292911" y="461009"/>
                </a:lnTo>
                <a:lnTo>
                  <a:pt x="325485" y="443229"/>
                </a:lnTo>
                <a:lnTo>
                  <a:pt x="362432" y="424179"/>
                </a:lnTo>
                <a:lnTo>
                  <a:pt x="363438" y="417829"/>
                </a:lnTo>
                <a:lnTo>
                  <a:pt x="318160" y="417829"/>
                </a:lnTo>
                <a:lnTo>
                  <a:pt x="300393" y="414019"/>
                </a:lnTo>
                <a:lnTo>
                  <a:pt x="285427" y="403859"/>
                </a:lnTo>
                <a:lnTo>
                  <a:pt x="274274" y="389889"/>
                </a:lnTo>
                <a:lnTo>
                  <a:pt x="267944" y="373379"/>
                </a:lnTo>
                <a:lnTo>
                  <a:pt x="244635" y="368299"/>
                </a:lnTo>
                <a:lnTo>
                  <a:pt x="225929" y="354329"/>
                </a:lnTo>
                <a:lnTo>
                  <a:pt x="213277" y="335279"/>
                </a:lnTo>
                <a:lnTo>
                  <a:pt x="208127" y="308609"/>
                </a:lnTo>
                <a:lnTo>
                  <a:pt x="210088" y="289559"/>
                </a:lnTo>
                <a:lnTo>
                  <a:pt x="215749" y="273049"/>
                </a:lnTo>
                <a:lnTo>
                  <a:pt x="224774" y="261619"/>
                </a:lnTo>
                <a:lnTo>
                  <a:pt x="236829" y="257809"/>
                </a:lnTo>
                <a:lnTo>
                  <a:pt x="290391" y="257809"/>
                </a:lnTo>
                <a:lnTo>
                  <a:pt x="296205" y="245109"/>
                </a:lnTo>
                <a:lnTo>
                  <a:pt x="327808" y="210819"/>
                </a:lnTo>
                <a:lnTo>
                  <a:pt x="366026" y="198119"/>
                </a:lnTo>
                <a:lnTo>
                  <a:pt x="734651" y="198119"/>
                </a:lnTo>
                <a:lnTo>
                  <a:pt x="720969" y="181609"/>
                </a:lnTo>
                <a:lnTo>
                  <a:pt x="685827" y="151129"/>
                </a:lnTo>
                <a:lnTo>
                  <a:pt x="653510" y="132079"/>
                </a:lnTo>
                <a:lnTo>
                  <a:pt x="406679" y="132079"/>
                </a:lnTo>
                <a:lnTo>
                  <a:pt x="394444" y="129539"/>
                </a:lnTo>
                <a:lnTo>
                  <a:pt x="385013" y="123189"/>
                </a:lnTo>
                <a:lnTo>
                  <a:pt x="378943" y="114299"/>
                </a:lnTo>
                <a:lnTo>
                  <a:pt x="376796" y="102869"/>
                </a:lnTo>
                <a:lnTo>
                  <a:pt x="382644" y="83819"/>
                </a:lnTo>
                <a:lnTo>
                  <a:pt x="399365" y="68579"/>
                </a:lnTo>
                <a:lnTo>
                  <a:pt x="425729" y="58419"/>
                </a:lnTo>
                <a:lnTo>
                  <a:pt x="460501" y="54609"/>
                </a:lnTo>
                <a:lnTo>
                  <a:pt x="509582" y="54609"/>
                </a:lnTo>
                <a:lnTo>
                  <a:pt x="477551" y="48259"/>
                </a:lnTo>
                <a:lnTo>
                  <a:pt x="431825" y="45719"/>
                </a:lnTo>
                <a:close/>
              </a:path>
              <a:path w="863600" h="862330">
                <a:moveTo>
                  <a:pt x="366026" y="401319"/>
                </a:moveTo>
                <a:lnTo>
                  <a:pt x="355179" y="408939"/>
                </a:lnTo>
                <a:lnTo>
                  <a:pt x="342988" y="414019"/>
                </a:lnTo>
                <a:lnTo>
                  <a:pt x="330350" y="416559"/>
                </a:lnTo>
                <a:lnTo>
                  <a:pt x="318160" y="417829"/>
                </a:lnTo>
                <a:lnTo>
                  <a:pt x="363438" y="417829"/>
                </a:lnTo>
                <a:lnTo>
                  <a:pt x="363639" y="416559"/>
                </a:lnTo>
                <a:lnTo>
                  <a:pt x="364807" y="410209"/>
                </a:lnTo>
                <a:lnTo>
                  <a:pt x="366026" y="401319"/>
                </a:lnTo>
                <a:close/>
              </a:path>
              <a:path w="863600" h="862330">
                <a:moveTo>
                  <a:pt x="811129" y="369569"/>
                </a:moveTo>
                <a:lnTo>
                  <a:pt x="585444" y="369569"/>
                </a:lnTo>
                <a:lnTo>
                  <a:pt x="596825" y="370839"/>
                </a:lnTo>
                <a:lnTo>
                  <a:pt x="607968" y="373379"/>
                </a:lnTo>
                <a:lnTo>
                  <a:pt x="616605" y="379729"/>
                </a:lnTo>
                <a:lnTo>
                  <a:pt x="620471" y="388619"/>
                </a:lnTo>
                <a:lnTo>
                  <a:pt x="610994" y="403859"/>
                </a:lnTo>
                <a:lnTo>
                  <a:pt x="588046" y="408939"/>
                </a:lnTo>
                <a:lnTo>
                  <a:pt x="731617" y="408939"/>
                </a:lnTo>
                <a:lnTo>
                  <a:pt x="759561" y="375919"/>
                </a:lnTo>
                <a:lnTo>
                  <a:pt x="812239" y="375919"/>
                </a:lnTo>
                <a:lnTo>
                  <a:pt x="811129" y="369569"/>
                </a:lnTo>
                <a:close/>
              </a:path>
              <a:path w="863600" h="862330">
                <a:moveTo>
                  <a:pt x="494598" y="297179"/>
                </a:moveTo>
                <a:lnTo>
                  <a:pt x="431825" y="297179"/>
                </a:lnTo>
                <a:lnTo>
                  <a:pt x="436587" y="304799"/>
                </a:lnTo>
                <a:lnTo>
                  <a:pt x="436587" y="312419"/>
                </a:lnTo>
                <a:lnTo>
                  <a:pt x="433283" y="326389"/>
                </a:lnTo>
                <a:lnTo>
                  <a:pt x="424938" y="341629"/>
                </a:lnTo>
                <a:lnTo>
                  <a:pt x="413902" y="356869"/>
                </a:lnTo>
                <a:lnTo>
                  <a:pt x="402526" y="369569"/>
                </a:lnTo>
                <a:lnTo>
                  <a:pt x="400324" y="382269"/>
                </a:lnTo>
                <a:lnTo>
                  <a:pt x="398908" y="392429"/>
                </a:lnTo>
                <a:lnTo>
                  <a:pt x="398152" y="400049"/>
                </a:lnTo>
                <a:lnTo>
                  <a:pt x="397929" y="406399"/>
                </a:lnTo>
                <a:lnTo>
                  <a:pt x="426223" y="388619"/>
                </a:lnTo>
                <a:lnTo>
                  <a:pt x="471766" y="359409"/>
                </a:lnTo>
                <a:lnTo>
                  <a:pt x="494017" y="344169"/>
                </a:lnTo>
                <a:lnTo>
                  <a:pt x="492629" y="337819"/>
                </a:lnTo>
                <a:lnTo>
                  <a:pt x="491917" y="330199"/>
                </a:lnTo>
                <a:lnTo>
                  <a:pt x="491707" y="325119"/>
                </a:lnTo>
                <a:lnTo>
                  <a:pt x="491616" y="316229"/>
                </a:lnTo>
                <a:lnTo>
                  <a:pt x="494598" y="297179"/>
                </a:lnTo>
                <a:close/>
              </a:path>
              <a:path w="863600" h="862330">
                <a:moveTo>
                  <a:pt x="577722" y="198119"/>
                </a:moveTo>
                <a:lnTo>
                  <a:pt x="366026" y="198119"/>
                </a:lnTo>
                <a:lnTo>
                  <a:pt x="387514" y="201929"/>
                </a:lnTo>
                <a:lnTo>
                  <a:pt x="399807" y="212089"/>
                </a:lnTo>
                <a:lnTo>
                  <a:pt x="405372" y="224789"/>
                </a:lnTo>
                <a:lnTo>
                  <a:pt x="406679" y="236219"/>
                </a:lnTo>
                <a:lnTo>
                  <a:pt x="397186" y="278129"/>
                </a:lnTo>
                <a:lnTo>
                  <a:pt x="372891" y="318769"/>
                </a:lnTo>
                <a:lnTo>
                  <a:pt x="340071" y="350519"/>
                </a:lnTo>
                <a:lnTo>
                  <a:pt x="305003" y="369569"/>
                </a:lnTo>
                <a:lnTo>
                  <a:pt x="306676" y="374649"/>
                </a:lnTo>
                <a:lnTo>
                  <a:pt x="310245" y="380999"/>
                </a:lnTo>
                <a:lnTo>
                  <a:pt x="316276" y="386079"/>
                </a:lnTo>
                <a:lnTo>
                  <a:pt x="325335" y="388619"/>
                </a:lnTo>
                <a:lnTo>
                  <a:pt x="339247" y="384809"/>
                </a:lnTo>
                <a:lnTo>
                  <a:pt x="353153" y="378459"/>
                </a:lnTo>
                <a:lnTo>
                  <a:pt x="365714" y="368299"/>
                </a:lnTo>
                <a:lnTo>
                  <a:pt x="375589" y="358139"/>
                </a:lnTo>
                <a:lnTo>
                  <a:pt x="381533" y="337819"/>
                </a:lnTo>
                <a:lnTo>
                  <a:pt x="391733" y="318769"/>
                </a:lnTo>
                <a:lnTo>
                  <a:pt x="405516" y="303529"/>
                </a:lnTo>
                <a:lnTo>
                  <a:pt x="422211" y="297179"/>
                </a:lnTo>
                <a:lnTo>
                  <a:pt x="494598" y="297179"/>
                </a:lnTo>
                <a:lnTo>
                  <a:pt x="498175" y="274319"/>
                </a:lnTo>
                <a:lnTo>
                  <a:pt x="516281" y="236219"/>
                </a:lnTo>
                <a:lnTo>
                  <a:pt x="543582" y="208279"/>
                </a:lnTo>
                <a:lnTo>
                  <a:pt x="577722" y="198119"/>
                </a:lnTo>
                <a:close/>
              </a:path>
              <a:path w="863600" h="862330">
                <a:moveTo>
                  <a:pt x="734651" y="198119"/>
                </a:moveTo>
                <a:lnTo>
                  <a:pt x="577722" y="198119"/>
                </a:lnTo>
                <a:lnTo>
                  <a:pt x="595870" y="200659"/>
                </a:lnTo>
                <a:lnTo>
                  <a:pt x="608974" y="209549"/>
                </a:lnTo>
                <a:lnTo>
                  <a:pt x="616920" y="223519"/>
                </a:lnTo>
                <a:lnTo>
                  <a:pt x="619594" y="238759"/>
                </a:lnTo>
                <a:lnTo>
                  <a:pt x="613409" y="267969"/>
                </a:lnTo>
                <a:lnTo>
                  <a:pt x="596123" y="297179"/>
                </a:lnTo>
                <a:lnTo>
                  <a:pt x="569644" y="325119"/>
                </a:lnTo>
                <a:lnTo>
                  <a:pt x="535876" y="351789"/>
                </a:lnTo>
                <a:lnTo>
                  <a:pt x="538983" y="359409"/>
                </a:lnTo>
                <a:lnTo>
                  <a:pt x="542939" y="365759"/>
                </a:lnTo>
                <a:lnTo>
                  <a:pt x="547783" y="370839"/>
                </a:lnTo>
                <a:lnTo>
                  <a:pt x="553554" y="374649"/>
                </a:lnTo>
                <a:lnTo>
                  <a:pt x="556303" y="373379"/>
                </a:lnTo>
                <a:lnTo>
                  <a:pt x="563541" y="370839"/>
                </a:lnTo>
                <a:lnTo>
                  <a:pt x="573759" y="369569"/>
                </a:lnTo>
                <a:lnTo>
                  <a:pt x="811129" y="369569"/>
                </a:lnTo>
                <a:lnTo>
                  <a:pt x="806024" y="340359"/>
                </a:lnTo>
                <a:lnTo>
                  <a:pt x="792845" y="297179"/>
                </a:lnTo>
                <a:lnTo>
                  <a:pt x="774356" y="255269"/>
                </a:lnTo>
                <a:lnTo>
                  <a:pt x="750438" y="217169"/>
                </a:lnTo>
                <a:lnTo>
                  <a:pt x="734651" y="198119"/>
                </a:lnTo>
                <a:close/>
              </a:path>
              <a:path w="863600" h="862330">
                <a:moveTo>
                  <a:pt x="290391" y="257809"/>
                </a:moveTo>
                <a:lnTo>
                  <a:pt x="244017" y="257809"/>
                </a:lnTo>
                <a:lnTo>
                  <a:pt x="246405" y="264159"/>
                </a:lnTo>
                <a:lnTo>
                  <a:pt x="246405" y="267969"/>
                </a:lnTo>
                <a:lnTo>
                  <a:pt x="245472" y="274319"/>
                </a:lnTo>
                <a:lnTo>
                  <a:pt x="243420" y="281939"/>
                </a:lnTo>
                <a:lnTo>
                  <a:pt x="241369" y="293369"/>
                </a:lnTo>
                <a:lnTo>
                  <a:pt x="254559" y="336549"/>
                </a:lnTo>
                <a:lnTo>
                  <a:pt x="266750" y="340359"/>
                </a:lnTo>
                <a:lnTo>
                  <a:pt x="274693" y="292099"/>
                </a:lnTo>
                <a:lnTo>
                  <a:pt x="290391" y="257809"/>
                </a:lnTo>
                <a:close/>
              </a:path>
              <a:path w="863600" h="862330">
                <a:moveTo>
                  <a:pt x="365404" y="229869"/>
                </a:moveTo>
                <a:lnTo>
                  <a:pt x="345544" y="237489"/>
                </a:lnTo>
                <a:lnTo>
                  <a:pt x="325081" y="265429"/>
                </a:lnTo>
                <a:lnTo>
                  <a:pt x="309086" y="302259"/>
                </a:lnTo>
                <a:lnTo>
                  <a:pt x="302628" y="336549"/>
                </a:lnTo>
                <a:lnTo>
                  <a:pt x="333037" y="312419"/>
                </a:lnTo>
                <a:lnTo>
                  <a:pt x="359348" y="279399"/>
                </a:lnTo>
                <a:lnTo>
                  <a:pt x="372992" y="247649"/>
                </a:lnTo>
                <a:lnTo>
                  <a:pt x="365404" y="229869"/>
                </a:lnTo>
                <a:close/>
              </a:path>
              <a:path w="863600" h="862330">
                <a:moveTo>
                  <a:pt x="580034" y="231139"/>
                </a:moveTo>
                <a:lnTo>
                  <a:pt x="564355" y="233679"/>
                </a:lnTo>
                <a:lnTo>
                  <a:pt x="547555" y="252729"/>
                </a:lnTo>
                <a:lnTo>
                  <a:pt x="534159" y="283209"/>
                </a:lnTo>
                <a:lnTo>
                  <a:pt x="528688" y="318769"/>
                </a:lnTo>
                <a:lnTo>
                  <a:pt x="554758" y="293369"/>
                </a:lnTo>
                <a:lnTo>
                  <a:pt x="575568" y="266699"/>
                </a:lnTo>
                <a:lnTo>
                  <a:pt x="585775" y="245109"/>
                </a:lnTo>
                <a:lnTo>
                  <a:pt x="580034" y="231139"/>
                </a:lnTo>
                <a:close/>
              </a:path>
              <a:path w="863600" h="862330">
                <a:moveTo>
                  <a:pt x="510743" y="92709"/>
                </a:moveTo>
                <a:lnTo>
                  <a:pt x="469772" y="99059"/>
                </a:lnTo>
                <a:lnTo>
                  <a:pt x="444823" y="111759"/>
                </a:lnTo>
                <a:lnTo>
                  <a:pt x="426818" y="125729"/>
                </a:lnTo>
                <a:lnTo>
                  <a:pt x="406679" y="132079"/>
                </a:lnTo>
                <a:lnTo>
                  <a:pt x="653510" y="132079"/>
                </a:lnTo>
                <a:lnTo>
                  <a:pt x="644892" y="126999"/>
                </a:lnTo>
                <a:lnTo>
                  <a:pt x="598042" y="107949"/>
                </a:lnTo>
                <a:lnTo>
                  <a:pt x="575495" y="101599"/>
                </a:lnTo>
                <a:lnTo>
                  <a:pt x="553950" y="96519"/>
                </a:lnTo>
                <a:lnTo>
                  <a:pt x="532625" y="93979"/>
                </a:lnTo>
                <a:lnTo>
                  <a:pt x="510743" y="92709"/>
                </a:lnTo>
                <a:close/>
              </a:path>
              <a:path w="863600" h="862330">
                <a:moveTo>
                  <a:pt x="509582" y="54609"/>
                </a:moveTo>
                <a:lnTo>
                  <a:pt x="460501" y="54609"/>
                </a:lnTo>
                <a:lnTo>
                  <a:pt x="498024" y="57149"/>
                </a:lnTo>
                <a:lnTo>
                  <a:pt x="526945" y="62229"/>
                </a:lnTo>
                <a:lnTo>
                  <a:pt x="545669" y="67309"/>
                </a:lnTo>
                <a:lnTo>
                  <a:pt x="552602" y="69849"/>
                </a:lnTo>
                <a:lnTo>
                  <a:pt x="553732" y="69849"/>
                </a:lnTo>
                <a:lnTo>
                  <a:pt x="554608" y="67309"/>
                </a:lnTo>
                <a:lnTo>
                  <a:pt x="554189" y="66039"/>
                </a:lnTo>
                <a:lnTo>
                  <a:pt x="553821" y="66039"/>
                </a:lnTo>
                <a:lnTo>
                  <a:pt x="542842" y="62229"/>
                </a:lnTo>
                <a:lnTo>
                  <a:pt x="515988" y="55879"/>
                </a:lnTo>
                <a:lnTo>
                  <a:pt x="509582" y="5460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>
              <a:solidFill>
                <a:srgbClr val="1E419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solidFill>
                  <a:schemeClr val="bg1"/>
                </a:solidFill>
              </a:rPr>
              <a:t>Lift &amp; Shift to IaaS</a:t>
            </a:r>
            <a:endParaRPr lang="en-US" sz="3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4074127" y="1340635"/>
            <a:ext cx="0" cy="5056094"/>
          </a:xfrm>
          <a:prstGeom prst="line">
            <a:avLst/>
          </a:prstGeom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0" y="909313"/>
            <a:ext cx="40741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1E4191">
                    <a:lumMod val="60000"/>
                    <a:lumOff val="40000"/>
                  </a:srgbClr>
                </a:solidFill>
              </a:rPr>
              <a:t>Current </a:t>
            </a:r>
            <a:endParaRPr lang="en-US" b="1" dirty="0" smtClean="0">
              <a:solidFill>
                <a:srgbClr val="1E4191">
                  <a:lumMod val="60000"/>
                  <a:lumOff val="40000"/>
                </a:srgbClr>
              </a:solidFill>
            </a:endParaRPr>
          </a:p>
          <a:p>
            <a:pPr algn="ctr"/>
            <a:r>
              <a:rPr lang="en-US" b="1" dirty="0" smtClean="0">
                <a:solidFill>
                  <a:srgbClr val="1E4191">
                    <a:lumMod val="60000"/>
                    <a:lumOff val="40000"/>
                  </a:srgbClr>
                </a:solidFill>
              </a:rPr>
              <a:t>Deployment Model</a:t>
            </a:r>
            <a:endParaRPr lang="en-US" b="1" dirty="0">
              <a:solidFill>
                <a:srgbClr val="1E4191">
                  <a:lumMod val="60000"/>
                  <a:lumOff val="40000"/>
                </a:srgb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-60516" y="1965583"/>
            <a:ext cx="3760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rgbClr val="1E4191">
                    <a:lumMod val="60000"/>
                    <a:lumOff val="40000"/>
                  </a:srgbClr>
                </a:solidFill>
              </a:rPr>
              <a:t>UI</a:t>
            </a:r>
            <a:endParaRPr lang="en-US" sz="1100" b="1" dirty="0">
              <a:solidFill>
                <a:srgbClr val="1E4191">
                  <a:lumMod val="60000"/>
                  <a:lumOff val="40000"/>
                </a:srgb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-60516" y="3172308"/>
            <a:ext cx="131605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rgbClr val="1E4191">
                    <a:lumMod val="60000"/>
                    <a:lumOff val="40000"/>
                  </a:srgbClr>
                </a:solidFill>
              </a:rPr>
              <a:t>Application </a:t>
            </a:r>
            <a:br>
              <a:rPr lang="en-US" sz="1100" b="1" dirty="0" smtClean="0">
                <a:solidFill>
                  <a:srgbClr val="1E4191">
                    <a:lumMod val="60000"/>
                    <a:lumOff val="40000"/>
                  </a:srgbClr>
                </a:solidFill>
              </a:rPr>
            </a:br>
            <a:r>
              <a:rPr lang="en-US" sz="1100" b="1" dirty="0" smtClean="0">
                <a:solidFill>
                  <a:srgbClr val="1E4191">
                    <a:lumMod val="60000"/>
                    <a:lumOff val="40000"/>
                  </a:srgbClr>
                </a:solidFill>
              </a:rPr>
              <a:t>Services</a:t>
            </a:r>
            <a:br>
              <a:rPr lang="en-US" sz="1100" b="1" dirty="0" smtClean="0">
                <a:solidFill>
                  <a:srgbClr val="1E4191">
                    <a:lumMod val="60000"/>
                    <a:lumOff val="40000"/>
                  </a:srgbClr>
                </a:solidFill>
              </a:rPr>
            </a:br>
            <a:r>
              <a:rPr lang="en-US" sz="1100" b="1" dirty="0" smtClean="0">
                <a:solidFill>
                  <a:srgbClr val="1E4191">
                    <a:lumMod val="60000"/>
                    <a:lumOff val="40000"/>
                  </a:srgbClr>
                </a:solidFill>
              </a:rPr>
              <a:t>Layer</a:t>
            </a:r>
            <a:endParaRPr lang="en-US" sz="1100" b="1" dirty="0">
              <a:solidFill>
                <a:srgbClr val="1E4191">
                  <a:lumMod val="60000"/>
                  <a:lumOff val="40000"/>
                </a:srgb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-60516" y="5574559"/>
            <a:ext cx="129185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rgbClr val="1E4191">
                    <a:lumMod val="60000"/>
                    <a:lumOff val="40000"/>
                  </a:srgbClr>
                </a:solidFill>
              </a:rPr>
              <a:t>Backend   </a:t>
            </a:r>
            <a:br>
              <a:rPr lang="en-US" sz="1100" b="1" dirty="0" smtClean="0">
                <a:solidFill>
                  <a:srgbClr val="1E4191">
                    <a:lumMod val="60000"/>
                    <a:lumOff val="40000"/>
                  </a:srgbClr>
                </a:solidFill>
              </a:rPr>
            </a:br>
            <a:r>
              <a:rPr lang="en-US" sz="1100" b="1" dirty="0" smtClean="0">
                <a:solidFill>
                  <a:srgbClr val="1E4191">
                    <a:lumMod val="60000"/>
                    <a:lumOff val="40000"/>
                  </a:srgbClr>
                </a:solidFill>
              </a:rPr>
              <a:t>Dependencies</a:t>
            </a:r>
            <a:endParaRPr lang="en-US" sz="1100" b="1" dirty="0">
              <a:solidFill>
                <a:srgbClr val="1E4191">
                  <a:lumMod val="60000"/>
                  <a:lumOff val="40000"/>
                </a:srgb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-60516" y="6290359"/>
            <a:ext cx="11546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rgbClr val="1E4191">
                    <a:lumMod val="60000"/>
                    <a:lumOff val="40000"/>
                  </a:srgbClr>
                </a:solidFill>
              </a:rPr>
              <a:t>Infrastructure</a:t>
            </a:r>
            <a:endParaRPr lang="en-US" sz="1100" b="1" dirty="0">
              <a:solidFill>
                <a:srgbClr val="1E4191">
                  <a:lumMod val="60000"/>
                  <a:lumOff val="40000"/>
                </a:srgbClr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071802" y="1658286"/>
            <a:ext cx="1632831" cy="988828"/>
            <a:chOff x="1259225" y="1967024"/>
            <a:chExt cx="1632831" cy="988828"/>
          </a:xfrm>
        </p:grpSpPr>
        <p:sp>
          <p:nvSpPr>
            <p:cNvPr id="14" name="Rectangle 13"/>
            <p:cNvSpPr/>
            <p:nvPr/>
          </p:nvSpPr>
          <p:spPr>
            <a:xfrm>
              <a:off x="1259225" y="1967024"/>
              <a:ext cx="1632831" cy="988828"/>
            </a:xfrm>
            <a:prstGeom prst="rect">
              <a:avLst/>
            </a:prstGeom>
            <a:noFill/>
            <a:ln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29927" y="2118427"/>
              <a:ext cx="237657" cy="182612"/>
            </a:xfrm>
            <a:prstGeom prst="rect">
              <a:avLst/>
            </a:prstGeom>
            <a:noFill/>
            <a:ln w="15875"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329927" y="2354411"/>
              <a:ext cx="237657" cy="182612"/>
            </a:xfrm>
            <a:prstGeom prst="rect">
              <a:avLst/>
            </a:prstGeom>
            <a:noFill/>
            <a:ln w="15875"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29926" y="2590395"/>
              <a:ext cx="237657" cy="182612"/>
            </a:xfrm>
            <a:prstGeom prst="rect">
              <a:avLst/>
            </a:prstGeom>
            <a:noFill/>
            <a:ln w="15875"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259225" y="2826799"/>
              <a:ext cx="1632831" cy="129053"/>
            </a:xfrm>
            <a:prstGeom prst="rect">
              <a:avLst/>
            </a:prstGeom>
            <a:noFill/>
            <a:ln w="15875"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259225" y="1967024"/>
              <a:ext cx="1632831" cy="129053"/>
            </a:xfrm>
            <a:prstGeom prst="rect">
              <a:avLst/>
            </a:prstGeom>
            <a:noFill/>
            <a:ln w="15875"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623526" y="2149869"/>
              <a:ext cx="1126128" cy="623137"/>
            </a:xfrm>
            <a:prstGeom prst="rect">
              <a:avLst/>
            </a:prstGeom>
            <a:noFill/>
            <a:ln w="15875"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Freeform 6"/>
            <p:cNvSpPr/>
            <p:nvPr/>
          </p:nvSpPr>
          <p:spPr>
            <a:xfrm>
              <a:off x="2076230" y="2191612"/>
              <a:ext cx="486780" cy="60770"/>
            </a:xfrm>
            <a:custGeom>
              <a:avLst/>
              <a:gdLst>
                <a:gd name="connsiteX0" fmla="*/ 0 w 712694"/>
                <a:gd name="connsiteY0" fmla="*/ 60770 h 60770"/>
                <a:gd name="connsiteX1" fmla="*/ 67236 w 712694"/>
                <a:gd name="connsiteY1" fmla="*/ 47323 h 60770"/>
                <a:gd name="connsiteX2" fmla="*/ 242047 w 712694"/>
                <a:gd name="connsiteY2" fmla="*/ 259 h 60770"/>
                <a:gd name="connsiteX3" fmla="*/ 363071 w 712694"/>
                <a:gd name="connsiteY3" fmla="*/ 27153 h 60770"/>
                <a:gd name="connsiteX4" fmla="*/ 410136 w 712694"/>
                <a:gd name="connsiteY4" fmla="*/ 13706 h 60770"/>
                <a:gd name="connsiteX5" fmla="*/ 437030 w 712694"/>
                <a:gd name="connsiteY5" fmla="*/ 6982 h 60770"/>
                <a:gd name="connsiteX6" fmla="*/ 632012 w 712694"/>
                <a:gd name="connsiteY6" fmla="*/ 33876 h 60770"/>
                <a:gd name="connsiteX7" fmla="*/ 658906 w 712694"/>
                <a:gd name="connsiteY7" fmla="*/ 40600 h 60770"/>
                <a:gd name="connsiteX8" fmla="*/ 712694 w 712694"/>
                <a:gd name="connsiteY8" fmla="*/ 47323 h 60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12694" h="60770">
                  <a:moveTo>
                    <a:pt x="0" y="60770"/>
                  </a:moveTo>
                  <a:cubicBezTo>
                    <a:pt x="22412" y="56288"/>
                    <a:pt x="45063" y="52866"/>
                    <a:pt x="67236" y="47323"/>
                  </a:cubicBezTo>
                  <a:cubicBezTo>
                    <a:pt x="125780" y="32687"/>
                    <a:pt x="181842" y="4364"/>
                    <a:pt x="242047" y="259"/>
                  </a:cubicBezTo>
                  <a:cubicBezTo>
                    <a:pt x="283277" y="-2552"/>
                    <a:pt x="322730" y="18188"/>
                    <a:pt x="363071" y="27153"/>
                  </a:cubicBezTo>
                  <a:cubicBezTo>
                    <a:pt x="447145" y="6133"/>
                    <a:pt x="342616" y="32997"/>
                    <a:pt x="410136" y="13706"/>
                  </a:cubicBezTo>
                  <a:cubicBezTo>
                    <a:pt x="419021" y="11167"/>
                    <a:pt x="428065" y="9223"/>
                    <a:pt x="437030" y="6982"/>
                  </a:cubicBezTo>
                  <a:lnTo>
                    <a:pt x="632012" y="33876"/>
                  </a:lnTo>
                  <a:cubicBezTo>
                    <a:pt x="641148" y="35260"/>
                    <a:pt x="649791" y="39081"/>
                    <a:pt x="658906" y="40600"/>
                  </a:cubicBezTo>
                  <a:cubicBezTo>
                    <a:pt x="676729" y="43570"/>
                    <a:pt x="712694" y="47323"/>
                    <a:pt x="712694" y="47323"/>
                  </a:cubicBezTo>
                </a:path>
              </a:pathLst>
            </a:custGeom>
            <a:noFill/>
            <a:ln w="9525"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 25"/>
            <p:cNvSpPr/>
            <p:nvPr/>
          </p:nvSpPr>
          <p:spPr>
            <a:xfrm>
              <a:off x="2100880" y="2344012"/>
              <a:ext cx="486780" cy="60770"/>
            </a:xfrm>
            <a:custGeom>
              <a:avLst/>
              <a:gdLst>
                <a:gd name="connsiteX0" fmla="*/ 0 w 712694"/>
                <a:gd name="connsiteY0" fmla="*/ 60770 h 60770"/>
                <a:gd name="connsiteX1" fmla="*/ 67236 w 712694"/>
                <a:gd name="connsiteY1" fmla="*/ 47323 h 60770"/>
                <a:gd name="connsiteX2" fmla="*/ 242047 w 712694"/>
                <a:gd name="connsiteY2" fmla="*/ 259 h 60770"/>
                <a:gd name="connsiteX3" fmla="*/ 363071 w 712694"/>
                <a:gd name="connsiteY3" fmla="*/ 27153 h 60770"/>
                <a:gd name="connsiteX4" fmla="*/ 410136 w 712694"/>
                <a:gd name="connsiteY4" fmla="*/ 13706 h 60770"/>
                <a:gd name="connsiteX5" fmla="*/ 437030 w 712694"/>
                <a:gd name="connsiteY5" fmla="*/ 6982 h 60770"/>
                <a:gd name="connsiteX6" fmla="*/ 632012 w 712694"/>
                <a:gd name="connsiteY6" fmla="*/ 33876 h 60770"/>
                <a:gd name="connsiteX7" fmla="*/ 658906 w 712694"/>
                <a:gd name="connsiteY7" fmla="*/ 40600 h 60770"/>
                <a:gd name="connsiteX8" fmla="*/ 712694 w 712694"/>
                <a:gd name="connsiteY8" fmla="*/ 47323 h 60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12694" h="60770">
                  <a:moveTo>
                    <a:pt x="0" y="60770"/>
                  </a:moveTo>
                  <a:cubicBezTo>
                    <a:pt x="22412" y="56288"/>
                    <a:pt x="45063" y="52866"/>
                    <a:pt x="67236" y="47323"/>
                  </a:cubicBezTo>
                  <a:cubicBezTo>
                    <a:pt x="125780" y="32687"/>
                    <a:pt x="181842" y="4364"/>
                    <a:pt x="242047" y="259"/>
                  </a:cubicBezTo>
                  <a:cubicBezTo>
                    <a:pt x="283277" y="-2552"/>
                    <a:pt x="322730" y="18188"/>
                    <a:pt x="363071" y="27153"/>
                  </a:cubicBezTo>
                  <a:cubicBezTo>
                    <a:pt x="447145" y="6133"/>
                    <a:pt x="342616" y="32997"/>
                    <a:pt x="410136" y="13706"/>
                  </a:cubicBezTo>
                  <a:cubicBezTo>
                    <a:pt x="419021" y="11167"/>
                    <a:pt x="428065" y="9223"/>
                    <a:pt x="437030" y="6982"/>
                  </a:cubicBezTo>
                  <a:lnTo>
                    <a:pt x="632012" y="33876"/>
                  </a:lnTo>
                  <a:cubicBezTo>
                    <a:pt x="641148" y="35260"/>
                    <a:pt x="649791" y="39081"/>
                    <a:pt x="658906" y="40600"/>
                  </a:cubicBezTo>
                  <a:cubicBezTo>
                    <a:pt x="676729" y="43570"/>
                    <a:pt x="712694" y="47323"/>
                    <a:pt x="712694" y="47323"/>
                  </a:cubicBezTo>
                </a:path>
              </a:pathLst>
            </a:custGeom>
            <a:noFill/>
            <a:ln w="9525"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687556" y="2182507"/>
              <a:ext cx="237657" cy="182612"/>
            </a:xfrm>
            <a:prstGeom prst="rect">
              <a:avLst/>
            </a:prstGeom>
            <a:noFill/>
            <a:ln w="15875"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698760" y="2482826"/>
              <a:ext cx="237657" cy="182612"/>
            </a:xfrm>
            <a:prstGeom prst="rect">
              <a:avLst/>
            </a:prstGeom>
            <a:noFill/>
            <a:ln w="15875"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032697" y="2473855"/>
              <a:ext cx="237657" cy="182612"/>
            </a:xfrm>
            <a:prstGeom prst="rect">
              <a:avLst/>
            </a:prstGeom>
            <a:noFill/>
            <a:ln w="15875"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0" name="Rectangle 39"/>
          <p:cNvSpPr/>
          <p:nvPr/>
        </p:nvSpPr>
        <p:spPr>
          <a:xfrm>
            <a:off x="1381352" y="1831939"/>
            <a:ext cx="81158" cy="88277"/>
          </a:xfrm>
          <a:prstGeom prst="rect">
            <a:avLst/>
          </a:prstGeom>
          <a:noFill/>
          <a:ln w="15875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381352" y="2018382"/>
            <a:ext cx="81158" cy="88277"/>
          </a:xfrm>
          <a:prstGeom prst="rect">
            <a:avLst/>
          </a:prstGeom>
          <a:noFill/>
          <a:ln w="15875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1381352" y="2192125"/>
            <a:ext cx="81158" cy="88277"/>
          </a:xfrm>
          <a:prstGeom prst="rect">
            <a:avLst/>
          </a:prstGeom>
          <a:noFill/>
          <a:ln w="15875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1481613" y="1782440"/>
            <a:ext cx="384562" cy="668725"/>
          </a:xfrm>
          <a:prstGeom prst="roundRect">
            <a:avLst/>
          </a:prstGeom>
          <a:noFill/>
          <a:ln w="6350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Freeform 45"/>
          <p:cNvSpPr/>
          <p:nvPr/>
        </p:nvSpPr>
        <p:spPr>
          <a:xfrm>
            <a:off x="1636207" y="1864947"/>
            <a:ext cx="166231" cy="69270"/>
          </a:xfrm>
          <a:custGeom>
            <a:avLst/>
            <a:gdLst>
              <a:gd name="connsiteX0" fmla="*/ 0 w 712694"/>
              <a:gd name="connsiteY0" fmla="*/ 60770 h 60770"/>
              <a:gd name="connsiteX1" fmla="*/ 67236 w 712694"/>
              <a:gd name="connsiteY1" fmla="*/ 47323 h 60770"/>
              <a:gd name="connsiteX2" fmla="*/ 242047 w 712694"/>
              <a:gd name="connsiteY2" fmla="*/ 259 h 60770"/>
              <a:gd name="connsiteX3" fmla="*/ 363071 w 712694"/>
              <a:gd name="connsiteY3" fmla="*/ 27153 h 60770"/>
              <a:gd name="connsiteX4" fmla="*/ 410136 w 712694"/>
              <a:gd name="connsiteY4" fmla="*/ 13706 h 60770"/>
              <a:gd name="connsiteX5" fmla="*/ 437030 w 712694"/>
              <a:gd name="connsiteY5" fmla="*/ 6982 h 60770"/>
              <a:gd name="connsiteX6" fmla="*/ 632012 w 712694"/>
              <a:gd name="connsiteY6" fmla="*/ 33876 h 60770"/>
              <a:gd name="connsiteX7" fmla="*/ 658906 w 712694"/>
              <a:gd name="connsiteY7" fmla="*/ 40600 h 60770"/>
              <a:gd name="connsiteX8" fmla="*/ 712694 w 712694"/>
              <a:gd name="connsiteY8" fmla="*/ 47323 h 60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2694" h="60770">
                <a:moveTo>
                  <a:pt x="0" y="60770"/>
                </a:moveTo>
                <a:cubicBezTo>
                  <a:pt x="22412" y="56288"/>
                  <a:pt x="45063" y="52866"/>
                  <a:pt x="67236" y="47323"/>
                </a:cubicBezTo>
                <a:cubicBezTo>
                  <a:pt x="125780" y="32687"/>
                  <a:pt x="181842" y="4364"/>
                  <a:pt x="242047" y="259"/>
                </a:cubicBezTo>
                <a:cubicBezTo>
                  <a:pt x="283277" y="-2552"/>
                  <a:pt x="322730" y="18188"/>
                  <a:pt x="363071" y="27153"/>
                </a:cubicBezTo>
                <a:cubicBezTo>
                  <a:pt x="447145" y="6133"/>
                  <a:pt x="342616" y="32997"/>
                  <a:pt x="410136" y="13706"/>
                </a:cubicBezTo>
                <a:cubicBezTo>
                  <a:pt x="419021" y="11167"/>
                  <a:pt x="428065" y="9223"/>
                  <a:pt x="437030" y="6982"/>
                </a:cubicBezTo>
                <a:lnTo>
                  <a:pt x="632012" y="33876"/>
                </a:lnTo>
                <a:cubicBezTo>
                  <a:pt x="641148" y="35260"/>
                  <a:pt x="649791" y="39081"/>
                  <a:pt x="658906" y="40600"/>
                </a:cubicBezTo>
                <a:cubicBezTo>
                  <a:pt x="676729" y="43570"/>
                  <a:pt x="712694" y="47323"/>
                  <a:pt x="712694" y="47323"/>
                </a:cubicBezTo>
              </a:path>
            </a:pathLst>
          </a:custGeom>
          <a:noFill/>
          <a:ln w="9525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reeform 46"/>
          <p:cNvSpPr/>
          <p:nvPr/>
        </p:nvSpPr>
        <p:spPr>
          <a:xfrm>
            <a:off x="1644625" y="1940239"/>
            <a:ext cx="166231" cy="69270"/>
          </a:xfrm>
          <a:custGeom>
            <a:avLst/>
            <a:gdLst>
              <a:gd name="connsiteX0" fmla="*/ 0 w 712694"/>
              <a:gd name="connsiteY0" fmla="*/ 60770 h 60770"/>
              <a:gd name="connsiteX1" fmla="*/ 67236 w 712694"/>
              <a:gd name="connsiteY1" fmla="*/ 47323 h 60770"/>
              <a:gd name="connsiteX2" fmla="*/ 242047 w 712694"/>
              <a:gd name="connsiteY2" fmla="*/ 259 h 60770"/>
              <a:gd name="connsiteX3" fmla="*/ 363071 w 712694"/>
              <a:gd name="connsiteY3" fmla="*/ 27153 h 60770"/>
              <a:gd name="connsiteX4" fmla="*/ 410136 w 712694"/>
              <a:gd name="connsiteY4" fmla="*/ 13706 h 60770"/>
              <a:gd name="connsiteX5" fmla="*/ 437030 w 712694"/>
              <a:gd name="connsiteY5" fmla="*/ 6982 h 60770"/>
              <a:gd name="connsiteX6" fmla="*/ 632012 w 712694"/>
              <a:gd name="connsiteY6" fmla="*/ 33876 h 60770"/>
              <a:gd name="connsiteX7" fmla="*/ 658906 w 712694"/>
              <a:gd name="connsiteY7" fmla="*/ 40600 h 60770"/>
              <a:gd name="connsiteX8" fmla="*/ 712694 w 712694"/>
              <a:gd name="connsiteY8" fmla="*/ 47323 h 60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2694" h="60770">
                <a:moveTo>
                  <a:pt x="0" y="60770"/>
                </a:moveTo>
                <a:cubicBezTo>
                  <a:pt x="22412" y="56288"/>
                  <a:pt x="45063" y="52866"/>
                  <a:pt x="67236" y="47323"/>
                </a:cubicBezTo>
                <a:cubicBezTo>
                  <a:pt x="125780" y="32687"/>
                  <a:pt x="181842" y="4364"/>
                  <a:pt x="242047" y="259"/>
                </a:cubicBezTo>
                <a:cubicBezTo>
                  <a:pt x="283277" y="-2552"/>
                  <a:pt x="322730" y="18188"/>
                  <a:pt x="363071" y="27153"/>
                </a:cubicBezTo>
                <a:cubicBezTo>
                  <a:pt x="447145" y="6133"/>
                  <a:pt x="342616" y="32997"/>
                  <a:pt x="410136" y="13706"/>
                </a:cubicBezTo>
                <a:cubicBezTo>
                  <a:pt x="419021" y="11167"/>
                  <a:pt x="428065" y="9223"/>
                  <a:pt x="437030" y="6982"/>
                </a:cubicBezTo>
                <a:lnTo>
                  <a:pt x="632012" y="33876"/>
                </a:lnTo>
                <a:cubicBezTo>
                  <a:pt x="641148" y="35260"/>
                  <a:pt x="649791" y="39081"/>
                  <a:pt x="658906" y="40600"/>
                </a:cubicBezTo>
                <a:cubicBezTo>
                  <a:pt x="676729" y="43570"/>
                  <a:pt x="712694" y="47323"/>
                  <a:pt x="712694" y="47323"/>
                </a:cubicBezTo>
              </a:path>
            </a:pathLst>
          </a:custGeom>
          <a:noFill/>
          <a:ln w="9525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1503479" y="1889362"/>
            <a:ext cx="81158" cy="106816"/>
          </a:xfrm>
          <a:prstGeom prst="rect">
            <a:avLst/>
          </a:prstGeom>
          <a:noFill/>
          <a:ln w="15875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1507305" y="2044364"/>
            <a:ext cx="81158" cy="106816"/>
          </a:xfrm>
          <a:prstGeom prst="rect">
            <a:avLst/>
          </a:prstGeom>
          <a:noFill/>
          <a:ln w="15875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1627691" y="2043663"/>
            <a:ext cx="81158" cy="106816"/>
          </a:xfrm>
          <a:prstGeom prst="rect">
            <a:avLst/>
          </a:prstGeom>
          <a:noFill/>
          <a:ln w="15875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1510480" y="2190414"/>
            <a:ext cx="81158" cy="106816"/>
          </a:xfrm>
          <a:prstGeom prst="rect">
            <a:avLst/>
          </a:prstGeom>
          <a:noFill/>
          <a:ln w="15875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1630866" y="2189713"/>
            <a:ext cx="81158" cy="106816"/>
          </a:xfrm>
          <a:prstGeom prst="rect">
            <a:avLst/>
          </a:prstGeom>
          <a:noFill/>
          <a:ln w="15875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1378177" y="2350875"/>
            <a:ext cx="81158" cy="88277"/>
          </a:xfrm>
          <a:prstGeom prst="rect">
            <a:avLst/>
          </a:prstGeom>
          <a:noFill/>
          <a:ln w="15875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1569413" y="2532887"/>
            <a:ext cx="92168" cy="9144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1305873" y="3144997"/>
            <a:ext cx="2449803" cy="491269"/>
          </a:xfrm>
          <a:prstGeom prst="rect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1384687" y="3245027"/>
            <a:ext cx="523588" cy="291209"/>
          </a:xfrm>
          <a:prstGeom prst="ellipse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2212948" y="3245027"/>
            <a:ext cx="523588" cy="291209"/>
          </a:xfrm>
          <a:prstGeom prst="ellipse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3041209" y="3245027"/>
            <a:ext cx="523588" cy="291209"/>
          </a:xfrm>
          <a:prstGeom prst="ellipse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lowchart: Direct Access Storage 57"/>
          <p:cNvSpPr/>
          <p:nvPr/>
        </p:nvSpPr>
        <p:spPr>
          <a:xfrm>
            <a:off x="1394033" y="5699431"/>
            <a:ext cx="472761" cy="174293"/>
          </a:xfrm>
          <a:prstGeom prst="flowChartMagneticDrum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ounded Rectangle 62"/>
          <p:cNvSpPr/>
          <p:nvPr/>
        </p:nvSpPr>
        <p:spPr>
          <a:xfrm>
            <a:off x="2692001" y="5581758"/>
            <a:ext cx="526218" cy="444638"/>
          </a:xfrm>
          <a:prstGeom prst="roundRect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7" name="Group 66"/>
          <p:cNvGrpSpPr/>
          <p:nvPr/>
        </p:nvGrpSpPr>
        <p:grpSpPr>
          <a:xfrm>
            <a:off x="2827093" y="5673672"/>
            <a:ext cx="258496" cy="253833"/>
            <a:chOff x="1298781" y="3822989"/>
            <a:chExt cx="390186" cy="354791"/>
          </a:xfrm>
        </p:grpSpPr>
        <p:sp>
          <p:nvSpPr>
            <p:cNvPr id="68" name="Oval 67"/>
            <p:cNvSpPr/>
            <p:nvPr/>
          </p:nvSpPr>
          <p:spPr>
            <a:xfrm>
              <a:off x="1315115" y="3848167"/>
              <a:ext cx="347011" cy="310177"/>
            </a:xfrm>
            <a:prstGeom prst="ellipse">
              <a:avLst/>
            </a:prstGeom>
            <a:noFill/>
            <a:ln>
              <a:solidFill>
                <a:srgbClr val="5881D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/>
            <p:cNvSpPr/>
            <p:nvPr/>
          </p:nvSpPr>
          <p:spPr>
            <a:xfrm>
              <a:off x="1446450" y="3822989"/>
              <a:ext cx="72304" cy="646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5881D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/>
            <p:cNvSpPr/>
            <p:nvPr/>
          </p:nvSpPr>
          <p:spPr>
            <a:xfrm>
              <a:off x="1450204" y="4113151"/>
              <a:ext cx="72304" cy="646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5881D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/>
            <p:cNvSpPr/>
            <p:nvPr/>
          </p:nvSpPr>
          <p:spPr>
            <a:xfrm>
              <a:off x="1616663" y="4027745"/>
              <a:ext cx="72304" cy="646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5881D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/>
            <p:cNvSpPr/>
            <p:nvPr/>
          </p:nvSpPr>
          <p:spPr>
            <a:xfrm>
              <a:off x="1298781" y="4027745"/>
              <a:ext cx="72304" cy="646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5881D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/>
            <p:cNvSpPr/>
            <p:nvPr/>
          </p:nvSpPr>
          <p:spPr>
            <a:xfrm>
              <a:off x="1607569" y="3887187"/>
              <a:ext cx="72304" cy="646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5881D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/>
            <p:cNvSpPr/>
            <p:nvPr/>
          </p:nvSpPr>
          <p:spPr>
            <a:xfrm>
              <a:off x="1303335" y="3883775"/>
              <a:ext cx="72304" cy="646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5881D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7" name="Flowchart: Direct Access Storage 76"/>
          <p:cNvSpPr/>
          <p:nvPr/>
        </p:nvSpPr>
        <p:spPr>
          <a:xfrm>
            <a:off x="1960828" y="5694434"/>
            <a:ext cx="472761" cy="174293"/>
          </a:xfrm>
          <a:prstGeom prst="flowChartMagneticDrum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ounded Rectangle 77"/>
          <p:cNvSpPr/>
          <p:nvPr/>
        </p:nvSpPr>
        <p:spPr>
          <a:xfrm>
            <a:off x="1309843" y="5581758"/>
            <a:ext cx="1265187" cy="444638"/>
          </a:xfrm>
          <a:prstGeom prst="roundRect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ounded Rectangle 78"/>
          <p:cNvSpPr/>
          <p:nvPr/>
        </p:nvSpPr>
        <p:spPr>
          <a:xfrm>
            <a:off x="3292159" y="5581758"/>
            <a:ext cx="532940" cy="444638"/>
          </a:xfrm>
          <a:prstGeom prst="roundRect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Flowchart: Magnetic Disk 79"/>
          <p:cNvSpPr/>
          <p:nvPr/>
        </p:nvSpPr>
        <p:spPr>
          <a:xfrm>
            <a:off x="3387874" y="5677314"/>
            <a:ext cx="218516" cy="191824"/>
          </a:xfrm>
          <a:prstGeom prst="flowChartMagneticDisk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Flowchart: Magnetic Disk 80"/>
          <p:cNvSpPr/>
          <p:nvPr/>
        </p:nvSpPr>
        <p:spPr>
          <a:xfrm>
            <a:off x="3476666" y="5789959"/>
            <a:ext cx="218516" cy="191824"/>
          </a:xfrm>
          <a:prstGeom prst="flowChartMagneticDisk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1322152" y="6151845"/>
            <a:ext cx="346098" cy="590009"/>
          </a:xfrm>
          <a:prstGeom prst="rect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1867623" y="6151845"/>
            <a:ext cx="346098" cy="590009"/>
          </a:xfrm>
          <a:prstGeom prst="rect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2413094" y="6151845"/>
            <a:ext cx="346098" cy="590009"/>
          </a:xfrm>
          <a:prstGeom prst="rect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2958565" y="6151845"/>
            <a:ext cx="346098" cy="590009"/>
          </a:xfrm>
          <a:prstGeom prst="rect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3504037" y="6151845"/>
            <a:ext cx="346098" cy="590009"/>
          </a:xfrm>
          <a:prstGeom prst="rect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1305440" y="3807252"/>
            <a:ext cx="2423862" cy="1118770"/>
          </a:xfrm>
          <a:prstGeom prst="rect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-60516" y="4039766"/>
            <a:ext cx="134128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rgbClr val="1E4191">
                    <a:lumMod val="60000"/>
                    <a:lumOff val="40000"/>
                  </a:srgbClr>
                </a:solidFill>
              </a:rPr>
              <a:t>Middle Tier   </a:t>
            </a:r>
            <a:br>
              <a:rPr lang="en-US" sz="1100" b="1" dirty="0" smtClean="0">
                <a:solidFill>
                  <a:srgbClr val="1E4191">
                    <a:lumMod val="60000"/>
                    <a:lumOff val="40000"/>
                  </a:srgbClr>
                </a:solidFill>
              </a:rPr>
            </a:br>
            <a:r>
              <a:rPr lang="en-US" sz="1100" b="1" dirty="0" smtClean="0">
                <a:solidFill>
                  <a:srgbClr val="1E4191">
                    <a:lumMod val="60000"/>
                    <a:lumOff val="40000"/>
                  </a:srgbClr>
                </a:solidFill>
              </a:rPr>
              <a:t>Application </a:t>
            </a:r>
          </a:p>
          <a:p>
            <a:r>
              <a:rPr lang="en-US" sz="1100" b="1" dirty="0" smtClean="0">
                <a:solidFill>
                  <a:srgbClr val="1E4191">
                    <a:lumMod val="60000"/>
                    <a:lumOff val="40000"/>
                  </a:srgbClr>
                </a:solidFill>
              </a:rPr>
              <a:t>Code</a:t>
            </a:r>
            <a:endParaRPr lang="en-US" sz="1100" b="1" dirty="0">
              <a:solidFill>
                <a:srgbClr val="1E4191">
                  <a:lumMod val="60000"/>
                  <a:lumOff val="40000"/>
                </a:srgbClr>
              </a:solidFill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1353642" y="3863878"/>
            <a:ext cx="2261585" cy="989463"/>
            <a:chOff x="2722721" y="3490748"/>
            <a:chExt cx="1304721" cy="1006683"/>
          </a:xfrm>
        </p:grpSpPr>
        <p:sp>
          <p:nvSpPr>
            <p:cNvPr id="112" name="Flowchart: Direct Access Storage 111"/>
            <p:cNvSpPr/>
            <p:nvPr/>
          </p:nvSpPr>
          <p:spPr>
            <a:xfrm>
              <a:off x="3338189" y="4044283"/>
              <a:ext cx="190227" cy="84988"/>
            </a:xfrm>
            <a:prstGeom prst="flowChartMagneticDrum">
              <a:avLst/>
            </a:prstGeom>
            <a:noFill/>
            <a:ln w="12700"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2722722" y="4346750"/>
              <a:ext cx="733611" cy="150681"/>
            </a:xfrm>
            <a:prstGeom prst="rect">
              <a:avLst/>
            </a:prstGeom>
            <a:noFill/>
            <a:ln w="12700"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tx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2722721" y="3490748"/>
              <a:ext cx="1304721" cy="146065"/>
            </a:xfrm>
            <a:prstGeom prst="rect">
              <a:avLst/>
            </a:prstGeom>
            <a:noFill/>
            <a:ln w="12700"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2722721" y="3854579"/>
              <a:ext cx="1304721" cy="146065"/>
            </a:xfrm>
            <a:prstGeom prst="rect">
              <a:avLst/>
            </a:prstGeom>
            <a:noFill/>
            <a:ln w="12700"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2722722" y="4047282"/>
              <a:ext cx="238025" cy="251690"/>
            </a:xfrm>
            <a:prstGeom prst="rect">
              <a:avLst/>
            </a:prstGeom>
            <a:noFill/>
            <a:ln w="12700"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3026751" y="4046891"/>
              <a:ext cx="238025" cy="251690"/>
            </a:xfrm>
            <a:prstGeom prst="rect">
              <a:avLst/>
            </a:prstGeom>
            <a:noFill/>
            <a:ln w="12700"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3596549" y="4053854"/>
              <a:ext cx="238025" cy="251690"/>
            </a:xfrm>
            <a:prstGeom prst="rect">
              <a:avLst/>
            </a:prstGeom>
            <a:noFill/>
            <a:ln w="12700"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3503018" y="4346750"/>
              <a:ext cx="328140" cy="150681"/>
            </a:xfrm>
            <a:prstGeom prst="rect">
              <a:avLst/>
            </a:prstGeom>
            <a:noFill/>
            <a:ln w="12700"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tx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2722721" y="3672520"/>
              <a:ext cx="1304721" cy="146065"/>
            </a:xfrm>
            <a:prstGeom prst="rect">
              <a:avLst/>
            </a:prstGeom>
            <a:noFill/>
            <a:ln w="12700"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3320191" y="4178790"/>
              <a:ext cx="223590" cy="124530"/>
            </a:xfrm>
            <a:prstGeom prst="rect">
              <a:avLst/>
            </a:prstGeom>
            <a:noFill/>
            <a:ln w="12700"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tx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3894023" y="4049378"/>
              <a:ext cx="123374" cy="447766"/>
            </a:xfrm>
            <a:prstGeom prst="rect">
              <a:avLst/>
            </a:prstGeom>
            <a:noFill/>
            <a:ln w="12700"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tx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35" name="Rectangle 134"/>
          <p:cNvSpPr/>
          <p:nvPr/>
        </p:nvSpPr>
        <p:spPr>
          <a:xfrm>
            <a:off x="4879448" y="3805666"/>
            <a:ext cx="2423862" cy="1118770"/>
          </a:xfrm>
          <a:prstGeom prst="rect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36" name="Group 135"/>
          <p:cNvGrpSpPr/>
          <p:nvPr/>
        </p:nvGrpSpPr>
        <p:grpSpPr>
          <a:xfrm>
            <a:off x="4927650" y="3862292"/>
            <a:ext cx="2261585" cy="989463"/>
            <a:chOff x="2722721" y="3490748"/>
            <a:chExt cx="1304721" cy="1006683"/>
          </a:xfrm>
        </p:grpSpPr>
        <p:sp>
          <p:nvSpPr>
            <p:cNvPr id="137" name="Flowchart: Direct Access Storage 136"/>
            <p:cNvSpPr/>
            <p:nvPr/>
          </p:nvSpPr>
          <p:spPr>
            <a:xfrm>
              <a:off x="3338189" y="4044283"/>
              <a:ext cx="190227" cy="84988"/>
            </a:xfrm>
            <a:prstGeom prst="flowChartMagneticDrum">
              <a:avLst/>
            </a:prstGeom>
            <a:noFill/>
            <a:ln w="12700"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ectangle 137"/>
            <p:cNvSpPr/>
            <p:nvPr/>
          </p:nvSpPr>
          <p:spPr>
            <a:xfrm>
              <a:off x="2722722" y="4346750"/>
              <a:ext cx="733611" cy="150681"/>
            </a:xfrm>
            <a:prstGeom prst="rect">
              <a:avLst/>
            </a:prstGeom>
            <a:noFill/>
            <a:ln w="12700"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tx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9" name="Rectangle 138"/>
            <p:cNvSpPr/>
            <p:nvPr/>
          </p:nvSpPr>
          <p:spPr>
            <a:xfrm>
              <a:off x="2722721" y="3490748"/>
              <a:ext cx="1304721" cy="146065"/>
            </a:xfrm>
            <a:prstGeom prst="rect">
              <a:avLst/>
            </a:prstGeom>
            <a:noFill/>
            <a:ln w="12700"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2722721" y="3854579"/>
              <a:ext cx="1304721" cy="146065"/>
            </a:xfrm>
            <a:prstGeom prst="rect">
              <a:avLst/>
            </a:prstGeom>
            <a:noFill/>
            <a:ln w="12700"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3" name="Rectangle 142"/>
            <p:cNvSpPr/>
            <p:nvPr/>
          </p:nvSpPr>
          <p:spPr>
            <a:xfrm>
              <a:off x="2722722" y="4047282"/>
              <a:ext cx="238025" cy="251690"/>
            </a:xfrm>
            <a:prstGeom prst="rect">
              <a:avLst/>
            </a:prstGeom>
            <a:noFill/>
            <a:ln w="12700"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3026751" y="4046891"/>
              <a:ext cx="238025" cy="251690"/>
            </a:xfrm>
            <a:prstGeom prst="rect">
              <a:avLst/>
            </a:prstGeom>
            <a:noFill/>
            <a:ln w="12700"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tangle 144"/>
            <p:cNvSpPr/>
            <p:nvPr/>
          </p:nvSpPr>
          <p:spPr>
            <a:xfrm>
              <a:off x="3596549" y="4053854"/>
              <a:ext cx="238025" cy="251690"/>
            </a:xfrm>
            <a:prstGeom prst="rect">
              <a:avLst/>
            </a:prstGeom>
            <a:noFill/>
            <a:ln w="12700"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ectangle 145"/>
            <p:cNvSpPr/>
            <p:nvPr/>
          </p:nvSpPr>
          <p:spPr>
            <a:xfrm>
              <a:off x="3503018" y="4346750"/>
              <a:ext cx="328140" cy="150681"/>
            </a:xfrm>
            <a:prstGeom prst="rect">
              <a:avLst/>
            </a:prstGeom>
            <a:noFill/>
            <a:ln w="12700"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tx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7" name="Rectangle 146"/>
            <p:cNvSpPr/>
            <p:nvPr/>
          </p:nvSpPr>
          <p:spPr>
            <a:xfrm>
              <a:off x="2722721" y="3672520"/>
              <a:ext cx="1304721" cy="146065"/>
            </a:xfrm>
            <a:prstGeom prst="rect">
              <a:avLst/>
            </a:prstGeom>
            <a:noFill/>
            <a:ln w="12700"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8" name="Rectangle 147"/>
            <p:cNvSpPr/>
            <p:nvPr/>
          </p:nvSpPr>
          <p:spPr>
            <a:xfrm>
              <a:off x="3320191" y="4178790"/>
              <a:ext cx="223590" cy="124530"/>
            </a:xfrm>
            <a:prstGeom prst="rect">
              <a:avLst/>
            </a:prstGeom>
            <a:noFill/>
            <a:ln w="12700"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tx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9" name="Rectangle 148"/>
            <p:cNvSpPr/>
            <p:nvPr/>
          </p:nvSpPr>
          <p:spPr>
            <a:xfrm>
              <a:off x="3894023" y="4049378"/>
              <a:ext cx="123374" cy="447766"/>
            </a:xfrm>
            <a:prstGeom prst="rect">
              <a:avLst/>
            </a:prstGeom>
            <a:noFill/>
            <a:ln w="12700"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tx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50" name="Flowchart: Direct Access Storage 149"/>
          <p:cNvSpPr/>
          <p:nvPr/>
        </p:nvSpPr>
        <p:spPr>
          <a:xfrm>
            <a:off x="4944732" y="5701704"/>
            <a:ext cx="472761" cy="174293"/>
          </a:xfrm>
          <a:prstGeom prst="flowChartMagneticDrum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ounded Rectangle 150"/>
          <p:cNvSpPr/>
          <p:nvPr/>
        </p:nvSpPr>
        <p:spPr>
          <a:xfrm>
            <a:off x="6242700" y="5584031"/>
            <a:ext cx="526218" cy="444638"/>
          </a:xfrm>
          <a:prstGeom prst="roundRect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2" name="Group 151"/>
          <p:cNvGrpSpPr/>
          <p:nvPr/>
        </p:nvGrpSpPr>
        <p:grpSpPr>
          <a:xfrm>
            <a:off x="6377792" y="5675945"/>
            <a:ext cx="258496" cy="253833"/>
            <a:chOff x="1298781" y="3822989"/>
            <a:chExt cx="390186" cy="354791"/>
          </a:xfrm>
        </p:grpSpPr>
        <p:sp>
          <p:nvSpPr>
            <p:cNvPr id="153" name="Oval 152"/>
            <p:cNvSpPr/>
            <p:nvPr/>
          </p:nvSpPr>
          <p:spPr>
            <a:xfrm>
              <a:off x="1315115" y="3848167"/>
              <a:ext cx="347011" cy="310177"/>
            </a:xfrm>
            <a:prstGeom prst="ellipse">
              <a:avLst/>
            </a:prstGeom>
            <a:noFill/>
            <a:ln>
              <a:solidFill>
                <a:srgbClr val="5881D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Oval 153"/>
            <p:cNvSpPr/>
            <p:nvPr/>
          </p:nvSpPr>
          <p:spPr>
            <a:xfrm>
              <a:off x="1446450" y="3822989"/>
              <a:ext cx="72304" cy="646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5881D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Oval 154"/>
            <p:cNvSpPr/>
            <p:nvPr/>
          </p:nvSpPr>
          <p:spPr>
            <a:xfrm>
              <a:off x="1450204" y="4113151"/>
              <a:ext cx="72304" cy="646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5881D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Oval 155"/>
            <p:cNvSpPr/>
            <p:nvPr/>
          </p:nvSpPr>
          <p:spPr>
            <a:xfrm>
              <a:off x="1616663" y="4027745"/>
              <a:ext cx="72304" cy="646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5881D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Oval 156"/>
            <p:cNvSpPr/>
            <p:nvPr/>
          </p:nvSpPr>
          <p:spPr>
            <a:xfrm>
              <a:off x="1298781" y="4027745"/>
              <a:ext cx="72304" cy="646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5881D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Oval 157"/>
            <p:cNvSpPr/>
            <p:nvPr/>
          </p:nvSpPr>
          <p:spPr>
            <a:xfrm>
              <a:off x="1607569" y="3887187"/>
              <a:ext cx="72304" cy="646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5881D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Oval 158"/>
            <p:cNvSpPr/>
            <p:nvPr/>
          </p:nvSpPr>
          <p:spPr>
            <a:xfrm>
              <a:off x="1303335" y="3883775"/>
              <a:ext cx="72304" cy="646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5881D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0" name="Flowchart: Direct Access Storage 159"/>
          <p:cNvSpPr/>
          <p:nvPr/>
        </p:nvSpPr>
        <p:spPr>
          <a:xfrm>
            <a:off x="5511527" y="5696707"/>
            <a:ext cx="472761" cy="174293"/>
          </a:xfrm>
          <a:prstGeom prst="flowChartMagneticDrum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Rounded Rectangle 160"/>
          <p:cNvSpPr/>
          <p:nvPr/>
        </p:nvSpPr>
        <p:spPr>
          <a:xfrm>
            <a:off x="4860542" y="5584031"/>
            <a:ext cx="1265187" cy="444638"/>
          </a:xfrm>
          <a:prstGeom prst="roundRect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Rounded Rectangle 161"/>
          <p:cNvSpPr/>
          <p:nvPr/>
        </p:nvSpPr>
        <p:spPr>
          <a:xfrm>
            <a:off x="6842858" y="5584031"/>
            <a:ext cx="532940" cy="444638"/>
          </a:xfrm>
          <a:prstGeom prst="roundRect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Flowchart: Magnetic Disk 162"/>
          <p:cNvSpPr/>
          <p:nvPr/>
        </p:nvSpPr>
        <p:spPr>
          <a:xfrm>
            <a:off x="6938573" y="5679587"/>
            <a:ext cx="218516" cy="191824"/>
          </a:xfrm>
          <a:prstGeom prst="flowChartMagneticDisk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Flowchart: Magnetic Disk 163"/>
          <p:cNvSpPr/>
          <p:nvPr/>
        </p:nvSpPr>
        <p:spPr>
          <a:xfrm>
            <a:off x="7027365" y="5792232"/>
            <a:ext cx="218516" cy="191824"/>
          </a:xfrm>
          <a:prstGeom prst="flowChartMagneticDisk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Rectangle 164"/>
          <p:cNvSpPr/>
          <p:nvPr/>
        </p:nvSpPr>
        <p:spPr>
          <a:xfrm>
            <a:off x="4872851" y="6154118"/>
            <a:ext cx="346098" cy="590009"/>
          </a:xfrm>
          <a:prstGeom prst="rect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6" name="Rectangle 165"/>
          <p:cNvSpPr/>
          <p:nvPr/>
        </p:nvSpPr>
        <p:spPr>
          <a:xfrm>
            <a:off x="5418322" y="6154118"/>
            <a:ext cx="346098" cy="590009"/>
          </a:xfrm>
          <a:prstGeom prst="rect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7" name="Rectangle 166"/>
          <p:cNvSpPr/>
          <p:nvPr/>
        </p:nvSpPr>
        <p:spPr>
          <a:xfrm>
            <a:off x="5963793" y="6154118"/>
            <a:ext cx="346098" cy="590009"/>
          </a:xfrm>
          <a:prstGeom prst="rect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8" name="Rectangle 167"/>
          <p:cNvSpPr/>
          <p:nvPr/>
        </p:nvSpPr>
        <p:spPr>
          <a:xfrm>
            <a:off x="6509264" y="6154118"/>
            <a:ext cx="346098" cy="590009"/>
          </a:xfrm>
          <a:prstGeom prst="rect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9" name="Rectangle 168"/>
          <p:cNvSpPr/>
          <p:nvPr/>
        </p:nvSpPr>
        <p:spPr>
          <a:xfrm>
            <a:off x="7054736" y="6154118"/>
            <a:ext cx="346098" cy="590009"/>
          </a:xfrm>
          <a:prstGeom prst="rect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0" name="Rectangle 199"/>
          <p:cNvSpPr/>
          <p:nvPr/>
        </p:nvSpPr>
        <p:spPr>
          <a:xfrm>
            <a:off x="4863392" y="3133621"/>
            <a:ext cx="2433673" cy="491269"/>
          </a:xfrm>
          <a:prstGeom prst="rect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1" name="Oval 200"/>
          <p:cNvSpPr/>
          <p:nvPr/>
        </p:nvSpPr>
        <p:spPr>
          <a:xfrm>
            <a:off x="4942206" y="3233651"/>
            <a:ext cx="523588" cy="291209"/>
          </a:xfrm>
          <a:prstGeom prst="ellipse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Oval 201"/>
          <p:cNvSpPr/>
          <p:nvPr/>
        </p:nvSpPr>
        <p:spPr>
          <a:xfrm>
            <a:off x="5770467" y="3233651"/>
            <a:ext cx="523588" cy="291209"/>
          </a:xfrm>
          <a:prstGeom prst="ellipse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Oval 202"/>
          <p:cNvSpPr/>
          <p:nvPr/>
        </p:nvSpPr>
        <p:spPr>
          <a:xfrm>
            <a:off x="6598728" y="3233651"/>
            <a:ext cx="523588" cy="291209"/>
          </a:xfrm>
          <a:prstGeom prst="ellipse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9" name="Rounded Rectangle 318"/>
          <p:cNvSpPr/>
          <p:nvPr/>
        </p:nvSpPr>
        <p:spPr>
          <a:xfrm>
            <a:off x="4804115" y="1655895"/>
            <a:ext cx="632897" cy="988828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0" name="Rounded Rectangle 319"/>
          <p:cNvSpPr/>
          <p:nvPr/>
        </p:nvSpPr>
        <p:spPr>
          <a:xfrm>
            <a:off x="4848192" y="1727611"/>
            <a:ext cx="545524" cy="788059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1" name="Group 320"/>
          <p:cNvGrpSpPr/>
          <p:nvPr/>
        </p:nvGrpSpPr>
        <p:grpSpPr>
          <a:xfrm>
            <a:off x="5573809" y="1655895"/>
            <a:ext cx="1632831" cy="988828"/>
            <a:chOff x="1259225" y="1967024"/>
            <a:chExt cx="1632831" cy="988828"/>
          </a:xfrm>
        </p:grpSpPr>
        <p:sp>
          <p:nvSpPr>
            <p:cNvPr id="322" name="Rectangle 321"/>
            <p:cNvSpPr/>
            <p:nvPr/>
          </p:nvSpPr>
          <p:spPr>
            <a:xfrm>
              <a:off x="1259225" y="1967024"/>
              <a:ext cx="1632831" cy="988828"/>
            </a:xfrm>
            <a:prstGeom prst="rect">
              <a:avLst/>
            </a:prstGeom>
            <a:noFill/>
            <a:ln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3" name="Rectangle 322"/>
            <p:cNvSpPr/>
            <p:nvPr/>
          </p:nvSpPr>
          <p:spPr>
            <a:xfrm>
              <a:off x="1329927" y="2118427"/>
              <a:ext cx="237657" cy="182612"/>
            </a:xfrm>
            <a:prstGeom prst="rect">
              <a:avLst/>
            </a:prstGeom>
            <a:noFill/>
            <a:ln w="15875"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4" name="Rectangle 323"/>
            <p:cNvSpPr/>
            <p:nvPr/>
          </p:nvSpPr>
          <p:spPr>
            <a:xfrm>
              <a:off x="1329927" y="2354411"/>
              <a:ext cx="237657" cy="182612"/>
            </a:xfrm>
            <a:prstGeom prst="rect">
              <a:avLst/>
            </a:prstGeom>
            <a:noFill/>
            <a:ln w="15875"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5" name="Rectangle 324"/>
            <p:cNvSpPr/>
            <p:nvPr/>
          </p:nvSpPr>
          <p:spPr>
            <a:xfrm>
              <a:off x="1329926" y="2590395"/>
              <a:ext cx="237657" cy="182612"/>
            </a:xfrm>
            <a:prstGeom prst="rect">
              <a:avLst/>
            </a:prstGeom>
            <a:noFill/>
            <a:ln w="15875"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6" name="Rectangle 325"/>
            <p:cNvSpPr/>
            <p:nvPr/>
          </p:nvSpPr>
          <p:spPr>
            <a:xfrm>
              <a:off x="1259225" y="2826799"/>
              <a:ext cx="1632831" cy="129053"/>
            </a:xfrm>
            <a:prstGeom prst="rect">
              <a:avLst/>
            </a:prstGeom>
            <a:noFill/>
            <a:ln w="15875"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7" name="Rectangle 326"/>
            <p:cNvSpPr/>
            <p:nvPr/>
          </p:nvSpPr>
          <p:spPr>
            <a:xfrm>
              <a:off x="1259225" y="1967024"/>
              <a:ext cx="1632831" cy="129053"/>
            </a:xfrm>
            <a:prstGeom prst="rect">
              <a:avLst/>
            </a:prstGeom>
            <a:noFill/>
            <a:ln w="15875"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8" name="Rectangle 327"/>
            <p:cNvSpPr/>
            <p:nvPr/>
          </p:nvSpPr>
          <p:spPr>
            <a:xfrm>
              <a:off x="1623526" y="2149869"/>
              <a:ext cx="1126128" cy="623137"/>
            </a:xfrm>
            <a:prstGeom prst="rect">
              <a:avLst/>
            </a:prstGeom>
            <a:noFill/>
            <a:ln w="15875"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9" name="Freeform 328"/>
            <p:cNvSpPr/>
            <p:nvPr/>
          </p:nvSpPr>
          <p:spPr>
            <a:xfrm>
              <a:off x="2076230" y="2191612"/>
              <a:ext cx="486780" cy="60770"/>
            </a:xfrm>
            <a:custGeom>
              <a:avLst/>
              <a:gdLst>
                <a:gd name="connsiteX0" fmla="*/ 0 w 712694"/>
                <a:gd name="connsiteY0" fmla="*/ 60770 h 60770"/>
                <a:gd name="connsiteX1" fmla="*/ 67236 w 712694"/>
                <a:gd name="connsiteY1" fmla="*/ 47323 h 60770"/>
                <a:gd name="connsiteX2" fmla="*/ 242047 w 712694"/>
                <a:gd name="connsiteY2" fmla="*/ 259 h 60770"/>
                <a:gd name="connsiteX3" fmla="*/ 363071 w 712694"/>
                <a:gd name="connsiteY3" fmla="*/ 27153 h 60770"/>
                <a:gd name="connsiteX4" fmla="*/ 410136 w 712694"/>
                <a:gd name="connsiteY4" fmla="*/ 13706 h 60770"/>
                <a:gd name="connsiteX5" fmla="*/ 437030 w 712694"/>
                <a:gd name="connsiteY5" fmla="*/ 6982 h 60770"/>
                <a:gd name="connsiteX6" fmla="*/ 632012 w 712694"/>
                <a:gd name="connsiteY6" fmla="*/ 33876 h 60770"/>
                <a:gd name="connsiteX7" fmla="*/ 658906 w 712694"/>
                <a:gd name="connsiteY7" fmla="*/ 40600 h 60770"/>
                <a:gd name="connsiteX8" fmla="*/ 712694 w 712694"/>
                <a:gd name="connsiteY8" fmla="*/ 47323 h 60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12694" h="60770">
                  <a:moveTo>
                    <a:pt x="0" y="60770"/>
                  </a:moveTo>
                  <a:cubicBezTo>
                    <a:pt x="22412" y="56288"/>
                    <a:pt x="45063" y="52866"/>
                    <a:pt x="67236" y="47323"/>
                  </a:cubicBezTo>
                  <a:cubicBezTo>
                    <a:pt x="125780" y="32687"/>
                    <a:pt x="181842" y="4364"/>
                    <a:pt x="242047" y="259"/>
                  </a:cubicBezTo>
                  <a:cubicBezTo>
                    <a:pt x="283277" y="-2552"/>
                    <a:pt x="322730" y="18188"/>
                    <a:pt x="363071" y="27153"/>
                  </a:cubicBezTo>
                  <a:cubicBezTo>
                    <a:pt x="447145" y="6133"/>
                    <a:pt x="342616" y="32997"/>
                    <a:pt x="410136" y="13706"/>
                  </a:cubicBezTo>
                  <a:cubicBezTo>
                    <a:pt x="419021" y="11167"/>
                    <a:pt x="428065" y="9223"/>
                    <a:pt x="437030" y="6982"/>
                  </a:cubicBezTo>
                  <a:lnTo>
                    <a:pt x="632012" y="33876"/>
                  </a:lnTo>
                  <a:cubicBezTo>
                    <a:pt x="641148" y="35260"/>
                    <a:pt x="649791" y="39081"/>
                    <a:pt x="658906" y="40600"/>
                  </a:cubicBezTo>
                  <a:cubicBezTo>
                    <a:pt x="676729" y="43570"/>
                    <a:pt x="712694" y="47323"/>
                    <a:pt x="712694" y="47323"/>
                  </a:cubicBezTo>
                </a:path>
              </a:pathLst>
            </a:custGeom>
            <a:noFill/>
            <a:ln w="9525"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0" name="Freeform 329"/>
            <p:cNvSpPr/>
            <p:nvPr/>
          </p:nvSpPr>
          <p:spPr>
            <a:xfrm>
              <a:off x="2100880" y="2344012"/>
              <a:ext cx="486780" cy="60770"/>
            </a:xfrm>
            <a:custGeom>
              <a:avLst/>
              <a:gdLst>
                <a:gd name="connsiteX0" fmla="*/ 0 w 712694"/>
                <a:gd name="connsiteY0" fmla="*/ 60770 h 60770"/>
                <a:gd name="connsiteX1" fmla="*/ 67236 w 712694"/>
                <a:gd name="connsiteY1" fmla="*/ 47323 h 60770"/>
                <a:gd name="connsiteX2" fmla="*/ 242047 w 712694"/>
                <a:gd name="connsiteY2" fmla="*/ 259 h 60770"/>
                <a:gd name="connsiteX3" fmla="*/ 363071 w 712694"/>
                <a:gd name="connsiteY3" fmla="*/ 27153 h 60770"/>
                <a:gd name="connsiteX4" fmla="*/ 410136 w 712694"/>
                <a:gd name="connsiteY4" fmla="*/ 13706 h 60770"/>
                <a:gd name="connsiteX5" fmla="*/ 437030 w 712694"/>
                <a:gd name="connsiteY5" fmla="*/ 6982 h 60770"/>
                <a:gd name="connsiteX6" fmla="*/ 632012 w 712694"/>
                <a:gd name="connsiteY6" fmla="*/ 33876 h 60770"/>
                <a:gd name="connsiteX7" fmla="*/ 658906 w 712694"/>
                <a:gd name="connsiteY7" fmla="*/ 40600 h 60770"/>
                <a:gd name="connsiteX8" fmla="*/ 712694 w 712694"/>
                <a:gd name="connsiteY8" fmla="*/ 47323 h 60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12694" h="60770">
                  <a:moveTo>
                    <a:pt x="0" y="60770"/>
                  </a:moveTo>
                  <a:cubicBezTo>
                    <a:pt x="22412" y="56288"/>
                    <a:pt x="45063" y="52866"/>
                    <a:pt x="67236" y="47323"/>
                  </a:cubicBezTo>
                  <a:cubicBezTo>
                    <a:pt x="125780" y="32687"/>
                    <a:pt x="181842" y="4364"/>
                    <a:pt x="242047" y="259"/>
                  </a:cubicBezTo>
                  <a:cubicBezTo>
                    <a:pt x="283277" y="-2552"/>
                    <a:pt x="322730" y="18188"/>
                    <a:pt x="363071" y="27153"/>
                  </a:cubicBezTo>
                  <a:cubicBezTo>
                    <a:pt x="447145" y="6133"/>
                    <a:pt x="342616" y="32997"/>
                    <a:pt x="410136" y="13706"/>
                  </a:cubicBezTo>
                  <a:cubicBezTo>
                    <a:pt x="419021" y="11167"/>
                    <a:pt x="428065" y="9223"/>
                    <a:pt x="437030" y="6982"/>
                  </a:cubicBezTo>
                  <a:lnTo>
                    <a:pt x="632012" y="33876"/>
                  </a:lnTo>
                  <a:cubicBezTo>
                    <a:pt x="641148" y="35260"/>
                    <a:pt x="649791" y="39081"/>
                    <a:pt x="658906" y="40600"/>
                  </a:cubicBezTo>
                  <a:cubicBezTo>
                    <a:pt x="676729" y="43570"/>
                    <a:pt x="712694" y="47323"/>
                    <a:pt x="712694" y="47323"/>
                  </a:cubicBezTo>
                </a:path>
              </a:pathLst>
            </a:custGeom>
            <a:noFill/>
            <a:ln w="9525"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1" name="Rectangle 330"/>
            <p:cNvSpPr/>
            <p:nvPr/>
          </p:nvSpPr>
          <p:spPr>
            <a:xfrm>
              <a:off x="1687556" y="2182507"/>
              <a:ext cx="237657" cy="182612"/>
            </a:xfrm>
            <a:prstGeom prst="rect">
              <a:avLst/>
            </a:prstGeom>
            <a:noFill/>
            <a:ln w="15875"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2" name="Rectangle 331"/>
            <p:cNvSpPr/>
            <p:nvPr/>
          </p:nvSpPr>
          <p:spPr>
            <a:xfrm>
              <a:off x="1698760" y="2482826"/>
              <a:ext cx="237657" cy="182612"/>
            </a:xfrm>
            <a:prstGeom prst="rect">
              <a:avLst/>
            </a:prstGeom>
            <a:noFill/>
            <a:ln w="15875"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3" name="Rectangle 332"/>
            <p:cNvSpPr/>
            <p:nvPr/>
          </p:nvSpPr>
          <p:spPr>
            <a:xfrm>
              <a:off x="2032697" y="2473855"/>
              <a:ext cx="237657" cy="182612"/>
            </a:xfrm>
            <a:prstGeom prst="rect">
              <a:avLst/>
            </a:prstGeom>
            <a:noFill/>
            <a:ln w="15875"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34" name="Rectangle 333"/>
          <p:cNvSpPr/>
          <p:nvPr/>
        </p:nvSpPr>
        <p:spPr>
          <a:xfrm>
            <a:off x="4883359" y="1829548"/>
            <a:ext cx="81158" cy="88277"/>
          </a:xfrm>
          <a:prstGeom prst="rect">
            <a:avLst/>
          </a:prstGeom>
          <a:noFill/>
          <a:ln w="15875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5" name="Rectangle 334"/>
          <p:cNvSpPr/>
          <p:nvPr/>
        </p:nvSpPr>
        <p:spPr>
          <a:xfrm>
            <a:off x="4883359" y="2015991"/>
            <a:ext cx="81158" cy="88277"/>
          </a:xfrm>
          <a:prstGeom prst="rect">
            <a:avLst/>
          </a:prstGeom>
          <a:noFill/>
          <a:ln w="15875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6" name="Rectangle 335"/>
          <p:cNvSpPr/>
          <p:nvPr/>
        </p:nvSpPr>
        <p:spPr>
          <a:xfrm>
            <a:off x="4883359" y="2189734"/>
            <a:ext cx="81158" cy="88277"/>
          </a:xfrm>
          <a:prstGeom prst="rect">
            <a:avLst/>
          </a:prstGeom>
          <a:noFill/>
          <a:ln w="15875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7" name="Rounded Rectangle 336"/>
          <p:cNvSpPr/>
          <p:nvPr/>
        </p:nvSpPr>
        <p:spPr>
          <a:xfrm>
            <a:off x="4983620" y="1780049"/>
            <a:ext cx="384562" cy="668725"/>
          </a:xfrm>
          <a:prstGeom prst="roundRect">
            <a:avLst/>
          </a:prstGeom>
          <a:noFill/>
          <a:ln w="6350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8" name="Freeform 337"/>
          <p:cNvSpPr/>
          <p:nvPr/>
        </p:nvSpPr>
        <p:spPr>
          <a:xfrm>
            <a:off x="5138214" y="1862556"/>
            <a:ext cx="166231" cy="69270"/>
          </a:xfrm>
          <a:custGeom>
            <a:avLst/>
            <a:gdLst>
              <a:gd name="connsiteX0" fmla="*/ 0 w 712694"/>
              <a:gd name="connsiteY0" fmla="*/ 60770 h 60770"/>
              <a:gd name="connsiteX1" fmla="*/ 67236 w 712694"/>
              <a:gd name="connsiteY1" fmla="*/ 47323 h 60770"/>
              <a:gd name="connsiteX2" fmla="*/ 242047 w 712694"/>
              <a:gd name="connsiteY2" fmla="*/ 259 h 60770"/>
              <a:gd name="connsiteX3" fmla="*/ 363071 w 712694"/>
              <a:gd name="connsiteY3" fmla="*/ 27153 h 60770"/>
              <a:gd name="connsiteX4" fmla="*/ 410136 w 712694"/>
              <a:gd name="connsiteY4" fmla="*/ 13706 h 60770"/>
              <a:gd name="connsiteX5" fmla="*/ 437030 w 712694"/>
              <a:gd name="connsiteY5" fmla="*/ 6982 h 60770"/>
              <a:gd name="connsiteX6" fmla="*/ 632012 w 712694"/>
              <a:gd name="connsiteY6" fmla="*/ 33876 h 60770"/>
              <a:gd name="connsiteX7" fmla="*/ 658906 w 712694"/>
              <a:gd name="connsiteY7" fmla="*/ 40600 h 60770"/>
              <a:gd name="connsiteX8" fmla="*/ 712694 w 712694"/>
              <a:gd name="connsiteY8" fmla="*/ 47323 h 60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2694" h="60770">
                <a:moveTo>
                  <a:pt x="0" y="60770"/>
                </a:moveTo>
                <a:cubicBezTo>
                  <a:pt x="22412" y="56288"/>
                  <a:pt x="45063" y="52866"/>
                  <a:pt x="67236" y="47323"/>
                </a:cubicBezTo>
                <a:cubicBezTo>
                  <a:pt x="125780" y="32687"/>
                  <a:pt x="181842" y="4364"/>
                  <a:pt x="242047" y="259"/>
                </a:cubicBezTo>
                <a:cubicBezTo>
                  <a:pt x="283277" y="-2552"/>
                  <a:pt x="322730" y="18188"/>
                  <a:pt x="363071" y="27153"/>
                </a:cubicBezTo>
                <a:cubicBezTo>
                  <a:pt x="447145" y="6133"/>
                  <a:pt x="342616" y="32997"/>
                  <a:pt x="410136" y="13706"/>
                </a:cubicBezTo>
                <a:cubicBezTo>
                  <a:pt x="419021" y="11167"/>
                  <a:pt x="428065" y="9223"/>
                  <a:pt x="437030" y="6982"/>
                </a:cubicBezTo>
                <a:lnTo>
                  <a:pt x="632012" y="33876"/>
                </a:lnTo>
                <a:cubicBezTo>
                  <a:pt x="641148" y="35260"/>
                  <a:pt x="649791" y="39081"/>
                  <a:pt x="658906" y="40600"/>
                </a:cubicBezTo>
                <a:cubicBezTo>
                  <a:pt x="676729" y="43570"/>
                  <a:pt x="712694" y="47323"/>
                  <a:pt x="712694" y="47323"/>
                </a:cubicBezTo>
              </a:path>
            </a:pathLst>
          </a:custGeom>
          <a:noFill/>
          <a:ln w="9525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9" name="Freeform 338"/>
          <p:cNvSpPr/>
          <p:nvPr/>
        </p:nvSpPr>
        <p:spPr>
          <a:xfrm>
            <a:off x="5146632" y="1937848"/>
            <a:ext cx="166231" cy="69270"/>
          </a:xfrm>
          <a:custGeom>
            <a:avLst/>
            <a:gdLst>
              <a:gd name="connsiteX0" fmla="*/ 0 w 712694"/>
              <a:gd name="connsiteY0" fmla="*/ 60770 h 60770"/>
              <a:gd name="connsiteX1" fmla="*/ 67236 w 712694"/>
              <a:gd name="connsiteY1" fmla="*/ 47323 h 60770"/>
              <a:gd name="connsiteX2" fmla="*/ 242047 w 712694"/>
              <a:gd name="connsiteY2" fmla="*/ 259 h 60770"/>
              <a:gd name="connsiteX3" fmla="*/ 363071 w 712694"/>
              <a:gd name="connsiteY3" fmla="*/ 27153 h 60770"/>
              <a:gd name="connsiteX4" fmla="*/ 410136 w 712694"/>
              <a:gd name="connsiteY4" fmla="*/ 13706 h 60770"/>
              <a:gd name="connsiteX5" fmla="*/ 437030 w 712694"/>
              <a:gd name="connsiteY5" fmla="*/ 6982 h 60770"/>
              <a:gd name="connsiteX6" fmla="*/ 632012 w 712694"/>
              <a:gd name="connsiteY6" fmla="*/ 33876 h 60770"/>
              <a:gd name="connsiteX7" fmla="*/ 658906 w 712694"/>
              <a:gd name="connsiteY7" fmla="*/ 40600 h 60770"/>
              <a:gd name="connsiteX8" fmla="*/ 712694 w 712694"/>
              <a:gd name="connsiteY8" fmla="*/ 47323 h 60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2694" h="60770">
                <a:moveTo>
                  <a:pt x="0" y="60770"/>
                </a:moveTo>
                <a:cubicBezTo>
                  <a:pt x="22412" y="56288"/>
                  <a:pt x="45063" y="52866"/>
                  <a:pt x="67236" y="47323"/>
                </a:cubicBezTo>
                <a:cubicBezTo>
                  <a:pt x="125780" y="32687"/>
                  <a:pt x="181842" y="4364"/>
                  <a:pt x="242047" y="259"/>
                </a:cubicBezTo>
                <a:cubicBezTo>
                  <a:pt x="283277" y="-2552"/>
                  <a:pt x="322730" y="18188"/>
                  <a:pt x="363071" y="27153"/>
                </a:cubicBezTo>
                <a:cubicBezTo>
                  <a:pt x="447145" y="6133"/>
                  <a:pt x="342616" y="32997"/>
                  <a:pt x="410136" y="13706"/>
                </a:cubicBezTo>
                <a:cubicBezTo>
                  <a:pt x="419021" y="11167"/>
                  <a:pt x="428065" y="9223"/>
                  <a:pt x="437030" y="6982"/>
                </a:cubicBezTo>
                <a:lnTo>
                  <a:pt x="632012" y="33876"/>
                </a:lnTo>
                <a:cubicBezTo>
                  <a:pt x="641148" y="35260"/>
                  <a:pt x="649791" y="39081"/>
                  <a:pt x="658906" y="40600"/>
                </a:cubicBezTo>
                <a:cubicBezTo>
                  <a:pt x="676729" y="43570"/>
                  <a:pt x="712694" y="47323"/>
                  <a:pt x="712694" y="47323"/>
                </a:cubicBezTo>
              </a:path>
            </a:pathLst>
          </a:custGeom>
          <a:noFill/>
          <a:ln w="9525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0" name="Rectangle 339"/>
          <p:cNvSpPr/>
          <p:nvPr/>
        </p:nvSpPr>
        <p:spPr>
          <a:xfrm>
            <a:off x="5005486" y="1886971"/>
            <a:ext cx="81158" cy="106816"/>
          </a:xfrm>
          <a:prstGeom prst="rect">
            <a:avLst/>
          </a:prstGeom>
          <a:noFill/>
          <a:ln w="15875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1" name="Rectangle 340"/>
          <p:cNvSpPr/>
          <p:nvPr/>
        </p:nvSpPr>
        <p:spPr>
          <a:xfrm>
            <a:off x="5009312" y="2041973"/>
            <a:ext cx="81158" cy="106816"/>
          </a:xfrm>
          <a:prstGeom prst="rect">
            <a:avLst/>
          </a:prstGeom>
          <a:noFill/>
          <a:ln w="15875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2" name="Rectangle 341"/>
          <p:cNvSpPr/>
          <p:nvPr/>
        </p:nvSpPr>
        <p:spPr>
          <a:xfrm>
            <a:off x="5129698" y="2041272"/>
            <a:ext cx="81158" cy="106816"/>
          </a:xfrm>
          <a:prstGeom prst="rect">
            <a:avLst/>
          </a:prstGeom>
          <a:noFill/>
          <a:ln w="15875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3" name="Rectangle 342"/>
          <p:cNvSpPr/>
          <p:nvPr/>
        </p:nvSpPr>
        <p:spPr>
          <a:xfrm>
            <a:off x="5012487" y="2188023"/>
            <a:ext cx="81158" cy="106816"/>
          </a:xfrm>
          <a:prstGeom prst="rect">
            <a:avLst/>
          </a:prstGeom>
          <a:noFill/>
          <a:ln w="15875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4" name="Rectangle 343"/>
          <p:cNvSpPr/>
          <p:nvPr/>
        </p:nvSpPr>
        <p:spPr>
          <a:xfrm>
            <a:off x="5132873" y="2187322"/>
            <a:ext cx="81158" cy="106816"/>
          </a:xfrm>
          <a:prstGeom prst="rect">
            <a:avLst/>
          </a:prstGeom>
          <a:noFill/>
          <a:ln w="15875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5" name="Rectangle 344"/>
          <p:cNvSpPr/>
          <p:nvPr/>
        </p:nvSpPr>
        <p:spPr>
          <a:xfrm>
            <a:off x="4880184" y="2348484"/>
            <a:ext cx="81158" cy="88277"/>
          </a:xfrm>
          <a:prstGeom prst="rect">
            <a:avLst/>
          </a:prstGeom>
          <a:noFill/>
          <a:ln w="15875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6" name="Oval 345"/>
          <p:cNvSpPr/>
          <p:nvPr/>
        </p:nvSpPr>
        <p:spPr>
          <a:xfrm>
            <a:off x="5071420" y="2530496"/>
            <a:ext cx="92168" cy="9144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4" name="Right Arrow 483"/>
          <p:cNvSpPr/>
          <p:nvPr/>
        </p:nvSpPr>
        <p:spPr>
          <a:xfrm>
            <a:off x="3016141" y="926095"/>
            <a:ext cx="1802802" cy="402609"/>
          </a:xfrm>
          <a:prstGeom prst="rightArrow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9" name="Right Arrow 488"/>
          <p:cNvSpPr/>
          <p:nvPr/>
        </p:nvSpPr>
        <p:spPr>
          <a:xfrm>
            <a:off x="1906732" y="2757824"/>
            <a:ext cx="4285411" cy="402609"/>
          </a:xfrm>
          <a:prstGeom prst="rightArrow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Lift and Shift to IaaS</a:t>
            </a:r>
            <a:endParaRPr lang="en-US" b="1" dirty="0"/>
          </a:p>
        </p:txBody>
      </p:sp>
      <p:sp>
        <p:nvSpPr>
          <p:cNvPr id="232" name="TextBox 231"/>
          <p:cNvSpPr txBox="1"/>
          <p:nvPr/>
        </p:nvSpPr>
        <p:spPr>
          <a:xfrm>
            <a:off x="4088250" y="939221"/>
            <a:ext cx="42416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1E4191">
                    <a:lumMod val="60000"/>
                    <a:lumOff val="40000"/>
                  </a:srgbClr>
                </a:solidFill>
              </a:rPr>
              <a:t>IaaS </a:t>
            </a:r>
            <a:r>
              <a:rPr lang="en-US" b="1" dirty="0" smtClean="0">
                <a:solidFill>
                  <a:srgbClr val="1E4191">
                    <a:lumMod val="60000"/>
                    <a:lumOff val="40000"/>
                  </a:srgbClr>
                </a:solidFill>
              </a:rPr>
              <a:t/>
            </a:r>
            <a:br>
              <a:rPr lang="en-US" b="1" dirty="0" smtClean="0">
                <a:solidFill>
                  <a:srgbClr val="1E4191">
                    <a:lumMod val="60000"/>
                    <a:lumOff val="40000"/>
                  </a:srgbClr>
                </a:solidFill>
              </a:rPr>
            </a:br>
            <a:r>
              <a:rPr lang="en-US" b="1" dirty="0" smtClean="0">
                <a:solidFill>
                  <a:srgbClr val="1E4191">
                    <a:lumMod val="60000"/>
                    <a:lumOff val="40000"/>
                  </a:srgbClr>
                </a:solidFill>
              </a:rPr>
              <a:t>Deployment Model</a:t>
            </a:r>
            <a:endParaRPr lang="en-US" b="1" dirty="0">
              <a:solidFill>
                <a:srgbClr val="1E4191">
                  <a:lumMod val="60000"/>
                  <a:lumOff val="40000"/>
                </a:srgbClr>
              </a:solidFill>
            </a:endParaRPr>
          </a:p>
        </p:txBody>
      </p:sp>
      <p:sp>
        <p:nvSpPr>
          <p:cNvPr id="233" name="Rectangle 232"/>
          <p:cNvSpPr/>
          <p:nvPr/>
        </p:nvSpPr>
        <p:spPr>
          <a:xfrm>
            <a:off x="8044890" y="861386"/>
            <a:ext cx="4155722" cy="5996614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TextBox 234"/>
          <p:cNvSpPr txBox="1"/>
          <p:nvPr/>
        </p:nvSpPr>
        <p:spPr>
          <a:xfrm>
            <a:off x="8134531" y="796304"/>
            <a:ext cx="4151004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Benefits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Reduce infrastructure costs </a:t>
            </a:r>
            <a:r>
              <a:rPr lang="en-US" sz="1600" dirty="0" smtClean="0">
                <a:solidFill>
                  <a:schemeClr val="bg1"/>
                </a:solidFill>
                <a:latin typeface="Calibri" panose="020F0502020204030204" pitchFamily="34" charset="0"/>
              </a:rPr>
              <a:t>by leveraging cloud computing</a:t>
            </a:r>
            <a:r>
              <a:rPr lang="en-US" sz="16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alibri" panose="020F0502020204030204" pitchFamily="34" charset="0"/>
              </a:rPr>
              <a:t>economies  of scale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Enable greater scale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Minimal application changes required</a:t>
            </a:r>
          </a:p>
          <a:p>
            <a:endParaRPr lang="en-US" sz="1600" b="1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r>
              <a:rPr lang="en-US" sz="16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Challenges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bg1"/>
                </a:solidFill>
                <a:latin typeface="Calibri" panose="020F0502020204030204" pitchFamily="34" charset="0"/>
              </a:rPr>
              <a:t>Paradigm shift,</a:t>
            </a:r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</a:rPr>
              <a:t> requires new</a:t>
            </a:r>
            <a:endParaRPr lang="en-US" sz="1600" b="1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bg1"/>
                </a:solidFill>
                <a:latin typeface="Calibri" panose="020F0502020204030204" pitchFamily="34" charset="0"/>
              </a:rPr>
              <a:t>Tools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bg1"/>
                </a:solidFill>
                <a:latin typeface="Calibri" panose="020F0502020204030204" pitchFamily="34" charset="0"/>
              </a:rPr>
              <a:t>Governance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bg1"/>
                </a:solidFill>
                <a:latin typeface="Calibri" panose="020F0502020204030204" pitchFamily="34" charset="0"/>
              </a:rPr>
              <a:t>Skills &amp; Operational </a:t>
            </a:r>
            <a:r>
              <a:rPr lang="en-US" sz="16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Experience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Security </a:t>
            </a:r>
            <a:r>
              <a:rPr lang="en-US" sz="1600" dirty="0" smtClean="0">
                <a:solidFill>
                  <a:schemeClr val="bg1"/>
                </a:solidFill>
                <a:latin typeface="Calibri" panose="020F0502020204030204" pitchFamily="34" charset="0"/>
              </a:rPr>
              <a:t>concerns in public cloud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Perimeter security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Endpoint security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Multi-tenancy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Securing data at rest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Additional challenges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Complexity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Transparency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Control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 smtClean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r>
              <a:rPr lang="en-US" sz="16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Drawbacks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Still need to manage and operate infrastructure</a:t>
            </a:r>
          </a:p>
          <a:p>
            <a:r>
              <a:rPr lang="en-US" sz="1600" b="1" dirty="0">
                <a:solidFill>
                  <a:schemeClr val="bg1"/>
                </a:solidFill>
                <a:latin typeface="Calibri" panose="020F0502020204030204" pitchFamily="34" charset="0"/>
              </a:rPr>
              <a:t>	</a:t>
            </a:r>
          </a:p>
        </p:txBody>
      </p:sp>
      <p:sp>
        <p:nvSpPr>
          <p:cNvPr id="236" name="TextBox 235"/>
          <p:cNvSpPr txBox="1"/>
          <p:nvPr/>
        </p:nvSpPr>
        <p:spPr>
          <a:xfrm>
            <a:off x="-65068" y="5037511"/>
            <a:ext cx="131605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rgbClr val="1E4191">
                    <a:lumMod val="60000"/>
                    <a:lumOff val="40000"/>
                  </a:srgbClr>
                </a:solidFill>
              </a:rPr>
              <a:t>Data </a:t>
            </a:r>
            <a:br>
              <a:rPr lang="en-US" sz="1100" b="1" dirty="0" smtClean="0">
                <a:solidFill>
                  <a:srgbClr val="1E4191">
                    <a:lumMod val="60000"/>
                    <a:lumOff val="40000"/>
                  </a:srgbClr>
                </a:solidFill>
              </a:rPr>
            </a:br>
            <a:r>
              <a:rPr lang="en-US" sz="1100" b="1" dirty="0" smtClean="0">
                <a:solidFill>
                  <a:srgbClr val="1E4191">
                    <a:lumMod val="60000"/>
                    <a:lumOff val="40000"/>
                  </a:srgbClr>
                </a:solidFill>
              </a:rPr>
              <a:t>Services</a:t>
            </a:r>
            <a:endParaRPr lang="en-US" sz="1100" b="1" dirty="0">
              <a:solidFill>
                <a:srgbClr val="1E4191">
                  <a:lumMod val="60000"/>
                  <a:lumOff val="40000"/>
                </a:srgbClr>
              </a:solidFill>
            </a:endParaRPr>
          </a:p>
        </p:txBody>
      </p:sp>
      <p:sp>
        <p:nvSpPr>
          <p:cNvPr id="237" name="Rectangle 236"/>
          <p:cNvSpPr/>
          <p:nvPr/>
        </p:nvSpPr>
        <p:spPr>
          <a:xfrm>
            <a:off x="1301321" y="5010200"/>
            <a:ext cx="2449803" cy="491269"/>
          </a:xfrm>
          <a:prstGeom prst="rect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8" name="Oval 237"/>
          <p:cNvSpPr/>
          <p:nvPr/>
        </p:nvSpPr>
        <p:spPr>
          <a:xfrm>
            <a:off x="1380135" y="5110230"/>
            <a:ext cx="523588" cy="291209"/>
          </a:xfrm>
          <a:prstGeom prst="ellipse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" name="Oval 238"/>
          <p:cNvSpPr/>
          <p:nvPr/>
        </p:nvSpPr>
        <p:spPr>
          <a:xfrm>
            <a:off x="2208396" y="5110230"/>
            <a:ext cx="523588" cy="291209"/>
          </a:xfrm>
          <a:prstGeom prst="ellipse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Oval 239"/>
          <p:cNvSpPr/>
          <p:nvPr/>
        </p:nvSpPr>
        <p:spPr>
          <a:xfrm>
            <a:off x="3036657" y="5110230"/>
            <a:ext cx="523588" cy="291209"/>
          </a:xfrm>
          <a:prstGeom prst="ellipse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Rectangle 240"/>
          <p:cNvSpPr/>
          <p:nvPr/>
        </p:nvSpPr>
        <p:spPr>
          <a:xfrm>
            <a:off x="4858840" y="4998824"/>
            <a:ext cx="2433673" cy="491269"/>
          </a:xfrm>
          <a:prstGeom prst="rect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2" name="Oval 241"/>
          <p:cNvSpPr/>
          <p:nvPr/>
        </p:nvSpPr>
        <p:spPr>
          <a:xfrm>
            <a:off x="4937654" y="5098854"/>
            <a:ext cx="523588" cy="291209"/>
          </a:xfrm>
          <a:prstGeom prst="ellipse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3" name="Oval 242"/>
          <p:cNvSpPr/>
          <p:nvPr/>
        </p:nvSpPr>
        <p:spPr>
          <a:xfrm>
            <a:off x="5765915" y="5098854"/>
            <a:ext cx="523588" cy="291209"/>
          </a:xfrm>
          <a:prstGeom prst="ellipse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Oval 243"/>
          <p:cNvSpPr/>
          <p:nvPr/>
        </p:nvSpPr>
        <p:spPr>
          <a:xfrm>
            <a:off x="6594176" y="5098854"/>
            <a:ext cx="523588" cy="291209"/>
          </a:xfrm>
          <a:prstGeom prst="ellipse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53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object 4"/>
          <p:cNvSpPr/>
          <p:nvPr/>
        </p:nvSpPr>
        <p:spPr>
          <a:xfrm>
            <a:off x="0" y="0"/>
            <a:ext cx="12178747" cy="861386"/>
          </a:xfrm>
          <a:custGeom>
            <a:avLst/>
            <a:gdLst/>
            <a:ahLst/>
            <a:cxnLst/>
            <a:rect l="l" t="t" r="r" b="b"/>
            <a:pathLst>
              <a:path w="4889500" h="9753600">
                <a:moveTo>
                  <a:pt x="0" y="9753600"/>
                </a:moveTo>
                <a:lnTo>
                  <a:pt x="4889500" y="9753600"/>
                </a:lnTo>
                <a:lnTo>
                  <a:pt x="48895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solidFill>
            <a:schemeClr val="tx1">
              <a:lumMod val="60000"/>
              <a:lumOff val="40000"/>
            </a:schemeClr>
          </a:solidFill>
        </p:spPr>
        <p:txBody>
          <a:bodyPr wrap="square" lIns="0" tIns="0" rIns="0" bIns="0" rtlCol="0"/>
          <a:lstStyle/>
          <a:p>
            <a:endParaRPr sz="1266">
              <a:solidFill>
                <a:srgbClr val="1E4191"/>
              </a:solidFill>
            </a:endParaRPr>
          </a:p>
        </p:txBody>
      </p:sp>
      <p:sp>
        <p:nvSpPr>
          <p:cNvPr id="34" name="object 5"/>
          <p:cNvSpPr/>
          <p:nvPr/>
        </p:nvSpPr>
        <p:spPr>
          <a:xfrm>
            <a:off x="11191836" y="147556"/>
            <a:ext cx="607219" cy="606326"/>
          </a:xfrm>
          <a:custGeom>
            <a:avLst/>
            <a:gdLst/>
            <a:ahLst/>
            <a:cxnLst/>
            <a:rect l="l" t="t" r="r" b="b"/>
            <a:pathLst>
              <a:path w="863600" h="862330">
                <a:moveTo>
                  <a:pt x="431825" y="0"/>
                </a:moveTo>
                <a:lnTo>
                  <a:pt x="384850" y="2539"/>
                </a:lnTo>
                <a:lnTo>
                  <a:pt x="339321" y="8889"/>
                </a:lnTo>
                <a:lnTo>
                  <a:pt x="295504" y="21589"/>
                </a:lnTo>
                <a:lnTo>
                  <a:pt x="253666" y="38099"/>
                </a:lnTo>
                <a:lnTo>
                  <a:pt x="214071" y="58419"/>
                </a:lnTo>
                <a:lnTo>
                  <a:pt x="176985" y="82549"/>
                </a:lnTo>
                <a:lnTo>
                  <a:pt x="142675" y="110489"/>
                </a:lnTo>
                <a:lnTo>
                  <a:pt x="111406" y="142239"/>
                </a:lnTo>
                <a:lnTo>
                  <a:pt x="83444" y="176529"/>
                </a:lnTo>
                <a:lnTo>
                  <a:pt x="59054" y="213359"/>
                </a:lnTo>
                <a:lnTo>
                  <a:pt x="38503" y="252729"/>
                </a:lnTo>
                <a:lnTo>
                  <a:pt x="22057" y="294639"/>
                </a:lnTo>
                <a:lnTo>
                  <a:pt x="9980" y="339089"/>
                </a:lnTo>
                <a:lnTo>
                  <a:pt x="2539" y="384809"/>
                </a:lnTo>
                <a:lnTo>
                  <a:pt x="0" y="430529"/>
                </a:lnTo>
                <a:lnTo>
                  <a:pt x="2539" y="478789"/>
                </a:lnTo>
                <a:lnTo>
                  <a:pt x="9980" y="524509"/>
                </a:lnTo>
                <a:lnTo>
                  <a:pt x="22057" y="567689"/>
                </a:lnTo>
                <a:lnTo>
                  <a:pt x="38503" y="609599"/>
                </a:lnTo>
                <a:lnTo>
                  <a:pt x="59054" y="648969"/>
                </a:lnTo>
                <a:lnTo>
                  <a:pt x="83444" y="687069"/>
                </a:lnTo>
                <a:lnTo>
                  <a:pt x="111406" y="721359"/>
                </a:lnTo>
                <a:lnTo>
                  <a:pt x="142675" y="751839"/>
                </a:lnTo>
                <a:lnTo>
                  <a:pt x="176985" y="779779"/>
                </a:lnTo>
                <a:lnTo>
                  <a:pt x="214071" y="803909"/>
                </a:lnTo>
                <a:lnTo>
                  <a:pt x="253666" y="824229"/>
                </a:lnTo>
                <a:lnTo>
                  <a:pt x="295504" y="840739"/>
                </a:lnTo>
                <a:lnTo>
                  <a:pt x="339321" y="853439"/>
                </a:lnTo>
                <a:lnTo>
                  <a:pt x="384850" y="861059"/>
                </a:lnTo>
                <a:lnTo>
                  <a:pt x="431825" y="862329"/>
                </a:lnTo>
                <a:lnTo>
                  <a:pt x="478791" y="861059"/>
                </a:lnTo>
                <a:lnTo>
                  <a:pt x="524311" y="853439"/>
                </a:lnTo>
                <a:lnTo>
                  <a:pt x="563740" y="842009"/>
                </a:lnTo>
                <a:lnTo>
                  <a:pt x="431825" y="842009"/>
                </a:lnTo>
                <a:lnTo>
                  <a:pt x="383835" y="839469"/>
                </a:lnTo>
                <a:lnTo>
                  <a:pt x="337472" y="831849"/>
                </a:lnTo>
                <a:lnTo>
                  <a:pt x="293043" y="819149"/>
                </a:lnTo>
                <a:lnTo>
                  <a:pt x="250858" y="801369"/>
                </a:lnTo>
                <a:lnTo>
                  <a:pt x="211226" y="778509"/>
                </a:lnTo>
                <a:lnTo>
                  <a:pt x="174455" y="751839"/>
                </a:lnTo>
                <a:lnTo>
                  <a:pt x="140854" y="722629"/>
                </a:lnTo>
                <a:lnTo>
                  <a:pt x="110731" y="688339"/>
                </a:lnTo>
                <a:lnTo>
                  <a:pt x="84395" y="651509"/>
                </a:lnTo>
                <a:lnTo>
                  <a:pt x="62156" y="612139"/>
                </a:lnTo>
                <a:lnTo>
                  <a:pt x="44321" y="570229"/>
                </a:lnTo>
                <a:lnTo>
                  <a:pt x="31200" y="525779"/>
                </a:lnTo>
                <a:lnTo>
                  <a:pt x="23101" y="478789"/>
                </a:lnTo>
                <a:lnTo>
                  <a:pt x="20332" y="430529"/>
                </a:lnTo>
                <a:lnTo>
                  <a:pt x="23101" y="383539"/>
                </a:lnTo>
                <a:lnTo>
                  <a:pt x="31200" y="336549"/>
                </a:lnTo>
                <a:lnTo>
                  <a:pt x="44321" y="292099"/>
                </a:lnTo>
                <a:lnTo>
                  <a:pt x="62156" y="250189"/>
                </a:lnTo>
                <a:lnTo>
                  <a:pt x="84395" y="210819"/>
                </a:lnTo>
                <a:lnTo>
                  <a:pt x="110731" y="173989"/>
                </a:lnTo>
                <a:lnTo>
                  <a:pt x="140854" y="139699"/>
                </a:lnTo>
                <a:lnTo>
                  <a:pt x="174455" y="110489"/>
                </a:lnTo>
                <a:lnTo>
                  <a:pt x="211226" y="83819"/>
                </a:lnTo>
                <a:lnTo>
                  <a:pt x="250858" y="60959"/>
                </a:lnTo>
                <a:lnTo>
                  <a:pt x="293043" y="43179"/>
                </a:lnTo>
                <a:lnTo>
                  <a:pt x="337472" y="30479"/>
                </a:lnTo>
                <a:lnTo>
                  <a:pt x="383835" y="22859"/>
                </a:lnTo>
                <a:lnTo>
                  <a:pt x="431825" y="19049"/>
                </a:lnTo>
                <a:lnTo>
                  <a:pt x="559359" y="19049"/>
                </a:lnTo>
                <a:lnTo>
                  <a:pt x="524311" y="8889"/>
                </a:lnTo>
                <a:lnTo>
                  <a:pt x="478791" y="2539"/>
                </a:lnTo>
                <a:lnTo>
                  <a:pt x="431825" y="0"/>
                </a:lnTo>
                <a:close/>
              </a:path>
              <a:path w="863600" h="862330">
                <a:moveTo>
                  <a:pt x="559359" y="19049"/>
                </a:moveTo>
                <a:lnTo>
                  <a:pt x="431825" y="19049"/>
                </a:lnTo>
                <a:lnTo>
                  <a:pt x="479812" y="22859"/>
                </a:lnTo>
                <a:lnTo>
                  <a:pt x="526171" y="30479"/>
                </a:lnTo>
                <a:lnTo>
                  <a:pt x="570596" y="43179"/>
                </a:lnTo>
                <a:lnTo>
                  <a:pt x="612776" y="62229"/>
                </a:lnTo>
                <a:lnTo>
                  <a:pt x="652403" y="83819"/>
                </a:lnTo>
                <a:lnTo>
                  <a:pt x="689170" y="110489"/>
                </a:lnTo>
                <a:lnTo>
                  <a:pt x="722766" y="140969"/>
                </a:lnTo>
                <a:lnTo>
                  <a:pt x="752884" y="173989"/>
                </a:lnTo>
                <a:lnTo>
                  <a:pt x="779215" y="210819"/>
                </a:lnTo>
                <a:lnTo>
                  <a:pt x="801451" y="250189"/>
                </a:lnTo>
                <a:lnTo>
                  <a:pt x="819283" y="293369"/>
                </a:lnTo>
                <a:lnTo>
                  <a:pt x="832401" y="336549"/>
                </a:lnTo>
                <a:lnTo>
                  <a:pt x="840499" y="383539"/>
                </a:lnTo>
                <a:lnTo>
                  <a:pt x="843267" y="430529"/>
                </a:lnTo>
                <a:lnTo>
                  <a:pt x="840499" y="478789"/>
                </a:lnTo>
                <a:lnTo>
                  <a:pt x="832401" y="525779"/>
                </a:lnTo>
                <a:lnTo>
                  <a:pt x="819283" y="570229"/>
                </a:lnTo>
                <a:lnTo>
                  <a:pt x="801451" y="612139"/>
                </a:lnTo>
                <a:lnTo>
                  <a:pt x="779215" y="651509"/>
                </a:lnTo>
                <a:lnTo>
                  <a:pt x="752884" y="688339"/>
                </a:lnTo>
                <a:lnTo>
                  <a:pt x="722766" y="722629"/>
                </a:lnTo>
                <a:lnTo>
                  <a:pt x="689170" y="751839"/>
                </a:lnTo>
                <a:lnTo>
                  <a:pt x="652403" y="778509"/>
                </a:lnTo>
                <a:lnTo>
                  <a:pt x="612776" y="801369"/>
                </a:lnTo>
                <a:lnTo>
                  <a:pt x="570596" y="819149"/>
                </a:lnTo>
                <a:lnTo>
                  <a:pt x="526171" y="831849"/>
                </a:lnTo>
                <a:lnTo>
                  <a:pt x="479812" y="839469"/>
                </a:lnTo>
                <a:lnTo>
                  <a:pt x="431825" y="842009"/>
                </a:lnTo>
                <a:lnTo>
                  <a:pt x="563740" y="842009"/>
                </a:lnTo>
                <a:lnTo>
                  <a:pt x="609953" y="824229"/>
                </a:lnTo>
                <a:lnTo>
                  <a:pt x="649543" y="803909"/>
                </a:lnTo>
                <a:lnTo>
                  <a:pt x="686625" y="779779"/>
                </a:lnTo>
                <a:lnTo>
                  <a:pt x="720932" y="751839"/>
                </a:lnTo>
                <a:lnTo>
                  <a:pt x="752198" y="721359"/>
                </a:lnTo>
                <a:lnTo>
                  <a:pt x="780158" y="687069"/>
                </a:lnTo>
                <a:lnTo>
                  <a:pt x="804546" y="648969"/>
                </a:lnTo>
                <a:lnTo>
                  <a:pt x="825097" y="609599"/>
                </a:lnTo>
                <a:lnTo>
                  <a:pt x="841543" y="567689"/>
                </a:lnTo>
                <a:lnTo>
                  <a:pt x="853619" y="524509"/>
                </a:lnTo>
                <a:lnTo>
                  <a:pt x="861060" y="478789"/>
                </a:lnTo>
                <a:lnTo>
                  <a:pt x="863599" y="430529"/>
                </a:lnTo>
                <a:lnTo>
                  <a:pt x="861060" y="384809"/>
                </a:lnTo>
                <a:lnTo>
                  <a:pt x="853619" y="339089"/>
                </a:lnTo>
                <a:lnTo>
                  <a:pt x="841543" y="294639"/>
                </a:lnTo>
                <a:lnTo>
                  <a:pt x="825097" y="252729"/>
                </a:lnTo>
                <a:lnTo>
                  <a:pt x="804546" y="213359"/>
                </a:lnTo>
                <a:lnTo>
                  <a:pt x="780158" y="176529"/>
                </a:lnTo>
                <a:lnTo>
                  <a:pt x="752198" y="142239"/>
                </a:lnTo>
                <a:lnTo>
                  <a:pt x="720932" y="110489"/>
                </a:lnTo>
                <a:lnTo>
                  <a:pt x="686625" y="82549"/>
                </a:lnTo>
                <a:lnTo>
                  <a:pt x="649543" y="58419"/>
                </a:lnTo>
                <a:lnTo>
                  <a:pt x="609953" y="38099"/>
                </a:lnTo>
                <a:lnTo>
                  <a:pt x="568121" y="21589"/>
                </a:lnTo>
                <a:lnTo>
                  <a:pt x="559359" y="19049"/>
                </a:lnTo>
                <a:close/>
              </a:path>
              <a:path w="863600" h="862330">
                <a:moveTo>
                  <a:pt x="311124" y="793749"/>
                </a:moveTo>
                <a:lnTo>
                  <a:pt x="309676" y="793749"/>
                </a:lnTo>
                <a:lnTo>
                  <a:pt x="308940" y="796289"/>
                </a:lnTo>
                <a:lnTo>
                  <a:pt x="309384" y="797559"/>
                </a:lnTo>
                <a:lnTo>
                  <a:pt x="309943" y="797559"/>
                </a:lnTo>
                <a:lnTo>
                  <a:pt x="325733" y="802639"/>
                </a:lnTo>
                <a:lnTo>
                  <a:pt x="352139" y="808989"/>
                </a:lnTo>
                <a:lnTo>
                  <a:pt x="387917" y="814069"/>
                </a:lnTo>
                <a:lnTo>
                  <a:pt x="431825" y="816609"/>
                </a:lnTo>
                <a:lnTo>
                  <a:pt x="477664" y="814069"/>
                </a:lnTo>
                <a:lnTo>
                  <a:pt x="515398" y="807719"/>
                </a:lnTo>
                <a:lnTo>
                  <a:pt x="403097" y="807719"/>
                </a:lnTo>
                <a:lnTo>
                  <a:pt x="369303" y="806449"/>
                </a:lnTo>
                <a:lnTo>
                  <a:pt x="341204" y="801369"/>
                </a:lnTo>
                <a:lnTo>
                  <a:pt x="311124" y="793749"/>
                </a:lnTo>
                <a:close/>
              </a:path>
              <a:path w="863600" h="862330">
                <a:moveTo>
                  <a:pt x="670336" y="730249"/>
                </a:moveTo>
                <a:lnTo>
                  <a:pt x="456920" y="730249"/>
                </a:lnTo>
                <a:lnTo>
                  <a:pt x="468669" y="732789"/>
                </a:lnTo>
                <a:lnTo>
                  <a:pt x="478159" y="739139"/>
                </a:lnTo>
                <a:lnTo>
                  <a:pt x="484504" y="748029"/>
                </a:lnTo>
                <a:lnTo>
                  <a:pt x="486816" y="760729"/>
                </a:lnTo>
                <a:lnTo>
                  <a:pt x="481138" y="778509"/>
                </a:lnTo>
                <a:lnTo>
                  <a:pt x="464697" y="793749"/>
                </a:lnTo>
                <a:lnTo>
                  <a:pt x="438387" y="803909"/>
                </a:lnTo>
                <a:lnTo>
                  <a:pt x="403097" y="807719"/>
                </a:lnTo>
                <a:lnTo>
                  <a:pt x="515398" y="807719"/>
                </a:lnTo>
                <a:lnTo>
                  <a:pt x="522945" y="806449"/>
                </a:lnTo>
                <a:lnTo>
                  <a:pt x="566839" y="792479"/>
                </a:lnTo>
                <a:lnTo>
                  <a:pt x="608519" y="774699"/>
                </a:lnTo>
                <a:lnTo>
                  <a:pt x="647157" y="750569"/>
                </a:lnTo>
                <a:lnTo>
                  <a:pt x="670336" y="730249"/>
                </a:lnTo>
                <a:close/>
              </a:path>
              <a:path w="863600" h="862330">
                <a:moveTo>
                  <a:pt x="69151" y="308609"/>
                </a:moveTo>
                <a:lnTo>
                  <a:pt x="65938" y="308609"/>
                </a:lnTo>
                <a:lnTo>
                  <a:pt x="62804" y="318769"/>
                </a:lnTo>
                <a:lnTo>
                  <a:pt x="56203" y="345439"/>
                </a:lnTo>
                <a:lnTo>
                  <a:pt x="49650" y="383539"/>
                </a:lnTo>
                <a:lnTo>
                  <a:pt x="46659" y="430529"/>
                </a:lnTo>
                <a:lnTo>
                  <a:pt x="49252" y="477519"/>
                </a:lnTo>
                <a:lnTo>
                  <a:pt x="57144" y="523239"/>
                </a:lnTo>
                <a:lnTo>
                  <a:pt x="70392" y="566419"/>
                </a:lnTo>
                <a:lnTo>
                  <a:pt x="89053" y="608329"/>
                </a:lnTo>
                <a:lnTo>
                  <a:pt x="113183" y="647699"/>
                </a:lnTo>
                <a:lnTo>
                  <a:pt x="142840" y="681989"/>
                </a:lnTo>
                <a:lnTo>
                  <a:pt x="178079" y="712469"/>
                </a:lnTo>
                <a:lnTo>
                  <a:pt x="218957" y="736599"/>
                </a:lnTo>
                <a:lnTo>
                  <a:pt x="265531" y="755649"/>
                </a:lnTo>
                <a:lnTo>
                  <a:pt x="309641" y="767079"/>
                </a:lnTo>
                <a:lnTo>
                  <a:pt x="352856" y="770889"/>
                </a:lnTo>
                <a:lnTo>
                  <a:pt x="393834" y="764539"/>
                </a:lnTo>
                <a:lnTo>
                  <a:pt x="418785" y="750569"/>
                </a:lnTo>
                <a:lnTo>
                  <a:pt x="436788" y="736599"/>
                </a:lnTo>
                <a:lnTo>
                  <a:pt x="456920" y="730249"/>
                </a:lnTo>
                <a:lnTo>
                  <a:pt x="670336" y="730249"/>
                </a:lnTo>
                <a:lnTo>
                  <a:pt x="681926" y="720089"/>
                </a:lnTo>
                <a:lnTo>
                  <a:pt x="711996" y="685799"/>
                </a:lnTo>
                <a:lnTo>
                  <a:pt x="729104" y="656589"/>
                </a:lnTo>
                <a:lnTo>
                  <a:pt x="263143" y="656589"/>
                </a:lnTo>
                <a:lnTo>
                  <a:pt x="232631" y="650239"/>
                </a:lnTo>
                <a:lnTo>
                  <a:pt x="210972" y="634999"/>
                </a:lnTo>
                <a:lnTo>
                  <a:pt x="198057" y="612139"/>
                </a:lnTo>
                <a:lnTo>
                  <a:pt x="193776" y="586739"/>
                </a:lnTo>
                <a:lnTo>
                  <a:pt x="196638" y="566419"/>
                </a:lnTo>
                <a:lnTo>
                  <a:pt x="204997" y="543559"/>
                </a:lnTo>
                <a:lnTo>
                  <a:pt x="218508" y="521969"/>
                </a:lnTo>
                <a:lnTo>
                  <a:pt x="236829" y="501649"/>
                </a:lnTo>
                <a:lnTo>
                  <a:pt x="255794" y="486409"/>
                </a:lnTo>
                <a:lnTo>
                  <a:pt x="104063" y="486409"/>
                </a:lnTo>
                <a:lnTo>
                  <a:pt x="84802" y="480059"/>
                </a:lnTo>
                <a:lnTo>
                  <a:pt x="69235" y="463549"/>
                </a:lnTo>
                <a:lnTo>
                  <a:pt x="58824" y="438149"/>
                </a:lnTo>
                <a:lnTo>
                  <a:pt x="55029" y="402589"/>
                </a:lnTo>
                <a:lnTo>
                  <a:pt x="57020" y="368299"/>
                </a:lnTo>
                <a:lnTo>
                  <a:pt x="61533" y="340359"/>
                </a:lnTo>
                <a:lnTo>
                  <a:pt x="66371" y="320039"/>
                </a:lnTo>
                <a:lnTo>
                  <a:pt x="69430" y="309879"/>
                </a:lnTo>
                <a:lnTo>
                  <a:pt x="69151" y="308609"/>
                </a:lnTo>
                <a:close/>
              </a:path>
              <a:path w="863600" h="862330">
                <a:moveTo>
                  <a:pt x="505955" y="372109"/>
                </a:moveTo>
                <a:lnTo>
                  <a:pt x="460943" y="403859"/>
                </a:lnTo>
                <a:lnTo>
                  <a:pt x="432506" y="420369"/>
                </a:lnTo>
                <a:lnTo>
                  <a:pt x="396176" y="441959"/>
                </a:lnTo>
                <a:lnTo>
                  <a:pt x="390972" y="500379"/>
                </a:lnTo>
                <a:lnTo>
                  <a:pt x="380377" y="551179"/>
                </a:lnTo>
                <a:lnTo>
                  <a:pt x="361213" y="593089"/>
                </a:lnTo>
                <a:lnTo>
                  <a:pt x="334762" y="626109"/>
                </a:lnTo>
                <a:lnTo>
                  <a:pt x="301810" y="647699"/>
                </a:lnTo>
                <a:lnTo>
                  <a:pt x="263143" y="656589"/>
                </a:lnTo>
                <a:lnTo>
                  <a:pt x="557390" y="656589"/>
                </a:lnTo>
                <a:lnTo>
                  <a:pt x="503138" y="643889"/>
                </a:lnTo>
                <a:lnTo>
                  <a:pt x="464245" y="613409"/>
                </a:lnTo>
                <a:lnTo>
                  <a:pt x="440825" y="571499"/>
                </a:lnTo>
                <a:lnTo>
                  <a:pt x="432993" y="524509"/>
                </a:lnTo>
                <a:lnTo>
                  <a:pt x="442732" y="468629"/>
                </a:lnTo>
                <a:lnTo>
                  <a:pt x="466043" y="427989"/>
                </a:lnTo>
                <a:lnTo>
                  <a:pt x="494067" y="401319"/>
                </a:lnTo>
                <a:lnTo>
                  <a:pt x="517944" y="387349"/>
                </a:lnTo>
                <a:lnTo>
                  <a:pt x="513156" y="383539"/>
                </a:lnTo>
                <a:lnTo>
                  <a:pt x="509536" y="378459"/>
                </a:lnTo>
                <a:lnTo>
                  <a:pt x="505955" y="372109"/>
                </a:lnTo>
                <a:close/>
              </a:path>
              <a:path w="863600" h="862330">
                <a:moveTo>
                  <a:pt x="754645" y="452119"/>
                </a:moveTo>
                <a:lnTo>
                  <a:pt x="592073" y="452119"/>
                </a:lnTo>
                <a:lnTo>
                  <a:pt x="626814" y="459739"/>
                </a:lnTo>
                <a:lnTo>
                  <a:pt x="651906" y="480059"/>
                </a:lnTo>
                <a:lnTo>
                  <a:pt x="667126" y="510539"/>
                </a:lnTo>
                <a:lnTo>
                  <a:pt x="672249" y="546099"/>
                </a:lnTo>
                <a:lnTo>
                  <a:pt x="663892" y="585469"/>
                </a:lnTo>
                <a:lnTo>
                  <a:pt x="640394" y="621029"/>
                </a:lnTo>
                <a:lnTo>
                  <a:pt x="604108" y="646429"/>
                </a:lnTo>
                <a:lnTo>
                  <a:pt x="557390" y="656589"/>
                </a:lnTo>
                <a:lnTo>
                  <a:pt x="729104" y="656589"/>
                </a:lnTo>
                <a:lnTo>
                  <a:pt x="754735" y="596899"/>
                </a:lnTo>
                <a:lnTo>
                  <a:pt x="766125" y="553719"/>
                </a:lnTo>
                <a:lnTo>
                  <a:pt x="770305" y="511809"/>
                </a:lnTo>
                <a:lnTo>
                  <a:pt x="764140" y="469899"/>
                </a:lnTo>
                <a:lnTo>
                  <a:pt x="754645" y="452119"/>
                </a:lnTo>
                <a:close/>
              </a:path>
              <a:path w="863600" h="862330">
                <a:moveTo>
                  <a:pt x="358381" y="462279"/>
                </a:moveTo>
                <a:lnTo>
                  <a:pt x="316124" y="486409"/>
                </a:lnTo>
                <a:lnTo>
                  <a:pt x="275637" y="516889"/>
                </a:lnTo>
                <a:lnTo>
                  <a:pt x="245242" y="551179"/>
                </a:lnTo>
                <a:lnTo>
                  <a:pt x="233260" y="589279"/>
                </a:lnTo>
                <a:lnTo>
                  <a:pt x="235411" y="601979"/>
                </a:lnTo>
                <a:lnTo>
                  <a:pt x="241487" y="612139"/>
                </a:lnTo>
                <a:lnTo>
                  <a:pt x="250920" y="617219"/>
                </a:lnTo>
                <a:lnTo>
                  <a:pt x="263143" y="618489"/>
                </a:lnTo>
                <a:lnTo>
                  <a:pt x="302610" y="603249"/>
                </a:lnTo>
                <a:lnTo>
                  <a:pt x="330231" y="566419"/>
                </a:lnTo>
                <a:lnTo>
                  <a:pt x="348118" y="516889"/>
                </a:lnTo>
                <a:lnTo>
                  <a:pt x="358381" y="462279"/>
                </a:lnTo>
                <a:close/>
              </a:path>
              <a:path w="863600" h="862330">
                <a:moveTo>
                  <a:pt x="553821" y="406399"/>
                </a:moveTo>
                <a:lnTo>
                  <a:pt x="530755" y="416559"/>
                </a:lnTo>
                <a:lnTo>
                  <a:pt x="505677" y="436879"/>
                </a:lnTo>
                <a:lnTo>
                  <a:pt x="485536" y="471169"/>
                </a:lnTo>
                <a:lnTo>
                  <a:pt x="477278" y="519429"/>
                </a:lnTo>
                <a:lnTo>
                  <a:pt x="483104" y="557529"/>
                </a:lnTo>
                <a:lnTo>
                  <a:pt x="499691" y="588009"/>
                </a:lnTo>
                <a:lnTo>
                  <a:pt x="525702" y="610869"/>
                </a:lnTo>
                <a:lnTo>
                  <a:pt x="559803" y="618489"/>
                </a:lnTo>
                <a:lnTo>
                  <a:pt x="587019" y="613409"/>
                </a:lnTo>
                <a:lnTo>
                  <a:pt x="609698" y="598169"/>
                </a:lnTo>
                <a:lnTo>
                  <a:pt x="625429" y="574039"/>
                </a:lnTo>
                <a:lnTo>
                  <a:pt x="625960" y="571499"/>
                </a:lnTo>
                <a:lnTo>
                  <a:pt x="562165" y="571499"/>
                </a:lnTo>
                <a:lnTo>
                  <a:pt x="545543" y="566419"/>
                </a:lnTo>
                <a:lnTo>
                  <a:pt x="532279" y="554989"/>
                </a:lnTo>
                <a:lnTo>
                  <a:pt x="523496" y="538479"/>
                </a:lnTo>
                <a:lnTo>
                  <a:pt x="520318" y="516889"/>
                </a:lnTo>
                <a:lnTo>
                  <a:pt x="525812" y="491489"/>
                </a:lnTo>
                <a:lnTo>
                  <a:pt x="540946" y="471169"/>
                </a:lnTo>
                <a:lnTo>
                  <a:pt x="563706" y="457199"/>
                </a:lnTo>
                <a:lnTo>
                  <a:pt x="592073" y="452119"/>
                </a:lnTo>
                <a:lnTo>
                  <a:pt x="754645" y="452119"/>
                </a:lnTo>
                <a:lnTo>
                  <a:pt x="750576" y="444499"/>
                </a:lnTo>
                <a:lnTo>
                  <a:pt x="737012" y="426719"/>
                </a:lnTo>
                <a:lnTo>
                  <a:pt x="731617" y="408939"/>
                </a:lnTo>
                <a:lnTo>
                  <a:pt x="588046" y="408939"/>
                </a:lnTo>
                <a:lnTo>
                  <a:pt x="564648" y="407669"/>
                </a:lnTo>
                <a:lnTo>
                  <a:pt x="553821" y="406399"/>
                </a:lnTo>
                <a:close/>
              </a:path>
              <a:path w="863600" h="862330">
                <a:moveTo>
                  <a:pt x="589686" y="487679"/>
                </a:moveTo>
                <a:lnTo>
                  <a:pt x="579133" y="488949"/>
                </a:lnTo>
                <a:lnTo>
                  <a:pt x="569807" y="494029"/>
                </a:lnTo>
                <a:lnTo>
                  <a:pt x="562972" y="502919"/>
                </a:lnTo>
                <a:lnTo>
                  <a:pt x="559892" y="513079"/>
                </a:lnTo>
                <a:lnTo>
                  <a:pt x="562202" y="527049"/>
                </a:lnTo>
                <a:lnTo>
                  <a:pt x="568820" y="537209"/>
                </a:lnTo>
                <a:lnTo>
                  <a:pt x="575733" y="546099"/>
                </a:lnTo>
                <a:lnTo>
                  <a:pt x="578929" y="554989"/>
                </a:lnTo>
                <a:lnTo>
                  <a:pt x="578929" y="566419"/>
                </a:lnTo>
                <a:lnTo>
                  <a:pt x="570560" y="571499"/>
                </a:lnTo>
                <a:lnTo>
                  <a:pt x="625960" y="571499"/>
                </a:lnTo>
                <a:lnTo>
                  <a:pt x="631799" y="543559"/>
                </a:lnTo>
                <a:lnTo>
                  <a:pt x="629255" y="523239"/>
                </a:lnTo>
                <a:lnTo>
                  <a:pt x="621506" y="505459"/>
                </a:lnTo>
                <a:lnTo>
                  <a:pt x="608375" y="492759"/>
                </a:lnTo>
                <a:lnTo>
                  <a:pt x="589686" y="487679"/>
                </a:lnTo>
                <a:close/>
              </a:path>
              <a:path w="863600" h="862330">
                <a:moveTo>
                  <a:pt x="812239" y="375919"/>
                </a:moveTo>
                <a:lnTo>
                  <a:pt x="759561" y="375919"/>
                </a:lnTo>
                <a:lnTo>
                  <a:pt x="778790" y="382269"/>
                </a:lnTo>
                <a:lnTo>
                  <a:pt x="794321" y="398779"/>
                </a:lnTo>
                <a:lnTo>
                  <a:pt x="804727" y="425449"/>
                </a:lnTo>
                <a:lnTo>
                  <a:pt x="808445" y="459739"/>
                </a:lnTo>
                <a:lnTo>
                  <a:pt x="808505" y="462279"/>
                </a:lnTo>
                <a:lnTo>
                  <a:pt x="806401" y="496569"/>
                </a:lnTo>
                <a:lnTo>
                  <a:pt x="801474" y="525779"/>
                </a:lnTo>
                <a:lnTo>
                  <a:pt x="796514" y="544829"/>
                </a:lnTo>
                <a:lnTo>
                  <a:pt x="794232" y="553719"/>
                </a:lnTo>
                <a:lnTo>
                  <a:pt x="794499" y="553719"/>
                </a:lnTo>
                <a:lnTo>
                  <a:pt x="796848" y="554989"/>
                </a:lnTo>
                <a:lnTo>
                  <a:pt x="797547" y="554989"/>
                </a:lnTo>
                <a:lnTo>
                  <a:pt x="797725" y="553719"/>
                </a:lnTo>
                <a:lnTo>
                  <a:pt x="800900" y="544829"/>
                </a:lnTo>
                <a:lnTo>
                  <a:pt x="807651" y="518159"/>
                </a:lnTo>
                <a:lnTo>
                  <a:pt x="814243" y="480059"/>
                </a:lnTo>
                <a:lnTo>
                  <a:pt x="816940" y="430529"/>
                </a:lnTo>
                <a:lnTo>
                  <a:pt x="814015" y="386079"/>
                </a:lnTo>
                <a:lnTo>
                  <a:pt x="812239" y="375919"/>
                </a:lnTo>
                <a:close/>
              </a:path>
              <a:path w="863600" h="862330">
                <a:moveTo>
                  <a:pt x="431825" y="45719"/>
                </a:moveTo>
                <a:lnTo>
                  <a:pt x="386017" y="48259"/>
                </a:lnTo>
                <a:lnTo>
                  <a:pt x="340829" y="57149"/>
                </a:lnTo>
                <a:lnTo>
                  <a:pt x="297057" y="69849"/>
                </a:lnTo>
                <a:lnTo>
                  <a:pt x="255499" y="88899"/>
                </a:lnTo>
                <a:lnTo>
                  <a:pt x="216954" y="113029"/>
                </a:lnTo>
                <a:lnTo>
                  <a:pt x="182219" y="142239"/>
                </a:lnTo>
                <a:lnTo>
                  <a:pt x="152092" y="177799"/>
                </a:lnTo>
                <a:lnTo>
                  <a:pt x="127370" y="218439"/>
                </a:lnTo>
                <a:lnTo>
                  <a:pt x="108851" y="265429"/>
                </a:lnTo>
                <a:lnTo>
                  <a:pt x="97486" y="308609"/>
                </a:lnTo>
                <a:lnTo>
                  <a:pt x="93294" y="351789"/>
                </a:lnTo>
                <a:lnTo>
                  <a:pt x="99465" y="393699"/>
                </a:lnTo>
                <a:lnTo>
                  <a:pt x="113042" y="419099"/>
                </a:lnTo>
                <a:lnTo>
                  <a:pt x="126619" y="436879"/>
                </a:lnTo>
                <a:lnTo>
                  <a:pt x="132791" y="457199"/>
                </a:lnTo>
                <a:lnTo>
                  <a:pt x="130488" y="468629"/>
                </a:lnTo>
                <a:lnTo>
                  <a:pt x="124256" y="477519"/>
                </a:lnTo>
                <a:lnTo>
                  <a:pt x="115110" y="483869"/>
                </a:lnTo>
                <a:lnTo>
                  <a:pt x="104063" y="486409"/>
                </a:lnTo>
                <a:lnTo>
                  <a:pt x="255794" y="486409"/>
                </a:lnTo>
                <a:lnTo>
                  <a:pt x="263697" y="480059"/>
                </a:lnTo>
                <a:lnTo>
                  <a:pt x="292911" y="461009"/>
                </a:lnTo>
                <a:lnTo>
                  <a:pt x="325485" y="443229"/>
                </a:lnTo>
                <a:lnTo>
                  <a:pt x="362432" y="424179"/>
                </a:lnTo>
                <a:lnTo>
                  <a:pt x="363438" y="417829"/>
                </a:lnTo>
                <a:lnTo>
                  <a:pt x="318160" y="417829"/>
                </a:lnTo>
                <a:lnTo>
                  <a:pt x="300393" y="414019"/>
                </a:lnTo>
                <a:lnTo>
                  <a:pt x="285427" y="403859"/>
                </a:lnTo>
                <a:lnTo>
                  <a:pt x="274274" y="389889"/>
                </a:lnTo>
                <a:lnTo>
                  <a:pt x="267944" y="373379"/>
                </a:lnTo>
                <a:lnTo>
                  <a:pt x="244635" y="368299"/>
                </a:lnTo>
                <a:lnTo>
                  <a:pt x="225929" y="354329"/>
                </a:lnTo>
                <a:lnTo>
                  <a:pt x="213277" y="335279"/>
                </a:lnTo>
                <a:lnTo>
                  <a:pt x="208127" y="308609"/>
                </a:lnTo>
                <a:lnTo>
                  <a:pt x="210088" y="289559"/>
                </a:lnTo>
                <a:lnTo>
                  <a:pt x="215749" y="273049"/>
                </a:lnTo>
                <a:lnTo>
                  <a:pt x="224774" y="261619"/>
                </a:lnTo>
                <a:lnTo>
                  <a:pt x="236829" y="257809"/>
                </a:lnTo>
                <a:lnTo>
                  <a:pt x="290391" y="257809"/>
                </a:lnTo>
                <a:lnTo>
                  <a:pt x="296205" y="245109"/>
                </a:lnTo>
                <a:lnTo>
                  <a:pt x="327808" y="210819"/>
                </a:lnTo>
                <a:lnTo>
                  <a:pt x="366026" y="198119"/>
                </a:lnTo>
                <a:lnTo>
                  <a:pt x="734651" y="198119"/>
                </a:lnTo>
                <a:lnTo>
                  <a:pt x="720969" y="181609"/>
                </a:lnTo>
                <a:lnTo>
                  <a:pt x="685827" y="151129"/>
                </a:lnTo>
                <a:lnTo>
                  <a:pt x="653510" y="132079"/>
                </a:lnTo>
                <a:lnTo>
                  <a:pt x="406679" y="132079"/>
                </a:lnTo>
                <a:lnTo>
                  <a:pt x="394444" y="129539"/>
                </a:lnTo>
                <a:lnTo>
                  <a:pt x="385013" y="123189"/>
                </a:lnTo>
                <a:lnTo>
                  <a:pt x="378943" y="114299"/>
                </a:lnTo>
                <a:lnTo>
                  <a:pt x="376796" y="102869"/>
                </a:lnTo>
                <a:lnTo>
                  <a:pt x="382644" y="83819"/>
                </a:lnTo>
                <a:lnTo>
                  <a:pt x="399365" y="68579"/>
                </a:lnTo>
                <a:lnTo>
                  <a:pt x="425729" y="58419"/>
                </a:lnTo>
                <a:lnTo>
                  <a:pt x="460501" y="54609"/>
                </a:lnTo>
                <a:lnTo>
                  <a:pt x="509582" y="54609"/>
                </a:lnTo>
                <a:lnTo>
                  <a:pt x="477551" y="48259"/>
                </a:lnTo>
                <a:lnTo>
                  <a:pt x="431825" y="45719"/>
                </a:lnTo>
                <a:close/>
              </a:path>
              <a:path w="863600" h="862330">
                <a:moveTo>
                  <a:pt x="366026" y="401319"/>
                </a:moveTo>
                <a:lnTo>
                  <a:pt x="355179" y="408939"/>
                </a:lnTo>
                <a:lnTo>
                  <a:pt x="342988" y="414019"/>
                </a:lnTo>
                <a:lnTo>
                  <a:pt x="330350" y="416559"/>
                </a:lnTo>
                <a:lnTo>
                  <a:pt x="318160" y="417829"/>
                </a:lnTo>
                <a:lnTo>
                  <a:pt x="363438" y="417829"/>
                </a:lnTo>
                <a:lnTo>
                  <a:pt x="363639" y="416559"/>
                </a:lnTo>
                <a:lnTo>
                  <a:pt x="364807" y="410209"/>
                </a:lnTo>
                <a:lnTo>
                  <a:pt x="366026" y="401319"/>
                </a:lnTo>
                <a:close/>
              </a:path>
              <a:path w="863600" h="862330">
                <a:moveTo>
                  <a:pt x="811129" y="369569"/>
                </a:moveTo>
                <a:lnTo>
                  <a:pt x="585444" y="369569"/>
                </a:lnTo>
                <a:lnTo>
                  <a:pt x="596825" y="370839"/>
                </a:lnTo>
                <a:lnTo>
                  <a:pt x="607968" y="373379"/>
                </a:lnTo>
                <a:lnTo>
                  <a:pt x="616605" y="379729"/>
                </a:lnTo>
                <a:lnTo>
                  <a:pt x="620471" y="388619"/>
                </a:lnTo>
                <a:lnTo>
                  <a:pt x="610994" y="403859"/>
                </a:lnTo>
                <a:lnTo>
                  <a:pt x="588046" y="408939"/>
                </a:lnTo>
                <a:lnTo>
                  <a:pt x="731617" y="408939"/>
                </a:lnTo>
                <a:lnTo>
                  <a:pt x="759561" y="375919"/>
                </a:lnTo>
                <a:lnTo>
                  <a:pt x="812239" y="375919"/>
                </a:lnTo>
                <a:lnTo>
                  <a:pt x="811129" y="369569"/>
                </a:lnTo>
                <a:close/>
              </a:path>
              <a:path w="863600" h="862330">
                <a:moveTo>
                  <a:pt x="494598" y="297179"/>
                </a:moveTo>
                <a:lnTo>
                  <a:pt x="431825" y="297179"/>
                </a:lnTo>
                <a:lnTo>
                  <a:pt x="436587" y="304799"/>
                </a:lnTo>
                <a:lnTo>
                  <a:pt x="436587" y="312419"/>
                </a:lnTo>
                <a:lnTo>
                  <a:pt x="433283" y="326389"/>
                </a:lnTo>
                <a:lnTo>
                  <a:pt x="424938" y="341629"/>
                </a:lnTo>
                <a:lnTo>
                  <a:pt x="413902" y="356869"/>
                </a:lnTo>
                <a:lnTo>
                  <a:pt x="402526" y="369569"/>
                </a:lnTo>
                <a:lnTo>
                  <a:pt x="400324" y="382269"/>
                </a:lnTo>
                <a:lnTo>
                  <a:pt x="398908" y="392429"/>
                </a:lnTo>
                <a:lnTo>
                  <a:pt x="398152" y="400049"/>
                </a:lnTo>
                <a:lnTo>
                  <a:pt x="397929" y="406399"/>
                </a:lnTo>
                <a:lnTo>
                  <a:pt x="426223" y="388619"/>
                </a:lnTo>
                <a:lnTo>
                  <a:pt x="471766" y="359409"/>
                </a:lnTo>
                <a:lnTo>
                  <a:pt x="494017" y="344169"/>
                </a:lnTo>
                <a:lnTo>
                  <a:pt x="492629" y="337819"/>
                </a:lnTo>
                <a:lnTo>
                  <a:pt x="491917" y="330199"/>
                </a:lnTo>
                <a:lnTo>
                  <a:pt x="491707" y="325119"/>
                </a:lnTo>
                <a:lnTo>
                  <a:pt x="491616" y="316229"/>
                </a:lnTo>
                <a:lnTo>
                  <a:pt x="494598" y="297179"/>
                </a:lnTo>
                <a:close/>
              </a:path>
              <a:path w="863600" h="862330">
                <a:moveTo>
                  <a:pt x="577722" y="198119"/>
                </a:moveTo>
                <a:lnTo>
                  <a:pt x="366026" y="198119"/>
                </a:lnTo>
                <a:lnTo>
                  <a:pt x="387514" y="201929"/>
                </a:lnTo>
                <a:lnTo>
                  <a:pt x="399807" y="212089"/>
                </a:lnTo>
                <a:lnTo>
                  <a:pt x="405372" y="224789"/>
                </a:lnTo>
                <a:lnTo>
                  <a:pt x="406679" y="236219"/>
                </a:lnTo>
                <a:lnTo>
                  <a:pt x="397186" y="278129"/>
                </a:lnTo>
                <a:lnTo>
                  <a:pt x="372891" y="318769"/>
                </a:lnTo>
                <a:lnTo>
                  <a:pt x="340071" y="350519"/>
                </a:lnTo>
                <a:lnTo>
                  <a:pt x="305003" y="369569"/>
                </a:lnTo>
                <a:lnTo>
                  <a:pt x="306676" y="374649"/>
                </a:lnTo>
                <a:lnTo>
                  <a:pt x="310245" y="380999"/>
                </a:lnTo>
                <a:lnTo>
                  <a:pt x="316276" y="386079"/>
                </a:lnTo>
                <a:lnTo>
                  <a:pt x="325335" y="388619"/>
                </a:lnTo>
                <a:lnTo>
                  <a:pt x="339247" y="384809"/>
                </a:lnTo>
                <a:lnTo>
                  <a:pt x="353153" y="378459"/>
                </a:lnTo>
                <a:lnTo>
                  <a:pt x="365714" y="368299"/>
                </a:lnTo>
                <a:lnTo>
                  <a:pt x="375589" y="358139"/>
                </a:lnTo>
                <a:lnTo>
                  <a:pt x="381533" y="337819"/>
                </a:lnTo>
                <a:lnTo>
                  <a:pt x="391733" y="318769"/>
                </a:lnTo>
                <a:lnTo>
                  <a:pt x="405516" y="303529"/>
                </a:lnTo>
                <a:lnTo>
                  <a:pt x="422211" y="297179"/>
                </a:lnTo>
                <a:lnTo>
                  <a:pt x="494598" y="297179"/>
                </a:lnTo>
                <a:lnTo>
                  <a:pt x="498175" y="274319"/>
                </a:lnTo>
                <a:lnTo>
                  <a:pt x="516281" y="236219"/>
                </a:lnTo>
                <a:lnTo>
                  <a:pt x="543582" y="208279"/>
                </a:lnTo>
                <a:lnTo>
                  <a:pt x="577722" y="198119"/>
                </a:lnTo>
                <a:close/>
              </a:path>
              <a:path w="863600" h="862330">
                <a:moveTo>
                  <a:pt x="734651" y="198119"/>
                </a:moveTo>
                <a:lnTo>
                  <a:pt x="577722" y="198119"/>
                </a:lnTo>
                <a:lnTo>
                  <a:pt x="595870" y="200659"/>
                </a:lnTo>
                <a:lnTo>
                  <a:pt x="608974" y="209549"/>
                </a:lnTo>
                <a:lnTo>
                  <a:pt x="616920" y="223519"/>
                </a:lnTo>
                <a:lnTo>
                  <a:pt x="619594" y="238759"/>
                </a:lnTo>
                <a:lnTo>
                  <a:pt x="613409" y="267969"/>
                </a:lnTo>
                <a:lnTo>
                  <a:pt x="596123" y="297179"/>
                </a:lnTo>
                <a:lnTo>
                  <a:pt x="569644" y="325119"/>
                </a:lnTo>
                <a:lnTo>
                  <a:pt x="535876" y="351789"/>
                </a:lnTo>
                <a:lnTo>
                  <a:pt x="538983" y="359409"/>
                </a:lnTo>
                <a:lnTo>
                  <a:pt x="542939" y="365759"/>
                </a:lnTo>
                <a:lnTo>
                  <a:pt x="547783" y="370839"/>
                </a:lnTo>
                <a:lnTo>
                  <a:pt x="553554" y="374649"/>
                </a:lnTo>
                <a:lnTo>
                  <a:pt x="556303" y="373379"/>
                </a:lnTo>
                <a:lnTo>
                  <a:pt x="563541" y="370839"/>
                </a:lnTo>
                <a:lnTo>
                  <a:pt x="573759" y="369569"/>
                </a:lnTo>
                <a:lnTo>
                  <a:pt x="811129" y="369569"/>
                </a:lnTo>
                <a:lnTo>
                  <a:pt x="806024" y="340359"/>
                </a:lnTo>
                <a:lnTo>
                  <a:pt x="792845" y="297179"/>
                </a:lnTo>
                <a:lnTo>
                  <a:pt x="774356" y="255269"/>
                </a:lnTo>
                <a:lnTo>
                  <a:pt x="750438" y="217169"/>
                </a:lnTo>
                <a:lnTo>
                  <a:pt x="734651" y="198119"/>
                </a:lnTo>
                <a:close/>
              </a:path>
              <a:path w="863600" h="862330">
                <a:moveTo>
                  <a:pt x="290391" y="257809"/>
                </a:moveTo>
                <a:lnTo>
                  <a:pt x="244017" y="257809"/>
                </a:lnTo>
                <a:lnTo>
                  <a:pt x="246405" y="264159"/>
                </a:lnTo>
                <a:lnTo>
                  <a:pt x="246405" y="267969"/>
                </a:lnTo>
                <a:lnTo>
                  <a:pt x="245472" y="274319"/>
                </a:lnTo>
                <a:lnTo>
                  <a:pt x="243420" y="281939"/>
                </a:lnTo>
                <a:lnTo>
                  <a:pt x="241369" y="293369"/>
                </a:lnTo>
                <a:lnTo>
                  <a:pt x="254559" y="336549"/>
                </a:lnTo>
                <a:lnTo>
                  <a:pt x="266750" y="340359"/>
                </a:lnTo>
                <a:lnTo>
                  <a:pt x="274693" y="292099"/>
                </a:lnTo>
                <a:lnTo>
                  <a:pt x="290391" y="257809"/>
                </a:lnTo>
                <a:close/>
              </a:path>
              <a:path w="863600" h="862330">
                <a:moveTo>
                  <a:pt x="365404" y="229869"/>
                </a:moveTo>
                <a:lnTo>
                  <a:pt x="345544" y="237489"/>
                </a:lnTo>
                <a:lnTo>
                  <a:pt x="325081" y="265429"/>
                </a:lnTo>
                <a:lnTo>
                  <a:pt x="309086" y="302259"/>
                </a:lnTo>
                <a:lnTo>
                  <a:pt x="302628" y="336549"/>
                </a:lnTo>
                <a:lnTo>
                  <a:pt x="333037" y="312419"/>
                </a:lnTo>
                <a:lnTo>
                  <a:pt x="359348" y="279399"/>
                </a:lnTo>
                <a:lnTo>
                  <a:pt x="372992" y="247649"/>
                </a:lnTo>
                <a:lnTo>
                  <a:pt x="365404" y="229869"/>
                </a:lnTo>
                <a:close/>
              </a:path>
              <a:path w="863600" h="862330">
                <a:moveTo>
                  <a:pt x="580034" y="231139"/>
                </a:moveTo>
                <a:lnTo>
                  <a:pt x="564355" y="233679"/>
                </a:lnTo>
                <a:lnTo>
                  <a:pt x="547555" y="252729"/>
                </a:lnTo>
                <a:lnTo>
                  <a:pt x="534159" y="283209"/>
                </a:lnTo>
                <a:lnTo>
                  <a:pt x="528688" y="318769"/>
                </a:lnTo>
                <a:lnTo>
                  <a:pt x="554758" y="293369"/>
                </a:lnTo>
                <a:lnTo>
                  <a:pt x="575568" y="266699"/>
                </a:lnTo>
                <a:lnTo>
                  <a:pt x="585775" y="245109"/>
                </a:lnTo>
                <a:lnTo>
                  <a:pt x="580034" y="231139"/>
                </a:lnTo>
                <a:close/>
              </a:path>
              <a:path w="863600" h="862330">
                <a:moveTo>
                  <a:pt x="510743" y="92709"/>
                </a:moveTo>
                <a:lnTo>
                  <a:pt x="469772" y="99059"/>
                </a:lnTo>
                <a:lnTo>
                  <a:pt x="444823" y="111759"/>
                </a:lnTo>
                <a:lnTo>
                  <a:pt x="426818" y="125729"/>
                </a:lnTo>
                <a:lnTo>
                  <a:pt x="406679" y="132079"/>
                </a:lnTo>
                <a:lnTo>
                  <a:pt x="653510" y="132079"/>
                </a:lnTo>
                <a:lnTo>
                  <a:pt x="644892" y="126999"/>
                </a:lnTo>
                <a:lnTo>
                  <a:pt x="598042" y="107949"/>
                </a:lnTo>
                <a:lnTo>
                  <a:pt x="575495" y="101599"/>
                </a:lnTo>
                <a:lnTo>
                  <a:pt x="553950" y="96519"/>
                </a:lnTo>
                <a:lnTo>
                  <a:pt x="532625" y="93979"/>
                </a:lnTo>
                <a:lnTo>
                  <a:pt x="510743" y="92709"/>
                </a:lnTo>
                <a:close/>
              </a:path>
              <a:path w="863600" h="862330">
                <a:moveTo>
                  <a:pt x="509582" y="54609"/>
                </a:moveTo>
                <a:lnTo>
                  <a:pt x="460501" y="54609"/>
                </a:lnTo>
                <a:lnTo>
                  <a:pt x="498024" y="57149"/>
                </a:lnTo>
                <a:lnTo>
                  <a:pt x="526945" y="62229"/>
                </a:lnTo>
                <a:lnTo>
                  <a:pt x="545669" y="67309"/>
                </a:lnTo>
                <a:lnTo>
                  <a:pt x="552602" y="69849"/>
                </a:lnTo>
                <a:lnTo>
                  <a:pt x="553732" y="69849"/>
                </a:lnTo>
                <a:lnTo>
                  <a:pt x="554608" y="67309"/>
                </a:lnTo>
                <a:lnTo>
                  <a:pt x="554189" y="66039"/>
                </a:lnTo>
                <a:lnTo>
                  <a:pt x="553821" y="66039"/>
                </a:lnTo>
                <a:lnTo>
                  <a:pt x="542842" y="62229"/>
                </a:lnTo>
                <a:lnTo>
                  <a:pt x="515988" y="55879"/>
                </a:lnTo>
                <a:lnTo>
                  <a:pt x="509582" y="5460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>
              <a:solidFill>
                <a:srgbClr val="1E419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 smtClean="0">
                <a:solidFill>
                  <a:schemeClr val="bg1"/>
                </a:solidFill>
              </a:rPr>
              <a:t>Predix</a:t>
            </a:r>
            <a:r>
              <a:rPr lang="en-US" sz="3600" dirty="0" smtClean="0">
                <a:solidFill>
                  <a:schemeClr val="bg1"/>
                </a:solidFill>
              </a:rPr>
              <a:t> Cloud Platform</a:t>
            </a:r>
            <a:endParaRPr lang="en-US" sz="3600" dirty="0">
              <a:solidFill>
                <a:schemeClr val="bg1"/>
              </a:solidFill>
            </a:endParaRPr>
          </a:p>
        </p:txBody>
      </p:sp>
      <p:pic>
        <p:nvPicPr>
          <p:cNvPr id="1026" name="Picture 2" descr="https://www.predix.io/api/docs/img/predix_diagra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2646" y="861386"/>
            <a:ext cx="9484608" cy="3311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/>
          <p:cNvGrpSpPr/>
          <p:nvPr/>
        </p:nvGrpSpPr>
        <p:grpSpPr>
          <a:xfrm>
            <a:off x="2606722" y="4240776"/>
            <a:ext cx="8004412" cy="2477069"/>
            <a:chOff x="457198" y="1137029"/>
            <a:chExt cx="11256525" cy="5041131"/>
          </a:xfrm>
        </p:grpSpPr>
        <p:sp>
          <p:nvSpPr>
            <p:cNvPr id="7" name="Rectangle 6"/>
            <p:cNvSpPr/>
            <p:nvPr/>
          </p:nvSpPr>
          <p:spPr>
            <a:xfrm>
              <a:off x="457198" y="4591760"/>
              <a:ext cx="3661577" cy="1586398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  <p:txBody>
            <a:bodyPr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Resources – App Dev Tools</a:t>
              </a:r>
            </a:p>
            <a:p>
              <a:pPr marL="171450" marR="0" lvl="0" indent="-17145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6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DevBox</a:t>
              </a:r>
              <a:r>
                <a:rPr kumimoji="0" lang="en-US" sz="6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- Predix-ready bundle of preinstalled and preconfigured app development tools</a:t>
              </a:r>
            </a:p>
            <a:p>
              <a:pPr marL="171450" marR="0" lvl="0" indent="-17145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6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Buildpack</a:t>
              </a:r>
              <a:r>
                <a:rPr kumimoji="0" lang="en-US" sz="6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- Cloud Foundry - Cloud Foundry compatible buildpacks</a:t>
              </a:r>
            </a:p>
            <a:p>
              <a:pPr marL="171450" marR="0" lvl="0" indent="-17145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6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Machine Data Simulator - generate time series test data series, Machine, Analytics and Visualization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457198" y="2856202"/>
              <a:ext cx="3661577" cy="1586398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  <p:txBody>
            <a:bodyPr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Edge Software &amp; Services</a:t>
              </a:r>
            </a:p>
            <a:p>
              <a:pPr marL="171450" marR="0" lvl="0" indent="-17145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6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Machine</a:t>
              </a:r>
              <a:r>
                <a:rPr kumimoji="0" lang="en-US" sz="6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- enables machine to machine, machine to cloud, and machine to human connectivity</a:t>
              </a:r>
            </a:p>
            <a:p>
              <a:pPr marL="171450" marR="0" lvl="0" indent="-17145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6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Edge Manager</a:t>
              </a:r>
              <a:r>
                <a:rPr kumimoji="0" lang="en-US" sz="6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- Deployment and Monitoring</a:t>
              </a:r>
            </a:p>
            <a:p>
              <a:pPr marL="171450" marR="0" lvl="0" indent="-17145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6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Connectivity</a:t>
              </a:r>
              <a:r>
                <a:rPr kumimoji="0" lang="en-US" sz="6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- plug-n-play, secure, and reliable connectivity services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457198" y="1137029"/>
              <a:ext cx="3661577" cy="1586398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  <p:txBody>
            <a:bodyPr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Data Management Services </a:t>
              </a:r>
            </a:p>
            <a:p>
              <a:pPr marL="171450" marR="0" lvl="0" indent="-17145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6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Asset Data</a:t>
              </a:r>
              <a:r>
                <a:rPr kumimoji="0" lang="en-US" sz="6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- create and store machine asset models</a:t>
              </a:r>
            </a:p>
            <a:p>
              <a:pPr marL="171450" marR="0" lvl="0" indent="-17145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6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Time Series</a:t>
              </a:r>
              <a:r>
                <a:rPr kumimoji="0" lang="en-US" sz="6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- Manage, ingest, store and analyze data</a:t>
              </a:r>
            </a:p>
            <a:p>
              <a:pPr marL="171450" marR="0" lvl="0" indent="-17145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6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SQL Database</a:t>
              </a:r>
              <a:r>
                <a:rPr kumimoji="0" lang="en-US" sz="6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- PostgreSQL</a:t>
              </a:r>
            </a:p>
            <a:p>
              <a:pPr marL="171450" marR="0" lvl="0" indent="-17145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6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Key-Value Store</a:t>
              </a:r>
              <a:r>
                <a:rPr kumimoji="0" lang="en-US" sz="6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- redis - key-value cache and store</a:t>
              </a:r>
            </a:p>
            <a:p>
              <a:pPr marL="171450" marR="0" lvl="0" indent="-17145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6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AMQP</a:t>
              </a:r>
              <a:r>
                <a:rPr kumimoji="0" lang="en-US" sz="6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- RabbitMQ - messages between apps, components and devices</a:t>
              </a:r>
            </a:p>
            <a:p>
              <a:pPr marL="171450" marR="0" lvl="0" indent="-17145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6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Blobstore</a:t>
              </a:r>
              <a:r>
                <a:rPr kumimoji="0" lang="en-US" sz="6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- Binary large object storage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8052146" y="1137032"/>
              <a:ext cx="3661577" cy="1586398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  <p:txBody>
            <a:bodyPr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Analytics Services</a:t>
              </a:r>
            </a:p>
            <a:p>
              <a:pPr marL="171450" marR="0" lvl="0" indent="-17145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6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Analytics Catalog</a:t>
              </a:r>
            </a:p>
            <a:p>
              <a:pPr marL="171450" marR="0" lvl="0" indent="-17145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6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Analytics Runtime </a:t>
              </a:r>
              <a:r>
                <a:rPr kumimoji="0" lang="en-US" sz="6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- elastic execution</a:t>
              </a:r>
            </a:p>
            <a:p>
              <a:pPr marL="171450" marR="0" lvl="0" indent="-17145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6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Analytic User Interface </a:t>
              </a:r>
              <a:r>
                <a:rPr kumimoji="0" lang="en-US" sz="6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- to upload, validate, and run analytics</a:t>
              </a:r>
            </a:p>
            <a:p>
              <a:pPr marL="171450" marR="0" lvl="0" indent="-17145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6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GeoEnhance</a:t>
              </a:r>
              <a:r>
                <a:rPr kumimoji="0" lang="en-US" sz="6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- pitney bowes - for location services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234841" y="1137029"/>
              <a:ext cx="3661577" cy="1586398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  <p:txBody>
            <a:bodyPr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Security Services</a:t>
              </a:r>
            </a:p>
            <a:p>
              <a:pPr marL="171450" marR="0" lvl="0" indent="-17145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6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User Account &amp; Authentication</a:t>
              </a:r>
            </a:p>
            <a:p>
              <a:pPr marL="171450" marR="0" lvl="0" indent="-17145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6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Access Control Service </a:t>
              </a:r>
              <a:r>
                <a:rPr kumimoji="0" lang="en-US" sz="6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- Robust access control</a:t>
              </a:r>
            </a:p>
            <a:p>
              <a:pPr marL="171450" marR="0" lvl="0" indent="-17145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6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Tenant Management </a:t>
              </a:r>
              <a:r>
                <a:rPr kumimoji="0" lang="en-US" sz="6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- instance provisioning for tenants and runtime access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8052146" y="2856202"/>
              <a:ext cx="3661577" cy="1586398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  <p:txBody>
            <a:bodyPr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App Services</a:t>
              </a:r>
            </a:p>
            <a:p>
              <a:pPr marL="171450" marR="0" lvl="0" indent="-17145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6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Views</a:t>
              </a:r>
              <a:r>
                <a:rPr kumimoji="0" lang="en-US" sz="6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- Control layout and component for UI</a:t>
              </a:r>
            </a:p>
            <a:p>
              <a:pPr marL="171450" marR="0" lvl="0" indent="-17145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6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Workflow</a:t>
              </a:r>
              <a:r>
                <a:rPr kumimoji="0" lang="en-US" sz="6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- azuqua - for workflows between apps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8052146" y="4591762"/>
              <a:ext cx="3661577" cy="1586398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  <p:txBody>
            <a:bodyPr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Mobile Services </a:t>
              </a:r>
            </a:p>
            <a:p>
              <a:pPr marL="171450" marR="0" lvl="0" indent="-17145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6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Mobile SDK </a:t>
              </a:r>
              <a:r>
                <a:rPr kumimoji="0" lang="en-US" sz="6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- quickly build mobile apps to monitor, service, and maintain assets</a:t>
              </a:r>
            </a:p>
            <a:p>
              <a:pPr marL="171450" marR="0" lvl="0" indent="-17145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6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Mobile Service </a:t>
              </a:r>
              <a:r>
                <a:rPr kumimoji="0" lang="en-US" sz="6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- design, develop, and deploy mobile apps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234841" y="4591760"/>
              <a:ext cx="3661577" cy="1586398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  <p:txBody>
            <a:bodyPr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DevOps Services </a:t>
              </a:r>
            </a:p>
            <a:p>
              <a:pPr marL="171450" marR="0" lvl="0" indent="-17145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6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Logging</a:t>
              </a:r>
              <a:r>
                <a:rPr kumimoji="0" lang="en-US" sz="6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- Logstash - log, save, search, and visualize logs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234841" y="2856202"/>
              <a:ext cx="3661577" cy="1586398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  <p:txBody>
            <a:bodyPr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Commercialization Services </a:t>
              </a:r>
            </a:p>
            <a:p>
              <a:pPr marL="171450" marR="0" lvl="0" indent="-17145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6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Business Operations </a:t>
              </a:r>
              <a:r>
                <a:rPr kumimoji="0" lang="en-US" sz="6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- nurego - to monetize services using subscription mgmt., profitability analysis, and customer segmentation</a:t>
              </a:r>
            </a:p>
          </p:txBody>
        </p:sp>
      </p:grpSp>
      <p:sp>
        <p:nvSpPr>
          <p:cNvPr id="17" name="Rectangle 16"/>
          <p:cNvSpPr/>
          <p:nvPr/>
        </p:nvSpPr>
        <p:spPr>
          <a:xfrm>
            <a:off x="0" y="753882"/>
            <a:ext cx="2294764" cy="6091033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2314" y="881144"/>
            <a:ext cx="229245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Platform for future of all GE applications and services</a:t>
            </a:r>
            <a:endParaRPr lang="en-US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Built on Pivotal Cloud Foundry PaaS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Rich services ecosystem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</a:rPr>
              <a:t>Microservices-based 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architecture</a:t>
            </a:r>
          </a:p>
          <a:p>
            <a:endParaRPr lang="en-US" dirty="0" smtClean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Pre-built 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templates &amp; 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accelerators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UI 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components for Web &amp; 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Mobile</a:t>
            </a:r>
          </a:p>
        </p:txBody>
      </p:sp>
    </p:spTree>
    <p:extLst>
      <p:ext uri="{BB962C8B-B14F-4D97-AF65-F5344CB8AC3E}">
        <p14:creationId xmlns:p14="http://schemas.microsoft.com/office/powerpoint/2010/main" val="646587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4"/>
          <p:cNvSpPr/>
          <p:nvPr/>
        </p:nvSpPr>
        <p:spPr>
          <a:xfrm>
            <a:off x="0" y="0"/>
            <a:ext cx="12178747" cy="861386"/>
          </a:xfrm>
          <a:custGeom>
            <a:avLst/>
            <a:gdLst/>
            <a:ahLst/>
            <a:cxnLst/>
            <a:rect l="l" t="t" r="r" b="b"/>
            <a:pathLst>
              <a:path w="4889500" h="9753600">
                <a:moveTo>
                  <a:pt x="0" y="9753600"/>
                </a:moveTo>
                <a:lnTo>
                  <a:pt x="4889500" y="9753600"/>
                </a:lnTo>
                <a:lnTo>
                  <a:pt x="48895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solidFill>
            <a:srgbClr val="1E4191">
              <a:lumMod val="60000"/>
              <a:lumOff val="40000"/>
            </a:srgbClr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66" b="0" i="0" u="none" strike="noStrike" kern="0" cap="none" spc="0" normalizeH="0" baseline="0" noProof="0">
              <a:ln>
                <a:noFill/>
              </a:ln>
              <a:solidFill>
                <a:srgbClr val="1E4191"/>
              </a:solidFill>
              <a:effectLst/>
              <a:uLnTx/>
              <a:uFillTx/>
              <a:latin typeface="GE Inspira Pitch"/>
            </a:endParaRPr>
          </a:p>
        </p:txBody>
      </p:sp>
      <p:sp>
        <p:nvSpPr>
          <p:cNvPr id="14" name="object 5"/>
          <p:cNvSpPr/>
          <p:nvPr/>
        </p:nvSpPr>
        <p:spPr>
          <a:xfrm>
            <a:off x="11191836" y="147556"/>
            <a:ext cx="607219" cy="606326"/>
          </a:xfrm>
          <a:custGeom>
            <a:avLst/>
            <a:gdLst/>
            <a:ahLst/>
            <a:cxnLst/>
            <a:rect l="l" t="t" r="r" b="b"/>
            <a:pathLst>
              <a:path w="863600" h="862330">
                <a:moveTo>
                  <a:pt x="431825" y="0"/>
                </a:moveTo>
                <a:lnTo>
                  <a:pt x="384850" y="2539"/>
                </a:lnTo>
                <a:lnTo>
                  <a:pt x="339321" y="8889"/>
                </a:lnTo>
                <a:lnTo>
                  <a:pt x="295504" y="21589"/>
                </a:lnTo>
                <a:lnTo>
                  <a:pt x="253666" y="38099"/>
                </a:lnTo>
                <a:lnTo>
                  <a:pt x="214071" y="58419"/>
                </a:lnTo>
                <a:lnTo>
                  <a:pt x="176985" y="82549"/>
                </a:lnTo>
                <a:lnTo>
                  <a:pt x="142675" y="110489"/>
                </a:lnTo>
                <a:lnTo>
                  <a:pt x="111406" y="142239"/>
                </a:lnTo>
                <a:lnTo>
                  <a:pt x="83444" y="176529"/>
                </a:lnTo>
                <a:lnTo>
                  <a:pt x="59054" y="213359"/>
                </a:lnTo>
                <a:lnTo>
                  <a:pt x="38503" y="252729"/>
                </a:lnTo>
                <a:lnTo>
                  <a:pt x="22057" y="294639"/>
                </a:lnTo>
                <a:lnTo>
                  <a:pt x="9980" y="339089"/>
                </a:lnTo>
                <a:lnTo>
                  <a:pt x="2539" y="384809"/>
                </a:lnTo>
                <a:lnTo>
                  <a:pt x="0" y="430529"/>
                </a:lnTo>
                <a:lnTo>
                  <a:pt x="2539" y="478789"/>
                </a:lnTo>
                <a:lnTo>
                  <a:pt x="9980" y="524509"/>
                </a:lnTo>
                <a:lnTo>
                  <a:pt x="22057" y="567689"/>
                </a:lnTo>
                <a:lnTo>
                  <a:pt x="38503" y="609599"/>
                </a:lnTo>
                <a:lnTo>
                  <a:pt x="59054" y="648969"/>
                </a:lnTo>
                <a:lnTo>
                  <a:pt x="83444" y="687069"/>
                </a:lnTo>
                <a:lnTo>
                  <a:pt x="111406" y="721359"/>
                </a:lnTo>
                <a:lnTo>
                  <a:pt x="142675" y="751839"/>
                </a:lnTo>
                <a:lnTo>
                  <a:pt x="176985" y="779779"/>
                </a:lnTo>
                <a:lnTo>
                  <a:pt x="214071" y="803909"/>
                </a:lnTo>
                <a:lnTo>
                  <a:pt x="253666" y="824229"/>
                </a:lnTo>
                <a:lnTo>
                  <a:pt x="295504" y="840739"/>
                </a:lnTo>
                <a:lnTo>
                  <a:pt x="339321" y="853439"/>
                </a:lnTo>
                <a:lnTo>
                  <a:pt x="384850" y="861059"/>
                </a:lnTo>
                <a:lnTo>
                  <a:pt x="431825" y="862329"/>
                </a:lnTo>
                <a:lnTo>
                  <a:pt x="478791" y="861059"/>
                </a:lnTo>
                <a:lnTo>
                  <a:pt x="524311" y="853439"/>
                </a:lnTo>
                <a:lnTo>
                  <a:pt x="563740" y="842009"/>
                </a:lnTo>
                <a:lnTo>
                  <a:pt x="431825" y="842009"/>
                </a:lnTo>
                <a:lnTo>
                  <a:pt x="383835" y="839469"/>
                </a:lnTo>
                <a:lnTo>
                  <a:pt x="337472" y="831849"/>
                </a:lnTo>
                <a:lnTo>
                  <a:pt x="293043" y="819149"/>
                </a:lnTo>
                <a:lnTo>
                  <a:pt x="250858" y="801369"/>
                </a:lnTo>
                <a:lnTo>
                  <a:pt x="211226" y="778509"/>
                </a:lnTo>
                <a:lnTo>
                  <a:pt x="174455" y="751839"/>
                </a:lnTo>
                <a:lnTo>
                  <a:pt x="140854" y="722629"/>
                </a:lnTo>
                <a:lnTo>
                  <a:pt x="110731" y="688339"/>
                </a:lnTo>
                <a:lnTo>
                  <a:pt x="84395" y="651509"/>
                </a:lnTo>
                <a:lnTo>
                  <a:pt x="62156" y="612139"/>
                </a:lnTo>
                <a:lnTo>
                  <a:pt x="44321" y="570229"/>
                </a:lnTo>
                <a:lnTo>
                  <a:pt x="31200" y="525779"/>
                </a:lnTo>
                <a:lnTo>
                  <a:pt x="23101" y="478789"/>
                </a:lnTo>
                <a:lnTo>
                  <a:pt x="20332" y="430529"/>
                </a:lnTo>
                <a:lnTo>
                  <a:pt x="23101" y="383539"/>
                </a:lnTo>
                <a:lnTo>
                  <a:pt x="31200" y="336549"/>
                </a:lnTo>
                <a:lnTo>
                  <a:pt x="44321" y="292099"/>
                </a:lnTo>
                <a:lnTo>
                  <a:pt x="62156" y="250189"/>
                </a:lnTo>
                <a:lnTo>
                  <a:pt x="84395" y="210819"/>
                </a:lnTo>
                <a:lnTo>
                  <a:pt x="110731" y="173989"/>
                </a:lnTo>
                <a:lnTo>
                  <a:pt x="140854" y="139699"/>
                </a:lnTo>
                <a:lnTo>
                  <a:pt x="174455" y="110489"/>
                </a:lnTo>
                <a:lnTo>
                  <a:pt x="211226" y="83819"/>
                </a:lnTo>
                <a:lnTo>
                  <a:pt x="250858" y="60959"/>
                </a:lnTo>
                <a:lnTo>
                  <a:pt x="293043" y="43179"/>
                </a:lnTo>
                <a:lnTo>
                  <a:pt x="337472" y="30479"/>
                </a:lnTo>
                <a:lnTo>
                  <a:pt x="383835" y="22859"/>
                </a:lnTo>
                <a:lnTo>
                  <a:pt x="431825" y="19049"/>
                </a:lnTo>
                <a:lnTo>
                  <a:pt x="559359" y="19049"/>
                </a:lnTo>
                <a:lnTo>
                  <a:pt x="524311" y="8889"/>
                </a:lnTo>
                <a:lnTo>
                  <a:pt x="478791" y="2539"/>
                </a:lnTo>
                <a:lnTo>
                  <a:pt x="431825" y="0"/>
                </a:lnTo>
                <a:close/>
              </a:path>
              <a:path w="863600" h="862330">
                <a:moveTo>
                  <a:pt x="559359" y="19049"/>
                </a:moveTo>
                <a:lnTo>
                  <a:pt x="431825" y="19049"/>
                </a:lnTo>
                <a:lnTo>
                  <a:pt x="479812" y="22859"/>
                </a:lnTo>
                <a:lnTo>
                  <a:pt x="526171" y="30479"/>
                </a:lnTo>
                <a:lnTo>
                  <a:pt x="570596" y="43179"/>
                </a:lnTo>
                <a:lnTo>
                  <a:pt x="612776" y="62229"/>
                </a:lnTo>
                <a:lnTo>
                  <a:pt x="652403" y="83819"/>
                </a:lnTo>
                <a:lnTo>
                  <a:pt x="689170" y="110489"/>
                </a:lnTo>
                <a:lnTo>
                  <a:pt x="722766" y="140969"/>
                </a:lnTo>
                <a:lnTo>
                  <a:pt x="752884" y="173989"/>
                </a:lnTo>
                <a:lnTo>
                  <a:pt x="779215" y="210819"/>
                </a:lnTo>
                <a:lnTo>
                  <a:pt x="801451" y="250189"/>
                </a:lnTo>
                <a:lnTo>
                  <a:pt x="819283" y="293369"/>
                </a:lnTo>
                <a:lnTo>
                  <a:pt x="832401" y="336549"/>
                </a:lnTo>
                <a:lnTo>
                  <a:pt x="840499" y="383539"/>
                </a:lnTo>
                <a:lnTo>
                  <a:pt x="843267" y="430529"/>
                </a:lnTo>
                <a:lnTo>
                  <a:pt x="840499" y="478789"/>
                </a:lnTo>
                <a:lnTo>
                  <a:pt x="832401" y="525779"/>
                </a:lnTo>
                <a:lnTo>
                  <a:pt x="819283" y="570229"/>
                </a:lnTo>
                <a:lnTo>
                  <a:pt x="801451" y="612139"/>
                </a:lnTo>
                <a:lnTo>
                  <a:pt x="779215" y="651509"/>
                </a:lnTo>
                <a:lnTo>
                  <a:pt x="752884" y="688339"/>
                </a:lnTo>
                <a:lnTo>
                  <a:pt x="722766" y="722629"/>
                </a:lnTo>
                <a:lnTo>
                  <a:pt x="689170" y="751839"/>
                </a:lnTo>
                <a:lnTo>
                  <a:pt x="652403" y="778509"/>
                </a:lnTo>
                <a:lnTo>
                  <a:pt x="612776" y="801369"/>
                </a:lnTo>
                <a:lnTo>
                  <a:pt x="570596" y="819149"/>
                </a:lnTo>
                <a:lnTo>
                  <a:pt x="526171" y="831849"/>
                </a:lnTo>
                <a:lnTo>
                  <a:pt x="479812" y="839469"/>
                </a:lnTo>
                <a:lnTo>
                  <a:pt x="431825" y="842009"/>
                </a:lnTo>
                <a:lnTo>
                  <a:pt x="563740" y="842009"/>
                </a:lnTo>
                <a:lnTo>
                  <a:pt x="609953" y="824229"/>
                </a:lnTo>
                <a:lnTo>
                  <a:pt x="649543" y="803909"/>
                </a:lnTo>
                <a:lnTo>
                  <a:pt x="686625" y="779779"/>
                </a:lnTo>
                <a:lnTo>
                  <a:pt x="720932" y="751839"/>
                </a:lnTo>
                <a:lnTo>
                  <a:pt x="752198" y="721359"/>
                </a:lnTo>
                <a:lnTo>
                  <a:pt x="780158" y="687069"/>
                </a:lnTo>
                <a:lnTo>
                  <a:pt x="804546" y="648969"/>
                </a:lnTo>
                <a:lnTo>
                  <a:pt x="825097" y="609599"/>
                </a:lnTo>
                <a:lnTo>
                  <a:pt x="841543" y="567689"/>
                </a:lnTo>
                <a:lnTo>
                  <a:pt x="853619" y="524509"/>
                </a:lnTo>
                <a:lnTo>
                  <a:pt x="861060" y="478789"/>
                </a:lnTo>
                <a:lnTo>
                  <a:pt x="863599" y="430529"/>
                </a:lnTo>
                <a:lnTo>
                  <a:pt x="861060" y="384809"/>
                </a:lnTo>
                <a:lnTo>
                  <a:pt x="853619" y="339089"/>
                </a:lnTo>
                <a:lnTo>
                  <a:pt x="841543" y="294639"/>
                </a:lnTo>
                <a:lnTo>
                  <a:pt x="825097" y="252729"/>
                </a:lnTo>
                <a:lnTo>
                  <a:pt x="804546" y="213359"/>
                </a:lnTo>
                <a:lnTo>
                  <a:pt x="780158" y="176529"/>
                </a:lnTo>
                <a:lnTo>
                  <a:pt x="752198" y="142239"/>
                </a:lnTo>
                <a:lnTo>
                  <a:pt x="720932" y="110489"/>
                </a:lnTo>
                <a:lnTo>
                  <a:pt x="686625" y="82549"/>
                </a:lnTo>
                <a:lnTo>
                  <a:pt x="649543" y="58419"/>
                </a:lnTo>
                <a:lnTo>
                  <a:pt x="609953" y="38099"/>
                </a:lnTo>
                <a:lnTo>
                  <a:pt x="568121" y="21589"/>
                </a:lnTo>
                <a:lnTo>
                  <a:pt x="559359" y="19049"/>
                </a:lnTo>
                <a:close/>
              </a:path>
              <a:path w="863600" h="862330">
                <a:moveTo>
                  <a:pt x="311124" y="793749"/>
                </a:moveTo>
                <a:lnTo>
                  <a:pt x="309676" y="793749"/>
                </a:lnTo>
                <a:lnTo>
                  <a:pt x="308940" y="796289"/>
                </a:lnTo>
                <a:lnTo>
                  <a:pt x="309384" y="797559"/>
                </a:lnTo>
                <a:lnTo>
                  <a:pt x="309943" y="797559"/>
                </a:lnTo>
                <a:lnTo>
                  <a:pt x="325733" y="802639"/>
                </a:lnTo>
                <a:lnTo>
                  <a:pt x="352139" y="808989"/>
                </a:lnTo>
                <a:lnTo>
                  <a:pt x="387917" y="814069"/>
                </a:lnTo>
                <a:lnTo>
                  <a:pt x="431825" y="816609"/>
                </a:lnTo>
                <a:lnTo>
                  <a:pt x="477664" y="814069"/>
                </a:lnTo>
                <a:lnTo>
                  <a:pt x="515398" y="807719"/>
                </a:lnTo>
                <a:lnTo>
                  <a:pt x="403097" y="807719"/>
                </a:lnTo>
                <a:lnTo>
                  <a:pt x="369303" y="806449"/>
                </a:lnTo>
                <a:lnTo>
                  <a:pt x="341204" y="801369"/>
                </a:lnTo>
                <a:lnTo>
                  <a:pt x="311124" y="793749"/>
                </a:lnTo>
                <a:close/>
              </a:path>
              <a:path w="863600" h="862330">
                <a:moveTo>
                  <a:pt x="670336" y="730249"/>
                </a:moveTo>
                <a:lnTo>
                  <a:pt x="456920" y="730249"/>
                </a:lnTo>
                <a:lnTo>
                  <a:pt x="468669" y="732789"/>
                </a:lnTo>
                <a:lnTo>
                  <a:pt x="478159" y="739139"/>
                </a:lnTo>
                <a:lnTo>
                  <a:pt x="484504" y="748029"/>
                </a:lnTo>
                <a:lnTo>
                  <a:pt x="486816" y="760729"/>
                </a:lnTo>
                <a:lnTo>
                  <a:pt x="481138" y="778509"/>
                </a:lnTo>
                <a:lnTo>
                  <a:pt x="464697" y="793749"/>
                </a:lnTo>
                <a:lnTo>
                  <a:pt x="438387" y="803909"/>
                </a:lnTo>
                <a:lnTo>
                  <a:pt x="403097" y="807719"/>
                </a:lnTo>
                <a:lnTo>
                  <a:pt x="515398" y="807719"/>
                </a:lnTo>
                <a:lnTo>
                  <a:pt x="522945" y="806449"/>
                </a:lnTo>
                <a:lnTo>
                  <a:pt x="566839" y="792479"/>
                </a:lnTo>
                <a:lnTo>
                  <a:pt x="608519" y="774699"/>
                </a:lnTo>
                <a:lnTo>
                  <a:pt x="647157" y="750569"/>
                </a:lnTo>
                <a:lnTo>
                  <a:pt x="670336" y="730249"/>
                </a:lnTo>
                <a:close/>
              </a:path>
              <a:path w="863600" h="862330">
                <a:moveTo>
                  <a:pt x="69151" y="308609"/>
                </a:moveTo>
                <a:lnTo>
                  <a:pt x="65938" y="308609"/>
                </a:lnTo>
                <a:lnTo>
                  <a:pt x="62804" y="318769"/>
                </a:lnTo>
                <a:lnTo>
                  <a:pt x="56203" y="345439"/>
                </a:lnTo>
                <a:lnTo>
                  <a:pt x="49650" y="383539"/>
                </a:lnTo>
                <a:lnTo>
                  <a:pt x="46659" y="430529"/>
                </a:lnTo>
                <a:lnTo>
                  <a:pt x="49252" y="477519"/>
                </a:lnTo>
                <a:lnTo>
                  <a:pt x="57144" y="523239"/>
                </a:lnTo>
                <a:lnTo>
                  <a:pt x="70392" y="566419"/>
                </a:lnTo>
                <a:lnTo>
                  <a:pt x="89053" y="608329"/>
                </a:lnTo>
                <a:lnTo>
                  <a:pt x="113183" y="647699"/>
                </a:lnTo>
                <a:lnTo>
                  <a:pt x="142840" y="681989"/>
                </a:lnTo>
                <a:lnTo>
                  <a:pt x="178079" y="712469"/>
                </a:lnTo>
                <a:lnTo>
                  <a:pt x="218957" y="736599"/>
                </a:lnTo>
                <a:lnTo>
                  <a:pt x="265531" y="755649"/>
                </a:lnTo>
                <a:lnTo>
                  <a:pt x="309641" y="767079"/>
                </a:lnTo>
                <a:lnTo>
                  <a:pt x="352856" y="770889"/>
                </a:lnTo>
                <a:lnTo>
                  <a:pt x="393834" y="764539"/>
                </a:lnTo>
                <a:lnTo>
                  <a:pt x="418785" y="750569"/>
                </a:lnTo>
                <a:lnTo>
                  <a:pt x="436788" y="736599"/>
                </a:lnTo>
                <a:lnTo>
                  <a:pt x="456920" y="730249"/>
                </a:lnTo>
                <a:lnTo>
                  <a:pt x="670336" y="730249"/>
                </a:lnTo>
                <a:lnTo>
                  <a:pt x="681926" y="720089"/>
                </a:lnTo>
                <a:lnTo>
                  <a:pt x="711996" y="685799"/>
                </a:lnTo>
                <a:lnTo>
                  <a:pt x="729104" y="656589"/>
                </a:lnTo>
                <a:lnTo>
                  <a:pt x="263143" y="656589"/>
                </a:lnTo>
                <a:lnTo>
                  <a:pt x="232631" y="650239"/>
                </a:lnTo>
                <a:lnTo>
                  <a:pt x="210972" y="634999"/>
                </a:lnTo>
                <a:lnTo>
                  <a:pt x="198057" y="612139"/>
                </a:lnTo>
                <a:lnTo>
                  <a:pt x="193776" y="586739"/>
                </a:lnTo>
                <a:lnTo>
                  <a:pt x="196638" y="566419"/>
                </a:lnTo>
                <a:lnTo>
                  <a:pt x="204997" y="543559"/>
                </a:lnTo>
                <a:lnTo>
                  <a:pt x="218508" y="521969"/>
                </a:lnTo>
                <a:lnTo>
                  <a:pt x="236829" y="501649"/>
                </a:lnTo>
                <a:lnTo>
                  <a:pt x="255794" y="486409"/>
                </a:lnTo>
                <a:lnTo>
                  <a:pt x="104063" y="486409"/>
                </a:lnTo>
                <a:lnTo>
                  <a:pt x="84802" y="480059"/>
                </a:lnTo>
                <a:lnTo>
                  <a:pt x="69235" y="463549"/>
                </a:lnTo>
                <a:lnTo>
                  <a:pt x="58824" y="438149"/>
                </a:lnTo>
                <a:lnTo>
                  <a:pt x="55029" y="402589"/>
                </a:lnTo>
                <a:lnTo>
                  <a:pt x="57020" y="368299"/>
                </a:lnTo>
                <a:lnTo>
                  <a:pt x="61533" y="340359"/>
                </a:lnTo>
                <a:lnTo>
                  <a:pt x="66371" y="320039"/>
                </a:lnTo>
                <a:lnTo>
                  <a:pt x="69430" y="309879"/>
                </a:lnTo>
                <a:lnTo>
                  <a:pt x="69151" y="308609"/>
                </a:lnTo>
                <a:close/>
              </a:path>
              <a:path w="863600" h="862330">
                <a:moveTo>
                  <a:pt x="505955" y="372109"/>
                </a:moveTo>
                <a:lnTo>
                  <a:pt x="460943" y="403859"/>
                </a:lnTo>
                <a:lnTo>
                  <a:pt x="432506" y="420369"/>
                </a:lnTo>
                <a:lnTo>
                  <a:pt x="396176" y="441959"/>
                </a:lnTo>
                <a:lnTo>
                  <a:pt x="390972" y="500379"/>
                </a:lnTo>
                <a:lnTo>
                  <a:pt x="380377" y="551179"/>
                </a:lnTo>
                <a:lnTo>
                  <a:pt x="361213" y="593089"/>
                </a:lnTo>
                <a:lnTo>
                  <a:pt x="334762" y="626109"/>
                </a:lnTo>
                <a:lnTo>
                  <a:pt x="301810" y="647699"/>
                </a:lnTo>
                <a:lnTo>
                  <a:pt x="263143" y="656589"/>
                </a:lnTo>
                <a:lnTo>
                  <a:pt x="557390" y="656589"/>
                </a:lnTo>
                <a:lnTo>
                  <a:pt x="503138" y="643889"/>
                </a:lnTo>
                <a:lnTo>
                  <a:pt x="464245" y="613409"/>
                </a:lnTo>
                <a:lnTo>
                  <a:pt x="440825" y="571499"/>
                </a:lnTo>
                <a:lnTo>
                  <a:pt x="432993" y="524509"/>
                </a:lnTo>
                <a:lnTo>
                  <a:pt x="442732" y="468629"/>
                </a:lnTo>
                <a:lnTo>
                  <a:pt x="466043" y="427989"/>
                </a:lnTo>
                <a:lnTo>
                  <a:pt x="494067" y="401319"/>
                </a:lnTo>
                <a:lnTo>
                  <a:pt x="517944" y="387349"/>
                </a:lnTo>
                <a:lnTo>
                  <a:pt x="513156" y="383539"/>
                </a:lnTo>
                <a:lnTo>
                  <a:pt x="509536" y="378459"/>
                </a:lnTo>
                <a:lnTo>
                  <a:pt x="505955" y="372109"/>
                </a:lnTo>
                <a:close/>
              </a:path>
              <a:path w="863600" h="862330">
                <a:moveTo>
                  <a:pt x="754645" y="452119"/>
                </a:moveTo>
                <a:lnTo>
                  <a:pt x="592073" y="452119"/>
                </a:lnTo>
                <a:lnTo>
                  <a:pt x="626814" y="459739"/>
                </a:lnTo>
                <a:lnTo>
                  <a:pt x="651906" y="480059"/>
                </a:lnTo>
                <a:lnTo>
                  <a:pt x="667126" y="510539"/>
                </a:lnTo>
                <a:lnTo>
                  <a:pt x="672249" y="546099"/>
                </a:lnTo>
                <a:lnTo>
                  <a:pt x="663892" y="585469"/>
                </a:lnTo>
                <a:lnTo>
                  <a:pt x="640394" y="621029"/>
                </a:lnTo>
                <a:lnTo>
                  <a:pt x="604108" y="646429"/>
                </a:lnTo>
                <a:lnTo>
                  <a:pt x="557390" y="656589"/>
                </a:lnTo>
                <a:lnTo>
                  <a:pt x="729104" y="656589"/>
                </a:lnTo>
                <a:lnTo>
                  <a:pt x="754735" y="596899"/>
                </a:lnTo>
                <a:lnTo>
                  <a:pt x="766125" y="553719"/>
                </a:lnTo>
                <a:lnTo>
                  <a:pt x="770305" y="511809"/>
                </a:lnTo>
                <a:lnTo>
                  <a:pt x="764140" y="469899"/>
                </a:lnTo>
                <a:lnTo>
                  <a:pt x="754645" y="452119"/>
                </a:lnTo>
                <a:close/>
              </a:path>
              <a:path w="863600" h="862330">
                <a:moveTo>
                  <a:pt x="358381" y="462279"/>
                </a:moveTo>
                <a:lnTo>
                  <a:pt x="316124" y="486409"/>
                </a:lnTo>
                <a:lnTo>
                  <a:pt x="275637" y="516889"/>
                </a:lnTo>
                <a:lnTo>
                  <a:pt x="245242" y="551179"/>
                </a:lnTo>
                <a:lnTo>
                  <a:pt x="233260" y="589279"/>
                </a:lnTo>
                <a:lnTo>
                  <a:pt x="235411" y="601979"/>
                </a:lnTo>
                <a:lnTo>
                  <a:pt x="241487" y="612139"/>
                </a:lnTo>
                <a:lnTo>
                  <a:pt x="250920" y="617219"/>
                </a:lnTo>
                <a:lnTo>
                  <a:pt x="263143" y="618489"/>
                </a:lnTo>
                <a:lnTo>
                  <a:pt x="302610" y="603249"/>
                </a:lnTo>
                <a:lnTo>
                  <a:pt x="330231" y="566419"/>
                </a:lnTo>
                <a:lnTo>
                  <a:pt x="348118" y="516889"/>
                </a:lnTo>
                <a:lnTo>
                  <a:pt x="358381" y="462279"/>
                </a:lnTo>
                <a:close/>
              </a:path>
              <a:path w="863600" h="862330">
                <a:moveTo>
                  <a:pt x="553821" y="406399"/>
                </a:moveTo>
                <a:lnTo>
                  <a:pt x="530755" y="416559"/>
                </a:lnTo>
                <a:lnTo>
                  <a:pt x="505677" y="436879"/>
                </a:lnTo>
                <a:lnTo>
                  <a:pt x="485536" y="471169"/>
                </a:lnTo>
                <a:lnTo>
                  <a:pt x="477278" y="519429"/>
                </a:lnTo>
                <a:lnTo>
                  <a:pt x="483104" y="557529"/>
                </a:lnTo>
                <a:lnTo>
                  <a:pt x="499691" y="588009"/>
                </a:lnTo>
                <a:lnTo>
                  <a:pt x="525702" y="610869"/>
                </a:lnTo>
                <a:lnTo>
                  <a:pt x="559803" y="618489"/>
                </a:lnTo>
                <a:lnTo>
                  <a:pt x="587019" y="613409"/>
                </a:lnTo>
                <a:lnTo>
                  <a:pt x="609698" y="598169"/>
                </a:lnTo>
                <a:lnTo>
                  <a:pt x="625429" y="574039"/>
                </a:lnTo>
                <a:lnTo>
                  <a:pt x="625960" y="571499"/>
                </a:lnTo>
                <a:lnTo>
                  <a:pt x="562165" y="571499"/>
                </a:lnTo>
                <a:lnTo>
                  <a:pt x="545543" y="566419"/>
                </a:lnTo>
                <a:lnTo>
                  <a:pt x="532279" y="554989"/>
                </a:lnTo>
                <a:lnTo>
                  <a:pt x="523496" y="538479"/>
                </a:lnTo>
                <a:lnTo>
                  <a:pt x="520318" y="516889"/>
                </a:lnTo>
                <a:lnTo>
                  <a:pt x="525812" y="491489"/>
                </a:lnTo>
                <a:lnTo>
                  <a:pt x="540946" y="471169"/>
                </a:lnTo>
                <a:lnTo>
                  <a:pt x="563706" y="457199"/>
                </a:lnTo>
                <a:lnTo>
                  <a:pt x="592073" y="452119"/>
                </a:lnTo>
                <a:lnTo>
                  <a:pt x="754645" y="452119"/>
                </a:lnTo>
                <a:lnTo>
                  <a:pt x="750576" y="444499"/>
                </a:lnTo>
                <a:lnTo>
                  <a:pt x="737012" y="426719"/>
                </a:lnTo>
                <a:lnTo>
                  <a:pt x="731617" y="408939"/>
                </a:lnTo>
                <a:lnTo>
                  <a:pt x="588046" y="408939"/>
                </a:lnTo>
                <a:lnTo>
                  <a:pt x="564648" y="407669"/>
                </a:lnTo>
                <a:lnTo>
                  <a:pt x="553821" y="406399"/>
                </a:lnTo>
                <a:close/>
              </a:path>
              <a:path w="863600" h="862330">
                <a:moveTo>
                  <a:pt x="589686" y="487679"/>
                </a:moveTo>
                <a:lnTo>
                  <a:pt x="579133" y="488949"/>
                </a:lnTo>
                <a:lnTo>
                  <a:pt x="569807" y="494029"/>
                </a:lnTo>
                <a:lnTo>
                  <a:pt x="562972" y="502919"/>
                </a:lnTo>
                <a:lnTo>
                  <a:pt x="559892" y="513079"/>
                </a:lnTo>
                <a:lnTo>
                  <a:pt x="562202" y="527049"/>
                </a:lnTo>
                <a:lnTo>
                  <a:pt x="568820" y="537209"/>
                </a:lnTo>
                <a:lnTo>
                  <a:pt x="575733" y="546099"/>
                </a:lnTo>
                <a:lnTo>
                  <a:pt x="578929" y="554989"/>
                </a:lnTo>
                <a:lnTo>
                  <a:pt x="578929" y="566419"/>
                </a:lnTo>
                <a:lnTo>
                  <a:pt x="570560" y="571499"/>
                </a:lnTo>
                <a:lnTo>
                  <a:pt x="625960" y="571499"/>
                </a:lnTo>
                <a:lnTo>
                  <a:pt x="631799" y="543559"/>
                </a:lnTo>
                <a:lnTo>
                  <a:pt x="629255" y="523239"/>
                </a:lnTo>
                <a:lnTo>
                  <a:pt x="621506" y="505459"/>
                </a:lnTo>
                <a:lnTo>
                  <a:pt x="608375" y="492759"/>
                </a:lnTo>
                <a:lnTo>
                  <a:pt x="589686" y="487679"/>
                </a:lnTo>
                <a:close/>
              </a:path>
              <a:path w="863600" h="862330">
                <a:moveTo>
                  <a:pt x="812239" y="375919"/>
                </a:moveTo>
                <a:lnTo>
                  <a:pt x="759561" y="375919"/>
                </a:lnTo>
                <a:lnTo>
                  <a:pt x="778790" y="382269"/>
                </a:lnTo>
                <a:lnTo>
                  <a:pt x="794321" y="398779"/>
                </a:lnTo>
                <a:lnTo>
                  <a:pt x="804727" y="425449"/>
                </a:lnTo>
                <a:lnTo>
                  <a:pt x="808445" y="459739"/>
                </a:lnTo>
                <a:lnTo>
                  <a:pt x="808505" y="462279"/>
                </a:lnTo>
                <a:lnTo>
                  <a:pt x="806401" y="496569"/>
                </a:lnTo>
                <a:lnTo>
                  <a:pt x="801474" y="525779"/>
                </a:lnTo>
                <a:lnTo>
                  <a:pt x="796514" y="544829"/>
                </a:lnTo>
                <a:lnTo>
                  <a:pt x="794232" y="553719"/>
                </a:lnTo>
                <a:lnTo>
                  <a:pt x="794499" y="553719"/>
                </a:lnTo>
                <a:lnTo>
                  <a:pt x="796848" y="554989"/>
                </a:lnTo>
                <a:lnTo>
                  <a:pt x="797547" y="554989"/>
                </a:lnTo>
                <a:lnTo>
                  <a:pt x="797725" y="553719"/>
                </a:lnTo>
                <a:lnTo>
                  <a:pt x="800900" y="544829"/>
                </a:lnTo>
                <a:lnTo>
                  <a:pt x="807651" y="518159"/>
                </a:lnTo>
                <a:lnTo>
                  <a:pt x="814243" y="480059"/>
                </a:lnTo>
                <a:lnTo>
                  <a:pt x="816940" y="430529"/>
                </a:lnTo>
                <a:lnTo>
                  <a:pt x="814015" y="386079"/>
                </a:lnTo>
                <a:lnTo>
                  <a:pt x="812239" y="375919"/>
                </a:lnTo>
                <a:close/>
              </a:path>
              <a:path w="863600" h="862330">
                <a:moveTo>
                  <a:pt x="431825" y="45719"/>
                </a:moveTo>
                <a:lnTo>
                  <a:pt x="386017" y="48259"/>
                </a:lnTo>
                <a:lnTo>
                  <a:pt x="340829" y="57149"/>
                </a:lnTo>
                <a:lnTo>
                  <a:pt x="297057" y="69849"/>
                </a:lnTo>
                <a:lnTo>
                  <a:pt x="255499" y="88899"/>
                </a:lnTo>
                <a:lnTo>
                  <a:pt x="216954" y="113029"/>
                </a:lnTo>
                <a:lnTo>
                  <a:pt x="182219" y="142239"/>
                </a:lnTo>
                <a:lnTo>
                  <a:pt x="152092" y="177799"/>
                </a:lnTo>
                <a:lnTo>
                  <a:pt x="127370" y="218439"/>
                </a:lnTo>
                <a:lnTo>
                  <a:pt x="108851" y="265429"/>
                </a:lnTo>
                <a:lnTo>
                  <a:pt x="97486" y="308609"/>
                </a:lnTo>
                <a:lnTo>
                  <a:pt x="93294" y="351789"/>
                </a:lnTo>
                <a:lnTo>
                  <a:pt x="99465" y="393699"/>
                </a:lnTo>
                <a:lnTo>
                  <a:pt x="113042" y="419099"/>
                </a:lnTo>
                <a:lnTo>
                  <a:pt x="126619" y="436879"/>
                </a:lnTo>
                <a:lnTo>
                  <a:pt x="132791" y="457199"/>
                </a:lnTo>
                <a:lnTo>
                  <a:pt x="130488" y="468629"/>
                </a:lnTo>
                <a:lnTo>
                  <a:pt x="124256" y="477519"/>
                </a:lnTo>
                <a:lnTo>
                  <a:pt x="115110" y="483869"/>
                </a:lnTo>
                <a:lnTo>
                  <a:pt x="104063" y="486409"/>
                </a:lnTo>
                <a:lnTo>
                  <a:pt x="255794" y="486409"/>
                </a:lnTo>
                <a:lnTo>
                  <a:pt x="263697" y="480059"/>
                </a:lnTo>
                <a:lnTo>
                  <a:pt x="292911" y="461009"/>
                </a:lnTo>
                <a:lnTo>
                  <a:pt x="325485" y="443229"/>
                </a:lnTo>
                <a:lnTo>
                  <a:pt x="362432" y="424179"/>
                </a:lnTo>
                <a:lnTo>
                  <a:pt x="363438" y="417829"/>
                </a:lnTo>
                <a:lnTo>
                  <a:pt x="318160" y="417829"/>
                </a:lnTo>
                <a:lnTo>
                  <a:pt x="300393" y="414019"/>
                </a:lnTo>
                <a:lnTo>
                  <a:pt x="285427" y="403859"/>
                </a:lnTo>
                <a:lnTo>
                  <a:pt x="274274" y="389889"/>
                </a:lnTo>
                <a:lnTo>
                  <a:pt x="267944" y="373379"/>
                </a:lnTo>
                <a:lnTo>
                  <a:pt x="244635" y="368299"/>
                </a:lnTo>
                <a:lnTo>
                  <a:pt x="225929" y="354329"/>
                </a:lnTo>
                <a:lnTo>
                  <a:pt x="213277" y="335279"/>
                </a:lnTo>
                <a:lnTo>
                  <a:pt x="208127" y="308609"/>
                </a:lnTo>
                <a:lnTo>
                  <a:pt x="210088" y="289559"/>
                </a:lnTo>
                <a:lnTo>
                  <a:pt x="215749" y="273049"/>
                </a:lnTo>
                <a:lnTo>
                  <a:pt x="224774" y="261619"/>
                </a:lnTo>
                <a:lnTo>
                  <a:pt x="236829" y="257809"/>
                </a:lnTo>
                <a:lnTo>
                  <a:pt x="290391" y="257809"/>
                </a:lnTo>
                <a:lnTo>
                  <a:pt x="296205" y="245109"/>
                </a:lnTo>
                <a:lnTo>
                  <a:pt x="327808" y="210819"/>
                </a:lnTo>
                <a:lnTo>
                  <a:pt x="366026" y="198119"/>
                </a:lnTo>
                <a:lnTo>
                  <a:pt x="734651" y="198119"/>
                </a:lnTo>
                <a:lnTo>
                  <a:pt x="720969" y="181609"/>
                </a:lnTo>
                <a:lnTo>
                  <a:pt x="685827" y="151129"/>
                </a:lnTo>
                <a:lnTo>
                  <a:pt x="653510" y="132079"/>
                </a:lnTo>
                <a:lnTo>
                  <a:pt x="406679" y="132079"/>
                </a:lnTo>
                <a:lnTo>
                  <a:pt x="394444" y="129539"/>
                </a:lnTo>
                <a:lnTo>
                  <a:pt x="385013" y="123189"/>
                </a:lnTo>
                <a:lnTo>
                  <a:pt x="378943" y="114299"/>
                </a:lnTo>
                <a:lnTo>
                  <a:pt x="376796" y="102869"/>
                </a:lnTo>
                <a:lnTo>
                  <a:pt x="382644" y="83819"/>
                </a:lnTo>
                <a:lnTo>
                  <a:pt x="399365" y="68579"/>
                </a:lnTo>
                <a:lnTo>
                  <a:pt x="425729" y="58419"/>
                </a:lnTo>
                <a:lnTo>
                  <a:pt x="460501" y="54609"/>
                </a:lnTo>
                <a:lnTo>
                  <a:pt x="509582" y="54609"/>
                </a:lnTo>
                <a:lnTo>
                  <a:pt x="477551" y="48259"/>
                </a:lnTo>
                <a:lnTo>
                  <a:pt x="431825" y="45719"/>
                </a:lnTo>
                <a:close/>
              </a:path>
              <a:path w="863600" h="862330">
                <a:moveTo>
                  <a:pt x="366026" y="401319"/>
                </a:moveTo>
                <a:lnTo>
                  <a:pt x="355179" y="408939"/>
                </a:lnTo>
                <a:lnTo>
                  <a:pt x="342988" y="414019"/>
                </a:lnTo>
                <a:lnTo>
                  <a:pt x="330350" y="416559"/>
                </a:lnTo>
                <a:lnTo>
                  <a:pt x="318160" y="417829"/>
                </a:lnTo>
                <a:lnTo>
                  <a:pt x="363438" y="417829"/>
                </a:lnTo>
                <a:lnTo>
                  <a:pt x="363639" y="416559"/>
                </a:lnTo>
                <a:lnTo>
                  <a:pt x="364807" y="410209"/>
                </a:lnTo>
                <a:lnTo>
                  <a:pt x="366026" y="401319"/>
                </a:lnTo>
                <a:close/>
              </a:path>
              <a:path w="863600" h="862330">
                <a:moveTo>
                  <a:pt x="811129" y="369569"/>
                </a:moveTo>
                <a:lnTo>
                  <a:pt x="585444" y="369569"/>
                </a:lnTo>
                <a:lnTo>
                  <a:pt x="596825" y="370839"/>
                </a:lnTo>
                <a:lnTo>
                  <a:pt x="607968" y="373379"/>
                </a:lnTo>
                <a:lnTo>
                  <a:pt x="616605" y="379729"/>
                </a:lnTo>
                <a:lnTo>
                  <a:pt x="620471" y="388619"/>
                </a:lnTo>
                <a:lnTo>
                  <a:pt x="610994" y="403859"/>
                </a:lnTo>
                <a:lnTo>
                  <a:pt x="588046" y="408939"/>
                </a:lnTo>
                <a:lnTo>
                  <a:pt x="731617" y="408939"/>
                </a:lnTo>
                <a:lnTo>
                  <a:pt x="759561" y="375919"/>
                </a:lnTo>
                <a:lnTo>
                  <a:pt x="812239" y="375919"/>
                </a:lnTo>
                <a:lnTo>
                  <a:pt x="811129" y="369569"/>
                </a:lnTo>
                <a:close/>
              </a:path>
              <a:path w="863600" h="862330">
                <a:moveTo>
                  <a:pt x="494598" y="297179"/>
                </a:moveTo>
                <a:lnTo>
                  <a:pt x="431825" y="297179"/>
                </a:lnTo>
                <a:lnTo>
                  <a:pt x="436587" y="304799"/>
                </a:lnTo>
                <a:lnTo>
                  <a:pt x="436587" y="312419"/>
                </a:lnTo>
                <a:lnTo>
                  <a:pt x="433283" y="326389"/>
                </a:lnTo>
                <a:lnTo>
                  <a:pt x="424938" y="341629"/>
                </a:lnTo>
                <a:lnTo>
                  <a:pt x="413902" y="356869"/>
                </a:lnTo>
                <a:lnTo>
                  <a:pt x="402526" y="369569"/>
                </a:lnTo>
                <a:lnTo>
                  <a:pt x="400324" y="382269"/>
                </a:lnTo>
                <a:lnTo>
                  <a:pt x="398908" y="392429"/>
                </a:lnTo>
                <a:lnTo>
                  <a:pt x="398152" y="400049"/>
                </a:lnTo>
                <a:lnTo>
                  <a:pt x="397929" y="406399"/>
                </a:lnTo>
                <a:lnTo>
                  <a:pt x="426223" y="388619"/>
                </a:lnTo>
                <a:lnTo>
                  <a:pt x="471766" y="359409"/>
                </a:lnTo>
                <a:lnTo>
                  <a:pt x="494017" y="344169"/>
                </a:lnTo>
                <a:lnTo>
                  <a:pt x="492629" y="337819"/>
                </a:lnTo>
                <a:lnTo>
                  <a:pt x="491917" y="330199"/>
                </a:lnTo>
                <a:lnTo>
                  <a:pt x="491707" y="325119"/>
                </a:lnTo>
                <a:lnTo>
                  <a:pt x="491616" y="316229"/>
                </a:lnTo>
                <a:lnTo>
                  <a:pt x="494598" y="297179"/>
                </a:lnTo>
                <a:close/>
              </a:path>
              <a:path w="863600" h="862330">
                <a:moveTo>
                  <a:pt x="577722" y="198119"/>
                </a:moveTo>
                <a:lnTo>
                  <a:pt x="366026" y="198119"/>
                </a:lnTo>
                <a:lnTo>
                  <a:pt x="387514" y="201929"/>
                </a:lnTo>
                <a:lnTo>
                  <a:pt x="399807" y="212089"/>
                </a:lnTo>
                <a:lnTo>
                  <a:pt x="405372" y="224789"/>
                </a:lnTo>
                <a:lnTo>
                  <a:pt x="406679" y="236219"/>
                </a:lnTo>
                <a:lnTo>
                  <a:pt x="397186" y="278129"/>
                </a:lnTo>
                <a:lnTo>
                  <a:pt x="372891" y="318769"/>
                </a:lnTo>
                <a:lnTo>
                  <a:pt x="340071" y="350519"/>
                </a:lnTo>
                <a:lnTo>
                  <a:pt x="305003" y="369569"/>
                </a:lnTo>
                <a:lnTo>
                  <a:pt x="306676" y="374649"/>
                </a:lnTo>
                <a:lnTo>
                  <a:pt x="310245" y="380999"/>
                </a:lnTo>
                <a:lnTo>
                  <a:pt x="316276" y="386079"/>
                </a:lnTo>
                <a:lnTo>
                  <a:pt x="325335" y="388619"/>
                </a:lnTo>
                <a:lnTo>
                  <a:pt x="339247" y="384809"/>
                </a:lnTo>
                <a:lnTo>
                  <a:pt x="353153" y="378459"/>
                </a:lnTo>
                <a:lnTo>
                  <a:pt x="365714" y="368299"/>
                </a:lnTo>
                <a:lnTo>
                  <a:pt x="375589" y="358139"/>
                </a:lnTo>
                <a:lnTo>
                  <a:pt x="381533" y="337819"/>
                </a:lnTo>
                <a:lnTo>
                  <a:pt x="391733" y="318769"/>
                </a:lnTo>
                <a:lnTo>
                  <a:pt x="405516" y="303529"/>
                </a:lnTo>
                <a:lnTo>
                  <a:pt x="422211" y="297179"/>
                </a:lnTo>
                <a:lnTo>
                  <a:pt x="494598" y="297179"/>
                </a:lnTo>
                <a:lnTo>
                  <a:pt x="498175" y="274319"/>
                </a:lnTo>
                <a:lnTo>
                  <a:pt x="516281" y="236219"/>
                </a:lnTo>
                <a:lnTo>
                  <a:pt x="543582" y="208279"/>
                </a:lnTo>
                <a:lnTo>
                  <a:pt x="577722" y="198119"/>
                </a:lnTo>
                <a:close/>
              </a:path>
              <a:path w="863600" h="862330">
                <a:moveTo>
                  <a:pt x="734651" y="198119"/>
                </a:moveTo>
                <a:lnTo>
                  <a:pt x="577722" y="198119"/>
                </a:lnTo>
                <a:lnTo>
                  <a:pt x="595870" y="200659"/>
                </a:lnTo>
                <a:lnTo>
                  <a:pt x="608974" y="209549"/>
                </a:lnTo>
                <a:lnTo>
                  <a:pt x="616920" y="223519"/>
                </a:lnTo>
                <a:lnTo>
                  <a:pt x="619594" y="238759"/>
                </a:lnTo>
                <a:lnTo>
                  <a:pt x="613409" y="267969"/>
                </a:lnTo>
                <a:lnTo>
                  <a:pt x="596123" y="297179"/>
                </a:lnTo>
                <a:lnTo>
                  <a:pt x="569644" y="325119"/>
                </a:lnTo>
                <a:lnTo>
                  <a:pt x="535876" y="351789"/>
                </a:lnTo>
                <a:lnTo>
                  <a:pt x="538983" y="359409"/>
                </a:lnTo>
                <a:lnTo>
                  <a:pt x="542939" y="365759"/>
                </a:lnTo>
                <a:lnTo>
                  <a:pt x="547783" y="370839"/>
                </a:lnTo>
                <a:lnTo>
                  <a:pt x="553554" y="374649"/>
                </a:lnTo>
                <a:lnTo>
                  <a:pt x="556303" y="373379"/>
                </a:lnTo>
                <a:lnTo>
                  <a:pt x="563541" y="370839"/>
                </a:lnTo>
                <a:lnTo>
                  <a:pt x="573759" y="369569"/>
                </a:lnTo>
                <a:lnTo>
                  <a:pt x="811129" y="369569"/>
                </a:lnTo>
                <a:lnTo>
                  <a:pt x="806024" y="340359"/>
                </a:lnTo>
                <a:lnTo>
                  <a:pt x="792845" y="297179"/>
                </a:lnTo>
                <a:lnTo>
                  <a:pt x="774356" y="255269"/>
                </a:lnTo>
                <a:lnTo>
                  <a:pt x="750438" y="217169"/>
                </a:lnTo>
                <a:lnTo>
                  <a:pt x="734651" y="198119"/>
                </a:lnTo>
                <a:close/>
              </a:path>
              <a:path w="863600" h="862330">
                <a:moveTo>
                  <a:pt x="290391" y="257809"/>
                </a:moveTo>
                <a:lnTo>
                  <a:pt x="244017" y="257809"/>
                </a:lnTo>
                <a:lnTo>
                  <a:pt x="246405" y="264159"/>
                </a:lnTo>
                <a:lnTo>
                  <a:pt x="246405" y="267969"/>
                </a:lnTo>
                <a:lnTo>
                  <a:pt x="245472" y="274319"/>
                </a:lnTo>
                <a:lnTo>
                  <a:pt x="243420" y="281939"/>
                </a:lnTo>
                <a:lnTo>
                  <a:pt x="241369" y="293369"/>
                </a:lnTo>
                <a:lnTo>
                  <a:pt x="254559" y="336549"/>
                </a:lnTo>
                <a:lnTo>
                  <a:pt x="266750" y="340359"/>
                </a:lnTo>
                <a:lnTo>
                  <a:pt x="274693" y="292099"/>
                </a:lnTo>
                <a:lnTo>
                  <a:pt x="290391" y="257809"/>
                </a:lnTo>
                <a:close/>
              </a:path>
              <a:path w="863600" h="862330">
                <a:moveTo>
                  <a:pt x="365404" y="229869"/>
                </a:moveTo>
                <a:lnTo>
                  <a:pt x="345544" y="237489"/>
                </a:lnTo>
                <a:lnTo>
                  <a:pt x="325081" y="265429"/>
                </a:lnTo>
                <a:lnTo>
                  <a:pt x="309086" y="302259"/>
                </a:lnTo>
                <a:lnTo>
                  <a:pt x="302628" y="336549"/>
                </a:lnTo>
                <a:lnTo>
                  <a:pt x="333037" y="312419"/>
                </a:lnTo>
                <a:lnTo>
                  <a:pt x="359348" y="279399"/>
                </a:lnTo>
                <a:lnTo>
                  <a:pt x="372992" y="247649"/>
                </a:lnTo>
                <a:lnTo>
                  <a:pt x="365404" y="229869"/>
                </a:lnTo>
                <a:close/>
              </a:path>
              <a:path w="863600" h="862330">
                <a:moveTo>
                  <a:pt x="580034" y="231139"/>
                </a:moveTo>
                <a:lnTo>
                  <a:pt x="564355" y="233679"/>
                </a:lnTo>
                <a:lnTo>
                  <a:pt x="547555" y="252729"/>
                </a:lnTo>
                <a:lnTo>
                  <a:pt x="534159" y="283209"/>
                </a:lnTo>
                <a:lnTo>
                  <a:pt x="528688" y="318769"/>
                </a:lnTo>
                <a:lnTo>
                  <a:pt x="554758" y="293369"/>
                </a:lnTo>
                <a:lnTo>
                  <a:pt x="575568" y="266699"/>
                </a:lnTo>
                <a:lnTo>
                  <a:pt x="585775" y="245109"/>
                </a:lnTo>
                <a:lnTo>
                  <a:pt x="580034" y="231139"/>
                </a:lnTo>
                <a:close/>
              </a:path>
              <a:path w="863600" h="862330">
                <a:moveTo>
                  <a:pt x="510743" y="92709"/>
                </a:moveTo>
                <a:lnTo>
                  <a:pt x="469772" y="99059"/>
                </a:lnTo>
                <a:lnTo>
                  <a:pt x="444823" y="111759"/>
                </a:lnTo>
                <a:lnTo>
                  <a:pt x="426818" y="125729"/>
                </a:lnTo>
                <a:lnTo>
                  <a:pt x="406679" y="132079"/>
                </a:lnTo>
                <a:lnTo>
                  <a:pt x="653510" y="132079"/>
                </a:lnTo>
                <a:lnTo>
                  <a:pt x="644892" y="126999"/>
                </a:lnTo>
                <a:lnTo>
                  <a:pt x="598042" y="107949"/>
                </a:lnTo>
                <a:lnTo>
                  <a:pt x="575495" y="101599"/>
                </a:lnTo>
                <a:lnTo>
                  <a:pt x="553950" y="96519"/>
                </a:lnTo>
                <a:lnTo>
                  <a:pt x="532625" y="93979"/>
                </a:lnTo>
                <a:lnTo>
                  <a:pt x="510743" y="92709"/>
                </a:lnTo>
                <a:close/>
              </a:path>
              <a:path w="863600" h="862330">
                <a:moveTo>
                  <a:pt x="509582" y="54609"/>
                </a:moveTo>
                <a:lnTo>
                  <a:pt x="460501" y="54609"/>
                </a:lnTo>
                <a:lnTo>
                  <a:pt x="498024" y="57149"/>
                </a:lnTo>
                <a:lnTo>
                  <a:pt x="526945" y="62229"/>
                </a:lnTo>
                <a:lnTo>
                  <a:pt x="545669" y="67309"/>
                </a:lnTo>
                <a:lnTo>
                  <a:pt x="552602" y="69849"/>
                </a:lnTo>
                <a:lnTo>
                  <a:pt x="553732" y="69849"/>
                </a:lnTo>
                <a:lnTo>
                  <a:pt x="554608" y="67309"/>
                </a:lnTo>
                <a:lnTo>
                  <a:pt x="554189" y="66039"/>
                </a:lnTo>
                <a:lnTo>
                  <a:pt x="553821" y="66039"/>
                </a:lnTo>
                <a:lnTo>
                  <a:pt x="542842" y="62229"/>
                </a:lnTo>
                <a:lnTo>
                  <a:pt x="515988" y="55879"/>
                </a:lnTo>
                <a:lnTo>
                  <a:pt x="509582" y="5460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>
              <a:solidFill>
                <a:srgbClr val="1E4191"/>
              </a:solidFill>
              <a:latin typeface="GE Inspira Pitch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718930" y="101448"/>
            <a:ext cx="8436864" cy="53035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solidFill>
                  <a:schemeClr val="bg1"/>
                </a:solidFill>
                <a:latin typeface="+mj-lt"/>
              </a:rPr>
              <a:t>Solution Context</a:t>
            </a:r>
            <a:endParaRPr lang="en-US" sz="4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" name="TextBox 6"/>
          <p:cNvSpPr txBox="1"/>
          <p:nvPr/>
        </p:nvSpPr>
        <p:spPr>
          <a:xfrm>
            <a:off x="3341591" y="1467159"/>
            <a:ext cx="3866033" cy="3150478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Create secure, scalable API layer providing 3</a:t>
            </a:r>
            <a:r>
              <a:rPr lang="en-US" sz="1600" baseline="30000" dirty="0" smtClean="0">
                <a:solidFill>
                  <a:schemeClr val="accent1">
                    <a:lumMod val="75000"/>
                  </a:schemeClr>
                </a:solidFill>
              </a:rPr>
              <a:t>rd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party developers access to InSight functionality</a:t>
            </a:r>
            <a:endParaRPr lang="en-US" sz="1600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lnSpc>
                <a:spcPct val="107000"/>
              </a:lnSpc>
              <a:buClr>
                <a:srgbClr val="5881DD"/>
              </a:buClr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Enhance reporting functionality to support multiple data sources</a:t>
            </a:r>
          </a:p>
          <a:p>
            <a:pPr marL="285750" indent="-285750">
              <a:lnSpc>
                <a:spcPct val="107000"/>
              </a:lnSpc>
              <a:buClr>
                <a:srgbClr val="5881DD"/>
              </a:buClr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Enhance reporting to allow report delivery to external systems through event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notifications/web hooks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, HTTP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posts</a:t>
            </a:r>
          </a:p>
          <a:p>
            <a:pPr marL="342900" indent="-3429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Implement API usage metering and subscription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management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to enable chargeback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&amp;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billing scenarios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590364" y="1104867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Solution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1240" y="1467159"/>
            <a:ext cx="3169498" cy="5016758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marL="342900" indent="-3429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InSight does not currently expose APIs to allow 3</a:t>
            </a:r>
            <a:r>
              <a:rPr lang="en-US" sz="1600" baseline="30000" dirty="0" smtClean="0">
                <a:solidFill>
                  <a:schemeClr val="accent1">
                    <a:lumMod val="75000"/>
                  </a:schemeClr>
                </a:solidFill>
              </a:rPr>
              <a:t>rd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-party developers to create their own solutions based on the functionality available in InSight</a:t>
            </a:r>
          </a:p>
          <a:p>
            <a:pPr marL="342900" indent="-3429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S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ubscription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management, usage metering, chargeback &amp; billing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strategy in InSight is not readily extensible to cover envisioned API scenarios</a:t>
            </a:r>
          </a:p>
          <a:p>
            <a:pPr marL="342900" indent="-3429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Current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reporting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functionality in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InSight cannot leverage multiple data sources outside of InSight</a:t>
            </a:r>
          </a:p>
          <a:p>
            <a:pPr marL="342900" indent="-3429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A future need has been identified for InSight to have the ability to deliver reports to external systems through standard integration mechanisms (ex: HTTP POST)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20014" y="1104867"/>
            <a:ext cx="992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Problem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268135" y="1467159"/>
            <a:ext cx="4861111" cy="4031873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3</a:t>
            </a:r>
            <a:r>
              <a:rPr lang="en-US" sz="1600" baseline="30000" dirty="0" smtClean="0">
                <a:solidFill>
                  <a:schemeClr val="accent1">
                    <a:lumMod val="75000"/>
                  </a:schemeClr>
                </a:solidFill>
              </a:rPr>
              <a:t>rd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parties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&amp; developers to can easily integrate with the GE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InSight platform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and rapidly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create of new and innovative solutions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GE can meter usage and monetize functionality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that today is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bundled in InSight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GE InSight’s powerful reporting capabilities will be available to 3</a:t>
            </a:r>
            <a:r>
              <a:rPr lang="en-US" sz="1600" baseline="30000" dirty="0" smtClean="0">
                <a:solidFill>
                  <a:schemeClr val="accent1">
                    <a:lumMod val="75000"/>
                  </a:schemeClr>
                </a:solidFill>
              </a:rPr>
              <a:t>rd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party users and developers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Reporting services will be more robust and able to leverage data from multiple data sources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Reports will be able to be delivered to external systems through robust delivery mechanisms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Reduced exposure to operational risks, such as downtime, misconfiguration, and performance &amp; scaling challenges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Reduced infrastructure costs by leveraging cloud computing economies of scale of cloud</a:t>
            </a:r>
            <a:endParaRPr lang="en-US" sz="1600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523629" y="1104867"/>
            <a:ext cx="968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Benefits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431613" y="4715435"/>
            <a:ext cx="3645647" cy="914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REFRAME AS OPPORTUNITIES/GOALS/OUTCOMES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6619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1403703" y="1774291"/>
            <a:ext cx="632897" cy="988828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/>
          <p:cNvSpPr/>
          <p:nvPr/>
        </p:nvSpPr>
        <p:spPr>
          <a:xfrm>
            <a:off x="1447780" y="1846007"/>
            <a:ext cx="545524" cy="788059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bject 4"/>
          <p:cNvSpPr/>
          <p:nvPr/>
        </p:nvSpPr>
        <p:spPr>
          <a:xfrm>
            <a:off x="0" y="0"/>
            <a:ext cx="12200613" cy="861386"/>
          </a:xfrm>
          <a:custGeom>
            <a:avLst/>
            <a:gdLst/>
            <a:ahLst/>
            <a:cxnLst/>
            <a:rect l="l" t="t" r="r" b="b"/>
            <a:pathLst>
              <a:path w="4889500" h="9753600">
                <a:moveTo>
                  <a:pt x="0" y="9753600"/>
                </a:moveTo>
                <a:lnTo>
                  <a:pt x="4889500" y="9753600"/>
                </a:lnTo>
                <a:lnTo>
                  <a:pt x="48895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solidFill>
            <a:schemeClr val="tx1">
              <a:lumMod val="60000"/>
              <a:lumOff val="40000"/>
            </a:schemeClr>
          </a:solidFill>
        </p:spPr>
        <p:txBody>
          <a:bodyPr wrap="square" lIns="0" tIns="0" rIns="0" bIns="0" rtlCol="0"/>
          <a:lstStyle/>
          <a:p>
            <a:endParaRPr sz="1266">
              <a:solidFill>
                <a:srgbClr val="1E4191"/>
              </a:solidFill>
            </a:endParaRPr>
          </a:p>
        </p:txBody>
      </p:sp>
      <p:sp>
        <p:nvSpPr>
          <p:cNvPr id="34" name="object 5"/>
          <p:cNvSpPr/>
          <p:nvPr/>
        </p:nvSpPr>
        <p:spPr>
          <a:xfrm>
            <a:off x="11191836" y="147556"/>
            <a:ext cx="607219" cy="606326"/>
          </a:xfrm>
          <a:custGeom>
            <a:avLst/>
            <a:gdLst/>
            <a:ahLst/>
            <a:cxnLst/>
            <a:rect l="l" t="t" r="r" b="b"/>
            <a:pathLst>
              <a:path w="863600" h="862330">
                <a:moveTo>
                  <a:pt x="431825" y="0"/>
                </a:moveTo>
                <a:lnTo>
                  <a:pt x="384850" y="2539"/>
                </a:lnTo>
                <a:lnTo>
                  <a:pt x="339321" y="8889"/>
                </a:lnTo>
                <a:lnTo>
                  <a:pt x="295504" y="21589"/>
                </a:lnTo>
                <a:lnTo>
                  <a:pt x="253666" y="38099"/>
                </a:lnTo>
                <a:lnTo>
                  <a:pt x="214071" y="58419"/>
                </a:lnTo>
                <a:lnTo>
                  <a:pt x="176985" y="82549"/>
                </a:lnTo>
                <a:lnTo>
                  <a:pt x="142675" y="110489"/>
                </a:lnTo>
                <a:lnTo>
                  <a:pt x="111406" y="142239"/>
                </a:lnTo>
                <a:lnTo>
                  <a:pt x="83444" y="176529"/>
                </a:lnTo>
                <a:lnTo>
                  <a:pt x="59054" y="213359"/>
                </a:lnTo>
                <a:lnTo>
                  <a:pt x="38503" y="252729"/>
                </a:lnTo>
                <a:lnTo>
                  <a:pt x="22057" y="294639"/>
                </a:lnTo>
                <a:lnTo>
                  <a:pt x="9980" y="339089"/>
                </a:lnTo>
                <a:lnTo>
                  <a:pt x="2539" y="384809"/>
                </a:lnTo>
                <a:lnTo>
                  <a:pt x="0" y="430529"/>
                </a:lnTo>
                <a:lnTo>
                  <a:pt x="2539" y="478789"/>
                </a:lnTo>
                <a:lnTo>
                  <a:pt x="9980" y="524509"/>
                </a:lnTo>
                <a:lnTo>
                  <a:pt x="22057" y="567689"/>
                </a:lnTo>
                <a:lnTo>
                  <a:pt x="38503" y="609599"/>
                </a:lnTo>
                <a:lnTo>
                  <a:pt x="59054" y="648969"/>
                </a:lnTo>
                <a:lnTo>
                  <a:pt x="83444" y="687069"/>
                </a:lnTo>
                <a:lnTo>
                  <a:pt x="111406" y="721359"/>
                </a:lnTo>
                <a:lnTo>
                  <a:pt x="142675" y="751839"/>
                </a:lnTo>
                <a:lnTo>
                  <a:pt x="176985" y="779779"/>
                </a:lnTo>
                <a:lnTo>
                  <a:pt x="214071" y="803909"/>
                </a:lnTo>
                <a:lnTo>
                  <a:pt x="253666" y="824229"/>
                </a:lnTo>
                <a:lnTo>
                  <a:pt x="295504" y="840739"/>
                </a:lnTo>
                <a:lnTo>
                  <a:pt x="339321" y="853439"/>
                </a:lnTo>
                <a:lnTo>
                  <a:pt x="384850" y="861059"/>
                </a:lnTo>
                <a:lnTo>
                  <a:pt x="431825" y="862329"/>
                </a:lnTo>
                <a:lnTo>
                  <a:pt x="478791" y="861059"/>
                </a:lnTo>
                <a:lnTo>
                  <a:pt x="524311" y="853439"/>
                </a:lnTo>
                <a:lnTo>
                  <a:pt x="563740" y="842009"/>
                </a:lnTo>
                <a:lnTo>
                  <a:pt x="431825" y="842009"/>
                </a:lnTo>
                <a:lnTo>
                  <a:pt x="383835" y="839469"/>
                </a:lnTo>
                <a:lnTo>
                  <a:pt x="337472" y="831849"/>
                </a:lnTo>
                <a:lnTo>
                  <a:pt x="293043" y="819149"/>
                </a:lnTo>
                <a:lnTo>
                  <a:pt x="250858" y="801369"/>
                </a:lnTo>
                <a:lnTo>
                  <a:pt x="211226" y="778509"/>
                </a:lnTo>
                <a:lnTo>
                  <a:pt x="174455" y="751839"/>
                </a:lnTo>
                <a:lnTo>
                  <a:pt x="140854" y="722629"/>
                </a:lnTo>
                <a:lnTo>
                  <a:pt x="110731" y="688339"/>
                </a:lnTo>
                <a:lnTo>
                  <a:pt x="84395" y="651509"/>
                </a:lnTo>
                <a:lnTo>
                  <a:pt x="62156" y="612139"/>
                </a:lnTo>
                <a:lnTo>
                  <a:pt x="44321" y="570229"/>
                </a:lnTo>
                <a:lnTo>
                  <a:pt x="31200" y="525779"/>
                </a:lnTo>
                <a:lnTo>
                  <a:pt x="23101" y="478789"/>
                </a:lnTo>
                <a:lnTo>
                  <a:pt x="20332" y="430529"/>
                </a:lnTo>
                <a:lnTo>
                  <a:pt x="23101" y="383539"/>
                </a:lnTo>
                <a:lnTo>
                  <a:pt x="31200" y="336549"/>
                </a:lnTo>
                <a:lnTo>
                  <a:pt x="44321" y="292099"/>
                </a:lnTo>
                <a:lnTo>
                  <a:pt x="62156" y="250189"/>
                </a:lnTo>
                <a:lnTo>
                  <a:pt x="84395" y="210819"/>
                </a:lnTo>
                <a:lnTo>
                  <a:pt x="110731" y="173989"/>
                </a:lnTo>
                <a:lnTo>
                  <a:pt x="140854" y="139699"/>
                </a:lnTo>
                <a:lnTo>
                  <a:pt x="174455" y="110489"/>
                </a:lnTo>
                <a:lnTo>
                  <a:pt x="211226" y="83819"/>
                </a:lnTo>
                <a:lnTo>
                  <a:pt x="250858" y="60959"/>
                </a:lnTo>
                <a:lnTo>
                  <a:pt x="293043" y="43179"/>
                </a:lnTo>
                <a:lnTo>
                  <a:pt x="337472" y="30479"/>
                </a:lnTo>
                <a:lnTo>
                  <a:pt x="383835" y="22859"/>
                </a:lnTo>
                <a:lnTo>
                  <a:pt x="431825" y="19049"/>
                </a:lnTo>
                <a:lnTo>
                  <a:pt x="559359" y="19049"/>
                </a:lnTo>
                <a:lnTo>
                  <a:pt x="524311" y="8889"/>
                </a:lnTo>
                <a:lnTo>
                  <a:pt x="478791" y="2539"/>
                </a:lnTo>
                <a:lnTo>
                  <a:pt x="431825" y="0"/>
                </a:lnTo>
                <a:close/>
              </a:path>
              <a:path w="863600" h="862330">
                <a:moveTo>
                  <a:pt x="559359" y="19049"/>
                </a:moveTo>
                <a:lnTo>
                  <a:pt x="431825" y="19049"/>
                </a:lnTo>
                <a:lnTo>
                  <a:pt x="479812" y="22859"/>
                </a:lnTo>
                <a:lnTo>
                  <a:pt x="526171" y="30479"/>
                </a:lnTo>
                <a:lnTo>
                  <a:pt x="570596" y="43179"/>
                </a:lnTo>
                <a:lnTo>
                  <a:pt x="612776" y="62229"/>
                </a:lnTo>
                <a:lnTo>
                  <a:pt x="652403" y="83819"/>
                </a:lnTo>
                <a:lnTo>
                  <a:pt x="689170" y="110489"/>
                </a:lnTo>
                <a:lnTo>
                  <a:pt x="722766" y="140969"/>
                </a:lnTo>
                <a:lnTo>
                  <a:pt x="752884" y="173989"/>
                </a:lnTo>
                <a:lnTo>
                  <a:pt x="779215" y="210819"/>
                </a:lnTo>
                <a:lnTo>
                  <a:pt x="801451" y="250189"/>
                </a:lnTo>
                <a:lnTo>
                  <a:pt x="819283" y="293369"/>
                </a:lnTo>
                <a:lnTo>
                  <a:pt x="832401" y="336549"/>
                </a:lnTo>
                <a:lnTo>
                  <a:pt x="840499" y="383539"/>
                </a:lnTo>
                <a:lnTo>
                  <a:pt x="843267" y="430529"/>
                </a:lnTo>
                <a:lnTo>
                  <a:pt x="840499" y="478789"/>
                </a:lnTo>
                <a:lnTo>
                  <a:pt x="832401" y="525779"/>
                </a:lnTo>
                <a:lnTo>
                  <a:pt x="819283" y="570229"/>
                </a:lnTo>
                <a:lnTo>
                  <a:pt x="801451" y="612139"/>
                </a:lnTo>
                <a:lnTo>
                  <a:pt x="779215" y="651509"/>
                </a:lnTo>
                <a:lnTo>
                  <a:pt x="752884" y="688339"/>
                </a:lnTo>
                <a:lnTo>
                  <a:pt x="722766" y="722629"/>
                </a:lnTo>
                <a:lnTo>
                  <a:pt x="689170" y="751839"/>
                </a:lnTo>
                <a:lnTo>
                  <a:pt x="652403" y="778509"/>
                </a:lnTo>
                <a:lnTo>
                  <a:pt x="612776" y="801369"/>
                </a:lnTo>
                <a:lnTo>
                  <a:pt x="570596" y="819149"/>
                </a:lnTo>
                <a:lnTo>
                  <a:pt x="526171" y="831849"/>
                </a:lnTo>
                <a:lnTo>
                  <a:pt x="479812" y="839469"/>
                </a:lnTo>
                <a:lnTo>
                  <a:pt x="431825" y="842009"/>
                </a:lnTo>
                <a:lnTo>
                  <a:pt x="563740" y="842009"/>
                </a:lnTo>
                <a:lnTo>
                  <a:pt x="609953" y="824229"/>
                </a:lnTo>
                <a:lnTo>
                  <a:pt x="649543" y="803909"/>
                </a:lnTo>
                <a:lnTo>
                  <a:pt x="686625" y="779779"/>
                </a:lnTo>
                <a:lnTo>
                  <a:pt x="720932" y="751839"/>
                </a:lnTo>
                <a:lnTo>
                  <a:pt x="752198" y="721359"/>
                </a:lnTo>
                <a:lnTo>
                  <a:pt x="780158" y="687069"/>
                </a:lnTo>
                <a:lnTo>
                  <a:pt x="804546" y="648969"/>
                </a:lnTo>
                <a:lnTo>
                  <a:pt x="825097" y="609599"/>
                </a:lnTo>
                <a:lnTo>
                  <a:pt x="841543" y="567689"/>
                </a:lnTo>
                <a:lnTo>
                  <a:pt x="853619" y="524509"/>
                </a:lnTo>
                <a:lnTo>
                  <a:pt x="861060" y="478789"/>
                </a:lnTo>
                <a:lnTo>
                  <a:pt x="863599" y="430529"/>
                </a:lnTo>
                <a:lnTo>
                  <a:pt x="861060" y="384809"/>
                </a:lnTo>
                <a:lnTo>
                  <a:pt x="853619" y="339089"/>
                </a:lnTo>
                <a:lnTo>
                  <a:pt x="841543" y="294639"/>
                </a:lnTo>
                <a:lnTo>
                  <a:pt x="825097" y="252729"/>
                </a:lnTo>
                <a:lnTo>
                  <a:pt x="804546" y="213359"/>
                </a:lnTo>
                <a:lnTo>
                  <a:pt x="780158" y="176529"/>
                </a:lnTo>
                <a:lnTo>
                  <a:pt x="752198" y="142239"/>
                </a:lnTo>
                <a:lnTo>
                  <a:pt x="720932" y="110489"/>
                </a:lnTo>
                <a:lnTo>
                  <a:pt x="686625" y="82549"/>
                </a:lnTo>
                <a:lnTo>
                  <a:pt x="649543" y="58419"/>
                </a:lnTo>
                <a:lnTo>
                  <a:pt x="609953" y="38099"/>
                </a:lnTo>
                <a:lnTo>
                  <a:pt x="568121" y="21589"/>
                </a:lnTo>
                <a:lnTo>
                  <a:pt x="559359" y="19049"/>
                </a:lnTo>
                <a:close/>
              </a:path>
              <a:path w="863600" h="862330">
                <a:moveTo>
                  <a:pt x="311124" y="793749"/>
                </a:moveTo>
                <a:lnTo>
                  <a:pt x="309676" y="793749"/>
                </a:lnTo>
                <a:lnTo>
                  <a:pt x="308940" y="796289"/>
                </a:lnTo>
                <a:lnTo>
                  <a:pt x="309384" y="797559"/>
                </a:lnTo>
                <a:lnTo>
                  <a:pt x="309943" y="797559"/>
                </a:lnTo>
                <a:lnTo>
                  <a:pt x="325733" y="802639"/>
                </a:lnTo>
                <a:lnTo>
                  <a:pt x="352139" y="808989"/>
                </a:lnTo>
                <a:lnTo>
                  <a:pt x="387917" y="814069"/>
                </a:lnTo>
                <a:lnTo>
                  <a:pt x="431825" y="816609"/>
                </a:lnTo>
                <a:lnTo>
                  <a:pt x="477664" y="814069"/>
                </a:lnTo>
                <a:lnTo>
                  <a:pt x="515398" y="807719"/>
                </a:lnTo>
                <a:lnTo>
                  <a:pt x="403097" y="807719"/>
                </a:lnTo>
                <a:lnTo>
                  <a:pt x="369303" y="806449"/>
                </a:lnTo>
                <a:lnTo>
                  <a:pt x="341204" y="801369"/>
                </a:lnTo>
                <a:lnTo>
                  <a:pt x="311124" y="793749"/>
                </a:lnTo>
                <a:close/>
              </a:path>
              <a:path w="863600" h="862330">
                <a:moveTo>
                  <a:pt x="670336" y="730249"/>
                </a:moveTo>
                <a:lnTo>
                  <a:pt x="456920" y="730249"/>
                </a:lnTo>
                <a:lnTo>
                  <a:pt x="468669" y="732789"/>
                </a:lnTo>
                <a:lnTo>
                  <a:pt x="478159" y="739139"/>
                </a:lnTo>
                <a:lnTo>
                  <a:pt x="484504" y="748029"/>
                </a:lnTo>
                <a:lnTo>
                  <a:pt x="486816" y="760729"/>
                </a:lnTo>
                <a:lnTo>
                  <a:pt x="481138" y="778509"/>
                </a:lnTo>
                <a:lnTo>
                  <a:pt x="464697" y="793749"/>
                </a:lnTo>
                <a:lnTo>
                  <a:pt x="438387" y="803909"/>
                </a:lnTo>
                <a:lnTo>
                  <a:pt x="403097" y="807719"/>
                </a:lnTo>
                <a:lnTo>
                  <a:pt x="515398" y="807719"/>
                </a:lnTo>
                <a:lnTo>
                  <a:pt x="522945" y="806449"/>
                </a:lnTo>
                <a:lnTo>
                  <a:pt x="566839" y="792479"/>
                </a:lnTo>
                <a:lnTo>
                  <a:pt x="608519" y="774699"/>
                </a:lnTo>
                <a:lnTo>
                  <a:pt x="647157" y="750569"/>
                </a:lnTo>
                <a:lnTo>
                  <a:pt x="670336" y="730249"/>
                </a:lnTo>
                <a:close/>
              </a:path>
              <a:path w="863600" h="862330">
                <a:moveTo>
                  <a:pt x="69151" y="308609"/>
                </a:moveTo>
                <a:lnTo>
                  <a:pt x="65938" y="308609"/>
                </a:lnTo>
                <a:lnTo>
                  <a:pt x="62804" y="318769"/>
                </a:lnTo>
                <a:lnTo>
                  <a:pt x="56203" y="345439"/>
                </a:lnTo>
                <a:lnTo>
                  <a:pt x="49650" y="383539"/>
                </a:lnTo>
                <a:lnTo>
                  <a:pt x="46659" y="430529"/>
                </a:lnTo>
                <a:lnTo>
                  <a:pt x="49252" y="477519"/>
                </a:lnTo>
                <a:lnTo>
                  <a:pt x="57144" y="523239"/>
                </a:lnTo>
                <a:lnTo>
                  <a:pt x="70392" y="566419"/>
                </a:lnTo>
                <a:lnTo>
                  <a:pt x="89053" y="608329"/>
                </a:lnTo>
                <a:lnTo>
                  <a:pt x="113183" y="647699"/>
                </a:lnTo>
                <a:lnTo>
                  <a:pt x="142840" y="681989"/>
                </a:lnTo>
                <a:lnTo>
                  <a:pt x="178079" y="712469"/>
                </a:lnTo>
                <a:lnTo>
                  <a:pt x="218957" y="736599"/>
                </a:lnTo>
                <a:lnTo>
                  <a:pt x="265531" y="755649"/>
                </a:lnTo>
                <a:lnTo>
                  <a:pt x="309641" y="767079"/>
                </a:lnTo>
                <a:lnTo>
                  <a:pt x="352856" y="770889"/>
                </a:lnTo>
                <a:lnTo>
                  <a:pt x="393834" y="764539"/>
                </a:lnTo>
                <a:lnTo>
                  <a:pt x="418785" y="750569"/>
                </a:lnTo>
                <a:lnTo>
                  <a:pt x="436788" y="736599"/>
                </a:lnTo>
                <a:lnTo>
                  <a:pt x="456920" y="730249"/>
                </a:lnTo>
                <a:lnTo>
                  <a:pt x="670336" y="730249"/>
                </a:lnTo>
                <a:lnTo>
                  <a:pt x="681926" y="720089"/>
                </a:lnTo>
                <a:lnTo>
                  <a:pt x="711996" y="685799"/>
                </a:lnTo>
                <a:lnTo>
                  <a:pt x="729104" y="656589"/>
                </a:lnTo>
                <a:lnTo>
                  <a:pt x="263143" y="656589"/>
                </a:lnTo>
                <a:lnTo>
                  <a:pt x="232631" y="650239"/>
                </a:lnTo>
                <a:lnTo>
                  <a:pt x="210972" y="634999"/>
                </a:lnTo>
                <a:lnTo>
                  <a:pt x="198057" y="612139"/>
                </a:lnTo>
                <a:lnTo>
                  <a:pt x="193776" y="586739"/>
                </a:lnTo>
                <a:lnTo>
                  <a:pt x="196638" y="566419"/>
                </a:lnTo>
                <a:lnTo>
                  <a:pt x="204997" y="543559"/>
                </a:lnTo>
                <a:lnTo>
                  <a:pt x="218508" y="521969"/>
                </a:lnTo>
                <a:lnTo>
                  <a:pt x="236829" y="501649"/>
                </a:lnTo>
                <a:lnTo>
                  <a:pt x="255794" y="486409"/>
                </a:lnTo>
                <a:lnTo>
                  <a:pt x="104063" y="486409"/>
                </a:lnTo>
                <a:lnTo>
                  <a:pt x="84802" y="480059"/>
                </a:lnTo>
                <a:lnTo>
                  <a:pt x="69235" y="463549"/>
                </a:lnTo>
                <a:lnTo>
                  <a:pt x="58824" y="438149"/>
                </a:lnTo>
                <a:lnTo>
                  <a:pt x="55029" y="402589"/>
                </a:lnTo>
                <a:lnTo>
                  <a:pt x="57020" y="368299"/>
                </a:lnTo>
                <a:lnTo>
                  <a:pt x="61533" y="340359"/>
                </a:lnTo>
                <a:lnTo>
                  <a:pt x="66371" y="320039"/>
                </a:lnTo>
                <a:lnTo>
                  <a:pt x="69430" y="309879"/>
                </a:lnTo>
                <a:lnTo>
                  <a:pt x="69151" y="308609"/>
                </a:lnTo>
                <a:close/>
              </a:path>
              <a:path w="863600" h="862330">
                <a:moveTo>
                  <a:pt x="505955" y="372109"/>
                </a:moveTo>
                <a:lnTo>
                  <a:pt x="460943" y="403859"/>
                </a:lnTo>
                <a:lnTo>
                  <a:pt x="432506" y="420369"/>
                </a:lnTo>
                <a:lnTo>
                  <a:pt x="396176" y="441959"/>
                </a:lnTo>
                <a:lnTo>
                  <a:pt x="390972" y="500379"/>
                </a:lnTo>
                <a:lnTo>
                  <a:pt x="380377" y="551179"/>
                </a:lnTo>
                <a:lnTo>
                  <a:pt x="361213" y="593089"/>
                </a:lnTo>
                <a:lnTo>
                  <a:pt x="334762" y="626109"/>
                </a:lnTo>
                <a:lnTo>
                  <a:pt x="301810" y="647699"/>
                </a:lnTo>
                <a:lnTo>
                  <a:pt x="263143" y="656589"/>
                </a:lnTo>
                <a:lnTo>
                  <a:pt x="557390" y="656589"/>
                </a:lnTo>
                <a:lnTo>
                  <a:pt x="503138" y="643889"/>
                </a:lnTo>
                <a:lnTo>
                  <a:pt x="464245" y="613409"/>
                </a:lnTo>
                <a:lnTo>
                  <a:pt x="440825" y="571499"/>
                </a:lnTo>
                <a:lnTo>
                  <a:pt x="432993" y="524509"/>
                </a:lnTo>
                <a:lnTo>
                  <a:pt x="442732" y="468629"/>
                </a:lnTo>
                <a:lnTo>
                  <a:pt x="466043" y="427989"/>
                </a:lnTo>
                <a:lnTo>
                  <a:pt x="494067" y="401319"/>
                </a:lnTo>
                <a:lnTo>
                  <a:pt x="517944" y="387349"/>
                </a:lnTo>
                <a:lnTo>
                  <a:pt x="513156" y="383539"/>
                </a:lnTo>
                <a:lnTo>
                  <a:pt x="509536" y="378459"/>
                </a:lnTo>
                <a:lnTo>
                  <a:pt x="505955" y="372109"/>
                </a:lnTo>
                <a:close/>
              </a:path>
              <a:path w="863600" h="862330">
                <a:moveTo>
                  <a:pt x="754645" y="452119"/>
                </a:moveTo>
                <a:lnTo>
                  <a:pt x="592073" y="452119"/>
                </a:lnTo>
                <a:lnTo>
                  <a:pt x="626814" y="459739"/>
                </a:lnTo>
                <a:lnTo>
                  <a:pt x="651906" y="480059"/>
                </a:lnTo>
                <a:lnTo>
                  <a:pt x="667126" y="510539"/>
                </a:lnTo>
                <a:lnTo>
                  <a:pt x="672249" y="546099"/>
                </a:lnTo>
                <a:lnTo>
                  <a:pt x="663892" y="585469"/>
                </a:lnTo>
                <a:lnTo>
                  <a:pt x="640394" y="621029"/>
                </a:lnTo>
                <a:lnTo>
                  <a:pt x="604108" y="646429"/>
                </a:lnTo>
                <a:lnTo>
                  <a:pt x="557390" y="656589"/>
                </a:lnTo>
                <a:lnTo>
                  <a:pt x="729104" y="656589"/>
                </a:lnTo>
                <a:lnTo>
                  <a:pt x="754735" y="596899"/>
                </a:lnTo>
                <a:lnTo>
                  <a:pt x="766125" y="553719"/>
                </a:lnTo>
                <a:lnTo>
                  <a:pt x="770305" y="511809"/>
                </a:lnTo>
                <a:lnTo>
                  <a:pt x="764140" y="469899"/>
                </a:lnTo>
                <a:lnTo>
                  <a:pt x="754645" y="452119"/>
                </a:lnTo>
                <a:close/>
              </a:path>
              <a:path w="863600" h="862330">
                <a:moveTo>
                  <a:pt x="358381" y="462279"/>
                </a:moveTo>
                <a:lnTo>
                  <a:pt x="316124" y="486409"/>
                </a:lnTo>
                <a:lnTo>
                  <a:pt x="275637" y="516889"/>
                </a:lnTo>
                <a:lnTo>
                  <a:pt x="245242" y="551179"/>
                </a:lnTo>
                <a:lnTo>
                  <a:pt x="233260" y="589279"/>
                </a:lnTo>
                <a:lnTo>
                  <a:pt x="235411" y="601979"/>
                </a:lnTo>
                <a:lnTo>
                  <a:pt x="241487" y="612139"/>
                </a:lnTo>
                <a:lnTo>
                  <a:pt x="250920" y="617219"/>
                </a:lnTo>
                <a:lnTo>
                  <a:pt x="263143" y="618489"/>
                </a:lnTo>
                <a:lnTo>
                  <a:pt x="302610" y="603249"/>
                </a:lnTo>
                <a:lnTo>
                  <a:pt x="330231" y="566419"/>
                </a:lnTo>
                <a:lnTo>
                  <a:pt x="348118" y="516889"/>
                </a:lnTo>
                <a:lnTo>
                  <a:pt x="358381" y="462279"/>
                </a:lnTo>
                <a:close/>
              </a:path>
              <a:path w="863600" h="862330">
                <a:moveTo>
                  <a:pt x="553821" y="406399"/>
                </a:moveTo>
                <a:lnTo>
                  <a:pt x="530755" y="416559"/>
                </a:lnTo>
                <a:lnTo>
                  <a:pt x="505677" y="436879"/>
                </a:lnTo>
                <a:lnTo>
                  <a:pt x="485536" y="471169"/>
                </a:lnTo>
                <a:lnTo>
                  <a:pt x="477278" y="519429"/>
                </a:lnTo>
                <a:lnTo>
                  <a:pt x="483104" y="557529"/>
                </a:lnTo>
                <a:lnTo>
                  <a:pt x="499691" y="588009"/>
                </a:lnTo>
                <a:lnTo>
                  <a:pt x="525702" y="610869"/>
                </a:lnTo>
                <a:lnTo>
                  <a:pt x="559803" y="618489"/>
                </a:lnTo>
                <a:lnTo>
                  <a:pt x="587019" y="613409"/>
                </a:lnTo>
                <a:lnTo>
                  <a:pt x="609698" y="598169"/>
                </a:lnTo>
                <a:lnTo>
                  <a:pt x="625429" y="574039"/>
                </a:lnTo>
                <a:lnTo>
                  <a:pt x="625960" y="571499"/>
                </a:lnTo>
                <a:lnTo>
                  <a:pt x="562165" y="571499"/>
                </a:lnTo>
                <a:lnTo>
                  <a:pt x="545543" y="566419"/>
                </a:lnTo>
                <a:lnTo>
                  <a:pt x="532279" y="554989"/>
                </a:lnTo>
                <a:lnTo>
                  <a:pt x="523496" y="538479"/>
                </a:lnTo>
                <a:lnTo>
                  <a:pt x="520318" y="516889"/>
                </a:lnTo>
                <a:lnTo>
                  <a:pt x="525812" y="491489"/>
                </a:lnTo>
                <a:lnTo>
                  <a:pt x="540946" y="471169"/>
                </a:lnTo>
                <a:lnTo>
                  <a:pt x="563706" y="457199"/>
                </a:lnTo>
                <a:lnTo>
                  <a:pt x="592073" y="452119"/>
                </a:lnTo>
                <a:lnTo>
                  <a:pt x="754645" y="452119"/>
                </a:lnTo>
                <a:lnTo>
                  <a:pt x="750576" y="444499"/>
                </a:lnTo>
                <a:lnTo>
                  <a:pt x="737012" y="426719"/>
                </a:lnTo>
                <a:lnTo>
                  <a:pt x="731617" y="408939"/>
                </a:lnTo>
                <a:lnTo>
                  <a:pt x="588046" y="408939"/>
                </a:lnTo>
                <a:lnTo>
                  <a:pt x="564648" y="407669"/>
                </a:lnTo>
                <a:lnTo>
                  <a:pt x="553821" y="406399"/>
                </a:lnTo>
                <a:close/>
              </a:path>
              <a:path w="863600" h="862330">
                <a:moveTo>
                  <a:pt x="589686" y="487679"/>
                </a:moveTo>
                <a:lnTo>
                  <a:pt x="579133" y="488949"/>
                </a:lnTo>
                <a:lnTo>
                  <a:pt x="569807" y="494029"/>
                </a:lnTo>
                <a:lnTo>
                  <a:pt x="562972" y="502919"/>
                </a:lnTo>
                <a:lnTo>
                  <a:pt x="559892" y="513079"/>
                </a:lnTo>
                <a:lnTo>
                  <a:pt x="562202" y="527049"/>
                </a:lnTo>
                <a:lnTo>
                  <a:pt x="568820" y="537209"/>
                </a:lnTo>
                <a:lnTo>
                  <a:pt x="575733" y="546099"/>
                </a:lnTo>
                <a:lnTo>
                  <a:pt x="578929" y="554989"/>
                </a:lnTo>
                <a:lnTo>
                  <a:pt x="578929" y="566419"/>
                </a:lnTo>
                <a:lnTo>
                  <a:pt x="570560" y="571499"/>
                </a:lnTo>
                <a:lnTo>
                  <a:pt x="625960" y="571499"/>
                </a:lnTo>
                <a:lnTo>
                  <a:pt x="631799" y="543559"/>
                </a:lnTo>
                <a:lnTo>
                  <a:pt x="629255" y="523239"/>
                </a:lnTo>
                <a:lnTo>
                  <a:pt x="621506" y="505459"/>
                </a:lnTo>
                <a:lnTo>
                  <a:pt x="608375" y="492759"/>
                </a:lnTo>
                <a:lnTo>
                  <a:pt x="589686" y="487679"/>
                </a:lnTo>
                <a:close/>
              </a:path>
              <a:path w="863600" h="862330">
                <a:moveTo>
                  <a:pt x="812239" y="375919"/>
                </a:moveTo>
                <a:lnTo>
                  <a:pt x="759561" y="375919"/>
                </a:lnTo>
                <a:lnTo>
                  <a:pt x="778790" y="382269"/>
                </a:lnTo>
                <a:lnTo>
                  <a:pt x="794321" y="398779"/>
                </a:lnTo>
                <a:lnTo>
                  <a:pt x="804727" y="425449"/>
                </a:lnTo>
                <a:lnTo>
                  <a:pt x="808445" y="459739"/>
                </a:lnTo>
                <a:lnTo>
                  <a:pt x="808505" y="462279"/>
                </a:lnTo>
                <a:lnTo>
                  <a:pt x="806401" y="496569"/>
                </a:lnTo>
                <a:lnTo>
                  <a:pt x="801474" y="525779"/>
                </a:lnTo>
                <a:lnTo>
                  <a:pt x="796514" y="544829"/>
                </a:lnTo>
                <a:lnTo>
                  <a:pt x="794232" y="553719"/>
                </a:lnTo>
                <a:lnTo>
                  <a:pt x="794499" y="553719"/>
                </a:lnTo>
                <a:lnTo>
                  <a:pt x="796848" y="554989"/>
                </a:lnTo>
                <a:lnTo>
                  <a:pt x="797547" y="554989"/>
                </a:lnTo>
                <a:lnTo>
                  <a:pt x="797725" y="553719"/>
                </a:lnTo>
                <a:lnTo>
                  <a:pt x="800900" y="544829"/>
                </a:lnTo>
                <a:lnTo>
                  <a:pt x="807651" y="518159"/>
                </a:lnTo>
                <a:lnTo>
                  <a:pt x="814243" y="480059"/>
                </a:lnTo>
                <a:lnTo>
                  <a:pt x="816940" y="430529"/>
                </a:lnTo>
                <a:lnTo>
                  <a:pt x="814015" y="386079"/>
                </a:lnTo>
                <a:lnTo>
                  <a:pt x="812239" y="375919"/>
                </a:lnTo>
                <a:close/>
              </a:path>
              <a:path w="863600" h="862330">
                <a:moveTo>
                  <a:pt x="431825" y="45719"/>
                </a:moveTo>
                <a:lnTo>
                  <a:pt x="386017" y="48259"/>
                </a:lnTo>
                <a:lnTo>
                  <a:pt x="340829" y="57149"/>
                </a:lnTo>
                <a:lnTo>
                  <a:pt x="297057" y="69849"/>
                </a:lnTo>
                <a:lnTo>
                  <a:pt x="255499" y="88899"/>
                </a:lnTo>
                <a:lnTo>
                  <a:pt x="216954" y="113029"/>
                </a:lnTo>
                <a:lnTo>
                  <a:pt x="182219" y="142239"/>
                </a:lnTo>
                <a:lnTo>
                  <a:pt x="152092" y="177799"/>
                </a:lnTo>
                <a:lnTo>
                  <a:pt x="127370" y="218439"/>
                </a:lnTo>
                <a:lnTo>
                  <a:pt x="108851" y="265429"/>
                </a:lnTo>
                <a:lnTo>
                  <a:pt x="97486" y="308609"/>
                </a:lnTo>
                <a:lnTo>
                  <a:pt x="93294" y="351789"/>
                </a:lnTo>
                <a:lnTo>
                  <a:pt x="99465" y="393699"/>
                </a:lnTo>
                <a:lnTo>
                  <a:pt x="113042" y="419099"/>
                </a:lnTo>
                <a:lnTo>
                  <a:pt x="126619" y="436879"/>
                </a:lnTo>
                <a:lnTo>
                  <a:pt x="132791" y="457199"/>
                </a:lnTo>
                <a:lnTo>
                  <a:pt x="130488" y="468629"/>
                </a:lnTo>
                <a:lnTo>
                  <a:pt x="124256" y="477519"/>
                </a:lnTo>
                <a:lnTo>
                  <a:pt x="115110" y="483869"/>
                </a:lnTo>
                <a:lnTo>
                  <a:pt x="104063" y="486409"/>
                </a:lnTo>
                <a:lnTo>
                  <a:pt x="255794" y="486409"/>
                </a:lnTo>
                <a:lnTo>
                  <a:pt x="263697" y="480059"/>
                </a:lnTo>
                <a:lnTo>
                  <a:pt x="292911" y="461009"/>
                </a:lnTo>
                <a:lnTo>
                  <a:pt x="325485" y="443229"/>
                </a:lnTo>
                <a:lnTo>
                  <a:pt x="362432" y="424179"/>
                </a:lnTo>
                <a:lnTo>
                  <a:pt x="363438" y="417829"/>
                </a:lnTo>
                <a:lnTo>
                  <a:pt x="318160" y="417829"/>
                </a:lnTo>
                <a:lnTo>
                  <a:pt x="300393" y="414019"/>
                </a:lnTo>
                <a:lnTo>
                  <a:pt x="285427" y="403859"/>
                </a:lnTo>
                <a:lnTo>
                  <a:pt x="274274" y="389889"/>
                </a:lnTo>
                <a:lnTo>
                  <a:pt x="267944" y="373379"/>
                </a:lnTo>
                <a:lnTo>
                  <a:pt x="244635" y="368299"/>
                </a:lnTo>
                <a:lnTo>
                  <a:pt x="225929" y="354329"/>
                </a:lnTo>
                <a:lnTo>
                  <a:pt x="213277" y="335279"/>
                </a:lnTo>
                <a:lnTo>
                  <a:pt x="208127" y="308609"/>
                </a:lnTo>
                <a:lnTo>
                  <a:pt x="210088" y="289559"/>
                </a:lnTo>
                <a:lnTo>
                  <a:pt x="215749" y="273049"/>
                </a:lnTo>
                <a:lnTo>
                  <a:pt x="224774" y="261619"/>
                </a:lnTo>
                <a:lnTo>
                  <a:pt x="236829" y="257809"/>
                </a:lnTo>
                <a:lnTo>
                  <a:pt x="290391" y="257809"/>
                </a:lnTo>
                <a:lnTo>
                  <a:pt x="296205" y="245109"/>
                </a:lnTo>
                <a:lnTo>
                  <a:pt x="327808" y="210819"/>
                </a:lnTo>
                <a:lnTo>
                  <a:pt x="366026" y="198119"/>
                </a:lnTo>
                <a:lnTo>
                  <a:pt x="734651" y="198119"/>
                </a:lnTo>
                <a:lnTo>
                  <a:pt x="720969" y="181609"/>
                </a:lnTo>
                <a:lnTo>
                  <a:pt x="685827" y="151129"/>
                </a:lnTo>
                <a:lnTo>
                  <a:pt x="653510" y="132079"/>
                </a:lnTo>
                <a:lnTo>
                  <a:pt x="406679" y="132079"/>
                </a:lnTo>
                <a:lnTo>
                  <a:pt x="394444" y="129539"/>
                </a:lnTo>
                <a:lnTo>
                  <a:pt x="385013" y="123189"/>
                </a:lnTo>
                <a:lnTo>
                  <a:pt x="378943" y="114299"/>
                </a:lnTo>
                <a:lnTo>
                  <a:pt x="376796" y="102869"/>
                </a:lnTo>
                <a:lnTo>
                  <a:pt x="382644" y="83819"/>
                </a:lnTo>
                <a:lnTo>
                  <a:pt x="399365" y="68579"/>
                </a:lnTo>
                <a:lnTo>
                  <a:pt x="425729" y="58419"/>
                </a:lnTo>
                <a:lnTo>
                  <a:pt x="460501" y="54609"/>
                </a:lnTo>
                <a:lnTo>
                  <a:pt x="509582" y="54609"/>
                </a:lnTo>
                <a:lnTo>
                  <a:pt x="477551" y="48259"/>
                </a:lnTo>
                <a:lnTo>
                  <a:pt x="431825" y="45719"/>
                </a:lnTo>
                <a:close/>
              </a:path>
              <a:path w="863600" h="862330">
                <a:moveTo>
                  <a:pt x="366026" y="401319"/>
                </a:moveTo>
                <a:lnTo>
                  <a:pt x="355179" y="408939"/>
                </a:lnTo>
                <a:lnTo>
                  <a:pt x="342988" y="414019"/>
                </a:lnTo>
                <a:lnTo>
                  <a:pt x="330350" y="416559"/>
                </a:lnTo>
                <a:lnTo>
                  <a:pt x="318160" y="417829"/>
                </a:lnTo>
                <a:lnTo>
                  <a:pt x="363438" y="417829"/>
                </a:lnTo>
                <a:lnTo>
                  <a:pt x="363639" y="416559"/>
                </a:lnTo>
                <a:lnTo>
                  <a:pt x="364807" y="410209"/>
                </a:lnTo>
                <a:lnTo>
                  <a:pt x="366026" y="401319"/>
                </a:lnTo>
                <a:close/>
              </a:path>
              <a:path w="863600" h="862330">
                <a:moveTo>
                  <a:pt x="811129" y="369569"/>
                </a:moveTo>
                <a:lnTo>
                  <a:pt x="585444" y="369569"/>
                </a:lnTo>
                <a:lnTo>
                  <a:pt x="596825" y="370839"/>
                </a:lnTo>
                <a:lnTo>
                  <a:pt x="607968" y="373379"/>
                </a:lnTo>
                <a:lnTo>
                  <a:pt x="616605" y="379729"/>
                </a:lnTo>
                <a:lnTo>
                  <a:pt x="620471" y="388619"/>
                </a:lnTo>
                <a:lnTo>
                  <a:pt x="610994" y="403859"/>
                </a:lnTo>
                <a:lnTo>
                  <a:pt x="588046" y="408939"/>
                </a:lnTo>
                <a:lnTo>
                  <a:pt x="731617" y="408939"/>
                </a:lnTo>
                <a:lnTo>
                  <a:pt x="759561" y="375919"/>
                </a:lnTo>
                <a:lnTo>
                  <a:pt x="812239" y="375919"/>
                </a:lnTo>
                <a:lnTo>
                  <a:pt x="811129" y="369569"/>
                </a:lnTo>
                <a:close/>
              </a:path>
              <a:path w="863600" h="862330">
                <a:moveTo>
                  <a:pt x="494598" y="297179"/>
                </a:moveTo>
                <a:lnTo>
                  <a:pt x="431825" y="297179"/>
                </a:lnTo>
                <a:lnTo>
                  <a:pt x="436587" y="304799"/>
                </a:lnTo>
                <a:lnTo>
                  <a:pt x="436587" y="312419"/>
                </a:lnTo>
                <a:lnTo>
                  <a:pt x="433283" y="326389"/>
                </a:lnTo>
                <a:lnTo>
                  <a:pt x="424938" y="341629"/>
                </a:lnTo>
                <a:lnTo>
                  <a:pt x="413902" y="356869"/>
                </a:lnTo>
                <a:lnTo>
                  <a:pt x="402526" y="369569"/>
                </a:lnTo>
                <a:lnTo>
                  <a:pt x="400324" y="382269"/>
                </a:lnTo>
                <a:lnTo>
                  <a:pt x="398908" y="392429"/>
                </a:lnTo>
                <a:lnTo>
                  <a:pt x="398152" y="400049"/>
                </a:lnTo>
                <a:lnTo>
                  <a:pt x="397929" y="406399"/>
                </a:lnTo>
                <a:lnTo>
                  <a:pt x="426223" y="388619"/>
                </a:lnTo>
                <a:lnTo>
                  <a:pt x="471766" y="359409"/>
                </a:lnTo>
                <a:lnTo>
                  <a:pt x="494017" y="344169"/>
                </a:lnTo>
                <a:lnTo>
                  <a:pt x="492629" y="337819"/>
                </a:lnTo>
                <a:lnTo>
                  <a:pt x="491917" y="330199"/>
                </a:lnTo>
                <a:lnTo>
                  <a:pt x="491707" y="325119"/>
                </a:lnTo>
                <a:lnTo>
                  <a:pt x="491616" y="316229"/>
                </a:lnTo>
                <a:lnTo>
                  <a:pt x="494598" y="297179"/>
                </a:lnTo>
                <a:close/>
              </a:path>
              <a:path w="863600" h="862330">
                <a:moveTo>
                  <a:pt x="577722" y="198119"/>
                </a:moveTo>
                <a:lnTo>
                  <a:pt x="366026" y="198119"/>
                </a:lnTo>
                <a:lnTo>
                  <a:pt x="387514" y="201929"/>
                </a:lnTo>
                <a:lnTo>
                  <a:pt x="399807" y="212089"/>
                </a:lnTo>
                <a:lnTo>
                  <a:pt x="405372" y="224789"/>
                </a:lnTo>
                <a:lnTo>
                  <a:pt x="406679" y="236219"/>
                </a:lnTo>
                <a:lnTo>
                  <a:pt x="397186" y="278129"/>
                </a:lnTo>
                <a:lnTo>
                  <a:pt x="372891" y="318769"/>
                </a:lnTo>
                <a:lnTo>
                  <a:pt x="340071" y="350519"/>
                </a:lnTo>
                <a:lnTo>
                  <a:pt x="305003" y="369569"/>
                </a:lnTo>
                <a:lnTo>
                  <a:pt x="306676" y="374649"/>
                </a:lnTo>
                <a:lnTo>
                  <a:pt x="310245" y="380999"/>
                </a:lnTo>
                <a:lnTo>
                  <a:pt x="316276" y="386079"/>
                </a:lnTo>
                <a:lnTo>
                  <a:pt x="325335" y="388619"/>
                </a:lnTo>
                <a:lnTo>
                  <a:pt x="339247" y="384809"/>
                </a:lnTo>
                <a:lnTo>
                  <a:pt x="353153" y="378459"/>
                </a:lnTo>
                <a:lnTo>
                  <a:pt x="365714" y="368299"/>
                </a:lnTo>
                <a:lnTo>
                  <a:pt x="375589" y="358139"/>
                </a:lnTo>
                <a:lnTo>
                  <a:pt x="381533" y="337819"/>
                </a:lnTo>
                <a:lnTo>
                  <a:pt x="391733" y="318769"/>
                </a:lnTo>
                <a:lnTo>
                  <a:pt x="405516" y="303529"/>
                </a:lnTo>
                <a:lnTo>
                  <a:pt x="422211" y="297179"/>
                </a:lnTo>
                <a:lnTo>
                  <a:pt x="494598" y="297179"/>
                </a:lnTo>
                <a:lnTo>
                  <a:pt x="498175" y="274319"/>
                </a:lnTo>
                <a:lnTo>
                  <a:pt x="516281" y="236219"/>
                </a:lnTo>
                <a:lnTo>
                  <a:pt x="543582" y="208279"/>
                </a:lnTo>
                <a:lnTo>
                  <a:pt x="577722" y="198119"/>
                </a:lnTo>
                <a:close/>
              </a:path>
              <a:path w="863600" h="862330">
                <a:moveTo>
                  <a:pt x="734651" y="198119"/>
                </a:moveTo>
                <a:lnTo>
                  <a:pt x="577722" y="198119"/>
                </a:lnTo>
                <a:lnTo>
                  <a:pt x="595870" y="200659"/>
                </a:lnTo>
                <a:lnTo>
                  <a:pt x="608974" y="209549"/>
                </a:lnTo>
                <a:lnTo>
                  <a:pt x="616920" y="223519"/>
                </a:lnTo>
                <a:lnTo>
                  <a:pt x="619594" y="238759"/>
                </a:lnTo>
                <a:lnTo>
                  <a:pt x="613409" y="267969"/>
                </a:lnTo>
                <a:lnTo>
                  <a:pt x="596123" y="297179"/>
                </a:lnTo>
                <a:lnTo>
                  <a:pt x="569644" y="325119"/>
                </a:lnTo>
                <a:lnTo>
                  <a:pt x="535876" y="351789"/>
                </a:lnTo>
                <a:lnTo>
                  <a:pt x="538983" y="359409"/>
                </a:lnTo>
                <a:lnTo>
                  <a:pt x="542939" y="365759"/>
                </a:lnTo>
                <a:lnTo>
                  <a:pt x="547783" y="370839"/>
                </a:lnTo>
                <a:lnTo>
                  <a:pt x="553554" y="374649"/>
                </a:lnTo>
                <a:lnTo>
                  <a:pt x="556303" y="373379"/>
                </a:lnTo>
                <a:lnTo>
                  <a:pt x="563541" y="370839"/>
                </a:lnTo>
                <a:lnTo>
                  <a:pt x="573759" y="369569"/>
                </a:lnTo>
                <a:lnTo>
                  <a:pt x="811129" y="369569"/>
                </a:lnTo>
                <a:lnTo>
                  <a:pt x="806024" y="340359"/>
                </a:lnTo>
                <a:lnTo>
                  <a:pt x="792845" y="297179"/>
                </a:lnTo>
                <a:lnTo>
                  <a:pt x="774356" y="255269"/>
                </a:lnTo>
                <a:lnTo>
                  <a:pt x="750438" y="217169"/>
                </a:lnTo>
                <a:lnTo>
                  <a:pt x="734651" y="198119"/>
                </a:lnTo>
                <a:close/>
              </a:path>
              <a:path w="863600" h="862330">
                <a:moveTo>
                  <a:pt x="290391" y="257809"/>
                </a:moveTo>
                <a:lnTo>
                  <a:pt x="244017" y="257809"/>
                </a:lnTo>
                <a:lnTo>
                  <a:pt x="246405" y="264159"/>
                </a:lnTo>
                <a:lnTo>
                  <a:pt x="246405" y="267969"/>
                </a:lnTo>
                <a:lnTo>
                  <a:pt x="245472" y="274319"/>
                </a:lnTo>
                <a:lnTo>
                  <a:pt x="243420" y="281939"/>
                </a:lnTo>
                <a:lnTo>
                  <a:pt x="241369" y="293369"/>
                </a:lnTo>
                <a:lnTo>
                  <a:pt x="254559" y="336549"/>
                </a:lnTo>
                <a:lnTo>
                  <a:pt x="266750" y="340359"/>
                </a:lnTo>
                <a:lnTo>
                  <a:pt x="274693" y="292099"/>
                </a:lnTo>
                <a:lnTo>
                  <a:pt x="290391" y="257809"/>
                </a:lnTo>
                <a:close/>
              </a:path>
              <a:path w="863600" h="862330">
                <a:moveTo>
                  <a:pt x="365404" y="229869"/>
                </a:moveTo>
                <a:lnTo>
                  <a:pt x="345544" y="237489"/>
                </a:lnTo>
                <a:lnTo>
                  <a:pt x="325081" y="265429"/>
                </a:lnTo>
                <a:lnTo>
                  <a:pt x="309086" y="302259"/>
                </a:lnTo>
                <a:lnTo>
                  <a:pt x="302628" y="336549"/>
                </a:lnTo>
                <a:lnTo>
                  <a:pt x="333037" y="312419"/>
                </a:lnTo>
                <a:lnTo>
                  <a:pt x="359348" y="279399"/>
                </a:lnTo>
                <a:lnTo>
                  <a:pt x="372992" y="247649"/>
                </a:lnTo>
                <a:lnTo>
                  <a:pt x="365404" y="229869"/>
                </a:lnTo>
                <a:close/>
              </a:path>
              <a:path w="863600" h="862330">
                <a:moveTo>
                  <a:pt x="580034" y="231139"/>
                </a:moveTo>
                <a:lnTo>
                  <a:pt x="564355" y="233679"/>
                </a:lnTo>
                <a:lnTo>
                  <a:pt x="547555" y="252729"/>
                </a:lnTo>
                <a:lnTo>
                  <a:pt x="534159" y="283209"/>
                </a:lnTo>
                <a:lnTo>
                  <a:pt x="528688" y="318769"/>
                </a:lnTo>
                <a:lnTo>
                  <a:pt x="554758" y="293369"/>
                </a:lnTo>
                <a:lnTo>
                  <a:pt x="575568" y="266699"/>
                </a:lnTo>
                <a:lnTo>
                  <a:pt x="585775" y="245109"/>
                </a:lnTo>
                <a:lnTo>
                  <a:pt x="580034" y="231139"/>
                </a:lnTo>
                <a:close/>
              </a:path>
              <a:path w="863600" h="862330">
                <a:moveTo>
                  <a:pt x="510743" y="92709"/>
                </a:moveTo>
                <a:lnTo>
                  <a:pt x="469772" y="99059"/>
                </a:lnTo>
                <a:lnTo>
                  <a:pt x="444823" y="111759"/>
                </a:lnTo>
                <a:lnTo>
                  <a:pt x="426818" y="125729"/>
                </a:lnTo>
                <a:lnTo>
                  <a:pt x="406679" y="132079"/>
                </a:lnTo>
                <a:lnTo>
                  <a:pt x="653510" y="132079"/>
                </a:lnTo>
                <a:lnTo>
                  <a:pt x="644892" y="126999"/>
                </a:lnTo>
                <a:lnTo>
                  <a:pt x="598042" y="107949"/>
                </a:lnTo>
                <a:lnTo>
                  <a:pt x="575495" y="101599"/>
                </a:lnTo>
                <a:lnTo>
                  <a:pt x="553950" y="96519"/>
                </a:lnTo>
                <a:lnTo>
                  <a:pt x="532625" y="93979"/>
                </a:lnTo>
                <a:lnTo>
                  <a:pt x="510743" y="92709"/>
                </a:lnTo>
                <a:close/>
              </a:path>
              <a:path w="863600" h="862330">
                <a:moveTo>
                  <a:pt x="509582" y="54609"/>
                </a:moveTo>
                <a:lnTo>
                  <a:pt x="460501" y="54609"/>
                </a:lnTo>
                <a:lnTo>
                  <a:pt x="498024" y="57149"/>
                </a:lnTo>
                <a:lnTo>
                  <a:pt x="526945" y="62229"/>
                </a:lnTo>
                <a:lnTo>
                  <a:pt x="545669" y="67309"/>
                </a:lnTo>
                <a:lnTo>
                  <a:pt x="552602" y="69849"/>
                </a:lnTo>
                <a:lnTo>
                  <a:pt x="553732" y="69849"/>
                </a:lnTo>
                <a:lnTo>
                  <a:pt x="554608" y="67309"/>
                </a:lnTo>
                <a:lnTo>
                  <a:pt x="554189" y="66039"/>
                </a:lnTo>
                <a:lnTo>
                  <a:pt x="553821" y="66039"/>
                </a:lnTo>
                <a:lnTo>
                  <a:pt x="542842" y="62229"/>
                </a:lnTo>
                <a:lnTo>
                  <a:pt x="515988" y="55879"/>
                </a:lnTo>
                <a:lnTo>
                  <a:pt x="509582" y="5460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>
              <a:solidFill>
                <a:srgbClr val="1E419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solidFill>
                  <a:schemeClr val="bg1"/>
                </a:solidFill>
              </a:rPr>
              <a:t>InSight </a:t>
            </a:r>
            <a:r>
              <a:rPr lang="en-US" sz="3600" dirty="0" smtClean="0">
                <a:solidFill>
                  <a:schemeClr val="bg1"/>
                </a:solidFill>
              </a:rPr>
              <a:t>Platform Vision</a:t>
            </a:r>
            <a:endParaRPr lang="en-US" sz="3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4175722" y="1340635"/>
            <a:ext cx="0" cy="5056094"/>
          </a:xfrm>
          <a:prstGeom prst="line">
            <a:avLst/>
          </a:prstGeom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0" y="909313"/>
            <a:ext cx="4074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1E4191">
                    <a:lumMod val="60000"/>
                    <a:lumOff val="40000"/>
                  </a:srgbClr>
                </a:solidFill>
              </a:rPr>
              <a:t>Current State</a:t>
            </a:r>
            <a:endParaRPr lang="en-US" b="1" dirty="0">
              <a:solidFill>
                <a:srgbClr val="1E4191">
                  <a:lumMod val="60000"/>
                  <a:lumOff val="40000"/>
                </a:srgb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1079" y="2081588"/>
            <a:ext cx="3760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rgbClr val="1E4191">
                    <a:lumMod val="60000"/>
                    <a:lumOff val="40000"/>
                  </a:srgbClr>
                </a:solidFill>
              </a:rPr>
              <a:t>UI</a:t>
            </a:r>
            <a:endParaRPr lang="en-US" sz="1100" b="1" dirty="0">
              <a:solidFill>
                <a:srgbClr val="1E4191">
                  <a:lumMod val="60000"/>
                  <a:lumOff val="40000"/>
                </a:srgb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1079" y="2850417"/>
            <a:ext cx="131605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rgbClr val="1E4191">
                    <a:lumMod val="60000"/>
                    <a:lumOff val="40000"/>
                  </a:srgbClr>
                </a:solidFill>
              </a:rPr>
              <a:t>Application </a:t>
            </a:r>
            <a:br>
              <a:rPr lang="en-US" sz="1100" b="1" dirty="0" smtClean="0">
                <a:solidFill>
                  <a:srgbClr val="1E4191">
                    <a:lumMod val="60000"/>
                    <a:lumOff val="40000"/>
                  </a:srgbClr>
                </a:solidFill>
              </a:rPr>
            </a:br>
            <a:r>
              <a:rPr lang="en-US" sz="1100" b="1" dirty="0" smtClean="0">
                <a:solidFill>
                  <a:srgbClr val="1E4191">
                    <a:lumMod val="60000"/>
                    <a:lumOff val="40000"/>
                  </a:srgbClr>
                </a:solidFill>
              </a:rPr>
              <a:t>Services</a:t>
            </a:r>
            <a:br>
              <a:rPr lang="en-US" sz="1100" b="1" dirty="0" smtClean="0">
                <a:solidFill>
                  <a:srgbClr val="1E4191">
                    <a:lumMod val="60000"/>
                    <a:lumOff val="40000"/>
                  </a:srgbClr>
                </a:solidFill>
              </a:rPr>
            </a:br>
            <a:r>
              <a:rPr lang="en-US" sz="1100" b="1" dirty="0" smtClean="0">
                <a:solidFill>
                  <a:srgbClr val="1E4191">
                    <a:lumMod val="60000"/>
                    <a:lumOff val="40000"/>
                  </a:srgbClr>
                </a:solidFill>
              </a:rPr>
              <a:t>Layer</a:t>
            </a:r>
            <a:endParaRPr lang="en-US" sz="1100" b="1" dirty="0">
              <a:solidFill>
                <a:srgbClr val="1E4191">
                  <a:lumMod val="60000"/>
                  <a:lumOff val="40000"/>
                </a:srgb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1079" y="5446896"/>
            <a:ext cx="129185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rgbClr val="1E4191">
                    <a:lumMod val="60000"/>
                    <a:lumOff val="40000"/>
                  </a:srgbClr>
                </a:solidFill>
              </a:rPr>
              <a:t>Backend   </a:t>
            </a:r>
            <a:br>
              <a:rPr lang="en-US" sz="1100" b="1" dirty="0" smtClean="0">
                <a:solidFill>
                  <a:srgbClr val="1E4191">
                    <a:lumMod val="60000"/>
                    <a:lumOff val="40000"/>
                  </a:srgbClr>
                </a:solidFill>
              </a:rPr>
            </a:br>
            <a:r>
              <a:rPr lang="en-US" sz="1100" b="1" dirty="0" smtClean="0">
                <a:solidFill>
                  <a:srgbClr val="1E4191">
                    <a:lumMod val="60000"/>
                    <a:lumOff val="40000"/>
                  </a:srgbClr>
                </a:solidFill>
              </a:rPr>
              <a:t>Dependencies</a:t>
            </a:r>
            <a:endParaRPr lang="en-US" sz="1100" b="1" dirty="0">
              <a:solidFill>
                <a:srgbClr val="1E4191">
                  <a:lumMod val="60000"/>
                  <a:lumOff val="40000"/>
                </a:srgb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1079" y="6290359"/>
            <a:ext cx="11546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rgbClr val="1E4191">
                    <a:lumMod val="60000"/>
                    <a:lumOff val="40000"/>
                  </a:srgbClr>
                </a:solidFill>
              </a:rPr>
              <a:t>Infrastructure</a:t>
            </a:r>
            <a:endParaRPr lang="en-US" sz="1100" b="1" dirty="0">
              <a:solidFill>
                <a:srgbClr val="1E4191">
                  <a:lumMod val="60000"/>
                  <a:lumOff val="40000"/>
                </a:srgbClr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173397" y="1774291"/>
            <a:ext cx="1632831" cy="988828"/>
            <a:chOff x="1259225" y="1967024"/>
            <a:chExt cx="1632831" cy="988828"/>
          </a:xfrm>
        </p:grpSpPr>
        <p:sp>
          <p:nvSpPr>
            <p:cNvPr id="14" name="Rectangle 13"/>
            <p:cNvSpPr/>
            <p:nvPr/>
          </p:nvSpPr>
          <p:spPr>
            <a:xfrm>
              <a:off x="1259225" y="1967024"/>
              <a:ext cx="1632831" cy="988828"/>
            </a:xfrm>
            <a:prstGeom prst="rect">
              <a:avLst/>
            </a:prstGeom>
            <a:noFill/>
            <a:ln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29927" y="2118427"/>
              <a:ext cx="237657" cy="182612"/>
            </a:xfrm>
            <a:prstGeom prst="rect">
              <a:avLst/>
            </a:prstGeom>
            <a:noFill/>
            <a:ln w="15875"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329927" y="2354411"/>
              <a:ext cx="237657" cy="182612"/>
            </a:xfrm>
            <a:prstGeom prst="rect">
              <a:avLst/>
            </a:prstGeom>
            <a:noFill/>
            <a:ln w="15875"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29926" y="2590395"/>
              <a:ext cx="237657" cy="182612"/>
            </a:xfrm>
            <a:prstGeom prst="rect">
              <a:avLst/>
            </a:prstGeom>
            <a:noFill/>
            <a:ln w="15875"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259225" y="2826799"/>
              <a:ext cx="1632831" cy="129053"/>
            </a:xfrm>
            <a:prstGeom prst="rect">
              <a:avLst/>
            </a:prstGeom>
            <a:noFill/>
            <a:ln w="15875"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259225" y="1967024"/>
              <a:ext cx="1632831" cy="129053"/>
            </a:xfrm>
            <a:prstGeom prst="rect">
              <a:avLst/>
            </a:prstGeom>
            <a:noFill/>
            <a:ln w="15875"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623526" y="2149869"/>
              <a:ext cx="1126128" cy="623137"/>
            </a:xfrm>
            <a:prstGeom prst="rect">
              <a:avLst/>
            </a:prstGeom>
            <a:noFill/>
            <a:ln w="15875"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Freeform 6"/>
            <p:cNvSpPr/>
            <p:nvPr/>
          </p:nvSpPr>
          <p:spPr>
            <a:xfrm>
              <a:off x="2076230" y="2191612"/>
              <a:ext cx="486780" cy="60770"/>
            </a:xfrm>
            <a:custGeom>
              <a:avLst/>
              <a:gdLst>
                <a:gd name="connsiteX0" fmla="*/ 0 w 712694"/>
                <a:gd name="connsiteY0" fmla="*/ 60770 h 60770"/>
                <a:gd name="connsiteX1" fmla="*/ 67236 w 712694"/>
                <a:gd name="connsiteY1" fmla="*/ 47323 h 60770"/>
                <a:gd name="connsiteX2" fmla="*/ 242047 w 712694"/>
                <a:gd name="connsiteY2" fmla="*/ 259 h 60770"/>
                <a:gd name="connsiteX3" fmla="*/ 363071 w 712694"/>
                <a:gd name="connsiteY3" fmla="*/ 27153 h 60770"/>
                <a:gd name="connsiteX4" fmla="*/ 410136 w 712694"/>
                <a:gd name="connsiteY4" fmla="*/ 13706 h 60770"/>
                <a:gd name="connsiteX5" fmla="*/ 437030 w 712694"/>
                <a:gd name="connsiteY5" fmla="*/ 6982 h 60770"/>
                <a:gd name="connsiteX6" fmla="*/ 632012 w 712694"/>
                <a:gd name="connsiteY6" fmla="*/ 33876 h 60770"/>
                <a:gd name="connsiteX7" fmla="*/ 658906 w 712694"/>
                <a:gd name="connsiteY7" fmla="*/ 40600 h 60770"/>
                <a:gd name="connsiteX8" fmla="*/ 712694 w 712694"/>
                <a:gd name="connsiteY8" fmla="*/ 47323 h 60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12694" h="60770">
                  <a:moveTo>
                    <a:pt x="0" y="60770"/>
                  </a:moveTo>
                  <a:cubicBezTo>
                    <a:pt x="22412" y="56288"/>
                    <a:pt x="45063" y="52866"/>
                    <a:pt x="67236" y="47323"/>
                  </a:cubicBezTo>
                  <a:cubicBezTo>
                    <a:pt x="125780" y="32687"/>
                    <a:pt x="181842" y="4364"/>
                    <a:pt x="242047" y="259"/>
                  </a:cubicBezTo>
                  <a:cubicBezTo>
                    <a:pt x="283277" y="-2552"/>
                    <a:pt x="322730" y="18188"/>
                    <a:pt x="363071" y="27153"/>
                  </a:cubicBezTo>
                  <a:cubicBezTo>
                    <a:pt x="447145" y="6133"/>
                    <a:pt x="342616" y="32997"/>
                    <a:pt x="410136" y="13706"/>
                  </a:cubicBezTo>
                  <a:cubicBezTo>
                    <a:pt x="419021" y="11167"/>
                    <a:pt x="428065" y="9223"/>
                    <a:pt x="437030" y="6982"/>
                  </a:cubicBezTo>
                  <a:lnTo>
                    <a:pt x="632012" y="33876"/>
                  </a:lnTo>
                  <a:cubicBezTo>
                    <a:pt x="641148" y="35260"/>
                    <a:pt x="649791" y="39081"/>
                    <a:pt x="658906" y="40600"/>
                  </a:cubicBezTo>
                  <a:cubicBezTo>
                    <a:pt x="676729" y="43570"/>
                    <a:pt x="712694" y="47323"/>
                    <a:pt x="712694" y="47323"/>
                  </a:cubicBezTo>
                </a:path>
              </a:pathLst>
            </a:custGeom>
            <a:noFill/>
            <a:ln w="9525"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 25"/>
            <p:cNvSpPr/>
            <p:nvPr/>
          </p:nvSpPr>
          <p:spPr>
            <a:xfrm>
              <a:off x="2100880" y="2344012"/>
              <a:ext cx="486780" cy="60770"/>
            </a:xfrm>
            <a:custGeom>
              <a:avLst/>
              <a:gdLst>
                <a:gd name="connsiteX0" fmla="*/ 0 w 712694"/>
                <a:gd name="connsiteY0" fmla="*/ 60770 h 60770"/>
                <a:gd name="connsiteX1" fmla="*/ 67236 w 712694"/>
                <a:gd name="connsiteY1" fmla="*/ 47323 h 60770"/>
                <a:gd name="connsiteX2" fmla="*/ 242047 w 712694"/>
                <a:gd name="connsiteY2" fmla="*/ 259 h 60770"/>
                <a:gd name="connsiteX3" fmla="*/ 363071 w 712694"/>
                <a:gd name="connsiteY3" fmla="*/ 27153 h 60770"/>
                <a:gd name="connsiteX4" fmla="*/ 410136 w 712694"/>
                <a:gd name="connsiteY4" fmla="*/ 13706 h 60770"/>
                <a:gd name="connsiteX5" fmla="*/ 437030 w 712694"/>
                <a:gd name="connsiteY5" fmla="*/ 6982 h 60770"/>
                <a:gd name="connsiteX6" fmla="*/ 632012 w 712694"/>
                <a:gd name="connsiteY6" fmla="*/ 33876 h 60770"/>
                <a:gd name="connsiteX7" fmla="*/ 658906 w 712694"/>
                <a:gd name="connsiteY7" fmla="*/ 40600 h 60770"/>
                <a:gd name="connsiteX8" fmla="*/ 712694 w 712694"/>
                <a:gd name="connsiteY8" fmla="*/ 47323 h 60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12694" h="60770">
                  <a:moveTo>
                    <a:pt x="0" y="60770"/>
                  </a:moveTo>
                  <a:cubicBezTo>
                    <a:pt x="22412" y="56288"/>
                    <a:pt x="45063" y="52866"/>
                    <a:pt x="67236" y="47323"/>
                  </a:cubicBezTo>
                  <a:cubicBezTo>
                    <a:pt x="125780" y="32687"/>
                    <a:pt x="181842" y="4364"/>
                    <a:pt x="242047" y="259"/>
                  </a:cubicBezTo>
                  <a:cubicBezTo>
                    <a:pt x="283277" y="-2552"/>
                    <a:pt x="322730" y="18188"/>
                    <a:pt x="363071" y="27153"/>
                  </a:cubicBezTo>
                  <a:cubicBezTo>
                    <a:pt x="447145" y="6133"/>
                    <a:pt x="342616" y="32997"/>
                    <a:pt x="410136" y="13706"/>
                  </a:cubicBezTo>
                  <a:cubicBezTo>
                    <a:pt x="419021" y="11167"/>
                    <a:pt x="428065" y="9223"/>
                    <a:pt x="437030" y="6982"/>
                  </a:cubicBezTo>
                  <a:lnTo>
                    <a:pt x="632012" y="33876"/>
                  </a:lnTo>
                  <a:cubicBezTo>
                    <a:pt x="641148" y="35260"/>
                    <a:pt x="649791" y="39081"/>
                    <a:pt x="658906" y="40600"/>
                  </a:cubicBezTo>
                  <a:cubicBezTo>
                    <a:pt x="676729" y="43570"/>
                    <a:pt x="712694" y="47323"/>
                    <a:pt x="712694" y="47323"/>
                  </a:cubicBezTo>
                </a:path>
              </a:pathLst>
            </a:custGeom>
            <a:noFill/>
            <a:ln w="9525"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687556" y="2182507"/>
              <a:ext cx="237657" cy="182612"/>
            </a:xfrm>
            <a:prstGeom prst="rect">
              <a:avLst/>
            </a:prstGeom>
            <a:noFill/>
            <a:ln w="15875"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698760" y="2482826"/>
              <a:ext cx="237657" cy="182612"/>
            </a:xfrm>
            <a:prstGeom prst="rect">
              <a:avLst/>
            </a:prstGeom>
            <a:noFill/>
            <a:ln w="15875"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032697" y="2473855"/>
              <a:ext cx="237657" cy="182612"/>
            </a:xfrm>
            <a:prstGeom prst="rect">
              <a:avLst/>
            </a:prstGeom>
            <a:noFill/>
            <a:ln w="15875"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0" name="Rectangle 39"/>
          <p:cNvSpPr/>
          <p:nvPr/>
        </p:nvSpPr>
        <p:spPr>
          <a:xfrm>
            <a:off x="1482947" y="1947944"/>
            <a:ext cx="81158" cy="88277"/>
          </a:xfrm>
          <a:prstGeom prst="rect">
            <a:avLst/>
          </a:prstGeom>
          <a:noFill/>
          <a:ln w="15875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482947" y="2134387"/>
            <a:ext cx="81158" cy="88277"/>
          </a:xfrm>
          <a:prstGeom prst="rect">
            <a:avLst/>
          </a:prstGeom>
          <a:noFill/>
          <a:ln w="15875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1482947" y="2308130"/>
            <a:ext cx="81158" cy="88277"/>
          </a:xfrm>
          <a:prstGeom prst="rect">
            <a:avLst/>
          </a:prstGeom>
          <a:noFill/>
          <a:ln w="15875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1583208" y="1898445"/>
            <a:ext cx="384562" cy="668725"/>
          </a:xfrm>
          <a:prstGeom prst="roundRect">
            <a:avLst/>
          </a:prstGeom>
          <a:noFill/>
          <a:ln w="6350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Freeform 45"/>
          <p:cNvSpPr/>
          <p:nvPr/>
        </p:nvSpPr>
        <p:spPr>
          <a:xfrm>
            <a:off x="1737802" y="1980952"/>
            <a:ext cx="166231" cy="69270"/>
          </a:xfrm>
          <a:custGeom>
            <a:avLst/>
            <a:gdLst>
              <a:gd name="connsiteX0" fmla="*/ 0 w 712694"/>
              <a:gd name="connsiteY0" fmla="*/ 60770 h 60770"/>
              <a:gd name="connsiteX1" fmla="*/ 67236 w 712694"/>
              <a:gd name="connsiteY1" fmla="*/ 47323 h 60770"/>
              <a:gd name="connsiteX2" fmla="*/ 242047 w 712694"/>
              <a:gd name="connsiteY2" fmla="*/ 259 h 60770"/>
              <a:gd name="connsiteX3" fmla="*/ 363071 w 712694"/>
              <a:gd name="connsiteY3" fmla="*/ 27153 h 60770"/>
              <a:gd name="connsiteX4" fmla="*/ 410136 w 712694"/>
              <a:gd name="connsiteY4" fmla="*/ 13706 h 60770"/>
              <a:gd name="connsiteX5" fmla="*/ 437030 w 712694"/>
              <a:gd name="connsiteY5" fmla="*/ 6982 h 60770"/>
              <a:gd name="connsiteX6" fmla="*/ 632012 w 712694"/>
              <a:gd name="connsiteY6" fmla="*/ 33876 h 60770"/>
              <a:gd name="connsiteX7" fmla="*/ 658906 w 712694"/>
              <a:gd name="connsiteY7" fmla="*/ 40600 h 60770"/>
              <a:gd name="connsiteX8" fmla="*/ 712694 w 712694"/>
              <a:gd name="connsiteY8" fmla="*/ 47323 h 60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2694" h="60770">
                <a:moveTo>
                  <a:pt x="0" y="60770"/>
                </a:moveTo>
                <a:cubicBezTo>
                  <a:pt x="22412" y="56288"/>
                  <a:pt x="45063" y="52866"/>
                  <a:pt x="67236" y="47323"/>
                </a:cubicBezTo>
                <a:cubicBezTo>
                  <a:pt x="125780" y="32687"/>
                  <a:pt x="181842" y="4364"/>
                  <a:pt x="242047" y="259"/>
                </a:cubicBezTo>
                <a:cubicBezTo>
                  <a:pt x="283277" y="-2552"/>
                  <a:pt x="322730" y="18188"/>
                  <a:pt x="363071" y="27153"/>
                </a:cubicBezTo>
                <a:cubicBezTo>
                  <a:pt x="447145" y="6133"/>
                  <a:pt x="342616" y="32997"/>
                  <a:pt x="410136" y="13706"/>
                </a:cubicBezTo>
                <a:cubicBezTo>
                  <a:pt x="419021" y="11167"/>
                  <a:pt x="428065" y="9223"/>
                  <a:pt x="437030" y="6982"/>
                </a:cubicBezTo>
                <a:lnTo>
                  <a:pt x="632012" y="33876"/>
                </a:lnTo>
                <a:cubicBezTo>
                  <a:pt x="641148" y="35260"/>
                  <a:pt x="649791" y="39081"/>
                  <a:pt x="658906" y="40600"/>
                </a:cubicBezTo>
                <a:cubicBezTo>
                  <a:pt x="676729" y="43570"/>
                  <a:pt x="712694" y="47323"/>
                  <a:pt x="712694" y="47323"/>
                </a:cubicBezTo>
              </a:path>
            </a:pathLst>
          </a:custGeom>
          <a:noFill/>
          <a:ln w="9525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reeform 46"/>
          <p:cNvSpPr/>
          <p:nvPr/>
        </p:nvSpPr>
        <p:spPr>
          <a:xfrm>
            <a:off x="1746220" y="2056244"/>
            <a:ext cx="166231" cy="69270"/>
          </a:xfrm>
          <a:custGeom>
            <a:avLst/>
            <a:gdLst>
              <a:gd name="connsiteX0" fmla="*/ 0 w 712694"/>
              <a:gd name="connsiteY0" fmla="*/ 60770 h 60770"/>
              <a:gd name="connsiteX1" fmla="*/ 67236 w 712694"/>
              <a:gd name="connsiteY1" fmla="*/ 47323 h 60770"/>
              <a:gd name="connsiteX2" fmla="*/ 242047 w 712694"/>
              <a:gd name="connsiteY2" fmla="*/ 259 h 60770"/>
              <a:gd name="connsiteX3" fmla="*/ 363071 w 712694"/>
              <a:gd name="connsiteY3" fmla="*/ 27153 h 60770"/>
              <a:gd name="connsiteX4" fmla="*/ 410136 w 712694"/>
              <a:gd name="connsiteY4" fmla="*/ 13706 h 60770"/>
              <a:gd name="connsiteX5" fmla="*/ 437030 w 712694"/>
              <a:gd name="connsiteY5" fmla="*/ 6982 h 60770"/>
              <a:gd name="connsiteX6" fmla="*/ 632012 w 712694"/>
              <a:gd name="connsiteY6" fmla="*/ 33876 h 60770"/>
              <a:gd name="connsiteX7" fmla="*/ 658906 w 712694"/>
              <a:gd name="connsiteY7" fmla="*/ 40600 h 60770"/>
              <a:gd name="connsiteX8" fmla="*/ 712694 w 712694"/>
              <a:gd name="connsiteY8" fmla="*/ 47323 h 60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2694" h="60770">
                <a:moveTo>
                  <a:pt x="0" y="60770"/>
                </a:moveTo>
                <a:cubicBezTo>
                  <a:pt x="22412" y="56288"/>
                  <a:pt x="45063" y="52866"/>
                  <a:pt x="67236" y="47323"/>
                </a:cubicBezTo>
                <a:cubicBezTo>
                  <a:pt x="125780" y="32687"/>
                  <a:pt x="181842" y="4364"/>
                  <a:pt x="242047" y="259"/>
                </a:cubicBezTo>
                <a:cubicBezTo>
                  <a:pt x="283277" y="-2552"/>
                  <a:pt x="322730" y="18188"/>
                  <a:pt x="363071" y="27153"/>
                </a:cubicBezTo>
                <a:cubicBezTo>
                  <a:pt x="447145" y="6133"/>
                  <a:pt x="342616" y="32997"/>
                  <a:pt x="410136" y="13706"/>
                </a:cubicBezTo>
                <a:cubicBezTo>
                  <a:pt x="419021" y="11167"/>
                  <a:pt x="428065" y="9223"/>
                  <a:pt x="437030" y="6982"/>
                </a:cubicBezTo>
                <a:lnTo>
                  <a:pt x="632012" y="33876"/>
                </a:lnTo>
                <a:cubicBezTo>
                  <a:pt x="641148" y="35260"/>
                  <a:pt x="649791" y="39081"/>
                  <a:pt x="658906" y="40600"/>
                </a:cubicBezTo>
                <a:cubicBezTo>
                  <a:pt x="676729" y="43570"/>
                  <a:pt x="712694" y="47323"/>
                  <a:pt x="712694" y="47323"/>
                </a:cubicBezTo>
              </a:path>
            </a:pathLst>
          </a:custGeom>
          <a:noFill/>
          <a:ln w="9525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1605074" y="2005367"/>
            <a:ext cx="81158" cy="106816"/>
          </a:xfrm>
          <a:prstGeom prst="rect">
            <a:avLst/>
          </a:prstGeom>
          <a:noFill/>
          <a:ln w="15875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1608900" y="2160369"/>
            <a:ext cx="81158" cy="106816"/>
          </a:xfrm>
          <a:prstGeom prst="rect">
            <a:avLst/>
          </a:prstGeom>
          <a:noFill/>
          <a:ln w="15875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1729286" y="2159668"/>
            <a:ext cx="81158" cy="106816"/>
          </a:xfrm>
          <a:prstGeom prst="rect">
            <a:avLst/>
          </a:prstGeom>
          <a:noFill/>
          <a:ln w="15875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1612075" y="2306419"/>
            <a:ext cx="81158" cy="106816"/>
          </a:xfrm>
          <a:prstGeom prst="rect">
            <a:avLst/>
          </a:prstGeom>
          <a:noFill/>
          <a:ln w="15875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1732461" y="2305718"/>
            <a:ext cx="81158" cy="106816"/>
          </a:xfrm>
          <a:prstGeom prst="rect">
            <a:avLst/>
          </a:prstGeom>
          <a:noFill/>
          <a:ln w="15875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1479772" y="2466880"/>
            <a:ext cx="81158" cy="88277"/>
          </a:xfrm>
          <a:prstGeom prst="rect">
            <a:avLst/>
          </a:prstGeom>
          <a:noFill/>
          <a:ln w="15875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1671008" y="2648892"/>
            <a:ext cx="92168" cy="9144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1407468" y="2865213"/>
            <a:ext cx="2449803" cy="491269"/>
          </a:xfrm>
          <a:prstGeom prst="rect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1486282" y="2965243"/>
            <a:ext cx="523588" cy="291209"/>
          </a:xfrm>
          <a:prstGeom prst="ellipse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2314543" y="2965243"/>
            <a:ext cx="523588" cy="291209"/>
          </a:xfrm>
          <a:prstGeom prst="ellipse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3142804" y="2965243"/>
            <a:ext cx="523588" cy="291209"/>
          </a:xfrm>
          <a:prstGeom prst="ellipse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lowchart: Direct Access Storage 57"/>
          <p:cNvSpPr/>
          <p:nvPr/>
        </p:nvSpPr>
        <p:spPr>
          <a:xfrm>
            <a:off x="1495628" y="5583423"/>
            <a:ext cx="472761" cy="174293"/>
          </a:xfrm>
          <a:prstGeom prst="flowChartMagneticDrum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ounded Rectangle 62"/>
          <p:cNvSpPr/>
          <p:nvPr/>
        </p:nvSpPr>
        <p:spPr>
          <a:xfrm>
            <a:off x="2793596" y="5465750"/>
            <a:ext cx="526218" cy="444638"/>
          </a:xfrm>
          <a:prstGeom prst="roundRect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7" name="Group 66"/>
          <p:cNvGrpSpPr/>
          <p:nvPr/>
        </p:nvGrpSpPr>
        <p:grpSpPr>
          <a:xfrm>
            <a:off x="2928688" y="5557664"/>
            <a:ext cx="258496" cy="253833"/>
            <a:chOff x="1298781" y="3822989"/>
            <a:chExt cx="390186" cy="354791"/>
          </a:xfrm>
        </p:grpSpPr>
        <p:sp>
          <p:nvSpPr>
            <p:cNvPr id="68" name="Oval 67"/>
            <p:cNvSpPr/>
            <p:nvPr/>
          </p:nvSpPr>
          <p:spPr>
            <a:xfrm>
              <a:off x="1315115" y="3848167"/>
              <a:ext cx="347011" cy="310177"/>
            </a:xfrm>
            <a:prstGeom prst="ellipse">
              <a:avLst/>
            </a:prstGeom>
            <a:noFill/>
            <a:ln>
              <a:solidFill>
                <a:srgbClr val="5881D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/>
            <p:cNvSpPr/>
            <p:nvPr/>
          </p:nvSpPr>
          <p:spPr>
            <a:xfrm>
              <a:off x="1446450" y="3822989"/>
              <a:ext cx="72304" cy="646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5881D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/>
            <p:cNvSpPr/>
            <p:nvPr/>
          </p:nvSpPr>
          <p:spPr>
            <a:xfrm>
              <a:off x="1450204" y="4113151"/>
              <a:ext cx="72304" cy="646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5881D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/>
            <p:cNvSpPr/>
            <p:nvPr/>
          </p:nvSpPr>
          <p:spPr>
            <a:xfrm>
              <a:off x="1616663" y="4027745"/>
              <a:ext cx="72304" cy="646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5881D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/>
            <p:cNvSpPr/>
            <p:nvPr/>
          </p:nvSpPr>
          <p:spPr>
            <a:xfrm>
              <a:off x="1298781" y="4027745"/>
              <a:ext cx="72304" cy="646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5881D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/>
            <p:cNvSpPr/>
            <p:nvPr/>
          </p:nvSpPr>
          <p:spPr>
            <a:xfrm>
              <a:off x="1607569" y="3887187"/>
              <a:ext cx="72304" cy="646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5881D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/>
            <p:cNvSpPr/>
            <p:nvPr/>
          </p:nvSpPr>
          <p:spPr>
            <a:xfrm>
              <a:off x="1303335" y="3883775"/>
              <a:ext cx="72304" cy="646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5881D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7" name="Flowchart: Direct Access Storage 76"/>
          <p:cNvSpPr/>
          <p:nvPr/>
        </p:nvSpPr>
        <p:spPr>
          <a:xfrm>
            <a:off x="2062423" y="5578426"/>
            <a:ext cx="472761" cy="174293"/>
          </a:xfrm>
          <a:prstGeom prst="flowChartMagneticDrum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ounded Rectangle 77"/>
          <p:cNvSpPr/>
          <p:nvPr/>
        </p:nvSpPr>
        <p:spPr>
          <a:xfrm>
            <a:off x="1411438" y="5465750"/>
            <a:ext cx="1265187" cy="444638"/>
          </a:xfrm>
          <a:prstGeom prst="roundRect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ounded Rectangle 78"/>
          <p:cNvSpPr/>
          <p:nvPr/>
        </p:nvSpPr>
        <p:spPr>
          <a:xfrm>
            <a:off x="3393754" y="5465750"/>
            <a:ext cx="532940" cy="444638"/>
          </a:xfrm>
          <a:prstGeom prst="roundRect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Flowchart: Magnetic Disk 79"/>
          <p:cNvSpPr/>
          <p:nvPr/>
        </p:nvSpPr>
        <p:spPr>
          <a:xfrm>
            <a:off x="3489469" y="5561306"/>
            <a:ext cx="218516" cy="191824"/>
          </a:xfrm>
          <a:prstGeom prst="flowChartMagneticDisk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Flowchart: Magnetic Disk 80"/>
          <p:cNvSpPr/>
          <p:nvPr/>
        </p:nvSpPr>
        <p:spPr>
          <a:xfrm>
            <a:off x="3578261" y="5673951"/>
            <a:ext cx="218516" cy="191824"/>
          </a:xfrm>
          <a:prstGeom prst="flowChartMagneticDisk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1423747" y="6151845"/>
            <a:ext cx="346098" cy="590009"/>
          </a:xfrm>
          <a:prstGeom prst="rect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1969218" y="6151845"/>
            <a:ext cx="346098" cy="590009"/>
          </a:xfrm>
          <a:prstGeom prst="rect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2514689" y="6151845"/>
            <a:ext cx="346098" cy="590009"/>
          </a:xfrm>
          <a:prstGeom prst="rect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3060160" y="6151845"/>
            <a:ext cx="346098" cy="590009"/>
          </a:xfrm>
          <a:prstGeom prst="rect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3605632" y="6151845"/>
            <a:ext cx="346098" cy="590009"/>
          </a:xfrm>
          <a:prstGeom prst="rect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1407035" y="3527468"/>
            <a:ext cx="2423862" cy="1118770"/>
          </a:xfrm>
          <a:prstGeom prst="rect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41079" y="3759982"/>
            <a:ext cx="134128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rgbClr val="1E4191">
                    <a:lumMod val="60000"/>
                    <a:lumOff val="40000"/>
                  </a:srgbClr>
                </a:solidFill>
              </a:rPr>
              <a:t>Middle Tier   </a:t>
            </a:r>
            <a:br>
              <a:rPr lang="en-US" sz="1100" b="1" dirty="0" smtClean="0">
                <a:solidFill>
                  <a:srgbClr val="1E4191">
                    <a:lumMod val="60000"/>
                    <a:lumOff val="40000"/>
                  </a:srgbClr>
                </a:solidFill>
              </a:rPr>
            </a:br>
            <a:r>
              <a:rPr lang="en-US" sz="1100" b="1" dirty="0" smtClean="0">
                <a:solidFill>
                  <a:srgbClr val="1E4191">
                    <a:lumMod val="60000"/>
                    <a:lumOff val="40000"/>
                  </a:srgbClr>
                </a:solidFill>
              </a:rPr>
              <a:t>Application </a:t>
            </a:r>
          </a:p>
          <a:p>
            <a:r>
              <a:rPr lang="en-US" sz="1100" b="1" dirty="0" smtClean="0">
                <a:solidFill>
                  <a:srgbClr val="1E4191">
                    <a:lumMod val="60000"/>
                    <a:lumOff val="40000"/>
                  </a:srgbClr>
                </a:solidFill>
              </a:rPr>
              <a:t>Code</a:t>
            </a:r>
            <a:endParaRPr lang="en-US" sz="1100" b="1" dirty="0">
              <a:solidFill>
                <a:srgbClr val="1E4191">
                  <a:lumMod val="60000"/>
                  <a:lumOff val="40000"/>
                </a:srgbClr>
              </a:solidFill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1455237" y="3584094"/>
            <a:ext cx="2261585" cy="989463"/>
            <a:chOff x="2722721" y="3490748"/>
            <a:chExt cx="1304721" cy="1006683"/>
          </a:xfrm>
        </p:grpSpPr>
        <p:sp>
          <p:nvSpPr>
            <p:cNvPr id="112" name="Flowchart: Direct Access Storage 111"/>
            <p:cNvSpPr/>
            <p:nvPr/>
          </p:nvSpPr>
          <p:spPr>
            <a:xfrm>
              <a:off x="3338189" y="4044283"/>
              <a:ext cx="190227" cy="84988"/>
            </a:xfrm>
            <a:prstGeom prst="flowChartMagneticDrum">
              <a:avLst/>
            </a:prstGeom>
            <a:noFill/>
            <a:ln w="12700"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2722722" y="4346750"/>
              <a:ext cx="733611" cy="150681"/>
            </a:xfrm>
            <a:prstGeom prst="rect">
              <a:avLst/>
            </a:prstGeom>
            <a:noFill/>
            <a:ln w="12700"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tx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2722721" y="3490748"/>
              <a:ext cx="1304721" cy="146065"/>
            </a:xfrm>
            <a:prstGeom prst="rect">
              <a:avLst/>
            </a:prstGeom>
            <a:noFill/>
            <a:ln w="12700"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2722721" y="3854579"/>
              <a:ext cx="1304721" cy="146065"/>
            </a:xfrm>
            <a:prstGeom prst="rect">
              <a:avLst/>
            </a:prstGeom>
            <a:noFill/>
            <a:ln w="12700"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2722722" y="4047282"/>
              <a:ext cx="238025" cy="251690"/>
            </a:xfrm>
            <a:prstGeom prst="rect">
              <a:avLst/>
            </a:prstGeom>
            <a:noFill/>
            <a:ln w="12700"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3026751" y="4046891"/>
              <a:ext cx="238025" cy="251690"/>
            </a:xfrm>
            <a:prstGeom prst="rect">
              <a:avLst/>
            </a:prstGeom>
            <a:noFill/>
            <a:ln w="12700"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3596549" y="4053854"/>
              <a:ext cx="238025" cy="251690"/>
            </a:xfrm>
            <a:prstGeom prst="rect">
              <a:avLst/>
            </a:prstGeom>
            <a:noFill/>
            <a:ln w="12700"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3503018" y="4346750"/>
              <a:ext cx="328140" cy="150681"/>
            </a:xfrm>
            <a:prstGeom prst="rect">
              <a:avLst/>
            </a:prstGeom>
            <a:noFill/>
            <a:ln w="12700"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tx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2722721" y="3672520"/>
              <a:ext cx="1304721" cy="146065"/>
            </a:xfrm>
            <a:prstGeom prst="rect">
              <a:avLst/>
            </a:prstGeom>
            <a:noFill/>
            <a:ln w="12700"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3320191" y="4178790"/>
              <a:ext cx="223590" cy="124530"/>
            </a:xfrm>
            <a:prstGeom prst="rect">
              <a:avLst/>
            </a:prstGeom>
            <a:noFill/>
            <a:ln w="12700"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tx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3894023" y="4049378"/>
              <a:ext cx="123374" cy="447766"/>
            </a:xfrm>
            <a:prstGeom prst="rect">
              <a:avLst/>
            </a:prstGeom>
            <a:noFill/>
            <a:ln w="12700"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tx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84" name="Right Arrow 483"/>
          <p:cNvSpPr/>
          <p:nvPr/>
        </p:nvSpPr>
        <p:spPr>
          <a:xfrm>
            <a:off x="3016141" y="926095"/>
            <a:ext cx="1802802" cy="402609"/>
          </a:xfrm>
          <a:prstGeom prst="rightArrow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TextBox 231"/>
          <p:cNvSpPr txBox="1"/>
          <p:nvPr/>
        </p:nvSpPr>
        <p:spPr>
          <a:xfrm>
            <a:off x="4088250" y="939221"/>
            <a:ext cx="4241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1E4191">
                    <a:lumMod val="60000"/>
                    <a:lumOff val="40000"/>
                  </a:srgbClr>
                </a:solidFill>
              </a:rPr>
              <a:t>Future State</a:t>
            </a:r>
            <a:endParaRPr lang="en-US" b="1" dirty="0">
              <a:solidFill>
                <a:srgbClr val="1E4191">
                  <a:lumMod val="60000"/>
                  <a:lumOff val="40000"/>
                </a:srgbClr>
              </a:solidFill>
            </a:endParaRPr>
          </a:p>
        </p:txBody>
      </p:sp>
      <p:sp>
        <p:nvSpPr>
          <p:cNvPr id="233" name="Rectangle 232"/>
          <p:cNvSpPr/>
          <p:nvPr/>
        </p:nvSpPr>
        <p:spPr>
          <a:xfrm>
            <a:off x="8142143" y="861386"/>
            <a:ext cx="4058469" cy="5996614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TextBox 234"/>
          <p:cNvSpPr txBox="1"/>
          <p:nvPr/>
        </p:nvSpPr>
        <p:spPr>
          <a:xfrm>
            <a:off x="8163074" y="796304"/>
            <a:ext cx="4122462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1400" b="1" dirty="0" smtClean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b="1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b="1" dirty="0" smtClean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b="1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b="1" dirty="0" smtClean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b="1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endParaRPr lang="en-US" sz="1400" b="1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APIs enable </a:t>
            </a:r>
            <a:r>
              <a:rPr lang="en-US" sz="14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3</a:t>
            </a:r>
            <a:r>
              <a:rPr lang="en-US" sz="1400" b="1" baseline="30000" dirty="0" smtClean="0">
                <a:solidFill>
                  <a:schemeClr val="bg1"/>
                </a:solidFill>
                <a:latin typeface="Calibri" panose="020F0502020204030204" pitchFamily="34" charset="0"/>
              </a:rPr>
              <a:t>rd</a:t>
            </a:r>
            <a:r>
              <a:rPr lang="en-US" sz="14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-party developers to create innovative solutions </a:t>
            </a:r>
            <a:endParaRPr lang="en-US" sz="1400" b="1" dirty="0" smtClean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Microservices architecture enables:</a:t>
            </a:r>
            <a:endParaRPr lang="en-US" sz="1400" b="1" dirty="0" smtClean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Rapid, low </a:t>
            </a:r>
            <a:r>
              <a:rPr lang="en-US" sz="1400" b="1" dirty="0">
                <a:solidFill>
                  <a:schemeClr val="bg1"/>
                </a:solidFill>
                <a:latin typeface="Calibri" panose="020F0502020204030204" pitchFamily="34" charset="0"/>
              </a:rPr>
              <a:t>impact </a:t>
            </a:r>
            <a:r>
              <a:rPr lang="en-US" sz="14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evolution </a:t>
            </a:r>
            <a:r>
              <a:rPr lang="en-US" sz="1400" b="1" dirty="0">
                <a:solidFill>
                  <a:schemeClr val="bg1"/>
                </a:solidFill>
                <a:latin typeface="Calibri" panose="020F0502020204030204" pitchFamily="34" charset="0"/>
              </a:rPr>
              <a:t>&amp; </a:t>
            </a:r>
            <a:r>
              <a:rPr lang="en-US" sz="14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replacement</a:t>
            </a:r>
            <a:endParaRPr lang="en-US" sz="1400" b="1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bg1"/>
                </a:solidFill>
                <a:latin typeface="Calibri" panose="020F0502020204030204" pitchFamily="34" charset="0"/>
              </a:rPr>
              <a:t>Robust fault </a:t>
            </a:r>
            <a:r>
              <a:rPr lang="en-US" sz="14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isolation</a:t>
            </a:r>
            <a:endParaRPr lang="en-US" sz="1400" b="1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bg1"/>
                </a:solidFill>
                <a:latin typeface="Calibri" panose="020F0502020204030204" pitchFamily="34" charset="0"/>
              </a:rPr>
              <a:t>Deployment automation &amp; flexibility </a:t>
            </a:r>
            <a:endParaRPr lang="en-US" sz="1400" b="1" dirty="0" smtClean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On-Demand </a:t>
            </a:r>
            <a:r>
              <a:rPr lang="en-US" sz="1400" b="1" dirty="0">
                <a:solidFill>
                  <a:schemeClr val="bg1"/>
                </a:solidFill>
                <a:latin typeface="Calibri" panose="020F0502020204030204" pitchFamily="34" charset="0"/>
              </a:rPr>
              <a:t>Scalability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bg1"/>
                </a:solidFill>
                <a:latin typeface="Calibri" panose="020F0502020204030204" pitchFamily="34" charset="0"/>
              </a:rPr>
              <a:t>Small Testing Scope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Simple </a:t>
            </a:r>
            <a:r>
              <a:rPr lang="en-US" sz="1400" b="1" dirty="0">
                <a:solidFill>
                  <a:schemeClr val="bg1"/>
                </a:solidFill>
                <a:latin typeface="Calibri" panose="020F0502020204030204" pitchFamily="34" charset="0"/>
              </a:rPr>
              <a:t>Optimization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Flexible Versioning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Shortened </a:t>
            </a:r>
            <a:r>
              <a:rPr lang="en-US" sz="14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time-to-value</a:t>
            </a:r>
            <a:endParaRPr lang="en-US" sz="1400" b="1" dirty="0" smtClean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Standardized platform services simplify:</a:t>
            </a:r>
            <a:endParaRPr lang="en-US" sz="1400" b="1" dirty="0" smtClean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Security management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API Subscription management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Usage Metering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Chargeback &amp; Billing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Cost efficiency is improved  </a:t>
            </a:r>
            <a:r>
              <a:rPr lang="en-US" sz="1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by leveraging cloud computing  economies of scale</a:t>
            </a:r>
            <a:r>
              <a:rPr lang="en-US" sz="14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 </a:t>
            </a:r>
            <a:r>
              <a:rPr lang="en-US" sz="1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and reducing the need to maintain separate infrastructure</a:t>
            </a:r>
            <a:endParaRPr lang="en-US" sz="1400" b="1" dirty="0" smtClean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255" name="Rectangle 254"/>
          <p:cNvSpPr/>
          <p:nvPr/>
        </p:nvSpPr>
        <p:spPr>
          <a:xfrm>
            <a:off x="4455841" y="2850417"/>
            <a:ext cx="2403679" cy="458812"/>
          </a:xfrm>
          <a:prstGeom prst="rect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6" name="Hexagon 255"/>
          <p:cNvSpPr/>
          <p:nvPr/>
        </p:nvSpPr>
        <p:spPr>
          <a:xfrm>
            <a:off x="4617641" y="2955584"/>
            <a:ext cx="357617" cy="291209"/>
          </a:xfrm>
          <a:prstGeom prst="hexagon">
            <a:avLst/>
          </a:prstGeom>
          <a:solidFill>
            <a:schemeClr val="bg1"/>
          </a:solidFill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7" name="Hexagon 256"/>
          <p:cNvSpPr/>
          <p:nvPr/>
        </p:nvSpPr>
        <p:spPr>
          <a:xfrm>
            <a:off x="5166118" y="2955584"/>
            <a:ext cx="357617" cy="291209"/>
          </a:xfrm>
          <a:prstGeom prst="hexagon">
            <a:avLst/>
          </a:prstGeom>
          <a:solidFill>
            <a:schemeClr val="bg1"/>
          </a:solidFill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8" name="Hexagon 257"/>
          <p:cNvSpPr/>
          <p:nvPr/>
        </p:nvSpPr>
        <p:spPr>
          <a:xfrm>
            <a:off x="5707772" y="2955584"/>
            <a:ext cx="357617" cy="291209"/>
          </a:xfrm>
          <a:prstGeom prst="hexagon">
            <a:avLst/>
          </a:prstGeom>
          <a:solidFill>
            <a:schemeClr val="bg1"/>
          </a:solidFill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9" name="Flowchart: Direct Access Storage 258"/>
          <p:cNvSpPr/>
          <p:nvPr/>
        </p:nvSpPr>
        <p:spPr>
          <a:xfrm>
            <a:off x="4543340" y="5558311"/>
            <a:ext cx="472761" cy="174293"/>
          </a:xfrm>
          <a:prstGeom prst="flowChartMagneticDrum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0" name="Rounded Rectangle 259"/>
          <p:cNvSpPr/>
          <p:nvPr/>
        </p:nvSpPr>
        <p:spPr>
          <a:xfrm>
            <a:off x="5738948" y="5440638"/>
            <a:ext cx="526218" cy="444638"/>
          </a:xfrm>
          <a:prstGeom prst="roundRect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1" name="Group 260"/>
          <p:cNvGrpSpPr/>
          <p:nvPr/>
        </p:nvGrpSpPr>
        <p:grpSpPr>
          <a:xfrm>
            <a:off x="5874040" y="5532552"/>
            <a:ext cx="258496" cy="253833"/>
            <a:chOff x="1298781" y="3822989"/>
            <a:chExt cx="390186" cy="354791"/>
          </a:xfrm>
        </p:grpSpPr>
        <p:sp>
          <p:nvSpPr>
            <p:cNvPr id="262" name="Oval 261"/>
            <p:cNvSpPr/>
            <p:nvPr/>
          </p:nvSpPr>
          <p:spPr>
            <a:xfrm>
              <a:off x="1315115" y="3848167"/>
              <a:ext cx="347011" cy="310177"/>
            </a:xfrm>
            <a:prstGeom prst="ellipse">
              <a:avLst/>
            </a:prstGeom>
            <a:noFill/>
            <a:ln>
              <a:solidFill>
                <a:srgbClr val="5881D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3" name="Oval 262"/>
            <p:cNvSpPr/>
            <p:nvPr/>
          </p:nvSpPr>
          <p:spPr>
            <a:xfrm>
              <a:off x="1446450" y="3822989"/>
              <a:ext cx="72304" cy="646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5881D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4" name="Oval 263"/>
            <p:cNvSpPr/>
            <p:nvPr/>
          </p:nvSpPr>
          <p:spPr>
            <a:xfrm>
              <a:off x="1450204" y="4113151"/>
              <a:ext cx="72304" cy="646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5881D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5" name="Oval 264"/>
            <p:cNvSpPr/>
            <p:nvPr/>
          </p:nvSpPr>
          <p:spPr>
            <a:xfrm>
              <a:off x="1616663" y="4027745"/>
              <a:ext cx="72304" cy="646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5881D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" name="Oval 265"/>
            <p:cNvSpPr/>
            <p:nvPr/>
          </p:nvSpPr>
          <p:spPr>
            <a:xfrm>
              <a:off x="1298781" y="4027745"/>
              <a:ext cx="72304" cy="646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5881D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7" name="Oval 266"/>
            <p:cNvSpPr/>
            <p:nvPr/>
          </p:nvSpPr>
          <p:spPr>
            <a:xfrm>
              <a:off x="1607569" y="3887187"/>
              <a:ext cx="72304" cy="646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5881D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8" name="Oval 267"/>
            <p:cNvSpPr/>
            <p:nvPr/>
          </p:nvSpPr>
          <p:spPr>
            <a:xfrm>
              <a:off x="1303335" y="3883775"/>
              <a:ext cx="72304" cy="646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5881D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9" name="Flowchart: Direct Access Storage 268"/>
          <p:cNvSpPr/>
          <p:nvPr/>
        </p:nvSpPr>
        <p:spPr>
          <a:xfrm>
            <a:off x="5110135" y="5553314"/>
            <a:ext cx="472761" cy="174293"/>
          </a:xfrm>
          <a:prstGeom prst="flowChartMagneticDrum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0" name="Rounded Rectangle 269"/>
          <p:cNvSpPr/>
          <p:nvPr/>
        </p:nvSpPr>
        <p:spPr>
          <a:xfrm>
            <a:off x="4459150" y="5440638"/>
            <a:ext cx="1265187" cy="444638"/>
          </a:xfrm>
          <a:prstGeom prst="roundRect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1" name="Rounded Rectangle 270"/>
          <p:cNvSpPr/>
          <p:nvPr/>
        </p:nvSpPr>
        <p:spPr>
          <a:xfrm>
            <a:off x="6339106" y="5440638"/>
            <a:ext cx="532940" cy="444638"/>
          </a:xfrm>
          <a:prstGeom prst="roundRect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2" name="Flowchart: Magnetic Disk 271"/>
          <p:cNvSpPr/>
          <p:nvPr/>
        </p:nvSpPr>
        <p:spPr>
          <a:xfrm>
            <a:off x="6434821" y="5536194"/>
            <a:ext cx="218516" cy="191824"/>
          </a:xfrm>
          <a:prstGeom prst="flowChartMagneticDisk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3" name="Flowchart: Magnetic Disk 272"/>
          <p:cNvSpPr/>
          <p:nvPr/>
        </p:nvSpPr>
        <p:spPr>
          <a:xfrm>
            <a:off x="6523613" y="5648839"/>
            <a:ext cx="218516" cy="191824"/>
          </a:xfrm>
          <a:prstGeom prst="flowChartMagneticDisk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4" name="Hexagon 273"/>
          <p:cNvSpPr/>
          <p:nvPr/>
        </p:nvSpPr>
        <p:spPr>
          <a:xfrm>
            <a:off x="6255956" y="2957856"/>
            <a:ext cx="357617" cy="291209"/>
          </a:xfrm>
          <a:prstGeom prst="hexagon">
            <a:avLst/>
          </a:prstGeom>
          <a:solidFill>
            <a:schemeClr val="bg1"/>
          </a:solidFill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5" name="Rectangle 274"/>
          <p:cNvSpPr/>
          <p:nvPr/>
        </p:nvSpPr>
        <p:spPr>
          <a:xfrm>
            <a:off x="4468829" y="3478482"/>
            <a:ext cx="2391406" cy="1218138"/>
          </a:xfrm>
          <a:prstGeom prst="rect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6" name="Hexagon 275"/>
          <p:cNvSpPr/>
          <p:nvPr/>
        </p:nvSpPr>
        <p:spPr>
          <a:xfrm>
            <a:off x="4630628" y="3606416"/>
            <a:ext cx="357617" cy="291209"/>
          </a:xfrm>
          <a:prstGeom prst="hexagon">
            <a:avLst/>
          </a:prstGeom>
          <a:solidFill>
            <a:schemeClr val="bg1"/>
          </a:solidFill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7" name="Hexagon 276"/>
          <p:cNvSpPr/>
          <p:nvPr/>
        </p:nvSpPr>
        <p:spPr>
          <a:xfrm>
            <a:off x="5179105" y="3606416"/>
            <a:ext cx="357617" cy="291209"/>
          </a:xfrm>
          <a:prstGeom prst="hexagon">
            <a:avLst/>
          </a:prstGeom>
          <a:solidFill>
            <a:schemeClr val="bg1"/>
          </a:solidFill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8" name="Hexagon 277"/>
          <p:cNvSpPr/>
          <p:nvPr/>
        </p:nvSpPr>
        <p:spPr>
          <a:xfrm>
            <a:off x="5720759" y="3606416"/>
            <a:ext cx="357617" cy="291209"/>
          </a:xfrm>
          <a:prstGeom prst="hexagon">
            <a:avLst/>
          </a:prstGeom>
          <a:solidFill>
            <a:schemeClr val="bg1"/>
          </a:solidFill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9" name="Hexagon 278"/>
          <p:cNvSpPr/>
          <p:nvPr/>
        </p:nvSpPr>
        <p:spPr>
          <a:xfrm>
            <a:off x="6268943" y="3608688"/>
            <a:ext cx="357617" cy="291209"/>
          </a:xfrm>
          <a:prstGeom prst="hexagon">
            <a:avLst/>
          </a:prstGeom>
          <a:solidFill>
            <a:schemeClr val="bg1"/>
          </a:solidFill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0" name="Hexagon 279"/>
          <p:cNvSpPr/>
          <p:nvPr/>
        </p:nvSpPr>
        <p:spPr>
          <a:xfrm>
            <a:off x="4919508" y="3949888"/>
            <a:ext cx="357617" cy="291209"/>
          </a:xfrm>
          <a:prstGeom prst="hexagon">
            <a:avLst/>
          </a:prstGeom>
          <a:solidFill>
            <a:schemeClr val="bg1"/>
          </a:solidFill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1" name="Hexagon 280"/>
          <p:cNvSpPr/>
          <p:nvPr/>
        </p:nvSpPr>
        <p:spPr>
          <a:xfrm>
            <a:off x="5467985" y="3949888"/>
            <a:ext cx="357617" cy="291209"/>
          </a:xfrm>
          <a:prstGeom prst="hexagon">
            <a:avLst/>
          </a:prstGeom>
          <a:solidFill>
            <a:schemeClr val="bg1"/>
          </a:solidFill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2" name="Hexagon 281"/>
          <p:cNvSpPr/>
          <p:nvPr/>
        </p:nvSpPr>
        <p:spPr>
          <a:xfrm>
            <a:off x="6009639" y="3949888"/>
            <a:ext cx="357617" cy="291209"/>
          </a:xfrm>
          <a:prstGeom prst="hexagon">
            <a:avLst/>
          </a:prstGeom>
          <a:solidFill>
            <a:schemeClr val="bg1"/>
          </a:solidFill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3" name="Hexagon 282"/>
          <p:cNvSpPr/>
          <p:nvPr/>
        </p:nvSpPr>
        <p:spPr>
          <a:xfrm>
            <a:off x="4653372" y="4297912"/>
            <a:ext cx="357617" cy="291209"/>
          </a:xfrm>
          <a:prstGeom prst="hexagon">
            <a:avLst/>
          </a:prstGeom>
          <a:solidFill>
            <a:schemeClr val="bg1"/>
          </a:solidFill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4" name="Hexagon 283"/>
          <p:cNvSpPr/>
          <p:nvPr/>
        </p:nvSpPr>
        <p:spPr>
          <a:xfrm>
            <a:off x="5201849" y="4297912"/>
            <a:ext cx="357617" cy="291209"/>
          </a:xfrm>
          <a:prstGeom prst="hexagon">
            <a:avLst/>
          </a:prstGeom>
          <a:solidFill>
            <a:schemeClr val="bg1"/>
          </a:solidFill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5" name="Hexagon 284"/>
          <p:cNvSpPr/>
          <p:nvPr/>
        </p:nvSpPr>
        <p:spPr>
          <a:xfrm>
            <a:off x="5743503" y="4297912"/>
            <a:ext cx="357617" cy="291209"/>
          </a:xfrm>
          <a:prstGeom prst="hexagon">
            <a:avLst/>
          </a:prstGeom>
          <a:solidFill>
            <a:schemeClr val="bg1"/>
          </a:solidFill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6" name="Hexagon 285"/>
          <p:cNvSpPr/>
          <p:nvPr/>
        </p:nvSpPr>
        <p:spPr>
          <a:xfrm>
            <a:off x="6291687" y="4300184"/>
            <a:ext cx="357617" cy="291209"/>
          </a:xfrm>
          <a:prstGeom prst="hexagon">
            <a:avLst/>
          </a:prstGeom>
          <a:solidFill>
            <a:schemeClr val="bg1"/>
          </a:solidFill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7" name="Rectangle 286"/>
          <p:cNvSpPr/>
          <p:nvPr/>
        </p:nvSpPr>
        <p:spPr>
          <a:xfrm>
            <a:off x="4355166" y="4870712"/>
            <a:ext cx="2540150" cy="1207170"/>
          </a:xfrm>
          <a:prstGeom prst="rect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8" name="Oval 287"/>
          <p:cNvSpPr/>
          <p:nvPr/>
        </p:nvSpPr>
        <p:spPr>
          <a:xfrm>
            <a:off x="4547642" y="4970742"/>
            <a:ext cx="523588" cy="291209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9" name="Oval 288"/>
          <p:cNvSpPr/>
          <p:nvPr/>
        </p:nvSpPr>
        <p:spPr>
          <a:xfrm>
            <a:off x="5375903" y="4970742"/>
            <a:ext cx="523588" cy="291209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0" name="Oval 289"/>
          <p:cNvSpPr/>
          <p:nvPr/>
        </p:nvSpPr>
        <p:spPr>
          <a:xfrm>
            <a:off x="6204164" y="4970742"/>
            <a:ext cx="523588" cy="291209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1" name="Rounded Rectangle 290"/>
          <p:cNvSpPr/>
          <p:nvPr/>
        </p:nvSpPr>
        <p:spPr>
          <a:xfrm>
            <a:off x="4457710" y="1761168"/>
            <a:ext cx="632897" cy="988828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2" name="Rounded Rectangle 291"/>
          <p:cNvSpPr/>
          <p:nvPr/>
        </p:nvSpPr>
        <p:spPr>
          <a:xfrm>
            <a:off x="4501787" y="1832884"/>
            <a:ext cx="545524" cy="788059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3" name="Group 292"/>
          <p:cNvGrpSpPr/>
          <p:nvPr/>
        </p:nvGrpSpPr>
        <p:grpSpPr>
          <a:xfrm>
            <a:off x="5227404" y="1761168"/>
            <a:ext cx="1632831" cy="988828"/>
            <a:chOff x="1259225" y="1967024"/>
            <a:chExt cx="1632831" cy="988828"/>
          </a:xfrm>
        </p:grpSpPr>
        <p:sp>
          <p:nvSpPr>
            <p:cNvPr id="294" name="Rectangle 293"/>
            <p:cNvSpPr/>
            <p:nvPr/>
          </p:nvSpPr>
          <p:spPr>
            <a:xfrm>
              <a:off x="1259225" y="1967024"/>
              <a:ext cx="1632831" cy="988828"/>
            </a:xfrm>
            <a:prstGeom prst="rect">
              <a:avLst/>
            </a:prstGeom>
            <a:noFill/>
            <a:ln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5" name="Rectangle 294"/>
            <p:cNvSpPr/>
            <p:nvPr/>
          </p:nvSpPr>
          <p:spPr>
            <a:xfrm>
              <a:off x="1329927" y="2118427"/>
              <a:ext cx="237657" cy="182612"/>
            </a:xfrm>
            <a:prstGeom prst="rect">
              <a:avLst/>
            </a:prstGeom>
            <a:noFill/>
            <a:ln w="15875"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6" name="Rectangle 295"/>
            <p:cNvSpPr/>
            <p:nvPr/>
          </p:nvSpPr>
          <p:spPr>
            <a:xfrm>
              <a:off x="1329927" y="2354411"/>
              <a:ext cx="237657" cy="182612"/>
            </a:xfrm>
            <a:prstGeom prst="rect">
              <a:avLst/>
            </a:prstGeom>
            <a:noFill/>
            <a:ln w="15875"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7" name="Rectangle 296"/>
            <p:cNvSpPr/>
            <p:nvPr/>
          </p:nvSpPr>
          <p:spPr>
            <a:xfrm>
              <a:off x="1329926" y="2590395"/>
              <a:ext cx="237657" cy="182612"/>
            </a:xfrm>
            <a:prstGeom prst="rect">
              <a:avLst/>
            </a:prstGeom>
            <a:noFill/>
            <a:ln w="15875"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8" name="Rectangle 297"/>
            <p:cNvSpPr/>
            <p:nvPr/>
          </p:nvSpPr>
          <p:spPr>
            <a:xfrm>
              <a:off x="1259225" y="2826799"/>
              <a:ext cx="1632831" cy="129053"/>
            </a:xfrm>
            <a:prstGeom prst="rect">
              <a:avLst/>
            </a:prstGeom>
            <a:noFill/>
            <a:ln w="15875"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9" name="Rectangle 298"/>
            <p:cNvSpPr/>
            <p:nvPr/>
          </p:nvSpPr>
          <p:spPr>
            <a:xfrm>
              <a:off x="1259225" y="1967024"/>
              <a:ext cx="1632831" cy="129053"/>
            </a:xfrm>
            <a:prstGeom prst="rect">
              <a:avLst/>
            </a:prstGeom>
            <a:noFill/>
            <a:ln w="15875"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0" name="Rectangle 299"/>
            <p:cNvSpPr/>
            <p:nvPr/>
          </p:nvSpPr>
          <p:spPr>
            <a:xfrm>
              <a:off x="1623526" y="2149869"/>
              <a:ext cx="1126128" cy="623137"/>
            </a:xfrm>
            <a:prstGeom prst="rect">
              <a:avLst/>
            </a:prstGeom>
            <a:noFill/>
            <a:ln w="15875"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1" name="Freeform 300"/>
            <p:cNvSpPr/>
            <p:nvPr/>
          </p:nvSpPr>
          <p:spPr>
            <a:xfrm>
              <a:off x="2076230" y="2191612"/>
              <a:ext cx="486780" cy="60770"/>
            </a:xfrm>
            <a:custGeom>
              <a:avLst/>
              <a:gdLst>
                <a:gd name="connsiteX0" fmla="*/ 0 w 712694"/>
                <a:gd name="connsiteY0" fmla="*/ 60770 h 60770"/>
                <a:gd name="connsiteX1" fmla="*/ 67236 w 712694"/>
                <a:gd name="connsiteY1" fmla="*/ 47323 h 60770"/>
                <a:gd name="connsiteX2" fmla="*/ 242047 w 712694"/>
                <a:gd name="connsiteY2" fmla="*/ 259 h 60770"/>
                <a:gd name="connsiteX3" fmla="*/ 363071 w 712694"/>
                <a:gd name="connsiteY3" fmla="*/ 27153 h 60770"/>
                <a:gd name="connsiteX4" fmla="*/ 410136 w 712694"/>
                <a:gd name="connsiteY4" fmla="*/ 13706 h 60770"/>
                <a:gd name="connsiteX5" fmla="*/ 437030 w 712694"/>
                <a:gd name="connsiteY5" fmla="*/ 6982 h 60770"/>
                <a:gd name="connsiteX6" fmla="*/ 632012 w 712694"/>
                <a:gd name="connsiteY6" fmla="*/ 33876 h 60770"/>
                <a:gd name="connsiteX7" fmla="*/ 658906 w 712694"/>
                <a:gd name="connsiteY7" fmla="*/ 40600 h 60770"/>
                <a:gd name="connsiteX8" fmla="*/ 712694 w 712694"/>
                <a:gd name="connsiteY8" fmla="*/ 47323 h 60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12694" h="60770">
                  <a:moveTo>
                    <a:pt x="0" y="60770"/>
                  </a:moveTo>
                  <a:cubicBezTo>
                    <a:pt x="22412" y="56288"/>
                    <a:pt x="45063" y="52866"/>
                    <a:pt x="67236" y="47323"/>
                  </a:cubicBezTo>
                  <a:cubicBezTo>
                    <a:pt x="125780" y="32687"/>
                    <a:pt x="181842" y="4364"/>
                    <a:pt x="242047" y="259"/>
                  </a:cubicBezTo>
                  <a:cubicBezTo>
                    <a:pt x="283277" y="-2552"/>
                    <a:pt x="322730" y="18188"/>
                    <a:pt x="363071" y="27153"/>
                  </a:cubicBezTo>
                  <a:cubicBezTo>
                    <a:pt x="447145" y="6133"/>
                    <a:pt x="342616" y="32997"/>
                    <a:pt x="410136" y="13706"/>
                  </a:cubicBezTo>
                  <a:cubicBezTo>
                    <a:pt x="419021" y="11167"/>
                    <a:pt x="428065" y="9223"/>
                    <a:pt x="437030" y="6982"/>
                  </a:cubicBezTo>
                  <a:lnTo>
                    <a:pt x="632012" y="33876"/>
                  </a:lnTo>
                  <a:cubicBezTo>
                    <a:pt x="641148" y="35260"/>
                    <a:pt x="649791" y="39081"/>
                    <a:pt x="658906" y="40600"/>
                  </a:cubicBezTo>
                  <a:cubicBezTo>
                    <a:pt x="676729" y="43570"/>
                    <a:pt x="712694" y="47323"/>
                    <a:pt x="712694" y="47323"/>
                  </a:cubicBezTo>
                </a:path>
              </a:pathLst>
            </a:custGeom>
            <a:noFill/>
            <a:ln w="9525"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2" name="Freeform 301"/>
            <p:cNvSpPr/>
            <p:nvPr/>
          </p:nvSpPr>
          <p:spPr>
            <a:xfrm>
              <a:off x="2100880" y="2344012"/>
              <a:ext cx="486780" cy="60770"/>
            </a:xfrm>
            <a:custGeom>
              <a:avLst/>
              <a:gdLst>
                <a:gd name="connsiteX0" fmla="*/ 0 w 712694"/>
                <a:gd name="connsiteY0" fmla="*/ 60770 h 60770"/>
                <a:gd name="connsiteX1" fmla="*/ 67236 w 712694"/>
                <a:gd name="connsiteY1" fmla="*/ 47323 h 60770"/>
                <a:gd name="connsiteX2" fmla="*/ 242047 w 712694"/>
                <a:gd name="connsiteY2" fmla="*/ 259 h 60770"/>
                <a:gd name="connsiteX3" fmla="*/ 363071 w 712694"/>
                <a:gd name="connsiteY3" fmla="*/ 27153 h 60770"/>
                <a:gd name="connsiteX4" fmla="*/ 410136 w 712694"/>
                <a:gd name="connsiteY4" fmla="*/ 13706 h 60770"/>
                <a:gd name="connsiteX5" fmla="*/ 437030 w 712694"/>
                <a:gd name="connsiteY5" fmla="*/ 6982 h 60770"/>
                <a:gd name="connsiteX6" fmla="*/ 632012 w 712694"/>
                <a:gd name="connsiteY6" fmla="*/ 33876 h 60770"/>
                <a:gd name="connsiteX7" fmla="*/ 658906 w 712694"/>
                <a:gd name="connsiteY7" fmla="*/ 40600 h 60770"/>
                <a:gd name="connsiteX8" fmla="*/ 712694 w 712694"/>
                <a:gd name="connsiteY8" fmla="*/ 47323 h 60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12694" h="60770">
                  <a:moveTo>
                    <a:pt x="0" y="60770"/>
                  </a:moveTo>
                  <a:cubicBezTo>
                    <a:pt x="22412" y="56288"/>
                    <a:pt x="45063" y="52866"/>
                    <a:pt x="67236" y="47323"/>
                  </a:cubicBezTo>
                  <a:cubicBezTo>
                    <a:pt x="125780" y="32687"/>
                    <a:pt x="181842" y="4364"/>
                    <a:pt x="242047" y="259"/>
                  </a:cubicBezTo>
                  <a:cubicBezTo>
                    <a:pt x="283277" y="-2552"/>
                    <a:pt x="322730" y="18188"/>
                    <a:pt x="363071" y="27153"/>
                  </a:cubicBezTo>
                  <a:cubicBezTo>
                    <a:pt x="447145" y="6133"/>
                    <a:pt x="342616" y="32997"/>
                    <a:pt x="410136" y="13706"/>
                  </a:cubicBezTo>
                  <a:cubicBezTo>
                    <a:pt x="419021" y="11167"/>
                    <a:pt x="428065" y="9223"/>
                    <a:pt x="437030" y="6982"/>
                  </a:cubicBezTo>
                  <a:lnTo>
                    <a:pt x="632012" y="33876"/>
                  </a:lnTo>
                  <a:cubicBezTo>
                    <a:pt x="641148" y="35260"/>
                    <a:pt x="649791" y="39081"/>
                    <a:pt x="658906" y="40600"/>
                  </a:cubicBezTo>
                  <a:cubicBezTo>
                    <a:pt x="676729" y="43570"/>
                    <a:pt x="712694" y="47323"/>
                    <a:pt x="712694" y="47323"/>
                  </a:cubicBezTo>
                </a:path>
              </a:pathLst>
            </a:custGeom>
            <a:noFill/>
            <a:ln w="9525"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3" name="Rectangle 302"/>
            <p:cNvSpPr/>
            <p:nvPr/>
          </p:nvSpPr>
          <p:spPr>
            <a:xfrm>
              <a:off x="1687556" y="2182507"/>
              <a:ext cx="237657" cy="182612"/>
            </a:xfrm>
            <a:prstGeom prst="rect">
              <a:avLst/>
            </a:prstGeom>
            <a:noFill/>
            <a:ln w="15875"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4" name="Rectangle 303"/>
            <p:cNvSpPr/>
            <p:nvPr/>
          </p:nvSpPr>
          <p:spPr>
            <a:xfrm>
              <a:off x="1698760" y="2482826"/>
              <a:ext cx="237657" cy="182612"/>
            </a:xfrm>
            <a:prstGeom prst="rect">
              <a:avLst/>
            </a:prstGeom>
            <a:noFill/>
            <a:ln w="15875"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5" name="Rectangle 304"/>
            <p:cNvSpPr/>
            <p:nvPr/>
          </p:nvSpPr>
          <p:spPr>
            <a:xfrm>
              <a:off x="2032697" y="2473855"/>
              <a:ext cx="237657" cy="182612"/>
            </a:xfrm>
            <a:prstGeom prst="rect">
              <a:avLst/>
            </a:prstGeom>
            <a:noFill/>
            <a:ln w="15875"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06" name="Rectangle 305"/>
          <p:cNvSpPr/>
          <p:nvPr/>
        </p:nvSpPr>
        <p:spPr>
          <a:xfrm>
            <a:off x="4536954" y="1934821"/>
            <a:ext cx="81158" cy="88277"/>
          </a:xfrm>
          <a:prstGeom prst="rect">
            <a:avLst/>
          </a:prstGeom>
          <a:noFill/>
          <a:ln w="15875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7" name="Rectangle 306"/>
          <p:cNvSpPr/>
          <p:nvPr/>
        </p:nvSpPr>
        <p:spPr>
          <a:xfrm>
            <a:off x="4536954" y="2121264"/>
            <a:ext cx="81158" cy="88277"/>
          </a:xfrm>
          <a:prstGeom prst="rect">
            <a:avLst/>
          </a:prstGeom>
          <a:noFill/>
          <a:ln w="15875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8" name="Rectangle 307"/>
          <p:cNvSpPr/>
          <p:nvPr/>
        </p:nvSpPr>
        <p:spPr>
          <a:xfrm>
            <a:off x="4536954" y="2295007"/>
            <a:ext cx="81158" cy="88277"/>
          </a:xfrm>
          <a:prstGeom prst="rect">
            <a:avLst/>
          </a:prstGeom>
          <a:noFill/>
          <a:ln w="15875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9" name="Rounded Rectangle 308"/>
          <p:cNvSpPr/>
          <p:nvPr/>
        </p:nvSpPr>
        <p:spPr>
          <a:xfrm>
            <a:off x="4637215" y="1885322"/>
            <a:ext cx="384562" cy="668725"/>
          </a:xfrm>
          <a:prstGeom prst="roundRect">
            <a:avLst/>
          </a:prstGeom>
          <a:noFill/>
          <a:ln w="6350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0" name="Freeform 309"/>
          <p:cNvSpPr/>
          <p:nvPr/>
        </p:nvSpPr>
        <p:spPr>
          <a:xfrm>
            <a:off x="4791809" y="1967829"/>
            <a:ext cx="166231" cy="69270"/>
          </a:xfrm>
          <a:custGeom>
            <a:avLst/>
            <a:gdLst>
              <a:gd name="connsiteX0" fmla="*/ 0 w 712694"/>
              <a:gd name="connsiteY0" fmla="*/ 60770 h 60770"/>
              <a:gd name="connsiteX1" fmla="*/ 67236 w 712694"/>
              <a:gd name="connsiteY1" fmla="*/ 47323 h 60770"/>
              <a:gd name="connsiteX2" fmla="*/ 242047 w 712694"/>
              <a:gd name="connsiteY2" fmla="*/ 259 h 60770"/>
              <a:gd name="connsiteX3" fmla="*/ 363071 w 712694"/>
              <a:gd name="connsiteY3" fmla="*/ 27153 h 60770"/>
              <a:gd name="connsiteX4" fmla="*/ 410136 w 712694"/>
              <a:gd name="connsiteY4" fmla="*/ 13706 h 60770"/>
              <a:gd name="connsiteX5" fmla="*/ 437030 w 712694"/>
              <a:gd name="connsiteY5" fmla="*/ 6982 h 60770"/>
              <a:gd name="connsiteX6" fmla="*/ 632012 w 712694"/>
              <a:gd name="connsiteY6" fmla="*/ 33876 h 60770"/>
              <a:gd name="connsiteX7" fmla="*/ 658906 w 712694"/>
              <a:gd name="connsiteY7" fmla="*/ 40600 h 60770"/>
              <a:gd name="connsiteX8" fmla="*/ 712694 w 712694"/>
              <a:gd name="connsiteY8" fmla="*/ 47323 h 60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2694" h="60770">
                <a:moveTo>
                  <a:pt x="0" y="60770"/>
                </a:moveTo>
                <a:cubicBezTo>
                  <a:pt x="22412" y="56288"/>
                  <a:pt x="45063" y="52866"/>
                  <a:pt x="67236" y="47323"/>
                </a:cubicBezTo>
                <a:cubicBezTo>
                  <a:pt x="125780" y="32687"/>
                  <a:pt x="181842" y="4364"/>
                  <a:pt x="242047" y="259"/>
                </a:cubicBezTo>
                <a:cubicBezTo>
                  <a:pt x="283277" y="-2552"/>
                  <a:pt x="322730" y="18188"/>
                  <a:pt x="363071" y="27153"/>
                </a:cubicBezTo>
                <a:cubicBezTo>
                  <a:pt x="447145" y="6133"/>
                  <a:pt x="342616" y="32997"/>
                  <a:pt x="410136" y="13706"/>
                </a:cubicBezTo>
                <a:cubicBezTo>
                  <a:pt x="419021" y="11167"/>
                  <a:pt x="428065" y="9223"/>
                  <a:pt x="437030" y="6982"/>
                </a:cubicBezTo>
                <a:lnTo>
                  <a:pt x="632012" y="33876"/>
                </a:lnTo>
                <a:cubicBezTo>
                  <a:pt x="641148" y="35260"/>
                  <a:pt x="649791" y="39081"/>
                  <a:pt x="658906" y="40600"/>
                </a:cubicBezTo>
                <a:cubicBezTo>
                  <a:pt x="676729" y="43570"/>
                  <a:pt x="712694" y="47323"/>
                  <a:pt x="712694" y="47323"/>
                </a:cubicBezTo>
              </a:path>
            </a:pathLst>
          </a:custGeom>
          <a:noFill/>
          <a:ln w="9525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1" name="Freeform 310"/>
          <p:cNvSpPr/>
          <p:nvPr/>
        </p:nvSpPr>
        <p:spPr>
          <a:xfrm>
            <a:off x="4800227" y="2043121"/>
            <a:ext cx="166231" cy="69270"/>
          </a:xfrm>
          <a:custGeom>
            <a:avLst/>
            <a:gdLst>
              <a:gd name="connsiteX0" fmla="*/ 0 w 712694"/>
              <a:gd name="connsiteY0" fmla="*/ 60770 h 60770"/>
              <a:gd name="connsiteX1" fmla="*/ 67236 w 712694"/>
              <a:gd name="connsiteY1" fmla="*/ 47323 h 60770"/>
              <a:gd name="connsiteX2" fmla="*/ 242047 w 712694"/>
              <a:gd name="connsiteY2" fmla="*/ 259 h 60770"/>
              <a:gd name="connsiteX3" fmla="*/ 363071 w 712694"/>
              <a:gd name="connsiteY3" fmla="*/ 27153 h 60770"/>
              <a:gd name="connsiteX4" fmla="*/ 410136 w 712694"/>
              <a:gd name="connsiteY4" fmla="*/ 13706 h 60770"/>
              <a:gd name="connsiteX5" fmla="*/ 437030 w 712694"/>
              <a:gd name="connsiteY5" fmla="*/ 6982 h 60770"/>
              <a:gd name="connsiteX6" fmla="*/ 632012 w 712694"/>
              <a:gd name="connsiteY6" fmla="*/ 33876 h 60770"/>
              <a:gd name="connsiteX7" fmla="*/ 658906 w 712694"/>
              <a:gd name="connsiteY7" fmla="*/ 40600 h 60770"/>
              <a:gd name="connsiteX8" fmla="*/ 712694 w 712694"/>
              <a:gd name="connsiteY8" fmla="*/ 47323 h 60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2694" h="60770">
                <a:moveTo>
                  <a:pt x="0" y="60770"/>
                </a:moveTo>
                <a:cubicBezTo>
                  <a:pt x="22412" y="56288"/>
                  <a:pt x="45063" y="52866"/>
                  <a:pt x="67236" y="47323"/>
                </a:cubicBezTo>
                <a:cubicBezTo>
                  <a:pt x="125780" y="32687"/>
                  <a:pt x="181842" y="4364"/>
                  <a:pt x="242047" y="259"/>
                </a:cubicBezTo>
                <a:cubicBezTo>
                  <a:pt x="283277" y="-2552"/>
                  <a:pt x="322730" y="18188"/>
                  <a:pt x="363071" y="27153"/>
                </a:cubicBezTo>
                <a:cubicBezTo>
                  <a:pt x="447145" y="6133"/>
                  <a:pt x="342616" y="32997"/>
                  <a:pt x="410136" y="13706"/>
                </a:cubicBezTo>
                <a:cubicBezTo>
                  <a:pt x="419021" y="11167"/>
                  <a:pt x="428065" y="9223"/>
                  <a:pt x="437030" y="6982"/>
                </a:cubicBezTo>
                <a:lnTo>
                  <a:pt x="632012" y="33876"/>
                </a:lnTo>
                <a:cubicBezTo>
                  <a:pt x="641148" y="35260"/>
                  <a:pt x="649791" y="39081"/>
                  <a:pt x="658906" y="40600"/>
                </a:cubicBezTo>
                <a:cubicBezTo>
                  <a:pt x="676729" y="43570"/>
                  <a:pt x="712694" y="47323"/>
                  <a:pt x="712694" y="47323"/>
                </a:cubicBezTo>
              </a:path>
            </a:pathLst>
          </a:custGeom>
          <a:noFill/>
          <a:ln w="9525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2" name="Rectangle 311"/>
          <p:cNvSpPr/>
          <p:nvPr/>
        </p:nvSpPr>
        <p:spPr>
          <a:xfrm>
            <a:off x="4659081" y="1992244"/>
            <a:ext cx="81158" cy="106816"/>
          </a:xfrm>
          <a:prstGeom prst="rect">
            <a:avLst/>
          </a:prstGeom>
          <a:noFill/>
          <a:ln w="15875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3" name="Rectangle 312"/>
          <p:cNvSpPr/>
          <p:nvPr/>
        </p:nvSpPr>
        <p:spPr>
          <a:xfrm>
            <a:off x="4662907" y="2147246"/>
            <a:ext cx="81158" cy="106816"/>
          </a:xfrm>
          <a:prstGeom prst="rect">
            <a:avLst/>
          </a:prstGeom>
          <a:noFill/>
          <a:ln w="15875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4" name="Rectangle 313"/>
          <p:cNvSpPr/>
          <p:nvPr/>
        </p:nvSpPr>
        <p:spPr>
          <a:xfrm>
            <a:off x="4783293" y="2146545"/>
            <a:ext cx="81158" cy="106816"/>
          </a:xfrm>
          <a:prstGeom prst="rect">
            <a:avLst/>
          </a:prstGeom>
          <a:noFill/>
          <a:ln w="15875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5" name="Rectangle 314"/>
          <p:cNvSpPr/>
          <p:nvPr/>
        </p:nvSpPr>
        <p:spPr>
          <a:xfrm>
            <a:off x="4666082" y="2293296"/>
            <a:ext cx="81158" cy="106816"/>
          </a:xfrm>
          <a:prstGeom prst="rect">
            <a:avLst/>
          </a:prstGeom>
          <a:noFill/>
          <a:ln w="15875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6" name="Rectangle 315"/>
          <p:cNvSpPr/>
          <p:nvPr/>
        </p:nvSpPr>
        <p:spPr>
          <a:xfrm>
            <a:off x="4786468" y="2292595"/>
            <a:ext cx="81158" cy="106816"/>
          </a:xfrm>
          <a:prstGeom prst="rect">
            <a:avLst/>
          </a:prstGeom>
          <a:noFill/>
          <a:ln w="15875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7" name="Rectangle 316"/>
          <p:cNvSpPr/>
          <p:nvPr/>
        </p:nvSpPr>
        <p:spPr>
          <a:xfrm>
            <a:off x="4533779" y="2453757"/>
            <a:ext cx="81158" cy="88277"/>
          </a:xfrm>
          <a:prstGeom prst="rect">
            <a:avLst/>
          </a:prstGeom>
          <a:noFill/>
          <a:ln w="15875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8" name="Oval 317"/>
          <p:cNvSpPr/>
          <p:nvPr/>
        </p:nvSpPr>
        <p:spPr>
          <a:xfrm>
            <a:off x="4725015" y="2635769"/>
            <a:ext cx="92168" cy="9144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7" name="Rectangle 346"/>
          <p:cNvSpPr/>
          <p:nvPr/>
        </p:nvSpPr>
        <p:spPr>
          <a:xfrm>
            <a:off x="4353182" y="6179054"/>
            <a:ext cx="346098" cy="590009"/>
          </a:xfrm>
          <a:prstGeom prst="rect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endParaRPr lang="en-US" sz="1600" dirty="0">
              <a:solidFill>
                <a:schemeClr val="tx1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8" name="Rectangle 347"/>
          <p:cNvSpPr/>
          <p:nvPr/>
        </p:nvSpPr>
        <p:spPr>
          <a:xfrm>
            <a:off x="4898653" y="6179054"/>
            <a:ext cx="346098" cy="590009"/>
          </a:xfrm>
          <a:prstGeom prst="rect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endParaRPr lang="en-US" sz="1600" dirty="0">
              <a:solidFill>
                <a:schemeClr val="tx1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9" name="Rectangle 348"/>
          <p:cNvSpPr/>
          <p:nvPr/>
        </p:nvSpPr>
        <p:spPr>
          <a:xfrm>
            <a:off x="5444124" y="6179054"/>
            <a:ext cx="346098" cy="590009"/>
          </a:xfrm>
          <a:prstGeom prst="rect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endParaRPr lang="en-US" sz="1600" dirty="0">
              <a:solidFill>
                <a:schemeClr val="tx1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0" name="Rectangle 349"/>
          <p:cNvSpPr/>
          <p:nvPr/>
        </p:nvSpPr>
        <p:spPr>
          <a:xfrm>
            <a:off x="5989595" y="6179054"/>
            <a:ext cx="346098" cy="590009"/>
          </a:xfrm>
          <a:prstGeom prst="rect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endParaRPr lang="en-US" sz="1600" dirty="0">
              <a:solidFill>
                <a:schemeClr val="tx1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1" name="Rectangle 350"/>
          <p:cNvSpPr/>
          <p:nvPr/>
        </p:nvSpPr>
        <p:spPr>
          <a:xfrm>
            <a:off x="6535067" y="6179054"/>
            <a:ext cx="346098" cy="590009"/>
          </a:xfrm>
          <a:prstGeom prst="rect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endParaRPr lang="en-US" sz="1600" dirty="0">
              <a:solidFill>
                <a:schemeClr val="tx1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3" name="TextBox 352"/>
          <p:cNvSpPr txBox="1"/>
          <p:nvPr/>
        </p:nvSpPr>
        <p:spPr>
          <a:xfrm>
            <a:off x="6861220" y="2850417"/>
            <a:ext cx="10191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rgbClr val="1E4191">
                    <a:lumMod val="60000"/>
                    <a:lumOff val="40000"/>
                  </a:srgbClr>
                </a:solidFill>
              </a:rPr>
              <a:t>APIs</a:t>
            </a:r>
            <a:endParaRPr lang="en-US" sz="1100" b="1" dirty="0">
              <a:solidFill>
                <a:srgbClr val="1E4191">
                  <a:lumMod val="60000"/>
                  <a:lumOff val="40000"/>
                </a:srgbClr>
              </a:solidFill>
            </a:endParaRPr>
          </a:p>
        </p:txBody>
      </p:sp>
      <p:sp>
        <p:nvSpPr>
          <p:cNvPr id="354" name="TextBox 353"/>
          <p:cNvSpPr txBox="1"/>
          <p:nvPr/>
        </p:nvSpPr>
        <p:spPr>
          <a:xfrm>
            <a:off x="6861220" y="4838459"/>
            <a:ext cx="129185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rgbClr val="1E4191">
                    <a:lumMod val="60000"/>
                    <a:lumOff val="40000"/>
                  </a:srgbClr>
                </a:solidFill>
              </a:rPr>
              <a:t>Platform Services</a:t>
            </a:r>
            <a:endParaRPr lang="en-US" sz="1100" b="1" dirty="0">
              <a:solidFill>
                <a:srgbClr val="1E4191">
                  <a:lumMod val="60000"/>
                  <a:lumOff val="40000"/>
                </a:srgbClr>
              </a:solidFill>
            </a:endParaRPr>
          </a:p>
        </p:txBody>
      </p:sp>
      <p:sp>
        <p:nvSpPr>
          <p:cNvPr id="355" name="TextBox 354"/>
          <p:cNvSpPr txBox="1"/>
          <p:nvPr/>
        </p:nvSpPr>
        <p:spPr>
          <a:xfrm>
            <a:off x="6861220" y="5446896"/>
            <a:ext cx="116367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rgbClr val="1E4191">
                    <a:lumMod val="60000"/>
                    <a:lumOff val="40000"/>
                  </a:srgbClr>
                </a:solidFill>
              </a:rPr>
              <a:t>Backend   </a:t>
            </a:r>
            <a:br>
              <a:rPr lang="en-US" sz="1100" b="1" dirty="0" smtClean="0">
                <a:solidFill>
                  <a:srgbClr val="1E4191">
                    <a:lumMod val="60000"/>
                    <a:lumOff val="40000"/>
                  </a:srgbClr>
                </a:solidFill>
              </a:rPr>
            </a:br>
            <a:r>
              <a:rPr lang="en-US" sz="1100" b="1" dirty="0" smtClean="0">
                <a:solidFill>
                  <a:srgbClr val="1E4191">
                    <a:lumMod val="60000"/>
                    <a:lumOff val="40000"/>
                  </a:srgbClr>
                </a:solidFill>
              </a:rPr>
              <a:t>Dependencies</a:t>
            </a:r>
            <a:endParaRPr lang="en-US" sz="1100" b="1" dirty="0">
              <a:solidFill>
                <a:srgbClr val="1E4191">
                  <a:lumMod val="60000"/>
                  <a:lumOff val="40000"/>
                </a:srgbClr>
              </a:solidFill>
            </a:endParaRPr>
          </a:p>
        </p:txBody>
      </p:sp>
      <p:sp>
        <p:nvSpPr>
          <p:cNvPr id="356" name="TextBox 355"/>
          <p:cNvSpPr txBox="1"/>
          <p:nvPr/>
        </p:nvSpPr>
        <p:spPr>
          <a:xfrm>
            <a:off x="6861220" y="3759982"/>
            <a:ext cx="13412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rgbClr val="1E4191">
                    <a:lumMod val="60000"/>
                    <a:lumOff val="40000"/>
                  </a:srgbClr>
                </a:solidFill>
              </a:rPr>
              <a:t>Microservices</a:t>
            </a:r>
            <a:endParaRPr lang="en-US" sz="1100" b="1" dirty="0">
              <a:solidFill>
                <a:srgbClr val="1E4191">
                  <a:lumMod val="60000"/>
                  <a:lumOff val="40000"/>
                </a:srgbClr>
              </a:solidFill>
            </a:endParaRPr>
          </a:p>
        </p:txBody>
      </p:sp>
      <p:sp>
        <p:nvSpPr>
          <p:cNvPr id="357" name="TextBox 356"/>
          <p:cNvSpPr txBox="1"/>
          <p:nvPr/>
        </p:nvSpPr>
        <p:spPr>
          <a:xfrm>
            <a:off x="6861220" y="2081588"/>
            <a:ext cx="3760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rgbClr val="1E4191">
                    <a:lumMod val="60000"/>
                    <a:lumOff val="40000"/>
                  </a:srgbClr>
                </a:solidFill>
              </a:rPr>
              <a:t>UI</a:t>
            </a:r>
            <a:endParaRPr lang="en-US" sz="1100" b="1" dirty="0">
              <a:solidFill>
                <a:srgbClr val="1E4191">
                  <a:lumMod val="60000"/>
                  <a:lumOff val="40000"/>
                </a:srgbClr>
              </a:solidFill>
            </a:endParaRPr>
          </a:p>
        </p:txBody>
      </p:sp>
      <p:sp>
        <p:nvSpPr>
          <p:cNvPr id="362" name="Rectangle 361"/>
          <p:cNvSpPr/>
          <p:nvPr/>
        </p:nvSpPr>
        <p:spPr>
          <a:xfrm>
            <a:off x="1402916" y="4846427"/>
            <a:ext cx="2449803" cy="491269"/>
          </a:xfrm>
          <a:prstGeom prst="rect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3" name="Oval 362"/>
          <p:cNvSpPr/>
          <p:nvPr/>
        </p:nvSpPr>
        <p:spPr>
          <a:xfrm>
            <a:off x="1481730" y="4946457"/>
            <a:ext cx="523588" cy="291209"/>
          </a:xfrm>
          <a:prstGeom prst="ellipse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4" name="Oval 363"/>
          <p:cNvSpPr/>
          <p:nvPr/>
        </p:nvSpPr>
        <p:spPr>
          <a:xfrm>
            <a:off x="2309991" y="4946457"/>
            <a:ext cx="523588" cy="291209"/>
          </a:xfrm>
          <a:prstGeom prst="ellipse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5" name="Oval 364"/>
          <p:cNvSpPr/>
          <p:nvPr/>
        </p:nvSpPr>
        <p:spPr>
          <a:xfrm>
            <a:off x="3138252" y="4946457"/>
            <a:ext cx="523588" cy="291209"/>
          </a:xfrm>
          <a:prstGeom prst="ellipse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6" name="TextBox 365"/>
          <p:cNvSpPr txBox="1"/>
          <p:nvPr/>
        </p:nvSpPr>
        <p:spPr>
          <a:xfrm>
            <a:off x="55604" y="4838459"/>
            <a:ext cx="134128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rgbClr val="1E4191">
                    <a:lumMod val="60000"/>
                    <a:lumOff val="40000"/>
                  </a:srgbClr>
                </a:solidFill>
              </a:rPr>
              <a:t>Data </a:t>
            </a:r>
            <a:br>
              <a:rPr lang="en-US" sz="1100" b="1" dirty="0" smtClean="0">
                <a:solidFill>
                  <a:srgbClr val="1E4191">
                    <a:lumMod val="60000"/>
                    <a:lumOff val="40000"/>
                  </a:srgbClr>
                </a:solidFill>
              </a:rPr>
            </a:br>
            <a:r>
              <a:rPr lang="en-US" sz="1100" b="1" dirty="0" smtClean="0">
                <a:solidFill>
                  <a:srgbClr val="1E4191">
                    <a:lumMod val="60000"/>
                    <a:lumOff val="40000"/>
                  </a:srgbClr>
                </a:solidFill>
              </a:rPr>
              <a:t>Services</a:t>
            </a:r>
            <a:endParaRPr lang="en-US" sz="1100" b="1" dirty="0">
              <a:solidFill>
                <a:srgbClr val="1E4191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602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TextBox 228"/>
          <p:cNvSpPr txBox="1"/>
          <p:nvPr/>
        </p:nvSpPr>
        <p:spPr>
          <a:xfrm>
            <a:off x="9815030" y="3096899"/>
            <a:ext cx="1865336" cy="261610"/>
          </a:xfrm>
          <a:prstGeom prst="rect">
            <a:avLst/>
          </a:prstGeom>
          <a:solidFill>
            <a:srgbClr val="E9EFFB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1E4191">
                    <a:lumMod val="60000"/>
                    <a:lumOff val="40000"/>
                  </a:srgbClr>
                </a:solidFill>
              </a:rPr>
              <a:t>Expose as APIs</a:t>
            </a:r>
            <a:endParaRPr lang="en-US" sz="1100" b="1" dirty="0">
              <a:solidFill>
                <a:srgbClr val="1E4191">
                  <a:lumMod val="60000"/>
                  <a:lumOff val="40000"/>
                </a:srgbClr>
              </a:solidFill>
            </a:endParaRPr>
          </a:p>
        </p:txBody>
      </p:sp>
      <p:sp>
        <p:nvSpPr>
          <p:cNvPr id="54" name="Up Arrow 53"/>
          <p:cNvSpPr/>
          <p:nvPr/>
        </p:nvSpPr>
        <p:spPr>
          <a:xfrm rot="10800000" flipV="1">
            <a:off x="9660770" y="2665136"/>
            <a:ext cx="596868" cy="1563435"/>
          </a:xfrm>
          <a:prstGeom prst="upArrow">
            <a:avLst/>
          </a:prstGeom>
          <a:solidFill>
            <a:srgbClr val="EEF2FC"/>
          </a:solidFill>
          <a:ln w="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Rectangle 209"/>
          <p:cNvSpPr/>
          <p:nvPr/>
        </p:nvSpPr>
        <p:spPr>
          <a:xfrm>
            <a:off x="8141795" y="3531860"/>
            <a:ext cx="2268244" cy="748860"/>
          </a:xfrm>
          <a:prstGeom prst="rect">
            <a:avLst/>
          </a:prstGeom>
          <a:solidFill>
            <a:srgbClr val="EEF2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Arrow 30"/>
          <p:cNvSpPr/>
          <p:nvPr/>
        </p:nvSpPr>
        <p:spPr>
          <a:xfrm>
            <a:off x="3896923" y="3450548"/>
            <a:ext cx="4038656" cy="524133"/>
          </a:xfrm>
          <a:prstGeom prst="rightArrow">
            <a:avLst/>
          </a:prstGeom>
          <a:solidFill>
            <a:srgbClr val="EEF2FC"/>
          </a:solidFill>
          <a:ln w="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Rectangle 211"/>
          <p:cNvSpPr/>
          <p:nvPr/>
        </p:nvSpPr>
        <p:spPr>
          <a:xfrm>
            <a:off x="3197981" y="1469108"/>
            <a:ext cx="703506" cy="462767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1601215" y="1678755"/>
            <a:ext cx="632897" cy="988828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/>
          <p:cNvSpPr/>
          <p:nvPr/>
        </p:nvSpPr>
        <p:spPr>
          <a:xfrm>
            <a:off x="1645292" y="1750471"/>
            <a:ext cx="545524" cy="788059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bject 4"/>
          <p:cNvSpPr/>
          <p:nvPr/>
        </p:nvSpPr>
        <p:spPr>
          <a:xfrm>
            <a:off x="0" y="0"/>
            <a:ext cx="12200613" cy="861386"/>
          </a:xfrm>
          <a:custGeom>
            <a:avLst/>
            <a:gdLst/>
            <a:ahLst/>
            <a:cxnLst/>
            <a:rect l="l" t="t" r="r" b="b"/>
            <a:pathLst>
              <a:path w="4889500" h="9753600">
                <a:moveTo>
                  <a:pt x="0" y="9753600"/>
                </a:moveTo>
                <a:lnTo>
                  <a:pt x="4889500" y="9753600"/>
                </a:lnTo>
                <a:lnTo>
                  <a:pt x="48895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solidFill>
            <a:schemeClr val="tx1">
              <a:lumMod val="60000"/>
              <a:lumOff val="40000"/>
            </a:schemeClr>
          </a:solidFill>
        </p:spPr>
        <p:txBody>
          <a:bodyPr wrap="square" lIns="0" tIns="0" rIns="0" bIns="0" rtlCol="0"/>
          <a:lstStyle/>
          <a:p>
            <a:endParaRPr sz="1266">
              <a:solidFill>
                <a:srgbClr val="1E4191"/>
              </a:solidFill>
            </a:endParaRPr>
          </a:p>
        </p:txBody>
      </p:sp>
      <p:sp>
        <p:nvSpPr>
          <p:cNvPr id="34" name="object 5"/>
          <p:cNvSpPr/>
          <p:nvPr/>
        </p:nvSpPr>
        <p:spPr>
          <a:xfrm>
            <a:off x="11191836" y="147556"/>
            <a:ext cx="607219" cy="606326"/>
          </a:xfrm>
          <a:custGeom>
            <a:avLst/>
            <a:gdLst/>
            <a:ahLst/>
            <a:cxnLst/>
            <a:rect l="l" t="t" r="r" b="b"/>
            <a:pathLst>
              <a:path w="863600" h="862330">
                <a:moveTo>
                  <a:pt x="431825" y="0"/>
                </a:moveTo>
                <a:lnTo>
                  <a:pt x="384850" y="2539"/>
                </a:lnTo>
                <a:lnTo>
                  <a:pt x="339321" y="8889"/>
                </a:lnTo>
                <a:lnTo>
                  <a:pt x="295504" y="21589"/>
                </a:lnTo>
                <a:lnTo>
                  <a:pt x="253666" y="38099"/>
                </a:lnTo>
                <a:lnTo>
                  <a:pt x="214071" y="58419"/>
                </a:lnTo>
                <a:lnTo>
                  <a:pt x="176985" y="82549"/>
                </a:lnTo>
                <a:lnTo>
                  <a:pt x="142675" y="110489"/>
                </a:lnTo>
                <a:lnTo>
                  <a:pt x="111406" y="142239"/>
                </a:lnTo>
                <a:lnTo>
                  <a:pt x="83444" y="176529"/>
                </a:lnTo>
                <a:lnTo>
                  <a:pt x="59054" y="213359"/>
                </a:lnTo>
                <a:lnTo>
                  <a:pt x="38503" y="252729"/>
                </a:lnTo>
                <a:lnTo>
                  <a:pt x="22057" y="294639"/>
                </a:lnTo>
                <a:lnTo>
                  <a:pt x="9980" y="339089"/>
                </a:lnTo>
                <a:lnTo>
                  <a:pt x="2539" y="384809"/>
                </a:lnTo>
                <a:lnTo>
                  <a:pt x="0" y="430529"/>
                </a:lnTo>
                <a:lnTo>
                  <a:pt x="2539" y="478789"/>
                </a:lnTo>
                <a:lnTo>
                  <a:pt x="9980" y="524509"/>
                </a:lnTo>
                <a:lnTo>
                  <a:pt x="22057" y="567689"/>
                </a:lnTo>
                <a:lnTo>
                  <a:pt x="38503" y="609599"/>
                </a:lnTo>
                <a:lnTo>
                  <a:pt x="59054" y="648969"/>
                </a:lnTo>
                <a:lnTo>
                  <a:pt x="83444" y="687069"/>
                </a:lnTo>
                <a:lnTo>
                  <a:pt x="111406" y="721359"/>
                </a:lnTo>
                <a:lnTo>
                  <a:pt x="142675" y="751839"/>
                </a:lnTo>
                <a:lnTo>
                  <a:pt x="176985" y="779779"/>
                </a:lnTo>
                <a:lnTo>
                  <a:pt x="214071" y="803909"/>
                </a:lnTo>
                <a:lnTo>
                  <a:pt x="253666" y="824229"/>
                </a:lnTo>
                <a:lnTo>
                  <a:pt x="295504" y="840739"/>
                </a:lnTo>
                <a:lnTo>
                  <a:pt x="339321" y="853439"/>
                </a:lnTo>
                <a:lnTo>
                  <a:pt x="384850" y="861059"/>
                </a:lnTo>
                <a:lnTo>
                  <a:pt x="431825" y="862329"/>
                </a:lnTo>
                <a:lnTo>
                  <a:pt x="478791" y="861059"/>
                </a:lnTo>
                <a:lnTo>
                  <a:pt x="524311" y="853439"/>
                </a:lnTo>
                <a:lnTo>
                  <a:pt x="563740" y="842009"/>
                </a:lnTo>
                <a:lnTo>
                  <a:pt x="431825" y="842009"/>
                </a:lnTo>
                <a:lnTo>
                  <a:pt x="383835" y="839469"/>
                </a:lnTo>
                <a:lnTo>
                  <a:pt x="337472" y="831849"/>
                </a:lnTo>
                <a:lnTo>
                  <a:pt x="293043" y="819149"/>
                </a:lnTo>
                <a:lnTo>
                  <a:pt x="250858" y="801369"/>
                </a:lnTo>
                <a:lnTo>
                  <a:pt x="211226" y="778509"/>
                </a:lnTo>
                <a:lnTo>
                  <a:pt x="174455" y="751839"/>
                </a:lnTo>
                <a:lnTo>
                  <a:pt x="140854" y="722629"/>
                </a:lnTo>
                <a:lnTo>
                  <a:pt x="110731" y="688339"/>
                </a:lnTo>
                <a:lnTo>
                  <a:pt x="84395" y="651509"/>
                </a:lnTo>
                <a:lnTo>
                  <a:pt x="62156" y="612139"/>
                </a:lnTo>
                <a:lnTo>
                  <a:pt x="44321" y="570229"/>
                </a:lnTo>
                <a:lnTo>
                  <a:pt x="31200" y="525779"/>
                </a:lnTo>
                <a:lnTo>
                  <a:pt x="23101" y="478789"/>
                </a:lnTo>
                <a:lnTo>
                  <a:pt x="20332" y="430529"/>
                </a:lnTo>
                <a:lnTo>
                  <a:pt x="23101" y="383539"/>
                </a:lnTo>
                <a:lnTo>
                  <a:pt x="31200" y="336549"/>
                </a:lnTo>
                <a:lnTo>
                  <a:pt x="44321" y="292099"/>
                </a:lnTo>
                <a:lnTo>
                  <a:pt x="62156" y="250189"/>
                </a:lnTo>
                <a:lnTo>
                  <a:pt x="84395" y="210819"/>
                </a:lnTo>
                <a:lnTo>
                  <a:pt x="110731" y="173989"/>
                </a:lnTo>
                <a:lnTo>
                  <a:pt x="140854" y="139699"/>
                </a:lnTo>
                <a:lnTo>
                  <a:pt x="174455" y="110489"/>
                </a:lnTo>
                <a:lnTo>
                  <a:pt x="211226" y="83819"/>
                </a:lnTo>
                <a:lnTo>
                  <a:pt x="250858" y="60959"/>
                </a:lnTo>
                <a:lnTo>
                  <a:pt x="293043" y="43179"/>
                </a:lnTo>
                <a:lnTo>
                  <a:pt x="337472" y="30479"/>
                </a:lnTo>
                <a:lnTo>
                  <a:pt x="383835" y="22859"/>
                </a:lnTo>
                <a:lnTo>
                  <a:pt x="431825" y="19049"/>
                </a:lnTo>
                <a:lnTo>
                  <a:pt x="559359" y="19049"/>
                </a:lnTo>
                <a:lnTo>
                  <a:pt x="524311" y="8889"/>
                </a:lnTo>
                <a:lnTo>
                  <a:pt x="478791" y="2539"/>
                </a:lnTo>
                <a:lnTo>
                  <a:pt x="431825" y="0"/>
                </a:lnTo>
                <a:close/>
              </a:path>
              <a:path w="863600" h="862330">
                <a:moveTo>
                  <a:pt x="559359" y="19049"/>
                </a:moveTo>
                <a:lnTo>
                  <a:pt x="431825" y="19049"/>
                </a:lnTo>
                <a:lnTo>
                  <a:pt x="479812" y="22859"/>
                </a:lnTo>
                <a:lnTo>
                  <a:pt x="526171" y="30479"/>
                </a:lnTo>
                <a:lnTo>
                  <a:pt x="570596" y="43179"/>
                </a:lnTo>
                <a:lnTo>
                  <a:pt x="612776" y="62229"/>
                </a:lnTo>
                <a:lnTo>
                  <a:pt x="652403" y="83819"/>
                </a:lnTo>
                <a:lnTo>
                  <a:pt x="689170" y="110489"/>
                </a:lnTo>
                <a:lnTo>
                  <a:pt x="722766" y="140969"/>
                </a:lnTo>
                <a:lnTo>
                  <a:pt x="752884" y="173989"/>
                </a:lnTo>
                <a:lnTo>
                  <a:pt x="779215" y="210819"/>
                </a:lnTo>
                <a:lnTo>
                  <a:pt x="801451" y="250189"/>
                </a:lnTo>
                <a:lnTo>
                  <a:pt x="819283" y="293369"/>
                </a:lnTo>
                <a:lnTo>
                  <a:pt x="832401" y="336549"/>
                </a:lnTo>
                <a:lnTo>
                  <a:pt x="840499" y="383539"/>
                </a:lnTo>
                <a:lnTo>
                  <a:pt x="843267" y="430529"/>
                </a:lnTo>
                <a:lnTo>
                  <a:pt x="840499" y="478789"/>
                </a:lnTo>
                <a:lnTo>
                  <a:pt x="832401" y="525779"/>
                </a:lnTo>
                <a:lnTo>
                  <a:pt x="819283" y="570229"/>
                </a:lnTo>
                <a:lnTo>
                  <a:pt x="801451" y="612139"/>
                </a:lnTo>
                <a:lnTo>
                  <a:pt x="779215" y="651509"/>
                </a:lnTo>
                <a:lnTo>
                  <a:pt x="752884" y="688339"/>
                </a:lnTo>
                <a:lnTo>
                  <a:pt x="722766" y="722629"/>
                </a:lnTo>
                <a:lnTo>
                  <a:pt x="689170" y="751839"/>
                </a:lnTo>
                <a:lnTo>
                  <a:pt x="652403" y="778509"/>
                </a:lnTo>
                <a:lnTo>
                  <a:pt x="612776" y="801369"/>
                </a:lnTo>
                <a:lnTo>
                  <a:pt x="570596" y="819149"/>
                </a:lnTo>
                <a:lnTo>
                  <a:pt x="526171" y="831849"/>
                </a:lnTo>
                <a:lnTo>
                  <a:pt x="479812" y="839469"/>
                </a:lnTo>
                <a:lnTo>
                  <a:pt x="431825" y="842009"/>
                </a:lnTo>
                <a:lnTo>
                  <a:pt x="563740" y="842009"/>
                </a:lnTo>
                <a:lnTo>
                  <a:pt x="609953" y="824229"/>
                </a:lnTo>
                <a:lnTo>
                  <a:pt x="649543" y="803909"/>
                </a:lnTo>
                <a:lnTo>
                  <a:pt x="686625" y="779779"/>
                </a:lnTo>
                <a:lnTo>
                  <a:pt x="720932" y="751839"/>
                </a:lnTo>
                <a:lnTo>
                  <a:pt x="752198" y="721359"/>
                </a:lnTo>
                <a:lnTo>
                  <a:pt x="780158" y="687069"/>
                </a:lnTo>
                <a:lnTo>
                  <a:pt x="804546" y="648969"/>
                </a:lnTo>
                <a:lnTo>
                  <a:pt x="825097" y="609599"/>
                </a:lnTo>
                <a:lnTo>
                  <a:pt x="841543" y="567689"/>
                </a:lnTo>
                <a:lnTo>
                  <a:pt x="853619" y="524509"/>
                </a:lnTo>
                <a:lnTo>
                  <a:pt x="861060" y="478789"/>
                </a:lnTo>
                <a:lnTo>
                  <a:pt x="863599" y="430529"/>
                </a:lnTo>
                <a:lnTo>
                  <a:pt x="861060" y="384809"/>
                </a:lnTo>
                <a:lnTo>
                  <a:pt x="853619" y="339089"/>
                </a:lnTo>
                <a:lnTo>
                  <a:pt x="841543" y="294639"/>
                </a:lnTo>
                <a:lnTo>
                  <a:pt x="825097" y="252729"/>
                </a:lnTo>
                <a:lnTo>
                  <a:pt x="804546" y="213359"/>
                </a:lnTo>
                <a:lnTo>
                  <a:pt x="780158" y="176529"/>
                </a:lnTo>
                <a:lnTo>
                  <a:pt x="752198" y="142239"/>
                </a:lnTo>
                <a:lnTo>
                  <a:pt x="720932" y="110489"/>
                </a:lnTo>
                <a:lnTo>
                  <a:pt x="686625" y="82549"/>
                </a:lnTo>
                <a:lnTo>
                  <a:pt x="649543" y="58419"/>
                </a:lnTo>
                <a:lnTo>
                  <a:pt x="609953" y="38099"/>
                </a:lnTo>
                <a:lnTo>
                  <a:pt x="568121" y="21589"/>
                </a:lnTo>
                <a:lnTo>
                  <a:pt x="559359" y="19049"/>
                </a:lnTo>
                <a:close/>
              </a:path>
              <a:path w="863600" h="862330">
                <a:moveTo>
                  <a:pt x="311124" y="793749"/>
                </a:moveTo>
                <a:lnTo>
                  <a:pt x="309676" y="793749"/>
                </a:lnTo>
                <a:lnTo>
                  <a:pt x="308940" y="796289"/>
                </a:lnTo>
                <a:lnTo>
                  <a:pt x="309384" y="797559"/>
                </a:lnTo>
                <a:lnTo>
                  <a:pt x="309943" y="797559"/>
                </a:lnTo>
                <a:lnTo>
                  <a:pt x="325733" y="802639"/>
                </a:lnTo>
                <a:lnTo>
                  <a:pt x="352139" y="808989"/>
                </a:lnTo>
                <a:lnTo>
                  <a:pt x="387917" y="814069"/>
                </a:lnTo>
                <a:lnTo>
                  <a:pt x="431825" y="816609"/>
                </a:lnTo>
                <a:lnTo>
                  <a:pt x="477664" y="814069"/>
                </a:lnTo>
                <a:lnTo>
                  <a:pt x="515398" y="807719"/>
                </a:lnTo>
                <a:lnTo>
                  <a:pt x="403097" y="807719"/>
                </a:lnTo>
                <a:lnTo>
                  <a:pt x="369303" y="806449"/>
                </a:lnTo>
                <a:lnTo>
                  <a:pt x="341204" y="801369"/>
                </a:lnTo>
                <a:lnTo>
                  <a:pt x="311124" y="793749"/>
                </a:lnTo>
                <a:close/>
              </a:path>
              <a:path w="863600" h="862330">
                <a:moveTo>
                  <a:pt x="670336" y="730249"/>
                </a:moveTo>
                <a:lnTo>
                  <a:pt x="456920" y="730249"/>
                </a:lnTo>
                <a:lnTo>
                  <a:pt x="468669" y="732789"/>
                </a:lnTo>
                <a:lnTo>
                  <a:pt x="478159" y="739139"/>
                </a:lnTo>
                <a:lnTo>
                  <a:pt x="484504" y="748029"/>
                </a:lnTo>
                <a:lnTo>
                  <a:pt x="486816" y="760729"/>
                </a:lnTo>
                <a:lnTo>
                  <a:pt x="481138" y="778509"/>
                </a:lnTo>
                <a:lnTo>
                  <a:pt x="464697" y="793749"/>
                </a:lnTo>
                <a:lnTo>
                  <a:pt x="438387" y="803909"/>
                </a:lnTo>
                <a:lnTo>
                  <a:pt x="403097" y="807719"/>
                </a:lnTo>
                <a:lnTo>
                  <a:pt x="515398" y="807719"/>
                </a:lnTo>
                <a:lnTo>
                  <a:pt x="522945" y="806449"/>
                </a:lnTo>
                <a:lnTo>
                  <a:pt x="566839" y="792479"/>
                </a:lnTo>
                <a:lnTo>
                  <a:pt x="608519" y="774699"/>
                </a:lnTo>
                <a:lnTo>
                  <a:pt x="647157" y="750569"/>
                </a:lnTo>
                <a:lnTo>
                  <a:pt x="670336" y="730249"/>
                </a:lnTo>
                <a:close/>
              </a:path>
              <a:path w="863600" h="862330">
                <a:moveTo>
                  <a:pt x="69151" y="308609"/>
                </a:moveTo>
                <a:lnTo>
                  <a:pt x="65938" y="308609"/>
                </a:lnTo>
                <a:lnTo>
                  <a:pt x="62804" y="318769"/>
                </a:lnTo>
                <a:lnTo>
                  <a:pt x="56203" y="345439"/>
                </a:lnTo>
                <a:lnTo>
                  <a:pt x="49650" y="383539"/>
                </a:lnTo>
                <a:lnTo>
                  <a:pt x="46659" y="430529"/>
                </a:lnTo>
                <a:lnTo>
                  <a:pt x="49252" y="477519"/>
                </a:lnTo>
                <a:lnTo>
                  <a:pt x="57144" y="523239"/>
                </a:lnTo>
                <a:lnTo>
                  <a:pt x="70392" y="566419"/>
                </a:lnTo>
                <a:lnTo>
                  <a:pt x="89053" y="608329"/>
                </a:lnTo>
                <a:lnTo>
                  <a:pt x="113183" y="647699"/>
                </a:lnTo>
                <a:lnTo>
                  <a:pt x="142840" y="681989"/>
                </a:lnTo>
                <a:lnTo>
                  <a:pt x="178079" y="712469"/>
                </a:lnTo>
                <a:lnTo>
                  <a:pt x="218957" y="736599"/>
                </a:lnTo>
                <a:lnTo>
                  <a:pt x="265531" y="755649"/>
                </a:lnTo>
                <a:lnTo>
                  <a:pt x="309641" y="767079"/>
                </a:lnTo>
                <a:lnTo>
                  <a:pt x="352856" y="770889"/>
                </a:lnTo>
                <a:lnTo>
                  <a:pt x="393834" y="764539"/>
                </a:lnTo>
                <a:lnTo>
                  <a:pt x="418785" y="750569"/>
                </a:lnTo>
                <a:lnTo>
                  <a:pt x="436788" y="736599"/>
                </a:lnTo>
                <a:lnTo>
                  <a:pt x="456920" y="730249"/>
                </a:lnTo>
                <a:lnTo>
                  <a:pt x="670336" y="730249"/>
                </a:lnTo>
                <a:lnTo>
                  <a:pt x="681926" y="720089"/>
                </a:lnTo>
                <a:lnTo>
                  <a:pt x="711996" y="685799"/>
                </a:lnTo>
                <a:lnTo>
                  <a:pt x="729104" y="656589"/>
                </a:lnTo>
                <a:lnTo>
                  <a:pt x="263143" y="656589"/>
                </a:lnTo>
                <a:lnTo>
                  <a:pt x="232631" y="650239"/>
                </a:lnTo>
                <a:lnTo>
                  <a:pt x="210972" y="634999"/>
                </a:lnTo>
                <a:lnTo>
                  <a:pt x="198057" y="612139"/>
                </a:lnTo>
                <a:lnTo>
                  <a:pt x="193776" y="586739"/>
                </a:lnTo>
                <a:lnTo>
                  <a:pt x="196638" y="566419"/>
                </a:lnTo>
                <a:lnTo>
                  <a:pt x="204997" y="543559"/>
                </a:lnTo>
                <a:lnTo>
                  <a:pt x="218508" y="521969"/>
                </a:lnTo>
                <a:lnTo>
                  <a:pt x="236829" y="501649"/>
                </a:lnTo>
                <a:lnTo>
                  <a:pt x="255794" y="486409"/>
                </a:lnTo>
                <a:lnTo>
                  <a:pt x="104063" y="486409"/>
                </a:lnTo>
                <a:lnTo>
                  <a:pt x="84802" y="480059"/>
                </a:lnTo>
                <a:lnTo>
                  <a:pt x="69235" y="463549"/>
                </a:lnTo>
                <a:lnTo>
                  <a:pt x="58824" y="438149"/>
                </a:lnTo>
                <a:lnTo>
                  <a:pt x="55029" y="402589"/>
                </a:lnTo>
                <a:lnTo>
                  <a:pt x="57020" y="368299"/>
                </a:lnTo>
                <a:lnTo>
                  <a:pt x="61533" y="340359"/>
                </a:lnTo>
                <a:lnTo>
                  <a:pt x="66371" y="320039"/>
                </a:lnTo>
                <a:lnTo>
                  <a:pt x="69430" y="309879"/>
                </a:lnTo>
                <a:lnTo>
                  <a:pt x="69151" y="308609"/>
                </a:lnTo>
                <a:close/>
              </a:path>
              <a:path w="863600" h="862330">
                <a:moveTo>
                  <a:pt x="505955" y="372109"/>
                </a:moveTo>
                <a:lnTo>
                  <a:pt x="460943" y="403859"/>
                </a:lnTo>
                <a:lnTo>
                  <a:pt x="432506" y="420369"/>
                </a:lnTo>
                <a:lnTo>
                  <a:pt x="396176" y="441959"/>
                </a:lnTo>
                <a:lnTo>
                  <a:pt x="390972" y="500379"/>
                </a:lnTo>
                <a:lnTo>
                  <a:pt x="380377" y="551179"/>
                </a:lnTo>
                <a:lnTo>
                  <a:pt x="361213" y="593089"/>
                </a:lnTo>
                <a:lnTo>
                  <a:pt x="334762" y="626109"/>
                </a:lnTo>
                <a:lnTo>
                  <a:pt x="301810" y="647699"/>
                </a:lnTo>
                <a:lnTo>
                  <a:pt x="263143" y="656589"/>
                </a:lnTo>
                <a:lnTo>
                  <a:pt x="557390" y="656589"/>
                </a:lnTo>
                <a:lnTo>
                  <a:pt x="503138" y="643889"/>
                </a:lnTo>
                <a:lnTo>
                  <a:pt x="464245" y="613409"/>
                </a:lnTo>
                <a:lnTo>
                  <a:pt x="440825" y="571499"/>
                </a:lnTo>
                <a:lnTo>
                  <a:pt x="432993" y="524509"/>
                </a:lnTo>
                <a:lnTo>
                  <a:pt x="442732" y="468629"/>
                </a:lnTo>
                <a:lnTo>
                  <a:pt x="466043" y="427989"/>
                </a:lnTo>
                <a:lnTo>
                  <a:pt x="494067" y="401319"/>
                </a:lnTo>
                <a:lnTo>
                  <a:pt x="517944" y="387349"/>
                </a:lnTo>
                <a:lnTo>
                  <a:pt x="513156" y="383539"/>
                </a:lnTo>
                <a:lnTo>
                  <a:pt x="509536" y="378459"/>
                </a:lnTo>
                <a:lnTo>
                  <a:pt x="505955" y="372109"/>
                </a:lnTo>
                <a:close/>
              </a:path>
              <a:path w="863600" h="862330">
                <a:moveTo>
                  <a:pt x="754645" y="452119"/>
                </a:moveTo>
                <a:lnTo>
                  <a:pt x="592073" y="452119"/>
                </a:lnTo>
                <a:lnTo>
                  <a:pt x="626814" y="459739"/>
                </a:lnTo>
                <a:lnTo>
                  <a:pt x="651906" y="480059"/>
                </a:lnTo>
                <a:lnTo>
                  <a:pt x="667126" y="510539"/>
                </a:lnTo>
                <a:lnTo>
                  <a:pt x="672249" y="546099"/>
                </a:lnTo>
                <a:lnTo>
                  <a:pt x="663892" y="585469"/>
                </a:lnTo>
                <a:lnTo>
                  <a:pt x="640394" y="621029"/>
                </a:lnTo>
                <a:lnTo>
                  <a:pt x="604108" y="646429"/>
                </a:lnTo>
                <a:lnTo>
                  <a:pt x="557390" y="656589"/>
                </a:lnTo>
                <a:lnTo>
                  <a:pt x="729104" y="656589"/>
                </a:lnTo>
                <a:lnTo>
                  <a:pt x="754735" y="596899"/>
                </a:lnTo>
                <a:lnTo>
                  <a:pt x="766125" y="553719"/>
                </a:lnTo>
                <a:lnTo>
                  <a:pt x="770305" y="511809"/>
                </a:lnTo>
                <a:lnTo>
                  <a:pt x="764140" y="469899"/>
                </a:lnTo>
                <a:lnTo>
                  <a:pt x="754645" y="452119"/>
                </a:lnTo>
                <a:close/>
              </a:path>
              <a:path w="863600" h="862330">
                <a:moveTo>
                  <a:pt x="358381" y="462279"/>
                </a:moveTo>
                <a:lnTo>
                  <a:pt x="316124" y="486409"/>
                </a:lnTo>
                <a:lnTo>
                  <a:pt x="275637" y="516889"/>
                </a:lnTo>
                <a:lnTo>
                  <a:pt x="245242" y="551179"/>
                </a:lnTo>
                <a:lnTo>
                  <a:pt x="233260" y="589279"/>
                </a:lnTo>
                <a:lnTo>
                  <a:pt x="235411" y="601979"/>
                </a:lnTo>
                <a:lnTo>
                  <a:pt x="241487" y="612139"/>
                </a:lnTo>
                <a:lnTo>
                  <a:pt x="250920" y="617219"/>
                </a:lnTo>
                <a:lnTo>
                  <a:pt x="263143" y="618489"/>
                </a:lnTo>
                <a:lnTo>
                  <a:pt x="302610" y="603249"/>
                </a:lnTo>
                <a:lnTo>
                  <a:pt x="330231" y="566419"/>
                </a:lnTo>
                <a:lnTo>
                  <a:pt x="348118" y="516889"/>
                </a:lnTo>
                <a:lnTo>
                  <a:pt x="358381" y="462279"/>
                </a:lnTo>
                <a:close/>
              </a:path>
              <a:path w="863600" h="862330">
                <a:moveTo>
                  <a:pt x="553821" y="406399"/>
                </a:moveTo>
                <a:lnTo>
                  <a:pt x="530755" y="416559"/>
                </a:lnTo>
                <a:lnTo>
                  <a:pt x="505677" y="436879"/>
                </a:lnTo>
                <a:lnTo>
                  <a:pt x="485536" y="471169"/>
                </a:lnTo>
                <a:lnTo>
                  <a:pt x="477278" y="519429"/>
                </a:lnTo>
                <a:lnTo>
                  <a:pt x="483104" y="557529"/>
                </a:lnTo>
                <a:lnTo>
                  <a:pt x="499691" y="588009"/>
                </a:lnTo>
                <a:lnTo>
                  <a:pt x="525702" y="610869"/>
                </a:lnTo>
                <a:lnTo>
                  <a:pt x="559803" y="618489"/>
                </a:lnTo>
                <a:lnTo>
                  <a:pt x="587019" y="613409"/>
                </a:lnTo>
                <a:lnTo>
                  <a:pt x="609698" y="598169"/>
                </a:lnTo>
                <a:lnTo>
                  <a:pt x="625429" y="574039"/>
                </a:lnTo>
                <a:lnTo>
                  <a:pt x="625960" y="571499"/>
                </a:lnTo>
                <a:lnTo>
                  <a:pt x="562165" y="571499"/>
                </a:lnTo>
                <a:lnTo>
                  <a:pt x="545543" y="566419"/>
                </a:lnTo>
                <a:lnTo>
                  <a:pt x="532279" y="554989"/>
                </a:lnTo>
                <a:lnTo>
                  <a:pt x="523496" y="538479"/>
                </a:lnTo>
                <a:lnTo>
                  <a:pt x="520318" y="516889"/>
                </a:lnTo>
                <a:lnTo>
                  <a:pt x="525812" y="491489"/>
                </a:lnTo>
                <a:lnTo>
                  <a:pt x="540946" y="471169"/>
                </a:lnTo>
                <a:lnTo>
                  <a:pt x="563706" y="457199"/>
                </a:lnTo>
                <a:lnTo>
                  <a:pt x="592073" y="452119"/>
                </a:lnTo>
                <a:lnTo>
                  <a:pt x="754645" y="452119"/>
                </a:lnTo>
                <a:lnTo>
                  <a:pt x="750576" y="444499"/>
                </a:lnTo>
                <a:lnTo>
                  <a:pt x="737012" y="426719"/>
                </a:lnTo>
                <a:lnTo>
                  <a:pt x="731617" y="408939"/>
                </a:lnTo>
                <a:lnTo>
                  <a:pt x="588046" y="408939"/>
                </a:lnTo>
                <a:lnTo>
                  <a:pt x="564648" y="407669"/>
                </a:lnTo>
                <a:lnTo>
                  <a:pt x="553821" y="406399"/>
                </a:lnTo>
                <a:close/>
              </a:path>
              <a:path w="863600" h="862330">
                <a:moveTo>
                  <a:pt x="589686" y="487679"/>
                </a:moveTo>
                <a:lnTo>
                  <a:pt x="579133" y="488949"/>
                </a:lnTo>
                <a:lnTo>
                  <a:pt x="569807" y="494029"/>
                </a:lnTo>
                <a:lnTo>
                  <a:pt x="562972" y="502919"/>
                </a:lnTo>
                <a:lnTo>
                  <a:pt x="559892" y="513079"/>
                </a:lnTo>
                <a:lnTo>
                  <a:pt x="562202" y="527049"/>
                </a:lnTo>
                <a:lnTo>
                  <a:pt x="568820" y="537209"/>
                </a:lnTo>
                <a:lnTo>
                  <a:pt x="575733" y="546099"/>
                </a:lnTo>
                <a:lnTo>
                  <a:pt x="578929" y="554989"/>
                </a:lnTo>
                <a:lnTo>
                  <a:pt x="578929" y="566419"/>
                </a:lnTo>
                <a:lnTo>
                  <a:pt x="570560" y="571499"/>
                </a:lnTo>
                <a:lnTo>
                  <a:pt x="625960" y="571499"/>
                </a:lnTo>
                <a:lnTo>
                  <a:pt x="631799" y="543559"/>
                </a:lnTo>
                <a:lnTo>
                  <a:pt x="629255" y="523239"/>
                </a:lnTo>
                <a:lnTo>
                  <a:pt x="621506" y="505459"/>
                </a:lnTo>
                <a:lnTo>
                  <a:pt x="608375" y="492759"/>
                </a:lnTo>
                <a:lnTo>
                  <a:pt x="589686" y="487679"/>
                </a:lnTo>
                <a:close/>
              </a:path>
              <a:path w="863600" h="862330">
                <a:moveTo>
                  <a:pt x="812239" y="375919"/>
                </a:moveTo>
                <a:lnTo>
                  <a:pt x="759561" y="375919"/>
                </a:lnTo>
                <a:lnTo>
                  <a:pt x="778790" y="382269"/>
                </a:lnTo>
                <a:lnTo>
                  <a:pt x="794321" y="398779"/>
                </a:lnTo>
                <a:lnTo>
                  <a:pt x="804727" y="425449"/>
                </a:lnTo>
                <a:lnTo>
                  <a:pt x="808445" y="459739"/>
                </a:lnTo>
                <a:lnTo>
                  <a:pt x="808505" y="462279"/>
                </a:lnTo>
                <a:lnTo>
                  <a:pt x="806401" y="496569"/>
                </a:lnTo>
                <a:lnTo>
                  <a:pt x="801474" y="525779"/>
                </a:lnTo>
                <a:lnTo>
                  <a:pt x="796514" y="544829"/>
                </a:lnTo>
                <a:lnTo>
                  <a:pt x="794232" y="553719"/>
                </a:lnTo>
                <a:lnTo>
                  <a:pt x="794499" y="553719"/>
                </a:lnTo>
                <a:lnTo>
                  <a:pt x="796848" y="554989"/>
                </a:lnTo>
                <a:lnTo>
                  <a:pt x="797547" y="554989"/>
                </a:lnTo>
                <a:lnTo>
                  <a:pt x="797725" y="553719"/>
                </a:lnTo>
                <a:lnTo>
                  <a:pt x="800900" y="544829"/>
                </a:lnTo>
                <a:lnTo>
                  <a:pt x="807651" y="518159"/>
                </a:lnTo>
                <a:lnTo>
                  <a:pt x="814243" y="480059"/>
                </a:lnTo>
                <a:lnTo>
                  <a:pt x="816940" y="430529"/>
                </a:lnTo>
                <a:lnTo>
                  <a:pt x="814015" y="386079"/>
                </a:lnTo>
                <a:lnTo>
                  <a:pt x="812239" y="375919"/>
                </a:lnTo>
                <a:close/>
              </a:path>
              <a:path w="863600" h="862330">
                <a:moveTo>
                  <a:pt x="431825" y="45719"/>
                </a:moveTo>
                <a:lnTo>
                  <a:pt x="386017" y="48259"/>
                </a:lnTo>
                <a:lnTo>
                  <a:pt x="340829" y="57149"/>
                </a:lnTo>
                <a:lnTo>
                  <a:pt x="297057" y="69849"/>
                </a:lnTo>
                <a:lnTo>
                  <a:pt x="255499" y="88899"/>
                </a:lnTo>
                <a:lnTo>
                  <a:pt x="216954" y="113029"/>
                </a:lnTo>
                <a:lnTo>
                  <a:pt x="182219" y="142239"/>
                </a:lnTo>
                <a:lnTo>
                  <a:pt x="152092" y="177799"/>
                </a:lnTo>
                <a:lnTo>
                  <a:pt x="127370" y="218439"/>
                </a:lnTo>
                <a:lnTo>
                  <a:pt x="108851" y="265429"/>
                </a:lnTo>
                <a:lnTo>
                  <a:pt x="97486" y="308609"/>
                </a:lnTo>
                <a:lnTo>
                  <a:pt x="93294" y="351789"/>
                </a:lnTo>
                <a:lnTo>
                  <a:pt x="99465" y="393699"/>
                </a:lnTo>
                <a:lnTo>
                  <a:pt x="113042" y="419099"/>
                </a:lnTo>
                <a:lnTo>
                  <a:pt x="126619" y="436879"/>
                </a:lnTo>
                <a:lnTo>
                  <a:pt x="132791" y="457199"/>
                </a:lnTo>
                <a:lnTo>
                  <a:pt x="130488" y="468629"/>
                </a:lnTo>
                <a:lnTo>
                  <a:pt x="124256" y="477519"/>
                </a:lnTo>
                <a:lnTo>
                  <a:pt x="115110" y="483869"/>
                </a:lnTo>
                <a:lnTo>
                  <a:pt x="104063" y="486409"/>
                </a:lnTo>
                <a:lnTo>
                  <a:pt x="255794" y="486409"/>
                </a:lnTo>
                <a:lnTo>
                  <a:pt x="263697" y="480059"/>
                </a:lnTo>
                <a:lnTo>
                  <a:pt x="292911" y="461009"/>
                </a:lnTo>
                <a:lnTo>
                  <a:pt x="325485" y="443229"/>
                </a:lnTo>
                <a:lnTo>
                  <a:pt x="362432" y="424179"/>
                </a:lnTo>
                <a:lnTo>
                  <a:pt x="363438" y="417829"/>
                </a:lnTo>
                <a:lnTo>
                  <a:pt x="318160" y="417829"/>
                </a:lnTo>
                <a:lnTo>
                  <a:pt x="300393" y="414019"/>
                </a:lnTo>
                <a:lnTo>
                  <a:pt x="285427" y="403859"/>
                </a:lnTo>
                <a:lnTo>
                  <a:pt x="274274" y="389889"/>
                </a:lnTo>
                <a:lnTo>
                  <a:pt x="267944" y="373379"/>
                </a:lnTo>
                <a:lnTo>
                  <a:pt x="244635" y="368299"/>
                </a:lnTo>
                <a:lnTo>
                  <a:pt x="225929" y="354329"/>
                </a:lnTo>
                <a:lnTo>
                  <a:pt x="213277" y="335279"/>
                </a:lnTo>
                <a:lnTo>
                  <a:pt x="208127" y="308609"/>
                </a:lnTo>
                <a:lnTo>
                  <a:pt x="210088" y="289559"/>
                </a:lnTo>
                <a:lnTo>
                  <a:pt x="215749" y="273049"/>
                </a:lnTo>
                <a:lnTo>
                  <a:pt x="224774" y="261619"/>
                </a:lnTo>
                <a:lnTo>
                  <a:pt x="236829" y="257809"/>
                </a:lnTo>
                <a:lnTo>
                  <a:pt x="290391" y="257809"/>
                </a:lnTo>
                <a:lnTo>
                  <a:pt x="296205" y="245109"/>
                </a:lnTo>
                <a:lnTo>
                  <a:pt x="327808" y="210819"/>
                </a:lnTo>
                <a:lnTo>
                  <a:pt x="366026" y="198119"/>
                </a:lnTo>
                <a:lnTo>
                  <a:pt x="734651" y="198119"/>
                </a:lnTo>
                <a:lnTo>
                  <a:pt x="720969" y="181609"/>
                </a:lnTo>
                <a:lnTo>
                  <a:pt x="685827" y="151129"/>
                </a:lnTo>
                <a:lnTo>
                  <a:pt x="653510" y="132079"/>
                </a:lnTo>
                <a:lnTo>
                  <a:pt x="406679" y="132079"/>
                </a:lnTo>
                <a:lnTo>
                  <a:pt x="394444" y="129539"/>
                </a:lnTo>
                <a:lnTo>
                  <a:pt x="385013" y="123189"/>
                </a:lnTo>
                <a:lnTo>
                  <a:pt x="378943" y="114299"/>
                </a:lnTo>
                <a:lnTo>
                  <a:pt x="376796" y="102869"/>
                </a:lnTo>
                <a:lnTo>
                  <a:pt x="382644" y="83819"/>
                </a:lnTo>
                <a:lnTo>
                  <a:pt x="399365" y="68579"/>
                </a:lnTo>
                <a:lnTo>
                  <a:pt x="425729" y="58419"/>
                </a:lnTo>
                <a:lnTo>
                  <a:pt x="460501" y="54609"/>
                </a:lnTo>
                <a:lnTo>
                  <a:pt x="509582" y="54609"/>
                </a:lnTo>
                <a:lnTo>
                  <a:pt x="477551" y="48259"/>
                </a:lnTo>
                <a:lnTo>
                  <a:pt x="431825" y="45719"/>
                </a:lnTo>
                <a:close/>
              </a:path>
              <a:path w="863600" h="862330">
                <a:moveTo>
                  <a:pt x="366026" y="401319"/>
                </a:moveTo>
                <a:lnTo>
                  <a:pt x="355179" y="408939"/>
                </a:lnTo>
                <a:lnTo>
                  <a:pt x="342988" y="414019"/>
                </a:lnTo>
                <a:lnTo>
                  <a:pt x="330350" y="416559"/>
                </a:lnTo>
                <a:lnTo>
                  <a:pt x="318160" y="417829"/>
                </a:lnTo>
                <a:lnTo>
                  <a:pt x="363438" y="417829"/>
                </a:lnTo>
                <a:lnTo>
                  <a:pt x="363639" y="416559"/>
                </a:lnTo>
                <a:lnTo>
                  <a:pt x="364807" y="410209"/>
                </a:lnTo>
                <a:lnTo>
                  <a:pt x="366026" y="401319"/>
                </a:lnTo>
                <a:close/>
              </a:path>
              <a:path w="863600" h="862330">
                <a:moveTo>
                  <a:pt x="811129" y="369569"/>
                </a:moveTo>
                <a:lnTo>
                  <a:pt x="585444" y="369569"/>
                </a:lnTo>
                <a:lnTo>
                  <a:pt x="596825" y="370839"/>
                </a:lnTo>
                <a:lnTo>
                  <a:pt x="607968" y="373379"/>
                </a:lnTo>
                <a:lnTo>
                  <a:pt x="616605" y="379729"/>
                </a:lnTo>
                <a:lnTo>
                  <a:pt x="620471" y="388619"/>
                </a:lnTo>
                <a:lnTo>
                  <a:pt x="610994" y="403859"/>
                </a:lnTo>
                <a:lnTo>
                  <a:pt x="588046" y="408939"/>
                </a:lnTo>
                <a:lnTo>
                  <a:pt x="731617" y="408939"/>
                </a:lnTo>
                <a:lnTo>
                  <a:pt x="759561" y="375919"/>
                </a:lnTo>
                <a:lnTo>
                  <a:pt x="812239" y="375919"/>
                </a:lnTo>
                <a:lnTo>
                  <a:pt x="811129" y="369569"/>
                </a:lnTo>
                <a:close/>
              </a:path>
              <a:path w="863600" h="862330">
                <a:moveTo>
                  <a:pt x="494598" y="297179"/>
                </a:moveTo>
                <a:lnTo>
                  <a:pt x="431825" y="297179"/>
                </a:lnTo>
                <a:lnTo>
                  <a:pt x="436587" y="304799"/>
                </a:lnTo>
                <a:lnTo>
                  <a:pt x="436587" y="312419"/>
                </a:lnTo>
                <a:lnTo>
                  <a:pt x="433283" y="326389"/>
                </a:lnTo>
                <a:lnTo>
                  <a:pt x="424938" y="341629"/>
                </a:lnTo>
                <a:lnTo>
                  <a:pt x="413902" y="356869"/>
                </a:lnTo>
                <a:lnTo>
                  <a:pt x="402526" y="369569"/>
                </a:lnTo>
                <a:lnTo>
                  <a:pt x="400324" y="382269"/>
                </a:lnTo>
                <a:lnTo>
                  <a:pt x="398908" y="392429"/>
                </a:lnTo>
                <a:lnTo>
                  <a:pt x="398152" y="400049"/>
                </a:lnTo>
                <a:lnTo>
                  <a:pt x="397929" y="406399"/>
                </a:lnTo>
                <a:lnTo>
                  <a:pt x="426223" y="388619"/>
                </a:lnTo>
                <a:lnTo>
                  <a:pt x="471766" y="359409"/>
                </a:lnTo>
                <a:lnTo>
                  <a:pt x="494017" y="344169"/>
                </a:lnTo>
                <a:lnTo>
                  <a:pt x="492629" y="337819"/>
                </a:lnTo>
                <a:lnTo>
                  <a:pt x="491917" y="330199"/>
                </a:lnTo>
                <a:lnTo>
                  <a:pt x="491707" y="325119"/>
                </a:lnTo>
                <a:lnTo>
                  <a:pt x="491616" y="316229"/>
                </a:lnTo>
                <a:lnTo>
                  <a:pt x="494598" y="297179"/>
                </a:lnTo>
                <a:close/>
              </a:path>
              <a:path w="863600" h="862330">
                <a:moveTo>
                  <a:pt x="577722" y="198119"/>
                </a:moveTo>
                <a:lnTo>
                  <a:pt x="366026" y="198119"/>
                </a:lnTo>
                <a:lnTo>
                  <a:pt x="387514" y="201929"/>
                </a:lnTo>
                <a:lnTo>
                  <a:pt x="399807" y="212089"/>
                </a:lnTo>
                <a:lnTo>
                  <a:pt x="405372" y="224789"/>
                </a:lnTo>
                <a:lnTo>
                  <a:pt x="406679" y="236219"/>
                </a:lnTo>
                <a:lnTo>
                  <a:pt x="397186" y="278129"/>
                </a:lnTo>
                <a:lnTo>
                  <a:pt x="372891" y="318769"/>
                </a:lnTo>
                <a:lnTo>
                  <a:pt x="340071" y="350519"/>
                </a:lnTo>
                <a:lnTo>
                  <a:pt x="305003" y="369569"/>
                </a:lnTo>
                <a:lnTo>
                  <a:pt x="306676" y="374649"/>
                </a:lnTo>
                <a:lnTo>
                  <a:pt x="310245" y="380999"/>
                </a:lnTo>
                <a:lnTo>
                  <a:pt x="316276" y="386079"/>
                </a:lnTo>
                <a:lnTo>
                  <a:pt x="325335" y="388619"/>
                </a:lnTo>
                <a:lnTo>
                  <a:pt x="339247" y="384809"/>
                </a:lnTo>
                <a:lnTo>
                  <a:pt x="353153" y="378459"/>
                </a:lnTo>
                <a:lnTo>
                  <a:pt x="365714" y="368299"/>
                </a:lnTo>
                <a:lnTo>
                  <a:pt x="375589" y="358139"/>
                </a:lnTo>
                <a:lnTo>
                  <a:pt x="381533" y="337819"/>
                </a:lnTo>
                <a:lnTo>
                  <a:pt x="391733" y="318769"/>
                </a:lnTo>
                <a:lnTo>
                  <a:pt x="405516" y="303529"/>
                </a:lnTo>
                <a:lnTo>
                  <a:pt x="422211" y="297179"/>
                </a:lnTo>
                <a:lnTo>
                  <a:pt x="494598" y="297179"/>
                </a:lnTo>
                <a:lnTo>
                  <a:pt x="498175" y="274319"/>
                </a:lnTo>
                <a:lnTo>
                  <a:pt x="516281" y="236219"/>
                </a:lnTo>
                <a:lnTo>
                  <a:pt x="543582" y="208279"/>
                </a:lnTo>
                <a:lnTo>
                  <a:pt x="577722" y="198119"/>
                </a:lnTo>
                <a:close/>
              </a:path>
              <a:path w="863600" h="862330">
                <a:moveTo>
                  <a:pt x="734651" y="198119"/>
                </a:moveTo>
                <a:lnTo>
                  <a:pt x="577722" y="198119"/>
                </a:lnTo>
                <a:lnTo>
                  <a:pt x="595870" y="200659"/>
                </a:lnTo>
                <a:lnTo>
                  <a:pt x="608974" y="209549"/>
                </a:lnTo>
                <a:lnTo>
                  <a:pt x="616920" y="223519"/>
                </a:lnTo>
                <a:lnTo>
                  <a:pt x="619594" y="238759"/>
                </a:lnTo>
                <a:lnTo>
                  <a:pt x="613409" y="267969"/>
                </a:lnTo>
                <a:lnTo>
                  <a:pt x="596123" y="297179"/>
                </a:lnTo>
                <a:lnTo>
                  <a:pt x="569644" y="325119"/>
                </a:lnTo>
                <a:lnTo>
                  <a:pt x="535876" y="351789"/>
                </a:lnTo>
                <a:lnTo>
                  <a:pt x="538983" y="359409"/>
                </a:lnTo>
                <a:lnTo>
                  <a:pt x="542939" y="365759"/>
                </a:lnTo>
                <a:lnTo>
                  <a:pt x="547783" y="370839"/>
                </a:lnTo>
                <a:lnTo>
                  <a:pt x="553554" y="374649"/>
                </a:lnTo>
                <a:lnTo>
                  <a:pt x="556303" y="373379"/>
                </a:lnTo>
                <a:lnTo>
                  <a:pt x="563541" y="370839"/>
                </a:lnTo>
                <a:lnTo>
                  <a:pt x="573759" y="369569"/>
                </a:lnTo>
                <a:lnTo>
                  <a:pt x="811129" y="369569"/>
                </a:lnTo>
                <a:lnTo>
                  <a:pt x="806024" y="340359"/>
                </a:lnTo>
                <a:lnTo>
                  <a:pt x="792845" y="297179"/>
                </a:lnTo>
                <a:lnTo>
                  <a:pt x="774356" y="255269"/>
                </a:lnTo>
                <a:lnTo>
                  <a:pt x="750438" y="217169"/>
                </a:lnTo>
                <a:lnTo>
                  <a:pt x="734651" y="198119"/>
                </a:lnTo>
                <a:close/>
              </a:path>
              <a:path w="863600" h="862330">
                <a:moveTo>
                  <a:pt x="290391" y="257809"/>
                </a:moveTo>
                <a:lnTo>
                  <a:pt x="244017" y="257809"/>
                </a:lnTo>
                <a:lnTo>
                  <a:pt x="246405" y="264159"/>
                </a:lnTo>
                <a:lnTo>
                  <a:pt x="246405" y="267969"/>
                </a:lnTo>
                <a:lnTo>
                  <a:pt x="245472" y="274319"/>
                </a:lnTo>
                <a:lnTo>
                  <a:pt x="243420" y="281939"/>
                </a:lnTo>
                <a:lnTo>
                  <a:pt x="241369" y="293369"/>
                </a:lnTo>
                <a:lnTo>
                  <a:pt x="254559" y="336549"/>
                </a:lnTo>
                <a:lnTo>
                  <a:pt x="266750" y="340359"/>
                </a:lnTo>
                <a:lnTo>
                  <a:pt x="274693" y="292099"/>
                </a:lnTo>
                <a:lnTo>
                  <a:pt x="290391" y="257809"/>
                </a:lnTo>
                <a:close/>
              </a:path>
              <a:path w="863600" h="862330">
                <a:moveTo>
                  <a:pt x="365404" y="229869"/>
                </a:moveTo>
                <a:lnTo>
                  <a:pt x="345544" y="237489"/>
                </a:lnTo>
                <a:lnTo>
                  <a:pt x="325081" y="265429"/>
                </a:lnTo>
                <a:lnTo>
                  <a:pt x="309086" y="302259"/>
                </a:lnTo>
                <a:lnTo>
                  <a:pt x="302628" y="336549"/>
                </a:lnTo>
                <a:lnTo>
                  <a:pt x="333037" y="312419"/>
                </a:lnTo>
                <a:lnTo>
                  <a:pt x="359348" y="279399"/>
                </a:lnTo>
                <a:lnTo>
                  <a:pt x="372992" y="247649"/>
                </a:lnTo>
                <a:lnTo>
                  <a:pt x="365404" y="229869"/>
                </a:lnTo>
                <a:close/>
              </a:path>
              <a:path w="863600" h="862330">
                <a:moveTo>
                  <a:pt x="580034" y="231139"/>
                </a:moveTo>
                <a:lnTo>
                  <a:pt x="564355" y="233679"/>
                </a:lnTo>
                <a:lnTo>
                  <a:pt x="547555" y="252729"/>
                </a:lnTo>
                <a:lnTo>
                  <a:pt x="534159" y="283209"/>
                </a:lnTo>
                <a:lnTo>
                  <a:pt x="528688" y="318769"/>
                </a:lnTo>
                <a:lnTo>
                  <a:pt x="554758" y="293369"/>
                </a:lnTo>
                <a:lnTo>
                  <a:pt x="575568" y="266699"/>
                </a:lnTo>
                <a:lnTo>
                  <a:pt x="585775" y="245109"/>
                </a:lnTo>
                <a:lnTo>
                  <a:pt x="580034" y="231139"/>
                </a:lnTo>
                <a:close/>
              </a:path>
              <a:path w="863600" h="862330">
                <a:moveTo>
                  <a:pt x="510743" y="92709"/>
                </a:moveTo>
                <a:lnTo>
                  <a:pt x="469772" y="99059"/>
                </a:lnTo>
                <a:lnTo>
                  <a:pt x="444823" y="111759"/>
                </a:lnTo>
                <a:lnTo>
                  <a:pt x="426818" y="125729"/>
                </a:lnTo>
                <a:lnTo>
                  <a:pt x="406679" y="132079"/>
                </a:lnTo>
                <a:lnTo>
                  <a:pt x="653510" y="132079"/>
                </a:lnTo>
                <a:lnTo>
                  <a:pt x="644892" y="126999"/>
                </a:lnTo>
                <a:lnTo>
                  <a:pt x="598042" y="107949"/>
                </a:lnTo>
                <a:lnTo>
                  <a:pt x="575495" y="101599"/>
                </a:lnTo>
                <a:lnTo>
                  <a:pt x="553950" y="96519"/>
                </a:lnTo>
                <a:lnTo>
                  <a:pt x="532625" y="93979"/>
                </a:lnTo>
                <a:lnTo>
                  <a:pt x="510743" y="92709"/>
                </a:lnTo>
                <a:close/>
              </a:path>
              <a:path w="863600" h="862330">
                <a:moveTo>
                  <a:pt x="509582" y="54609"/>
                </a:moveTo>
                <a:lnTo>
                  <a:pt x="460501" y="54609"/>
                </a:lnTo>
                <a:lnTo>
                  <a:pt x="498024" y="57149"/>
                </a:lnTo>
                <a:lnTo>
                  <a:pt x="526945" y="62229"/>
                </a:lnTo>
                <a:lnTo>
                  <a:pt x="545669" y="67309"/>
                </a:lnTo>
                <a:lnTo>
                  <a:pt x="552602" y="69849"/>
                </a:lnTo>
                <a:lnTo>
                  <a:pt x="553732" y="69849"/>
                </a:lnTo>
                <a:lnTo>
                  <a:pt x="554608" y="67309"/>
                </a:lnTo>
                <a:lnTo>
                  <a:pt x="554189" y="66039"/>
                </a:lnTo>
                <a:lnTo>
                  <a:pt x="553821" y="66039"/>
                </a:lnTo>
                <a:lnTo>
                  <a:pt x="542842" y="62229"/>
                </a:lnTo>
                <a:lnTo>
                  <a:pt x="515988" y="55879"/>
                </a:lnTo>
                <a:lnTo>
                  <a:pt x="509582" y="5460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>
              <a:solidFill>
                <a:srgbClr val="1E419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solidFill>
                  <a:schemeClr val="bg1"/>
                </a:solidFill>
              </a:rPr>
              <a:t>Microservices Transformation Process</a:t>
            </a:r>
            <a:endParaRPr lang="en-US" sz="3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7935953" y="1419005"/>
            <a:ext cx="0" cy="5056094"/>
          </a:xfrm>
          <a:prstGeom prst="line">
            <a:avLst/>
          </a:prstGeom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38591" y="1986052"/>
            <a:ext cx="3760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rgbClr val="1E4191">
                    <a:lumMod val="60000"/>
                    <a:lumOff val="40000"/>
                  </a:srgbClr>
                </a:solidFill>
              </a:rPr>
              <a:t>UI</a:t>
            </a:r>
            <a:endParaRPr lang="en-US" sz="1100" b="1" dirty="0">
              <a:solidFill>
                <a:srgbClr val="1E4191">
                  <a:lumMod val="60000"/>
                  <a:lumOff val="40000"/>
                </a:srgb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38591" y="3035828"/>
            <a:ext cx="131605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rgbClr val="1E4191">
                    <a:lumMod val="60000"/>
                    <a:lumOff val="40000"/>
                  </a:srgbClr>
                </a:solidFill>
              </a:rPr>
              <a:t>Application </a:t>
            </a:r>
            <a:br>
              <a:rPr lang="en-US" sz="1100" b="1" dirty="0" smtClean="0">
                <a:solidFill>
                  <a:srgbClr val="1E4191">
                    <a:lumMod val="60000"/>
                    <a:lumOff val="40000"/>
                  </a:srgbClr>
                </a:solidFill>
              </a:rPr>
            </a:br>
            <a:r>
              <a:rPr lang="en-US" sz="1100" b="1" dirty="0" smtClean="0">
                <a:solidFill>
                  <a:srgbClr val="1E4191">
                    <a:lumMod val="60000"/>
                    <a:lumOff val="40000"/>
                  </a:srgbClr>
                </a:solidFill>
              </a:rPr>
              <a:t>Services</a:t>
            </a:r>
            <a:br>
              <a:rPr lang="en-US" sz="1100" b="1" dirty="0" smtClean="0">
                <a:solidFill>
                  <a:srgbClr val="1E4191">
                    <a:lumMod val="60000"/>
                    <a:lumOff val="40000"/>
                  </a:srgbClr>
                </a:solidFill>
              </a:rPr>
            </a:br>
            <a:r>
              <a:rPr lang="en-US" sz="1100" b="1" dirty="0" smtClean="0">
                <a:solidFill>
                  <a:srgbClr val="1E4191">
                    <a:lumMod val="60000"/>
                    <a:lumOff val="40000"/>
                  </a:srgbClr>
                </a:solidFill>
              </a:rPr>
              <a:t>Layer</a:t>
            </a:r>
            <a:endParaRPr lang="en-US" sz="1100" b="1" dirty="0">
              <a:solidFill>
                <a:srgbClr val="1E4191">
                  <a:lumMod val="60000"/>
                  <a:lumOff val="40000"/>
                </a:srgb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38591" y="5601855"/>
            <a:ext cx="129185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rgbClr val="1E4191">
                    <a:lumMod val="60000"/>
                    <a:lumOff val="40000"/>
                  </a:srgbClr>
                </a:solidFill>
              </a:rPr>
              <a:t>Backend   </a:t>
            </a:r>
            <a:br>
              <a:rPr lang="en-US" sz="1100" b="1" dirty="0" smtClean="0">
                <a:solidFill>
                  <a:srgbClr val="1E4191">
                    <a:lumMod val="60000"/>
                    <a:lumOff val="40000"/>
                  </a:srgbClr>
                </a:solidFill>
              </a:rPr>
            </a:br>
            <a:r>
              <a:rPr lang="en-US" sz="1100" b="1" dirty="0" smtClean="0">
                <a:solidFill>
                  <a:srgbClr val="1E4191">
                    <a:lumMod val="60000"/>
                    <a:lumOff val="40000"/>
                  </a:srgbClr>
                </a:solidFill>
              </a:rPr>
              <a:t>Dependencies</a:t>
            </a:r>
            <a:endParaRPr lang="en-US" sz="1100" b="1" dirty="0">
              <a:solidFill>
                <a:srgbClr val="1E4191">
                  <a:lumMod val="60000"/>
                  <a:lumOff val="40000"/>
                </a:srgb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38591" y="6290359"/>
            <a:ext cx="11546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rgbClr val="1E4191">
                    <a:lumMod val="60000"/>
                    <a:lumOff val="40000"/>
                  </a:srgbClr>
                </a:solidFill>
              </a:rPr>
              <a:t>Infrastructure</a:t>
            </a:r>
            <a:endParaRPr lang="en-US" sz="1100" b="1" dirty="0">
              <a:solidFill>
                <a:srgbClr val="1E4191">
                  <a:lumMod val="60000"/>
                  <a:lumOff val="40000"/>
                </a:srgbClr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370909" y="1678755"/>
            <a:ext cx="1632831" cy="988828"/>
            <a:chOff x="1259225" y="1967024"/>
            <a:chExt cx="1632831" cy="988828"/>
          </a:xfrm>
        </p:grpSpPr>
        <p:sp>
          <p:nvSpPr>
            <p:cNvPr id="14" name="Rectangle 13"/>
            <p:cNvSpPr/>
            <p:nvPr/>
          </p:nvSpPr>
          <p:spPr>
            <a:xfrm>
              <a:off x="1259225" y="1967024"/>
              <a:ext cx="1632831" cy="988828"/>
            </a:xfrm>
            <a:prstGeom prst="rect">
              <a:avLst/>
            </a:prstGeom>
            <a:noFill/>
            <a:ln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29927" y="2118427"/>
              <a:ext cx="237657" cy="182612"/>
            </a:xfrm>
            <a:prstGeom prst="rect">
              <a:avLst/>
            </a:prstGeom>
            <a:noFill/>
            <a:ln w="15875"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329927" y="2354411"/>
              <a:ext cx="237657" cy="182612"/>
            </a:xfrm>
            <a:prstGeom prst="rect">
              <a:avLst/>
            </a:prstGeom>
            <a:noFill/>
            <a:ln w="15875"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29926" y="2590395"/>
              <a:ext cx="237657" cy="182612"/>
            </a:xfrm>
            <a:prstGeom prst="rect">
              <a:avLst/>
            </a:prstGeom>
            <a:noFill/>
            <a:ln w="15875"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259225" y="2826799"/>
              <a:ext cx="1632831" cy="129053"/>
            </a:xfrm>
            <a:prstGeom prst="rect">
              <a:avLst/>
            </a:prstGeom>
            <a:noFill/>
            <a:ln w="15875"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259225" y="1967024"/>
              <a:ext cx="1632831" cy="129053"/>
            </a:xfrm>
            <a:prstGeom prst="rect">
              <a:avLst/>
            </a:prstGeom>
            <a:noFill/>
            <a:ln w="15875"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623526" y="2149869"/>
              <a:ext cx="1126128" cy="623137"/>
            </a:xfrm>
            <a:prstGeom prst="rect">
              <a:avLst/>
            </a:prstGeom>
            <a:noFill/>
            <a:ln w="15875"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Freeform 6"/>
            <p:cNvSpPr/>
            <p:nvPr/>
          </p:nvSpPr>
          <p:spPr>
            <a:xfrm>
              <a:off x="2076230" y="2191612"/>
              <a:ext cx="486780" cy="60770"/>
            </a:xfrm>
            <a:custGeom>
              <a:avLst/>
              <a:gdLst>
                <a:gd name="connsiteX0" fmla="*/ 0 w 712694"/>
                <a:gd name="connsiteY0" fmla="*/ 60770 h 60770"/>
                <a:gd name="connsiteX1" fmla="*/ 67236 w 712694"/>
                <a:gd name="connsiteY1" fmla="*/ 47323 h 60770"/>
                <a:gd name="connsiteX2" fmla="*/ 242047 w 712694"/>
                <a:gd name="connsiteY2" fmla="*/ 259 h 60770"/>
                <a:gd name="connsiteX3" fmla="*/ 363071 w 712694"/>
                <a:gd name="connsiteY3" fmla="*/ 27153 h 60770"/>
                <a:gd name="connsiteX4" fmla="*/ 410136 w 712694"/>
                <a:gd name="connsiteY4" fmla="*/ 13706 h 60770"/>
                <a:gd name="connsiteX5" fmla="*/ 437030 w 712694"/>
                <a:gd name="connsiteY5" fmla="*/ 6982 h 60770"/>
                <a:gd name="connsiteX6" fmla="*/ 632012 w 712694"/>
                <a:gd name="connsiteY6" fmla="*/ 33876 h 60770"/>
                <a:gd name="connsiteX7" fmla="*/ 658906 w 712694"/>
                <a:gd name="connsiteY7" fmla="*/ 40600 h 60770"/>
                <a:gd name="connsiteX8" fmla="*/ 712694 w 712694"/>
                <a:gd name="connsiteY8" fmla="*/ 47323 h 60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12694" h="60770">
                  <a:moveTo>
                    <a:pt x="0" y="60770"/>
                  </a:moveTo>
                  <a:cubicBezTo>
                    <a:pt x="22412" y="56288"/>
                    <a:pt x="45063" y="52866"/>
                    <a:pt x="67236" y="47323"/>
                  </a:cubicBezTo>
                  <a:cubicBezTo>
                    <a:pt x="125780" y="32687"/>
                    <a:pt x="181842" y="4364"/>
                    <a:pt x="242047" y="259"/>
                  </a:cubicBezTo>
                  <a:cubicBezTo>
                    <a:pt x="283277" y="-2552"/>
                    <a:pt x="322730" y="18188"/>
                    <a:pt x="363071" y="27153"/>
                  </a:cubicBezTo>
                  <a:cubicBezTo>
                    <a:pt x="447145" y="6133"/>
                    <a:pt x="342616" y="32997"/>
                    <a:pt x="410136" y="13706"/>
                  </a:cubicBezTo>
                  <a:cubicBezTo>
                    <a:pt x="419021" y="11167"/>
                    <a:pt x="428065" y="9223"/>
                    <a:pt x="437030" y="6982"/>
                  </a:cubicBezTo>
                  <a:lnTo>
                    <a:pt x="632012" y="33876"/>
                  </a:lnTo>
                  <a:cubicBezTo>
                    <a:pt x="641148" y="35260"/>
                    <a:pt x="649791" y="39081"/>
                    <a:pt x="658906" y="40600"/>
                  </a:cubicBezTo>
                  <a:cubicBezTo>
                    <a:pt x="676729" y="43570"/>
                    <a:pt x="712694" y="47323"/>
                    <a:pt x="712694" y="47323"/>
                  </a:cubicBezTo>
                </a:path>
              </a:pathLst>
            </a:custGeom>
            <a:noFill/>
            <a:ln w="9525"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 25"/>
            <p:cNvSpPr/>
            <p:nvPr/>
          </p:nvSpPr>
          <p:spPr>
            <a:xfrm>
              <a:off x="2100880" y="2344012"/>
              <a:ext cx="486780" cy="60770"/>
            </a:xfrm>
            <a:custGeom>
              <a:avLst/>
              <a:gdLst>
                <a:gd name="connsiteX0" fmla="*/ 0 w 712694"/>
                <a:gd name="connsiteY0" fmla="*/ 60770 h 60770"/>
                <a:gd name="connsiteX1" fmla="*/ 67236 w 712694"/>
                <a:gd name="connsiteY1" fmla="*/ 47323 h 60770"/>
                <a:gd name="connsiteX2" fmla="*/ 242047 w 712694"/>
                <a:gd name="connsiteY2" fmla="*/ 259 h 60770"/>
                <a:gd name="connsiteX3" fmla="*/ 363071 w 712694"/>
                <a:gd name="connsiteY3" fmla="*/ 27153 h 60770"/>
                <a:gd name="connsiteX4" fmla="*/ 410136 w 712694"/>
                <a:gd name="connsiteY4" fmla="*/ 13706 h 60770"/>
                <a:gd name="connsiteX5" fmla="*/ 437030 w 712694"/>
                <a:gd name="connsiteY5" fmla="*/ 6982 h 60770"/>
                <a:gd name="connsiteX6" fmla="*/ 632012 w 712694"/>
                <a:gd name="connsiteY6" fmla="*/ 33876 h 60770"/>
                <a:gd name="connsiteX7" fmla="*/ 658906 w 712694"/>
                <a:gd name="connsiteY7" fmla="*/ 40600 h 60770"/>
                <a:gd name="connsiteX8" fmla="*/ 712694 w 712694"/>
                <a:gd name="connsiteY8" fmla="*/ 47323 h 60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12694" h="60770">
                  <a:moveTo>
                    <a:pt x="0" y="60770"/>
                  </a:moveTo>
                  <a:cubicBezTo>
                    <a:pt x="22412" y="56288"/>
                    <a:pt x="45063" y="52866"/>
                    <a:pt x="67236" y="47323"/>
                  </a:cubicBezTo>
                  <a:cubicBezTo>
                    <a:pt x="125780" y="32687"/>
                    <a:pt x="181842" y="4364"/>
                    <a:pt x="242047" y="259"/>
                  </a:cubicBezTo>
                  <a:cubicBezTo>
                    <a:pt x="283277" y="-2552"/>
                    <a:pt x="322730" y="18188"/>
                    <a:pt x="363071" y="27153"/>
                  </a:cubicBezTo>
                  <a:cubicBezTo>
                    <a:pt x="447145" y="6133"/>
                    <a:pt x="342616" y="32997"/>
                    <a:pt x="410136" y="13706"/>
                  </a:cubicBezTo>
                  <a:cubicBezTo>
                    <a:pt x="419021" y="11167"/>
                    <a:pt x="428065" y="9223"/>
                    <a:pt x="437030" y="6982"/>
                  </a:cubicBezTo>
                  <a:lnTo>
                    <a:pt x="632012" y="33876"/>
                  </a:lnTo>
                  <a:cubicBezTo>
                    <a:pt x="641148" y="35260"/>
                    <a:pt x="649791" y="39081"/>
                    <a:pt x="658906" y="40600"/>
                  </a:cubicBezTo>
                  <a:cubicBezTo>
                    <a:pt x="676729" y="43570"/>
                    <a:pt x="712694" y="47323"/>
                    <a:pt x="712694" y="47323"/>
                  </a:cubicBezTo>
                </a:path>
              </a:pathLst>
            </a:custGeom>
            <a:noFill/>
            <a:ln w="9525"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687556" y="2182507"/>
              <a:ext cx="237657" cy="182612"/>
            </a:xfrm>
            <a:prstGeom prst="rect">
              <a:avLst/>
            </a:prstGeom>
            <a:noFill/>
            <a:ln w="15875"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698760" y="2482826"/>
              <a:ext cx="237657" cy="182612"/>
            </a:xfrm>
            <a:prstGeom prst="rect">
              <a:avLst/>
            </a:prstGeom>
            <a:noFill/>
            <a:ln w="15875"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032697" y="2473855"/>
              <a:ext cx="237657" cy="182612"/>
            </a:xfrm>
            <a:prstGeom prst="rect">
              <a:avLst/>
            </a:prstGeom>
            <a:noFill/>
            <a:ln w="15875"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0" name="Rectangle 39"/>
          <p:cNvSpPr/>
          <p:nvPr/>
        </p:nvSpPr>
        <p:spPr>
          <a:xfrm>
            <a:off x="1680459" y="1852408"/>
            <a:ext cx="81158" cy="88277"/>
          </a:xfrm>
          <a:prstGeom prst="rect">
            <a:avLst/>
          </a:prstGeom>
          <a:noFill/>
          <a:ln w="15875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680459" y="2038851"/>
            <a:ext cx="81158" cy="88277"/>
          </a:xfrm>
          <a:prstGeom prst="rect">
            <a:avLst/>
          </a:prstGeom>
          <a:noFill/>
          <a:ln w="15875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1680459" y="2212594"/>
            <a:ext cx="81158" cy="88277"/>
          </a:xfrm>
          <a:prstGeom prst="rect">
            <a:avLst/>
          </a:prstGeom>
          <a:noFill/>
          <a:ln w="15875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1780720" y="1802909"/>
            <a:ext cx="384562" cy="668725"/>
          </a:xfrm>
          <a:prstGeom prst="roundRect">
            <a:avLst/>
          </a:prstGeom>
          <a:noFill/>
          <a:ln w="6350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Freeform 45"/>
          <p:cNvSpPr/>
          <p:nvPr/>
        </p:nvSpPr>
        <p:spPr>
          <a:xfrm>
            <a:off x="1935314" y="1885416"/>
            <a:ext cx="166231" cy="69270"/>
          </a:xfrm>
          <a:custGeom>
            <a:avLst/>
            <a:gdLst>
              <a:gd name="connsiteX0" fmla="*/ 0 w 712694"/>
              <a:gd name="connsiteY0" fmla="*/ 60770 h 60770"/>
              <a:gd name="connsiteX1" fmla="*/ 67236 w 712694"/>
              <a:gd name="connsiteY1" fmla="*/ 47323 h 60770"/>
              <a:gd name="connsiteX2" fmla="*/ 242047 w 712694"/>
              <a:gd name="connsiteY2" fmla="*/ 259 h 60770"/>
              <a:gd name="connsiteX3" fmla="*/ 363071 w 712694"/>
              <a:gd name="connsiteY3" fmla="*/ 27153 h 60770"/>
              <a:gd name="connsiteX4" fmla="*/ 410136 w 712694"/>
              <a:gd name="connsiteY4" fmla="*/ 13706 h 60770"/>
              <a:gd name="connsiteX5" fmla="*/ 437030 w 712694"/>
              <a:gd name="connsiteY5" fmla="*/ 6982 h 60770"/>
              <a:gd name="connsiteX6" fmla="*/ 632012 w 712694"/>
              <a:gd name="connsiteY6" fmla="*/ 33876 h 60770"/>
              <a:gd name="connsiteX7" fmla="*/ 658906 w 712694"/>
              <a:gd name="connsiteY7" fmla="*/ 40600 h 60770"/>
              <a:gd name="connsiteX8" fmla="*/ 712694 w 712694"/>
              <a:gd name="connsiteY8" fmla="*/ 47323 h 60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2694" h="60770">
                <a:moveTo>
                  <a:pt x="0" y="60770"/>
                </a:moveTo>
                <a:cubicBezTo>
                  <a:pt x="22412" y="56288"/>
                  <a:pt x="45063" y="52866"/>
                  <a:pt x="67236" y="47323"/>
                </a:cubicBezTo>
                <a:cubicBezTo>
                  <a:pt x="125780" y="32687"/>
                  <a:pt x="181842" y="4364"/>
                  <a:pt x="242047" y="259"/>
                </a:cubicBezTo>
                <a:cubicBezTo>
                  <a:pt x="283277" y="-2552"/>
                  <a:pt x="322730" y="18188"/>
                  <a:pt x="363071" y="27153"/>
                </a:cubicBezTo>
                <a:cubicBezTo>
                  <a:pt x="447145" y="6133"/>
                  <a:pt x="342616" y="32997"/>
                  <a:pt x="410136" y="13706"/>
                </a:cubicBezTo>
                <a:cubicBezTo>
                  <a:pt x="419021" y="11167"/>
                  <a:pt x="428065" y="9223"/>
                  <a:pt x="437030" y="6982"/>
                </a:cubicBezTo>
                <a:lnTo>
                  <a:pt x="632012" y="33876"/>
                </a:lnTo>
                <a:cubicBezTo>
                  <a:pt x="641148" y="35260"/>
                  <a:pt x="649791" y="39081"/>
                  <a:pt x="658906" y="40600"/>
                </a:cubicBezTo>
                <a:cubicBezTo>
                  <a:pt x="676729" y="43570"/>
                  <a:pt x="712694" y="47323"/>
                  <a:pt x="712694" y="47323"/>
                </a:cubicBezTo>
              </a:path>
            </a:pathLst>
          </a:custGeom>
          <a:noFill/>
          <a:ln w="9525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reeform 46"/>
          <p:cNvSpPr/>
          <p:nvPr/>
        </p:nvSpPr>
        <p:spPr>
          <a:xfrm>
            <a:off x="1943732" y="1960708"/>
            <a:ext cx="166231" cy="69270"/>
          </a:xfrm>
          <a:custGeom>
            <a:avLst/>
            <a:gdLst>
              <a:gd name="connsiteX0" fmla="*/ 0 w 712694"/>
              <a:gd name="connsiteY0" fmla="*/ 60770 h 60770"/>
              <a:gd name="connsiteX1" fmla="*/ 67236 w 712694"/>
              <a:gd name="connsiteY1" fmla="*/ 47323 h 60770"/>
              <a:gd name="connsiteX2" fmla="*/ 242047 w 712694"/>
              <a:gd name="connsiteY2" fmla="*/ 259 h 60770"/>
              <a:gd name="connsiteX3" fmla="*/ 363071 w 712694"/>
              <a:gd name="connsiteY3" fmla="*/ 27153 h 60770"/>
              <a:gd name="connsiteX4" fmla="*/ 410136 w 712694"/>
              <a:gd name="connsiteY4" fmla="*/ 13706 h 60770"/>
              <a:gd name="connsiteX5" fmla="*/ 437030 w 712694"/>
              <a:gd name="connsiteY5" fmla="*/ 6982 h 60770"/>
              <a:gd name="connsiteX6" fmla="*/ 632012 w 712694"/>
              <a:gd name="connsiteY6" fmla="*/ 33876 h 60770"/>
              <a:gd name="connsiteX7" fmla="*/ 658906 w 712694"/>
              <a:gd name="connsiteY7" fmla="*/ 40600 h 60770"/>
              <a:gd name="connsiteX8" fmla="*/ 712694 w 712694"/>
              <a:gd name="connsiteY8" fmla="*/ 47323 h 60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2694" h="60770">
                <a:moveTo>
                  <a:pt x="0" y="60770"/>
                </a:moveTo>
                <a:cubicBezTo>
                  <a:pt x="22412" y="56288"/>
                  <a:pt x="45063" y="52866"/>
                  <a:pt x="67236" y="47323"/>
                </a:cubicBezTo>
                <a:cubicBezTo>
                  <a:pt x="125780" y="32687"/>
                  <a:pt x="181842" y="4364"/>
                  <a:pt x="242047" y="259"/>
                </a:cubicBezTo>
                <a:cubicBezTo>
                  <a:pt x="283277" y="-2552"/>
                  <a:pt x="322730" y="18188"/>
                  <a:pt x="363071" y="27153"/>
                </a:cubicBezTo>
                <a:cubicBezTo>
                  <a:pt x="447145" y="6133"/>
                  <a:pt x="342616" y="32997"/>
                  <a:pt x="410136" y="13706"/>
                </a:cubicBezTo>
                <a:cubicBezTo>
                  <a:pt x="419021" y="11167"/>
                  <a:pt x="428065" y="9223"/>
                  <a:pt x="437030" y="6982"/>
                </a:cubicBezTo>
                <a:lnTo>
                  <a:pt x="632012" y="33876"/>
                </a:lnTo>
                <a:cubicBezTo>
                  <a:pt x="641148" y="35260"/>
                  <a:pt x="649791" y="39081"/>
                  <a:pt x="658906" y="40600"/>
                </a:cubicBezTo>
                <a:cubicBezTo>
                  <a:pt x="676729" y="43570"/>
                  <a:pt x="712694" y="47323"/>
                  <a:pt x="712694" y="47323"/>
                </a:cubicBezTo>
              </a:path>
            </a:pathLst>
          </a:custGeom>
          <a:noFill/>
          <a:ln w="9525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1802586" y="1909831"/>
            <a:ext cx="81158" cy="106816"/>
          </a:xfrm>
          <a:prstGeom prst="rect">
            <a:avLst/>
          </a:prstGeom>
          <a:noFill/>
          <a:ln w="15875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1806412" y="2064833"/>
            <a:ext cx="81158" cy="106816"/>
          </a:xfrm>
          <a:prstGeom prst="rect">
            <a:avLst/>
          </a:prstGeom>
          <a:noFill/>
          <a:ln w="15875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1926798" y="2064132"/>
            <a:ext cx="81158" cy="106816"/>
          </a:xfrm>
          <a:prstGeom prst="rect">
            <a:avLst/>
          </a:prstGeom>
          <a:noFill/>
          <a:ln w="15875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1809587" y="2210883"/>
            <a:ext cx="81158" cy="106816"/>
          </a:xfrm>
          <a:prstGeom prst="rect">
            <a:avLst/>
          </a:prstGeom>
          <a:noFill/>
          <a:ln w="15875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1929973" y="2210182"/>
            <a:ext cx="81158" cy="106816"/>
          </a:xfrm>
          <a:prstGeom prst="rect">
            <a:avLst/>
          </a:prstGeom>
          <a:noFill/>
          <a:ln w="15875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1677284" y="2371344"/>
            <a:ext cx="81158" cy="88277"/>
          </a:xfrm>
          <a:prstGeom prst="rect">
            <a:avLst/>
          </a:prstGeom>
          <a:noFill/>
          <a:ln w="15875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1868520" y="2553356"/>
            <a:ext cx="92168" cy="9144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1604980" y="3008517"/>
            <a:ext cx="2449803" cy="491269"/>
          </a:xfrm>
          <a:prstGeom prst="rect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1683794" y="3108547"/>
            <a:ext cx="523588" cy="291209"/>
          </a:xfrm>
          <a:prstGeom prst="ellipse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2512055" y="3108547"/>
            <a:ext cx="523588" cy="291209"/>
          </a:xfrm>
          <a:prstGeom prst="ellipse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3340316" y="3108547"/>
            <a:ext cx="523588" cy="291209"/>
          </a:xfrm>
          <a:prstGeom prst="ellipse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lowchart: Direct Access Storage 57"/>
          <p:cNvSpPr/>
          <p:nvPr/>
        </p:nvSpPr>
        <p:spPr>
          <a:xfrm>
            <a:off x="1693140" y="5726727"/>
            <a:ext cx="472761" cy="174293"/>
          </a:xfrm>
          <a:prstGeom prst="flowChartMagneticDrum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ounded Rectangle 62"/>
          <p:cNvSpPr/>
          <p:nvPr/>
        </p:nvSpPr>
        <p:spPr>
          <a:xfrm>
            <a:off x="2991108" y="5609054"/>
            <a:ext cx="526218" cy="444638"/>
          </a:xfrm>
          <a:prstGeom prst="roundRect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7" name="Group 66"/>
          <p:cNvGrpSpPr/>
          <p:nvPr/>
        </p:nvGrpSpPr>
        <p:grpSpPr>
          <a:xfrm>
            <a:off x="3126200" y="5700968"/>
            <a:ext cx="258496" cy="253833"/>
            <a:chOff x="1298781" y="3822989"/>
            <a:chExt cx="390186" cy="354791"/>
          </a:xfrm>
        </p:grpSpPr>
        <p:sp>
          <p:nvSpPr>
            <p:cNvPr id="68" name="Oval 67"/>
            <p:cNvSpPr/>
            <p:nvPr/>
          </p:nvSpPr>
          <p:spPr>
            <a:xfrm>
              <a:off x="1315115" y="3848167"/>
              <a:ext cx="347011" cy="310177"/>
            </a:xfrm>
            <a:prstGeom prst="ellipse">
              <a:avLst/>
            </a:prstGeom>
            <a:noFill/>
            <a:ln>
              <a:solidFill>
                <a:srgbClr val="5881D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/>
            <p:cNvSpPr/>
            <p:nvPr/>
          </p:nvSpPr>
          <p:spPr>
            <a:xfrm>
              <a:off x="1446450" y="3822989"/>
              <a:ext cx="72304" cy="646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5881D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/>
            <p:cNvSpPr/>
            <p:nvPr/>
          </p:nvSpPr>
          <p:spPr>
            <a:xfrm>
              <a:off x="1450204" y="4113151"/>
              <a:ext cx="72304" cy="646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5881D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/>
            <p:cNvSpPr/>
            <p:nvPr/>
          </p:nvSpPr>
          <p:spPr>
            <a:xfrm>
              <a:off x="1616663" y="4027745"/>
              <a:ext cx="72304" cy="646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5881D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/>
            <p:cNvSpPr/>
            <p:nvPr/>
          </p:nvSpPr>
          <p:spPr>
            <a:xfrm>
              <a:off x="1298781" y="4027745"/>
              <a:ext cx="72304" cy="646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5881D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/>
            <p:cNvSpPr/>
            <p:nvPr/>
          </p:nvSpPr>
          <p:spPr>
            <a:xfrm>
              <a:off x="1607569" y="3887187"/>
              <a:ext cx="72304" cy="646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5881D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/>
            <p:cNvSpPr/>
            <p:nvPr/>
          </p:nvSpPr>
          <p:spPr>
            <a:xfrm>
              <a:off x="1303335" y="3883775"/>
              <a:ext cx="72304" cy="646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5881D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7" name="Flowchart: Direct Access Storage 76"/>
          <p:cNvSpPr/>
          <p:nvPr/>
        </p:nvSpPr>
        <p:spPr>
          <a:xfrm>
            <a:off x="2259935" y="5721730"/>
            <a:ext cx="472761" cy="174293"/>
          </a:xfrm>
          <a:prstGeom prst="flowChartMagneticDrum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ounded Rectangle 77"/>
          <p:cNvSpPr/>
          <p:nvPr/>
        </p:nvSpPr>
        <p:spPr>
          <a:xfrm>
            <a:off x="1608950" y="5609054"/>
            <a:ext cx="1265187" cy="444638"/>
          </a:xfrm>
          <a:prstGeom prst="roundRect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ounded Rectangle 78"/>
          <p:cNvSpPr/>
          <p:nvPr/>
        </p:nvSpPr>
        <p:spPr>
          <a:xfrm>
            <a:off x="3591266" y="5609054"/>
            <a:ext cx="532940" cy="444638"/>
          </a:xfrm>
          <a:prstGeom prst="roundRect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Flowchart: Magnetic Disk 79"/>
          <p:cNvSpPr/>
          <p:nvPr/>
        </p:nvSpPr>
        <p:spPr>
          <a:xfrm>
            <a:off x="3686981" y="5704610"/>
            <a:ext cx="218516" cy="191824"/>
          </a:xfrm>
          <a:prstGeom prst="flowChartMagneticDisk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Flowchart: Magnetic Disk 80"/>
          <p:cNvSpPr/>
          <p:nvPr/>
        </p:nvSpPr>
        <p:spPr>
          <a:xfrm>
            <a:off x="3775773" y="5817255"/>
            <a:ext cx="218516" cy="191824"/>
          </a:xfrm>
          <a:prstGeom prst="flowChartMagneticDisk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1621259" y="6151845"/>
            <a:ext cx="346098" cy="590009"/>
          </a:xfrm>
          <a:prstGeom prst="rect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2166730" y="6151845"/>
            <a:ext cx="346098" cy="590009"/>
          </a:xfrm>
          <a:prstGeom prst="rect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2712201" y="6151845"/>
            <a:ext cx="346098" cy="590009"/>
          </a:xfrm>
          <a:prstGeom prst="rect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3257672" y="6151845"/>
            <a:ext cx="346098" cy="590009"/>
          </a:xfrm>
          <a:prstGeom prst="rect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3803144" y="6151845"/>
            <a:ext cx="346098" cy="590009"/>
          </a:xfrm>
          <a:prstGeom prst="rect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1604547" y="3670772"/>
            <a:ext cx="2423862" cy="1118770"/>
          </a:xfrm>
          <a:prstGeom prst="rect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238591" y="3903286"/>
            <a:ext cx="134128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rgbClr val="1E4191">
                    <a:lumMod val="60000"/>
                    <a:lumOff val="40000"/>
                  </a:srgbClr>
                </a:solidFill>
              </a:rPr>
              <a:t>Middle Tier   </a:t>
            </a:r>
            <a:br>
              <a:rPr lang="en-US" sz="1100" b="1" dirty="0" smtClean="0">
                <a:solidFill>
                  <a:srgbClr val="1E4191">
                    <a:lumMod val="60000"/>
                    <a:lumOff val="40000"/>
                  </a:srgbClr>
                </a:solidFill>
              </a:rPr>
            </a:br>
            <a:r>
              <a:rPr lang="en-US" sz="1100" b="1" dirty="0" smtClean="0">
                <a:solidFill>
                  <a:srgbClr val="1E4191">
                    <a:lumMod val="60000"/>
                    <a:lumOff val="40000"/>
                  </a:srgbClr>
                </a:solidFill>
              </a:rPr>
              <a:t>Application </a:t>
            </a:r>
          </a:p>
          <a:p>
            <a:r>
              <a:rPr lang="en-US" sz="1100" b="1" dirty="0" smtClean="0">
                <a:solidFill>
                  <a:srgbClr val="1E4191">
                    <a:lumMod val="60000"/>
                    <a:lumOff val="40000"/>
                  </a:srgbClr>
                </a:solidFill>
              </a:rPr>
              <a:t>Code</a:t>
            </a:r>
            <a:endParaRPr lang="en-US" sz="1100" b="1" dirty="0">
              <a:solidFill>
                <a:srgbClr val="1E4191">
                  <a:lumMod val="60000"/>
                  <a:lumOff val="40000"/>
                </a:srgbClr>
              </a:solidFill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1652749" y="3727398"/>
            <a:ext cx="2261585" cy="989463"/>
            <a:chOff x="2722721" y="3490748"/>
            <a:chExt cx="1304721" cy="1006683"/>
          </a:xfrm>
        </p:grpSpPr>
        <p:sp>
          <p:nvSpPr>
            <p:cNvPr id="112" name="Flowchart: Direct Access Storage 111"/>
            <p:cNvSpPr/>
            <p:nvPr/>
          </p:nvSpPr>
          <p:spPr>
            <a:xfrm>
              <a:off x="3338189" y="4044283"/>
              <a:ext cx="190227" cy="84988"/>
            </a:xfrm>
            <a:prstGeom prst="flowChartMagneticDrum">
              <a:avLst/>
            </a:prstGeom>
            <a:noFill/>
            <a:ln w="12700"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2722722" y="4346750"/>
              <a:ext cx="733611" cy="150681"/>
            </a:xfrm>
            <a:prstGeom prst="rect">
              <a:avLst/>
            </a:prstGeom>
            <a:noFill/>
            <a:ln w="12700"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tx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2722721" y="3490748"/>
              <a:ext cx="1304721" cy="146065"/>
            </a:xfrm>
            <a:prstGeom prst="rect">
              <a:avLst/>
            </a:prstGeom>
            <a:noFill/>
            <a:ln w="12700"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2722721" y="3854579"/>
              <a:ext cx="1304721" cy="146065"/>
            </a:xfrm>
            <a:prstGeom prst="rect">
              <a:avLst/>
            </a:prstGeom>
            <a:noFill/>
            <a:ln w="12700"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2722722" y="4047282"/>
              <a:ext cx="238025" cy="251690"/>
            </a:xfrm>
            <a:prstGeom prst="rect">
              <a:avLst/>
            </a:prstGeom>
            <a:noFill/>
            <a:ln w="12700"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3026751" y="4046891"/>
              <a:ext cx="238025" cy="251690"/>
            </a:xfrm>
            <a:prstGeom prst="rect">
              <a:avLst/>
            </a:prstGeom>
            <a:noFill/>
            <a:ln w="12700"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3596549" y="4053854"/>
              <a:ext cx="238025" cy="251690"/>
            </a:xfrm>
            <a:prstGeom prst="rect">
              <a:avLst/>
            </a:prstGeom>
            <a:noFill/>
            <a:ln w="12700"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3503018" y="4346750"/>
              <a:ext cx="328140" cy="150681"/>
            </a:xfrm>
            <a:prstGeom prst="rect">
              <a:avLst/>
            </a:prstGeom>
            <a:noFill/>
            <a:ln w="12700"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tx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2722721" y="3672520"/>
              <a:ext cx="1304721" cy="146065"/>
            </a:xfrm>
            <a:prstGeom prst="rect">
              <a:avLst/>
            </a:prstGeom>
            <a:noFill/>
            <a:ln w="12700"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3320191" y="4178790"/>
              <a:ext cx="223590" cy="124530"/>
            </a:xfrm>
            <a:prstGeom prst="rect">
              <a:avLst/>
            </a:prstGeom>
            <a:noFill/>
            <a:ln w="12700"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tx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3894023" y="4049378"/>
              <a:ext cx="123374" cy="447766"/>
            </a:xfrm>
            <a:prstGeom prst="rect">
              <a:avLst/>
            </a:prstGeom>
            <a:noFill/>
            <a:ln w="12700"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tx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59" name="Flowchart: Direct Access Storage 258"/>
          <p:cNvSpPr/>
          <p:nvPr/>
        </p:nvSpPr>
        <p:spPr>
          <a:xfrm>
            <a:off x="8303571" y="5773161"/>
            <a:ext cx="472761" cy="174293"/>
          </a:xfrm>
          <a:prstGeom prst="flowChartMagneticDrum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0" name="Rounded Rectangle 259"/>
          <p:cNvSpPr/>
          <p:nvPr/>
        </p:nvSpPr>
        <p:spPr>
          <a:xfrm>
            <a:off x="9499179" y="5655488"/>
            <a:ext cx="526218" cy="444638"/>
          </a:xfrm>
          <a:prstGeom prst="roundRect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1" name="Group 260"/>
          <p:cNvGrpSpPr/>
          <p:nvPr/>
        </p:nvGrpSpPr>
        <p:grpSpPr>
          <a:xfrm>
            <a:off x="9634271" y="5747402"/>
            <a:ext cx="258496" cy="253833"/>
            <a:chOff x="1298781" y="3822989"/>
            <a:chExt cx="390186" cy="354791"/>
          </a:xfrm>
        </p:grpSpPr>
        <p:sp>
          <p:nvSpPr>
            <p:cNvPr id="262" name="Oval 261"/>
            <p:cNvSpPr/>
            <p:nvPr/>
          </p:nvSpPr>
          <p:spPr>
            <a:xfrm>
              <a:off x="1315115" y="3848167"/>
              <a:ext cx="347011" cy="310177"/>
            </a:xfrm>
            <a:prstGeom prst="ellipse">
              <a:avLst/>
            </a:prstGeom>
            <a:noFill/>
            <a:ln>
              <a:solidFill>
                <a:srgbClr val="5881D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3" name="Oval 262"/>
            <p:cNvSpPr/>
            <p:nvPr/>
          </p:nvSpPr>
          <p:spPr>
            <a:xfrm>
              <a:off x="1446450" y="3822989"/>
              <a:ext cx="72304" cy="646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5881D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4" name="Oval 263"/>
            <p:cNvSpPr/>
            <p:nvPr/>
          </p:nvSpPr>
          <p:spPr>
            <a:xfrm>
              <a:off x="1450204" y="4113151"/>
              <a:ext cx="72304" cy="646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5881D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5" name="Oval 264"/>
            <p:cNvSpPr/>
            <p:nvPr/>
          </p:nvSpPr>
          <p:spPr>
            <a:xfrm>
              <a:off x="1616663" y="4027745"/>
              <a:ext cx="72304" cy="646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5881D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" name="Oval 265"/>
            <p:cNvSpPr/>
            <p:nvPr/>
          </p:nvSpPr>
          <p:spPr>
            <a:xfrm>
              <a:off x="1298781" y="4027745"/>
              <a:ext cx="72304" cy="646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5881D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7" name="Oval 266"/>
            <p:cNvSpPr/>
            <p:nvPr/>
          </p:nvSpPr>
          <p:spPr>
            <a:xfrm>
              <a:off x="1607569" y="3887187"/>
              <a:ext cx="72304" cy="646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5881D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8" name="Oval 267"/>
            <p:cNvSpPr/>
            <p:nvPr/>
          </p:nvSpPr>
          <p:spPr>
            <a:xfrm>
              <a:off x="1303335" y="3883775"/>
              <a:ext cx="72304" cy="646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5881D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9" name="Flowchart: Direct Access Storage 268"/>
          <p:cNvSpPr/>
          <p:nvPr/>
        </p:nvSpPr>
        <p:spPr>
          <a:xfrm>
            <a:off x="8870366" y="5768164"/>
            <a:ext cx="472761" cy="174293"/>
          </a:xfrm>
          <a:prstGeom prst="flowChartMagneticDrum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0" name="Rounded Rectangle 269"/>
          <p:cNvSpPr/>
          <p:nvPr/>
        </p:nvSpPr>
        <p:spPr>
          <a:xfrm>
            <a:off x="8219381" y="5655488"/>
            <a:ext cx="1265187" cy="444638"/>
          </a:xfrm>
          <a:prstGeom prst="roundRect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1" name="Rounded Rectangle 270"/>
          <p:cNvSpPr/>
          <p:nvPr/>
        </p:nvSpPr>
        <p:spPr>
          <a:xfrm>
            <a:off x="10099337" y="5655488"/>
            <a:ext cx="532940" cy="444638"/>
          </a:xfrm>
          <a:prstGeom prst="roundRect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2" name="Flowchart: Magnetic Disk 271"/>
          <p:cNvSpPr/>
          <p:nvPr/>
        </p:nvSpPr>
        <p:spPr>
          <a:xfrm>
            <a:off x="10195052" y="5751044"/>
            <a:ext cx="218516" cy="191824"/>
          </a:xfrm>
          <a:prstGeom prst="flowChartMagneticDisk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3" name="Flowchart: Magnetic Disk 272"/>
          <p:cNvSpPr/>
          <p:nvPr/>
        </p:nvSpPr>
        <p:spPr>
          <a:xfrm>
            <a:off x="10283844" y="5863689"/>
            <a:ext cx="218516" cy="191824"/>
          </a:xfrm>
          <a:prstGeom prst="flowChartMagneticDisk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7" name="Rectangle 286"/>
          <p:cNvSpPr/>
          <p:nvPr/>
        </p:nvSpPr>
        <p:spPr>
          <a:xfrm>
            <a:off x="8115397" y="4359242"/>
            <a:ext cx="2540150" cy="1933490"/>
          </a:xfrm>
          <a:prstGeom prst="rect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8" name="Oval 287"/>
          <p:cNvSpPr/>
          <p:nvPr/>
        </p:nvSpPr>
        <p:spPr>
          <a:xfrm>
            <a:off x="8307873" y="4474408"/>
            <a:ext cx="523588" cy="291209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9" name="Oval 288"/>
          <p:cNvSpPr/>
          <p:nvPr/>
        </p:nvSpPr>
        <p:spPr>
          <a:xfrm>
            <a:off x="9136134" y="4474408"/>
            <a:ext cx="523588" cy="291209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0" name="Oval 289"/>
          <p:cNvSpPr/>
          <p:nvPr/>
        </p:nvSpPr>
        <p:spPr>
          <a:xfrm>
            <a:off x="9964395" y="4474408"/>
            <a:ext cx="523588" cy="291209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2" name="TextBox 351"/>
          <p:cNvSpPr txBox="1"/>
          <p:nvPr/>
        </p:nvSpPr>
        <p:spPr>
          <a:xfrm>
            <a:off x="7975873" y="905128"/>
            <a:ext cx="2307971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b="1" dirty="0" smtClean="0">
                <a:solidFill>
                  <a:srgbClr val="1E4191">
                    <a:lumMod val="60000"/>
                    <a:lumOff val="40000"/>
                  </a:srgbClr>
                </a:solidFill>
              </a:rPr>
              <a:t>Microservices Platform</a:t>
            </a:r>
            <a:endParaRPr lang="en-US" b="1" dirty="0">
              <a:solidFill>
                <a:srgbClr val="1E4191">
                  <a:lumMod val="60000"/>
                  <a:lumOff val="40000"/>
                </a:srgbClr>
              </a:solidFill>
            </a:endParaRPr>
          </a:p>
        </p:txBody>
      </p:sp>
      <p:sp>
        <p:nvSpPr>
          <p:cNvPr id="354" name="TextBox 353"/>
          <p:cNvSpPr txBox="1"/>
          <p:nvPr/>
        </p:nvSpPr>
        <p:spPr>
          <a:xfrm>
            <a:off x="10672194" y="5053309"/>
            <a:ext cx="129185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rgbClr val="1E4191">
                    <a:lumMod val="60000"/>
                    <a:lumOff val="40000"/>
                  </a:srgbClr>
                </a:solidFill>
              </a:rPr>
              <a:t>Platform Services</a:t>
            </a:r>
            <a:endParaRPr lang="en-US" sz="1100" b="1" dirty="0">
              <a:solidFill>
                <a:srgbClr val="1E4191">
                  <a:lumMod val="60000"/>
                  <a:lumOff val="40000"/>
                </a:srgbClr>
              </a:solidFill>
            </a:endParaRPr>
          </a:p>
        </p:txBody>
      </p:sp>
      <p:sp>
        <p:nvSpPr>
          <p:cNvPr id="355" name="TextBox 354"/>
          <p:cNvSpPr txBox="1"/>
          <p:nvPr/>
        </p:nvSpPr>
        <p:spPr>
          <a:xfrm>
            <a:off x="10706217" y="5661746"/>
            <a:ext cx="116367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rgbClr val="1E4191">
                    <a:lumMod val="60000"/>
                    <a:lumOff val="40000"/>
                  </a:srgbClr>
                </a:solidFill>
              </a:rPr>
              <a:t>Backend   </a:t>
            </a:r>
            <a:br>
              <a:rPr lang="en-US" sz="1100" b="1" dirty="0" smtClean="0">
                <a:solidFill>
                  <a:srgbClr val="1E4191">
                    <a:lumMod val="60000"/>
                    <a:lumOff val="40000"/>
                  </a:srgbClr>
                </a:solidFill>
              </a:rPr>
            </a:br>
            <a:r>
              <a:rPr lang="en-US" sz="1100" b="1" dirty="0" smtClean="0">
                <a:solidFill>
                  <a:srgbClr val="1E4191">
                    <a:lumMod val="60000"/>
                    <a:lumOff val="40000"/>
                  </a:srgbClr>
                </a:solidFill>
              </a:rPr>
              <a:t>Dependencies</a:t>
            </a:r>
            <a:endParaRPr lang="en-US" sz="1100" b="1" dirty="0">
              <a:solidFill>
                <a:srgbClr val="1E4191">
                  <a:lumMod val="60000"/>
                  <a:lumOff val="40000"/>
                </a:srgbClr>
              </a:solidFill>
            </a:endParaRPr>
          </a:p>
        </p:txBody>
      </p:sp>
      <p:sp>
        <p:nvSpPr>
          <p:cNvPr id="362" name="Rectangle 361"/>
          <p:cNvSpPr/>
          <p:nvPr/>
        </p:nvSpPr>
        <p:spPr>
          <a:xfrm>
            <a:off x="1600428" y="4989731"/>
            <a:ext cx="2449803" cy="491269"/>
          </a:xfrm>
          <a:prstGeom prst="rect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3" name="Oval 362"/>
          <p:cNvSpPr/>
          <p:nvPr/>
        </p:nvSpPr>
        <p:spPr>
          <a:xfrm>
            <a:off x="1679242" y="5089761"/>
            <a:ext cx="523588" cy="291209"/>
          </a:xfrm>
          <a:prstGeom prst="ellipse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4" name="Oval 363"/>
          <p:cNvSpPr/>
          <p:nvPr/>
        </p:nvSpPr>
        <p:spPr>
          <a:xfrm>
            <a:off x="2507503" y="5089761"/>
            <a:ext cx="523588" cy="291209"/>
          </a:xfrm>
          <a:prstGeom prst="ellipse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5" name="Oval 364"/>
          <p:cNvSpPr/>
          <p:nvPr/>
        </p:nvSpPr>
        <p:spPr>
          <a:xfrm>
            <a:off x="3335764" y="5089761"/>
            <a:ext cx="523588" cy="291209"/>
          </a:xfrm>
          <a:prstGeom prst="ellipse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6" name="TextBox 365"/>
          <p:cNvSpPr txBox="1"/>
          <p:nvPr/>
        </p:nvSpPr>
        <p:spPr>
          <a:xfrm>
            <a:off x="253116" y="4983051"/>
            <a:ext cx="134128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rgbClr val="1E4191">
                    <a:lumMod val="60000"/>
                    <a:lumOff val="40000"/>
                  </a:srgbClr>
                </a:solidFill>
              </a:rPr>
              <a:t>Data </a:t>
            </a:r>
            <a:br>
              <a:rPr lang="en-US" sz="1100" b="1" dirty="0" smtClean="0">
                <a:solidFill>
                  <a:srgbClr val="1E4191">
                    <a:lumMod val="60000"/>
                    <a:lumOff val="40000"/>
                  </a:srgbClr>
                </a:solidFill>
              </a:rPr>
            </a:br>
            <a:r>
              <a:rPr lang="en-US" sz="1100" b="1" dirty="0" smtClean="0">
                <a:solidFill>
                  <a:srgbClr val="1E4191">
                    <a:lumMod val="60000"/>
                    <a:lumOff val="40000"/>
                  </a:srgbClr>
                </a:solidFill>
              </a:rPr>
              <a:t>Services</a:t>
            </a:r>
            <a:endParaRPr lang="en-US" sz="1100" b="1" dirty="0">
              <a:solidFill>
                <a:srgbClr val="1E4191">
                  <a:lumMod val="60000"/>
                  <a:lumOff val="40000"/>
                </a:srgbClr>
              </a:solidFill>
            </a:endParaRPr>
          </a:p>
        </p:txBody>
      </p:sp>
      <p:sp>
        <p:nvSpPr>
          <p:cNvPr id="164" name="TextBox 163"/>
          <p:cNvSpPr txBox="1"/>
          <p:nvPr/>
        </p:nvSpPr>
        <p:spPr>
          <a:xfrm>
            <a:off x="299107" y="965257"/>
            <a:ext cx="4074127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b="1" dirty="0" smtClean="0">
                <a:solidFill>
                  <a:srgbClr val="1E4191">
                    <a:lumMod val="60000"/>
                    <a:lumOff val="40000"/>
                  </a:srgbClr>
                </a:solidFill>
              </a:rPr>
              <a:t>InSight</a:t>
            </a:r>
            <a:endParaRPr lang="en-US" b="1" dirty="0">
              <a:solidFill>
                <a:srgbClr val="1E4191">
                  <a:lumMod val="60000"/>
                  <a:lumOff val="40000"/>
                </a:srgbClr>
              </a:solidFill>
            </a:endParaRPr>
          </a:p>
        </p:txBody>
      </p:sp>
      <p:grpSp>
        <p:nvGrpSpPr>
          <p:cNvPr id="174" name="Group 173"/>
          <p:cNvGrpSpPr/>
          <p:nvPr/>
        </p:nvGrpSpPr>
        <p:grpSpPr>
          <a:xfrm>
            <a:off x="10549808" y="1513472"/>
            <a:ext cx="224658" cy="228189"/>
            <a:chOff x="6413828" y="3137946"/>
            <a:chExt cx="311865" cy="361840"/>
          </a:xfrm>
        </p:grpSpPr>
        <p:sp>
          <p:nvSpPr>
            <p:cNvPr id="175" name="Rounded Rectangle 174"/>
            <p:cNvSpPr/>
            <p:nvPr/>
          </p:nvSpPr>
          <p:spPr>
            <a:xfrm>
              <a:off x="6413828" y="3237604"/>
              <a:ext cx="311865" cy="262182"/>
            </a:xfrm>
            <a:prstGeom prst="roundRect">
              <a:avLst/>
            </a:prstGeom>
            <a:noFill/>
            <a:ln w="19050"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Block Arc 175"/>
            <p:cNvSpPr/>
            <p:nvPr/>
          </p:nvSpPr>
          <p:spPr>
            <a:xfrm>
              <a:off x="6491241" y="3137946"/>
              <a:ext cx="167089" cy="194608"/>
            </a:xfrm>
            <a:prstGeom prst="blockArc">
              <a:avLst>
                <a:gd name="adj1" fmla="val 10800000"/>
                <a:gd name="adj2" fmla="val 3"/>
                <a:gd name="adj3" fmla="val 0"/>
              </a:avLst>
            </a:prstGeom>
            <a:noFill/>
            <a:ln w="19050"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7" name="Oval 176"/>
            <p:cNvSpPr/>
            <p:nvPr/>
          </p:nvSpPr>
          <p:spPr>
            <a:xfrm>
              <a:off x="6549252" y="3317673"/>
              <a:ext cx="50750" cy="51725"/>
            </a:xfrm>
            <a:prstGeom prst="ellipse">
              <a:avLst/>
            </a:prstGeom>
            <a:solidFill>
              <a:schemeClr val="tx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Oval 177"/>
            <p:cNvSpPr/>
            <p:nvPr/>
          </p:nvSpPr>
          <p:spPr>
            <a:xfrm>
              <a:off x="6555367" y="3325898"/>
              <a:ext cx="37224" cy="74254"/>
            </a:xfrm>
            <a:prstGeom prst="ellipse">
              <a:avLst/>
            </a:prstGeom>
            <a:solidFill>
              <a:schemeClr val="tx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0" name="TextBox 179"/>
          <p:cNvSpPr txBox="1"/>
          <p:nvPr/>
        </p:nvSpPr>
        <p:spPr>
          <a:xfrm>
            <a:off x="9251011" y="4414975"/>
            <a:ext cx="279044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dirty="0" smtClean="0">
                <a:solidFill>
                  <a:srgbClr val="1E4191">
                    <a:lumMod val="60000"/>
                    <a:lumOff val="40000"/>
                  </a:srgbClr>
                </a:solidFill>
              </a:rPr>
              <a:t>$</a:t>
            </a:r>
            <a:endParaRPr lang="en-US" sz="2000" dirty="0">
              <a:solidFill>
                <a:srgbClr val="1E4191">
                  <a:lumMod val="60000"/>
                  <a:lumOff val="40000"/>
                </a:srgbClr>
              </a:solidFill>
            </a:endParaRPr>
          </a:p>
        </p:txBody>
      </p:sp>
      <p:sp>
        <p:nvSpPr>
          <p:cNvPr id="181" name="TextBox 180"/>
          <p:cNvSpPr txBox="1"/>
          <p:nvPr/>
        </p:nvSpPr>
        <p:spPr>
          <a:xfrm>
            <a:off x="9902859" y="1344340"/>
            <a:ext cx="7726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rgbClr val="1E4191">
                    <a:lumMod val="60000"/>
                    <a:lumOff val="40000"/>
                  </a:srgbClr>
                </a:solidFill>
              </a:rPr>
              <a:t>Platform Security</a:t>
            </a:r>
            <a:endParaRPr lang="en-US" sz="1000" b="1" dirty="0">
              <a:solidFill>
                <a:srgbClr val="1E4191">
                  <a:lumMod val="60000"/>
                  <a:lumOff val="40000"/>
                </a:srgbClr>
              </a:solidFill>
            </a:endParaRPr>
          </a:p>
        </p:txBody>
      </p:sp>
      <p:sp>
        <p:nvSpPr>
          <p:cNvPr id="182" name="TextBox 181"/>
          <p:cNvSpPr txBox="1"/>
          <p:nvPr/>
        </p:nvSpPr>
        <p:spPr>
          <a:xfrm>
            <a:off x="8262789" y="4710084"/>
            <a:ext cx="8412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rgbClr val="1E4191">
                    <a:lumMod val="60000"/>
                    <a:lumOff val="40000"/>
                  </a:srgbClr>
                </a:solidFill>
              </a:rPr>
              <a:t>Usage </a:t>
            </a:r>
            <a:br>
              <a:rPr lang="en-US" sz="1000" b="1" dirty="0" smtClean="0">
                <a:solidFill>
                  <a:srgbClr val="1E4191">
                    <a:lumMod val="60000"/>
                    <a:lumOff val="40000"/>
                  </a:srgbClr>
                </a:solidFill>
              </a:rPr>
            </a:br>
            <a:r>
              <a:rPr lang="en-US" sz="1000" b="1" dirty="0" smtClean="0">
                <a:solidFill>
                  <a:srgbClr val="1E4191">
                    <a:lumMod val="60000"/>
                    <a:lumOff val="40000"/>
                  </a:srgbClr>
                </a:solidFill>
              </a:rPr>
              <a:t>Metering</a:t>
            </a:r>
            <a:endParaRPr lang="en-US" sz="1000" b="1" dirty="0">
              <a:solidFill>
                <a:srgbClr val="1E4191">
                  <a:lumMod val="60000"/>
                  <a:lumOff val="40000"/>
                </a:srgbClr>
              </a:solidFill>
            </a:endParaRPr>
          </a:p>
        </p:txBody>
      </p:sp>
      <p:sp>
        <p:nvSpPr>
          <p:cNvPr id="183" name="TextBox 182"/>
          <p:cNvSpPr txBox="1"/>
          <p:nvPr/>
        </p:nvSpPr>
        <p:spPr>
          <a:xfrm>
            <a:off x="9054341" y="4728764"/>
            <a:ext cx="10119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rgbClr val="1E4191">
                    <a:lumMod val="60000"/>
                    <a:lumOff val="40000"/>
                  </a:srgbClr>
                </a:solidFill>
              </a:rPr>
              <a:t>Billing &amp; Chargeback</a:t>
            </a:r>
            <a:endParaRPr lang="en-US" sz="1000" b="1" dirty="0">
              <a:solidFill>
                <a:srgbClr val="1E4191">
                  <a:lumMod val="60000"/>
                  <a:lumOff val="40000"/>
                </a:srgbClr>
              </a:solidFill>
            </a:endParaRPr>
          </a:p>
        </p:txBody>
      </p:sp>
      <p:grpSp>
        <p:nvGrpSpPr>
          <p:cNvPr id="61" name="Group 60"/>
          <p:cNvGrpSpPr/>
          <p:nvPr/>
        </p:nvGrpSpPr>
        <p:grpSpPr>
          <a:xfrm>
            <a:off x="8453012" y="4507068"/>
            <a:ext cx="228600" cy="228600"/>
            <a:chOff x="6996426" y="2875798"/>
            <a:chExt cx="228600" cy="228600"/>
          </a:xfrm>
        </p:grpSpPr>
        <p:sp>
          <p:nvSpPr>
            <p:cNvPr id="35" name="Oval 34"/>
            <p:cNvSpPr/>
            <p:nvPr/>
          </p:nvSpPr>
          <p:spPr>
            <a:xfrm>
              <a:off x="6996426" y="2875798"/>
              <a:ext cx="228600" cy="228600"/>
            </a:xfrm>
            <a:prstGeom prst="ellipse">
              <a:avLst/>
            </a:prstGeom>
            <a:noFill/>
            <a:ln w="25400"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Freeform 190"/>
            <p:cNvSpPr/>
            <p:nvPr/>
          </p:nvSpPr>
          <p:spPr>
            <a:xfrm rot="19207272">
              <a:off x="7006414" y="2911037"/>
              <a:ext cx="151347" cy="66517"/>
            </a:xfrm>
            <a:custGeom>
              <a:avLst/>
              <a:gdLst>
                <a:gd name="connsiteX0" fmla="*/ 537492 w 645050"/>
                <a:gd name="connsiteY0" fmla="*/ 73364 h 258280"/>
                <a:gd name="connsiteX1" fmla="*/ 644672 w 645050"/>
                <a:gd name="connsiteY1" fmla="*/ 254854 h 258280"/>
                <a:gd name="connsiteX2" fmla="*/ 645050 w 645050"/>
                <a:gd name="connsiteY2" fmla="*/ 258280 h 258280"/>
                <a:gd name="connsiteX3" fmla="*/ 515713 w 645050"/>
                <a:gd name="connsiteY3" fmla="*/ 258280 h 258280"/>
                <a:gd name="connsiteX4" fmla="*/ 489030 w 645050"/>
                <a:gd name="connsiteY4" fmla="*/ 220718 h 258280"/>
                <a:gd name="connsiteX5" fmla="*/ 448248 w 645050"/>
                <a:gd name="connsiteY5" fmla="*/ 180180 h 258280"/>
                <a:gd name="connsiteX6" fmla="*/ 2 w 645050"/>
                <a:gd name="connsiteY6" fmla="*/ 162636 h 258280"/>
                <a:gd name="connsiteX7" fmla="*/ 0 w 645050"/>
                <a:gd name="connsiteY7" fmla="*/ 162634 h 258280"/>
                <a:gd name="connsiteX8" fmla="*/ 537492 w 645050"/>
                <a:gd name="connsiteY8" fmla="*/ 73364 h 258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45050" h="258280">
                  <a:moveTo>
                    <a:pt x="537492" y="73364"/>
                  </a:moveTo>
                  <a:cubicBezTo>
                    <a:pt x="593950" y="120536"/>
                    <a:pt x="629724" y="184319"/>
                    <a:pt x="644672" y="254854"/>
                  </a:cubicBezTo>
                  <a:lnTo>
                    <a:pt x="645050" y="258280"/>
                  </a:lnTo>
                  <a:lnTo>
                    <a:pt x="515713" y="258280"/>
                  </a:lnTo>
                  <a:lnTo>
                    <a:pt x="489030" y="220718"/>
                  </a:lnTo>
                  <a:cubicBezTo>
                    <a:pt x="476720" y="206166"/>
                    <a:pt x="463115" y="192602"/>
                    <a:pt x="448248" y="180180"/>
                  </a:cubicBezTo>
                  <a:cubicBezTo>
                    <a:pt x="329311" y="80809"/>
                    <a:pt x="152746" y="73898"/>
                    <a:pt x="2" y="162636"/>
                  </a:cubicBezTo>
                  <a:lnTo>
                    <a:pt x="0" y="162634"/>
                  </a:lnTo>
                  <a:cubicBezTo>
                    <a:pt x="146291" y="-12459"/>
                    <a:pt x="386934" y="-52427"/>
                    <a:pt x="537492" y="73364"/>
                  </a:cubicBezTo>
                  <a:close/>
                </a:path>
              </a:pathLst>
            </a:custGeom>
            <a:solidFill>
              <a:schemeClr val="tx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Freeform 193"/>
            <p:cNvSpPr/>
            <p:nvPr/>
          </p:nvSpPr>
          <p:spPr>
            <a:xfrm>
              <a:off x="7087298" y="2922438"/>
              <a:ext cx="85549" cy="100167"/>
            </a:xfrm>
            <a:custGeom>
              <a:avLst/>
              <a:gdLst>
                <a:gd name="connsiteX0" fmla="*/ 364613 w 364613"/>
                <a:gd name="connsiteY0" fmla="*/ 0 h 428714"/>
                <a:gd name="connsiteX1" fmla="*/ 121306 w 364613"/>
                <a:gd name="connsiteY1" fmla="*/ 375569 h 428714"/>
                <a:gd name="connsiteX2" fmla="*/ 118567 w 364613"/>
                <a:gd name="connsiteY2" fmla="*/ 389638 h 428714"/>
                <a:gd name="connsiteX3" fmla="*/ 61708 w 364613"/>
                <a:gd name="connsiteY3" fmla="*/ 428714 h 428714"/>
                <a:gd name="connsiteX4" fmla="*/ 0 w 364613"/>
                <a:gd name="connsiteY4" fmla="*/ 364733 h 428714"/>
                <a:gd name="connsiteX5" fmla="*/ 37689 w 364613"/>
                <a:gd name="connsiteY5" fmla="*/ 305780 h 428714"/>
                <a:gd name="connsiteX6" fmla="*/ 53995 w 364613"/>
                <a:gd name="connsiteY6" fmla="*/ 302367 h 428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4613" h="428714">
                  <a:moveTo>
                    <a:pt x="364613" y="0"/>
                  </a:moveTo>
                  <a:lnTo>
                    <a:pt x="121306" y="375569"/>
                  </a:lnTo>
                  <a:lnTo>
                    <a:pt x="118567" y="389638"/>
                  </a:lnTo>
                  <a:cubicBezTo>
                    <a:pt x="109199" y="412601"/>
                    <a:pt x="87268" y="428714"/>
                    <a:pt x="61708" y="428714"/>
                  </a:cubicBezTo>
                  <a:cubicBezTo>
                    <a:pt x="27628" y="428714"/>
                    <a:pt x="0" y="400069"/>
                    <a:pt x="0" y="364733"/>
                  </a:cubicBezTo>
                  <a:cubicBezTo>
                    <a:pt x="0" y="338231"/>
                    <a:pt x="15541" y="315493"/>
                    <a:pt x="37689" y="305780"/>
                  </a:cubicBezTo>
                  <a:lnTo>
                    <a:pt x="53995" y="302367"/>
                  </a:lnTo>
                  <a:close/>
                </a:path>
              </a:pathLst>
            </a:custGeom>
            <a:solidFill>
              <a:schemeClr val="tx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4" name="TextBox 203"/>
          <p:cNvSpPr txBox="1"/>
          <p:nvPr/>
        </p:nvSpPr>
        <p:spPr>
          <a:xfrm>
            <a:off x="9929821" y="4343301"/>
            <a:ext cx="593594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dirty="0" smtClean="0">
                <a:solidFill>
                  <a:srgbClr val="1E4191">
                    <a:lumMod val="60000"/>
                    <a:lumOff val="40000"/>
                  </a:srgbClr>
                </a:solidFill>
              </a:rPr>
              <a:t>…</a:t>
            </a:r>
            <a:endParaRPr lang="en-US" sz="2000" dirty="0">
              <a:solidFill>
                <a:srgbClr val="1E4191">
                  <a:lumMod val="60000"/>
                  <a:lumOff val="40000"/>
                </a:srgbClr>
              </a:solidFill>
            </a:endParaRPr>
          </a:p>
        </p:txBody>
      </p:sp>
      <p:sp>
        <p:nvSpPr>
          <p:cNvPr id="205" name="Oval 204"/>
          <p:cNvSpPr/>
          <p:nvPr/>
        </p:nvSpPr>
        <p:spPr>
          <a:xfrm>
            <a:off x="8282422" y="5134799"/>
            <a:ext cx="523588" cy="291209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Oval 205"/>
          <p:cNvSpPr/>
          <p:nvPr/>
        </p:nvSpPr>
        <p:spPr>
          <a:xfrm>
            <a:off x="9110683" y="5134799"/>
            <a:ext cx="523588" cy="291209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Oval 206"/>
          <p:cNvSpPr/>
          <p:nvPr/>
        </p:nvSpPr>
        <p:spPr>
          <a:xfrm>
            <a:off x="9938944" y="5134799"/>
            <a:ext cx="523588" cy="291209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3" name="Rounded Rectangle 202"/>
          <p:cNvSpPr/>
          <p:nvPr/>
        </p:nvSpPr>
        <p:spPr>
          <a:xfrm>
            <a:off x="8015463" y="1696872"/>
            <a:ext cx="3804343" cy="5123351"/>
          </a:xfrm>
          <a:prstGeom prst="roundRect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TextBox 135"/>
          <p:cNvSpPr txBox="1"/>
          <p:nvPr/>
        </p:nvSpPr>
        <p:spPr>
          <a:xfrm>
            <a:off x="3008671" y="1010689"/>
            <a:ext cx="2113164" cy="430887"/>
          </a:xfrm>
          <a:prstGeom prst="rect">
            <a:avLst/>
          </a:prstGeom>
          <a:solidFill>
            <a:srgbClr val="E9EFFB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1E4191">
                    <a:lumMod val="60000"/>
                    <a:lumOff val="40000"/>
                  </a:srgbClr>
                </a:solidFill>
              </a:rPr>
              <a:t>Extract “vertical slice” of application functionality</a:t>
            </a:r>
            <a:endParaRPr lang="en-US" sz="1100" b="1" dirty="0">
              <a:solidFill>
                <a:srgbClr val="1E4191">
                  <a:lumMod val="60000"/>
                  <a:lumOff val="40000"/>
                </a:srgbClr>
              </a:solidFill>
            </a:endParaRPr>
          </a:p>
        </p:txBody>
      </p:sp>
      <p:grpSp>
        <p:nvGrpSpPr>
          <p:cNvPr id="138" name="Group 137"/>
          <p:cNvGrpSpPr/>
          <p:nvPr/>
        </p:nvGrpSpPr>
        <p:grpSpPr>
          <a:xfrm>
            <a:off x="8254768" y="3539518"/>
            <a:ext cx="642083" cy="741383"/>
            <a:chOff x="3333515" y="327896"/>
            <a:chExt cx="991955" cy="1032715"/>
          </a:xfrm>
        </p:grpSpPr>
        <p:sp>
          <p:nvSpPr>
            <p:cNvPr id="139" name="Hexagon 138"/>
            <p:cNvSpPr/>
            <p:nvPr/>
          </p:nvSpPr>
          <p:spPr>
            <a:xfrm rot="5400000">
              <a:off x="3297635" y="376076"/>
              <a:ext cx="1032715" cy="936355"/>
            </a:xfrm>
            <a:prstGeom prst="hexagon">
              <a:avLst/>
            </a:prstGeom>
            <a:noFill/>
            <a:ln w="38100">
              <a:solidFill>
                <a:schemeClr val="tx1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400"/>
            </a:p>
          </p:txBody>
        </p:sp>
        <p:sp>
          <p:nvSpPr>
            <p:cNvPr id="140" name="Diamond 139"/>
            <p:cNvSpPr/>
            <p:nvPr/>
          </p:nvSpPr>
          <p:spPr>
            <a:xfrm>
              <a:off x="3356430" y="340628"/>
              <a:ext cx="909334" cy="420727"/>
            </a:xfrm>
            <a:prstGeom prst="diamond">
              <a:avLst/>
            </a:prstGeom>
            <a:solidFill>
              <a:schemeClr val="tx1">
                <a:lumMod val="60000"/>
                <a:lumOff val="40000"/>
              </a:schemeClr>
            </a:solidFill>
            <a:ln w="38100">
              <a:solidFill>
                <a:schemeClr val="tx1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400"/>
            </a:p>
          </p:txBody>
        </p:sp>
        <p:sp>
          <p:nvSpPr>
            <p:cNvPr id="141" name="TextBox 26"/>
            <p:cNvSpPr txBox="1"/>
            <p:nvPr/>
          </p:nvSpPr>
          <p:spPr>
            <a:xfrm>
              <a:off x="3333515" y="444495"/>
              <a:ext cx="991955" cy="2572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600" b="1" dirty="0" smtClean="0">
                  <a:solidFill>
                    <a:schemeClr val="bg1"/>
                  </a:solidFill>
                  <a:latin typeface="Arial Narrow" panose="020B0606020202030204" pitchFamily="34" charset="0"/>
                </a:rPr>
                <a:t>Microservice 1</a:t>
              </a:r>
              <a:endParaRPr lang="en-US" sz="600" b="1" dirty="0" smtClean="0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</p:grpSp>
      <p:sp>
        <p:nvSpPr>
          <p:cNvPr id="150" name="Isosceles Triangle 149"/>
          <p:cNvSpPr/>
          <p:nvPr/>
        </p:nvSpPr>
        <p:spPr>
          <a:xfrm rot="5400000">
            <a:off x="4211642" y="3663525"/>
            <a:ext cx="209228" cy="126524"/>
          </a:xfrm>
          <a:prstGeom prst="triangle">
            <a:avLst/>
          </a:prstGeom>
          <a:solidFill>
            <a:schemeClr val="tx1">
              <a:lumMod val="60000"/>
              <a:lumOff val="40000"/>
            </a:schemeClr>
          </a:solidFill>
          <a:ln w="53975">
            <a:solidFill>
              <a:schemeClr val="tx1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80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51" name="Straight Connector 150"/>
          <p:cNvCxnSpPr/>
          <p:nvPr/>
        </p:nvCxnSpPr>
        <p:spPr>
          <a:xfrm flipH="1">
            <a:off x="4226037" y="1746842"/>
            <a:ext cx="21222" cy="4440692"/>
          </a:xfrm>
          <a:prstGeom prst="line">
            <a:avLst/>
          </a:prstGeom>
          <a:ln w="53975">
            <a:solidFill>
              <a:schemeClr val="tx1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8" name="Group 37"/>
          <p:cNvGrpSpPr/>
          <p:nvPr/>
        </p:nvGrpSpPr>
        <p:grpSpPr>
          <a:xfrm>
            <a:off x="4403856" y="2246397"/>
            <a:ext cx="1096900" cy="1254626"/>
            <a:chOff x="4529358" y="2246397"/>
            <a:chExt cx="1491466" cy="1424375"/>
          </a:xfrm>
        </p:grpSpPr>
        <p:sp>
          <p:nvSpPr>
            <p:cNvPr id="153" name="Hexagon 152"/>
            <p:cNvSpPr/>
            <p:nvPr/>
          </p:nvSpPr>
          <p:spPr>
            <a:xfrm rot="5400000">
              <a:off x="4539598" y="2254651"/>
              <a:ext cx="1424375" cy="1407868"/>
            </a:xfrm>
            <a:prstGeom prst="hexagon">
              <a:avLst/>
            </a:prstGeom>
            <a:noFill/>
            <a:ln w="38100">
              <a:solidFill>
                <a:schemeClr val="tx1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600"/>
            </a:p>
          </p:txBody>
        </p:sp>
        <p:sp>
          <p:nvSpPr>
            <p:cNvPr id="154" name="Diamond 153"/>
            <p:cNvSpPr/>
            <p:nvPr/>
          </p:nvSpPr>
          <p:spPr>
            <a:xfrm>
              <a:off x="4587079" y="2248789"/>
              <a:ext cx="1316731" cy="625837"/>
            </a:xfrm>
            <a:prstGeom prst="diamond">
              <a:avLst/>
            </a:prstGeom>
            <a:solidFill>
              <a:schemeClr val="tx1">
                <a:lumMod val="60000"/>
                <a:lumOff val="40000"/>
              </a:schemeClr>
            </a:solidFill>
            <a:ln w="38100">
              <a:solidFill>
                <a:schemeClr val="tx1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600"/>
            </a:p>
          </p:txBody>
        </p:sp>
        <p:sp>
          <p:nvSpPr>
            <p:cNvPr id="155" name="TextBox 26"/>
            <p:cNvSpPr txBox="1"/>
            <p:nvPr/>
          </p:nvSpPr>
          <p:spPr>
            <a:xfrm>
              <a:off x="4529358" y="2407215"/>
              <a:ext cx="1491466" cy="2970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b="1" dirty="0" smtClean="0">
                  <a:solidFill>
                    <a:schemeClr val="bg1"/>
                  </a:solidFill>
                  <a:latin typeface="Arial Narrow" panose="020B0606020202030204" pitchFamily="34" charset="0"/>
                </a:rPr>
                <a:t>Microservice 1</a:t>
              </a:r>
              <a:endParaRPr lang="en-US" sz="1100" b="1" dirty="0" smtClean="0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156" name="Cube 155"/>
            <p:cNvSpPr/>
            <p:nvPr/>
          </p:nvSpPr>
          <p:spPr>
            <a:xfrm>
              <a:off x="4908636" y="2905353"/>
              <a:ext cx="692094" cy="139752"/>
            </a:xfrm>
            <a:prstGeom prst="cube">
              <a:avLst/>
            </a:prstGeom>
            <a:noFill/>
            <a:ln>
              <a:solidFill>
                <a:schemeClr val="tx1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b="1" dirty="0" smtClean="0">
                  <a:solidFill>
                    <a:schemeClr val="tx1">
                      <a:lumMod val="60000"/>
                      <a:lumOff val="40000"/>
                    </a:schemeClr>
                  </a:solidFill>
                </a:rPr>
                <a:t>UI</a:t>
              </a:r>
              <a:endParaRPr lang="en-US" sz="700" b="1" dirty="0">
                <a:solidFill>
                  <a:schemeClr val="tx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57" name="Cube 156"/>
            <p:cNvSpPr/>
            <p:nvPr/>
          </p:nvSpPr>
          <p:spPr>
            <a:xfrm>
              <a:off x="4908636" y="3058551"/>
              <a:ext cx="692094" cy="129667"/>
            </a:xfrm>
            <a:prstGeom prst="cube">
              <a:avLst/>
            </a:prstGeom>
            <a:noFill/>
            <a:ln>
              <a:solidFill>
                <a:schemeClr val="tx1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b="1" dirty="0" smtClean="0">
                  <a:solidFill>
                    <a:schemeClr val="tx1">
                      <a:lumMod val="60000"/>
                      <a:lumOff val="40000"/>
                    </a:schemeClr>
                  </a:solidFill>
                </a:rPr>
                <a:t>Logic</a:t>
              </a:r>
              <a:endParaRPr lang="en-US" sz="700" b="1" dirty="0">
                <a:solidFill>
                  <a:schemeClr val="tx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58" name="Cube 157"/>
            <p:cNvSpPr/>
            <p:nvPr/>
          </p:nvSpPr>
          <p:spPr>
            <a:xfrm>
              <a:off x="4908636" y="3206002"/>
              <a:ext cx="692094" cy="136870"/>
            </a:xfrm>
            <a:prstGeom prst="cube">
              <a:avLst/>
            </a:prstGeom>
            <a:noFill/>
            <a:ln>
              <a:solidFill>
                <a:schemeClr val="tx1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b="1" dirty="0" smtClean="0">
                  <a:solidFill>
                    <a:schemeClr val="tx1">
                      <a:lumMod val="60000"/>
                      <a:lumOff val="40000"/>
                    </a:schemeClr>
                  </a:solidFill>
                </a:rPr>
                <a:t>API</a:t>
              </a:r>
              <a:endParaRPr lang="en-US" sz="700" b="1" dirty="0">
                <a:solidFill>
                  <a:schemeClr val="tx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59" name="Cube 158"/>
            <p:cNvSpPr/>
            <p:nvPr/>
          </p:nvSpPr>
          <p:spPr>
            <a:xfrm>
              <a:off x="4908636" y="3355358"/>
              <a:ext cx="692094" cy="136870"/>
            </a:xfrm>
            <a:prstGeom prst="cube">
              <a:avLst/>
            </a:prstGeom>
            <a:noFill/>
            <a:ln>
              <a:solidFill>
                <a:schemeClr val="tx1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b="1" dirty="0" smtClean="0">
                  <a:solidFill>
                    <a:schemeClr val="tx1">
                      <a:lumMod val="60000"/>
                      <a:lumOff val="40000"/>
                    </a:schemeClr>
                  </a:solidFill>
                </a:rPr>
                <a:t>Data</a:t>
              </a:r>
              <a:endParaRPr lang="en-US" sz="700" b="1" dirty="0">
                <a:solidFill>
                  <a:schemeClr val="tx1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163" name="TextBox 162"/>
          <p:cNvSpPr txBox="1"/>
          <p:nvPr/>
        </p:nvSpPr>
        <p:spPr>
          <a:xfrm>
            <a:off x="4546830" y="1903343"/>
            <a:ext cx="3175118" cy="261610"/>
          </a:xfrm>
          <a:prstGeom prst="rect">
            <a:avLst/>
          </a:prstGeom>
          <a:solidFill>
            <a:srgbClr val="E9EFFB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rgbClr val="1E4191">
                    <a:lumMod val="60000"/>
                    <a:lumOff val="40000"/>
                  </a:srgbClr>
                </a:solidFill>
              </a:rPr>
              <a:t>Package as Microservice(s)</a:t>
            </a:r>
            <a:endParaRPr lang="en-US" sz="1100" b="1" dirty="0">
              <a:solidFill>
                <a:srgbClr val="1E4191">
                  <a:lumMod val="60000"/>
                  <a:lumOff val="40000"/>
                </a:srgbClr>
              </a:solidFill>
            </a:endParaRPr>
          </a:p>
        </p:txBody>
      </p:sp>
      <p:grpSp>
        <p:nvGrpSpPr>
          <p:cNvPr id="186" name="Group 185"/>
          <p:cNvGrpSpPr/>
          <p:nvPr/>
        </p:nvGrpSpPr>
        <p:grpSpPr>
          <a:xfrm>
            <a:off x="5520666" y="2246397"/>
            <a:ext cx="1096900" cy="1254626"/>
            <a:chOff x="4529358" y="2246397"/>
            <a:chExt cx="1491466" cy="1424375"/>
          </a:xfrm>
        </p:grpSpPr>
        <p:sp>
          <p:nvSpPr>
            <p:cNvPr id="187" name="Hexagon 186"/>
            <p:cNvSpPr/>
            <p:nvPr/>
          </p:nvSpPr>
          <p:spPr>
            <a:xfrm rot="5400000">
              <a:off x="4539598" y="2254651"/>
              <a:ext cx="1424375" cy="1407868"/>
            </a:xfrm>
            <a:prstGeom prst="hexagon">
              <a:avLst/>
            </a:prstGeom>
            <a:noFill/>
            <a:ln w="38100">
              <a:solidFill>
                <a:schemeClr val="tx1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600"/>
            </a:p>
          </p:txBody>
        </p:sp>
        <p:sp>
          <p:nvSpPr>
            <p:cNvPr id="188" name="Diamond 187"/>
            <p:cNvSpPr/>
            <p:nvPr/>
          </p:nvSpPr>
          <p:spPr>
            <a:xfrm>
              <a:off x="4587079" y="2248789"/>
              <a:ext cx="1316731" cy="625837"/>
            </a:xfrm>
            <a:prstGeom prst="diamond">
              <a:avLst/>
            </a:prstGeom>
            <a:solidFill>
              <a:schemeClr val="tx1">
                <a:lumMod val="60000"/>
                <a:lumOff val="40000"/>
              </a:schemeClr>
            </a:solidFill>
            <a:ln w="38100">
              <a:solidFill>
                <a:schemeClr val="tx1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600"/>
            </a:p>
          </p:txBody>
        </p:sp>
        <p:sp>
          <p:nvSpPr>
            <p:cNvPr id="189" name="TextBox 26"/>
            <p:cNvSpPr txBox="1"/>
            <p:nvPr/>
          </p:nvSpPr>
          <p:spPr>
            <a:xfrm>
              <a:off x="4529358" y="2407215"/>
              <a:ext cx="1491466" cy="2970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b="1" dirty="0" smtClean="0">
                  <a:solidFill>
                    <a:schemeClr val="bg1"/>
                  </a:solidFill>
                  <a:latin typeface="Arial Narrow" panose="020B0606020202030204" pitchFamily="34" charset="0"/>
                </a:rPr>
                <a:t>Microservice 2</a:t>
              </a:r>
              <a:endParaRPr lang="en-US" sz="1100" b="1" dirty="0" smtClean="0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190" name="Cube 189"/>
            <p:cNvSpPr/>
            <p:nvPr/>
          </p:nvSpPr>
          <p:spPr>
            <a:xfrm>
              <a:off x="4908636" y="2905353"/>
              <a:ext cx="692094" cy="139752"/>
            </a:xfrm>
            <a:prstGeom prst="cube">
              <a:avLst/>
            </a:prstGeom>
            <a:noFill/>
            <a:ln>
              <a:solidFill>
                <a:schemeClr val="tx1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b="1" dirty="0" smtClean="0">
                  <a:solidFill>
                    <a:schemeClr val="tx1">
                      <a:lumMod val="60000"/>
                      <a:lumOff val="40000"/>
                    </a:schemeClr>
                  </a:solidFill>
                </a:rPr>
                <a:t>UI</a:t>
              </a:r>
              <a:endParaRPr lang="en-US" sz="700" b="1" dirty="0">
                <a:solidFill>
                  <a:schemeClr val="tx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92" name="Cube 191"/>
            <p:cNvSpPr/>
            <p:nvPr/>
          </p:nvSpPr>
          <p:spPr>
            <a:xfrm>
              <a:off x="4908636" y="3058551"/>
              <a:ext cx="692094" cy="129667"/>
            </a:xfrm>
            <a:prstGeom prst="cube">
              <a:avLst/>
            </a:prstGeom>
            <a:noFill/>
            <a:ln>
              <a:solidFill>
                <a:schemeClr val="tx1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b="1" dirty="0" smtClean="0">
                  <a:solidFill>
                    <a:schemeClr val="tx1">
                      <a:lumMod val="60000"/>
                      <a:lumOff val="40000"/>
                    </a:schemeClr>
                  </a:solidFill>
                </a:rPr>
                <a:t>Logic</a:t>
              </a:r>
              <a:endParaRPr lang="en-US" sz="700" b="1" dirty="0">
                <a:solidFill>
                  <a:schemeClr val="tx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93" name="Cube 192"/>
            <p:cNvSpPr/>
            <p:nvPr/>
          </p:nvSpPr>
          <p:spPr>
            <a:xfrm>
              <a:off x="4908636" y="3206002"/>
              <a:ext cx="692094" cy="136870"/>
            </a:xfrm>
            <a:prstGeom prst="cube">
              <a:avLst/>
            </a:prstGeom>
            <a:noFill/>
            <a:ln>
              <a:solidFill>
                <a:schemeClr val="tx1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b="1" dirty="0" smtClean="0">
                  <a:solidFill>
                    <a:schemeClr val="tx1">
                      <a:lumMod val="60000"/>
                      <a:lumOff val="40000"/>
                    </a:schemeClr>
                  </a:solidFill>
                </a:rPr>
                <a:t>API</a:t>
              </a:r>
              <a:endParaRPr lang="en-US" sz="700" b="1" dirty="0">
                <a:solidFill>
                  <a:schemeClr val="tx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95" name="Cube 194"/>
            <p:cNvSpPr/>
            <p:nvPr/>
          </p:nvSpPr>
          <p:spPr>
            <a:xfrm>
              <a:off x="4908636" y="3355358"/>
              <a:ext cx="692094" cy="136870"/>
            </a:xfrm>
            <a:prstGeom prst="cube">
              <a:avLst/>
            </a:prstGeom>
            <a:noFill/>
            <a:ln>
              <a:solidFill>
                <a:schemeClr val="tx1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b="1" dirty="0" smtClean="0">
                  <a:solidFill>
                    <a:schemeClr val="tx1">
                      <a:lumMod val="60000"/>
                      <a:lumOff val="40000"/>
                    </a:schemeClr>
                  </a:solidFill>
                </a:rPr>
                <a:t>Data</a:t>
              </a:r>
              <a:endParaRPr lang="en-US" sz="700" b="1" dirty="0">
                <a:solidFill>
                  <a:schemeClr val="tx1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196" name="Group 195"/>
          <p:cNvGrpSpPr/>
          <p:nvPr/>
        </p:nvGrpSpPr>
        <p:grpSpPr>
          <a:xfrm>
            <a:off x="6637476" y="2246397"/>
            <a:ext cx="1096900" cy="1254626"/>
            <a:chOff x="4529358" y="2246397"/>
            <a:chExt cx="1491466" cy="1424375"/>
          </a:xfrm>
        </p:grpSpPr>
        <p:sp>
          <p:nvSpPr>
            <p:cNvPr id="197" name="Hexagon 196"/>
            <p:cNvSpPr/>
            <p:nvPr/>
          </p:nvSpPr>
          <p:spPr>
            <a:xfrm rot="5400000">
              <a:off x="4539598" y="2254651"/>
              <a:ext cx="1424375" cy="1407868"/>
            </a:xfrm>
            <a:prstGeom prst="hexagon">
              <a:avLst/>
            </a:prstGeom>
            <a:noFill/>
            <a:ln w="38100">
              <a:solidFill>
                <a:schemeClr val="tx1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600"/>
            </a:p>
          </p:txBody>
        </p:sp>
        <p:sp>
          <p:nvSpPr>
            <p:cNvPr id="198" name="Diamond 197"/>
            <p:cNvSpPr/>
            <p:nvPr/>
          </p:nvSpPr>
          <p:spPr>
            <a:xfrm>
              <a:off x="4587079" y="2248789"/>
              <a:ext cx="1316731" cy="625837"/>
            </a:xfrm>
            <a:prstGeom prst="diamond">
              <a:avLst/>
            </a:prstGeom>
            <a:solidFill>
              <a:schemeClr val="tx1">
                <a:lumMod val="60000"/>
                <a:lumOff val="40000"/>
              </a:schemeClr>
            </a:solidFill>
            <a:ln w="38100">
              <a:solidFill>
                <a:schemeClr val="tx1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600"/>
            </a:p>
          </p:txBody>
        </p:sp>
        <p:sp>
          <p:nvSpPr>
            <p:cNvPr id="199" name="TextBox 26"/>
            <p:cNvSpPr txBox="1"/>
            <p:nvPr/>
          </p:nvSpPr>
          <p:spPr>
            <a:xfrm>
              <a:off x="4529358" y="2407215"/>
              <a:ext cx="1491466" cy="2970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b="1" dirty="0" smtClean="0">
                  <a:solidFill>
                    <a:schemeClr val="bg1"/>
                  </a:solidFill>
                  <a:latin typeface="Arial Narrow" panose="020B0606020202030204" pitchFamily="34" charset="0"/>
                </a:rPr>
                <a:t>Microservice n</a:t>
              </a:r>
              <a:endParaRPr lang="en-US" sz="1100" b="1" dirty="0" smtClean="0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200" name="Cube 199"/>
            <p:cNvSpPr/>
            <p:nvPr/>
          </p:nvSpPr>
          <p:spPr>
            <a:xfrm>
              <a:off x="4908636" y="2905353"/>
              <a:ext cx="692094" cy="139752"/>
            </a:xfrm>
            <a:prstGeom prst="cube">
              <a:avLst/>
            </a:prstGeom>
            <a:noFill/>
            <a:ln>
              <a:solidFill>
                <a:schemeClr val="tx1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b="1" dirty="0" smtClean="0">
                  <a:solidFill>
                    <a:schemeClr val="tx1">
                      <a:lumMod val="60000"/>
                      <a:lumOff val="40000"/>
                    </a:schemeClr>
                  </a:solidFill>
                </a:rPr>
                <a:t>UI</a:t>
              </a:r>
              <a:endParaRPr lang="en-US" sz="700" b="1" dirty="0">
                <a:solidFill>
                  <a:schemeClr val="tx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08" name="Cube 207"/>
            <p:cNvSpPr/>
            <p:nvPr/>
          </p:nvSpPr>
          <p:spPr>
            <a:xfrm>
              <a:off x="4908636" y="3058551"/>
              <a:ext cx="692094" cy="129667"/>
            </a:xfrm>
            <a:prstGeom prst="cube">
              <a:avLst/>
            </a:prstGeom>
            <a:noFill/>
            <a:ln>
              <a:solidFill>
                <a:schemeClr val="tx1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b="1" dirty="0" smtClean="0">
                  <a:solidFill>
                    <a:schemeClr val="tx1">
                      <a:lumMod val="60000"/>
                      <a:lumOff val="40000"/>
                    </a:schemeClr>
                  </a:solidFill>
                </a:rPr>
                <a:t>Logic</a:t>
              </a:r>
              <a:endParaRPr lang="en-US" sz="700" b="1" dirty="0">
                <a:solidFill>
                  <a:schemeClr val="tx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11" name="Cube 210"/>
            <p:cNvSpPr/>
            <p:nvPr/>
          </p:nvSpPr>
          <p:spPr>
            <a:xfrm>
              <a:off x="4908636" y="3206002"/>
              <a:ext cx="692094" cy="136870"/>
            </a:xfrm>
            <a:prstGeom prst="cube">
              <a:avLst/>
            </a:prstGeom>
            <a:noFill/>
            <a:ln>
              <a:solidFill>
                <a:schemeClr val="tx1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b="1" dirty="0" smtClean="0">
                  <a:solidFill>
                    <a:schemeClr val="tx1">
                      <a:lumMod val="60000"/>
                      <a:lumOff val="40000"/>
                    </a:schemeClr>
                  </a:solidFill>
                </a:rPr>
                <a:t>API</a:t>
              </a:r>
              <a:endParaRPr lang="en-US" sz="700" b="1" dirty="0">
                <a:solidFill>
                  <a:schemeClr val="tx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13" name="Cube 212"/>
            <p:cNvSpPr/>
            <p:nvPr/>
          </p:nvSpPr>
          <p:spPr>
            <a:xfrm>
              <a:off x="4908636" y="3355358"/>
              <a:ext cx="692094" cy="136870"/>
            </a:xfrm>
            <a:prstGeom prst="cube">
              <a:avLst/>
            </a:prstGeom>
            <a:noFill/>
            <a:ln>
              <a:solidFill>
                <a:schemeClr val="tx1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b="1" dirty="0" smtClean="0">
                  <a:solidFill>
                    <a:schemeClr val="tx1">
                      <a:lumMod val="60000"/>
                      <a:lumOff val="40000"/>
                    </a:schemeClr>
                  </a:solidFill>
                </a:rPr>
                <a:t>Data</a:t>
              </a:r>
              <a:endParaRPr lang="en-US" sz="700" b="1" dirty="0">
                <a:solidFill>
                  <a:schemeClr val="tx1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216" name="Group 215"/>
          <p:cNvGrpSpPr/>
          <p:nvPr/>
        </p:nvGrpSpPr>
        <p:grpSpPr>
          <a:xfrm>
            <a:off x="8986726" y="3529894"/>
            <a:ext cx="642083" cy="741383"/>
            <a:chOff x="3333515" y="327896"/>
            <a:chExt cx="991955" cy="1032715"/>
          </a:xfrm>
        </p:grpSpPr>
        <p:sp>
          <p:nvSpPr>
            <p:cNvPr id="217" name="Hexagon 216"/>
            <p:cNvSpPr/>
            <p:nvPr/>
          </p:nvSpPr>
          <p:spPr>
            <a:xfrm rot="5400000">
              <a:off x="3297635" y="376076"/>
              <a:ext cx="1032715" cy="936355"/>
            </a:xfrm>
            <a:prstGeom prst="hexagon">
              <a:avLst/>
            </a:prstGeom>
            <a:noFill/>
            <a:ln w="38100">
              <a:solidFill>
                <a:schemeClr val="tx1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400"/>
            </a:p>
          </p:txBody>
        </p:sp>
        <p:sp>
          <p:nvSpPr>
            <p:cNvPr id="218" name="Diamond 217"/>
            <p:cNvSpPr/>
            <p:nvPr/>
          </p:nvSpPr>
          <p:spPr>
            <a:xfrm>
              <a:off x="3356430" y="340628"/>
              <a:ext cx="909334" cy="420727"/>
            </a:xfrm>
            <a:prstGeom prst="diamond">
              <a:avLst/>
            </a:prstGeom>
            <a:solidFill>
              <a:schemeClr val="tx1">
                <a:lumMod val="60000"/>
                <a:lumOff val="40000"/>
              </a:schemeClr>
            </a:solidFill>
            <a:ln w="38100">
              <a:solidFill>
                <a:schemeClr val="tx1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400"/>
            </a:p>
          </p:txBody>
        </p:sp>
        <p:sp>
          <p:nvSpPr>
            <p:cNvPr id="219" name="TextBox 26"/>
            <p:cNvSpPr txBox="1"/>
            <p:nvPr/>
          </p:nvSpPr>
          <p:spPr>
            <a:xfrm>
              <a:off x="3333515" y="444495"/>
              <a:ext cx="991955" cy="2572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600" b="1" dirty="0" smtClean="0">
                  <a:solidFill>
                    <a:schemeClr val="bg1"/>
                  </a:solidFill>
                  <a:latin typeface="Arial Narrow" panose="020B0606020202030204" pitchFamily="34" charset="0"/>
                </a:rPr>
                <a:t>Microservice 2</a:t>
              </a:r>
              <a:endParaRPr lang="en-US" sz="600" b="1" dirty="0" smtClean="0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</p:grpSp>
      <p:grpSp>
        <p:nvGrpSpPr>
          <p:cNvPr id="220" name="Group 219"/>
          <p:cNvGrpSpPr/>
          <p:nvPr/>
        </p:nvGrpSpPr>
        <p:grpSpPr>
          <a:xfrm>
            <a:off x="9706053" y="3527213"/>
            <a:ext cx="642083" cy="741383"/>
            <a:chOff x="3333515" y="327896"/>
            <a:chExt cx="991955" cy="1032715"/>
          </a:xfrm>
        </p:grpSpPr>
        <p:sp>
          <p:nvSpPr>
            <p:cNvPr id="221" name="Hexagon 220"/>
            <p:cNvSpPr/>
            <p:nvPr/>
          </p:nvSpPr>
          <p:spPr>
            <a:xfrm rot="5400000">
              <a:off x="3297635" y="376076"/>
              <a:ext cx="1032715" cy="936355"/>
            </a:xfrm>
            <a:prstGeom prst="hexagon">
              <a:avLst/>
            </a:prstGeom>
            <a:noFill/>
            <a:ln w="38100">
              <a:solidFill>
                <a:schemeClr val="tx1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400"/>
            </a:p>
          </p:txBody>
        </p:sp>
        <p:sp>
          <p:nvSpPr>
            <p:cNvPr id="222" name="Diamond 221"/>
            <p:cNvSpPr/>
            <p:nvPr/>
          </p:nvSpPr>
          <p:spPr>
            <a:xfrm>
              <a:off x="3356430" y="340628"/>
              <a:ext cx="909334" cy="420727"/>
            </a:xfrm>
            <a:prstGeom prst="diamond">
              <a:avLst/>
            </a:prstGeom>
            <a:solidFill>
              <a:schemeClr val="tx1">
                <a:lumMod val="60000"/>
                <a:lumOff val="40000"/>
              </a:schemeClr>
            </a:solidFill>
            <a:ln w="38100">
              <a:solidFill>
                <a:schemeClr val="tx1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400"/>
            </a:p>
          </p:txBody>
        </p:sp>
        <p:sp>
          <p:nvSpPr>
            <p:cNvPr id="223" name="TextBox 26"/>
            <p:cNvSpPr txBox="1"/>
            <p:nvPr/>
          </p:nvSpPr>
          <p:spPr>
            <a:xfrm>
              <a:off x="3333515" y="444495"/>
              <a:ext cx="991955" cy="2572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600" b="1" dirty="0" smtClean="0">
                  <a:solidFill>
                    <a:schemeClr val="bg1"/>
                  </a:solidFill>
                  <a:latin typeface="Arial Narrow" panose="020B0606020202030204" pitchFamily="34" charset="0"/>
                </a:rPr>
                <a:t>Microservice n</a:t>
              </a:r>
              <a:endParaRPr lang="en-US" sz="600" b="1" dirty="0" smtClean="0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</p:grpSp>
      <p:sp>
        <p:nvSpPr>
          <p:cNvPr id="224" name="TextBox 223"/>
          <p:cNvSpPr txBox="1"/>
          <p:nvPr/>
        </p:nvSpPr>
        <p:spPr>
          <a:xfrm>
            <a:off x="4754630" y="3554318"/>
            <a:ext cx="3095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1E4191">
                    <a:lumMod val="60000"/>
                    <a:lumOff val="40000"/>
                  </a:srgbClr>
                </a:solidFill>
              </a:rPr>
              <a:t>Deploy on </a:t>
            </a:r>
            <a:r>
              <a:rPr lang="en-US" sz="1100" b="1" dirty="0" smtClean="0">
                <a:solidFill>
                  <a:srgbClr val="1E4191">
                    <a:lumMod val="60000"/>
                    <a:lumOff val="40000"/>
                  </a:srgbClr>
                </a:solidFill>
              </a:rPr>
              <a:t>Microservices </a:t>
            </a:r>
            <a:r>
              <a:rPr lang="en-US" sz="1100" b="1" dirty="0" smtClean="0">
                <a:solidFill>
                  <a:srgbClr val="1E4191">
                    <a:lumMod val="60000"/>
                    <a:lumOff val="40000"/>
                  </a:srgbClr>
                </a:solidFill>
              </a:rPr>
              <a:t>Platform</a:t>
            </a:r>
            <a:endParaRPr lang="en-US" sz="1100" b="1" dirty="0">
              <a:solidFill>
                <a:srgbClr val="1E4191">
                  <a:lumMod val="60000"/>
                  <a:lumOff val="40000"/>
                </a:srgbClr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3033158" y="1070771"/>
            <a:ext cx="312844" cy="312844"/>
          </a:xfrm>
          <a:prstGeom prst="ellipse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1</a:t>
            </a:r>
            <a:endParaRPr lang="en-US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27" name="Oval 226"/>
          <p:cNvSpPr/>
          <p:nvPr/>
        </p:nvSpPr>
        <p:spPr>
          <a:xfrm>
            <a:off x="4673894" y="1881065"/>
            <a:ext cx="312844" cy="312844"/>
          </a:xfrm>
          <a:prstGeom prst="ellipse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60000"/>
                    <a:lumOff val="40000"/>
                  </a:schemeClr>
                </a:solidFill>
              </a:rPr>
              <a:t>2</a:t>
            </a:r>
            <a:endParaRPr lang="en-US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28" name="Oval 227"/>
          <p:cNvSpPr/>
          <p:nvPr/>
        </p:nvSpPr>
        <p:spPr>
          <a:xfrm>
            <a:off x="5132040" y="3548319"/>
            <a:ext cx="312844" cy="312844"/>
          </a:xfrm>
          <a:prstGeom prst="ellipse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3</a:t>
            </a:r>
            <a:endParaRPr lang="en-US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30" name="Oval 229"/>
          <p:cNvSpPr/>
          <p:nvPr/>
        </p:nvSpPr>
        <p:spPr>
          <a:xfrm>
            <a:off x="9815030" y="3084826"/>
            <a:ext cx="312844" cy="312844"/>
          </a:xfrm>
          <a:prstGeom prst="ellipse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60000"/>
                    <a:lumOff val="40000"/>
                  </a:schemeClr>
                </a:solidFill>
              </a:rPr>
              <a:t>4</a:t>
            </a:r>
            <a:endParaRPr lang="en-US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31" name="Rectangle 230"/>
          <p:cNvSpPr/>
          <p:nvPr/>
        </p:nvSpPr>
        <p:spPr>
          <a:xfrm>
            <a:off x="8105777" y="2162693"/>
            <a:ext cx="2403679" cy="458812"/>
          </a:xfrm>
          <a:prstGeom prst="rect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2" name="Hexagon 231"/>
          <p:cNvSpPr/>
          <p:nvPr/>
        </p:nvSpPr>
        <p:spPr>
          <a:xfrm>
            <a:off x="8267577" y="2267860"/>
            <a:ext cx="357617" cy="291209"/>
          </a:xfrm>
          <a:prstGeom prst="hexagon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Hexagon 232"/>
          <p:cNvSpPr/>
          <p:nvPr/>
        </p:nvSpPr>
        <p:spPr>
          <a:xfrm>
            <a:off x="8816054" y="2267860"/>
            <a:ext cx="357617" cy="291209"/>
          </a:xfrm>
          <a:prstGeom prst="hexagon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Hexagon 233"/>
          <p:cNvSpPr/>
          <p:nvPr/>
        </p:nvSpPr>
        <p:spPr>
          <a:xfrm>
            <a:off x="9357708" y="2267860"/>
            <a:ext cx="357617" cy="291209"/>
          </a:xfrm>
          <a:prstGeom prst="hexagon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Hexagon 234"/>
          <p:cNvSpPr/>
          <p:nvPr/>
        </p:nvSpPr>
        <p:spPr>
          <a:xfrm>
            <a:off x="9905892" y="2270132"/>
            <a:ext cx="357617" cy="291209"/>
          </a:xfrm>
          <a:prstGeom prst="hexagon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TextBox 235"/>
          <p:cNvSpPr txBox="1"/>
          <p:nvPr/>
        </p:nvSpPr>
        <p:spPr>
          <a:xfrm>
            <a:off x="10575205" y="2150885"/>
            <a:ext cx="10191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rgbClr val="1E4191">
                    <a:lumMod val="60000"/>
                    <a:lumOff val="40000"/>
                  </a:srgbClr>
                </a:solidFill>
              </a:rPr>
              <a:t>InSight API Layer</a:t>
            </a:r>
            <a:endParaRPr lang="en-US" sz="1100" b="1" dirty="0">
              <a:solidFill>
                <a:srgbClr val="1E4191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6212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Rectangle 211"/>
          <p:cNvSpPr/>
          <p:nvPr/>
        </p:nvSpPr>
        <p:spPr>
          <a:xfrm>
            <a:off x="2838831" y="2777708"/>
            <a:ext cx="2890975" cy="40802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Rectangle 209"/>
          <p:cNvSpPr/>
          <p:nvPr/>
        </p:nvSpPr>
        <p:spPr>
          <a:xfrm>
            <a:off x="5976713" y="2113768"/>
            <a:ext cx="2634422" cy="572295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3046768" y="1678755"/>
            <a:ext cx="632897" cy="988828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/>
          <p:cNvSpPr/>
          <p:nvPr/>
        </p:nvSpPr>
        <p:spPr>
          <a:xfrm>
            <a:off x="3090845" y="1750471"/>
            <a:ext cx="545524" cy="788059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bject 4"/>
          <p:cNvSpPr/>
          <p:nvPr/>
        </p:nvSpPr>
        <p:spPr>
          <a:xfrm>
            <a:off x="0" y="0"/>
            <a:ext cx="12200613" cy="861386"/>
          </a:xfrm>
          <a:custGeom>
            <a:avLst/>
            <a:gdLst/>
            <a:ahLst/>
            <a:cxnLst/>
            <a:rect l="l" t="t" r="r" b="b"/>
            <a:pathLst>
              <a:path w="4889500" h="9753600">
                <a:moveTo>
                  <a:pt x="0" y="9753600"/>
                </a:moveTo>
                <a:lnTo>
                  <a:pt x="4889500" y="9753600"/>
                </a:lnTo>
                <a:lnTo>
                  <a:pt x="48895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solidFill>
            <a:schemeClr val="tx1">
              <a:lumMod val="60000"/>
              <a:lumOff val="40000"/>
            </a:schemeClr>
          </a:solidFill>
        </p:spPr>
        <p:txBody>
          <a:bodyPr wrap="square" lIns="0" tIns="0" rIns="0" bIns="0" rtlCol="0"/>
          <a:lstStyle/>
          <a:p>
            <a:endParaRPr sz="1266">
              <a:solidFill>
                <a:srgbClr val="1E4191"/>
              </a:solidFill>
            </a:endParaRPr>
          </a:p>
        </p:txBody>
      </p:sp>
      <p:sp>
        <p:nvSpPr>
          <p:cNvPr id="34" name="object 5"/>
          <p:cNvSpPr/>
          <p:nvPr/>
        </p:nvSpPr>
        <p:spPr>
          <a:xfrm>
            <a:off x="11191836" y="147556"/>
            <a:ext cx="607219" cy="606326"/>
          </a:xfrm>
          <a:custGeom>
            <a:avLst/>
            <a:gdLst/>
            <a:ahLst/>
            <a:cxnLst/>
            <a:rect l="l" t="t" r="r" b="b"/>
            <a:pathLst>
              <a:path w="863600" h="862330">
                <a:moveTo>
                  <a:pt x="431825" y="0"/>
                </a:moveTo>
                <a:lnTo>
                  <a:pt x="384850" y="2539"/>
                </a:lnTo>
                <a:lnTo>
                  <a:pt x="339321" y="8889"/>
                </a:lnTo>
                <a:lnTo>
                  <a:pt x="295504" y="21589"/>
                </a:lnTo>
                <a:lnTo>
                  <a:pt x="253666" y="38099"/>
                </a:lnTo>
                <a:lnTo>
                  <a:pt x="214071" y="58419"/>
                </a:lnTo>
                <a:lnTo>
                  <a:pt x="176985" y="82549"/>
                </a:lnTo>
                <a:lnTo>
                  <a:pt x="142675" y="110489"/>
                </a:lnTo>
                <a:lnTo>
                  <a:pt x="111406" y="142239"/>
                </a:lnTo>
                <a:lnTo>
                  <a:pt x="83444" y="176529"/>
                </a:lnTo>
                <a:lnTo>
                  <a:pt x="59054" y="213359"/>
                </a:lnTo>
                <a:lnTo>
                  <a:pt x="38503" y="252729"/>
                </a:lnTo>
                <a:lnTo>
                  <a:pt x="22057" y="294639"/>
                </a:lnTo>
                <a:lnTo>
                  <a:pt x="9980" y="339089"/>
                </a:lnTo>
                <a:lnTo>
                  <a:pt x="2539" y="384809"/>
                </a:lnTo>
                <a:lnTo>
                  <a:pt x="0" y="430529"/>
                </a:lnTo>
                <a:lnTo>
                  <a:pt x="2539" y="478789"/>
                </a:lnTo>
                <a:lnTo>
                  <a:pt x="9980" y="524509"/>
                </a:lnTo>
                <a:lnTo>
                  <a:pt x="22057" y="567689"/>
                </a:lnTo>
                <a:lnTo>
                  <a:pt x="38503" y="609599"/>
                </a:lnTo>
                <a:lnTo>
                  <a:pt x="59054" y="648969"/>
                </a:lnTo>
                <a:lnTo>
                  <a:pt x="83444" y="687069"/>
                </a:lnTo>
                <a:lnTo>
                  <a:pt x="111406" y="721359"/>
                </a:lnTo>
                <a:lnTo>
                  <a:pt x="142675" y="751839"/>
                </a:lnTo>
                <a:lnTo>
                  <a:pt x="176985" y="779779"/>
                </a:lnTo>
                <a:lnTo>
                  <a:pt x="214071" y="803909"/>
                </a:lnTo>
                <a:lnTo>
                  <a:pt x="253666" y="824229"/>
                </a:lnTo>
                <a:lnTo>
                  <a:pt x="295504" y="840739"/>
                </a:lnTo>
                <a:lnTo>
                  <a:pt x="339321" y="853439"/>
                </a:lnTo>
                <a:lnTo>
                  <a:pt x="384850" y="861059"/>
                </a:lnTo>
                <a:lnTo>
                  <a:pt x="431825" y="862329"/>
                </a:lnTo>
                <a:lnTo>
                  <a:pt x="478791" y="861059"/>
                </a:lnTo>
                <a:lnTo>
                  <a:pt x="524311" y="853439"/>
                </a:lnTo>
                <a:lnTo>
                  <a:pt x="563740" y="842009"/>
                </a:lnTo>
                <a:lnTo>
                  <a:pt x="431825" y="842009"/>
                </a:lnTo>
                <a:lnTo>
                  <a:pt x="383835" y="839469"/>
                </a:lnTo>
                <a:lnTo>
                  <a:pt x="337472" y="831849"/>
                </a:lnTo>
                <a:lnTo>
                  <a:pt x="293043" y="819149"/>
                </a:lnTo>
                <a:lnTo>
                  <a:pt x="250858" y="801369"/>
                </a:lnTo>
                <a:lnTo>
                  <a:pt x="211226" y="778509"/>
                </a:lnTo>
                <a:lnTo>
                  <a:pt x="174455" y="751839"/>
                </a:lnTo>
                <a:lnTo>
                  <a:pt x="140854" y="722629"/>
                </a:lnTo>
                <a:lnTo>
                  <a:pt x="110731" y="688339"/>
                </a:lnTo>
                <a:lnTo>
                  <a:pt x="84395" y="651509"/>
                </a:lnTo>
                <a:lnTo>
                  <a:pt x="62156" y="612139"/>
                </a:lnTo>
                <a:lnTo>
                  <a:pt x="44321" y="570229"/>
                </a:lnTo>
                <a:lnTo>
                  <a:pt x="31200" y="525779"/>
                </a:lnTo>
                <a:lnTo>
                  <a:pt x="23101" y="478789"/>
                </a:lnTo>
                <a:lnTo>
                  <a:pt x="20332" y="430529"/>
                </a:lnTo>
                <a:lnTo>
                  <a:pt x="23101" y="383539"/>
                </a:lnTo>
                <a:lnTo>
                  <a:pt x="31200" y="336549"/>
                </a:lnTo>
                <a:lnTo>
                  <a:pt x="44321" y="292099"/>
                </a:lnTo>
                <a:lnTo>
                  <a:pt x="62156" y="250189"/>
                </a:lnTo>
                <a:lnTo>
                  <a:pt x="84395" y="210819"/>
                </a:lnTo>
                <a:lnTo>
                  <a:pt x="110731" y="173989"/>
                </a:lnTo>
                <a:lnTo>
                  <a:pt x="140854" y="139699"/>
                </a:lnTo>
                <a:lnTo>
                  <a:pt x="174455" y="110489"/>
                </a:lnTo>
                <a:lnTo>
                  <a:pt x="211226" y="83819"/>
                </a:lnTo>
                <a:lnTo>
                  <a:pt x="250858" y="60959"/>
                </a:lnTo>
                <a:lnTo>
                  <a:pt x="293043" y="43179"/>
                </a:lnTo>
                <a:lnTo>
                  <a:pt x="337472" y="30479"/>
                </a:lnTo>
                <a:lnTo>
                  <a:pt x="383835" y="22859"/>
                </a:lnTo>
                <a:lnTo>
                  <a:pt x="431825" y="19049"/>
                </a:lnTo>
                <a:lnTo>
                  <a:pt x="559359" y="19049"/>
                </a:lnTo>
                <a:lnTo>
                  <a:pt x="524311" y="8889"/>
                </a:lnTo>
                <a:lnTo>
                  <a:pt x="478791" y="2539"/>
                </a:lnTo>
                <a:lnTo>
                  <a:pt x="431825" y="0"/>
                </a:lnTo>
                <a:close/>
              </a:path>
              <a:path w="863600" h="862330">
                <a:moveTo>
                  <a:pt x="559359" y="19049"/>
                </a:moveTo>
                <a:lnTo>
                  <a:pt x="431825" y="19049"/>
                </a:lnTo>
                <a:lnTo>
                  <a:pt x="479812" y="22859"/>
                </a:lnTo>
                <a:lnTo>
                  <a:pt x="526171" y="30479"/>
                </a:lnTo>
                <a:lnTo>
                  <a:pt x="570596" y="43179"/>
                </a:lnTo>
                <a:lnTo>
                  <a:pt x="612776" y="62229"/>
                </a:lnTo>
                <a:lnTo>
                  <a:pt x="652403" y="83819"/>
                </a:lnTo>
                <a:lnTo>
                  <a:pt x="689170" y="110489"/>
                </a:lnTo>
                <a:lnTo>
                  <a:pt x="722766" y="140969"/>
                </a:lnTo>
                <a:lnTo>
                  <a:pt x="752884" y="173989"/>
                </a:lnTo>
                <a:lnTo>
                  <a:pt x="779215" y="210819"/>
                </a:lnTo>
                <a:lnTo>
                  <a:pt x="801451" y="250189"/>
                </a:lnTo>
                <a:lnTo>
                  <a:pt x="819283" y="293369"/>
                </a:lnTo>
                <a:lnTo>
                  <a:pt x="832401" y="336549"/>
                </a:lnTo>
                <a:lnTo>
                  <a:pt x="840499" y="383539"/>
                </a:lnTo>
                <a:lnTo>
                  <a:pt x="843267" y="430529"/>
                </a:lnTo>
                <a:lnTo>
                  <a:pt x="840499" y="478789"/>
                </a:lnTo>
                <a:lnTo>
                  <a:pt x="832401" y="525779"/>
                </a:lnTo>
                <a:lnTo>
                  <a:pt x="819283" y="570229"/>
                </a:lnTo>
                <a:lnTo>
                  <a:pt x="801451" y="612139"/>
                </a:lnTo>
                <a:lnTo>
                  <a:pt x="779215" y="651509"/>
                </a:lnTo>
                <a:lnTo>
                  <a:pt x="752884" y="688339"/>
                </a:lnTo>
                <a:lnTo>
                  <a:pt x="722766" y="722629"/>
                </a:lnTo>
                <a:lnTo>
                  <a:pt x="689170" y="751839"/>
                </a:lnTo>
                <a:lnTo>
                  <a:pt x="652403" y="778509"/>
                </a:lnTo>
                <a:lnTo>
                  <a:pt x="612776" y="801369"/>
                </a:lnTo>
                <a:lnTo>
                  <a:pt x="570596" y="819149"/>
                </a:lnTo>
                <a:lnTo>
                  <a:pt x="526171" y="831849"/>
                </a:lnTo>
                <a:lnTo>
                  <a:pt x="479812" y="839469"/>
                </a:lnTo>
                <a:lnTo>
                  <a:pt x="431825" y="842009"/>
                </a:lnTo>
                <a:lnTo>
                  <a:pt x="563740" y="842009"/>
                </a:lnTo>
                <a:lnTo>
                  <a:pt x="609953" y="824229"/>
                </a:lnTo>
                <a:lnTo>
                  <a:pt x="649543" y="803909"/>
                </a:lnTo>
                <a:lnTo>
                  <a:pt x="686625" y="779779"/>
                </a:lnTo>
                <a:lnTo>
                  <a:pt x="720932" y="751839"/>
                </a:lnTo>
                <a:lnTo>
                  <a:pt x="752198" y="721359"/>
                </a:lnTo>
                <a:lnTo>
                  <a:pt x="780158" y="687069"/>
                </a:lnTo>
                <a:lnTo>
                  <a:pt x="804546" y="648969"/>
                </a:lnTo>
                <a:lnTo>
                  <a:pt x="825097" y="609599"/>
                </a:lnTo>
                <a:lnTo>
                  <a:pt x="841543" y="567689"/>
                </a:lnTo>
                <a:lnTo>
                  <a:pt x="853619" y="524509"/>
                </a:lnTo>
                <a:lnTo>
                  <a:pt x="861060" y="478789"/>
                </a:lnTo>
                <a:lnTo>
                  <a:pt x="863599" y="430529"/>
                </a:lnTo>
                <a:lnTo>
                  <a:pt x="861060" y="384809"/>
                </a:lnTo>
                <a:lnTo>
                  <a:pt x="853619" y="339089"/>
                </a:lnTo>
                <a:lnTo>
                  <a:pt x="841543" y="294639"/>
                </a:lnTo>
                <a:lnTo>
                  <a:pt x="825097" y="252729"/>
                </a:lnTo>
                <a:lnTo>
                  <a:pt x="804546" y="213359"/>
                </a:lnTo>
                <a:lnTo>
                  <a:pt x="780158" y="176529"/>
                </a:lnTo>
                <a:lnTo>
                  <a:pt x="752198" y="142239"/>
                </a:lnTo>
                <a:lnTo>
                  <a:pt x="720932" y="110489"/>
                </a:lnTo>
                <a:lnTo>
                  <a:pt x="686625" y="82549"/>
                </a:lnTo>
                <a:lnTo>
                  <a:pt x="649543" y="58419"/>
                </a:lnTo>
                <a:lnTo>
                  <a:pt x="609953" y="38099"/>
                </a:lnTo>
                <a:lnTo>
                  <a:pt x="568121" y="21589"/>
                </a:lnTo>
                <a:lnTo>
                  <a:pt x="559359" y="19049"/>
                </a:lnTo>
                <a:close/>
              </a:path>
              <a:path w="863600" h="862330">
                <a:moveTo>
                  <a:pt x="311124" y="793749"/>
                </a:moveTo>
                <a:lnTo>
                  <a:pt x="309676" y="793749"/>
                </a:lnTo>
                <a:lnTo>
                  <a:pt x="308940" y="796289"/>
                </a:lnTo>
                <a:lnTo>
                  <a:pt x="309384" y="797559"/>
                </a:lnTo>
                <a:lnTo>
                  <a:pt x="309943" y="797559"/>
                </a:lnTo>
                <a:lnTo>
                  <a:pt x="325733" y="802639"/>
                </a:lnTo>
                <a:lnTo>
                  <a:pt x="352139" y="808989"/>
                </a:lnTo>
                <a:lnTo>
                  <a:pt x="387917" y="814069"/>
                </a:lnTo>
                <a:lnTo>
                  <a:pt x="431825" y="816609"/>
                </a:lnTo>
                <a:lnTo>
                  <a:pt x="477664" y="814069"/>
                </a:lnTo>
                <a:lnTo>
                  <a:pt x="515398" y="807719"/>
                </a:lnTo>
                <a:lnTo>
                  <a:pt x="403097" y="807719"/>
                </a:lnTo>
                <a:lnTo>
                  <a:pt x="369303" y="806449"/>
                </a:lnTo>
                <a:lnTo>
                  <a:pt x="341204" y="801369"/>
                </a:lnTo>
                <a:lnTo>
                  <a:pt x="311124" y="793749"/>
                </a:lnTo>
                <a:close/>
              </a:path>
              <a:path w="863600" h="862330">
                <a:moveTo>
                  <a:pt x="670336" y="730249"/>
                </a:moveTo>
                <a:lnTo>
                  <a:pt x="456920" y="730249"/>
                </a:lnTo>
                <a:lnTo>
                  <a:pt x="468669" y="732789"/>
                </a:lnTo>
                <a:lnTo>
                  <a:pt x="478159" y="739139"/>
                </a:lnTo>
                <a:lnTo>
                  <a:pt x="484504" y="748029"/>
                </a:lnTo>
                <a:lnTo>
                  <a:pt x="486816" y="760729"/>
                </a:lnTo>
                <a:lnTo>
                  <a:pt x="481138" y="778509"/>
                </a:lnTo>
                <a:lnTo>
                  <a:pt x="464697" y="793749"/>
                </a:lnTo>
                <a:lnTo>
                  <a:pt x="438387" y="803909"/>
                </a:lnTo>
                <a:lnTo>
                  <a:pt x="403097" y="807719"/>
                </a:lnTo>
                <a:lnTo>
                  <a:pt x="515398" y="807719"/>
                </a:lnTo>
                <a:lnTo>
                  <a:pt x="522945" y="806449"/>
                </a:lnTo>
                <a:lnTo>
                  <a:pt x="566839" y="792479"/>
                </a:lnTo>
                <a:lnTo>
                  <a:pt x="608519" y="774699"/>
                </a:lnTo>
                <a:lnTo>
                  <a:pt x="647157" y="750569"/>
                </a:lnTo>
                <a:lnTo>
                  <a:pt x="670336" y="730249"/>
                </a:lnTo>
                <a:close/>
              </a:path>
              <a:path w="863600" h="862330">
                <a:moveTo>
                  <a:pt x="69151" y="308609"/>
                </a:moveTo>
                <a:lnTo>
                  <a:pt x="65938" y="308609"/>
                </a:lnTo>
                <a:lnTo>
                  <a:pt x="62804" y="318769"/>
                </a:lnTo>
                <a:lnTo>
                  <a:pt x="56203" y="345439"/>
                </a:lnTo>
                <a:lnTo>
                  <a:pt x="49650" y="383539"/>
                </a:lnTo>
                <a:lnTo>
                  <a:pt x="46659" y="430529"/>
                </a:lnTo>
                <a:lnTo>
                  <a:pt x="49252" y="477519"/>
                </a:lnTo>
                <a:lnTo>
                  <a:pt x="57144" y="523239"/>
                </a:lnTo>
                <a:lnTo>
                  <a:pt x="70392" y="566419"/>
                </a:lnTo>
                <a:lnTo>
                  <a:pt x="89053" y="608329"/>
                </a:lnTo>
                <a:lnTo>
                  <a:pt x="113183" y="647699"/>
                </a:lnTo>
                <a:lnTo>
                  <a:pt x="142840" y="681989"/>
                </a:lnTo>
                <a:lnTo>
                  <a:pt x="178079" y="712469"/>
                </a:lnTo>
                <a:lnTo>
                  <a:pt x="218957" y="736599"/>
                </a:lnTo>
                <a:lnTo>
                  <a:pt x="265531" y="755649"/>
                </a:lnTo>
                <a:lnTo>
                  <a:pt x="309641" y="767079"/>
                </a:lnTo>
                <a:lnTo>
                  <a:pt x="352856" y="770889"/>
                </a:lnTo>
                <a:lnTo>
                  <a:pt x="393834" y="764539"/>
                </a:lnTo>
                <a:lnTo>
                  <a:pt x="418785" y="750569"/>
                </a:lnTo>
                <a:lnTo>
                  <a:pt x="436788" y="736599"/>
                </a:lnTo>
                <a:lnTo>
                  <a:pt x="456920" y="730249"/>
                </a:lnTo>
                <a:lnTo>
                  <a:pt x="670336" y="730249"/>
                </a:lnTo>
                <a:lnTo>
                  <a:pt x="681926" y="720089"/>
                </a:lnTo>
                <a:lnTo>
                  <a:pt x="711996" y="685799"/>
                </a:lnTo>
                <a:lnTo>
                  <a:pt x="729104" y="656589"/>
                </a:lnTo>
                <a:lnTo>
                  <a:pt x="263143" y="656589"/>
                </a:lnTo>
                <a:lnTo>
                  <a:pt x="232631" y="650239"/>
                </a:lnTo>
                <a:lnTo>
                  <a:pt x="210972" y="634999"/>
                </a:lnTo>
                <a:lnTo>
                  <a:pt x="198057" y="612139"/>
                </a:lnTo>
                <a:lnTo>
                  <a:pt x="193776" y="586739"/>
                </a:lnTo>
                <a:lnTo>
                  <a:pt x="196638" y="566419"/>
                </a:lnTo>
                <a:lnTo>
                  <a:pt x="204997" y="543559"/>
                </a:lnTo>
                <a:lnTo>
                  <a:pt x="218508" y="521969"/>
                </a:lnTo>
                <a:lnTo>
                  <a:pt x="236829" y="501649"/>
                </a:lnTo>
                <a:lnTo>
                  <a:pt x="255794" y="486409"/>
                </a:lnTo>
                <a:lnTo>
                  <a:pt x="104063" y="486409"/>
                </a:lnTo>
                <a:lnTo>
                  <a:pt x="84802" y="480059"/>
                </a:lnTo>
                <a:lnTo>
                  <a:pt x="69235" y="463549"/>
                </a:lnTo>
                <a:lnTo>
                  <a:pt x="58824" y="438149"/>
                </a:lnTo>
                <a:lnTo>
                  <a:pt x="55029" y="402589"/>
                </a:lnTo>
                <a:lnTo>
                  <a:pt x="57020" y="368299"/>
                </a:lnTo>
                <a:lnTo>
                  <a:pt x="61533" y="340359"/>
                </a:lnTo>
                <a:lnTo>
                  <a:pt x="66371" y="320039"/>
                </a:lnTo>
                <a:lnTo>
                  <a:pt x="69430" y="309879"/>
                </a:lnTo>
                <a:lnTo>
                  <a:pt x="69151" y="308609"/>
                </a:lnTo>
                <a:close/>
              </a:path>
              <a:path w="863600" h="862330">
                <a:moveTo>
                  <a:pt x="505955" y="372109"/>
                </a:moveTo>
                <a:lnTo>
                  <a:pt x="460943" y="403859"/>
                </a:lnTo>
                <a:lnTo>
                  <a:pt x="432506" y="420369"/>
                </a:lnTo>
                <a:lnTo>
                  <a:pt x="396176" y="441959"/>
                </a:lnTo>
                <a:lnTo>
                  <a:pt x="390972" y="500379"/>
                </a:lnTo>
                <a:lnTo>
                  <a:pt x="380377" y="551179"/>
                </a:lnTo>
                <a:lnTo>
                  <a:pt x="361213" y="593089"/>
                </a:lnTo>
                <a:lnTo>
                  <a:pt x="334762" y="626109"/>
                </a:lnTo>
                <a:lnTo>
                  <a:pt x="301810" y="647699"/>
                </a:lnTo>
                <a:lnTo>
                  <a:pt x="263143" y="656589"/>
                </a:lnTo>
                <a:lnTo>
                  <a:pt x="557390" y="656589"/>
                </a:lnTo>
                <a:lnTo>
                  <a:pt x="503138" y="643889"/>
                </a:lnTo>
                <a:lnTo>
                  <a:pt x="464245" y="613409"/>
                </a:lnTo>
                <a:lnTo>
                  <a:pt x="440825" y="571499"/>
                </a:lnTo>
                <a:lnTo>
                  <a:pt x="432993" y="524509"/>
                </a:lnTo>
                <a:lnTo>
                  <a:pt x="442732" y="468629"/>
                </a:lnTo>
                <a:lnTo>
                  <a:pt x="466043" y="427989"/>
                </a:lnTo>
                <a:lnTo>
                  <a:pt x="494067" y="401319"/>
                </a:lnTo>
                <a:lnTo>
                  <a:pt x="517944" y="387349"/>
                </a:lnTo>
                <a:lnTo>
                  <a:pt x="513156" y="383539"/>
                </a:lnTo>
                <a:lnTo>
                  <a:pt x="509536" y="378459"/>
                </a:lnTo>
                <a:lnTo>
                  <a:pt x="505955" y="372109"/>
                </a:lnTo>
                <a:close/>
              </a:path>
              <a:path w="863600" h="862330">
                <a:moveTo>
                  <a:pt x="754645" y="452119"/>
                </a:moveTo>
                <a:lnTo>
                  <a:pt x="592073" y="452119"/>
                </a:lnTo>
                <a:lnTo>
                  <a:pt x="626814" y="459739"/>
                </a:lnTo>
                <a:lnTo>
                  <a:pt x="651906" y="480059"/>
                </a:lnTo>
                <a:lnTo>
                  <a:pt x="667126" y="510539"/>
                </a:lnTo>
                <a:lnTo>
                  <a:pt x="672249" y="546099"/>
                </a:lnTo>
                <a:lnTo>
                  <a:pt x="663892" y="585469"/>
                </a:lnTo>
                <a:lnTo>
                  <a:pt x="640394" y="621029"/>
                </a:lnTo>
                <a:lnTo>
                  <a:pt x="604108" y="646429"/>
                </a:lnTo>
                <a:lnTo>
                  <a:pt x="557390" y="656589"/>
                </a:lnTo>
                <a:lnTo>
                  <a:pt x="729104" y="656589"/>
                </a:lnTo>
                <a:lnTo>
                  <a:pt x="754735" y="596899"/>
                </a:lnTo>
                <a:lnTo>
                  <a:pt x="766125" y="553719"/>
                </a:lnTo>
                <a:lnTo>
                  <a:pt x="770305" y="511809"/>
                </a:lnTo>
                <a:lnTo>
                  <a:pt x="764140" y="469899"/>
                </a:lnTo>
                <a:lnTo>
                  <a:pt x="754645" y="452119"/>
                </a:lnTo>
                <a:close/>
              </a:path>
              <a:path w="863600" h="862330">
                <a:moveTo>
                  <a:pt x="358381" y="462279"/>
                </a:moveTo>
                <a:lnTo>
                  <a:pt x="316124" y="486409"/>
                </a:lnTo>
                <a:lnTo>
                  <a:pt x="275637" y="516889"/>
                </a:lnTo>
                <a:lnTo>
                  <a:pt x="245242" y="551179"/>
                </a:lnTo>
                <a:lnTo>
                  <a:pt x="233260" y="589279"/>
                </a:lnTo>
                <a:lnTo>
                  <a:pt x="235411" y="601979"/>
                </a:lnTo>
                <a:lnTo>
                  <a:pt x="241487" y="612139"/>
                </a:lnTo>
                <a:lnTo>
                  <a:pt x="250920" y="617219"/>
                </a:lnTo>
                <a:lnTo>
                  <a:pt x="263143" y="618489"/>
                </a:lnTo>
                <a:lnTo>
                  <a:pt x="302610" y="603249"/>
                </a:lnTo>
                <a:lnTo>
                  <a:pt x="330231" y="566419"/>
                </a:lnTo>
                <a:lnTo>
                  <a:pt x="348118" y="516889"/>
                </a:lnTo>
                <a:lnTo>
                  <a:pt x="358381" y="462279"/>
                </a:lnTo>
                <a:close/>
              </a:path>
              <a:path w="863600" h="862330">
                <a:moveTo>
                  <a:pt x="553821" y="406399"/>
                </a:moveTo>
                <a:lnTo>
                  <a:pt x="530755" y="416559"/>
                </a:lnTo>
                <a:lnTo>
                  <a:pt x="505677" y="436879"/>
                </a:lnTo>
                <a:lnTo>
                  <a:pt x="485536" y="471169"/>
                </a:lnTo>
                <a:lnTo>
                  <a:pt x="477278" y="519429"/>
                </a:lnTo>
                <a:lnTo>
                  <a:pt x="483104" y="557529"/>
                </a:lnTo>
                <a:lnTo>
                  <a:pt x="499691" y="588009"/>
                </a:lnTo>
                <a:lnTo>
                  <a:pt x="525702" y="610869"/>
                </a:lnTo>
                <a:lnTo>
                  <a:pt x="559803" y="618489"/>
                </a:lnTo>
                <a:lnTo>
                  <a:pt x="587019" y="613409"/>
                </a:lnTo>
                <a:lnTo>
                  <a:pt x="609698" y="598169"/>
                </a:lnTo>
                <a:lnTo>
                  <a:pt x="625429" y="574039"/>
                </a:lnTo>
                <a:lnTo>
                  <a:pt x="625960" y="571499"/>
                </a:lnTo>
                <a:lnTo>
                  <a:pt x="562165" y="571499"/>
                </a:lnTo>
                <a:lnTo>
                  <a:pt x="545543" y="566419"/>
                </a:lnTo>
                <a:lnTo>
                  <a:pt x="532279" y="554989"/>
                </a:lnTo>
                <a:lnTo>
                  <a:pt x="523496" y="538479"/>
                </a:lnTo>
                <a:lnTo>
                  <a:pt x="520318" y="516889"/>
                </a:lnTo>
                <a:lnTo>
                  <a:pt x="525812" y="491489"/>
                </a:lnTo>
                <a:lnTo>
                  <a:pt x="540946" y="471169"/>
                </a:lnTo>
                <a:lnTo>
                  <a:pt x="563706" y="457199"/>
                </a:lnTo>
                <a:lnTo>
                  <a:pt x="592073" y="452119"/>
                </a:lnTo>
                <a:lnTo>
                  <a:pt x="754645" y="452119"/>
                </a:lnTo>
                <a:lnTo>
                  <a:pt x="750576" y="444499"/>
                </a:lnTo>
                <a:lnTo>
                  <a:pt x="737012" y="426719"/>
                </a:lnTo>
                <a:lnTo>
                  <a:pt x="731617" y="408939"/>
                </a:lnTo>
                <a:lnTo>
                  <a:pt x="588046" y="408939"/>
                </a:lnTo>
                <a:lnTo>
                  <a:pt x="564648" y="407669"/>
                </a:lnTo>
                <a:lnTo>
                  <a:pt x="553821" y="406399"/>
                </a:lnTo>
                <a:close/>
              </a:path>
              <a:path w="863600" h="862330">
                <a:moveTo>
                  <a:pt x="589686" y="487679"/>
                </a:moveTo>
                <a:lnTo>
                  <a:pt x="579133" y="488949"/>
                </a:lnTo>
                <a:lnTo>
                  <a:pt x="569807" y="494029"/>
                </a:lnTo>
                <a:lnTo>
                  <a:pt x="562972" y="502919"/>
                </a:lnTo>
                <a:lnTo>
                  <a:pt x="559892" y="513079"/>
                </a:lnTo>
                <a:lnTo>
                  <a:pt x="562202" y="527049"/>
                </a:lnTo>
                <a:lnTo>
                  <a:pt x="568820" y="537209"/>
                </a:lnTo>
                <a:lnTo>
                  <a:pt x="575733" y="546099"/>
                </a:lnTo>
                <a:lnTo>
                  <a:pt x="578929" y="554989"/>
                </a:lnTo>
                <a:lnTo>
                  <a:pt x="578929" y="566419"/>
                </a:lnTo>
                <a:lnTo>
                  <a:pt x="570560" y="571499"/>
                </a:lnTo>
                <a:lnTo>
                  <a:pt x="625960" y="571499"/>
                </a:lnTo>
                <a:lnTo>
                  <a:pt x="631799" y="543559"/>
                </a:lnTo>
                <a:lnTo>
                  <a:pt x="629255" y="523239"/>
                </a:lnTo>
                <a:lnTo>
                  <a:pt x="621506" y="505459"/>
                </a:lnTo>
                <a:lnTo>
                  <a:pt x="608375" y="492759"/>
                </a:lnTo>
                <a:lnTo>
                  <a:pt x="589686" y="487679"/>
                </a:lnTo>
                <a:close/>
              </a:path>
              <a:path w="863600" h="862330">
                <a:moveTo>
                  <a:pt x="812239" y="375919"/>
                </a:moveTo>
                <a:lnTo>
                  <a:pt x="759561" y="375919"/>
                </a:lnTo>
                <a:lnTo>
                  <a:pt x="778790" y="382269"/>
                </a:lnTo>
                <a:lnTo>
                  <a:pt x="794321" y="398779"/>
                </a:lnTo>
                <a:lnTo>
                  <a:pt x="804727" y="425449"/>
                </a:lnTo>
                <a:lnTo>
                  <a:pt x="808445" y="459739"/>
                </a:lnTo>
                <a:lnTo>
                  <a:pt x="808505" y="462279"/>
                </a:lnTo>
                <a:lnTo>
                  <a:pt x="806401" y="496569"/>
                </a:lnTo>
                <a:lnTo>
                  <a:pt x="801474" y="525779"/>
                </a:lnTo>
                <a:lnTo>
                  <a:pt x="796514" y="544829"/>
                </a:lnTo>
                <a:lnTo>
                  <a:pt x="794232" y="553719"/>
                </a:lnTo>
                <a:lnTo>
                  <a:pt x="794499" y="553719"/>
                </a:lnTo>
                <a:lnTo>
                  <a:pt x="796848" y="554989"/>
                </a:lnTo>
                <a:lnTo>
                  <a:pt x="797547" y="554989"/>
                </a:lnTo>
                <a:lnTo>
                  <a:pt x="797725" y="553719"/>
                </a:lnTo>
                <a:lnTo>
                  <a:pt x="800900" y="544829"/>
                </a:lnTo>
                <a:lnTo>
                  <a:pt x="807651" y="518159"/>
                </a:lnTo>
                <a:lnTo>
                  <a:pt x="814243" y="480059"/>
                </a:lnTo>
                <a:lnTo>
                  <a:pt x="816940" y="430529"/>
                </a:lnTo>
                <a:lnTo>
                  <a:pt x="814015" y="386079"/>
                </a:lnTo>
                <a:lnTo>
                  <a:pt x="812239" y="375919"/>
                </a:lnTo>
                <a:close/>
              </a:path>
              <a:path w="863600" h="862330">
                <a:moveTo>
                  <a:pt x="431825" y="45719"/>
                </a:moveTo>
                <a:lnTo>
                  <a:pt x="386017" y="48259"/>
                </a:lnTo>
                <a:lnTo>
                  <a:pt x="340829" y="57149"/>
                </a:lnTo>
                <a:lnTo>
                  <a:pt x="297057" y="69849"/>
                </a:lnTo>
                <a:lnTo>
                  <a:pt x="255499" y="88899"/>
                </a:lnTo>
                <a:lnTo>
                  <a:pt x="216954" y="113029"/>
                </a:lnTo>
                <a:lnTo>
                  <a:pt x="182219" y="142239"/>
                </a:lnTo>
                <a:lnTo>
                  <a:pt x="152092" y="177799"/>
                </a:lnTo>
                <a:lnTo>
                  <a:pt x="127370" y="218439"/>
                </a:lnTo>
                <a:lnTo>
                  <a:pt x="108851" y="265429"/>
                </a:lnTo>
                <a:lnTo>
                  <a:pt x="97486" y="308609"/>
                </a:lnTo>
                <a:lnTo>
                  <a:pt x="93294" y="351789"/>
                </a:lnTo>
                <a:lnTo>
                  <a:pt x="99465" y="393699"/>
                </a:lnTo>
                <a:lnTo>
                  <a:pt x="113042" y="419099"/>
                </a:lnTo>
                <a:lnTo>
                  <a:pt x="126619" y="436879"/>
                </a:lnTo>
                <a:lnTo>
                  <a:pt x="132791" y="457199"/>
                </a:lnTo>
                <a:lnTo>
                  <a:pt x="130488" y="468629"/>
                </a:lnTo>
                <a:lnTo>
                  <a:pt x="124256" y="477519"/>
                </a:lnTo>
                <a:lnTo>
                  <a:pt x="115110" y="483869"/>
                </a:lnTo>
                <a:lnTo>
                  <a:pt x="104063" y="486409"/>
                </a:lnTo>
                <a:lnTo>
                  <a:pt x="255794" y="486409"/>
                </a:lnTo>
                <a:lnTo>
                  <a:pt x="263697" y="480059"/>
                </a:lnTo>
                <a:lnTo>
                  <a:pt x="292911" y="461009"/>
                </a:lnTo>
                <a:lnTo>
                  <a:pt x="325485" y="443229"/>
                </a:lnTo>
                <a:lnTo>
                  <a:pt x="362432" y="424179"/>
                </a:lnTo>
                <a:lnTo>
                  <a:pt x="363438" y="417829"/>
                </a:lnTo>
                <a:lnTo>
                  <a:pt x="318160" y="417829"/>
                </a:lnTo>
                <a:lnTo>
                  <a:pt x="300393" y="414019"/>
                </a:lnTo>
                <a:lnTo>
                  <a:pt x="285427" y="403859"/>
                </a:lnTo>
                <a:lnTo>
                  <a:pt x="274274" y="389889"/>
                </a:lnTo>
                <a:lnTo>
                  <a:pt x="267944" y="373379"/>
                </a:lnTo>
                <a:lnTo>
                  <a:pt x="244635" y="368299"/>
                </a:lnTo>
                <a:lnTo>
                  <a:pt x="225929" y="354329"/>
                </a:lnTo>
                <a:lnTo>
                  <a:pt x="213277" y="335279"/>
                </a:lnTo>
                <a:lnTo>
                  <a:pt x="208127" y="308609"/>
                </a:lnTo>
                <a:lnTo>
                  <a:pt x="210088" y="289559"/>
                </a:lnTo>
                <a:lnTo>
                  <a:pt x="215749" y="273049"/>
                </a:lnTo>
                <a:lnTo>
                  <a:pt x="224774" y="261619"/>
                </a:lnTo>
                <a:lnTo>
                  <a:pt x="236829" y="257809"/>
                </a:lnTo>
                <a:lnTo>
                  <a:pt x="290391" y="257809"/>
                </a:lnTo>
                <a:lnTo>
                  <a:pt x="296205" y="245109"/>
                </a:lnTo>
                <a:lnTo>
                  <a:pt x="327808" y="210819"/>
                </a:lnTo>
                <a:lnTo>
                  <a:pt x="366026" y="198119"/>
                </a:lnTo>
                <a:lnTo>
                  <a:pt x="734651" y="198119"/>
                </a:lnTo>
                <a:lnTo>
                  <a:pt x="720969" y="181609"/>
                </a:lnTo>
                <a:lnTo>
                  <a:pt x="685827" y="151129"/>
                </a:lnTo>
                <a:lnTo>
                  <a:pt x="653510" y="132079"/>
                </a:lnTo>
                <a:lnTo>
                  <a:pt x="406679" y="132079"/>
                </a:lnTo>
                <a:lnTo>
                  <a:pt x="394444" y="129539"/>
                </a:lnTo>
                <a:lnTo>
                  <a:pt x="385013" y="123189"/>
                </a:lnTo>
                <a:lnTo>
                  <a:pt x="378943" y="114299"/>
                </a:lnTo>
                <a:lnTo>
                  <a:pt x="376796" y="102869"/>
                </a:lnTo>
                <a:lnTo>
                  <a:pt x="382644" y="83819"/>
                </a:lnTo>
                <a:lnTo>
                  <a:pt x="399365" y="68579"/>
                </a:lnTo>
                <a:lnTo>
                  <a:pt x="425729" y="58419"/>
                </a:lnTo>
                <a:lnTo>
                  <a:pt x="460501" y="54609"/>
                </a:lnTo>
                <a:lnTo>
                  <a:pt x="509582" y="54609"/>
                </a:lnTo>
                <a:lnTo>
                  <a:pt x="477551" y="48259"/>
                </a:lnTo>
                <a:lnTo>
                  <a:pt x="431825" y="45719"/>
                </a:lnTo>
                <a:close/>
              </a:path>
              <a:path w="863600" h="862330">
                <a:moveTo>
                  <a:pt x="366026" y="401319"/>
                </a:moveTo>
                <a:lnTo>
                  <a:pt x="355179" y="408939"/>
                </a:lnTo>
                <a:lnTo>
                  <a:pt x="342988" y="414019"/>
                </a:lnTo>
                <a:lnTo>
                  <a:pt x="330350" y="416559"/>
                </a:lnTo>
                <a:lnTo>
                  <a:pt x="318160" y="417829"/>
                </a:lnTo>
                <a:lnTo>
                  <a:pt x="363438" y="417829"/>
                </a:lnTo>
                <a:lnTo>
                  <a:pt x="363639" y="416559"/>
                </a:lnTo>
                <a:lnTo>
                  <a:pt x="364807" y="410209"/>
                </a:lnTo>
                <a:lnTo>
                  <a:pt x="366026" y="401319"/>
                </a:lnTo>
                <a:close/>
              </a:path>
              <a:path w="863600" h="862330">
                <a:moveTo>
                  <a:pt x="811129" y="369569"/>
                </a:moveTo>
                <a:lnTo>
                  <a:pt x="585444" y="369569"/>
                </a:lnTo>
                <a:lnTo>
                  <a:pt x="596825" y="370839"/>
                </a:lnTo>
                <a:lnTo>
                  <a:pt x="607968" y="373379"/>
                </a:lnTo>
                <a:lnTo>
                  <a:pt x="616605" y="379729"/>
                </a:lnTo>
                <a:lnTo>
                  <a:pt x="620471" y="388619"/>
                </a:lnTo>
                <a:lnTo>
                  <a:pt x="610994" y="403859"/>
                </a:lnTo>
                <a:lnTo>
                  <a:pt x="588046" y="408939"/>
                </a:lnTo>
                <a:lnTo>
                  <a:pt x="731617" y="408939"/>
                </a:lnTo>
                <a:lnTo>
                  <a:pt x="759561" y="375919"/>
                </a:lnTo>
                <a:lnTo>
                  <a:pt x="812239" y="375919"/>
                </a:lnTo>
                <a:lnTo>
                  <a:pt x="811129" y="369569"/>
                </a:lnTo>
                <a:close/>
              </a:path>
              <a:path w="863600" h="862330">
                <a:moveTo>
                  <a:pt x="494598" y="297179"/>
                </a:moveTo>
                <a:lnTo>
                  <a:pt x="431825" y="297179"/>
                </a:lnTo>
                <a:lnTo>
                  <a:pt x="436587" y="304799"/>
                </a:lnTo>
                <a:lnTo>
                  <a:pt x="436587" y="312419"/>
                </a:lnTo>
                <a:lnTo>
                  <a:pt x="433283" y="326389"/>
                </a:lnTo>
                <a:lnTo>
                  <a:pt x="424938" y="341629"/>
                </a:lnTo>
                <a:lnTo>
                  <a:pt x="413902" y="356869"/>
                </a:lnTo>
                <a:lnTo>
                  <a:pt x="402526" y="369569"/>
                </a:lnTo>
                <a:lnTo>
                  <a:pt x="400324" y="382269"/>
                </a:lnTo>
                <a:lnTo>
                  <a:pt x="398908" y="392429"/>
                </a:lnTo>
                <a:lnTo>
                  <a:pt x="398152" y="400049"/>
                </a:lnTo>
                <a:lnTo>
                  <a:pt x="397929" y="406399"/>
                </a:lnTo>
                <a:lnTo>
                  <a:pt x="426223" y="388619"/>
                </a:lnTo>
                <a:lnTo>
                  <a:pt x="471766" y="359409"/>
                </a:lnTo>
                <a:lnTo>
                  <a:pt x="494017" y="344169"/>
                </a:lnTo>
                <a:lnTo>
                  <a:pt x="492629" y="337819"/>
                </a:lnTo>
                <a:lnTo>
                  <a:pt x="491917" y="330199"/>
                </a:lnTo>
                <a:lnTo>
                  <a:pt x="491707" y="325119"/>
                </a:lnTo>
                <a:lnTo>
                  <a:pt x="491616" y="316229"/>
                </a:lnTo>
                <a:lnTo>
                  <a:pt x="494598" y="297179"/>
                </a:lnTo>
                <a:close/>
              </a:path>
              <a:path w="863600" h="862330">
                <a:moveTo>
                  <a:pt x="577722" y="198119"/>
                </a:moveTo>
                <a:lnTo>
                  <a:pt x="366026" y="198119"/>
                </a:lnTo>
                <a:lnTo>
                  <a:pt x="387514" y="201929"/>
                </a:lnTo>
                <a:lnTo>
                  <a:pt x="399807" y="212089"/>
                </a:lnTo>
                <a:lnTo>
                  <a:pt x="405372" y="224789"/>
                </a:lnTo>
                <a:lnTo>
                  <a:pt x="406679" y="236219"/>
                </a:lnTo>
                <a:lnTo>
                  <a:pt x="397186" y="278129"/>
                </a:lnTo>
                <a:lnTo>
                  <a:pt x="372891" y="318769"/>
                </a:lnTo>
                <a:lnTo>
                  <a:pt x="340071" y="350519"/>
                </a:lnTo>
                <a:lnTo>
                  <a:pt x="305003" y="369569"/>
                </a:lnTo>
                <a:lnTo>
                  <a:pt x="306676" y="374649"/>
                </a:lnTo>
                <a:lnTo>
                  <a:pt x="310245" y="380999"/>
                </a:lnTo>
                <a:lnTo>
                  <a:pt x="316276" y="386079"/>
                </a:lnTo>
                <a:lnTo>
                  <a:pt x="325335" y="388619"/>
                </a:lnTo>
                <a:lnTo>
                  <a:pt x="339247" y="384809"/>
                </a:lnTo>
                <a:lnTo>
                  <a:pt x="353153" y="378459"/>
                </a:lnTo>
                <a:lnTo>
                  <a:pt x="365714" y="368299"/>
                </a:lnTo>
                <a:lnTo>
                  <a:pt x="375589" y="358139"/>
                </a:lnTo>
                <a:lnTo>
                  <a:pt x="381533" y="337819"/>
                </a:lnTo>
                <a:lnTo>
                  <a:pt x="391733" y="318769"/>
                </a:lnTo>
                <a:lnTo>
                  <a:pt x="405516" y="303529"/>
                </a:lnTo>
                <a:lnTo>
                  <a:pt x="422211" y="297179"/>
                </a:lnTo>
                <a:lnTo>
                  <a:pt x="494598" y="297179"/>
                </a:lnTo>
                <a:lnTo>
                  <a:pt x="498175" y="274319"/>
                </a:lnTo>
                <a:lnTo>
                  <a:pt x="516281" y="236219"/>
                </a:lnTo>
                <a:lnTo>
                  <a:pt x="543582" y="208279"/>
                </a:lnTo>
                <a:lnTo>
                  <a:pt x="577722" y="198119"/>
                </a:lnTo>
                <a:close/>
              </a:path>
              <a:path w="863600" h="862330">
                <a:moveTo>
                  <a:pt x="734651" y="198119"/>
                </a:moveTo>
                <a:lnTo>
                  <a:pt x="577722" y="198119"/>
                </a:lnTo>
                <a:lnTo>
                  <a:pt x="595870" y="200659"/>
                </a:lnTo>
                <a:lnTo>
                  <a:pt x="608974" y="209549"/>
                </a:lnTo>
                <a:lnTo>
                  <a:pt x="616920" y="223519"/>
                </a:lnTo>
                <a:lnTo>
                  <a:pt x="619594" y="238759"/>
                </a:lnTo>
                <a:lnTo>
                  <a:pt x="613409" y="267969"/>
                </a:lnTo>
                <a:lnTo>
                  <a:pt x="596123" y="297179"/>
                </a:lnTo>
                <a:lnTo>
                  <a:pt x="569644" y="325119"/>
                </a:lnTo>
                <a:lnTo>
                  <a:pt x="535876" y="351789"/>
                </a:lnTo>
                <a:lnTo>
                  <a:pt x="538983" y="359409"/>
                </a:lnTo>
                <a:lnTo>
                  <a:pt x="542939" y="365759"/>
                </a:lnTo>
                <a:lnTo>
                  <a:pt x="547783" y="370839"/>
                </a:lnTo>
                <a:lnTo>
                  <a:pt x="553554" y="374649"/>
                </a:lnTo>
                <a:lnTo>
                  <a:pt x="556303" y="373379"/>
                </a:lnTo>
                <a:lnTo>
                  <a:pt x="563541" y="370839"/>
                </a:lnTo>
                <a:lnTo>
                  <a:pt x="573759" y="369569"/>
                </a:lnTo>
                <a:lnTo>
                  <a:pt x="811129" y="369569"/>
                </a:lnTo>
                <a:lnTo>
                  <a:pt x="806024" y="340359"/>
                </a:lnTo>
                <a:lnTo>
                  <a:pt x="792845" y="297179"/>
                </a:lnTo>
                <a:lnTo>
                  <a:pt x="774356" y="255269"/>
                </a:lnTo>
                <a:lnTo>
                  <a:pt x="750438" y="217169"/>
                </a:lnTo>
                <a:lnTo>
                  <a:pt x="734651" y="198119"/>
                </a:lnTo>
                <a:close/>
              </a:path>
              <a:path w="863600" h="862330">
                <a:moveTo>
                  <a:pt x="290391" y="257809"/>
                </a:moveTo>
                <a:lnTo>
                  <a:pt x="244017" y="257809"/>
                </a:lnTo>
                <a:lnTo>
                  <a:pt x="246405" y="264159"/>
                </a:lnTo>
                <a:lnTo>
                  <a:pt x="246405" y="267969"/>
                </a:lnTo>
                <a:lnTo>
                  <a:pt x="245472" y="274319"/>
                </a:lnTo>
                <a:lnTo>
                  <a:pt x="243420" y="281939"/>
                </a:lnTo>
                <a:lnTo>
                  <a:pt x="241369" y="293369"/>
                </a:lnTo>
                <a:lnTo>
                  <a:pt x="254559" y="336549"/>
                </a:lnTo>
                <a:lnTo>
                  <a:pt x="266750" y="340359"/>
                </a:lnTo>
                <a:lnTo>
                  <a:pt x="274693" y="292099"/>
                </a:lnTo>
                <a:lnTo>
                  <a:pt x="290391" y="257809"/>
                </a:lnTo>
                <a:close/>
              </a:path>
              <a:path w="863600" h="862330">
                <a:moveTo>
                  <a:pt x="365404" y="229869"/>
                </a:moveTo>
                <a:lnTo>
                  <a:pt x="345544" y="237489"/>
                </a:lnTo>
                <a:lnTo>
                  <a:pt x="325081" y="265429"/>
                </a:lnTo>
                <a:lnTo>
                  <a:pt x="309086" y="302259"/>
                </a:lnTo>
                <a:lnTo>
                  <a:pt x="302628" y="336549"/>
                </a:lnTo>
                <a:lnTo>
                  <a:pt x="333037" y="312419"/>
                </a:lnTo>
                <a:lnTo>
                  <a:pt x="359348" y="279399"/>
                </a:lnTo>
                <a:lnTo>
                  <a:pt x="372992" y="247649"/>
                </a:lnTo>
                <a:lnTo>
                  <a:pt x="365404" y="229869"/>
                </a:lnTo>
                <a:close/>
              </a:path>
              <a:path w="863600" h="862330">
                <a:moveTo>
                  <a:pt x="580034" y="231139"/>
                </a:moveTo>
                <a:lnTo>
                  <a:pt x="564355" y="233679"/>
                </a:lnTo>
                <a:lnTo>
                  <a:pt x="547555" y="252729"/>
                </a:lnTo>
                <a:lnTo>
                  <a:pt x="534159" y="283209"/>
                </a:lnTo>
                <a:lnTo>
                  <a:pt x="528688" y="318769"/>
                </a:lnTo>
                <a:lnTo>
                  <a:pt x="554758" y="293369"/>
                </a:lnTo>
                <a:lnTo>
                  <a:pt x="575568" y="266699"/>
                </a:lnTo>
                <a:lnTo>
                  <a:pt x="585775" y="245109"/>
                </a:lnTo>
                <a:lnTo>
                  <a:pt x="580034" y="231139"/>
                </a:lnTo>
                <a:close/>
              </a:path>
              <a:path w="863600" h="862330">
                <a:moveTo>
                  <a:pt x="510743" y="92709"/>
                </a:moveTo>
                <a:lnTo>
                  <a:pt x="469772" y="99059"/>
                </a:lnTo>
                <a:lnTo>
                  <a:pt x="444823" y="111759"/>
                </a:lnTo>
                <a:lnTo>
                  <a:pt x="426818" y="125729"/>
                </a:lnTo>
                <a:lnTo>
                  <a:pt x="406679" y="132079"/>
                </a:lnTo>
                <a:lnTo>
                  <a:pt x="653510" y="132079"/>
                </a:lnTo>
                <a:lnTo>
                  <a:pt x="644892" y="126999"/>
                </a:lnTo>
                <a:lnTo>
                  <a:pt x="598042" y="107949"/>
                </a:lnTo>
                <a:lnTo>
                  <a:pt x="575495" y="101599"/>
                </a:lnTo>
                <a:lnTo>
                  <a:pt x="553950" y="96519"/>
                </a:lnTo>
                <a:lnTo>
                  <a:pt x="532625" y="93979"/>
                </a:lnTo>
                <a:lnTo>
                  <a:pt x="510743" y="92709"/>
                </a:lnTo>
                <a:close/>
              </a:path>
              <a:path w="863600" h="862330">
                <a:moveTo>
                  <a:pt x="509582" y="54609"/>
                </a:moveTo>
                <a:lnTo>
                  <a:pt x="460501" y="54609"/>
                </a:lnTo>
                <a:lnTo>
                  <a:pt x="498024" y="57149"/>
                </a:lnTo>
                <a:lnTo>
                  <a:pt x="526945" y="62229"/>
                </a:lnTo>
                <a:lnTo>
                  <a:pt x="545669" y="67309"/>
                </a:lnTo>
                <a:lnTo>
                  <a:pt x="552602" y="69849"/>
                </a:lnTo>
                <a:lnTo>
                  <a:pt x="553732" y="69849"/>
                </a:lnTo>
                <a:lnTo>
                  <a:pt x="554608" y="67309"/>
                </a:lnTo>
                <a:lnTo>
                  <a:pt x="554189" y="66039"/>
                </a:lnTo>
                <a:lnTo>
                  <a:pt x="553821" y="66039"/>
                </a:lnTo>
                <a:lnTo>
                  <a:pt x="542842" y="62229"/>
                </a:lnTo>
                <a:lnTo>
                  <a:pt x="515988" y="55879"/>
                </a:lnTo>
                <a:lnTo>
                  <a:pt x="509582" y="5460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>
              <a:solidFill>
                <a:srgbClr val="1E419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solidFill>
                  <a:schemeClr val="bg1"/>
                </a:solidFill>
              </a:rPr>
              <a:t>InSight API Layer</a:t>
            </a:r>
            <a:endParaRPr lang="en-US" sz="3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5818787" y="1340635"/>
            <a:ext cx="0" cy="5056094"/>
          </a:xfrm>
          <a:prstGeom prst="line">
            <a:avLst/>
          </a:prstGeom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684144" y="1986052"/>
            <a:ext cx="3760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rgbClr val="1E4191">
                    <a:lumMod val="60000"/>
                    <a:lumOff val="40000"/>
                  </a:srgbClr>
                </a:solidFill>
              </a:rPr>
              <a:t>UI</a:t>
            </a:r>
            <a:endParaRPr lang="en-US" sz="1100" b="1" dirty="0">
              <a:solidFill>
                <a:srgbClr val="1E4191">
                  <a:lumMod val="60000"/>
                  <a:lumOff val="40000"/>
                </a:srgb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684144" y="3035828"/>
            <a:ext cx="131605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rgbClr val="1E4191">
                    <a:lumMod val="60000"/>
                    <a:lumOff val="40000"/>
                  </a:srgbClr>
                </a:solidFill>
              </a:rPr>
              <a:t>Application </a:t>
            </a:r>
            <a:br>
              <a:rPr lang="en-US" sz="1100" b="1" dirty="0" smtClean="0">
                <a:solidFill>
                  <a:srgbClr val="1E4191">
                    <a:lumMod val="60000"/>
                    <a:lumOff val="40000"/>
                  </a:srgbClr>
                </a:solidFill>
              </a:rPr>
            </a:br>
            <a:r>
              <a:rPr lang="en-US" sz="1100" b="1" dirty="0" smtClean="0">
                <a:solidFill>
                  <a:srgbClr val="1E4191">
                    <a:lumMod val="60000"/>
                    <a:lumOff val="40000"/>
                  </a:srgbClr>
                </a:solidFill>
              </a:rPr>
              <a:t>Services</a:t>
            </a:r>
            <a:br>
              <a:rPr lang="en-US" sz="1100" b="1" dirty="0" smtClean="0">
                <a:solidFill>
                  <a:srgbClr val="1E4191">
                    <a:lumMod val="60000"/>
                    <a:lumOff val="40000"/>
                  </a:srgbClr>
                </a:solidFill>
              </a:rPr>
            </a:br>
            <a:r>
              <a:rPr lang="en-US" sz="1100" b="1" dirty="0" smtClean="0">
                <a:solidFill>
                  <a:srgbClr val="1E4191">
                    <a:lumMod val="60000"/>
                    <a:lumOff val="40000"/>
                  </a:srgbClr>
                </a:solidFill>
              </a:rPr>
              <a:t>Layer</a:t>
            </a:r>
            <a:endParaRPr lang="en-US" sz="1100" b="1" dirty="0">
              <a:solidFill>
                <a:srgbClr val="1E4191">
                  <a:lumMod val="60000"/>
                  <a:lumOff val="40000"/>
                </a:srgb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684144" y="5601855"/>
            <a:ext cx="129185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rgbClr val="1E4191">
                    <a:lumMod val="60000"/>
                    <a:lumOff val="40000"/>
                  </a:srgbClr>
                </a:solidFill>
              </a:rPr>
              <a:t>Backend   </a:t>
            </a:r>
            <a:br>
              <a:rPr lang="en-US" sz="1100" b="1" dirty="0" smtClean="0">
                <a:solidFill>
                  <a:srgbClr val="1E4191">
                    <a:lumMod val="60000"/>
                    <a:lumOff val="40000"/>
                  </a:srgbClr>
                </a:solidFill>
              </a:rPr>
            </a:br>
            <a:r>
              <a:rPr lang="en-US" sz="1100" b="1" dirty="0" smtClean="0">
                <a:solidFill>
                  <a:srgbClr val="1E4191">
                    <a:lumMod val="60000"/>
                    <a:lumOff val="40000"/>
                  </a:srgbClr>
                </a:solidFill>
              </a:rPr>
              <a:t>Dependencies</a:t>
            </a:r>
            <a:endParaRPr lang="en-US" sz="1100" b="1" dirty="0">
              <a:solidFill>
                <a:srgbClr val="1E4191">
                  <a:lumMod val="60000"/>
                  <a:lumOff val="40000"/>
                </a:srgb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684144" y="6290359"/>
            <a:ext cx="11546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rgbClr val="1E4191">
                    <a:lumMod val="60000"/>
                    <a:lumOff val="40000"/>
                  </a:srgbClr>
                </a:solidFill>
              </a:rPr>
              <a:t>Infrastructure</a:t>
            </a:r>
            <a:endParaRPr lang="en-US" sz="1100" b="1" dirty="0">
              <a:solidFill>
                <a:srgbClr val="1E4191">
                  <a:lumMod val="60000"/>
                  <a:lumOff val="40000"/>
                </a:srgbClr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816462" y="1678755"/>
            <a:ext cx="1632831" cy="988828"/>
            <a:chOff x="1259225" y="1967024"/>
            <a:chExt cx="1632831" cy="988828"/>
          </a:xfrm>
        </p:grpSpPr>
        <p:sp>
          <p:nvSpPr>
            <p:cNvPr id="14" name="Rectangle 13"/>
            <p:cNvSpPr/>
            <p:nvPr/>
          </p:nvSpPr>
          <p:spPr>
            <a:xfrm>
              <a:off x="1259225" y="1967024"/>
              <a:ext cx="1632831" cy="988828"/>
            </a:xfrm>
            <a:prstGeom prst="rect">
              <a:avLst/>
            </a:prstGeom>
            <a:noFill/>
            <a:ln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29927" y="2118427"/>
              <a:ext cx="237657" cy="182612"/>
            </a:xfrm>
            <a:prstGeom prst="rect">
              <a:avLst/>
            </a:prstGeom>
            <a:noFill/>
            <a:ln w="15875"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329927" y="2354411"/>
              <a:ext cx="237657" cy="182612"/>
            </a:xfrm>
            <a:prstGeom prst="rect">
              <a:avLst/>
            </a:prstGeom>
            <a:noFill/>
            <a:ln w="15875"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29926" y="2590395"/>
              <a:ext cx="237657" cy="182612"/>
            </a:xfrm>
            <a:prstGeom prst="rect">
              <a:avLst/>
            </a:prstGeom>
            <a:noFill/>
            <a:ln w="15875"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259225" y="2826799"/>
              <a:ext cx="1632831" cy="129053"/>
            </a:xfrm>
            <a:prstGeom prst="rect">
              <a:avLst/>
            </a:prstGeom>
            <a:noFill/>
            <a:ln w="15875"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259225" y="1967024"/>
              <a:ext cx="1632831" cy="129053"/>
            </a:xfrm>
            <a:prstGeom prst="rect">
              <a:avLst/>
            </a:prstGeom>
            <a:noFill/>
            <a:ln w="15875"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623526" y="2149869"/>
              <a:ext cx="1126128" cy="623137"/>
            </a:xfrm>
            <a:prstGeom prst="rect">
              <a:avLst/>
            </a:prstGeom>
            <a:noFill/>
            <a:ln w="15875"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Freeform 6"/>
            <p:cNvSpPr/>
            <p:nvPr/>
          </p:nvSpPr>
          <p:spPr>
            <a:xfrm>
              <a:off x="2076230" y="2191612"/>
              <a:ext cx="486780" cy="60770"/>
            </a:xfrm>
            <a:custGeom>
              <a:avLst/>
              <a:gdLst>
                <a:gd name="connsiteX0" fmla="*/ 0 w 712694"/>
                <a:gd name="connsiteY0" fmla="*/ 60770 h 60770"/>
                <a:gd name="connsiteX1" fmla="*/ 67236 w 712694"/>
                <a:gd name="connsiteY1" fmla="*/ 47323 h 60770"/>
                <a:gd name="connsiteX2" fmla="*/ 242047 w 712694"/>
                <a:gd name="connsiteY2" fmla="*/ 259 h 60770"/>
                <a:gd name="connsiteX3" fmla="*/ 363071 w 712694"/>
                <a:gd name="connsiteY3" fmla="*/ 27153 h 60770"/>
                <a:gd name="connsiteX4" fmla="*/ 410136 w 712694"/>
                <a:gd name="connsiteY4" fmla="*/ 13706 h 60770"/>
                <a:gd name="connsiteX5" fmla="*/ 437030 w 712694"/>
                <a:gd name="connsiteY5" fmla="*/ 6982 h 60770"/>
                <a:gd name="connsiteX6" fmla="*/ 632012 w 712694"/>
                <a:gd name="connsiteY6" fmla="*/ 33876 h 60770"/>
                <a:gd name="connsiteX7" fmla="*/ 658906 w 712694"/>
                <a:gd name="connsiteY7" fmla="*/ 40600 h 60770"/>
                <a:gd name="connsiteX8" fmla="*/ 712694 w 712694"/>
                <a:gd name="connsiteY8" fmla="*/ 47323 h 60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12694" h="60770">
                  <a:moveTo>
                    <a:pt x="0" y="60770"/>
                  </a:moveTo>
                  <a:cubicBezTo>
                    <a:pt x="22412" y="56288"/>
                    <a:pt x="45063" y="52866"/>
                    <a:pt x="67236" y="47323"/>
                  </a:cubicBezTo>
                  <a:cubicBezTo>
                    <a:pt x="125780" y="32687"/>
                    <a:pt x="181842" y="4364"/>
                    <a:pt x="242047" y="259"/>
                  </a:cubicBezTo>
                  <a:cubicBezTo>
                    <a:pt x="283277" y="-2552"/>
                    <a:pt x="322730" y="18188"/>
                    <a:pt x="363071" y="27153"/>
                  </a:cubicBezTo>
                  <a:cubicBezTo>
                    <a:pt x="447145" y="6133"/>
                    <a:pt x="342616" y="32997"/>
                    <a:pt x="410136" y="13706"/>
                  </a:cubicBezTo>
                  <a:cubicBezTo>
                    <a:pt x="419021" y="11167"/>
                    <a:pt x="428065" y="9223"/>
                    <a:pt x="437030" y="6982"/>
                  </a:cubicBezTo>
                  <a:lnTo>
                    <a:pt x="632012" y="33876"/>
                  </a:lnTo>
                  <a:cubicBezTo>
                    <a:pt x="641148" y="35260"/>
                    <a:pt x="649791" y="39081"/>
                    <a:pt x="658906" y="40600"/>
                  </a:cubicBezTo>
                  <a:cubicBezTo>
                    <a:pt x="676729" y="43570"/>
                    <a:pt x="712694" y="47323"/>
                    <a:pt x="712694" y="47323"/>
                  </a:cubicBezTo>
                </a:path>
              </a:pathLst>
            </a:custGeom>
            <a:noFill/>
            <a:ln w="9525"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 25"/>
            <p:cNvSpPr/>
            <p:nvPr/>
          </p:nvSpPr>
          <p:spPr>
            <a:xfrm>
              <a:off x="2100880" y="2344012"/>
              <a:ext cx="486780" cy="60770"/>
            </a:xfrm>
            <a:custGeom>
              <a:avLst/>
              <a:gdLst>
                <a:gd name="connsiteX0" fmla="*/ 0 w 712694"/>
                <a:gd name="connsiteY0" fmla="*/ 60770 h 60770"/>
                <a:gd name="connsiteX1" fmla="*/ 67236 w 712694"/>
                <a:gd name="connsiteY1" fmla="*/ 47323 h 60770"/>
                <a:gd name="connsiteX2" fmla="*/ 242047 w 712694"/>
                <a:gd name="connsiteY2" fmla="*/ 259 h 60770"/>
                <a:gd name="connsiteX3" fmla="*/ 363071 w 712694"/>
                <a:gd name="connsiteY3" fmla="*/ 27153 h 60770"/>
                <a:gd name="connsiteX4" fmla="*/ 410136 w 712694"/>
                <a:gd name="connsiteY4" fmla="*/ 13706 h 60770"/>
                <a:gd name="connsiteX5" fmla="*/ 437030 w 712694"/>
                <a:gd name="connsiteY5" fmla="*/ 6982 h 60770"/>
                <a:gd name="connsiteX6" fmla="*/ 632012 w 712694"/>
                <a:gd name="connsiteY6" fmla="*/ 33876 h 60770"/>
                <a:gd name="connsiteX7" fmla="*/ 658906 w 712694"/>
                <a:gd name="connsiteY7" fmla="*/ 40600 h 60770"/>
                <a:gd name="connsiteX8" fmla="*/ 712694 w 712694"/>
                <a:gd name="connsiteY8" fmla="*/ 47323 h 60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12694" h="60770">
                  <a:moveTo>
                    <a:pt x="0" y="60770"/>
                  </a:moveTo>
                  <a:cubicBezTo>
                    <a:pt x="22412" y="56288"/>
                    <a:pt x="45063" y="52866"/>
                    <a:pt x="67236" y="47323"/>
                  </a:cubicBezTo>
                  <a:cubicBezTo>
                    <a:pt x="125780" y="32687"/>
                    <a:pt x="181842" y="4364"/>
                    <a:pt x="242047" y="259"/>
                  </a:cubicBezTo>
                  <a:cubicBezTo>
                    <a:pt x="283277" y="-2552"/>
                    <a:pt x="322730" y="18188"/>
                    <a:pt x="363071" y="27153"/>
                  </a:cubicBezTo>
                  <a:cubicBezTo>
                    <a:pt x="447145" y="6133"/>
                    <a:pt x="342616" y="32997"/>
                    <a:pt x="410136" y="13706"/>
                  </a:cubicBezTo>
                  <a:cubicBezTo>
                    <a:pt x="419021" y="11167"/>
                    <a:pt x="428065" y="9223"/>
                    <a:pt x="437030" y="6982"/>
                  </a:cubicBezTo>
                  <a:lnTo>
                    <a:pt x="632012" y="33876"/>
                  </a:lnTo>
                  <a:cubicBezTo>
                    <a:pt x="641148" y="35260"/>
                    <a:pt x="649791" y="39081"/>
                    <a:pt x="658906" y="40600"/>
                  </a:cubicBezTo>
                  <a:cubicBezTo>
                    <a:pt x="676729" y="43570"/>
                    <a:pt x="712694" y="47323"/>
                    <a:pt x="712694" y="47323"/>
                  </a:cubicBezTo>
                </a:path>
              </a:pathLst>
            </a:custGeom>
            <a:noFill/>
            <a:ln w="9525"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687556" y="2182507"/>
              <a:ext cx="237657" cy="182612"/>
            </a:xfrm>
            <a:prstGeom prst="rect">
              <a:avLst/>
            </a:prstGeom>
            <a:noFill/>
            <a:ln w="15875"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698760" y="2482826"/>
              <a:ext cx="237657" cy="182612"/>
            </a:xfrm>
            <a:prstGeom prst="rect">
              <a:avLst/>
            </a:prstGeom>
            <a:noFill/>
            <a:ln w="15875"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032697" y="2473855"/>
              <a:ext cx="237657" cy="182612"/>
            </a:xfrm>
            <a:prstGeom prst="rect">
              <a:avLst/>
            </a:prstGeom>
            <a:noFill/>
            <a:ln w="15875"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0" name="Rectangle 39"/>
          <p:cNvSpPr/>
          <p:nvPr/>
        </p:nvSpPr>
        <p:spPr>
          <a:xfrm>
            <a:off x="3126012" y="1852408"/>
            <a:ext cx="81158" cy="88277"/>
          </a:xfrm>
          <a:prstGeom prst="rect">
            <a:avLst/>
          </a:prstGeom>
          <a:noFill/>
          <a:ln w="15875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3126012" y="2038851"/>
            <a:ext cx="81158" cy="88277"/>
          </a:xfrm>
          <a:prstGeom prst="rect">
            <a:avLst/>
          </a:prstGeom>
          <a:noFill/>
          <a:ln w="15875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3126012" y="2212594"/>
            <a:ext cx="81158" cy="88277"/>
          </a:xfrm>
          <a:prstGeom prst="rect">
            <a:avLst/>
          </a:prstGeom>
          <a:noFill/>
          <a:ln w="15875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3226273" y="1802909"/>
            <a:ext cx="384562" cy="668725"/>
          </a:xfrm>
          <a:prstGeom prst="roundRect">
            <a:avLst/>
          </a:prstGeom>
          <a:noFill/>
          <a:ln w="6350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Freeform 45"/>
          <p:cNvSpPr/>
          <p:nvPr/>
        </p:nvSpPr>
        <p:spPr>
          <a:xfrm>
            <a:off x="3380867" y="1885416"/>
            <a:ext cx="166231" cy="69270"/>
          </a:xfrm>
          <a:custGeom>
            <a:avLst/>
            <a:gdLst>
              <a:gd name="connsiteX0" fmla="*/ 0 w 712694"/>
              <a:gd name="connsiteY0" fmla="*/ 60770 h 60770"/>
              <a:gd name="connsiteX1" fmla="*/ 67236 w 712694"/>
              <a:gd name="connsiteY1" fmla="*/ 47323 h 60770"/>
              <a:gd name="connsiteX2" fmla="*/ 242047 w 712694"/>
              <a:gd name="connsiteY2" fmla="*/ 259 h 60770"/>
              <a:gd name="connsiteX3" fmla="*/ 363071 w 712694"/>
              <a:gd name="connsiteY3" fmla="*/ 27153 h 60770"/>
              <a:gd name="connsiteX4" fmla="*/ 410136 w 712694"/>
              <a:gd name="connsiteY4" fmla="*/ 13706 h 60770"/>
              <a:gd name="connsiteX5" fmla="*/ 437030 w 712694"/>
              <a:gd name="connsiteY5" fmla="*/ 6982 h 60770"/>
              <a:gd name="connsiteX6" fmla="*/ 632012 w 712694"/>
              <a:gd name="connsiteY6" fmla="*/ 33876 h 60770"/>
              <a:gd name="connsiteX7" fmla="*/ 658906 w 712694"/>
              <a:gd name="connsiteY7" fmla="*/ 40600 h 60770"/>
              <a:gd name="connsiteX8" fmla="*/ 712694 w 712694"/>
              <a:gd name="connsiteY8" fmla="*/ 47323 h 60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2694" h="60770">
                <a:moveTo>
                  <a:pt x="0" y="60770"/>
                </a:moveTo>
                <a:cubicBezTo>
                  <a:pt x="22412" y="56288"/>
                  <a:pt x="45063" y="52866"/>
                  <a:pt x="67236" y="47323"/>
                </a:cubicBezTo>
                <a:cubicBezTo>
                  <a:pt x="125780" y="32687"/>
                  <a:pt x="181842" y="4364"/>
                  <a:pt x="242047" y="259"/>
                </a:cubicBezTo>
                <a:cubicBezTo>
                  <a:pt x="283277" y="-2552"/>
                  <a:pt x="322730" y="18188"/>
                  <a:pt x="363071" y="27153"/>
                </a:cubicBezTo>
                <a:cubicBezTo>
                  <a:pt x="447145" y="6133"/>
                  <a:pt x="342616" y="32997"/>
                  <a:pt x="410136" y="13706"/>
                </a:cubicBezTo>
                <a:cubicBezTo>
                  <a:pt x="419021" y="11167"/>
                  <a:pt x="428065" y="9223"/>
                  <a:pt x="437030" y="6982"/>
                </a:cubicBezTo>
                <a:lnTo>
                  <a:pt x="632012" y="33876"/>
                </a:lnTo>
                <a:cubicBezTo>
                  <a:pt x="641148" y="35260"/>
                  <a:pt x="649791" y="39081"/>
                  <a:pt x="658906" y="40600"/>
                </a:cubicBezTo>
                <a:cubicBezTo>
                  <a:pt x="676729" y="43570"/>
                  <a:pt x="712694" y="47323"/>
                  <a:pt x="712694" y="47323"/>
                </a:cubicBezTo>
              </a:path>
            </a:pathLst>
          </a:custGeom>
          <a:noFill/>
          <a:ln w="9525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reeform 46"/>
          <p:cNvSpPr/>
          <p:nvPr/>
        </p:nvSpPr>
        <p:spPr>
          <a:xfrm>
            <a:off x="3389285" y="1960708"/>
            <a:ext cx="166231" cy="69270"/>
          </a:xfrm>
          <a:custGeom>
            <a:avLst/>
            <a:gdLst>
              <a:gd name="connsiteX0" fmla="*/ 0 w 712694"/>
              <a:gd name="connsiteY0" fmla="*/ 60770 h 60770"/>
              <a:gd name="connsiteX1" fmla="*/ 67236 w 712694"/>
              <a:gd name="connsiteY1" fmla="*/ 47323 h 60770"/>
              <a:gd name="connsiteX2" fmla="*/ 242047 w 712694"/>
              <a:gd name="connsiteY2" fmla="*/ 259 h 60770"/>
              <a:gd name="connsiteX3" fmla="*/ 363071 w 712694"/>
              <a:gd name="connsiteY3" fmla="*/ 27153 h 60770"/>
              <a:gd name="connsiteX4" fmla="*/ 410136 w 712694"/>
              <a:gd name="connsiteY4" fmla="*/ 13706 h 60770"/>
              <a:gd name="connsiteX5" fmla="*/ 437030 w 712694"/>
              <a:gd name="connsiteY5" fmla="*/ 6982 h 60770"/>
              <a:gd name="connsiteX6" fmla="*/ 632012 w 712694"/>
              <a:gd name="connsiteY6" fmla="*/ 33876 h 60770"/>
              <a:gd name="connsiteX7" fmla="*/ 658906 w 712694"/>
              <a:gd name="connsiteY7" fmla="*/ 40600 h 60770"/>
              <a:gd name="connsiteX8" fmla="*/ 712694 w 712694"/>
              <a:gd name="connsiteY8" fmla="*/ 47323 h 60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2694" h="60770">
                <a:moveTo>
                  <a:pt x="0" y="60770"/>
                </a:moveTo>
                <a:cubicBezTo>
                  <a:pt x="22412" y="56288"/>
                  <a:pt x="45063" y="52866"/>
                  <a:pt x="67236" y="47323"/>
                </a:cubicBezTo>
                <a:cubicBezTo>
                  <a:pt x="125780" y="32687"/>
                  <a:pt x="181842" y="4364"/>
                  <a:pt x="242047" y="259"/>
                </a:cubicBezTo>
                <a:cubicBezTo>
                  <a:pt x="283277" y="-2552"/>
                  <a:pt x="322730" y="18188"/>
                  <a:pt x="363071" y="27153"/>
                </a:cubicBezTo>
                <a:cubicBezTo>
                  <a:pt x="447145" y="6133"/>
                  <a:pt x="342616" y="32997"/>
                  <a:pt x="410136" y="13706"/>
                </a:cubicBezTo>
                <a:cubicBezTo>
                  <a:pt x="419021" y="11167"/>
                  <a:pt x="428065" y="9223"/>
                  <a:pt x="437030" y="6982"/>
                </a:cubicBezTo>
                <a:lnTo>
                  <a:pt x="632012" y="33876"/>
                </a:lnTo>
                <a:cubicBezTo>
                  <a:pt x="641148" y="35260"/>
                  <a:pt x="649791" y="39081"/>
                  <a:pt x="658906" y="40600"/>
                </a:cubicBezTo>
                <a:cubicBezTo>
                  <a:pt x="676729" y="43570"/>
                  <a:pt x="712694" y="47323"/>
                  <a:pt x="712694" y="47323"/>
                </a:cubicBezTo>
              </a:path>
            </a:pathLst>
          </a:custGeom>
          <a:noFill/>
          <a:ln w="9525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3248139" y="1909831"/>
            <a:ext cx="81158" cy="106816"/>
          </a:xfrm>
          <a:prstGeom prst="rect">
            <a:avLst/>
          </a:prstGeom>
          <a:noFill/>
          <a:ln w="15875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3251965" y="2064833"/>
            <a:ext cx="81158" cy="106816"/>
          </a:xfrm>
          <a:prstGeom prst="rect">
            <a:avLst/>
          </a:prstGeom>
          <a:noFill/>
          <a:ln w="15875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3372351" y="2064132"/>
            <a:ext cx="81158" cy="106816"/>
          </a:xfrm>
          <a:prstGeom prst="rect">
            <a:avLst/>
          </a:prstGeom>
          <a:noFill/>
          <a:ln w="15875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3255140" y="2210883"/>
            <a:ext cx="81158" cy="106816"/>
          </a:xfrm>
          <a:prstGeom prst="rect">
            <a:avLst/>
          </a:prstGeom>
          <a:noFill/>
          <a:ln w="15875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3375526" y="2210182"/>
            <a:ext cx="81158" cy="106816"/>
          </a:xfrm>
          <a:prstGeom prst="rect">
            <a:avLst/>
          </a:prstGeom>
          <a:noFill/>
          <a:ln w="15875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3122837" y="2371344"/>
            <a:ext cx="81158" cy="88277"/>
          </a:xfrm>
          <a:prstGeom prst="rect">
            <a:avLst/>
          </a:prstGeom>
          <a:noFill/>
          <a:ln w="15875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3314073" y="2553356"/>
            <a:ext cx="92168" cy="9144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3050533" y="3008517"/>
            <a:ext cx="2449803" cy="491269"/>
          </a:xfrm>
          <a:prstGeom prst="rect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3129347" y="3108547"/>
            <a:ext cx="523588" cy="291209"/>
          </a:xfrm>
          <a:prstGeom prst="ellipse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3957608" y="3108547"/>
            <a:ext cx="523588" cy="291209"/>
          </a:xfrm>
          <a:prstGeom prst="ellipse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4785869" y="3108547"/>
            <a:ext cx="523588" cy="291209"/>
          </a:xfrm>
          <a:prstGeom prst="ellipse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lowchart: Direct Access Storage 57"/>
          <p:cNvSpPr/>
          <p:nvPr/>
        </p:nvSpPr>
        <p:spPr>
          <a:xfrm>
            <a:off x="3138693" y="5726727"/>
            <a:ext cx="472761" cy="174293"/>
          </a:xfrm>
          <a:prstGeom prst="flowChartMagneticDrum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ounded Rectangle 62"/>
          <p:cNvSpPr/>
          <p:nvPr/>
        </p:nvSpPr>
        <p:spPr>
          <a:xfrm>
            <a:off x="4436661" y="5609054"/>
            <a:ext cx="526218" cy="444638"/>
          </a:xfrm>
          <a:prstGeom prst="roundRect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7" name="Group 66"/>
          <p:cNvGrpSpPr/>
          <p:nvPr/>
        </p:nvGrpSpPr>
        <p:grpSpPr>
          <a:xfrm>
            <a:off x="4571753" y="5700968"/>
            <a:ext cx="258496" cy="253833"/>
            <a:chOff x="1298781" y="3822989"/>
            <a:chExt cx="390186" cy="354791"/>
          </a:xfrm>
        </p:grpSpPr>
        <p:sp>
          <p:nvSpPr>
            <p:cNvPr id="68" name="Oval 67"/>
            <p:cNvSpPr/>
            <p:nvPr/>
          </p:nvSpPr>
          <p:spPr>
            <a:xfrm>
              <a:off x="1315115" y="3848167"/>
              <a:ext cx="347011" cy="310177"/>
            </a:xfrm>
            <a:prstGeom prst="ellipse">
              <a:avLst/>
            </a:prstGeom>
            <a:noFill/>
            <a:ln>
              <a:solidFill>
                <a:srgbClr val="5881D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/>
            <p:cNvSpPr/>
            <p:nvPr/>
          </p:nvSpPr>
          <p:spPr>
            <a:xfrm>
              <a:off x="1446450" y="3822989"/>
              <a:ext cx="72304" cy="646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5881D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/>
            <p:cNvSpPr/>
            <p:nvPr/>
          </p:nvSpPr>
          <p:spPr>
            <a:xfrm>
              <a:off x="1450204" y="4113151"/>
              <a:ext cx="72304" cy="646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5881D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/>
            <p:cNvSpPr/>
            <p:nvPr/>
          </p:nvSpPr>
          <p:spPr>
            <a:xfrm>
              <a:off x="1616663" y="4027745"/>
              <a:ext cx="72304" cy="646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5881D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/>
            <p:cNvSpPr/>
            <p:nvPr/>
          </p:nvSpPr>
          <p:spPr>
            <a:xfrm>
              <a:off x="1298781" y="4027745"/>
              <a:ext cx="72304" cy="646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5881D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/>
            <p:cNvSpPr/>
            <p:nvPr/>
          </p:nvSpPr>
          <p:spPr>
            <a:xfrm>
              <a:off x="1607569" y="3887187"/>
              <a:ext cx="72304" cy="646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5881D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/>
            <p:cNvSpPr/>
            <p:nvPr/>
          </p:nvSpPr>
          <p:spPr>
            <a:xfrm>
              <a:off x="1303335" y="3883775"/>
              <a:ext cx="72304" cy="646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5881D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7" name="Flowchart: Direct Access Storage 76"/>
          <p:cNvSpPr/>
          <p:nvPr/>
        </p:nvSpPr>
        <p:spPr>
          <a:xfrm>
            <a:off x="3705488" y="5721730"/>
            <a:ext cx="472761" cy="174293"/>
          </a:xfrm>
          <a:prstGeom prst="flowChartMagneticDrum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ounded Rectangle 77"/>
          <p:cNvSpPr/>
          <p:nvPr/>
        </p:nvSpPr>
        <p:spPr>
          <a:xfrm>
            <a:off x="3054503" y="5609054"/>
            <a:ext cx="1265187" cy="444638"/>
          </a:xfrm>
          <a:prstGeom prst="roundRect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ounded Rectangle 78"/>
          <p:cNvSpPr/>
          <p:nvPr/>
        </p:nvSpPr>
        <p:spPr>
          <a:xfrm>
            <a:off x="5036819" y="5609054"/>
            <a:ext cx="532940" cy="444638"/>
          </a:xfrm>
          <a:prstGeom prst="roundRect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Flowchart: Magnetic Disk 79"/>
          <p:cNvSpPr/>
          <p:nvPr/>
        </p:nvSpPr>
        <p:spPr>
          <a:xfrm>
            <a:off x="5132534" y="5704610"/>
            <a:ext cx="218516" cy="191824"/>
          </a:xfrm>
          <a:prstGeom prst="flowChartMagneticDisk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Flowchart: Magnetic Disk 80"/>
          <p:cNvSpPr/>
          <p:nvPr/>
        </p:nvSpPr>
        <p:spPr>
          <a:xfrm>
            <a:off x="5221326" y="5817255"/>
            <a:ext cx="218516" cy="191824"/>
          </a:xfrm>
          <a:prstGeom prst="flowChartMagneticDisk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3066812" y="6151845"/>
            <a:ext cx="346098" cy="590009"/>
          </a:xfrm>
          <a:prstGeom prst="rect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3612283" y="6151845"/>
            <a:ext cx="346098" cy="590009"/>
          </a:xfrm>
          <a:prstGeom prst="rect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4157754" y="6151845"/>
            <a:ext cx="346098" cy="590009"/>
          </a:xfrm>
          <a:prstGeom prst="rect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4703225" y="6151845"/>
            <a:ext cx="346098" cy="590009"/>
          </a:xfrm>
          <a:prstGeom prst="rect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5248697" y="6151845"/>
            <a:ext cx="346098" cy="590009"/>
          </a:xfrm>
          <a:prstGeom prst="rect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3050100" y="3670772"/>
            <a:ext cx="2423862" cy="1118770"/>
          </a:xfrm>
          <a:prstGeom prst="rect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1684144" y="3903286"/>
            <a:ext cx="134128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rgbClr val="1E4191">
                    <a:lumMod val="60000"/>
                    <a:lumOff val="40000"/>
                  </a:srgbClr>
                </a:solidFill>
              </a:rPr>
              <a:t>Middle Tier   </a:t>
            </a:r>
            <a:br>
              <a:rPr lang="en-US" sz="1100" b="1" dirty="0" smtClean="0">
                <a:solidFill>
                  <a:srgbClr val="1E4191">
                    <a:lumMod val="60000"/>
                    <a:lumOff val="40000"/>
                  </a:srgbClr>
                </a:solidFill>
              </a:rPr>
            </a:br>
            <a:r>
              <a:rPr lang="en-US" sz="1100" b="1" dirty="0" smtClean="0">
                <a:solidFill>
                  <a:srgbClr val="1E4191">
                    <a:lumMod val="60000"/>
                    <a:lumOff val="40000"/>
                  </a:srgbClr>
                </a:solidFill>
              </a:rPr>
              <a:t>Application </a:t>
            </a:r>
          </a:p>
          <a:p>
            <a:r>
              <a:rPr lang="en-US" sz="1100" b="1" dirty="0" smtClean="0">
                <a:solidFill>
                  <a:srgbClr val="1E4191">
                    <a:lumMod val="60000"/>
                    <a:lumOff val="40000"/>
                  </a:srgbClr>
                </a:solidFill>
              </a:rPr>
              <a:t>Code</a:t>
            </a:r>
            <a:endParaRPr lang="en-US" sz="1100" b="1" dirty="0">
              <a:solidFill>
                <a:srgbClr val="1E4191">
                  <a:lumMod val="60000"/>
                  <a:lumOff val="40000"/>
                </a:srgbClr>
              </a:solidFill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3098302" y="3727398"/>
            <a:ext cx="2261585" cy="989463"/>
            <a:chOff x="2722721" y="3490748"/>
            <a:chExt cx="1304721" cy="1006683"/>
          </a:xfrm>
        </p:grpSpPr>
        <p:sp>
          <p:nvSpPr>
            <p:cNvPr id="112" name="Flowchart: Direct Access Storage 111"/>
            <p:cNvSpPr/>
            <p:nvPr/>
          </p:nvSpPr>
          <p:spPr>
            <a:xfrm>
              <a:off x="3338189" y="4044283"/>
              <a:ext cx="190227" cy="84988"/>
            </a:xfrm>
            <a:prstGeom prst="flowChartMagneticDrum">
              <a:avLst/>
            </a:prstGeom>
            <a:noFill/>
            <a:ln w="12700"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2722722" y="4346750"/>
              <a:ext cx="733611" cy="150681"/>
            </a:xfrm>
            <a:prstGeom prst="rect">
              <a:avLst/>
            </a:prstGeom>
            <a:noFill/>
            <a:ln w="12700"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tx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2722721" y="3490748"/>
              <a:ext cx="1304721" cy="146065"/>
            </a:xfrm>
            <a:prstGeom prst="rect">
              <a:avLst/>
            </a:prstGeom>
            <a:noFill/>
            <a:ln w="12700"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2722721" y="3854579"/>
              <a:ext cx="1304721" cy="146065"/>
            </a:xfrm>
            <a:prstGeom prst="rect">
              <a:avLst/>
            </a:prstGeom>
            <a:noFill/>
            <a:ln w="12700"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2722722" y="4047282"/>
              <a:ext cx="238025" cy="251690"/>
            </a:xfrm>
            <a:prstGeom prst="rect">
              <a:avLst/>
            </a:prstGeom>
            <a:noFill/>
            <a:ln w="12700"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3026751" y="4046891"/>
              <a:ext cx="238025" cy="251690"/>
            </a:xfrm>
            <a:prstGeom prst="rect">
              <a:avLst/>
            </a:prstGeom>
            <a:noFill/>
            <a:ln w="12700"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3596549" y="4053854"/>
              <a:ext cx="238025" cy="251690"/>
            </a:xfrm>
            <a:prstGeom prst="rect">
              <a:avLst/>
            </a:prstGeom>
            <a:noFill/>
            <a:ln w="12700"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3503018" y="4346750"/>
              <a:ext cx="328140" cy="150681"/>
            </a:xfrm>
            <a:prstGeom prst="rect">
              <a:avLst/>
            </a:prstGeom>
            <a:noFill/>
            <a:ln w="12700"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tx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2722721" y="3672520"/>
              <a:ext cx="1304721" cy="146065"/>
            </a:xfrm>
            <a:prstGeom prst="rect">
              <a:avLst/>
            </a:prstGeom>
            <a:noFill/>
            <a:ln w="12700"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3320191" y="4178790"/>
              <a:ext cx="223590" cy="124530"/>
            </a:xfrm>
            <a:prstGeom prst="rect">
              <a:avLst/>
            </a:prstGeom>
            <a:noFill/>
            <a:ln w="12700"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tx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3894023" y="4049378"/>
              <a:ext cx="123374" cy="447766"/>
            </a:xfrm>
            <a:prstGeom prst="rect">
              <a:avLst/>
            </a:prstGeom>
            <a:noFill/>
            <a:ln w="12700"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tx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55" name="Rectangle 254"/>
          <p:cNvSpPr/>
          <p:nvPr/>
        </p:nvSpPr>
        <p:spPr>
          <a:xfrm>
            <a:off x="6098906" y="2168027"/>
            <a:ext cx="2403679" cy="458812"/>
          </a:xfrm>
          <a:prstGeom prst="rect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6" name="Hexagon 255"/>
          <p:cNvSpPr/>
          <p:nvPr/>
        </p:nvSpPr>
        <p:spPr>
          <a:xfrm>
            <a:off x="6260706" y="2273194"/>
            <a:ext cx="357617" cy="291209"/>
          </a:xfrm>
          <a:prstGeom prst="hexagon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7" name="Hexagon 256"/>
          <p:cNvSpPr/>
          <p:nvPr/>
        </p:nvSpPr>
        <p:spPr>
          <a:xfrm>
            <a:off x="6809183" y="2273194"/>
            <a:ext cx="357617" cy="291209"/>
          </a:xfrm>
          <a:prstGeom prst="hexagon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8" name="Hexagon 257"/>
          <p:cNvSpPr/>
          <p:nvPr/>
        </p:nvSpPr>
        <p:spPr>
          <a:xfrm>
            <a:off x="7350837" y="2273194"/>
            <a:ext cx="357617" cy="291209"/>
          </a:xfrm>
          <a:prstGeom prst="hexagon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9" name="Flowchart: Direct Access Storage 258"/>
          <p:cNvSpPr/>
          <p:nvPr/>
        </p:nvSpPr>
        <p:spPr>
          <a:xfrm>
            <a:off x="6186405" y="5694791"/>
            <a:ext cx="472761" cy="174293"/>
          </a:xfrm>
          <a:prstGeom prst="flowChartMagneticDrum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0" name="Rounded Rectangle 259"/>
          <p:cNvSpPr/>
          <p:nvPr/>
        </p:nvSpPr>
        <p:spPr>
          <a:xfrm>
            <a:off x="7382013" y="5577118"/>
            <a:ext cx="526218" cy="444638"/>
          </a:xfrm>
          <a:prstGeom prst="roundRect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1" name="Group 260"/>
          <p:cNvGrpSpPr/>
          <p:nvPr/>
        </p:nvGrpSpPr>
        <p:grpSpPr>
          <a:xfrm>
            <a:off x="7517105" y="5669032"/>
            <a:ext cx="258496" cy="253833"/>
            <a:chOff x="1298781" y="3822989"/>
            <a:chExt cx="390186" cy="354791"/>
          </a:xfrm>
        </p:grpSpPr>
        <p:sp>
          <p:nvSpPr>
            <p:cNvPr id="262" name="Oval 261"/>
            <p:cNvSpPr/>
            <p:nvPr/>
          </p:nvSpPr>
          <p:spPr>
            <a:xfrm>
              <a:off x="1315115" y="3848167"/>
              <a:ext cx="347011" cy="310177"/>
            </a:xfrm>
            <a:prstGeom prst="ellipse">
              <a:avLst/>
            </a:prstGeom>
            <a:noFill/>
            <a:ln>
              <a:solidFill>
                <a:srgbClr val="5881D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3" name="Oval 262"/>
            <p:cNvSpPr/>
            <p:nvPr/>
          </p:nvSpPr>
          <p:spPr>
            <a:xfrm>
              <a:off x="1446450" y="3822989"/>
              <a:ext cx="72304" cy="646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5881D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4" name="Oval 263"/>
            <p:cNvSpPr/>
            <p:nvPr/>
          </p:nvSpPr>
          <p:spPr>
            <a:xfrm>
              <a:off x="1450204" y="4113151"/>
              <a:ext cx="72304" cy="646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5881D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5" name="Oval 264"/>
            <p:cNvSpPr/>
            <p:nvPr/>
          </p:nvSpPr>
          <p:spPr>
            <a:xfrm>
              <a:off x="1616663" y="4027745"/>
              <a:ext cx="72304" cy="646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5881D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" name="Oval 265"/>
            <p:cNvSpPr/>
            <p:nvPr/>
          </p:nvSpPr>
          <p:spPr>
            <a:xfrm>
              <a:off x="1298781" y="4027745"/>
              <a:ext cx="72304" cy="646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5881D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7" name="Oval 266"/>
            <p:cNvSpPr/>
            <p:nvPr/>
          </p:nvSpPr>
          <p:spPr>
            <a:xfrm>
              <a:off x="1607569" y="3887187"/>
              <a:ext cx="72304" cy="646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5881D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8" name="Oval 267"/>
            <p:cNvSpPr/>
            <p:nvPr/>
          </p:nvSpPr>
          <p:spPr>
            <a:xfrm>
              <a:off x="1303335" y="3883775"/>
              <a:ext cx="72304" cy="646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5881D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9" name="Flowchart: Direct Access Storage 268"/>
          <p:cNvSpPr/>
          <p:nvPr/>
        </p:nvSpPr>
        <p:spPr>
          <a:xfrm>
            <a:off x="6753200" y="5689794"/>
            <a:ext cx="472761" cy="174293"/>
          </a:xfrm>
          <a:prstGeom prst="flowChartMagneticDrum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0" name="Rounded Rectangle 269"/>
          <p:cNvSpPr/>
          <p:nvPr/>
        </p:nvSpPr>
        <p:spPr>
          <a:xfrm>
            <a:off x="6102215" y="5577118"/>
            <a:ext cx="1265187" cy="444638"/>
          </a:xfrm>
          <a:prstGeom prst="roundRect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1" name="Rounded Rectangle 270"/>
          <p:cNvSpPr/>
          <p:nvPr/>
        </p:nvSpPr>
        <p:spPr>
          <a:xfrm>
            <a:off x="7982171" y="5577118"/>
            <a:ext cx="532940" cy="444638"/>
          </a:xfrm>
          <a:prstGeom prst="roundRect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2" name="Flowchart: Magnetic Disk 271"/>
          <p:cNvSpPr/>
          <p:nvPr/>
        </p:nvSpPr>
        <p:spPr>
          <a:xfrm>
            <a:off x="8077886" y="5672674"/>
            <a:ext cx="218516" cy="191824"/>
          </a:xfrm>
          <a:prstGeom prst="flowChartMagneticDisk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3" name="Flowchart: Magnetic Disk 272"/>
          <p:cNvSpPr/>
          <p:nvPr/>
        </p:nvSpPr>
        <p:spPr>
          <a:xfrm>
            <a:off x="8166678" y="5785319"/>
            <a:ext cx="218516" cy="191824"/>
          </a:xfrm>
          <a:prstGeom prst="flowChartMagneticDisk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4" name="Hexagon 273"/>
          <p:cNvSpPr/>
          <p:nvPr/>
        </p:nvSpPr>
        <p:spPr>
          <a:xfrm>
            <a:off x="7899021" y="2275466"/>
            <a:ext cx="357617" cy="291209"/>
          </a:xfrm>
          <a:prstGeom prst="hexagon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7" name="Rectangle 286"/>
          <p:cNvSpPr/>
          <p:nvPr/>
        </p:nvSpPr>
        <p:spPr>
          <a:xfrm>
            <a:off x="5998231" y="4280872"/>
            <a:ext cx="2540150" cy="1933490"/>
          </a:xfrm>
          <a:prstGeom prst="rect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8" name="Oval 287"/>
          <p:cNvSpPr/>
          <p:nvPr/>
        </p:nvSpPr>
        <p:spPr>
          <a:xfrm>
            <a:off x="6190707" y="4396038"/>
            <a:ext cx="523588" cy="291209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9" name="Oval 288"/>
          <p:cNvSpPr/>
          <p:nvPr/>
        </p:nvSpPr>
        <p:spPr>
          <a:xfrm>
            <a:off x="7018968" y="4396038"/>
            <a:ext cx="523588" cy="291209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0" name="Oval 289"/>
          <p:cNvSpPr/>
          <p:nvPr/>
        </p:nvSpPr>
        <p:spPr>
          <a:xfrm>
            <a:off x="7847229" y="4396038"/>
            <a:ext cx="523588" cy="291209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2" name="TextBox 351"/>
          <p:cNvSpPr txBox="1"/>
          <p:nvPr/>
        </p:nvSpPr>
        <p:spPr>
          <a:xfrm>
            <a:off x="5858707" y="826758"/>
            <a:ext cx="2307971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b="1" dirty="0" smtClean="0">
                <a:solidFill>
                  <a:srgbClr val="1E4191">
                    <a:lumMod val="60000"/>
                    <a:lumOff val="40000"/>
                  </a:srgbClr>
                </a:solidFill>
              </a:rPr>
              <a:t>Microservices Platform</a:t>
            </a:r>
            <a:endParaRPr lang="en-US" b="1" dirty="0">
              <a:solidFill>
                <a:srgbClr val="1E4191">
                  <a:lumMod val="60000"/>
                  <a:lumOff val="40000"/>
                </a:srgbClr>
              </a:solidFill>
            </a:endParaRPr>
          </a:p>
        </p:txBody>
      </p:sp>
      <p:sp>
        <p:nvSpPr>
          <p:cNvPr id="353" name="TextBox 352"/>
          <p:cNvSpPr txBox="1"/>
          <p:nvPr/>
        </p:nvSpPr>
        <p:spPr>
          <a:xfrm>
            <a:off x="8637373" y="2168027"/>
            <a:ext cx="10191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rgbClr val="1E4191">
                    <a:lumMod val="60000"/>
                    <a:lumOff val="40000"/>
                  </a:srgbClr>
                </a:solidFill>
              </a:rPr>
              <a:t>InSight API Layer</a:t>
            </a:r>
            <a:endParaRPr lang="en-US" sz="1100" b="1" dirty="0">
              <a:solidFill>
                <a:srgbClr val="1E4191">
                  <a:lumMod val="60000"/>
                  <a:lumOff val="40000"/>
                </a:srgbClr>
              </a:solidFill>
            </a:endParaRPr>
          </a:p>
        </p:txBody>
      </p:sp>
      <p:sp>
        <p:nvSpPr>
          <p:cNvPr id="354" name="TextBox 353"/>
          <p:cNvSpPr txBox="1"/>
          <p:nvPr/>
        </p:nvSpPr>
        <p:spPr>
          <a:xfrm>
            <a:off x="8555028" y="4974939"/>
            <a:ext cx="129185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rgbClr val="1E4191">
                    <a:lumMod val="60000"/>
                    <a:lumOff val="40000"/>
                  </a:srgbClr>
                </a:solidFill>
              </a:rPr>
              <a:t>Platform Services</a:t>
            </a:r>
            <a:endParaRPr lang="en-US" sz="1100" b="1" dirty="0">
              <a:solidFill>
                <a:srgbClr val="1E4191">
                  <a:lumMod val="60000"/>
                  <a:lumOff val="40000"/>
                </a:srgbClr>
              </a:solidFill>
            </a:endParaRPr>
          </a:p>
        </p:txBody>
      </p:sp>
      <p:sp>
        <p:nvSpPr>
          <p:cNvPr id="355" name="TextBox 354"/>
          <p:cNvSpPr txBox="1"/>
          <p:nvPr/>
        </p:nvSpPr>
        <p:spPr>
          <a:xfrm>
            <a:off x="8589051" y="5583376"/>
            <a:ext cx="116367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rgbClr val="1E4191">
                    <a:lumMod val="60000"/>
                    <a:lumOff val="40000"/>
                  </a:srgbClr>
                </a:solidFill>
              </a:rPr>
              <a:t>Backend   </a:t>
            </a:r>
            <a:br>
              <a:rPr lang="en-US" sz="1100" b="1" dirty="0" smtClean="0">
                <a:solidFill>
                  <a:srgbClr val="1E4191">
                    <a:lumMod val="60000"/>
                    <a:lumOff val="40000"/>
                  </a:srgbClr>
                </a:solidFill>
              </a:rPr>
            </a:br>
            <a:r>
              <a:rPr lang="en-US" sz="1100" b="1" dirty="0" smtClean="0">
                <a:solidFill>
                  <a:srgbClr val="1E4191">
                    <a:lumMod val="60000"/>
                    <a:lumOff val="40000"/>
                  </a:srgbClr>
                </a:solidFill>
              </a:rPr>
              <a:t>Dependencies</a:t>
            </a:r>
            <a:endParaRPr lang="en-US" sz="1100" b="1" dirty="0">
              <a:solidFill>
                <a:srgbClr val="1E4191">
                  <a:lumMod val="60000"/>
                  <a:lumOff val="40000"/>
                </a:srgbClr>
              </a:solidFill>
            </a:endParaRPr>
          </a:p>
        </p:txBody>
      </p:sp>
      <p:sp>
        <p:nvSpPr>
          <p:cNvPr id="362" name="Rectangle 361"/>
          <p:cNvSpPr/>
          <p:nvPr/>
        </p:nvSpPr>
        <p:spPr>
          <a:xfrm>
            <a:off x="3045981" y="4989731"/>
            <a:ext cx="2449803" cy="491269"/>
          </a:xfrm>
          <a:prstGeom prst="rect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3" name="Oval 362"/>
          <p:cNvSpPr/>
          <p:nvPr/>
        </p:nvSpPr>
        <p:spPr>
          <a:xfrm>
            <a:off x="3124795" y="5089761"/>
            <a:ext cx="523588" cy="291209"/>
          </a:xfrm>
          <a:prstGeom prst="ellipse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4" name="Oval 363"/>
          <p:cNvSpPr/>
          <p:nvPr/>
        </p:nvSpPr>
        <p:spPr>
          <a:xfrm>
            <a:off x="3953056" y="5089761"/>
            <a:ext cx="523588" cy="291209"/>
          </a:xfrm>
          <a:prstGeom prst="ellipse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5" name="Oval 364"/>
          <p:cNvSpPr/>
          <p:nvPr/>
        </p:nvSpPr>
        <p:spPr>
          <a:xfrm>
            <a:off x="4781317" y="5089761"/>
            <a:ext cx="523588" cy="291209"/>
          </a:xfrm>
          <a:prstGeom prst="ellipse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6" name="TextBox 365"/>
          <p:cNvSpPr txBox="1"/>
          <p:nvPr/>
        </p:nvSpPr>
        <p:spPr>
          <a:xfrm>
            <a:off x="1698669" y="4983051"/>
            <a:ext cx="134128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rgbClr val="1E4191">
                    <a:lumMod val="60000"/>
                    <a:lumOff val="40000"/>
                  </a:srgbClr>
                </a:solidFill>
              </a:rPr>
              <a:t>Data </a:t>
            </a:r>
            <a:br>
              <a:rPr lang="en-US" sz="1100" b="1" dirty="0" smtClean="0">
                <a:solidFill>
                  <a:srgbClr val="1E4191">
                    <a:lumMod val="60000"/>
                    <a:lumOff val="40000"/>
                  </a:srgbClr>
                </a:solidFill>
              </a:rPr>
            </a:br>
            <a:r>
              <a:rPr lang="en-US" sz="1100" b="1" dirty="0" smtClean="0">
                <a:solidFill>
                  <a:srgbClr val="1E4191">
                    <a:lumMod val="60000"/>
                    <a:lumOff val="40000"/>
                  </a:srgbClr>
                </a:solidFill>
              </a:rPr>
              <a:t>Services</a:t>
            </a:r>
            <a:endParaRPr lang="en-US" sz="1100" b="1" dirty="0">
              <a:solidFill>
                <a:srgbClr val="1E4191">
                  <a:lumMod val="60000"/>
                  <a:lumOff val="40000"/>
                </a:srgbClr>
              </a:solidFill>
            </a:endParaRPr>
          </a:p>
        </p:txBody>
      </p:sp>
      <p:sp>
        <p:nvSpPr>
          <p:cNvPr id="164" name="TextBox 163"/>
          <p:cNvSpPr txBox="1"/>
          <p:nvPr/>
        </p:nvSpPr>
        <p:spPr>
          <a:xfrm>
            <a:off x="1744660" y="965257"/>
            <a:ext cx="4074127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b="1" dirty="0" smtClean="0">
                <a:solidFill>
                  <a:srgbClr val="1E4191">
                    <a:lumMod val="60000"/>
                    <a:lumOff val="40000"/>
                  </a:srgbClr>
                </a:solidFill>
              </a:rPr>
              <a:t>InSight</a:t>
            </a:r>
            <a:endParaRPr lang="en-US" b="1" dirty="0">
              <a:solidFill>
                <a:srgbClr val="1E4191">
                  <a:lumMod val="60000"/>
                  <a:lumOff val="40000"/>
                </a:srgbClr>
              </a:solidFill>
            </a:endParaRPr>
          </a:p>
        </p:txBody>
      </p:sp>
      <p:grpSp>
        <p:nvGrpSpPr>
          <p:cNvPr id="174" name="Group 173"/>
          <p:cNvGrpSpPr/>
          <p:nvPr/>
        </p:nvGrpSpPr>
        <p:grpSpPr>
          <a:xfrm>
            <a:off x="8432642" y="1435102"/>
            <a:ext cx="224658" cy="228189"/>
            <a:chOff x="6413828" y="3137946"/>
            <a:chExt cx="311865" cy="361840"/>
          </a:xfrm>
        </p:grpSpPr>
        <p:sp>
          <p:nvSpPr>
            <p:cNvPr id="175" name="Rounded Rectangle 174"/>
            <p:cNvSpPr/>
            <p:nvPr/>
          </p:nvSpPr>
          <p:spPr>
            <a:xfrm>
              <a:off x="6413828" y="3237604"/>
              <a:ext cx="311865" cy="262182"/>
            </a:xfrm>
            <a:prstGeom prst="roundRect">
              <a:avLst/>
            </a:prstGeom>
            <a:noFill/>
            <a:ln w="19050"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Block Arc 175"/>
            <p:cNvSpPr/>
            <p:nvPr/>
          </p:nvSpPr>
          <p:spPr>
            <a:xfrm>
              <a:off x="6491241" y="3137946"/>
              <a:ext cx="167089" cy="194608"/>
            </a:xfrm>
            <a:prstGeom prst="blockArc">
              <a:avLst>
                <a:gd name="adj1" fmla="val 10800000"/>
                <a:gd name="adj2" fmla="val 3"/>
                <a:gd name="adj3" fmla="val 0"/>
              </a:avLst>
            </a:prstGeom>
            <a:noFill/>
            <a:ln w="19050"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7" name="Oval 176"/>
            <p:cNvSpPr/>
            <p:nvPr/>
          </p:nvSpPr>
          <p:spPr>
            <a:xfrm>
              <a:off x="6549252" y="3317673"/>
              <a:ext cx="50750" cy="51725"/>
            </a:xfrm>
            <a:prstGeom prst="ellipse">
              <a:avLst/>
            </a:prstGeom>
            <a:solidFill>
              <a:schemeClr val="tx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Oval 177"/>
            <p:cNvSpPr/>
            <p:nvPr/>
          </p:nvSpPr>
          <p:spPr>
            <a:xfrm>
              <a:off x="6555367" y="3325898"/>
              <a:ext cx="37224" cy="74254"/>
            </a:xfrm>
            <a:prstGeom prst="ellipse">
              <a:avLst/>
            </a:prstGeom>
            <a:solidFill>
              <a:schemeClr val="tx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0" name="TextBox 179"/>
          <p:cNvSpPr txBox="1"/>
          <p:nvPr/>
        </p:nvSpPr>
        <p:spPr>
          <a:xfrm>
            <a:off x="7133845" y="4336605"/>
            <a:ext cx="279044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dirty="0" smtClean="0">
                <a:solidFill>
                  <a:srgbClr val="1E4191">
                    <a:lumMod val="60000"/>
                    <a:lumOff val="40000"/>
                  </a:srgbClr>
                </a:solidFill>
              </a:rPr>
              <a:t>$</a:t>
            </a:r>
            <a:endParaRPr lang="en-US" sz="2000" dirty="0">
              <a:solidFill>
                <a:srgbClr val="1E4191">
                  <a:lumMod val="60000"/>
                  <a:lumOff val="40000"/>
                </a:srgbClr>
              </a:solidFill>
            </a:endParaRPr>
          </a:p>
        </p:txBody>
      </p:sp>
      <p:sp>
        <p:nvSpPr>
          <p:cNvPr id="181" name="TextBox 180"/>
          <p:cNvSpPr txBox="1"/>
          <p:nvPr/>
        </p:nvSpPr>
        <p:spPr>
          <a:xfrm>
            <a:off x="7785693" y="1265970"/>
            <a:ext cx="7726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rgbClr val="1E4191">
                    <a:lumMod val="60000"/>
                    <a:lumOff val="40000"/>
                  </a:srgbClr>
                </a:solidFill>
              </a:rPr>
              <a:t>Platform Security</a:t>
            </a:r>
            <a:endParaRPr lang="en-US" sz="1000" b="1" dirty="0">
              <a:solidFill>
                <a:srgbClr val="1E4191">
                  <a:lumMod val="60000"/>
                  <a:lumOff val="40000"/>
                </a:srgbClr>
              </a:solidFill>
            </a:endParaRPr>
          </a:p>
        </p:txBody>
      </p:sp>
      <p:sp>
        <p:nvSpPr>
          <p:cNvPr id="182" name="TextBox 181"/>
          <p:cNvSpPr txBox="1"/>
          <p:nvPr/>
        </p:nvSpPr>
        <p:spPr>
          <a:xfrm>
            <a:off x="6145623" y="4631714"/>
            <a:ext cx="8412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rgbClr val="1E4191">
                    <a:lumMod val="60000"/>
                    <a:lumOff val="40000"/>
                  </a:srgbClr>
                </a:solidFill>
              </a:rPr>
              <a:t>Usage </a:t>
            </a:r>
            <a:br>
              <a:rPr lang="en-US" sz="1000" b="1" dirty="0" smtClean="0">
                <a:solidFill>
                  <a:srgbClr val="1E4191">
                    <a:lumMod val="60000"/>
                    <a:lumOff val="40000"/>
                  </a:srgbClr>
                </a:solidFill>
              </a:rPr>
            </a:br>
            <a:r>
              <a:rPr lang="en-US" sz="1000" b="1" dirty="0" smtClean="0">
                <a:solidFill>
                  <a:srgbClr val="1E4191">
                    <a:lumMod val="60000"/>
                    <a:lumOff val="40000"/>
                  </a:srgbClr>
                </a:solidFill>
              </a:rPr>
              <a:t>Metering</a:t>
            </a:r>
            <a:endParaRPr lang="en-US" sz="1000" b="1" dirty="0">
              <a:solidFill>
                <a:srgbClr val="1E4191">
                  <a:lumMod val="60000"/>
                  <a:lumOff val="40000"/>
                </a:srgbClr>
              </a:solidFill>
            </a:endParaRPr>
          </a:p>
        </p:txBody>
      </p:sp>
      <p:sp>
        <p:nvSpPr>
          <p:cNvPr id="183" name="TextBox 182"/>
          <p:cNvSpPr txBox="1"/>
          <p:nvPr/>
        </p:nvSpPr>
        <p:spPr>
          <a:xfrm>
            <a:off x="6937175" y="4650394"/>
            <a:ext cx="10119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rgbClr val="1E4191">
                    <a:lumMod val="60000"/>
                    <a:lumOff val="40000"/>
                  </a:srgbClr>
                </a:solidFill>
              </a:rPr>
              <a:t>Billing &amp; Chargeback</a:t>
            </a:r>
            <a:endParaRPr lang="en-US" sz="1000" b="1" dirty="0">
              <a:solidFill>
                <a:srgbClr val="1E4191">
                  <a:lumMod val="60000"/>
                  <a:lumOff val="40000"/>
                </a:srgbClr>
              </a:solidFill>
            </a:endParaRPr>
          </a:p>
        </p:txBody>
      </p:sp>
      <p:grpSp>
        <p:nvGrpSpPr>
          <p:cNvPr id="61" name="Group 60"/>
          <p:cNvGrpSpPr/>
          <p:nvPr/>
        </p:nvGrpSpPr>
        <p:grpSpPr>
          <a:xfrm>
            <a:off x="6335846" y="4428698"/>
            <a:ext cx="228600" cy="228600"/>
            <a:chOff x="6996426" y="2875798"/>
            <a:chExt cx="228600" cy="228600"/>
          </a:xfrm>
        </p:grpSpPr>
        <p:sp>
          <p:nvSpPr>
            <p:cNvPr id="35" name="Oval 34"/>
            <p:cNvSpPr/>
            <p:nvPr/>
          </p:nvSpPr>
          <p:spPr>
            <a:xfrm>
              <a:off x="6996426" y="2875798"/>
              <a:ext cx="228600" cy="228600"/>
            </a:xfrm>
            <a:prstGeom prst="ellipse">
              <a:avLst/>
            </a:prstGeom>
            <a:noFill/>
            <a:ln w="25400"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Freeform 190"/>
            <p:cNvSpPr/>
            <p:nvPr/>
          </p:nvSpPr>
          <p:spPr>
            <a:xfrm rot="19207272">
              <a:off x="7006414" y="2911037"/>
              <a:ext cx="151347" cy="66517"/>
            </a:xfrm>
            <a:custGeom>
              <a:avLst/>
              <a:gdLst>
                <a:gd name="connsiteX0" fmla="*/ 537492 w 645050"/>
                <a:gd name="connsiteY0" fmla="*/ 73364 h 258280"/>
                <a:gd name="connsiteX1" fmla="*/ 644672 w 645050"/>
                <a:gd name="connsiteY1" fmla="*/ 254854 h 258280"/>
                <a:gd name="connsiteX2" fmla="*/ 645050 w 645050"/>
                <a:gd name="connsiteY2" fmla="*/ 258280 h 258280"/>
                <a:gd name="connsiteX3" fmla="*/ 515713 w 645050"/>
                <a:gd name="connsiteY3" fmla="*/ 258280 h 258280"/>
                <a:gd name="connsiteX4" fmla="*/ 489030 w 645050"/>
                <a:gd name="connsiteY4" fmla="*/ 220718 h 258280"/>
                <a:gd name="connsiteX5" fmla="*/ 448248 w 645050"/>
                <a:gd name="connsiteY5" fmla="*/ 180180 h 258280"/>
                <a:gd name="connsiteX6" fmla="*/ 2 w 645050"/>
                <a:gd name="connsiteY6" fmla="*/ 162636 h 258280"/>
                <a:gd name="connsiteX7" fmla="*/ 0 w 645050"/>
                <a:gd name="connsiteY7" fmla="*/ 162634 h 258280"/>
                <a:gd name="connsiteX8" fmla="*/ 537492 w 645050"/>
                <a:gd name="connsiteY8" fmla="*/ 73364 h 258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45050" h="258280">
                  <a:moveTo>
                    <a:pt x="537492" y="73364"/>
                  </a:moveTo>
                  <a:cubicBezTo>
                    <a:pt x="593950" y="120536"/>
                    <a:pt x="629724" y="184319"/>
                    <a:pt x="644672" y="254854"/>
                  </a:cubicBezTo>
                  <a:lnTo>
                    <a:pt x="645050" y="258280"/>
                  </a:lnTo>
                  <a:lnTo>
                    <a:pt x="515713" y="258280"/>
                  </a:lnTo>
                  <a:lnTo>
                    <a:pt x="489030" y="220718"/>
                  </a:lnTo>
                  <a:cubicBezTo>
                    <a:pt x="476720" y="206166"/>
                    <a:pt x="463115" y="192602"/>
                    <a:pt x="448248" y="180180"/>
                  </a:cubicBezTo>
                  <a:cubicBezTo>
                    <a:pt x="329311" y="80809"/>
                    <a:pt x="152746" y="73898"/>
                    <a:pt x="2" y="162636"/>
                  </a:cubicBezTo>
                  <a:lnTo>
                    <a:pt x="0" y="162634"/>
                  </a:lnTo>
                  <a:cubicBezTo>
                    <a:pt x="146291" y="-12459"/>
                    <a:pt x="386934" y="-52427"/>
                    <a:pt x="537492" y="73364"/>
                  </a:cubicBezTo>
                  <a:close/>
                </a:path>
              </a:pathLst>
            </a:custGeom>
            <a:solidFill>
              <a:schemeClr val="tx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Freeform 193"/>
            <p:cNvSpPr/>
            <p:nvPr/>
          </p:nvSpPr>
          <p:spPr>
            <a:xfrm>
              <a:off x="7087298" y="2922438"/>
              <a:ext cx="85549" cy="100167"/>
            </a:xfrm>
            <a:custGeom>
              <a:avLst/>
              <a:gdLst>
                <a:gd name="connsiteX0" fmla="*/ 364613 w 364613"/>
                <a:gd name="connsiteY0" fmla="*/ 0 h 428714"/>
                <a:gd name="connsiteX1" fmla="*/ 121306 w 364613"/>
                <a:gd name="connsiteY1" fmla="*/ 375569 h 428714"/>
                <a:gd name="connsiteX2" fmla="*/ 118567 w 364613"/>
                <a:gd name="connsiteY2" fmla="*/ 389638 h 428714"/>
                <a:gd name="connsiteX3" fmla="*/ 61708 w 364613"/>
                <a:gd name="connsiteY3" fmla="*/ 428714 h 428714"/>
                <a:gd name="connsiteX4" fmla="*/ 0 w 364613"/>
                <a:gd name="connsiteY4" fmla="*/ 364733 h 428714"/>
                <a:gd name="connsiteX5" fmla="*/ 37689 w 364613"/>
                <a:gd name="connsiteY5" fmla="*/ 305780 h 428714"/>
                <a:gd name="connsiteX6" fmla="*/ 53995 w 364613"/>
                <a:gd name="connsiteY6" fmla="*/ 302367 h 428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4613" h="428714">
                  <a:moveTo>
                    <a:pt x="364613" y="0"/>
                  </a:moveTo>
                  <a:lnTo>
                    <a:pt x="121306" y="375569"/>
                  </a:lnTo>
                  <a:lnTo>
                    <a:pt x="118567" y="389638"/>
                  </a:lnTo>
                  <a:cubicBezTo>
                    <a:pt x="109199" y="412601"/>
                    <a:pt x="87268" y="428714"/>
                    <a:pt x="61708" y="428714"/>
                  </a:cubicBezTo>
                  <a:cubicBezTo>
                    <a:pt x="27628" y="428714"/>
                    <a:pt x="0" y="400069"/>
                    <a:pt x="0" y="364733"/>
                  </a:cubicBezTo>
                  <a:cubicBezTo>
                    <a:pt x="0" y="338231"/>
                    <a:pt x="15541" y="315493"/>
                    <a:pt x="37689" y="305780"/>
                  </a:cubicBezTo>
                  <a:lnTo>
                    <a:pt x="53995" y="302367"/>
                  </a:lnTo>
                  <a:close/>
                </a:path>
              </a:pathLst>
            </a:custGeom>
            <a:solidFill>
              <a:schemeClr val="tx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1" name="TextBox 200"/>
          <p:cNvSpPr txBox="1"/>
          <p:nvPr/>
        </p:nvSpPr>
        <p:spPr>
          <a:xfrm>
            <a:off x="7210464" y="2749208"/>
            <a:ext cx="2315562" cy="6001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rgbClr val="1E4191">
                    <a:lumMod val="60000"/>
                    <a:lumOff val="40000"/>
                  </a:srgbClr>
                </a:solidFill>
              </a:rPr>
              <a:t>API calls are routed into the application services layer in Insight</a:t>
            </a:r>
            <a:endParaRPr lang="en-US" sz="1100" b="1" dirty="0">
              <a:solidFill>
                <a:srgbClr val="1E4191">
                  <a:lumMod val="60000"/>
                  <a:lumOff val="40000"/>
                </a:srgbClr>
              </a:solidFill>
            </a:endParaRPr>
          </a:p>
        </p:txBody>
      </p:sp>
      <p:sp>
        <p:nvSpPr>
          <p:cNvPr id="4" name="Bent Arrow 3"/>
          <p:cNvSpPr/>
          <p:nvPr/>
        </p:nvSpPr>
        <p:spPr>
          <a:xfrm rot="10800000">
            <a:off x="5504338" y="2660267"/>
            <a:ext cx="1651080" cy="739489"/>
          </a:xfrm>
          <a:prstGeom prst="ben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2" name="TextBox 201"/>
          <p:cNvSpPr txBox="1"/>
          <p:nvPr/>
        </p:nvSpPr>
        <p:spPr>
          <a:xfrm>
            <a:off x="6083164" y="3613082"/>
            <a:ext cx="2393285" cy="6001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rgbClr val="1E4191">
                    <a:lumMod val="60000"/>
                    <a:lumOff val="40000"/>
                  </a:srgbClr>
                </a:solidFill>
              </a:rPr>
              <a:t>APIs leverage platform services and are decoupled from back-end dependencies</a:t>
            </a:r>
            <a:endParaRPr lang="en-US" sz="1100" b="1" dirty="0">
              <a:solidFill>
                <a:srgbClr val="1E4191">
                  <a:lumMod val="60000"/>
                  <a:lumOff val="40000"/>
                </a:srgbClr>
              </a:solidFill>
            </a:endParaRPr>
          </a:p>
        </p:txBody>
      </p:sp>
      <p:sp>
        <p:nvSpPr>
          <p:cNvPr id="204" name="TextBox 203"/>
          <p:cNvSpPr txBox="1"/>
          <p:nvPr/>
        </p:nvSpPr>
        <p:spPr>
          <a:xfrm>
            <a:off x="7812655" y="4264931"/>
            <a:ext cx="593594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dirty="0" smtClean="0">
                <a:solidFill>
                  <a:srgbClr val="1E4191">
                    <a:lumMod val="60000"/>
                    <a:lumOff val="40000"/>
                  </a:srgbClr>
                </a:solidFill>
              </a:rPr>
              <a:t>…</a:t>
            </a:r>
            <a:endParaRPr lang="en-US" sz="2000" dirty="0">
              <a:solidFill>
                <a:srgbClr val="1E4191">
                  <a:lumMod val="60000"/>
                  <a:lumOff val="40000"/>
                </a:srgbClr>
              </a:solidFill>
            </a:endParaRPr>
          </a:p>
        </p:txBody>
      </p:sp>
      <p:sp>
        <p:nvSpPr>
          <p:cNvPr id="205" name="Oval 204"/>
          <p:cNvSpPr/>
          <p:nvPr/>
        </p:nvSpPr>
        <p:spPr>
          <a:xfrm>
            <a:off x="6165256" y="5056429"/>
            <a:ext cx="523588" cy="291209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Oval 205"/>
          <p:cNvSpPr/>
          <p:nvPr/>
        </p:nvSpPr>
        <p:spPr>
          <a:xfrm>
            <a:off x="6993517" y="5056429"/>
            <a:ext cx="523588" cy="291209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Oval 206"/>
          <p:cNvSpPr/>
          <p:nvPr/>
        </p:nvSpPr>
        <p:spPr>
          <a:xfrm>
            <a:off x="7821778" y="5056429"/>
            <a:ext cx="523588" cy="291209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9" name="TextBox 208"/>
          <p:cNvSpPr txBox="1"/>
          <p:nvPr/>
        </p:nvSpPr>
        <p:spPr>
          <a:xfrm>
            <a:off x="5858811" y="3087923"/>
            <a:ext cx="12918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rgbClr val="1E4191">
                    <a:lumMod val="60000"/>
                    <a:lumOff val="40000"/>
                  </a:srgbClr>
                </a:solidFill>
              </a:rPr>
              <a:t>REST/HTTPS</a:t>
            </a:r>
            <a:endParaRPr lang="en-US" sz="1100" b="1" dirty="0">
              <a:solidFill>
                <a:srgbClr val="1E4191">
                  <a:lumMod val="60000"/>
                  <a:lumOff val="40000"/>
                </a:srgbClr>
              </a:solidFill>
            </a:endParaRPr>
          </a:p>
        </p:txBody>
      </p:sp>
      <p:sp>
        <p:nvSpPr>
          <p:cNvPr id="214" name="TextBox 213"/>
          <p:cNvSpPr txBox="1"/>
          <p:nvPr/>
        </p:nvSpPr>
        <p:spPr>
          <a:xfrm>
            <a:off x="5990405" y="1825468"/>
            <a:ext cx="2649542" cy="2616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rgbClr val="1E4191">
                    <a:lumMod val="60000"/>
                    <a:lumOff val="40000"/>
                  </a:srgbClr>
                </a:solidFill>
              </a:rPr>
              <a:t>InSight capabilities exposed via APIs</a:t>
            </a:r>
            <a:endParaRPr lang="en-US" sz="1100" b="1" dirty="0">
              <a:solidFill>
                <a:srgbClr val="1E4191">
                  <a:lumMod val="60000"/>
                  <a:lumOff val="40000"/>
                </a:srgbClr>
              </a:solidFill>
            </a:endParaRPr>
          </a:p>
        </p:txBody>
      </p:sp>
      <p:sp>
        <p:nvSpPr>
          <p:cNvPr id="203" name="Rounded Rectangle 202"/>
          <p:cNvSpPr/>
          <p:nvPr/>
        </p:nvSpPr>
        <p:spPr>
          <a:xfrm>
            <a:off x="5898297" y="1618502"/>
            <a:ext cx="3804343" cy="5123351"/>
          </a:xfrm>
          <a:prstGeom prst="roundRect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354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Rectangle 86"/>
          <p:cNvSpPr/>
          <p:nvPr/>
        </p:nvSpPr>
        <p:spPr>
          <a:xfrm>
            <a:off x="6696112" y="861385"/>
            <a:ext cx="1356764" cy="5106991"/>
          </a:xfrm>
          <a:prstGeom prst="rect">
            <a:avLst/>
          </a:prstGeom>
          <a:solidFill>
            <a:srgbClr val="F2F9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bject 4"/>
          <p:cNvSpPr/>
          <p:nvPr/>
        </p:nvSpPr>
        <p:spPr>
          <a:xfrm>
            <a:off x="1" y="0"/>
            <a:ext cx="12192000" cy="861386"/>
          </a:xfrm>
          <a:custGeom>
            <a:avLst/>
            <a:gdLst/>
            <a:ahLst/>
            <a:cxnLst/>
            <a:rect l="l" t="t" r="r" b="b"/>
            <a:pathLst>
              <a:path w="4889500" h="9753600">
                <a:moveTo>
                  <a:pt x="0" y="9753600"/>
                </a:moveTo>
                <a:lnTo>
                  <a:pt x="4889500" y="9753600"/>
                </a:lnTo>
                <a:lnTo>
                  <a:pt x="48895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solidFill>
            <a:schemeClr val="tx1">
              <a:lumMod val="60000"/>
              <a:lumOff val="40000"/>
            </a:schemeClr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17" name="object 5"/>
          <p:cNvSpPr/>
          <p:nvPr/>
        </p:nvSpPr>
        <p:spPr>
          <a:xfrm>
            <a:off x="11191836" y="147556"/>
            <a:ext cx="607219" cy="606326"/>
          </a:xfrm>
          <a:custGeom>
            <a:avLst/>
            <a:gdLst/>
            <a:ahLst/>
            <a:cxnLst/>
            <a:rect l="l" t="t" r="r" b="b"/>
            <a:pathLst>
              <a:path w="863600" h="862330">
                <a:moveTo>
                  <a:pt x="431825" y="0"/>
                </a:moveTo>
                <a:lnTo>
                  <a:pt x="384850" y="2539"/>
                </a:lnTo>
                <a:lnTo>
                  <a:pt x="339321" y="8889"/>
                </a:lnTo>
                <a:lnTo>
                  <a:pt x="295504" y="21589"/>
                </a:lnTo>
                <a:lnTo>
                  <a:pt x="253666" y="38099"/>
                </a:lnTo>
                <a:lnTo>
                  <a:pt x="214071" y="58419"/>
                </a:lnTo>
                <a:lnTo>
                  <a:pt x="176985" y="82549"/>
                </a:lnTo>
                <a:lnTo>
                  <a:pt x="142675" y="110489"/>
                </a:lnTo>
                <a:lnTo>
                  <a:pt x="111406" y="142239"/>
                </a:lnTo>
                <a:lnTo>
                  <a:pt x="83444" y="176529"/>
                </a:lnTo>
                <a:lnTo>
                  <a:pt x="59054" y="213359"/>
                </a:lnTo>
                <a:lnTo>
                  <a:pt x="38503" y="252729"/>
                </a:lnTo>
                <a:lnTo>
                  <a:pt x="22057" y="294639"/>
                </a:lnTo>
                <a:lnTo>
                  <a:pt x="9980" y="339089"/>
                </a:lnTo>
                <a:lnTo>
                  <a:pt x="2539" y="384809"/>
                </a:lnTo>
                <a:lnTo>
                  <a:pt x="0" y="430529"/>
                </a:lnTo>
                <a:lnTo>
                  <a:pt x="2539" y="478789"/>
                </a:lnTo>
                <a:lnTo>
                  <a:pt x="9980" y="524509"/>
                </a:lnTo>
                <a:lnTo>
                  <a:pt x="22057" y="567689"/>
                </a:lnTo>
                <a:lnTo>
                  <a:pt x="38503" y="609599"/>
                </a:lnTo>
                <a:lnTo>
                  <a:pt x="59054" y="648969"/>
                </a:lnTo>
                <a:lnTo>
                  <a:pt x="83444" y="687069"/>
                </a:lnTo>
                <a:lnTo>
                  <a:pt x="111406" y="721359"/>
                </a:lnTo>
                <a:lnTo>
                  <a:pt x="142675" y="751839"/>
                </a:lnTo>
                <a:lnTo>
                  <a:pt x="176985" y="779779"/>
                </a:lnTo>
                <a:lnTo>
                  <a:pt x="214071" y="803909"/>
                </a:lnTo>
                <a:lnTo>
                  <a:pt x="253666" y="824229"/>
                </a:lnTo>
                <a:lnTo>
                  <a:pt x="295504" y="840739"/>
                </a:lnTo>
                <a:lnTo>
                  <a:pt x="339321" y="853439"/>
                </a:lnTo>
                <a:lnTo>
                  <a:pt x="384850" y="861059"/>
                </a:lnTo>
                <a:lnTo>
                  <a:pt x="431825" y="862329"/>
                </a:lnTo>
                <a:lnTo>
                  <a:pt x="478791" y="861059"/>
                </a:lnTo>
                <a:lnTo>
                  <a:pt x="524311" y="853439"/>
                </a:lnTo>
                <a:lnTo>
                  <a:pt x="563740" y="842009"/>
                </a:lnTo>
                <a:lnTo>
                  <a:pt x="431825" y="842009"/>
                </a:lnTo>
                <a:lnTo>
                  <a:pt x="383835" y="839469"/>
                </a:lnTo>
                <a:lnTo>
                  <a:pt x="337472" y="831849"/>
                </a:lnTo>
                <a:lnTo>
                  <a:pt x="293043" y="819149"/>
                </a:lnTo>
                <a:lnTo>
                  <a:pt x="250858" y="801369"/>
                </a:lnTo>
                <a:lnTo>
                  <a:pt x="211226" y="778509"/>
                </a:lnTo>
                <a:lnTo>
                  <a:pt x="174455" y="751839"/>
                </a:lnTo>
                <a:lnTo>
                  <a:pt x="140854" y="722629"/>
                </a:lnTo>
                <a:lnTo>
                  <a:pt x="110731" y="688339"/>
                </a:lnTo>
                <a:lnTo>
                  <a:pt x="84395" y="651509"/>
                </a:lnTo>
                <a:lnTo>
                  <a:pt x="62156" y="612139"/>
                </a:lnTo>
                <a:lnTo>
                  <a:pt x="44321" y="570229"/>
                </a:lnTo>
                <a:lnTo>
                  <a:pt x="31200" y="525779"/>
                </a:lnTo>
                <a:lnTo>
                  <a:pt x="23101" y="478789"/>
                </a:lnTo>
                <a:lnTo>
                  <a:pt x="20332" y="430529"/>
                </a:lnTo>
                <a:lnTo>
                  <a:pt x="23101" y="383539"/>
                </a:lnTo>
                <a:lnTo>
                  <a:pt x="31200" y="336549"/>
                </a:lnTo>
                <a:lnTo>
                  <a:pt x="44321" y="292099"/>
                </a:lnTo>
                <a:lnTo>
                  <a:pt x="62156" y="250189"/>
                </a:lnTo>
                <a:lnTo>
                  <a:pt x="84395" y="210819"/>
                </a:lnTo>
                <a:lnTo>
                  <a:pt x="110731" y="173989"/>
                </a:lnTo>
                <a:lnTo>
                  <a:pt x="140854" y="139699"/>
                </a:lnTo>
                <a:lnTo>
                  <a:pt x="174455" y="110489"/>
                </a:lnTo>
                <a:lnTo>
                  <a:pt x="211226" y="83819"/>
                </a:lnTo>
                <a:lnTo>
                  <a:pt x="250858" y="60959"/>
                </a:lnTo>
                <a:lnTo>
                  <a:pt x="293043" y="43179"/>
                </a:lnTo>
                <a:lnTo>
                  <a:pt x="337472" y="30479"/>
                </a:lnTo>
                <a:lnTo>
                  <a:pt x="383835" y="22859"/>
                </a:lnTo>
                <a:lnTo>
                  <a:pt x="431825" y="19049"/>
                </a:lnTo>
                <a:lnTo>
                  <a:pt x="559359" y="19049"/>
                </a:lnTo>
                <a:lnTo>
                  <a:pt x="524311" y="8889"/>
                </a:lnTo>
                <a:lnTo>
                  <a:pt x="478791" y="2539"/>
                </a:lnTo>
                <a:lnTo>
                  <a:pt x="431825" y="0"/>
                </a:lnTo>
                <a:close/>
              </a:path>
              <a:path w="863600" h="862330">
                <a:moveTo>
                  <a:pt x="559359" y="19049"/>
                </a:moveTo>
                <a:lnTo>
                  <a:pt x="431825" y="19049"/>
                </a:lnTo>
                <a:lnTo>
                  <a:pt x="479812" y="22859"/>
                </a:lnTo>
                <a:lnTo>
                  <a:pt x="526171" y="30479"/>
                </a:lnTo>
                <a:lnTo>
                  <a:pt x="570596" y="43179"/>
                </a:lnTo>
                <a:lnTo>
                  <a:pt x="612776" y="62229"/>
                </a:lnTo>
                <a:lnTo>
                  <a:pt x="652403" y="83819"/>
                </a:lnTo>
                <a:lnTo>
                  <a:pt x="689170" y="110489"/>
                </a:lnTo>
                <a:lnTo>
                  <a:pt x="722766" y="140969"/>
                </a:lnTo>
                <a:lnTo>
                  <a:pt x="752884" y="173989"/>
                </a:lnTo>
                <a:lnTo>
                  <a:pt x="779215" y="210819"/>
                </a:lnTo>
                <a:lnTo>
                  <a:pt x="801451" y="250189"/>
                </a:lnTo>
                <a:lnTo>
                  <a:pt x="819283" y="293369"/>
                </a:lnTo>
                <a:lnTo>
                  <a:pt x="832401" y="336549"/>
                </a:lnTo>
                <a:lnTo>
                  <a:pt x="840499" y="383539"/>
                </a:lnTo>
                <a:lnTo>
                  <a:pt x="843267" y="430529"/>
                </a:lnTo>
                <a:lnTo>
                  <a:pt x="840499" y="478789"/>
                </a:lnTo>
                <a:lnTo>
                  <a:pt x="832401" y="525779"/>
                </a:lnTo>
                <a:lnTo>
                  <a:pt x="819283" y="570229"/>
                </a:lnTo>
                <a:lnTo>
                  <a:pt x="801451" y="612139"/>
                </a:lnTo>
                <a:lnTo>
                  <a:pt x="779215" y="651509"/>
                </a:lnTo>
                <a:lnTo>
                  <a:pt x="752884" y="688339"/>
                </a:lnTo>
                <a:lnTo>
                  <a:pt x="722766" y="722629"/>
                </a:lnTo>
                <a:lnTo>
                  <a:pt x="689170" y="751839"/>
                </a:lnTo>
                <a:lnTo>
                  <a:pt x="652403" y="778509"/>
                </a:lnTo>
                <a:lnTo>
                  <a:pt x="612776" y="801369"/>
                </a:lnTo>
                <a:lnTo>
                  <a:pt x="570596" y="819149"/>
                </a:lnTo>
                <a:lnTo>
                  <a:pt x="526171" y="831849"/>
                </a:lnTo>
                <a:lnTo>
                  <a:pt x="479812" y="839469"/>
                </a:lnTo>
                <a:lnTo>
                  <a:pt x="431825" y="842009"/>
                </a:lnTo>
                <a:lnTo>
                  <a:pt x="563740" y="842009"/>
                </a:lnTo>
                <a:lnTo>
                  <a:pt x="609953" y="824229"/>
                </a:lnTo>
                <a:lnTo>
                  <a:pt x="649543" y="803909"/>
                </a:lnTo>
                <a:lnTo>
                  <a:pt x="686625" y="779779"/>
                </a:lnTo>
                <a:lnTo>
                  <a:pt x="720932" y="751839"/>
                </a:lnTo>
                <a:lnTo>
                  <a:pt x="752198" y="721359"/>
                </a:lnTo>
                <a:lnTo>
                  <a:pt x="780158" y="687069"/>
                </a:lnTo>
                <a:lnTo>
                  <a:pt x="804546" y="648969"/>
                </a:lnTo>
                <a:lnTo>
                  <a:pt x="825097" y="609599"/>
                </a:lnTo>
                <a:lnTo>
                  <a:pt x="841543" y="567689"/>
                </a:lnTo>
                <a:lnTo>
                  <a:pt x="853619" y="524509"/>
                </a:lnTo>
                <a:lnTo>
                  <a:pt x="861060" y="478789"/>
                </a:lnTo>
                <a:lnTo>
                  <a:pt x="863599" y="430529"/>
                </a:lnTo>
                <a:lnTo>
                  <a:pt x="861060" y="384809"/>
                </a:lnTo>
                <a:lnTo>
                  <a:pt x="853619" y="339089"/>
                </a:lnTo>
                <a:lnTo>
                  <a:pt x="841543" y="294639"/>
                </a:lnTo>
                <a:lnTo>
                  <a:pt x="825097" y="252729"/>
                </a:lnTo>
                <a:lnTo>
                  <a:pt x="804546" y="213359"/>
                </a:lnTo>
                <a:lnTo>
                  <a:pt x="780158" y="176529"/>
                </a:lnTo>
                <a:lnTo>
                  <a:pt x="752198" y="142239"/>
                </a:lnTo>
                <a:lnTo>
                  <a:pt x="720932" y="110489"/>
                </a:lnTo>
                <a:lnTo>
                  <a:pt x="686625" y="82549"/>
                </a:lnTo>
                <a:lnTo>
                  <a:pt x="649543" y="58419"/>
                </a:lnTo>
                <a:lnTo>
                  <a:pt x="609953" y="38099"/>
                </a:lnTo>
                <a:lnTo>
                  <a:pt x="568121" y="21589"/>
                </a:lnTo>
                <a:lnTo>
                  <a:pt x="559359" y="19049"/>
                </a:lnTo>
                <a:close/>
              </a:path>
              <a:path w="863600" h="862330">
                <a:moveTo>
                  <a:pt x="311124" y="793749"/>
                </a:moveTo>
                <a:lnTo>
                  <a:pt x="309676" y="793749"/>
                </a:lnTo>
                <a:lnTo>
                  <a:pt x="308940" y="796289"/>
                </a:lnTo>
                <a:lnTo>
                  <a:pt x="309384" y="797559"/>
                </a:lnTo>
                <a:lnTo>
                  <a:pt x="309943" y="797559"/>
                </a:lnTo>
                <a:lnTo>
                  <a:pt x="325733" y="802639"/>
                </a:lnTo>
                <a:lnTo>
                  <a:pt x="352139" y="808989"/>
                </a:lnTo>
                <a:lnTo>
                  <a:pt x="387917" y="814069"/>
                </a:lnTo>
                <a:lnTo>
                  <a:pt x="431825" y="816609"/>
                </a:lnTo>
                <a:lnTo>
                  <a:pt x="477664" y="814069"/>
                </a:lnTo>
                <a:lnTo>
                  <a:pt x="515398" y="807719"/>
                </a:lnTo>
                <a:lnTo>
                  <a:pt x="403097" y="807719"/>
                </a:lnTo>
                <a:lnTo>
                  <a:pt x="369303" y="806449"/>
                </a:lnTo>
                <a:lnTo>
                  <a:pt x="341204" y="801369"/>
                </a:lnTo>
                <a:lnTo>
                  <a:pt x="311124" y="793749"/>
                </a:lnTo>
                <a:close/>
              </a:path>
              <a:path w="863600" h="862330">
                <a:moveTo>
                  <a:pt x="670336" y="730249"/>
                </a:moveTo>
                <a:lnTo>
                  <a:pt x="456920" y="730249"/>
                </a:lnTo>
                <a:lnTo>
                  <a:pt x="468669" y="732789"/>
                </a:lnTo>
                <a:lnTo>
                  <a:pt x="478159" y="739139"/>
                </a:lnTo>
                <a:lnTo>
                  <a:pt x="484504" y="748029"/>
                </a:lnTo>
                <a:lnTo>
                  <a:pt x="486816" y="760729"/>
                </a:lnTo>
                <a:lnTo>
                  <a:pt x="481138" y="778509"/>
                </a:lnTo>
                <a:lnTo>
                  <a:pt x="464697" y="793749"/>
                </a:lnTo>
                <a:lnTo>
                  <a:pt x="438387" y="803909"/>
                </a:lnTo>
                <a:lnTo>
                  <a:pt x="403097" y="807719"/>
                </a:lnTo>
                <a:lnTo>
                  <a:pt x="515398" y="807719"/>
                </a:lnTo>
                <a:lnTo>
                  <a:pt x="522945" y="806449"/>
                </a:lnTo>
                <a:lnTo>
                  <a:pt x="566839" y="792479"/>
                </a:lnTo>
                <a:lnTo>
                  <a:pt x="608519" y="774699"/>
                </a:lnTo>
                <a:lnTo>
                  <a:pt x="647157" y="750569"/>
                </a:lnTo>
                <a:lnTo>
                  <a:pt x="670336" y="730249"/>
                </a:lnTo>
                <a:close/>
              </a:path>
              <a:path w="863600" h="862330">
                <a:moveTo>
                  <a:pt x="69151" y="308609"/>
                </a:moveTo>
                <a:lnTo>
                  <a:pt x="65938" y="308609"/>
                </a:lnTo>
                <a:lnTo>
                  <a:pt x="62804" y="318769"/>
                </a:lnTo>
                <a:lnTo>
                  <a:pt x="56203" y="345439"/>
                </a:lnTo>
                <a:lnTo>
                  <a:pt x="49650" y="383539"/>
                </a:lnTo>
                <a:lnTo>
                  <a:pt x="46659" y="430529"/>
                </a:lnTo>
                <a:lnTo>
                  <a:pt x="49252" y="477519"/>
                </a:lnTo>
                <a:lnTo>
                  <a:pt x="57144" y="523239"/>
                </a:lnTo>
                <a:lnTo>
                  <a:pt x="70392" y="566419"/>
                </a:lnTo>
                <a:lnTo>
                  <a:pt x="89053" y="608329"/>
                </a:lnTo>
                <a:lnTo>
                  <a:pt x="113183" y="647699"/>
                </a:lnTo>
                <a:lnTo>
                  <a:pt x="142840" y="681989"/>
                </a:lnTo>
                <a:lnTo>
                  <a:pt x="178079" y="712469"/>
                </a:lnTo>
                <a:lnTo>
                  <a:pt x="218957" y="736599"/>
                </a:lnTo>
                <a:lnTo>
                  <a:pt x="265531" y="755649"/>
                </a:lnTo>
                <a:lnTo>
                  <a:pt x="309641" y="767079"/>
                </a:lnTo>
                <a:lnTo>
                  <a:pt x="352856" y="770889"/>
                </a:lnTo>
                <a:lnTo>
                  <a:pt x="393834" y="764539"/>
                </a:lnTo>
                <a:lnTo>
                  <a:pt x="418785" y="750569"/>
                </a:lnTo>
                <a:lnTo>
                  <a:pt x="436788" y="736599"/>
                </a:lnTo>
                <a:lnTo>
                  <a:pt x="456920" y="730249"/>
                </a:lnTo>
                <a:lnTo>
                  <a:pt x="670336" y="730249"/>
                </a:lnTo>
                <a:lnTo>
                  <a:pt x="681926" y="720089"/>
                </a:lnTo>
                <a:lnTo>
                  <a:pt x="711996" y="685799"/>
                </a:lnTo>
                <a:lnTo>
                  <a:pt x="729104" y="656589"/>
                </a:lnTo>
                <a:lnTo>
                  <a:pt x="263143" y="656589"/>
                </a:lnTo>
                <a:lnTo>
                  <a:pt x="232631" y="650239"/>
                </a:lnTo>
                <a:lnTo>
                  <a:pt x="210972" y="634999"/>
                </a:lnTo>
                <a:lnTo>
                  <a:pt x="198057" y="612139"/>
                </a:lnTo>
                <a:lnTo>
                  <a:pt x="193776" y="586739"/>
                </a:lnTo>
                <a:lnTo>
                  <a:pt x="196638" y="566419"/>
                </a:lnTo>
                <a:lnTo>
                  <a:pt x="204997" y="543559"/>
                </a:lnTo>
                <a:lnTo>
                  <a:pt x="218508" y="521969"/>
                </a:lnTo>
                <a:lnTo>
                  <a:pt x="236829" y="501649"/>
                </a:lnTo>
                <a:lnTo>
                  <a:pt x="255794" y="486409"/>
                </a:lnTo>
                <a:lnTo>
                  <a:pt x="104063" y="486409"/>
                </a:lnTo>
                <a:lnTo>
                  <a:pt x="84802" y="480059"/>
                </a:lnTo>
                <a:lnTo>
                  <a:pt x="69235" y="463549"/>
                </a:lnTo>
                <a:lnTo>
                  <a:pt x="58824" y="438149"/>
                </a:lnTo>
                <a:lnTo>
                  <a:pt x="55029" y="402589"/>
                </a:lnTo>
                <a:lnTo>
                  <a:pt x="57020" y="368299"/>
                </a:lnTo>
                <a:lnTo>
                  <a:pt x="61533" y="340359"/>
                </a:lnTo>
                <a:lnTo>
                  <a:pt x="66371" y="320039"/>
                </a:lnTo>
                <a:lnTo>
                  <a:pt x="69430" y="309879"/>
                </a:lnTo>
                <a:lnTo>
                  <a:pt x="69151" y="308609"/>
                </a:lnTo>
                <a:close/>
              </a:path>
              <a:path w="863600" h="862330">
                <a:moveTo>
                  <a:pt x="505955" y="372109"/>
                </a:moveTo>
                <a:lnTo>
                  <a:pt x="460943" y="403859"/>
                </a:lnTo>
                <a:lnTo>
                  <a:pt x="432506" y="420369"/>
                </a:lnTo>
                <a:lnTo>
                  <a:pt x="396176" y="441959"/>
                </a:lnTo>
                <a:lnTo>
                  <a:pt x="390972" y="500379"/>
                </a:lnTo>
                <a:lnTo>
                  <a:pt x="380377" y="551179"/>
                </a:lnTo>
                <a:lnTo>
                  <a:pt x="361213" y="593089"/>
                </a:lnTo>
                <a:lnTo>
                  <a:pt x="334762" y="626109"/>
                </a:lnTo>
                <a:lnTo>
                  <a:pt x="301810" y="647699"/>
                </a:lnTo>
                <a:lnTo>
                  <a:pt x="263143" y="656589"/>
                </a:lnTo>
                <a:lnTo>
                  <a:pt x="557390" y="656589"/>
                </a:lnTo>
                <a:lnTo>
                  <a:pt x="503138" y="643889"/>
                </a:lnTo>
                <a:lnTo>
                  <a:pt x="464245" y="613409"/>
                </a:lnTo>
                <a:lnTo>
                  <a:pt x="440825" y="571499"/>
                </a:lnTo>
                <a:lnTo>
                  <a:pt x="432993" y="524509"/>
                </a:lnTo>
                <a:lnTo>
                  <a:pt x="442732" y="468629"/>
                </a:lnTo>
                <a:lnTo>
                  <a:pt x="466043" y="427989"/>
                </a:lnTo>
                <a:lnTo>
                  <a:pt x="494067" y="401319"/>
                </a:lnTo>
                <a:lnTo>
                  <a:pt x="517944" y="387349"/>
                </a:lnTo>
                <a:lnTo>
                  <a:pt x="513156" y="383539"/>
                </a:lnTo>
                <a:lnTo>
                  <a:pt x="509536" y="378459"/>
                </a:lnTo>
                <a:lnTo>
                  <a:pt x="505955" y="372109"/>
                </a:lnTo>
                <a:close/>
              </a:path>
              <a:path w="863600" h="862330">
                <a:moveTo>
                  <a:pt x="754645" y="452119"/>
                </a:moveTo>
                <a:lnTo>
                  <a:pt x="592073" y="452119"/>
                </a:lnTo>
                <a:lnTo>
                  <a:pt x="626814" y="459739"/>
                </a:lnTo>
                <a:lnTo>
                  <a:pt x="651906" y="480059"/>
                </a:lnTo>
                <a:lnTo>
                  <a:pt x="667126" y="510539"/>
                </a:lnTo>
                <a:lnTo>
                  <a:pt x="672249" y="546099"/>
                </a:lnTo>
                <a:lnTo>
                  <a:pt x="663892" y="585469"/>
                </a:lnTo>
                <a:lnTo>
                  <a:pt x="640394" y="621029"/>
                </a:lnTo>
                <a:lnTo>
                  <a:pt x="604108" y="646429"/>
                </a:lnTo>
                <a:lnTo>
                  <a:pt x="557390" y="656589"/>
                </a:lnTo>
                <a:lnTo>
                  <a:pt x="729104" y="656589"/>
                </a:lnTo>
                <a:lnTo>
                  <a:pt x="754735" y="596899"/>
                </a:lnTo>
                <a:lnTo>
                  <a:pt x="766125" y="553719"/>
                </a:lnTo>
                <a:lnTo>
                  <a:pt x="770305" y="511809"/>
                </a:lnTo>
                <a:lnTo>
                  <a:pt x="764140" y="469899"/>
                </a:lnTo>
                <a:lnTo>
                  <a:pt x="754645" y="452119"/>
                </a:lnTo>
                <a:close/>
              </a:path>
              <a:path w="863600" h="862330">
                <a:moveTo>
                  <a:pt x="358381" y="462279"/>
                </a:moveTo>
                <a:lnTo>
                  <a:pt x="316124" y="486409"/>
                </a:lnTo>
                <a:lnTo>
                  <a:pt x="275637" y="516889"/>
                </a:lnTo>
                <a:lnTo>
                  <a:pt x="245242" y="551179"/>
                </a:lnTo>
                <a:lnTo>
                  <a:pt x="233260" y="589279"/>
                </a:lnTo>
                <a:lnTo>
                  <a:pt x="235411" y="601979"/>
                </a:lnTo>
                <a:lnTo>
                  <a:pt x="241487" y="612139"/>
                </a:lnTo>
                <a:lnTo>
                  <a:pt x="250920" y="617219"/>
                </a:lnTo>
                <a:lnTo>
                  <a:pt x="263143" y="618489"/>
                </a:lnTo>
                <a:lnTo>
                  <a:pt x="302610" y="603249"/>
                </a:lnTo>
                <a:lnTo>
                  <a:pt x="330231" y="566419"/>
                </a:lnTo>
                <a:lnTo>
                  <a:pt x="348118" y="516889"/>
                </a:lnTo>
                <a:lnTo>
                  <a:pt x="358381" y="462279"/>
                </a:lnTo>
                <a:close/>
              </a:path>
              <a:path w="863600" h="862330">
                <a:moveTo>
                  <a:pt x="553821" y="406399"/>
                </a:moveTo>
                <a:lnTo>
                  <a:pt x="530755" y="416559"/>
                </a:lnTo>
                <a:lnTo>
                  <a:pt x="505677" y="436879"/>
                </a:lnTo>
                <a:lnTo>
                  <a:pt x="485536" y="471169"/>
                </a:lnTo>
                <a:lnTo>
                  <a:pt x="477278" y="519429"/>
                </a:lnTo>
                <a:lnTo>
                  <a:pt x="483104" y="557529"/>
                </a:lnTo>
                <a:lnTo>
                  <a:pt x="499691" y="588009"/>
                </a:lnTo>
                <a:lnTo>
                  <a:pt x="525702" y="610869"/>
                </a:lnTo>
                <a:lnTo>
                  <a:pt x="559803" y="618489"/>
                </a:lnTo>
                <a:lnTo>
                  <a:pt x="587019" y="613409"/>
                </a:lnTo>
                <a:lnTo>
                  <a:pt x="609698" y="598169"/>
                </a:lnTo>
                <a:lnTo>
                  <a:pt x="625429" y="574039"/>
                </a:lnTo>
                <a:lnTo>
                  <a:pt x="625960" y="571499"/>
                </a:lnTo>
                <a:lnTo>
                  <a:pt x="562165" y="571499"/>
                </a:lnTo>
                <a:lnTo>
                  <a:pt x="545543" y="566419"/>
                </a:lnTo>
                <a:lnTo>
                  <a:pt x="532279" y="554989"/>
                </a:lnTo>
                <a:lnTo>
                  <a:pt x="523496" y="538479"/>
                </a:lnTo>
                <a:lnTo>
                  <a:pt x="520318" y="516889"/>
                </a:lnTo>
                <a:lnTo>
                  <a:pt x="525812" y="491489"/>
                </a:lnTo>
                <a:lnTo>
                  <a:pt x="540946" y="471169"/>
                </a:lnTo>
                <a:lnTo>
                  <a:pt x="563706" y="457199"/>
                </a:lnTo>
                <a:lnTo>
                  <a:pt x="592073" y="452119"/>
                </a:lnTo>
                <a:lnTo>
                  <a:pt x="754645" y="452119"/>
                </a:lnTo>
                <a:lnTo>
                  <a:pt x="750576" y="444499"/>
                </a:lnTo>
                <a:lnTo>
                  <a:pt x="737012" y="426719"/>
                </a:lnTo>
                <a:lnTo>
                  <a:pt x="731617" y="408939"/>
                </a:lnTo>
                <a:lnTo>
                  <a:pt x="588046" y="408939"/>
                </a:lnTo>
                <a:lnTo>
                  <a:pt x="564648" y="407669"/>
                </a:lnTo>
                <a:lnTo>
                  <a:pt x="553821" y="406399"/>
                </a:lnTo>
                <a:close/>
              </a:path>
              <a:path w="863600" h="862330">
                <a:moveTo>
                  <a:pt x="589686" y="487679"/>
                </a:moveTo>
                <a:lnTo>
                  <a:pt x="579133" y="488949"/>
                </a:lnTo>
                <a:lnTo>
                  <a:pt x="569807" y="494029"/>
                </a:lnTo>
                <a:lnTo>
                  <a:pt x="562972" y="502919"/>
                </a:lnTo>
                <a:lnTo>
                  <a:pt x="559892" y="513079"/>
                </a:lnTo>
                <a:lnTo>
                  <a:pt x="562202" y="527049"/>
                </a:lnTo>
                <a:lnTo>
                  <a:pt x="568820" y="537209"/>
                </a:lnTo>
                <a:lnTo>
                  <a:pt x="575733" y="546099"/>
                </a:lnTo>
                <a:lnTo>
                  <a:pt x="578929" y="554989"/>
                </a:lnTo>
                <a:lnTo>
                  <a:pt x="578929" y="566419"/>
                </a:lnTo>
                <a:lnTo>
                  <a:pt x="570560" y="571499"/>
                </a:lnTo>
                <a:lnTo>
                  <a:pt x="625960" y="571499"/>
                </a:lnTo>
                <a:lnTo>
                  <a:pt x="631799" y="543559"/>
                </a:lnTo>
                <a:lnTo>
                  <a:pt x="629255" y="523239"/>
                </a:lnTo>
                <a:lnTo>
                  <a:pt x="621506" y="505459"/>
                </a:lnTo>
                <a:lnTo>
                  <a:pt x="608375" y="492759"/>
                </a:lnTo>
                <a:lnTo>
                  <a:pt x="589686" y="487679"/>
                </a:lnTo>
                <a:close/>
              </a:path>
              <a:path w="863600" h="862330">
                <a:moveTo>
                  <a:pt x="812239" y="375919"/>
                </a:moveTo>
                <a:lnTo>
                  <a:pt x="759561" y="375919"/>
                </a:lnTo>
                <a:lnTo>
                  <a:pt x="778790" y="382269"/>
                </a:lnTo>
                <a:lnTo>
                  <a:pt x="794321" y="398779"/>
                </a:lnTo>
                <a:lnTo>
                  <a:pt x="804727" y="425449"/>
                </a:lnTo>
                <a:lnTo>
                  <a:pt x="808445" y="459739"/>
                </a:lnTo>
                <a:lnTo>
                  <a:pt x="808505" y="462279"/>
                </a:lnTo>
                <a:lnTo>
                  <a:pt x="806401" y="496569"/>
                </a:lnTo>
                <a:lnTo>
                  <a:pt x="801474" y="525779"/>
                </a:lnTo>
                <a:lnTo>
                  <a:pt x="796514" y="544829"/>
                </a:lnTo>
                <a:lnTo>
                  <a:pt x="794232" y="553719"/>
                </a:lnTo>
                <a:lnTo>
                  <a:pt x="794499" y="553719"/>
                </a:lnTo>
                <a:lnTo>
                  <a:pt x="796848" y="554989"/>
                </a:lnTo>
                <a:lnTo>
                  <a:pt x="797547" y="554989"/>
                </a:lnTo>
                <a:lnTo>
                  <a:pt x="797725" y="553719"/>
                </a:lnTo>
                <a:lnTo>
                  <a:pt x="800900" y="544829"/>
                </a:lnTo>
                <a:lnTo>
                  <a:pt x="807651" y="518159"/>
                </a:lnTo>
                <a:lnTo>
                  <a:pt x="814243" y="480059"/>
                </a:lnTo>
                <a:lnTo>
                  <a:pt x="816940" y="430529"/>
                </a:lnTo>
                <a:lnTo>
                  <a:pt x="814015" y="386079"/>
                </a:lnTo>
                <a:lnTo>
                  <a:pt x="812239" y="375919"/>
                </a:lnTo>
                <a:close/>
              </a:path>
              <a:path w="863600" h="862330">
                <a:moveTo>
                  <a:pt x="431825" y="45719"/>
                </a:moveTo>
                <a:lnTo>
                  <a:pt x="386017" y="48259"/>
                </a:lnTo>
                <a:lnTo>
                  <a:pt x="340829" y="57149"/>
                </a:lnTo>
                <a:lnTo>
                  <a:pt x="297057" y="69849"/>
                </a:lnTo>
                <a:lnTo>
                  <a:pt x="255499" y="88899"/>
                </a:lnTo>
                <a:lnTo>
                  <a:pt x="216954" y="113029"/>
                </a:lnTo>
                <a:lnTo>
                  <a:pt x="182219" y="142239"/>
                </a:lnTo>
                <a:lnTo>
                  <a:pt x="152092" y="177799"/>
                </a:lnTo>
                <a:lnTo>
                  <a:pt x="127370" y="218439"/>
                </a:lnTo>
                <a:lnTo>
                  <a:pt x="108851" y="265429"/>
                </a:lnTo>
                <a:lnTo>
                  <a:pt x="97486" y="308609"/>
                </a:lnTo>
                <a:lnTo>
                  <a:pt x="93294" y="351789"/>
                </a:lnTo>
                <a:lnTo>
                  <a:pt x="99465" y="393699"/>
                </a:lnTo>
                <a:lnTo>
                  <a:pt x="113042" y="419099"/>
                </a:lnTo>
                <a:lnTo>
                  <a:pt x="126619" y="436879"/>
                </a:lnTo>
                <a:lnTo>
                  <a:pt x="132791" y="457199"/>
                </a:lnTo>
                <a:lnTo>
                  <a:pt x="130488" y="468629"/>
                </a:lnTo>
                <a:lnTo>
                  <a:pt x="124256" y="477519"/>
                </a:lnTo>
                <a:lnTo>
                  <a:pt x="115110" y="483869"/>
                </a:lnTo>
                <a:lnTo>
                  <a:pt x="104063" y="486409"/>
                </a:lnTo>
                <a:lnTo>
                  <a:pt x="255794" y="486409"/>
                </a:lnTo>
                <a:lnTo>
                  <a:pt x="263697" y="480059"/>
                </a:lnTo>
                <a:lnTo>
                  <a:pt x="292911" y="461009"/>
                </a:lnTo>
                <a:lnTo>
                  <a:pt x="325485" y="443229"/>
                </a:lnTo>
                <a:lnTo>
                  <a:pt x="362432" y="424179"/>
                </a:lnTo>
                <a:lnTo>
                  <a:pt x="363438" y="417829"/>
                </a:lnTo>
                <a:lnTo>
                  <a:pt x="318160" y="417829"/>
                </a:lnTo>
                <a:lnTo>
                  <a:pt x="300393" y="414019"/>
                </a:lnTo>
                <a:lnTo>
                  <a:pt x="285427" y="403859"/>
                </a:lnTo>
                <a:lnTo>
                  <a:pt x="274274" y="389889"/>
                </a:lnTo>
                <a:lnTo>
                  <a:pt x="267944" y="373379"/>
                </a:lnTo>
                <a:lnTo>
                  <a:pt x="244635" y="368299"/>
                </a:lnTo>
                <a:lnTo>
                  <a:pt x="225929" y="354329"/>
                </a:lnTo>
                <a:lnTo>
                  <a:pt x="213277" y="335279"/>
                </a:lnTo>
                <a:lnTo>
                  <a:pt x="208127" y="308609"/>
                </a:lnTo>
                <a:lnTo>
                  <a:pt x="210088" y="289559"/>
                </a:lnTo>
                <a:lnTo>
                  <a:pt x="215749" y="273049"/>
                </a:lnTo>
                <a:lnTo>
                  <a:pt x="224774" y="261619"/>
                </a:lnTo>
                <a:lnTo>
                  <a:pt x="236829" y="257809"/>
                </a:lnTo>
                <a:lnTo>
                  <a:pt x="290391" y="257809"/>
                </a:lnTo>
                <a:lnTo>
                  <a:pt x="296205" y="245109"/>
                </a:lnTo>
                <a:lnTo>
                  <a:pt x="327808" y="210819"/>
                </a:lnTo>
                <a:lnTo>
                  <a:pt x="366026" y="198119"/>
                </a:lnTo>
                <a:lnTo>
                  <a:pt x="734651" y="198119"/>
                </a:lnTo>
                <a:lnTo>
                  <a:pt x="720969" y="181609"/>
                </a:lnTo>
                <a:lnTo>
                  <a:pt x="685827" y="151129"/>
                </a:lnTo>
                <a:lnTo>
                  <a:pt x="653510" y="132079"/>
                </a:lnTo>
                <a:lnTo>
                  <a:pt x="406679" y="132079"/>
                </a:lnTo>
                <a:lnTo>
                  <a:pt x="394444" y="129539"/>
                </a:lnTo>
                <a:lnTo>
                  <a:pt x="385013" y="123189"/>
                </a:lnTo>
                <a:lnTo>
                  <a:pt x="378943" y="114299"/>
                </a:lnTo>
                <a:lnTo>
                  <a:pt x="376796" y="102869"/>
                </a:lnTo>
                <a:lnTo>
                  <a:pt x="382644" y="83819"/>
                </a:lnTo>
                <a:lnTo>
                  <a:pt x="399365" y="68579"/>
                </a:lnTo>
                <a:lnTo>
                  <a:pt x="425729" y="58419"/>
                </a:lnTo>
                <a:lnTo>
                  <a:pt x="460501" y="54609"/>
                </a:lnTo>
                <a:lnTo>
                  <a:pt x="509582" y="54609"/>
                </a:lnTo>
                <a:lnTo>
                  <a:pt x="477551" y="48259"/>
                </a:lnTo>
                <a:lnTo>
                  <a:pt x="431825" y="45719"/>
                </a:lnTo>
                <a:close/>
              </a:path>
              <a:path w="863600" h="862330">
                <a:moveTo>
                  <a:pt x="366026" y="401319"/>
                </a:moveTo>
                <a:lnTo>
                  <a:pt x="355179" y="408939"/>
                </a:lnTo>
                <a:lnTo>
                  <a:pt x="342988" y="414019"/>
                </a:lnTo>
                <a:lnTo>
                  <a:pt x="330350" y="416559"/>
                </a:lnTo>
                <a:lnTo>
                  <a:pt x="318160" y="417829"/>
                </a:lnTo>
                <a:lnTo>
                  <a:pt x="363438" y="417829"/>
                </a:lnTo>
                <a:lnTo>
                  <a:pt x="363639" y="416559"/>
                </a:lnTo>
                <a:lnTo>
                  <a:pt x="364807" y="410209"/>
                </a:lnTo>
                <a:lnTo>
                  <a:pt x="366026" y="401319"/>
                </a:lnTo>
                <a:close/>
              </a:path>
              <a:path w="863600" h="862330">
                <a:moveTo>
                  <a:pt x="811129" y="369569"/>
                </a:moveTo>
                <a:lnTo>
                  <a:pt x="585444" y="369569"/>
                </a:lnTo>
                <a:lnTo>
                  <a:pt x="596825" y="370839"/>
                </a:lnTo>
                <a:lnTo>
                  <a:pt x="607968" y="373379"/>
                </a:lnTo>
                <a:lnTo>
                  <a:pt x="616605" y="379729"/>
                </a:lnTo>
                <a:lnTo>
                  <a:pt x="620471" y="388619"/>
                </a:lnTo>
                <a:lnTo>
                  <a:pt x="610994" y="403859"/>
                </a:lnTo>
                <a:lnTo>
                  <a:pt x="588046" y="408939"/>
                </a:lnTo>
                <a:lnTo>
                  <a:pt x="731617" y="408939"/>
                </a:lnTo>
                <a:lnTo>
                  <a:pt x="759561" y="375919"/>
                </a:lnTo>
                <a:lnTo>
                  <a:pt x="812239" y="375919"/>
                </a:lnTo>
                <a:lnTo>
                  <a:pt x="811129" y="369569"/>
                </a:lnTo>
                <a:close/>
              </a:path>
              <a:path w="863600" h="862330">
                <a:moveTo>
                  <a:pt x="494598" y="297179"/>
                </a:moveTo>
                <a:lnTo>
                  <a:pt x="431825" y="297179"/>
                </a:lnTo>
                <a:lnTo>
                  <a:pt x="436587" y="304799"/>
                </a:lnTo>
                <a:lnTo>
                  <a:pt x="436587" y="312419"/>
                </a:lnTo>
                <a:lnTo>
                  <a:pt x="433283" y="326389"/>
                </a:lnTo>
                <a:lnTo>
                  <a:pt x="424938" y="341629"/>
                </a:lnTo>
                <a:lnTo>
                  <a:pt x="413902" y="356869"/>
                </a:lnTo>
                <a:lnTo>
                  <a:pt x="402526" y="369569"/>
                </a:lnTo>
                <a:lnTo>
                  <a:pt x="400324" y="382269"/>
                </a:lnTo>
                <a:lnTo>
                  <a:pt x="398908" y="392429"/>
                </a:lnTo>
                <a:lnTo>
                  <a:pt x="398152" y="400049"/>
                </a:lnTo>
                <a:lnTo>
                  <a:pt x="397929" y="406399"/>
                </a:lnTo>
                <a:lnTo>
                  <a:pt x="426223" y="388619"/>
                </a:lnTo>
                <a:lnTo>
                  <a:pt x="471766" y="359409"/>
                </a:lnTo>
                <a:lnTo>
                  <a:pt x="494017" y="344169"/>
                </a:lnTo>
                <a:lnTo>
                  <a:pt x="492629" y="337819"/>
                </a:lnTo>
                <a:lnTo>
                  <a:pt x="491917" y="330199"/>
                </a:lnTo>
                <a:lnTo>
                  <a:pt x="491707" y="325119"/>
                </a:lnTo>
                <a:lnTo>
                  <a:pt x="491616" y="316229"/>
                </a:lnTo>
                <a:lnTo>
                  <a:pt x="494598" y="297179"/>
                </a:lnTo>
                <a:close/>
              </a:path>
              <a:path w="863600" h="862330">
                <a:moveTo>
                  <a:pt x="577722" y="198119"/>
                </a:moveTo>
                <a:lnTo>
                  <a:pt x="366026" y="198119"/>
                </a:lnTo>
                <a:lnTo>
                  <a:pt x="387514" y="201929"/>
                </a:lnTo>
                <a:lnTo>
                  <a:pt x="399807" y="212089"/>
                </a:lnTo>
                <a:lnTo>
                  <a:pt x="405372" y="224789"/>
                </a:lnTo>
                <a:lnTo>
                  <a:pt x="406679" y="236219"/>
                </a:lnTo>
                <a:lnTo>
                  <a:pt x="397186" y="278129"/>
                </a:lnTo>
                <a:lnTo>
                  <a:pt x="372891" y="318769"/>
                </a:lnTo>
                <a:lnTo>
                  <a:pt x="340071" y="350519"/>
                </a:lnTo>
                <a:lnTo>
                  <a:pt x="305003" y="369569"/>
                </a:lnTo>
                <a:lnTo>
                  <a:pt x="306676" y="374649"/>
                </a:lnTo>
                <a:lnTo>
                  <a:pt x="310245" y="380999"/>
                </a:lnTo>
                <a:lnTo>
                  <a:pt x="316276" y="386079"/>
                </a:lnTo>
                <a:lnTo>
                  <a:pt x="325335" y="388619"/>
                </a:lnTo>
                <a:lnTo>
                  <a:pt x="339247" y="384809"/>
                </a:lnTo>
                <a:lnTo>
                  <a:pt x="353153" y="378459"/>
                </a:lnTo>
                <a:lnTo>
                  <a:pt x="365714" y="368299"/>
                </a:lnTo>
                <a:lnTo>
                  <a:pt x="375589" y="358139"/>
                </a:lnTo>
                <a:lnTo>
                  <a:pt x="381533" y="337819"/>
                </a:lnTo>
                <a:lnTo>
                  <a:pt x="391733" y="318769"/>
                </a:lnTo>
                <a:lnTo>
                  <a:pt x="405516" y="303529"/>
                </a:lnTo>
                <a:lnTo>
                  <a:pt x="422211" y="297179"/>
                </a:lnTo>
                <a:lnTo>
                  <a:pt x="494598" y="297179"/>
                </a:lnTo>
                <a:lnTo>
                  <a:pt x="498175" y="274319"/>
                </a:lnTo>
                <a:lnTo>
                  <a:pt x="516281" y="236219"/>
                </a:lnTo>
                <a:lnTo>
                  <a:pt x="543582" y="208279"/>
                </a:lnTo>
                <a:lnTo>
                  <a:pt x="577722" y="198119"/>
                </a:lnTo>
                <a:close/>
              </a:path>
              <a:path w="863600" h="862330">
                <a:moveTo>
                  <a:pt x="734651" y="198119"/>
                </a:moveTo>
                <a:lnTo>
                  <a:pt x="577722" y="198119"/>
                </a:lnTo>
                <a:lnTo>
                  <a:pt x="595870" y="200659"/>
                </a:lnTo>
                <a:lnTo>
                  <a:pt x="608974" y="209549"/>
                </a:lnTo>
                <a:lnTo>
                  <a:pt x="616920" y="223519"/>
                </a:lnTo>
                <a:lnTo>
                  <a:pt x="619594" y="238759"/>
                </a:lnTo>
                <a:lnTo>
                  <a:pt x="613409" y="267969"/>
                </a:lnTo>
                <a:lnTo>
                  <a:pt x="596123" y="297179"/>
                </a:lnTo>
                <a:lnTo>
                  <a:pt x="569644" y="325119"/>
                </a:lnTo>
                <a:lnTo>
                  <a:pt x="535876" y="351789"/>
                </a:lnTo>
                <a:lnTo>
                  <a:pt x="538983" y="359409"/>
                </a:lnTo>
                <a:lnTo>
                  <a:pt x="542939" y="365759"/>
                </a:lnTo>
                <a:lnTo>
                  <a:pt x="547783" y="370839"/>
                </a:lnTo>
                <a:lnTo>
                  <a:pt x="553554" y="374649"/>
                </a:lnTo>
                <a:lnTo>
                  <a:pt x="556303" y="373379"/>
                </a:lnTo>
                <a:lnTo>
                  <a:pt x="563541" y="370839"/>
                </a:lnTo>
                <a:lnTo>
                  <a:pt x="573759" y="369569"/>
                </a:lnTo>
                <a:lnTo>
                  <a:pt x="811129" y="369569"/>
                </a:lnTo>
                <a:lnTo>
                  <a:pt x="806024" y="340359"/>
                </a:lnTo>
                <a:lnTo>
                  <a:pt x="792845" y="297179"/>
                </a:lnTo>
                <a:lnTo>
                  <a:pt x="774356" y="255269"/>
                </a:lnTo>
                <a:lnTo>
                  <a:pt x="750438" y="217169"/>
                </a:lnTo>
                <a:lnTo>
                  <a:pt x="734651" y="198119"/>
                </a:lnTo>
                <a:close/>
              </a:path>
              <a:path w="863600" h="862330">
                <a:moveTo>
                  <a:pt x="290391" y="257809"/>
                </a:moveTo>
                <a:lnTo>
                  <a:pt x="244017" y="257809"/>
                </a:lnTo>
                <a:lnTo>
                  <a:pt x="246405" y="264159"/>
                </a:lnTo>
                <a:lnTo>
                  <a:pt x="246405" y="267969"/>
                </a:lnTo>
                <a:lnTo>
                  <a:pt x="245472" y="274319"/>
                </a:lnTo>
                <a:lnTo>
                  <a:pt x="243420" y="281939"/>
                </a:lnTo>
                <a:lnTo>
                  <a:pt x="241369" y="293369"/>
                </a:lnTo>
                <a:lnTo>
                  <a:pt x="254559" y="336549"/>
                </a:lnTo>
                <a:lnTo>
                  <a:pt x="266750" y="340359"/>
                </a:lnTo>
                <a:lnTo>
                  <a:pt x="274693" y="292099"/>
                </a:lnTo>
                <a:lnTo>
                  <a:pt x="290391" y="257809"/>
                </a:lnTo>
                <a:close/>
              </a:path>
              <a:path w="863600" h="862330">
                <a:moveTo>
                  <a:pt x="365404" y="229869"/>
                </a:moveTo>
                <a:lnTo>
                  <a:pt x="345544" y="237489"/>
                </a:lnTo>
                <a:lnTo>
                  <a:pt x="325081" y="265429"/>
                </a:lnTo>
                <a:lnTo>
                  <a:pt x="309086" y="302259"/>
                </a:lnTo>
                <a:lnTo>
                  <a:pt x="302628" y="336549"/>
                </a:lnTo>
                <a:lnTo>
                  <a:pt x="333037" y="312419"/>
                </a:lnTo>
                <a:lnTo>
                  <a:pt x="359348" y="279399"/>
                </a:lnTo>
                <a:lnTo>
                  <a:pt x="372992" y="247649"/>
                </a:lnTo>
                <a:lnTo>
                  <a:pt x="365404" y="229869"/>
                </a:lnTo>
                <a:close/>
              </a:path>
              <a:path w="863600" h="862330">
                <a:moveTo>
                  <a:pt x="580034" y="231139"/>
                </a:moveTo>
                <a:lnTo>
                  <a:pt x="564355" y="233679"/>
                </a:lnTo>
                <a:lnTo>
                  <a:pt x="547555" y="252729"/>
                </a:lnTo>
                <a:lnTo>
                  <a:pt x="534159" y="283209"/>
                </a:lnTo>
                <a:lnTo>
                  <a:pt x="528688" y="318769"/>
                </a:lnTo>
                <a:lnTo>
                  <a:pt x="554758" y="293369"/>
                </a:lnTo>
                <a:lnTo>
                  <a:pt x="575568" y="266699"/>
                </a:lnTo>
                <a:lnTo>
                  <a:pt x="585775" y="245109"/>
                </a:lnTo>
                <a:lnTo>
                  <a:pt x="580034" y="231139"/>
                </a:lnTo>
                <a:close/>
              </a:path>
              <a:path w="863600" h="862330">
                <a:moveTo>
                  <a:pt x="510743" y="92709"/>
                </a:moveTo>
                <a:lnTo>
                  <a:pt x="469772" y="99059"/>
                </a:lnTo>
                <a:lnTo>
                  <a:pt x="444823" y="111759"/>
                </a:lnTo>
                <a:lnTo>
                  <a:pt x="426818" y="125729"/>
                </a:lnTo>
                <a:lnTo>
                  <a:pt x="406679" y="132079"/>
                </a:lnTo>
                <a:lnTo>
                  <a:pt x="653510" y="132079"/>
                </a:lnTo>
                <a:lnTo>
                  <a:pt x="644892" y="126999"/>
                </a:lnTo>
                <a:lnTo>
                  <a:pt x="598042" y="107949"/>
                </a:lnTo>
                <a:lnTo>
                  <a:pt x="575495" y="101599"/>
                </a:lnTo>
                <a:lnTo>
                  <a:pt x="553950" y="96519"/>
                </a:lnTo>
                <a:lnTo>
                  <a:pt x="532625" y="93979"/>
                </a:lnTo>
                <a:lnTo>
                  <a:pt x="510743" y="92709"/>
                </a:lnTo>
                <a:close/>
              </a:path>
              <a:path w="863600" h="862330">
                <a:moveTo>
                  <a:pt x="509582" y="54609"/>
                </a:moveTo>
                <a:lnTo>
                  <a:pt x="460501" y="54609"/>
                </a:lnTo>
                <a:lnTo>
                  <a:pt x="498024" y="57149"/>
                </a:lnTo>
                <a:lnTo>
                  <a:pt x="526945" y="62229"/>
                </a:lnTo>
                <a:lnTo>
                  <a:pt x="545669" y="67309"/>
                </a:lnTo>
                <a:lnTo>
                  <a:pt x="552602" y="69849"/>
                </a:lnTo>
                <a:lnTo>
                  <a:pt x="553732" y="69849"/>
                </a:lnTo>
                <a:lnTo>
                  <a:pt x="554608" y="67309"/>
                </a:lnTo>
                <a:lnTo>
                  <a:pt x="554189" y="66039"/>
                </a:lnTo>
                <a:lnTo>
                  <a:pt x="553821" y="66039"/>
                </a:lnTo>
                <a:lnTo>
                  <a:pt x="542842" y="62229"/>
                </a:lnTo>
                <a:lnTo>
                  <a:pt x="515988" y="55879"/>
                </a:lnTo>
                <a:lnTo>
                  <a:pt x="509582" y="5460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>
                <a:solidFill>
                  <a:schemeClr val="bg1"/>
                </a:solidFill>
              </a:rPr>
              <a:t>InSight API Opportunity Landscape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4" name="Flowchart: Preparation 3"/>
          <p:cNvSpPr/>
          <p:nvPr/>
        </p:nvSpPr>
        <p:spPr>
          <a:xfrm>
            <a:off x="4634011" y="1587086"/>
            <a:ext cx="457200" cy="457200"/>
          </a:xfrm>
          <a:prstGeom prst="flowChartPreparation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86734" y="2041784"/>
            <a:ext cx="5517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Sites</a:t>
            </a:r>
            <a:endParaRPr lang="en-US" sz="1200" b="1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3" name="Flowchart: Preparation 42"/>
          <p:cNvSpPr/>
          <p:nvPr/>
        </p:nvSpPr>
        <p:spPr>
          <a:xfrm>
            <a:off x="4634011" y="2646303"/>
            <a:ext cx="457200" cy="457200"/>
          </a:xfrm>
          <a:prstGeom prst="flowChartPreparation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359910" y="3101001"/>
            <a:ext cx="10054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Controllers</a:t>
            </a:r>
            <a:endParaRPr lang="en-US" sz="1200" b="1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5" name="Flowchart: Preparation 44"/>
          <p:cNvSpPr/>
          <p:nvPr/>
        </p:nvSpPr>
        <p:spPr>
          <a:xfrm>
            <a:off x="4681388" y="4247832"/>
            <a:ext cx="457200" cy="457200"/>
          </a:xfrm>
          <a:prstGeom prst="flowChartPreparation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566786" y="4672400"/>
            <a:ext cx="6864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Assets</a:t>
            </a:r>
            <a:endParaRPr lang="en-US" sz="1200" b="1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7" name="Flowchart: Preparation 46"/>
          <p:cNvSpPr/>
          <p:nvPr/>
        </p:nvSpPr>
        <p:spPr>
          <a:xfrm>
            <a:off x="4681388" y="4974096"/>
            <a:ext cx="457200" cy="457200"/>
          </a:xfrm>
          <a:prstGeom prst="flowChartPreparation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400875" y="5398664"/>
            <a:ext cx="10182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Parameters</a:t>
            </a:r>
            <a:endParaRPr lang="en-US" sz="1200" b="1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9" name="Flowchart: Preparation 48"/>
          <p:cNvSpPr/>
          <p:nvPr/>
        </p:nvSpPr>
        <p:spPr>
          <a:xfrm>
            <a:off x="490334" y="1587086"/>
            <a:ext cx="457200" cy="457200"/>
          </a:xfrm>
          <a:prstGeom prst="flowChartPreparation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21416" y="2041784"/>
            <a:ext cx="5950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User </a:t>
            </a:r>
            <a:br>
              <a:rPr lang="en-US" sz="1200" b="1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</a:br>
            <a:r>
              <a:rPr lang="en-US" sz="1200" b="1" dirty="0" err="1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Mgmt</a:t>
            </a:r>
            <a:endParaRPr lang="en-US" sz="1200" b="1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1" name="Flowchart: Preparation 50"/>
          <p:cNvSpPr/>
          <p:nvPr/>
        </p:nvSpPr>
        <p:spPr>
          <a:xfrm>
            <a:off x="490334" y="2675329"/>
            <a:ext cx="457200" cy="457200"/>
          </a:xfrm>
          <a:prstGeom prst="flowChartPreparation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21416" y="3099897"/>
            <a:ext cx="5950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Role </a:t>
            </a:r>
            <a:br>
              <a:rPr lang="en-US" sz="1200" b="1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</a:br>
            <a:r>
              <a:rPr lang="en-US" sz="1200" b="1" dirty="0" err="1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Mgmt</a:t>
            </a:r>
            <a:endParaRPr lang="en-US" sz="1200" b="1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3" name="Flowchart: Preparation 52"/>
          <p:cNvSpPr/>
          <p:nvPr/>
        </p:nvSpPr>
        <p:spPr>
          <a:xfrm>
            <a:off x="5886338" y="3149754"/>
            <a:ext cx="457200" cy="457200"/>
          </a:xfrm>
          <a:prstGeom prst="flowChartPreparation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681168" y="3604452"/>
            <a:ext cx="8675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Analytics</a:t>
            </a:r>
            <a:endParaRPr lang="en-US" sz="1200" b="1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7" name="Flowchart: Preparation 56"/>
          <p:cNvSpPr/>
          <p:nvPr/>
        </p:nvSpPr>
        <p:spPr>
          <a:xfrm>
            <a:off x="7074999" y="1529478"/>
            <a:ext cx="457200" cy="457200"/>
          </a:xfrm>
          <a:prstGeom prst="flowChartPreparation">
            <a:avLst/>
          </a:prstGeom>
          <a:solidFill>
            <a:srgbClr val="5881DD"/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855400" y="1984176"/>
            <a:ext cx="8963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Reports</a:t>
            </a:r>
            <a:br>
              <a:rPr lang="en-US" sz="1200" b="1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</a:br>
            <a:r>
              <a:rPr lang="en-US" sz="1200" b="1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Definition</a:t>
            </a:r>
            <a:endParaRPr lang="en-US" sz="1200" b="1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9" name="Flowchart: Preparation 58"/>
          <p:cNvSpPr/>
          <p:nvPr/>
        </p:nvSpPr>
        <p:spPr>
          <a:xfrm>
            <a:off x="1686376" y="1587086"/>
            <a:ext cx="457200" cy="457200"/>
          </a:xfrm>
          <a:prstGeom prst="flowChartPreparation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478830" y="2041784"/>
            <a:ext cx="8435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Account </a:t>
            </a:r>
            <a:br>
              <a:rPr lang="en-US" sz="1200" b="1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</a:br>
            <a:r>
              <a:rPr lang="en-US" sz="1200" b="1" dirty="0" err="1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Mgmt</a:t>
            </a:r>
            <a:endParaRPr lang="en-US" sz="1200" b="1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1" name="Flowchart: Preparation 60"/>
          <p:cNvSpPr/>
          <p:nvPr/>
        </p:nvSpPr>
        <p:spPr>
          <a:xfrm>
            <a:off x="1671980" y="3685183"/>
            <a:ext cx="457200" cy="457200"/>
          </a:xfrm>
          <a:prstGeom prst="flowChartPreparation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462001" y="4125523"/>
            <a:ext cx="8771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Inventory</a:t>
            </a:r>
            <a:br>
              <a:rPr lang="en-US" sz="1200" b="1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</a:br>
            <a:r>
              <a:rPr lang="en-US" sz="1200" b="1" dirty="0" err="1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Mgmt</a:t>
            </a:r>
            <a:endParaRPr lang="en-US" sz="1200" b="1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2371886" y="1640277"/>
            <a:ext cx="790601" cy="894780"/>
            <a:chOff x="1341619" y="4439004"/>
            <a:chExt cx="790601" cy="894780"/>
          </a:xfrm>
        </p:grpSpPr>
        <p:sp>
          <p:nvSpPr>
            <p:cNvPr id="63" name="Flowchart: Preparation 62"/>
            <p:cNvSpPr/>
            <p:nvPr/>
          </p:nvSpPr>
          <p:spPr>
            <a:xfrm>
              <a:off x="1508319" y="4439004"/>
              <a:ext cx="457200" cy="457200"/>
            </a:xfrm>
            <a:prstGeom prst="flowChartPreparation">
              <a:avLst/>
            </a:prstGeom>
            <a:solidFill>
              <a:srgbClr val="5881DD"/>
            </a:solidFill>
            <a:ln>
              <a:solidFill>
                <a:schemeClr val="tx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tx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1341619" y="4872119"/>
              <a:ext cx="79060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chemeClr val="tx1">
                      <a:lumMod val="60000"/>
                      <a:lumOff val="40000"/>
                    </a:schemeClr>
                  </a:solidFill>
                </a:rPr>
                <a:t>Value </a:t>
              </a:r>
              <a:br>
                <a:rPr lang="en-US" sz="1200" b="1" dirty="0" smtClean="0">
                  <a:solidFill>
                    <a:schemeClr val="tx1">
                      <a:lumMod val="60000"/>
                      <a:lumOff val="40000"/>
                    </a:schemeClr>
                  </a:solidFill>
                </a:rPr>
              </a:br>
              <a:r>
                <a:rPr lang="en-US" sz="1200" b="1" dirty="0" smtClean="0">
                  <a:solidFill>
                    <a:schemeClr val="tx1">
                      <a:lumMod val="60000"/>
                      <a:lumOff val="40000"/>
                    </a:schemeClr>
                  </a:solidFill>
                </a:rPr>
                <a:t>Projects</a:t>
              </a:r>
              <a:endParaRPr lang="en-US" sz="1200" b="1" dirty="0">
                <a:solidFill>
                  <a:schemeClr val="tx1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2469671" y="2657677"/>
            <a:ext cx="595035" cy="903885"/>
            <a:chOff x="1439404" y="5456404"/>
            <a:chExt cx="595035" cy="903885"/>
          </a:xfrm>
        </p:grpSpPr>
        <p:sp>
          <p:nvSpPr>
            <p:cNvPr id="65" name="Flowchart: Preparation 64"/>
            <p:cNvSpPr/>
            <p:nvPr/>
          </p:nvSpPr>
          <p:spPr>
            <a:xfrm>
              <a:off x="1508319" y="5456404"/>
              <a:ext cx="457200" cy="457200"/>
            </a:xfrm>
            <a:prstGeom prst="flowChartPreparation">
              <a:avLst/>
            </a:prstGeom>
            <a:solidFill>
              <a:srgbClr val="5881DD"/>
            </a:solidFill>
            <a:ln>
              <a:solidFill>
                <a:schemeClr val="tx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tx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1439404" y="5898624"/>
              <a:ext cx="59503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chemeClr val="tx1">
                      <a:lumMod val="60000"/>
                      <a:lumOff val="40000"/>
                    </a:schemeClr>
                  </a:solidFill>
                </a:rPr>
                <a:t>File </a:t>
              </a:r>
            </a:p>
            <a:p>
              <a:pPr algn="ctr"/>
              <a:r>
                <a:rPr lang="en-US" sz="1200" b="1" dirty="0" err="1" smtClean="0">
                  <a:solidFill>
                    <a:schemeClr val="tx1">
                      <a:lumMod val="60000"/>
                      <a:lumOff val="40000"/>
                    </a:schemeClr>
                  </a:solidFill>
                </a:rPr>
                <a:t>Mgmt</a:t>
              </a:r>
              <a:endParaRPr lang="en-US" sz="1200" b="1" dirty="0">
                <a:solidFill>
                  <a:schemeClr val="tx1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71" name="Flowchart: Preparation 70"/>
          <p:cNvSpPr/>
          <p:nvPr/>
        </p:nvSpPr>
        <p:spPr>
          <a:xfrm>
            <a:off x="3504353" y="1572670"/>
            <a:ext cx="457200" cy="457200"/>
          </a:xfrm>
          <a:prstGeom prst="flowChartPreparation">
            <a:avLst/>
          </a:prstGeom>
          <a:solidFill>
            <a:srgbClr val="5881DD"/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3380934" y="1997238"/>
            <a:ext cx="7040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Alarms</a:t>
            </a:r>
            <a:endParaRPr lang="en-US" sz="1200" b="1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5" name="Flowchart: Preparation 74"/>
          <p:cNvSpPr/>
          <p:nvPr/>
        </p:nvSpPr>
        <p:spPr>
          <a:xfrm>
            <a:off x="3504353" y="2663209"/>
            <a:ext cx="457200" cy="457200"/>
          </a:xfrm>
          <a:prstGeom prst="flowChartPreparation">
            <a:avLst/>
          </a:prstGeom>
          <a:solidFill>
            <a:srgbClr val="5881DD"/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3243877" y="3103549"/>
            <a:ext cx="9781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Comments</a:t>
            </a:r>
            <a:endParaRPr lang="en-US" sz="1200" b="1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7" name="Flowchart: Preparation 76"/>
          <p:cNvSpPr/>
          <p:nvPr/>
        </p:nvSpPr>
        <p:spPr>
          <a:xfrm>
            <a:off x="3504353" y="3687620"/>
            <a:ext cx="457200" cy="457200"/>
          </a:xfrm>
          <a:prstGeom prst="flowChartPreparation">
            <a:avLst/>
          </a:prstGeom>
          <a:solidFill>
            <a:srgbClr val="5881DD"/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3190978" y="4120735"/>
            <a:ext cx="10839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Annotations</a:t>
            </a:r>
            <a:endParaRPr lang="en-US" sz="1200" b="1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9" name="Flowchart: Preparation 78"/>
          <p:cNvSpPr/>
          <p:nvPr/>
        </p:nvSpPr>
        <p:spPr>
          <a:xfrm>
            <a:off x="3504353" y="4705020"/>
            <a:ext cx="457200" cy="457200"/>
          </a:xfrm>
          <a:prstGeom prst="flowChartPreparation">
            <a:avLst/>
          </a:prstGeom>
          <a:solidFill>
            <a:srgbClr val="5881DD"/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3337653" y="5147240"/>
            <a:ext cx="7906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Missed </a:t>
            </a:r>
            <a:br>
              <a:rPr lang="en-US" sz="1200" b="1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</a:br>
            <a:r>
              <a:rPr lang="en-US" sz="1200" b="1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Updates</a:t>
            </a:r>
            <a:endParaRPr lang="en-US" sz="1200" b="1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8" name="Rounded Rectangle 117"/>
          <p:cNvSpPr/>
          <p:nvPr/>
        </p:nvSpPr>
        <p:spPr>
          <a:xfrm>
            <a:off x="184897" y="1418419"/>
            <a:ext cx="1054620" cy="2207200"/>
          </a:xfrm>
          <a:prstGeom prst="roundRect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1" name="Rounded Rectangle 120"/>
          <p:cNvSpPr/>
          <p:nvPr/>
        </p:nvSpPr>
        <p:spPr>
          <a:xfrm>
            <a:off x="1340787" y="1414349"/>
            <a:ext cx="1819745" cy="4194556"/>
          </a:xfrm>
          <a:prstGeom prst="roundRect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2" name="Rounded Rectangle 121"/>
          <p:cNvSpPr/>
          <p:nvPr/>
        </p:nvSpPr>
        <p:spPr>
          <a:xfrm>
            <a:off x="6718284" y="1349684"/>
            <a:ext cx="1248628" cy="4259222"/>
          </a:xfrm>
          <a:prstGeom prst="roundRect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3" name="Flowchart: Preparation 122"/>
          <p:cNvSpPr/>
          <p:nvPr/>
        </p:nvSpPr>
        <p:spPr>
          <a:xfrm>
            <a:off x="7074999" y="2587992"/>
            <a:ext cx="457200" cy="457200"/>
          </a:xfrm>
          <a:prstGeom prst="flowChartPreparation">
            <a:avLst/>
          </a:prstGeom>
          <a:solidFill>
            <a:srgbClr val="5881DD"/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6804905" y="3012560"/>
            <a:ext cx="9973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Reports</a:t>
            </a:r>
            <a:br>
              <a:rPr lang="en-US" sz="1200" b="1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</a:br>
            <a:r>
              <a:rPr lang="en-US" sz="1200" b="1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Generation</a:t>
            </a:r>
            <a:endParaRPr lang="en-US" sz="1200" b="1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5" name="Flowchart: Preparation 124"/>
          <p:cNvSpPr/>
          <p:nvPr/>
        </p:nvSpPr>
        <p:spPr>
          <a:xfrm>
            <a:off x="7074999" y="3618318"/>
            <a:ext cx="457200" cy="457200"/>
          </a:xfrm>
          <a:prstGeom prst="flowChartPreparation">
            <a:avLst/>
          </a:prstGeom>
          <a:solidFill>
            <a:srgbClr val="5881DD"/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6741586" y="4058658"/>
            <a:ext cx="11240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Reports </a:t>
            </a:r>
            <a:br>
              <a:rPr lang="en-US" sz="1200" b="1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</a:br>
            <a:r>
              <a:rPr lang="en-US" sz="1200" b="1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Management</a:t>
            </a:r>
            <a:endParaRPr lang="en-US" sz="1200" b="1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7" name="Flowchart: Preparation 126"/>
          <p:cNvSpPr/>
          <p:nvPr/>
        </p:nvSpPr>
        <p:spPr>
          <a:xfrm>
            <a:off x="7074999" y="4631377"/>
            <a:ext cx="457200" cy="457200"/>
          </a:xfrm>
          <a:prstGeom prst="flowChartPreparation">
            <a:avLst/>
          </a:prstGeom>
          <a:solidFill>
            <a:srgbClr val="5881DD"/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6778456" y="5064492"/>
            <a:ext cx="10502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Reports </a:t>
            </a:r>
            <a:br>
              <a:rPr lang="en-US" sz="1200" b="1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</a:br>
            <a:r>
              <a:rPr lang="en-US" sz="1200" b="1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Distribution</a:t>
            </a:r>
            <a:endParaRPr lang="en-US" sz="1200" b="1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9" name="Flowchart: Preparation 128"/>
          <p:cNvSpPr/>
          <p:nvPr/>
        </p:nvSpPr>
        <p:spPr>
          <a:xfrm>
            <a:off x="1671980" y="2675329"/>
            <a:ext cx="457200" cy="457200"/>
          </a:xfrm>
          <a:prstGeom prst="flowChartPreparation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1603064" y="3099897"/>
            <a:ext cx="5950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Fleet </a:t>
            </a:r>
            <a:br>
              <a:rPr lang="en-US" sz="1200" b="1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</a:br>
            <a:r>
              <a:rPr lang="en-US" sz="1200" b="1" dirty="0" err="1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Mgmt</a:t>
            </a:r>
            <a:endParaRPr lang="en-US" sz="1200" b="1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1" name="Rounded Rectangle 150"/>
          <p:cNvSpPr/>
          <p:nvPr/>
        </p:nvSpPr>
        <p:spPr>
          <a:xfrm>
            <a:off x="5624055" y="3029531"/>
            <a:ext cx="1014943" cy="895137"/>
          </a:xfrm>
          <a:prstGeom prst="roundRect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0" name="TextBox 159"/>
          <p:cNvSpPr txBox="1"/>
          <p:nvPr/>
        </p:nvSpPr>
        <p:spPr>
          <a:xfrm>
            <a:off x="4023379" y="922813"/>
            <a:ext cx="17301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Sites &amp; Controllers APIs</a:t>
            </a:r>
            <a:endParaRPr lang="en-US" sz="1400" b="1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2" name="Rounded Rectangle 161"/>
          <p:cNvSpPr/>
          <p:nvPr/>
        </p:nvSpPr>
        <p:spPr>
          <a:xfrm>
            <a:off x="4386135" y="4097413"/>
            <a:ext cx="1064507" cy="1634022"/>
          </a:xfrm>
          <a:prstGeom prst="roundRect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5" name="TextBox 164"/>
          <p:cNvSpPr txBox="1"/>
          <p:nvPr/>
        </p:nvSpPr>
        <p:spPr>
          <a:xfrm>
            <a:off x="6854027" y="838835"/>
            <a:ext cx="10682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Reports</a:t>
            </a:r>
            <a:br>
              <a:rPr lang="en-US" sz="1400" b="1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</a:br>
            <a:r>
              <a:rPr lang="en-US" sz="1400" b="1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APIs</a:t>
            </a:r>
            <a:endParaRPr lang="en-US" sz="1400" b="1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6" name="TextBox 165"/>
          <p:cNvSpPr txBox="1"/>
          <p:nvPr/>
        </p:nvSpPr>
        <p:spPr>
          <a:xfrm>
            <a:off x="5564061" y="2523181"/>
            <a:ext cx="10682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Analytics</a:t>
            </a:r>
            <a:br>
              <a:rPr lang="en-US" sz="1400" b="1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</a:br>
            <a:r>
              <a:rPr lang="en-US" sz="1400" b="1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APIs</a:t>
            </a:r>
            <a:endParaRPr lang="en-US" sz="1400" b="1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7" name="Rounded Rectangle 166"/>
          <p:cNvSpPr/>
          <p:nvPr/>
        </p:nvSpPr>
        <p:spPr>
          <a:xfrm>
            <a:off x="3248450" y="1395342"/>
            <a:ext cx="1012507" cy="4213563"/>
          </a:xfrm>
          <a:prstGeom prst="roundRect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8" name="TextBox 167"/>
          <p:cNvSpPr txBox="1"/>
          <p:nvPr/>
        </p:nvSpPr>
        <p:spPr>
          <a:xfrm>
            <a:off x="3217098" y="933733"/>
            <a:ext cx="9955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Activity</a:t>
            </a:r>
            <a:br>
              <a:rPr lang="en-US" sz="1400" b="1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</a:br>
            <a:r>
              <a:rPr lang="en-US" sz="1400" b="1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APIs</a:t>
            </a:r>
            <a:endParaRPr lang="en-US" sz="1400" b="1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71" name="Flowchart: Preparation 170"/>
          <p:cNvSpPr/>
          <p:nvPr/>
        </p:nvSpPr>
        <p:spPr>
          <a:xfrm>
            <a:off x="5878701" y="4548427"/>
            <a:ext cx="457200" cy="457200"/>
          </a:xfrm>
          <a:prstGeom prst="flowChartPreparation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72" name="TextBox 171"/>
          <p:cNvSpPr txBox="1"/>
          <p:nvPr/>
        </p:nvSpPr>
        <p:spPr>
          <a:xfrm>
            <a:off x="5585143" y="5003125"/>
            <a:ext cx="10443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Time Series</a:t>
            </a:r>
            <a:br>
              <a:rPr lang="en-US" sz="1200" b="1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</a:br>
            <a:r>
              <a:rPr lang="en-US" sz="1200" b="1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Data</a:t>
            </a:r>
            <a:endParaRPr lang="en-US" sz="1200" b="1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73" name="Rounded Rectangle 172"/>
          <p:cNvSpPr/>
          <p:nvPr/>
        </p:nvSpPr>
        <p:spPr>
          <a:xfrm>
            <a:off x="5604883" y="4416280"/>
            <a:ext cx="1014943" cy="1134881"/>
          </a:xfrm>
          <a:prstGeom prst="roundRect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74" name="TextBox 173"/>
          <p:cNvSpPr txBox="1"/>
          <p:nvPr/>
        </p:nvSpPr>
        <p:spPr>
          <a:xfrm>
            <a:off x="5537434" y="3941762"/>
            <a:ext cx="10682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Data </a:t>
            </a:r>
            <a:br>
              <a:rPr lang="en-US" sz="1400" b="1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</a:br>
            <a:r>
              <a:rPr lang="en-US" sz="1400" b="1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APIs</a:t>
            </a:r>
            <a:endParaRPr lang="en-US" sz="1400" b="1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243136" y="931389"/>
            <a:ext cx="9955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Security</a:t>
            </a:r>
            <a:br>
              <a:rPr lang="en-US" sz="1400" b="1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</a:br>
            <a:r>
              <a:rPr lang="en-US" sz="1400" b="1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APIs</a:t>
            </a:r>
            <a:endParaRPr lang="en-US" sz="1400" b="1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1380559" y="902330"/>
            <a:ext cx="9955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Account</a:t>
            </a:r>
            <a:br>
              <a:rPr lang="en-US" sz="1400" b="1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</a:br>
            <a:r>
              <a:rPr lang="en-US" sz="1400" b="1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APIs</a:t>
            </a:r>
            <a:endParaRPr lang="en-US" sz="1400" b="1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4378126" y="3586001"/>
            <a:ext cx="10682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Assets APIs</a:t>
            </a:r>
            <a:endParaRPr lang="en-US" sz="1400" b="1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4" name="Rounded Rectangle 83"/>
          <p:cNvSpPr/>
          <p:nvPr/>
        </p:nvSpPr>
        <p:spPr>
          <a:xfrm>
            <a:off x="4354096" y="1407901"/>
            <a:ext cx="1064507" cy="2076334"/>
          </a:xfrm>
          <a:prstGeom prst="roundRect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70" name="Group 69"/>
          <p:cNvGrpSpPr/>
          <p:nvPr/>
        </p:nvGrpSpPr>
        <p:grpSpPr>
          <a:xfrm>
            <a:off x="5741198" y="1611283"/>
            <a:ext cx="689164" cy="731697"/>
            <a:chOff x="2539668" y="1309772"/>
            <a:chExt cx="689164" cy="731697"/>
          </a:xfrm>
        </p:grpSpPr>
        <p:sp>
          <p:nvSpPr>
            <p:cNvPr id="72" name="Flowchart: Preparation 71"/>
            <p:cNvSpPr/>
            <p:nvPr/>
          </p:nvSpPr>
          <p:spPr>
            <a:xfrm>
              <a:off x="2655650" y="1309772"/>
              <a:ext cx="457200" cy="457200"/>
            </a:xfrm>
            <a:prstGeom prst="flowChartPreparation">
              <a:avLst/>
            </a:prstGeom>
            <a:solidFill>
              <a:srgbClr val="5881DD"/>
            </a:solidFill>
            <a:ln>
              <a:solidFill>
                <a:schemeClr val="tx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tx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2539668" y="1764470"/>
              <a:ext cx="68916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chemeClr val="tx1">
                      <a:lumMod val="60000"/>
                      <a:lumOff val="40000"/>
                    </a:schemeClr>
                  </a:solidFill>
                </a:rPr>
                <a:t>Trends</a:t>
              </a:r>
              <a:endParaRPr lang="en-US" sz="1200" b="1" dirty="0">
                <a:solidFill>
                  <a:schemeClr val="tx1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85" name="Rounded Rectangle 84"/>
          <p:cNvSpPr/>
          <p:nvPr/>
        </p:nvSpPr>
        <p:spPr>
          <a:xfrm>
            <a:off x="5597830" y="1401847"/>
            <a:ext cx="1014943" cy="1089101"/>
          </a:xfrm>
          <a:prstGeom prst="roundRect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5658042" y="862676"/>
            <a:ext cx="10682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Trends API</a:t>
            </a:r>
            <a:endParaRPr lang="en-US" sz="1400" b="1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0" y="5968377"/>
            <a:ext cx="12184723" cy="893582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8142143" y="861386"/>
            <a:ext cx="4058469" cy="5996614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/>
          <p:cNvSpPr txBox="1"/>
          <p:nvPr/>
        </p:nvSpPr>
        <p:spPr>
          <a:xfrm>
            <a:off x="8163074" y="796304"/>
            <a:ext cx="4122462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Rationale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Fast time to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</a:rPr>
              <a:t>Low </a:t>
            </a:r>
            <a:r>
              <a:rPr lang="en-US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Risk</a:t>
            </a:r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of undesirable “ripple effects”</a:t>
            </a:r>
            <a:r>
              <a:rPr lang="en-US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of changes due to 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</a:rPr>
              <a:t>high cohesion and loose 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coupling in reporting today</a:t>
            </a:r>
            <a:endParaRPr lang="en-US" b="1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Changing anyway: 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Need 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</a:rPr>
              <a:t>to touch reporting anyway to add desired enhancements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</a:rPr>
              <a:t>Multiple data sources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</a:rPr>
              <a:t>Reports delivery via standard web mechanisms (HTTP POST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Opportunities to gain scalability improvements at same time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Report metadata currently stored in Oracle; migrating to scalable database will </a:t>
            </a:r>
            <a:r>
              <a:rPr lang="en-US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support larger customer base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Generated reports are currently stored in network file storage; S3-like BLOB storage preferred for achieving true Web scale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6727896" y="5936348"/>
            <a:ext cx="14205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Initial Focus Area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9856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object 4"/>
          <p:cNvSpPr/>
          <p:nvPr/>
        </p:nvSpPr>
        <p:spPr>
          <a:xfrm>
            <a:off x="0" y="0"/>
            <a:ext cx="12200613" cy="861386"/>
          </a:xfrm>
          <a:custGeom>
            <a:avLst/>
            <a:gdLst/>
            <a:ahLst/>
            <a:cxnLst/>
            <a:rect l="l" t="t" r="r" b="b"/>
            <a:pathLst>
              <a:path w="4889500" h="9753600">
                <a:moveTo>
                  <a:pt x="0" y="9753600"/>
                </a:moveTo>
                <a:lnTo>
                  <a:pt x="4889500" y="9753600"/>
                </a:lnTo>
                <a:lnTo>
                  <a:pt x="48895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solidFill>
            <a:schemeClr val="tx1">
              <a:lumMod val="60000"/>
              <a:lumOff val="40000"/>
            </a:schemeClr>
          </a:solidFill>
        </p:spPr>
        <p:txBody>
          <a:bodyPr wrap="square" lIns="0" tIns="0" rIns="0" bIns="0" rtlCol="0"/>
          <a:lstStyle/>
          <a:p>
            <a:endParaRPr sz="1266">
              <a:solidFill>
                <a:srgbClr val="1E4191"/>
              </a:solidFill>
            </a:endParaRPr>
          </a:p>
        </p:txBody>
      </p:sp>
      <p:sp>
        <p:nvSpPr>
          <p:cNvPr id="34" name="object 5"/>
          <p:cNvSpPr/>
          <p:nvPr/>
        </p:nvSpPr>
        <p:spPr>
          <a:xfrm>
            <a:off x="11191836" y="147556"/>
            <a:ext cx="607219" cy="606326"/>
          </a:xfrm>
          <a:custGeom>
            <a:avLst/>
            <a:gdLst/>
            <a:ahLst/>
            <a:cxnLst/>
            <a:rect l="l" t="t" r="r" b="b"/>
            <a:pathLst>
              <a:path w="863600" h="862330">
                <a:moveTo>
                  <a:pt x="431825" y="0"/>
                </a:moveTo>
                <a:lnTo>
                  <a:pt x="384850" y="2539"/>
                </a:lnTo>
                <a:lnTo>
                  <a:pt x="339321" y="8889"/>
                </a:lnTo>
                <a:lnTo>
                  <a:pt x="295504" y="21589"/>
                </a:lnTo>
                <a:lnTo>
                  <a:pt x="253666" y="38099"/>
                </a:lnTo>
                <a:lnTo>
                  <a:pt x="214071" y="58419"/>
                </a:lnTo>
                <a:lnTo>
                  <a:pt x="176985" y="82549"/>
                </a:lnTo>
                <a:lnTo>
                  <a:pt x="142675" y="110489"/>
                </a:lnTo>
                <a:lnTo>
                  <a:pt x="111406" y="142239"/>
                </a:lnTo>
                <a:lnTo>
                  <a:pt x="83444" y="176529"/>
                </a:lnTo>
                <a:lnTo>
                  <a:pt x="59054" y="213359"/>
                </a:lnTo>
                <a:lnTo>
                  <a:pt x="38503" y="252729"/>
                </a:lnTo>
                <a:lnTo>
                  <a:pt x="22057" y="294639"/>
                </a:lnTo>
                <a:lnTo>
                  <a:pt x="9980" y="339089"/>
                </a:lnTo>
                <a:lnTo>
                  <a:pt x="2539" y="384809"/>
                </a:lnTo>
                <a:lnTo>
                  <a:pt x="0" y="430529"/>
                </a:lnTo>
                <a:lnTo>
                  <a:pt x="2539" y="478789"/>
                </a:lnTo>
                <a:lnTo>
                  <a:pt x="9980" y="524509"/>
                </a:lnTo>
                <a:lnTo>
                  <a:pt x="22057" y="567689"/>
                </a:lnTo>
                <a:lnTo>
                  <a:pt x="38503" y="609599"/>
                </a:lnTo>
                <a:lnTo>
                  <a:pt x="59054" y="648969"/>
                </a:lnTo>
                <a:lnTo>
                  <a:pt x="83444" y="687069"/>
                </a:lnTo>
                <a:lnTo>
                  <a:pt x="111406" y="721359"/>
                </a:lnTo>
                <a:lnTo>
                  <a:pt x="142675" y="751839"/>
                </a:lnTo>
                <a:lnTo>
                  <a:pt x="176985" y="779779"/>
                </a:lnTo>
                <a:lnTo>
                  <a:pt x="214071" y="803909"/>
                </a:lnTo>
                <a:lnTo>
                  <a:pt x="253666" y="824229"/>
                </a:lnTo>
                <a:lnTo>
                  <a:pt x="295504" y="840739"/>
                </a:lnTo>
                <a:lnTo>
                  <a:pt x="339321" y="853439"/>
                </a:lnTo>
                <a:lnTo>
                  <a:pt x="384850" y="861059"/>
                </a:lnTo>
                <a:lnTo>
                  <a:pt x="431825" y="862329"/>
                </a:lnTo>
                <a:lnTo>
                  <a:pt x="478791" y="861059"/>
                </a:lnTo>
                <a:lnTo>
                  <a:pt x="524311" y="853439"/>
                </a:lnTo>
                <a:lnTo>
                  <a:pt x="563740" y="842009"/>
                </a:lnTo>
                <a:lnTo>
                  <a:pt x="431825" y="842009"/>
                </a:lnTo>
                <a:lnTo>
                  <a:pt x="383835" y="839469"/>
                </a:lnTo>
                <a:lnTo>
                  <a:pt x="337472" y="831849"/>
                </a:lnTo>
                <a:lnTo>
                  <a:pt x="293043" y="819149"/>
                </a:lnTo>
                <a:lnTo>
                  <a:pt x="250858" y="801369"/>
                </a:lnTo>
                <a:lnTo>
                  <a:pt x="211226" y="778509"/>
                </a:lnTo>
                <a:lnTo>
                  <a:pt x="174455" y="751839"/>
                </a:lnTo>
                <a:lnTo>
                  <a:pt x="140854" y="722629"/>
                </a:lnTo>
                <a:lnTo>
                  <a:pt x="110731" y="688339"/>
                </a:lnTo>
                <a:lnTo>
                  <a:pt x="84395" y="651509"/>
                </a:lnTo>
                <a:lnTo>
                  <a:pt x="62156" y="612139"/>
                </a:lnTo>
                <a:lnTo>
                  <a:pt x="44321" y="570229"/>
                </a:lnTo>
                <a:lnTo>
                  <a:pt x="31200" y="525779"/>
                </a:lnTo>
                <a:lnTo>
                  <a:pt x="23101" y="478789"/>
                </a:lnTo>
                <a:lnTo>
                  <a:pt x="20332" y="430529"/>
                </a:lnTo>
                <a:lnTo>
                  <a:pt x="23101" y="383539"/>
                </a:lnTo>
                <a:lnTo>
                  <a:pt x="31200" y="336549"/>
                </a:lnTo>
                <a:lnTo>
                  <a:pt x="44321" y="292099"/>
                </a:lnTo>
                <a:lnTo>
                  <a:pt x="62156" y="250189"/>
                </a:lnTo>
                <a:lnTo>
                  <a:pt x="84395" y="210819"/>
                </a:lnTo>
                <a:lnTo>
                  <a:pt x="110731" y="173989"/>
                </a:lnTo>
                <a:lnTo>
                  <a:pt x="140854" y="139699"/>
                </a:lnTo>
                <a:lnTo>
                  <a:pt x="174455" y="110489"/>
                </a:lnTo>
                <a:lnTo>
                  <a:pt x="211226" y="83819"/>
                </a:lnTo>
                <a:lnTo>
                  <a:pt x="250858" y="60959"/>
                </a:lnTo>
                <a:lnTo>
                  <a:pt x="293043" y="43179"/>
                </a:lnTo>
                <a:lnTo>
                  <a:pt x="337472" y="30479"/>
                </a:lnTo>
                <a:lnTo>
                  <a:pt x="383835" y="22859"/>
                </a:lnTo>
                <a:lnTo>
                  <a:pt x="431825" y="19049"/>
                </a:lnTo>
                <a:lnTo>
                  <a:pt x="559359" y="19049"/>
                </a:lnTo>
                <a:lnTo>
                  <a:pt x="524311" y="8889"/>
                </a:lnTo>
                <a:lnTo>
                  <a:pt x="478791" y="2539"/>
                </a:lnTo>
                <a:lnTo>
                  <a:pt x="431825" y="0"/>
                </a:lnTo>
                <a:close/>
              </a:path>
              <a:path w="863600" h="862330">
                <a:moveTo>
                  <a:pt x="559359" y="19049"/>
                </a:moveTo>
                <a:lnTo>
                  <a:pt x="431825" y="19049"/>
                </a:lnTo>
                <a:lnTo>
                  <a:pt x="479812" y="22859"/>
                </a:lnTo>
                <a:lnTo>
                  <a:pt x="526171" y="30479"/>
                </a:lnTo>
                <a:lnTo>
                  <a:pt x="570596" y="43179"/>
                </a:lnTo>
                <a:lnTo>
                  <a:pt x="612776" y="62229"/>
                </a:lnTo>
                <a:lnTo>
                  <a:pt x="652403" y="83819"/>
                </a:lnTo>
                <a:lnTo>
                  <a:pt x="689170" y="110489"/>
                </a:lnTo>
                <a:lnTo>
                  <a:pt x="722766" y="140969"/>
                </a:lnTo>
                <a:lnTo>
                  <a:pt x="752884" y="173989"/>
                </a:lnTo>
                <a:lnTo>
                  <a:pt x="779215" y="210819"/>
                </a:lnTo>
                <a:lnTo>
                  <a:pt x="801451" y="250189"/>
                </a:lnTo>
                <a:lnTo>
                  <a:pt x="819283" y="293369"/>
                </a:lnTo>
                <a:lnTo>
                  <a:pt x="832401" y="336549"/>
                </a:lnTo>
                <a:lnTo>
                  <a:pt x="840499" y="383539"/>
                </a:lnTo>
                <a:lnTo>
                  <a:pt x="843267" y="430529"/>
                </a:lnTo>
                <a:lnTo>
                  <a:pt x="840499" y="478789"/>
                </a:lnTo>
                <a:lnTo>
                  <a:pt x="832401" y="525779"/>
                </a:lnTo>
                <a:lnTo>
                  <a:pt x="819283" y="570229"/>
                </a:lnTo>
                <a:lnTo>
                  <a:pt x="801451" y="612139"/>
                </a:lnTo>
                <a:lnTo>
                  <a:pt x="779215" y="651509"/>
                </a:lnTo>
                <a:lnTo>
                  <a:pt x="752884" y="688339"/>
                </a:lnTo>
                <a:lnTo>
                  <a:pt x="722766" y="722629"/>
                </a:lnTo>
                <a:lnTo>
                  <a:pt x="689170" y="751839"/>
                </a:lnTo>
                <a:lnTo>
                  <a:pt x="652403" y="778509"/>
                </a:lnTo>
                <a:lnTo>
                  <a:pt x="612776" y="801369"/>
                </a:lnTo>
                <a:lnTo>
                  <a:pt x="570596" y="819149"/>
                </a:lnTo>
                <a:lnTo>
                  <a:pt x="526171" y="831849"/>
                </a:lnTo>
                <a:lnTo>
                  <a:pt x="479812" y="839469"/>
                </a:lnTo>
                <a:lnTo>
                  <a:pt x="431825" y="842009"/>
                </a:lnTo>
                <a:lnTo>
                  <a:pt x="563740" y="842009"/>
                </a:lnTo>
                <a:lnTo>
                  <a:pt x="609953" y="824229"/>
                </a:lnTo>
                <a:lnTo>
                  <a:pt x="649543" y="803909"/>
                </a:lnTo>
                <a:lnTo>
                  <a:pt x="686625" y="779779"/>
                </a:lnTo>
                <a:lnTo>
                  <a:pt x="720932" y="751839"/>
                </a:lnTo>
                <a:lnTo>
                  <a:pt x="752198" y="721359"/>
                </a:lnTo>
                <a:lnTo>
                  <a:pt x="780158" y="687069"/>
                </a:lnTo>
                <a:lnTo>
                  <a:pt x="804546" y="648969"/>
                </a:lnTo>
                <a:lnTo>
                  <a:pt x="825097" y="609599"/>
                </a:lnTo>
                <a:lnTo>
                  <a:pt x="841543" y="567689"/>
                </a:lnTo>
                <a:lnTo>
                  <a:pt x="853619" y="524509"/>
                </a:lnTo>
                <a:lnTo>
                  <a:pt x="861060" y="478789"/>
                </a:lnTo>
                <a:lnTo>
                  <a:pt x="863599" y="430529"/>
                </a:lnTo>
                <a:lnTo>
                  <a:pt x="861060" y="384809"/>
                </a:lnTo>
                <a:lnTo>
                  <a:pt x="853619" y="339089"/>
                </a:lnTo>
                <a:lnTo>
                  <a:pt x="841543" y="294639"/>
                </a:lnTo>
                <a:lnTo>
                  <a:pt x="825097" y="252729"/>
                </a:lnTo>
                <a:lnTo>
                  <a:pt x="804546" y="213359"/>
                </a:lnTo>
                <a:lnTo>
                  <a:pt x="780158" y="176529"/>
                </a:lnTo>
                <a:lnTo>
                  <a:pt x="752198" y="142239"/>
                </a:lnTo>
                <a:lnTo>
                  <a:pt x="720932" y="110489"/>
                </a:lnTo>
                <a:lnTo>
                  <a:pt x="686625" y="82549"/>
                </a:lnTo>
                <a:lnTo>
                  <a:pt x="649543" y="58419"/>
                </a:lnTo>
                <a:lnTo>
                  <a:pt x="609953" y="38099"/>
                </a:lnTo>
                <a:lnTo>
                  <a:pt x="568121" y="21589"/>
                </a:lnTo>
                <a:lnTo>
                  <a:pt x="559359" y="19049"/>
                </a:lnTo>
                <a:close/>
              </a:path>
              <a:path w="863600" h="862330">
                <a:moveTo>
                  <a:pt x="311124" y="793749"/>
                </a:moveTo>
                <a:lnTo>
                  <a:pt x="309676" y="793749"/>
                </a:lnTo>
                <a:lnTo>
                  <a:pt x="308940" y="796289"/>
                </a:lnTo>
                <a:lnTo>
                  <a:pt x="309384" y="797559"/>
                </a:lnTo>
                <a:lnTo>
                  <a:pt x="309943" y="797559"/>
                </a:lnTo>
                <a:lnTo>
                  <a:pt x="325733" y="802639"/>
                </a:lnTo>
                <a:lnTo>
                  <a:pt x="352139" y="808989"/>
                </a:lnTo>
                <a:lnTo>
                  <a:pt x="387917" y="814069"/>
                </a:lnTo>
                <a:lnTo>
                  <a:pt x="431825" y="816609"/>
                </a:lnTo>
                <a:lnTo>
                  <a:pt x="477664" y="814069"/>
                </a:lnTo>
                <a:lnTo>
                  <a:pt x="515398" y="807719"/>
                </a:lnTo>
                <a:lnTo>
                  <a:pt x="403097" y="807719"/>
                </a:lnTo>
                <a:lnTo>
                  <a:pt x="369303" y="806449"/>
                </a:lnTo>
                <a:lnTo>
                  <a:pt x="341204" y="801369"/>
                </a:lnTo>
                <a:lnTo>
                  <a:pt x="311124" y="793749"/>
                </a:lnTo>
                <a:close/>
              </a:path>
              <a:path w="863600" h="862330">
                <a:moveTo>
                  <a:pt x="670336" y="730249"/>
                </a:moveTo>
                <a:lnTo>
                  <a:pt x="456920" y="730249"/>
                </a:lnTo>
                <a:lnTo>
                  <a:pt x="468669" y="732789"/>
                </a:lnTo>
                <a:lnTo>
                  <a:pt x="478159" y="739139"/>
                </a:lnTo>
                <a:lnTo>
                  <a:pt x="484504" y="748029"/>
                </a:lnTo>
                <a:lnTo>
                  <a:pt x="486816" y="760729"/>
                </a:lnTo>
                <a:lnTo>
                  <a:pt x="481138" y="778509"/>
                </a:lnTo>
                <a:lnTo>
                  <a:pt x="464697" y="793749"/>
                </a:lnTo>
                <a:lnTo>
                  <a:pt x="438387" y="803909"/>
                </a:lnTo>
                <a:lnTo>
                  <a:pt x="403097" y="807719"/>
                </a:lnTo>
                <a:lnTo>
                  <a:pt x="515398" y="807719"/>
                </a:lnTo>
                <a:lnTo>
                  <a:pt x="522945" y="806449"/>
                </a:lnTo>
                <a:lnTo>
                  <a:pt x="566839" y="792479"/>
                </a:lnTo>
                <a:lnTo>
                  <a:pt x="608519" y="774699"/>
                </a:lnTo>
                <a:lnTo>
                  <a:pt x="647157" y="750569"/>
                </a:lnTo>
                <a:lnTo>
                  <a:pt x="670336" y="730249"/>
                </a:lnTo>
                <a:close/>
              </a:path>
              <a:path w="863600" h="862330">
                <a:moveTo>
                  <a:pt x="69151" y="308609"/>
                </a:moveTo>
                <a:lnTo>
                  <a:pt x="65938" y="308609"/>
                </a:lnTo>
                <a:lnTo>
                  <a:pt x="62804" y="318769"/>
                </a:lnTo>
                <a:lnTo>
                  <a:pt x="56203" y="345439"/>
                </a:lnTo>
                <a:lnTo>
                  <a:pt x="49650" y="383539"/>
                </a:lnTo>
                <a:lnTo>
                  <a:pt x="46659" y="430529"/>
                </a:lnTo>
                <a:lnTo>
                  <a:pt x="49252" y="477519"/>
                </a:lnTo>
                <a:lnTo>
                  <a:pt x="57144" y="523239"/>
                </a:lnTo>
                <a:lnTo>
                  <a:pt x="70392" y="566419"/>
                </a:lnTo>
                <a:lnTo>
                  <a:pt x="89053" y="608329"/>
                </a:lnTo>
                <a:lnTo>
                  <a:pt x="113183" y="647699"/>
                </a:lnTo>
                <a:lnTo>
                  <a:pt x="142840" y="681989"/>
                </a:lnTo>
                <a:lnTo>
                  <a:pt x="178079" y="712469"/>
                </a:lnTo>
                <a:lnTo>
                  <a:pt x="218957" y="736599"/>
                </a:lnTo>
                <a:lnTo>
                  <a:pt x="265531" y="755649"/>
                </a:lnTo>
                <a:lnTo>
                  <a:pt x="309641" y="767079"/>
                </a:lnTo>
                <a:lnTo>
                  <a:pt x="352856" y="770889"/>
                </a:lnTo>
                <a:lnTo>
                  <a:pt x="393834" y="764539"/>
                </a:lnTo>
                <a:lnTo>
                  <a:pt x="418785" y="750569"/>
                </a:lnTo>
                <a:lnTo>
                  <a:pt x="436788" y="736599"/>
                </a:lnTo>
                <a:lnTo>
                  <a:pt x="456920" y="730249"/>
                </a:lnTo>
                <a:lnTo>
                  <a:pt x="670336" y="730249"/>
                </a:lnTo>
                <a:lnTo>
                  <a:pt x="681926" y="720089"/>
                </a:lnTo>
                <a:lnTo>
                  <a:pt x="711996" y="685799"/>
                </a:lnTo>
                <a:lnTo>
                  <a:pt x="729104" y="656589"/>
                </a:lnTo>
                <a:lnTo>
                  <a:pt x="263143" y="656589"/>
                </a:lnTo>
                <a:lnTo>
                  <a:pt x="232631" y="650239"/>
                </a:lnTo>
                <a:lnTo>
                  <a:pt x="210972" y="634999"/>
                </a:lnTo>
                <a:lnTo>
                  <a:pt x="198057" y="612139"/>
                </a:lnTo>
                <a:lnTo>
                  <a:pt x="193776" y="586739"/>
                </a:lnTo>
                <a:lnTo>
                  <a:pt x="196638" y="566419"/>
                </a:lnTo>
                <a:lnTo>
                  <a:pt x="204997" y="543559"/>
                </a:lnTo>
                <a:lnTo>
                  <a:pt x="218508" y="521969"/>
                </a:lnTo>
                <a:lnTo>
                  <a:pt x="236829" y="501649"/>
                </a:lnTo>
                <a:lnTo>
                  <a:pt x="255794" y="486409"/>
                </a:lnTo>
                <a:lnTo>
                  <a:pt x="104063" y="486409"/>
                </a:lnTo>
                <a:lnTo>
                  <a:pt x="84802" y="480059"/>
                </a:lnTo>
                <a:lnTo>
                  <a:pt x="69235" y="463549"/>
                </a:lnTo>
                <a:lnTo>
                  <a:pt x="58824" y="438149"/>
                </a:lnTo>
                <a:lnTo>
                  <a:pt x="55029" y="402589"/>
                </a:lnTo>
                <a:lnTo>
                  <a:pt x="57020" y="368299"/>
                </a:lnTo>
                <a:lnTo>
                  <a:pt x="61533" y="340359"/>
                </a:lnTo>
                <a:lnTo>
                  <a:pt x="66371" y="320039"/>
                </a:lnTo>
                <a:lnTo>
                  <a:pt x="69430" y="309879"/>
                </a:lnTo>
                <a:lnTo>
                  <a:pt x="69151" y="308609"/>
                </a:lnTo>
                <a:close/>
              </a:path>
              <a:path w="863600" h="862330">
                <a:moveTo>
                  <a:pt x="505955" y="372109"/>
                </a:moveTo>
                <a:lnTo>
                  <a:pt x="460943" y="403859"/>
                </a:lnTo>
                <a:lnTo>
                  <a:pt x="432506" y="420369"/>
                </a:lnTo>
                <a:lnTo>
                  <a:pt x="396176" y="441959"/>
                </a:lnTo>
                <a:lnTo>
                  <a:pt x="390972" y="500379"/>
                </a:lnTo>
                <a:lnTo>
                  <a:pt x="380377" y="551179"/>
                </a:lnTo>
                <a:lnTo>
                  <a:pt x="361213" y="593089"/>
                </a:lnTo>
                <a:lnTo>
                  <a:pt x="334762" y="626109"/>
                </a:lnTo>
                <a:lnTo>
                  <a:pt x="301810" y="647699"/>
                </a:lnTo>
                <a:lnTo>
                  <a:pt x="263143" y="656589"/>
                </a:lnTo>
                <a:lnTo>
                  <a:pt x="557390" y="656589"/>
                </a:lnTo>
                <a:lnTo>
                  <a:pt x="503138" y="643889"/>
                </a:lnTo>
                <a:lnTo>
                  <a:pt x="464245" y="613409"/>
                </a:lnTo>
                <a:lnTo>
                  <a:pt x="440825" y="571499"/>
                </a:lnTo>
                <a:lnTo>
                  <a:pt x="432993" y="524509"/>
                </a:lnTo>
                <a:lnTo>
                  <a:pt x="442732" y="468629"/>
                </a:lnTo>
                <a:lnTo>
                  <a:pt x="466043" y="427989"/>
                </a:lnTo>
                <a:lnTo>
                  <a:pt x="494067" y="401319"/>
                </a:lnTo>
                <a:lnTo>
                  <a:pt x="517944" y="387349"/>
                </a:lnTo>
                <a:lnTo>
                  <a:pt x="513156" y="383539"/>
                </a:lnTo>
                <a:lnTo>
                  <a:pt x="509536" y="378459"/>
                </a:lnTo>
                <a:lnTo>
                  <a:pt x="505955" y="372109"/>
                </a:lnTo>
                <a:close/>
              </a:path>
              <a:path w="863600" h="862330">
                <a:moveTo>
                  <a:pt x="754645" y="452119"/>
                </a:moveTo>
                <a:lnTo>
                  <a:pt x="592073" y="452119"/>
                </a:lnTo>
                <a:lnTo>
                  <a:pt x="626814" y="459739"/>
                </a:lnTo>
                <a:lnTo>
                  <a:pt x="651906" y="480059"/>
                </a:lnTo>
                <a:lnTo>
                  <a:pt x="667126" y="510539"/>
                </a:lnTo>
                <a:lnTo>
                  <a:pt x="672249" y="546099"/>
                </a:lnTo>
                <a:lnTo>
                  <a:pt x="663892" y="585469"/>
                </a:lnTo>
                <a:lnTo>
                  <a:pt x="640394" y="621029"/>
                </a:lnTo>
                <a:lnTo>
                  <a:pt x="604108" y="646429"/>
                </a:lnTo>
                <a:lnTo>
                  <a:pt x="557390" y="656589"/>
                </a:lnTo>
                <a:lnTo>
                  <a:pt x="729104" y="656589"/>
                </a:lnTo>
                <a:lnTo>
                  <a:pt x="754735" y="596899"/>
                </a:lnTo>
                <a:lnTo>
                  <a:pt x="766125" y="553719"/>
                </a:lnTo>
                <a:lnTo>
                  <a:pt x="770305" y="511809"/>
                </a:lnTo>
                <a:lnTo>
                  <a:pt x="764140" y="469899"/>
                </a:lnTo>
                <a:lnTo>
                  <a:pt x="754645" y="452119"/>
                </a:lnTo>
                <a:close/>
              </a:path>
              <a:path w="863600" h="862330">
                <a:moveTo>
                  <a:pt x="358381" y="462279"/>
                </a:moveTo>
                <a:lnTo>
                  <a:pt x="316124" y="486409"/>
                </a:lnTo>
                <a:lnTo>
                  <a:pt x="275637" y="516889"/>
                </a:lnTo>
                <a:lnTo>
                  <a:pt x="245242" y="551179"/>
                </a:lnTo>
                <a:lnTo>
                  <a:pt x="233260" y="589279"/>
                </a:lnTo>
                <a:lnTo>
                  <a:pt x="235411" y="601979"/>
                </a:lnTo>
                <a:lnTo>
                  <a:pt x="241487" y="612139"/>
                </a:lnTo>
                <a:lnTo>
                  <a:pt x="250920" y="617219"/>
                </a:lnTo>
                <a:lnTo>
                  <a:pt x="263143" y="618489"/>
                </a:lnTo>
                <a:lnTo>
                  <a:pt x="302610" y="603249"/>
                </a:lnTo>
                <a:lnTo>
                  <a:pt x="330231" y="566419"/>
                </a:lnTo>
                <a:lnTo>
                  <a:pt x="348118" y="516889"/>
                </a:lnTo>
                <a:lnTo>
                  <a:pt x="358381" y="462279"/>
                </a:lnTo>
                <a:close/>
              </a:path>
              <a:path w="863600" h="862330">
                <a:moveTo>
                  <a:pt x="553821" y="406399"/>
                </a:moveTo>
                <a:lnTo>
                  <a:pt x="530755" y="416559"/>
                </a:lnTo>
                <a:lnTo>
                  <a:pt x="505677" y="436879"/>
                </a:lnTo>
                <a:lnTo>
                  <a:pt x="485536" y="471169"/>
                </a:lnTo>
                <a:lnTo>
                  <a:pt x="477278" y="519429"/>
                </a:lnTo>
                <a:lnTo>
                  <a:pt x="483104" y="557529"/>
                </a:lnTo>
                <a:lnTo>
                  <a:pt x="499691" y="588009"/>
                </a:lnTo>
                <a:lnTo>
                  <a:pt x="525702" y="610869"/>
                </a:lnTo>
                <a:lnTo>
                  <a:pt x="559803" y="618489"/>
                </a:lnTo>
                <a:lnTo>
                  <a:pt x="587019" y="613409"/>
                </a:lnTo>
                <a:lnTo>
                  <a:pt x="609698" y="598169"/>
                </a:lnTo>
                <a:lnTo>
                  <a:pt x="625429" y="574039"/>
                </a:lnTo>
                <a:lnTo>
                  <a:pt x="625960" y="571499"/>
                </a:lnTo>
                <a:lnTo>
                  <a:pt x="562165" y="571499"/>
                </a:lnTo>
                <a:lnTo>
                  <a:pt x="545543" y="566419"/>
                </a:lnTo>
                <a:lnTo>
                  <a:pt x="532279" y="554989"/>
                </a:lnTo>
                <a:lnTo>
                  <a:pt x="523496" y="538479"/>
                </a:lnTo>
                <a:lnTo>
                  <a:pt x="520318" y="516889"/>
                </a:lnTo>
                <a:lnTo>
                  <a:pt x="525812" y="491489"/>
                </a:lnTo>
                <a:lnTo>
                  <a:pt x="540946" y="471169"/>
                </a:lnTo>
                <a:lnTo>
                  <a:pt x="563706" y="457199"/>
                </a:lnTo>
                <a:lnTo>
                  <a:pt x="592073" y="452119"/>
                </a:lnTo>
                <a:lnTo>
                  <a:pt x="754645" y="452119"/>
                </a:lnTo>
                <a:lnTo>
                  <a:pt x="750576" y="444499"/>
                </a:lnTo>
                <a:lnTo>
                  <a:pt x="737012" y="426719"/>
                </a:lnTo>
                <a:lnTo>
                  <a:pt x="731617" y="408939"/>
                </a:lnTo>
                <a:lnTo>
                  <a:pt x="588046" y="408939"/>
                </a:lnTo>
                <a:lnTo>
                  <a:pt x="564648" y="407669"/>
                </a:lnTo>
                <a:lnTo>
                  <a:pt x="553821" y="406399"/>
                </a:lnTo>
                <a:close/>
              </a:path>
              <a:path w="863600" h="862330">
                <a:moveTo>
                  <a:pt x="589686" y="487679"/>
                </a:moveTo>
                <a:lnTo>
                  <a:pt x="579133" y="488949"/>
                </a:lnTo>
                <a:lnTo>
                  <a:pt x="569807" y="494029"/>
                </a:lnTo>
                <a:lnTo>
                  <a:pt x="562972" y="502919"/>
                </a:lnTo>
                <a:lnTo>
                  <a:pt x="559892" y="513079"/>
                </a:lnTo>
                <a:lnTo>
                  <a:pt x="562202" y="527049"/>
                </a:lnTo>
                <a:lnTo>
                  <a:pt x="568820" y="537209"/>
                </a:lnTo>
                <a:lnTo>
                  <a:pt x="575733" y="546099"/>
                </a:lnTo>
                <a:lnTo>
                  <a:pt x="578929" y="554989"/>
                </a:lnTo>
                <a:lnTo>
                  <a:pt x="578929" y="566419"/>
                </a:lnTo>
                <a:lnTo>
                  <a:pt x="570560" y="571499"/>
                </a:lnTo>
                <a:lnTo>
                  <a:pt x="625960" y="571499"/>
                </a:lnTo>
                <a:lnTo>
                  <a:pt x="631799" y="543559"/>
                </a:lnTo>
                <a:lnTo>
                  <a:pt x="629255" y="523239"/>
                </a:lnTo>
                <a:lnTo>
                  <a:pt x="621506" y="505459"/>
                </a:lnTo>
                <a:lnTo>
                  <a:pt x="608375" y="492759"/>
                </a:lnTo>
                <a:lnTo>
                  <a:pt x="589686" y="487679"/>
                </a:lnTo>
                <a:close/>
              </a:path>
              <a:path w="863600" h="862330">
                <a:moveTo>
                  <a:pt x="812239" y="375919"/>
                </a:moveTo>
                <a:lnTo>
                  <a:pt x="759561" y="375919"/>
                </a:lnTo>
                <a:lnTo>
                  <a:pt x="778790" y="382269"/>
                </a:lnTo>
                <a:lnTo>
                  <a:pt x="794321" y="398779"/>
                </a:lnTo>
                <a:lnTo>
                  <a:pt x="804727" y="425449"/>
                </a:lnTo>
                <a:lnTo>
                  <a:pt x="808445" y="459739"/>
                </a:lnTo>
                <a:lnTo>
                  <a:pt x="808505" y="462279"/>
                </a:lnTo>
                <a:lnTo>
                  <a:pt x="806401" y="496569"/>
                </a:lnTo>
                <a:lnTo>
                  <a:pt x="801474" y="525779"/>
                </a:lnTo>
                <a:lnTo>
                  <a:pt x="796514" y="544829"/>
                </a:lnTo>
                <a:lnTo>
                  <a:pt x="794232" y="553719"/>
                </a:lnTo>
                <a:lnTo>
                  <a:pt x="794499" y="553719"/>
                </a:lnTo>
                <a:lnTo>
                  <a:pt x="796848" y="554989"/>
                </a:lnTo>
                <a:lnTo>
                  <a:pt x="797547" y="554989"/>
                </a:lnTo>
                <a:lnTo>
                  <a:pt x="797725" y="553719"/>
                </a:lnTo>
                <a:lnTo>
                  <a:pt x="800900" y="544829"/>
                </a:lnTo>
                <a:lnTo>
                  <a:pt x="807651" y="518159"/>
                </a:lnTo>
                <a:lnTo>
                  <a:pt x="814243" y="480059"/>
                </a:lnTo>
                <a:lnTo>
                  <a:pt x="816940" y="430529"/>
                </a:lnTo>
                <a:lnTo>
                  <a:pt x="814015" y="386079"/>
                </a:lnTo>
                <a:lnTo>
                  <a:pt x="812239" y="375919"/>
                </a:lnTo>
                <a:close/>
              </a:path>
              <a:path w="863600" h="862330">
                <a:moveTo>
                  <a:pt x="431825" y="45719"/>
                </a:moveTo>
                <a:lnTo>
                  <a:pt x="386017" y="48259"/>
                </a:lnTo>
                <a:lnTo>
                  <a:pt x="340829" y="57149"/>
                </a:lnTo>
                <a:lnTo>
                  <a:pt x="297057" y="69849"/>
                </a:lnTo>
                <a:lnTo>
                  <a:pt x="255499" y="88899"/>
                </a:lnTo>
                <a:lnTo>
                  <a:pt x="216954" y="113029"/>
                </a:lnTo>
                <a:lnTo>
                  <a:pt x="182219" y="142239"/>
                </a:lnTo>
                <a:lnTo>
                  <a:pt x="152092" y="177799"/>
                </a:lnTo>
                <a:lnTo>
                  <a:pt x="127370" y="218439"/>
                </a:lnTo>
                <a:lnTo>
                  <a:pt x="108851" y="265429"/>
                </a:lnTo>
                <a:lnTo>
                  <a:pt x="97486" y="308609"/>
                </a:lnTo>
                <a:lnTo>
                  <a:pt x="93294" y="351789"/>
                </a:lnTo>
                <a:lnTo>
                  <a:pt x="99465" y="393699"/>
                </a:lnTo>
                <a:lnTo>
                  <a:pt x="113042" y="419099"/>
                </a:lnTo>
                <a:lnTo>
                  <a:pt x="126619" y="436879"/>
                </a:lnTo>
                <a:lnTo>
                  <a:pt x="132791" y="457199"/>
                </a:lnTo>
                <a:lnTo>
                  <a:pt x="130488" y="468629"/>
                </a:lnTo>
                <a:lnTo>
                  <a:pt x="124256" y="477519"/>
                </a:lnTo>
                <a:lnTo>
                  <a:pt x="115110" y="483869"/>
                </a:lnTo>
                <a:lnTo>
                  <a:pt x="104063" y="486409"/>
                </a:lnTo>
                <a:lnTo>
                  <a:pt x="255794" y="486409"/>
                </a:lnTo>
                <a:lnTo>
                  <a:pt x="263697" y="480059"/>
                </a:lnTo>
                <a:lnTo>
                  <a:pt x="292911" y="461009"/>
                </a:lnTo>
                <a:lnTo>
                  <a:pt x="325485" y="443229"/>
                </a:lnTo>
                <a:lnTo>
                  <a:pt x="362432" y="424179"/>
                </a:lnTo>
                <a:lnTo>
                  <a:pt x="363438" y="417829"/>
                </a:lnTo>
                <a:lnTo>
                  <a:pt x="318160" y="417829"/>
                </a:lnTo>
                <a:lnTo>
                  <a:pt x="300393" y="414019"/>
                </a:lnTo>
                <a:lnTo>
                  <a:pt x="285427" y="403859"/>
                </a:lnTo>
                <a:lnTo>
                  <a:pt x="274274" y="389889"/>
                </a:lnTo>
                <a:lnTo>
                  <a:pt x="267944" y="373379"/>
                </a:lnTo>
                <a:lnTo>
                  <a:pt x="244635" y="368299"/>
                </a:lnTo>
                <a:lnTo>
                  <a:pt x="225929" y="354329"/>
                </a:lnTo>
                <a:lnTo>
                  <a:pt x="213277" y="335279"/>
                </a:lnTo>
                <a:lnTo>
                  <a:pt x="208127" y="308609"/>
                </a:lnTo>
                <a:lnTo>
                  <a:pt x="210088" y="289559"/>
                </a:lnTo>
                <a:lnTo>
                  <a:pt x="215749" y="273049"/>
                </a:lnTo>
                <a:lnTo>
                  <a:pt x="224774" y="261619"/>
                </a:lnTo>
                <a:lnTo>
                  <a:pt x="236829" y="257809"/>
                </a:lnTo>
                <a:lnTo>
                  <a:pt x="290391" y="257809"/>
                </a:lnTo>
                <a:lnTo>
                  <a:pt x="296205" y="245109"/>
                </a:lnTo>
                <a:lnTo>
                  <a:pt x="327808" y="210819"/>
                </a:lnTo>
                <a:lnTo>
                  <a:pt x="366026" y="198119"/>
                </a:lnTo>
                <a:lnTo>
                  <a:pt x="734651" y="198119"/>
                </a:lnTo>
                <a:lnTo>
                  <a:pt x="720969" y="181609"/>
                </a:lnTo>
                <a:lnTo>
                  <a:pt x="685827" y="151129"/>
                </a:lnTo>
                <a:lnTo>
                  <a:pt x="653510" y="132079"/>
                </a:lnTo>
                <a:lnTo>
                  <a:pt x="406679" y="132079"/>
                </a:lnTo>
                <a:lnTo>
                  <a:pt x="394444" y="129539"/>
                </a:lnTo>
                <a:lnTo>
                  <a:pt x="385013" y="123189"/>
                </a:lnTo>
                <a:lnTo>
                  <a:pt x="378943" y="114299"/>
                </a:lnTo>
                <a:lnTo>
                  <a:pt x="376796" y="102869"/>
                </a:lnTo>
                <a:lnTo>
                  <a:pt x="382644" y="83819"/>
                </a:lnTo>
                <a:lnTo>
                  <a:pt x="399365" y="68579"/>
                </a:lnTo>
                <a:lnTo>
                  <a:pt x="425729" y="58419"/>
                </a:lnTo>
                <a:lnTo>
                  <a:pt x="460501" y="54609"/>
                </a:lnTo>
                <a:lnTo>
                  <a:pt x="509582" y="54609"/>
                </a:lnTo>
                <a:lnTo>
                  <a:pt x="477551" y="48259"/>
                </a:lnTo>
                <a:lnTo>
                  <a:pt x="431825" y="45719"/>
                </a:lnTo>
                <a:close/>
              </a:path>
              <a:path w="863600" h="862330">
                <a:moveTo>
                  <a:pt x="366026" y="401319"/>
                </a:moveTo>
                <a:lnTo>
                  <a:pt x="355179" y="408939"/>
                </a:lnTo>
                <a:lnTo>
                  <a:pt x="342988" y="414019"/>
                </a:lnTo>
                <a:lnTo>
                  <a:pt x="330350" y="416559"/>
                </a:lnTo>
                <a:lnTo>
                  <a:pt x="318160" y="417829"/>
                </a:lnTo>
                <a:lnTo>
                  <a:pt x="363438" y="417829"/>
                </a:lnTo>
                <a:lnTo>
                  <a:pt x="363639" y="416559"/>
                </a:lnTo>
                <a:lnTo>
                  <a:pt x="364807" y="410209"/>
                </a:lnTo>
                <a:lnTo>
                  <a:pt x="366026" y="401319"/>
                </a:lnTo>
                <a:close/>
              </a:path>
              <a:path w="863600" h="862330">
                <a:moveTo>
                  <a:pt x="811129" y="369569"/>
                </a:moveTo>
                <a:lnTo>
                  <a:pt x="585444" y="369569"/>
                </a:lnTo>
                <a:lnTo>
                  <a:pt x="596825" y="370839"/>
                </a:lnTo>
                <a:lnTo>
                  <a:pt x="607968" y="373379"/>
                </a:lnTo>
                <a:lnTo>
                  <a:pt x="616605" y="379729"/>
                </a:lnTo>
                <a:lnTo>
                  <a:pt x="620471" y="388619"/>
                </a:lnTo>
                <a:lnTo>
                  <a:pt x="610994" y="403859"/>
                </a:lnTo>
                <a:lnTo>
                  <a:pt x="588046" y="408939"/>
                </a:lnTo>
                <a:lnTo>
                  <a:pt x="731617" y="408939"/>
                </a:lnTo>
                <a:lnTo>
                  <a:pt x="759561" y="375919"/>
                </a:lnTo>
                <a:lnTo>
                  <a:pt x="812239" y="375919"/>
                </a:lnTo>
                <a:lnTo>
                  <a:pt x="811129" y="369569"/>
                </a:lnTo>
                <a:close/>
              </a:path>
              <a:path w="863600" h="862330">
                <a:moveTo>
                  <a:pt x="494598" y="297179"/>
                </a:moveTo>
                <a:lnTo>
                  <a:pt x="431825" y="297179"/>
                </a:lnTo>
                <a:lnTo>
                  <a:pt x="436587" y="304799"/>
                </a:lnTo>
                <a:lnTo>
                  <a:pt x="436587" y="312419"/>
                </a:lnTo>
                <a:lnTo>
                  <a:pt x="433283" y="326389"/>
                </a:lnTo>
                <a:lnTo>
                  <a:pt x="424938" y="341629"/>
                </a:lnTo>
                <a:lnTo>
                  <a:pt x="413902" y="356869"/>
                </a:lnTo>
                <a:lnTo>
                  <a:pt x="402526" y="369569"/>
                </a:lnTo>
                <a:lnTo>
                  <a:pt x="400324" y="382269"/>
                </a:lnTo>
                <a:lnTo>
                  <a:pt x="398908" y="392429"/>
                </a:lnTo>
                <a:lnTo>
                  <a:pt x="398152" y="400049"/>
                </a:lnTo>
                <a:lnTo>
                  <a:pt x="397929" y="406399"/>
                </a:lnTo>
                <a:lnTo>
                  <a:pt x="426223" y="388619"/>
                </a:lnTo>
                <a:lnTo>
                  <a:pt x="471766" y="359409"/>
                </a:lnTo>
                <a:lnTo>
                  <a:pt x="494017" y="344169"/>
                </a:lnTo>
                <a:lnTo>
                  <a:pt x="492629" y="337819"/>
                </a:lnTo>
                <a:lnTo>
                  <a:pt x="491917" y="330199"/>
                </a:lnTo>
                <a:lnTo>
                  <a:pt x="491707" y="325119"/>
                </a:lnTo>
                <a:lnTo>
                  <a:pt x="491616" y="316229"/>
                </a:lnTo>
                <a:lnTo>
                  <a:pt x="494598" y="297179"/>
                </a:lnTo>
                <a:close/>
              </a:path>
              <a:path w="863600" h="862330">
                <a:moveTo>
                  <a:pt x="577722" y="198119"/>
                </a:moveTo>
                <a:lnTo>
                  <a:pt x="366026" y="198119"/>
                </a:lnTo>
                <a:lnTo>
                  <a:pt x="387514" y="201929"/>
                </a:lnTo>
                <a:lnTo>
                  <a:pt x="399807" y="212089"/>
                </a:lnTo>
                <a:lnTo>
                  <a:pt x="405372" y="224789"/>
                </a:lnTo>
                <a:lnTo>
                  <a:pt x="406679" y="236219"/>
                </a:lnTo>
                <a:lnTo>
                  <a:pt x="397186" y="278129"/>
                </a:lnTo>
                <a:lnTo>
                  <a:pt x="372891" y="318769"/>
                </a:lnTo>
                <a:lnTo>
                  <a:pt x="340071" y="350519"/>
                </a:lnTo>
                <a:lnTo>
                  <a:pt x="305003" y="369569"/>
                </a:lnTo>
                <a:lnTo>
                  <a:pt x="306676" y="374649"/>
                </a:lnTo>
                <a:lnTo>
                  <a:pt x="310245" y="380999"/>
                </a:lnTo>
                <a:lnTo>
                  <a:pt x="316276" y="386079"/>
                </a:lnTo>
                <a:lnTo>
                  <a:pt x="325335" y="388619"/>
                </a:lnTo>
                <a:lnTo>
                  <a:pt x="339247" y="384809"/>
                </a:lnTo>
                <a:lnTo>
                  <a:pt x="353153" y="378459"/>
                </a:lnTo>
                <a:lnTo>
                  <a:pt x="365714" y="368299"/>
                </a:lnTo>
                <a:lnTo>
                  <a:pt x="375589" y="358139"/>
                </a:lnTo>
                <a:lnTo>
                  <a:pt x="381533" y="337819"/>
                </a:lnTo>
                <a:lnTo>
                  <a:pt x="391733" y="318769"/>
                </a:lnTo>
                <a:lnTo>
                  <a:pt x="405516" y="303529"/>
                </a:lnTo>
                <a:lnTo>
                  <a:pt x="422211" y="297179"/>
                </a:lnTo>
                <a:lnTo>
                  <a:pt x="494598" y="297179"/>
                </a:lnTo>
                <a:lnTo>
                  <a:pt x="498175" y="274319"/>
                </a:lnTo>
                <a:lnTo>
                  <a:pt x="516281" y="236219"/>
                </a:lnTo>
                <a:lnTo>
                  <a:pt x="543582" y="208279"/>
                </a:lnTo>
                <a:lnTo>
                  <a:pt x="577722" y="198119"/>
                </a:lnTo>
                <a:close/>
              </a:path>
              <a:path w="863600" h="862330">
                <a:moveTo>
                  <a:pt x="734651" y="198119"/>
                </a:moveTo>
                <a:lnTo>
                  <a:pt x="577722" y="198119"/>
                </a:lnTo>
                <a:lnTo>
                  <a:pt x="595870" y="200659"/>
                </a:lnTo>
                <a:lnTo>
                  <a:pt x="608974" y="209549"/>
                </a:lnTo>
                <a:lnTo>
                  <a:pt x="616920" y="223519"/>
                </a:lnTo>
                <a:lnTo>
                  <a:pt x="619594" y="238759"/>
                </a:lnTo>
                <a:lnTo>
                  <a:pt x="613409" y="267969"/>
                </a:lnTo>
                <a:lnTo>
                  <a:pt x="596123" y="297179"/>
                </a:lnTo>
                <a:lnTo>
                  <a:pt x="569644" y="325119"/>
                </a:lnTo>
                <a:lnTo>
                  <a:pt x="535876" y="351789"/>
                </a:lnTo>
                <a:lnTo>
                  <a:pt x="538983" y="359409"/>
                </a:lnTo>
                <a:lnTo>
                  <a:pt x="542939" y="365759"/>
                </a:lnTo>
                <a:lnTo>
                  <a:pt x="547783" y="370839"/>
                </a:lnTo>
                <a:lnTo>
                  <a:pt x="553554" y="374649"/>
                </a:lnTo>
                <a:lnTo>
                  <a:pt x="556303" y="373379"/>
                </a:lnTo>
                <a:lnTo>
                  <a:pt x="563541" y="370839"/>
                </a:lnTo>
                <a:lnTo>
                  <a:pt x="573759" y="369569"/>
                </a:lnTo>
                <a:lnTo>
                  <a:pt x="811129" y="369569"/>
                </a:lnTo>
                <a:lnTo>
                  <a:pt x="806024" y="340359"/>
                </a:lnTo>
                <a:lnTo>
                  <a:pt x="792845" y="297179"/>
                </a:lnTo>
                <a:lnTo>
                  <a:pt x="774356" y="255269"/>
                </a:lnTo>
                <a:lnTo>
                  <a:pt x="750438" y="217169"/>
                </a:lnTo>
                <a:lnTo>
                  <a:pt x="734651" y="198119"/>
                </a:lnTo>
                <a:close/>
              </a:path>
              <a:path w="863600" h="862330">
                <a:moveTo>
                  <a:pt x="290391" y="257809"/>
                </a:moveTo>
                <a:lnTo>
                  <a:pt x="244017" y="257809"/>
                </a:lnTo>
                <a:lnTo>
                  <a:pt x="246405" y="264159"/>
                </a:lnTo>
                <a:lnTo>
                  <a:pt x="246405" y="267969"/>
                </a:lnTo>
                <a:lnTo>
                  <a:pt x="245472" y="274319"/>
                </a:lnTo>
                <a:lnTo>
                  <a:pt x="243420" y="281939"/>
                </a:lnTo>
                <a:lnTo>
                  <a:pt x="241369" y="293369"/>
                </a:lnTo>
                <a:lnTo>
                  <a:pt x="254559" y="336549"/>
                </a:lnTo>
                <a:lnTo>
                  <a:pt x="266750" y="340359"/>
                </a:lnTo>
                <a:lnTo>
                  <a:pt x="274693" y="292099"/>
                </a:lnTo>
                <a:lnTo>
                  <a:pt x="290391" y="257809"/>
                </a:lnTo>
                <a:close/>
              </a:path>
              <a:path w="863600" h="862330">
                <a:moveTo>
                  <a:pt x="365404" y="229869"/>
                </a:moveTo>
                <a:lnTo>
                  <a:pt x="345544" y="237489"/>
                </a:lnTo>
                <a:lnTo>
                  <a:pt x="325081" y="265429"/>
                </a:lnTo>
                <a:lnTo>
                  <a:pt x="309086" y="302259"/>
                </a:lnTo>
                <a:lnTo>
                  <a:pt x="302628" y="336549"/>
                </a:lnTo>
                <a:lnTo>
                  <a:pt x="333037" y="312419"/>
                </a:lnTo>
                <a:lnTo>
                  <a:pt x="359348" y="279399"/>
                </a:lnTo>
                <a:lnTo>
                  <a:pt x="372992" y="247649"/>
                </a:lnTo>
                <a:lnTo>
                  <a:pt x="365404" y="229869"/>
                </a:lnTo>
                <a:close/>
              </a:path>
              <a:path w="863600" h="862330">
                <a:moveTo>
                  <a:pt x="580034" y="231139"/>
                </a:moveTo>
                <a:lnTo>
                  <a:pt x="564355" y="233679"/>
                </a:lnTo>
                <a:lnTo>
                  <a:pt x="547555" y="252729"/>
                </a:lnTo>
                <a:lnTo>
                  <a:pt x="534159" y="283209"/>
                </a:lnTo>
                <a:lnTo>
                  <a:pt x="528688" y="318769"/>
                </a:lnTo>
                <a:lnTo>
                  <a:pt x="554758" y="293369"/>
                </a:lnTo>
                <a:lnTo>
                  <a:pt x="575568" y="266699"/>
                </a:lnTo>
                <a:lnTo>
                  <a:pt x="585775" y="245109"/>
                </a:lnTo>
                <a:lnTo>
                  <a:pt x="580034" y="231139"/>
                </a:lnTo>
                <a:close/>
              </a:path>
              <a:path w="863600" h="862330">
                <a:moveTo>
                  <a:pt x="510743" y="92709"/>
                </a:moveTo>
                <a:lnTo>
                  <a:pt x="469772" y="99059"/>
                </a:lnTo>
                <a:lnTo>
                  <a:pt x="444823" y="111759"/>
                </a:lnTo>
                <a:lnTo>
                  <a:pt x="426818" y="125729"/>
                </a:lnTo>
                <a:lnTo>
                  <a:pt x="406679" y="132079"/>
                </a:lnTo>
                <a:lnTo>
                  <a:pt x="653510" y="132079"/>
                </a:lnTo>
                <a:lnTo>
                  <a:pt x="644892" y="126999"/>
                </a:lnTo>
                <a:lnTo>
                  <a:pt x="598042" y="107949"/>
                </a:lnTo>
                <a:lnTo>
                  <a:pt x="575495" y="101599"/>
                </a:lnTo>
                <a:lnTo>
                  <a:pt x="553950" y="96519"/>
                </a:lnTo>
                <a:lnTo>
                  <a:pt x="532625" y="93979"/>
                </a:lnTo>
                <a:lnTo>
                  <a:pt x="510743" y="92709"/>
                </a:lnTo>
                <a:close/>
              </a:path>
              <a:path w="863600" h="862330">
                <a:moveTo>
                  <a:pt x="509582" y="54609"/>
                </a:moveTo>
                <a:lnTo>
                  <a:pt x="460501" y="54609"/>
                </a:lnTo>
                <a:lnTo>
                  <a:pt x="498024" y="57149"/>
                </a:lnTo>
                <a:lnTo>
                  <a:pt x="526945" y="62229"/>
                </a:lnTo>
                <a:lnTo>
                  <a:pt x="545669" y="67309"/>
                </a:lnTo>
                <a:lnTo>
                  <a:pt x="552602" y="69849"/>
                </a:lnTo>
                <a:lnTo>
                  <a:pt x="553732" y="69849"/>
                </a:lnTo>
                <a:lnTo>
                  <a:pt x="554608" y="67309"/>
                </a:lnTo>
                <a:lnTo>
                  <a:pt x="554189" y="66039"/>
                </a:lnTo>
                <a:lnTo>
                  <a:pt x="553821" y="66039"/>
                </a:lnTo>
                <a:lnTo>
                  <a:pt x="542842" y="62229"/>
                </a:lnTo>
                <a:lnTo>
                  <a:pt x="515988" y="55879"/>
                </a:lnTo>
                <a:lnTo>
                  <a:pt x="509582" y="5460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>
              <a:solidFill>
                <a:srgbClr val="1E419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solidFill>
                  <a:schemeClr val="bg1"/>
                </a:solidFill>
              </a:rPr>
              <a:t>Reporting User Stories</a:t>
            </a:r>
            <a:endParaRPr lang="en-US" sz="3600" dirty="0">
              <a:solidFill>
                <a:schemeClr val="bg1"/>
              </a:solidFill>
            </a:endParaRPr>
          </a:p>
        </p:txBody>
      </p:sp>
      <p:grpSp>
        <p:nvGrpSpPr>
          <p:cNvPr id="344" name="Group 343"/>
          <p:cNvGrpSpPr/>
          <p:nvPr/>
        </p:nvGrpSpPr>
        <p:grpSpPr>
          <a:xfrm rot="21307717">
            <a:off x="933147" y="1049723"/>
            <a:ext cx="5497442" cy="3775445"/>
            <a:chOff x="1235442" y="682333"/>
            <a:chExt cx="4046003" cy="2641801"/>
          </a:xfrm>
          <a:effectLst>
            <a:outerShdw blurRad="254000" dist="50800" dir="5400000" algn="ctr" rotWithShape="0">
              <a:srgbClr val="000000">
                <a:alpha val="40000"/>
              </a:srgbClr>
            </a:outerShdw>
          </a:effectLst>
        </p:grpSpPr>
        <p:sp>
          <p:nvSpPr>
            <p:cNvPr id="371" name="Rectangle 370"/>
            <p:cNvSpPr/>
            <p:nvPr/>
          </p:nvSpPr>
          <p:spPr>
            <a:xfrm>
              <a:off x="1235442" y="682333"/>
              <a:ext cx="4046003" cy="2641801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>
              <a:softEdge rad="0"/>
            </a:effectLst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endParaRPr>
            </a:p>
          </p:txBody>
        </p:sp>
        <p:cxnSp>
          <p:nvCxnSpPr>
            <p:cNvPr id="372" name="Straight Connector 371"/>
            <p:cNvCxnSpPr/>
            <p:nvPr/>
          </p:nvCxnSpPr>
          <p:spPr>
            <a:xfrm>
              <a:off x="1244559" y="1102135"/>
              <a:ext cx="4018651" cy="0"/>
            </a:xfrm>
            <a:prstGeom prst="line">
              <a:avLst/>
            </a:prstGeom>
            <a:noFill/>
            <a:ln w="0" cap="flat" cmpd="sng" algn="ctr">
              <a:solidFill>
                <a:srgbClr val="D8E7F4"/>
              </a:solidFill>
              <a:prstDash val="solid"/>
              <a:miter lim="800000"/>
            </a:ln>
            <a:effectLst/>
          </p:spPr>
        </p:cxnSp>
        <p:cxnSp>
          <p:nvCxnSpPr>
            <p:cNvPr id="373" name="Straight Connector 372"/>
            <p:cNvCxnSpPr/>
            <p:nvPr/>
          </p:nvCxnSpPr>
          <p:spPr>
            <a:xfrm>
              <a:off x="1244559" y="1263743"/>
              <a:ext cx="4018651" cy="0"/>
            </a:xfrm>
            <a:prstGeom prst="line">
              <a:avLst/>
            </a:prstGeom>
            <a:noFill/>
            <a:ln w="0" cap="flat" cmpd="sng" algn="ctr">
              <a:solidFill>
                <a:srgbClr val="D8E7F4"/>
              </a:solidFill>
              <a:prstDash val="solid"/>
              <a:miter lim="800000"/>
            </a:ln>
            <a:effectLst/>
          </p:spPr>
        </p:cxnSp>
        <p:cxnSp>
          <p:nvCxnSpPr>
            <p:cNvPr id="374" name="Straight Connector 373"/>
            <p:cNvCxnSpPr/>
            <p:nvPr/>
          </p:nvCxnSpPr>
          <p:spPr>
            <a:xfrm>
              <a:off x="1244558" y="1420845"/>
              <a:ext cx="4018651" cy="0"/>
            </a:xfrm>
            <a:prstGeom prst="line">
              <a:avLst/>
            </a:prstGeom>
            <a:noFill/>
            <a:ln w="0" cap="flat" cmpd="sng" algn="ctr">
              <a:solidFill>
                <a:srgbClr val="D8E7F4"/>
              </a:solidFill>
              <a:prstDash val="solid"/>
              <a:miter lim="800000"/>
            </a:ln>
            <a:effectLst/>
          </p:spPr>
        </p:cxnSp>
        <p:cxnSp>
          <p:nvCxnSpPr>
            <p:cNvPr id="375" name="Straight Connector 374"/>
            <p:cNvCxnSpPr/>
            <p:nvPr/>
          </p:nvCxnSpPr>
          <p:spPr>
            <a:xfrm>
              <a:off x="1244558" y="1564511"/>
              <a:ext cx="4018651" cy="0"/>
            </a:xfrm>
            <a:prstGeom prst="line">
              <a:avLst/>
            </a:prstGeom>
            <a:noFill/>
            <a:ln w="0" cap="flat" cmpd="sng" algn="ctr">
              <a:solidFill>
                <a:srgbClr val="D8E7F4"/>
              </a:solidFill>
              <a:prstDash val="solid"/>
              <a:miter lim="800000"/>
            </a:ln>
            <a:effectLst/>
          </p:spPr>
        </p:cxnSp>
        <p:cxnSp>
          <p:nvCxnSpPr>
            <p:cNvPr id="376" name="Straight Connector 375"/>
            <p:cNvCxnSpPr/>
            <p:nvPr/>
          </p:nvCxnSpPr>
          <p:spPr>
            <a:xfrm>
              <a:off x="1244558" y="1713858"/>
              <a:ext cx="4018651" cy="0"/>
            </a:xfrm>
            <a:prstGeom prst="line">
              <a:avLst/>
            </a:prstGeom>
            <a:noFill/>
            <a:ln w="0" cap="flat" cmpd="sng" algn="ctr">
              <a:solidFill>
                <a:srgbClr val="D8E7F4"/>
              </a:solidFill>
              <a:prstDash val="solid"/>
              <a:miter lim="800000"/>
            </a:ln>
            <a:effectLst/>
          </p:spPr>
        </p:cxnSp>
        <p:cxnSp>
          <p:nvCxnSpPr>
            <p:cNvPr id="377" name="Straight Connector 376"/>
            <p:cNvCxnSpPr/>
            <p:nvPr/>
          </p:nvCxnSpPr>
          <p:spPr>
            <a:xfrm>
              <a:off x="1244557" y="1866368"/>
              <a:ext cx="4018651" cy="0"/>
            </a:xfrm>
            <a:prstGeom prst="line">
              <a:avLst/>
            </a:prstGeom>
            <a:noFill/>
            <a:ln w="0" cap="flat" cmpd="sng" algn="ctr">
              <a:solidFill>
                <a:srgbClr val="D8E7F4"/>
              </a:solidFill>
              <a:prstDash val="solid"/>
              <a:miter lim="800000"/>
            </a:ln>
            <a:effectLst/>
          </p:spPr>
        </p:cxnSp>
        <p:cxnSp>
          <p:nvCxnSpPr>
            <p:cNvPr id="378" name="Straight Connector 377"/>
            <p:cNvCxnSpPr/>
            <p:nvPr/>
          </p:nvCxnSpPr>
          <p:spPr>
            <a:xfrm>
              <a:off x="1244557" y="2010949"/>
              <a:ext cx="4018651" cy="0"/>
            </a:xfrm>
            <a:prstGeom prst="line">
              <a:avLst/>
            </a:prstGeom>
            <a:noFill/>
            <a:ln w="0" cap="flat" cmpd="sng" algn="ctr">
              <a:solidFill>
                <a:srgbClr val="D8E7F4"/>
              </a:solidFill>
              <a:prstDash val="solid"/>
              <a:miter lim="800000"/>
            </a:ln>
            <a:effectLst/>
          </p:spPr>
        </p:cxnSp>
        <p:cxnSp>
          <p:nvCxnSpPr>
            <p:cNvPr id="379" name="Straight Connector 378"/>
            <p:cNvCxnSpPr/>
            <p:nvPr/>
          </p:nvCxnSpPr>
          <p:spPr>
            <a:xfrm>
              <a:off x="1244557" y="2165604"/>
              <a:ext cx="4018651" cy="0"/>
            </a:xfrm>
            <a:prstGeom prst="line">
              <a:avLst/>
            </a:prstGeom>
            <a:noFill/>
            <a:ln w="0" cap="flat" cmpd="sng" algn="ctr">
              <a:solidFill>
                <a:srgbClr val="D8E7F4"/>
              </a:solidFill>
              <a:prstDash val="solid"/>
              <a:miter lim="800000"/>
            </a:ln>
            <a:effectLst/>
          </p:spPr>
        </p:cxnSp>
        <p:cxnSp>
          <p:nvCxnSpPr>
            <p:cNvPr id="380" name="Straight Connector 379"/>
            <p:cNvCxnSpPr/>
            <p:nvPr/>
          </p:nvCxnSpPr>
          <p:spPr>
            <a:xfrm>
              <a:off x="1244557" y="2316078"/>
              <a:ext cx="4018651" cy="0"/>
            </a:xfrm>
            <a:prstGeom prst="line">
              <a:avLst/>
            </a:prstGeom>
            <a:noFill/>
            <a:ln w="0" cap="flat" cmpd="sng" algn="ctr">
              <a:solidFill>
                <a:srgbClr val="D8E7F4"/>
              </a:solidFill>
              <a:prstDash val="solid"/>
              <a:miter lim="800000"/>
            </a:ln>
            <a:effectLst/>
          </p:spPr>
        </p:cxnSp>
        <p:cxnSp>
          <p:nvCxnSpPr>
            <p:cNvPr id="381" name="Straight Connector 380"/>
            <p:cNvCxnSpPr/>
            <p:nvPr/>
          </p:nvCxnSpPr>
          <p:spPr>
            <a:xfrm>
              <a:off x="1244555" y="2464040"/>
              <a:ext cx="4018651" cy="0"/>
            </a:xfrm>
            <a:prstGeom prst="line">
              <a:avLst/>
            </a:prstGeom>
            <a:noFill/>
            <a:ln w="0" cap="flat" cmpd="sng" algn="ctr">
              <a:solidFill>
                <a:srgbClr val="D8E7F4"/>
              </a:solidFill>
              <a:prstDash val="solid"/>
              <a:miter lim="800000"/>
            </a:ln>
            <a:effectLst/>
          </p:spPr>
        </p:cxnSp>
        <p:cxnSp>
          <p:nvCxnSpPr>
            <p:cNvPr id="382" name="Straight Connector 381"/>
            <p:cNvCxnSpPr/>
            <p:nvPr/>
          </p:nvCxnSpPr>
          <p:spPr>
            <a:xfrm>
              <a:off x="1244555" y="2622266"/>
              <a:ext cx="4018651" cy="0"/>
            </a:xfrm>
            <a:prstGeom prst="line">
              <a:avLst/>
            </a:prstGeom>
            <a:noFill/>
            <a:ln w="0" cap="flat" cmpd="sng" algn="ctr">
              <a:solidFill>
                <a:srgbClr val="D8E7F4"/>
              </a:solidFill>
              <a:prstDash val="solid"/>
              <a:miter lim="800000"/>
            </a:ln>
            <a:effectLst/>
          </p:spPr>
        </p:cxnSp>
        <p:cxnSp>
          <p:nvCxnSpPr>
            <p:cNvPr id="383" name="Straight Connector 382"/>
            <p:cNvCxnSpPr/>
            <p:nvPr/>
          </p:nvCxnSpPr>
          <p:spPr>
            <a:xfrm>
              <a:off x="1244555" y="2789679"/>
              <a:ext cx="4018651" cy="0"/>
            </a:xfrm>
            <a:prstGeom prst="line">
              <a:avLst/>
            </a:prstGeom>
            <a:noFill/>
            <a:ln w="0" cap="flat" cmpd="sng" algn="ctr">
              <a:solidFill>
                <a:srgbClr val="D8E7F4"/>
              </a:solidFill>
              <a:prstDash val="solid"/>
              <a:miter lim="800000"/>
            </a:ln>
            <a:effectLst/>
          </p:spPr>
        </p:cxnSp>
        <p:cxnSp>
          <p:nvCxnSpPr>
            <p:cNvPr id="384" name="Straight Connector 383"/>
            <p:cNvCxnSpPr/>
            <p:nvPr/>
          </p:nvCxnSpPr>
          <p:spPr>
            <a:xfrm>
              <a:off x="1244555" y="2950377"/>
              <a:ext cx="4018651" cy="0"/>
            </a:xfrm>
            <a:prstGeom prst="line">
              <a:avLst/>
            </a:prstGeom>
            <a:noFill/>
            <a:ln w="0" cap="flat" cmpd="sng" algn="ctr">
              <a:solidFill>
                <a:srgbClr val="D8E7F4"/>
              </a:solidFill>
              <a:prstDash val="solid"/>
              <a:miter lim="800000"/>
            </a:ln>
            <a:effectLst/>
          </p:spPr>
        </p:cxnSp>
        <p:cxnSp>
          <p:nvCxnSpPr>
            <p:cNvPr id="385" name="Straight Connector 384"/>
            <p:cNvCxnSpPr/>
            <p:nvPr/>
          </p:nvCxnSpPr>
          <p:spPr>
            <a:xfrm>
              <a:off x="1244554" y="3101761"/>
              <a:ext cx="4018651" cy="0"/>
            </a:xfrm>
            <a:prstGeom prst="line">
              <a:avLst/>
            </a:prstGeom>
            <a:noFill/>
            <a:ln w="0" cap="flat" cmpd="sng" algn="ctr">
              <a:solidFill>
                <a:srgbClr val="D8E7F4"/>
              </a:solidFill>
              <a:prstDash val="solid"/>
              <a:miter lim="800000"/>
            </a:ln>
            <a:effectLst/>
          </p:spPr>
        </p:cxnSp>
      </p:grpSp>
      <p:sp>
        <p:nvSpPr>
          <p:cNvPr id="345" name="TextBox 104"/>
          <p:cNvSpPr txBox="1"/>
          <p:nvPr/>
        </p:nvSpPr>
        <p:spPr>
          <a:xfrm rot="21275400">
            <a:off x="967963" y="1625273"/>
            <a:ext cx="484485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Dakota" panose="020B0604020202020204"/>
              </a:rPr>
              <a:t>As an</a:t>
            </a:r>
            <a:r>
              <a:rPr kumimoji="0" lang="en-US" sz="1600" b="1" i="0" u="none" strike="noStrike" kern="120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Dakota" panose="020B0604020202020204"/>
              </a:rPr>
              <a:t> InSight user,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b="1" baseline="0" dirty="0" smtClean="0">
              <a:solidFill>
                <a:sysClr val="windowText" lastClr="000000"/>
              </a:solidFill>
              <a:latin typeface="Dakota" panose="020B0604020202020204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baseline="0" dirty="0" smtClean="0">
                <a:solidFill>
                  <a:sysClr val="windowText" lastClr="000000"/>
                </a:solidFill>
                <a:latin typeface="Dakota" panose="020B0604020202020204"/>
              </a:rPr>
              <a:t>I</a:t>
            </a:r>
            <a:r>
              <a:rPr lang="en-US" sz="1600" b="1" dirty="0" smtClean="0">
                <a:solidFill>
                  <a:sysClr val="windowText" lastClr="000000"/>
                </a:solidFill>
                <a:latin typeface="Dakota" panose="020B0604020202020204"/>
              </a:rPr>
              <a:t> want to be able to create reports </a:t>
            </a:r>
            <a:r>
              <a:rPr lang="en-US" sz="1600" b="1" baseline="0" dirty="0" smtClean="0">
                <a:solidFill>
                  <a:sysClr val="windowText" lastClr="000000"/>
                </a:solidFill>
                <a:latin typeface="Dakota" panose="020B0604020202020204"/>
              </a:rPr>
              <a:t>using data from multiple</a:t>
            </a:r>
            <a:r>
              <a:rPr lang="en-US" sz="1600" b="1" dirty="0" smtClean="0">
                <a:solidFill>
                  <a:sysClr val="windowText" lastClr="000000"/>
                </a:solidFill>
                <a:latin typeface="Dakota" panose="020B0604020202020204"/>
              </a:rPr>
              <a:t> data </a:t>
            </a:r>
            <a:r>
              <a:rPr kumimoji="0" lang="en-US" sz="1600" b="1" i="0" u="none" strike="noStrike" kern="120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Dakota" panose="020B0604020202020204"/>
              </a:rPr>
              <a:t>sources,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b="1" baseline="0" dirty="0" smtClean="0">
              <a:solidFill>
                <a:sysClr val="windowText" lastClr="000000"/>
              </a:solidFill>
              <a:latin typeface="Dakota" panose="020B0604020202020204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baseline="0" dirty="0" smtClean="0">
                <a:solidFill>
                  <a:sysClr val="windowText" lastClr="000000"/>
                </a:solidFill>
                <a:latin typeface="Dakota" panose="020B0604020202020204"/>
              </a:rPr>
              <a:t>Whereas today,</a:t>
            </a:r>
            <a:r>
              <a:rPr lang="en-US" sz="1600" b="1" dirty="0" smtClean="0">
                <a:solidFill>
                  <a:sysClr val="windowText" lastClr="000000"/>
                </a:solidFill>
                <a:latin typeface="Dakota" panose="020B0604020202020204"/>
              </a:rPr>
              <a:t> I can only report 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dirty="0" smtClean="0">
                <a:solidFill>
                  <a:sysClr val="windowText" lastClr="000000"/>
                </a:solidFill>
                <a:latin typeface="Dakota" panose="020B0604020202020204"/>
              </a:rPr>
              <a:t>data within InSight.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Dakota" panose="020B0604020202020204"/>
            </a:endParaRPr>
          </a:p>
        </p:txBody>
      </p:sp>
      <p:grpSp>
        <p:nvGrpSpPr>
          <p:cNvPr id="346" name="Group 345"/>
          <p:cNvGrpSpPr/>
          <p:nvPr/>
        </p:nvGrpSpPr>
        <p:grpSpPr>
          <a:xfrm rot="412943">
            <a:off x="6114519" y="977837"/>
            <a:ext cx="5472488" cy="3868164"/>
            <a:chOff x="1235442" y="682333"/>
            <a:chExt cx="4046003" cy="2641801"/>
          </a:xfrm>
          <a:effectLst>
            <a:outerShdw blurRad="254000" dist="50800" dir="5400000" algn="ctr" rotWithShape="0">
              <a:srgbClr val="000000">
                <a:alpha val="40000"/>
              </a:srgbClr>
            </a:outerShdw>
          </a:effectLst>
        </p:grpSpPr>
        <p:sp>
          <p:nvSpPr>
            <p:cNvPr id="348" name="Rectangle 347"/>
            <p:cNvSpPr/>
            <p:nvPr/>
          </p:nvSpPr>
          <p:spPr>
            <a:xfrm>
              <a:off x="1235442" y="682333"/>
              <a:ext cx="4046003" cy="2641801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>
              <a:softEdge rad="0"/>
            </a:effectLst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endParaRPr>
            </a:p>
          </p:txBody>
        </p:sp>
        <p:cxnSp>
          <p:nvCxnSpPr>
            <p:cNvPr id="349" name="Straight Connector 348"/>
            <p:cNvCxnSpPr/>
            <p:nvPr/>
          </p:nvCxnSpPr>
          <p:spPr>
            <a:xfrm>
              <a:off x="1244559" y="1102135"/>
              <a:ext cx="4018651" cy="0"/>
            </a:xfrm>
            <a:prstGeom prst="line">
              <a:avLst/>
            </a:prstGeom>
            <a:noFill/>
            <a:ln w="0" cap="flat" cmpd="sng" algn="ctr">
              <a:solidFill>
                <a:srgbClr val="D8E7F4"/>
              </a:solidFill>
              <a:prstDash val="solid"/>
              <a:miter lim="800000"/>
            </a:ln>
            <a:effectLst/>
          </p:spPr>
        </p:cxnSp>
        <p:cxnSp>
          <p:nvCxnSpPr>
            <p:cNvPr id="350" name="Straight Connector 349"/>
            <p:cNvCxnSpPr/>
            <p:nvPr/>
          </p:nvCxnSpPr>
          <p:spPr>
            <a:xfrm>
              <a:off x="1244559" y="1263743"/>
              <a:ext cx="4018651" cy="0"/>
            </a:xfrm>
            <a:prstGeom prst="line">
              <a:avLst/>
            </a:prstGeom>
            <a:noFill/>
            <a:ln w="0" cap="flat" cmpd="sng" algn="ctr">
              <a:solidFill>
                <a:srgbClr val="D8E7F4"/>
              </a:solidFill>
              <a:prstDash val="solid"/>
              <a:miter lim="800000"/>
            </a:ln>
            <a:effectLst/>
          </p:spPr>
        </p:cxnSp>
        <p:cxnSp>
          <p:nvCxnSpPr>
            <p:cNvPr id="351" name="Straight Connector 350"/>
            <p:cNvCxnSpPr/>
            <p:nvPr/>
          </p:nvCxnSpPr>
          <p:spPr>
            <a:xfrm>
              <a:off x="1244558" y="1420845"/>
              <a:ext cx="4018651" cy="0"/>
            </a:xfrm>
            <a:prstGeom prst="line">
              <a:avLst/>
            </a:prstGeom>
            <a:noFill/>
            <a:ln w="0" cap="flat" cmpd="sng" algn="ctr">
              <a:solidFill>
                <a:srgbClr val="D8E7F4"/>
              </a:solidFill>
              <a:prstDash val="solid"/>
              <a:miter lim="800000"/>
            </a:ln>
            <a:effectLst/>
          </p:spPr>
        </p:cxnSp>
        <p:cxnSp>
          <p:nvCxnSpPr>
            <p:cNvPr id="353" name="Straight Connector 352"/>
            <p:cNvCxnSpPr/>
            <p:nvPr/>
          </p:nvCxnSpPr>
          <p:spPr>
            <a:xfrm>
              <a:off x="1244558" y="1564511"/>
              <a:ext cx="4018651" cy="0"/>
            </a:xfrm>
            <a:prstGeom prst="line">
              <a:avLst/>
            </a:prstGeom>
            <a:noFill/>
            <a:ln w="0" cap="flat" cmpd="sng" algn="ctr">
              <a:solidFill>
                <a:srgbClr val="D8E7F4"/>
              </a:solidFill>
              <a:prstDash val="solid"/>
              <a:miter lim="800000"/>
            </a:ln>
            <a:effectLst/>
          </p:spPr>
        </p:cxnSp>
        <p:cxnSp>
          <p:nvCxnSpPr>
            <p:cNvPr id="356" name="Straight Connector 355"/>
            <p:cNvCxnSpPr/>
            <p:nvPr/>
          </p:nvCxnSpPr>
          <p:spPr>
            <a:xfrm>
              <a:off x="1244558" y="1713858"/>
              <a:ext cx="4018651" cy="0"/>
            </a:xfrm>
            <a:prstGeom prst="line">
              <a:avLst/>
            </a:prstGeom>
            <a:noFill/>
            <a:ln w="0" cap="flat" cmpd="sng" algn="ctr">
              <a:solidFill>
                <a:srgbClr val="D8E7F4"/>
              </a:solidFill>
              <a:prstDash val="solid"/>
              <a:miter lim="800000"/>
            </a:ln>
            <a:effectLst/>
          </p:spPr>
        </p:cxnSp>
        <p:cxnSp>
          <p:nvCxnSpPr>
            <p:cNvPr id="357" name="Straight Connector 356"/>
            <p:cNvCxnSpPr/>
            <p:nvPr/>
          </p:nvCxnSpPr>
          <p:spPr>
            <a:xfrm>
              <a:off x="1244557" y="1866368"/>
              <a:ext cx="4018651" cy="0"/>
            </a:xfrm>
            <a:prstGeom prst="line">
              <a:avLst/>
            </a:prstGeom>
            <a:noFill/>
            <a:ln w="0" cap="flat" cmpd="sng" algn="ctr">
              <a:solidFill>
                <a:srgbClr val="D8E7F4"/>
              </a:solidFill>
              <a:prstDash val="solid"/>
              <a:miter lim="800000"/>
            </a:ln>
            <a:effectLst/>
          </p:spPr>
        </p:cxnSp>
        <p:cxnSp>
          <p:nvCxnSpPr>
            <p:cNvPr id="358" name="Straight Connector 357"/>
            <p:cNvCxnSpPr/>
            <p:nvPr/>
          </p:nvCxnSpPr>
          <p:spPr>
            <a:xfrm>
              <a:off x="1244557" y="2010949"/>
              <a:ext cx="4018651" cy="0"/>
            </a:xfrm>
            <a:prstGeom prst="line">
              <a:avLst/>
            </a:prstGeom>
            <a:noFill/>
            <a:ln w="0" cap="flat" cmpd="sng" algn="ctr">
              <a:solidFill>
                <a:srgbClr val="D8E7F4"/>
              </a:solidFill>
              <a:prstDash val="solid"/>
              <a:miter lim="800000"/>
            </a:ln>
            <a:effectLst/>
          </p:spPr>
        </p:cxnSp>
        <p:cxnSp>
          <p:nvCxnSpPr>
            <p:cNvPr id="359" name="Straight Connector 358"/>
            <p:cNvCxnSpPr/>
            <p:nvPr/>
          </p:nvCxnSpPr>
          <p:spPr>
            <a:xfrm>
              <a:off x="1244557" y="2165604"/>
              <a:ext cx="4018651" cy="0"/>
            </a:xfrm>
            <a:prstGeom prst="line">
              <a:avLst/>
            </a:prstGeom>
            <a:noFill/>
            <a:ln w="0" cap="flat" cmpd="sng" algn="ctr">
              <a:solidFill>
                <a:srgbClr val="D8E7F4"/>
              </a:solidFill>
              <a:prstDash val="solid"/>
              <a:miter lim="800000"/>
            </a:ln>
            <a:effectLst/>
          </p:spPr>
        </p:cxnSp>
        <p:cxnSp>
          <p:nvCxnSpPr>
            <p:cNvPr id="360" name="Straight Connector 359"/>
            <p:cNvCxnSpPr/>
            <p:nvPr/>
          </p:nvCxnSpPr>
          <p:spPr>
            <a:xfrm>
              <a:off x="1244557" y="2316078"/>
              <a:ext cx="4018651" cy="0"/>
            </a:xfrm>
            <a:prstGeom prst="line">
              <a:avLst/>
            </a:prstGeom>
            <a:noFill/>
            <a:ln w="0" cap="flat" cmpd="sng" algn="ctr">
              <a:solidFill>
                <a:srgbClr val="D8E7F4"/>
              </a:solidFill>
              <a:prstDash val="solid"/>
              <a:miter lim="800000"/>
            </a:ln>
            <a:effectLst/>
          </p:spPr>
        </p:cxnSp>
        <p:cxnSp>
          <p:nvCxnSpPr>
            <p:cNvPr id="361" name="Straight Connector 360"/>
            <p:cNvCxnSpPr/>
            <p:nvPr/>
          </p:nvCxnSpPr>
          <p:spPr>
            <a:xfrm>
              <a:off x="1244555" y="2464040"/>
              <a:ext cx="4018651" cy="0"/>
            </a:xfrm>
            <a:prstGeom prst="line">
              <a:avLst/>
            </a:prstGeom>
            <a:noFill/>
            <a:ln w="0" cap="flat" cmpd="sng" algn="ctr">
              <a:solidFill>
                <a:srgbClr val="D8E7F4"/>
              </a:solidFill>
              <a:prstDash val="solid"/>
              <a:miter lim="800000"/>
            </a:ln>
            <a:effectLst/>
          </p:spPr>
        </p:cxnSp>
        <p:cxnSp>
          <p:nvCxnSpPr>
            <p:cNvPr id="367" name="Straight Connector 366"/>
            <p:cNvCxnSpPr/>
            <p:nvPr/>
          </p:nvCxnSpPr>
          <p:spPr>
            <a:xfrm>
              <a:off x="1244555" y="2622266"/>
              <a:ext cx="4018651" cy="0"/>
            </a:xfrm>
            <a:prstGeom prst="line">
              <a:avLst/>
            </a:prstGeom>
            <a:noFill/>
            <a:ln w="0" cap="flat" cmpd="sng" algn="ctr">
              <a:solidFill>
                <a:srgbClr val="D8E7F4"/>
              </a:solidFill>
              <a:prstDash val="solid"/>
              <a:miter lim="800000"/>
            </a:ln>
            <a:effectLst/>
          </p:spPr>
        </p:cxnSp>
        <p:cxnSp>
          <p:nvCxnSpPr>
            <p:cNvPr id="368" name="Straight Connector 367"/>
            <p:cNvCxnSpPr/>
            <p:nvPr/>
          </p:nvCxnSpPr>
          <p:spPr>
            <a:xfrm>
              <a:off x="1244555" y="2789679"/>
              <a:ext cx="4018651" cy="0"/>
            </a:xfrm>
            <a:prstGeom prst="line">
              <a:avLst/>
            </a:prstGeom>
            <a:noFill/>
            <a:ln w="0" cap="flat" cmpd="sng" algn="ctr">
              <a:solidFill>
                <a:srgbClr val="D8E7F4"/>
              </a:solidFill>
              <a:prstDash val="solid"/>
              <a:miter lim="800000"/>
            </a:ln>
            <a:effectLst/>
          </p:spPr>
        </p:cxnSp>
        <p:cxnSp>
          <p:nvCxnSpPr>
            <p:cNvPr id="369" name="Straight Connector 368"/>
            <p:cNvCxnSpPr/>
            <p:nvPr/>
          </p:nvCxnSpPr>
          <p:spPr>
            <a:xfrm>
              <a:off x="1244555" y="2950377"/>
              <a:ext cx="4018651" cy="0"/>
            </a:xfrm>
            <a:prstGeom prst="line">
              <a:avLst/>
            </a:prstGeom>
            <a:noFill/>
            <a:ln w="0" cap="flat" cmpd="sng" algn="ctr">
              <a:solidFill>
                <a:srgbClr val="D8E7F4"/>
              </a:solidFill>
              <a:prstDash val="solid"/>
              <a:miter lim="800000"/>
            </a:ln>
            <a:effectLst/>
          </p:spPr>
        </p:cxnSp>
        <p:cxnSp>
          <p:nvCxnSpPr>
            <p:cNvPr id="370" name="Straight Connector 369"/>
            <p:cNvCxnSpPr/>
            <p:nvPr/>
          </p:nvCxnSpPr>
          <p:spPr>
            <a:xfrm>
              <a:off x="1244554" y="3101761"/>
              <a:ext cx="4018651" cy="0"/>
            </a:xfrm>
            <a:prstGeom prst="line">
              <a:avLst/>
            </a:prstGeom>
            <a:noFill/>
            <a:ln w="0" cap="flat" cmpd="sng" algn="ctr">
              <a:solidFill>
                <a:srgbClr val="D8E7F4"/>
              </a:solidFill>
              <a:prstDash val="solid"/>
              <a:miter lim="800000"/>
            </a:ln>
            <a:effectLst/>
          </p:spPr>
        </p:cxnSp>
      </p:grpSp>
      <p:sp>
        <p:nvSpPr>
          <p:cNvPr id="404" name="TextBox 126"/>
          <p:cNvSpPr txBox="1"/>
          <p:nvPr/>
        </p:nvSpPr>
        <p:spPr>
          <a:xfrm rot="501689">
            <a:off x="6288674" y="1482815"/>
            <a:ext cx="398260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Dakota" pitchFamily="2" charset="0"/>
                <a:ea typeface="+mn-ea"/>
                <a:cs typeface="+mn-cs"/>
              </a:rPr>
              <a:t>As a</a:t>
            </a:r>
            <a:r>
              <a:rPr kumimoji="0" lang="en-US" sz="1600" b="1" i="0" u="none" strike="noStrike" kern="120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Dakota" pitchFamily="2" charset="0"/>
                <a:ea typeface="+mn-ea"/>
                <a:cs typeface="+mn-cs"/>
              </a:rPr>
              <a:t> user,</a:t>
            </a:r>
            <a:endParaRPr kumimoji="0" lang="en-US" sz="1600" b="1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Dakota" pitchFamily="2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b="1" dirty="0" smtClean="0">
              <a:solidFill>
                <a:sysClr val="windowText" lastClr="000000"/>
              </a:solidFill>
              <a:latin typeface="Dakota" pitchFamily="2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dirty="0" smtClean="0">
                <a:solidFill>
                  <a:sysClr val="windowText" lastClr="000000"/>
                </a:solidFill>
                <a:latin typeface="Dakota" pitchFamily="2" charset="0"/>
              </a:rPr>
              <a:t>I want to receive reports via HTTP POST  to my Web-connected system(s)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b="1" dirty="0" smtClean="0">
              <a:solidFill>
                <a:sysClr val="windowText" lastClr="000000"/>
              </a:solidFill>
              <a:latin typeface="Dakota" pitchFamily="2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dirty="0" smtClean="0">
                <a:solidFill>
                  <a:sysClr val="windowText" lastClr="000000"/>
                </a:solidFill>
                <a:latin typeface="Dakota" pitchFamily="2" charset="0"/>
              </a:rPr>
              <a:t>Whereas today, I can only receive reports via other channels (email, FTP, Web download)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Dakota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1890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Rectangle 209"/>
          <p:cNvSpPr/>
          <p:nvPr/>
        </p:nvSpPr>
        <p:spPr>
          <a:xfrm>
            <a:off x="-13253" y="2280011"/>
            <a:ext cx="12192000" cy="4577989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TextBox 210"/>
          <p:cNvSpPr txBox="1"/>
          <p:nvPr/>
        </p:nvSpPr>
        <p:spPr>
          <a:xfrm rot="16200000">
            <a:off x="-2150594" y="4444558"/>
            <a:ext cx="45498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PRIVATE</a:t>
            </a:r>
            <a:endParaRPr lang="en-US" sz="1200" dirty="0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86" name="Bent Arrow 185"/>
          <p:cNvSpPr/>
          <p:nvPr/>
        </p:nvSpPr>
        <p:spPr>
          <a:xfrm rot="5400000">
            <a:off x="8073882" y="3988674"/>
            <a:ext cx="1282725" cy="1341821"/>
          </a:xfrm>
          <a:prstGeom prst="bentArrow">
            <a:avLst>
              <a:gd name="adj1" fmla="val 18846"/>
              <a:gd name="adj2" fmla="val 25000"/>
              <a:gd name="adj3" fmla="val 25000"/>
              <a:gd name="adj4" fmla="val 64449"/>
            </a:avLst>
          </a:prstGeom>
          <a:solidFill>
            <a:srgbClr val="EEF2FC"/>
          </a:solidFill>
          <a:ln w="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bject 4"/>
          <p:cNvSpPr/>
          <p:nvPr/>
        </p:nvSpPr>
        <p:spPr>
          <a:xfrm>
            <a:off x="0" y="0"/>
            <a:ext cx="12178747" cy="861386"/>
          </a:xfrm>
          <a:custGeom>
            <a:avLst/>
            <a:gdLst/>
            <a:ahLst/>
            <a:cxnLst/>
            <a:rect l="l" t="t" r="r" b="b"/>
            <a:pathLst>
              <a:path w="4889500" h="9753600">
                <a:moveTo>
                  <a:pt x="0" y="9753600"/>
                </a:moveTo>
                <a:lnTo>
                  <a:pt x="4889500" y="9753600"/>
                </a:lnTo>
                <a:lnTo>
                  <a:pt x="48895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solidFill>
            <a:schemeClr val="tx1">
              <a:lumMod val="60000"/>
              <a:lumOff val="40000"/>
            </a:schemeClr>
          </a:solidFill>
        </p:spPr>
        <p:txBody>
          <a:bodyPr wrap="square" lIns="0" tIns="0" rIns="0" bIns="0" rtlCol="0"/>
          <a:lstStyle/>
          <a:p>
            <a:endParaRPr sz="1266">
              <a:solidFill>
                <a:srgbClr val="1E4191"/>
              </a:solidFill>
            </a:endParaRPr>
          </a:p>
        </p:txBody>
      </p:sp>
      <p:sp>
        <p:nvSpPr>
          <p:cNvPr id="34" name="object 5"/>
          <p:cNvSpPr/>
          <p:nvPr/>
        </p:nvSpPr>
        <p:spPr>
          <a:xfrm>
            <a:off x="11191836" y="147556"/>
            <a:ext cx="607219" cy="606326"/>
          </a:xfrm>
          <a:custGeom>
            <a:avLst/>
            <a:gdLst/>
            <a:ahLst/>
            <a:cxnLst/>
            <a:rect l="l" t="t" r="r" b="b"/>
            <a:pathLst>
              <a:path w="863600" h="862330">
                <a:moveTo>
                  <a:pt x="431825" y="0"/>
                </a:moveTo>
                <a:lnTo>
                  <a:pt x="384850" y="2539"/>
                </a:lnTo>
                <a:lnTo>
                  <a:pt x="339321" y="8889"/>
                </a:lnTo>
                <a:lnTo>
                  <a:pt x="295504" y="21589"/>
                </a:lnTo>
                <a:lnTo>
                  <a:pt x="253666" y="38099"/>
                </a:lnTo>
                <a:lnTo>
                  <a:pt x="214071" y="58419"/>
                </a:lnTo>
                <a:lnTo>
                  <a:pt x="176985" y="82549"/>
                </a:lnTo>
                <a:lnTo>
                  <a:pt x="142675" y="110489"/>
                </a:lnTo>
                <a:lnTo>
                  <a:pt x="111406" y="142239"/>
                </a:lnTo>
                <a:lnTo>
                  <a:pt x="83444" y="176529"/>
                </a:lnTo>
                <a:lnTo>
                  <a:pt x="59054" y="213359"/>
                </a:lnTo>
                <a:lnTo>
                  <a:pt x="38503" y="252729"/>
                </a:lnTo>
                <a:lnTo>
                  <a:pt x="22057" y="294639"/>
                </a:lnTo>
                <a:lnTo>
                  <a:pt x="9980" y="339089"/>
                </a:lnTo>
                <a:lnTo>
                  <a:pt x="2539" y="384809"/>
                </a:lnTo>
                <a:lnTo>
                  <a:pt x="0" y="430529"/>
                </a:lnTo>
                <a:lnTo>
                  <a:pt x="2539" y="478789"/>
                </a:lnTo>
                <a:lnTo>
                  <a:pt x="9980" y="524509"/>
                </a:lnTo>
                <a:lnTo>
                  <a:pt x="22057" y="567689"/>
                </a:lnTo>
                <a:lnTo>
                  <a:pt x="38503" y="609599"/>
                </a:lnTo>
                <a:lnTo>
                  <a:pt x="59054" y="648969"/>
                </a:lnTo>
                <a:lnTo>
                  <a:pt x="83444" y="687069"/>
                </a:lnTo>
                <a:lnTo>
                  <a:pt x="111406" y="721359"/>
                </a:lnTo>
                <a:lnTo>
                  <a:pt x="142675" y="751839"/>
                </a:lnTo>
                <a:lnTo>
                  <a:pt x="176985" y="779779"/>
                </a:lnTo>
                <a:lnTo>
                  <a:pt x="214071" y="803909"/>
                </a:lnTo>
                <a:lnTo>
                  <a:pt x="253666" y="824229"/>
                </a:lnTo>
                <a:lnTo>
                  <a:pt x="295504" y="840739"/>
                </a:lnTo>
                <a:lnTo>
                  <a:pt x="339321" y="853439"/>
                </a:lnTo>
                <a:lnTo>
                  <a:pt x="384850" y="861059"/>
                </a:lnTo>
                <a:lnTo>
                  <a:pt x="431825" y="862329"/>
                </a:lnTo>
                <a:lnTo>
                  <a:pt x="478791" y="861059"/>
                </a:lnTo>
                <a:lnTo>
                  <a:pt x="524311" y="853439"/>
                </a:lnTo>
                <a:lnTo>
                  <a:pt x="563740" y="842009"/>
                </a:lnTo>
                <a:lnTo>
                  <a:pt x="431825" y="842009"/>
                </a:lnTo>
                <a:lnTo>
                  <a:pt x="383835" y="839469"/>
                </a:lnTo>
                <a:lnTo>
                  <a:pt x="337472" y="831849"/>
                </a:lnTo>
                <a:lnTo>
                  <a:pt x="293043" y="819149"/>
                </a:lnTo>
                <a:lnTo>
                  <a:pt x="250858" y="801369"/>
                </a:lnTo>
                <a:lnTo>
                  <a:pt x="211226" y="778509"/>
                </a:lnTo>
                <a:lnTo>
                  <a:pt x="174455" y="751839"/>
                </a:lnTo>
                <a:lnTo>
                  <a:pt x="140854" y="722629"/>
                </a:lnTo>
                <a:lnTo>
                  <a:pt x="110731" y="688339"/>
                </a:lnTo>
                <a:lnTo>
                  <a:pt x="84395" y="651509"/>
                </a:lnTo>
                <a:lnTo>
                  <a:pt x="62156" y="612139"/>
                </a:lnTo>
                <a:lnTo>
                  <a:pt x="44321" y="570229"/>
                </a:lnTo>
                <a:lnTo>
                  <a:pt x="31200" y="525779"/>
                </a:lnTo>
                <a:lnTo>
                  <a:pt x="23101" y="478789"/>
                </a:lnTo>
                <a:lnTo>
                  <a:pt x="20332" y="430529"/>
                </a:lnTo>
                <a:lnTo>
                  <a:pt x="23101" y="383539"/>
                </a:lnTo>
                <a:lnTo>
                  <a:pt x="31200" y="336549"/>
                </a:lnTo>
                <a:lnTo>
                  <a:pt x="44321" y="292099"/>
                </a:lnTo>
                <a:lnTo>
                  <a:pt x="62156" y="250189"/>
                </a:lnTo>
                <a:lnTo>
                  <a:pt x="84395" y="210819"/>
                </a:lnTo>
                <a:lnTo>
                  <a:pt x="110731" y="173989"/>
                </a:lnTo>
                <a:lnTo>
                  <a:pt x="140854" y="139699"/>
                </a:lnTo>
                <a:lnTo>
                  <a:pt x="174455" y="110489"/>
                </a:lnTo>
                <a:lnTo>
                  <a:pt x="211226" y="83819"/>
                </a:lnTo>
                <a:lnTo>
                  <a:pt x="250858" y="60959"/>
                </a:lnTo>
                <a:lnTo>
                  <a:pt x="293043" y="43179"/>
                </a:lnTo>
                <a:lnTo>
                  <a:pt x="337472" y="30479"/>
                </a:lnTo>
                <a:lnTo>
                  <a:pt x="383835" y="22859"/>
                </a:lnTo>
                <a:lnTo>
                  <a:pt x="431825" y="19049"/>
                </a:lnTo>
                <a:lnTo>
                  <a:pt x="559359" y="19049"/>
                </a:lnTo>
                <a:lnTo>
                  <a:pt x="524311" y="8889"/>
                </a:lnTo>
                <a:lnTo>
                  <a:pt x="478791" y="2539"/>
                </a:lnTo>
                <a:lnTo>
                  <a:pt x="431825" y="0"/>
                </a:lnTo>
                <a:close/>
              </a:path>
              <a:path w="863600" h="862330">
                <a:moveTo>
                  <a:pt x="559359" y="19049"/>
                </a:moveTo>
                <a:lnTo>
                  <a:pt x="431825" y="19049"/>
                </a:lnTo>
                <a:lnTo>
                  <a:pt x="479812" y="22859"/>
                </a:lnTo>
                <a:lnTo>
                  <a:pt x="526171" y="30479"/>
                </a:lnTo>
                <a:lnTo>
                  <a:pt x="570596" y="43179"/>
                </a:lnTo>
                <a:lnTo>
                  <a:pt x="612776" y="62229"/>
                </a:lnTo>
                <a:lnTo>
                  <a:pt x="652403" y="83819"/>
                </a:lnTo>
                <a:lnTo>
                  <a:pt x="689170" y="110489"/>
                </a:lnTo>
                <a:lnTo>
                  <a:pt x="722766" y="140969"/>
                </a:lnTo>
                <a:lnTo>
                  <a:pt x="752884" y="173989"/>
                </a:lnTo>
                <a:lnTo>
                  <a:pt x="779215" y="210819"/>
                </a:lnTo>
                <a:lnTo>
                  <a:pt x="801451" y="250189"/>
                </a:lnTo>
                <a:lnTo>
                  <a:pt x="819283" y="293369"/>
                </a:lnTo>
                <a:lnTo>
                  <a:pt x="832401" y="336549"/>
                </a:lnTo>
                <a:lnTo>
                  <a:pt x="840499" y="383539"/>
                </a:lnTo>
                <a:lnTo>
                  <a:pt x="843267" y="430529"/>
                </a:lnTo>
                <a:lnTo>
                  <a:pt x="840499" y="478789"/>
                </a:lnTo>
                <a:lnTo>
                  <a:pt x="832401" y="525779"/>
                </a:lnTo>
                <a:lnTo>
                  <a:pt x="819283" y="570229"/>
                </a:lnTo>
                <a:lnTo>
                  <a:pt x="801451" y="612139"/>
                </a:lnTo>
                <a:lnTo>
                  <a:pt x="779215" y="651509"/>
                </a:lnTo>
                <a:lnTo>
                  <a:pt x="752884" y="688339"/>
                </a:lnTo>
                <a:lnTo>
                  <a:pt x="722766" y="722629"/>
                </a:lnTo>
                <a:lnTo>
                  <a:pt x="689170" y="751839"/>
                </a:lnTo>
                <a:lnTo>
                  <a:pt x="652403" y="778509"/>
                </a:lnTo>
                <a:lnTo>
                  <a:pt x="612776" y="801369"/>
                </a:lnTo>
                <a:lnTo>
                  <a:pt x="570596" y="819149"/>
                </a:lnTo>
                <a:lnTo>
                  <a:pt x="526171" y="831849"/>
                </a:lnTo>
                <a:lnTo>
                  <a:pt x="479812" y="839469"/>
                </a:lnTo>
                <a:lnTo>
                  <a:pt x="431825" y="842009"/>
                </a:lnTo>
                <a:lnTo>
                  <a:pt x="563740" y="842009"/>
                </a:lnTo>
                <a:lnTo>
                  <a:pt x="609953" y="824229"/>
                </a:lnTo>
                <a:lnTo>
                  <a:pt x="649543" y="803909"/>
                </a:lnTo>
                <a:lnTo>
                  <a:pt x="686625" y="779779"/>
                </a:lnTo>
                <a:lnTo>
                  <a:pt x="720932" y="751839"/>
                </a:lnTo>
                <a:lnTo>
                  <a:pt x="752198" y="721359"/>
                </a:lnTo>
                <a:lnTo>
                  <a:pt x="780158" y="687069"/>
                </a:lnTo>
                <a:lnTo>
                  <a:pt x="804546" y="648969"/>
                </a:lnTo>
                <a:lnTo>
                  <a:pt x="825097" y="609599"/>
                </a:lnTo>
                <a:lnTo>
                  <a:pt x="841543" y="567689"/>
                </a:lnTo>
                <a:lnTo>
                  <a:pt x="853619" y="524509"/>
                </a:lnTo>
                <a:lnTo>
                  <a:pt x="861060" y="478789"/>
                </a:lnTo>
                <a:lnTo>
                  <a:pt x="863599" y="430529"/>
                </a:lnTo>
                <a:lnTo>
                  <a:pt x="861060" y="384809"/>
                </a:lnTo>
                <a:lnTo>
                  <a:pt x="853619" y="339089"/>
                </a:lnTo>
                <a:lnTo>
                  <a:pt x="841543" y="294639"/>
                </a:lnTo>
                <a:lnTo>
                  <a:pt x="825097" y="252729"/>
                </a:lnTo>
                <a:lnTo>
                  <a:pt x="804546" y="213359"/>
                </a:lnTo>
                <a:lnTo>
                  <a:pt x="780158" y="176529"/>
                </a:lnTo>
                <a:lnTo>
                  <a:pt x="752198" y="142239"/>
                </a:lnTo>
                <a:lnTo>
                  <a:pt x="720932" y="110489"/>
                </a:lnTo>
                <a:lnTo>
                  <a:pt x="686625" y="82549"/>
                </a:lnTo>
                <a:lnTo>
                  <a:pt x="649543" y="58419"/>
                </a:lnTo>
                <a:lnTo>
                  <a:pt x="609953" y="38099"/>
                </a:lnTo>
                <a:lnTo>
                  <a:pt x="568121" y="21589"/>
                </a:lnTo>
                <a:lnTo>
                  <a:pt x="559359" y="19049"/>
                </a:lnTo>
                <a:close/>
              </a:path>
              <a:path w="863600" h="862330">
                <a:moveTo>
                  <a:pt x="311124" y="793749"/>
                </a:moveTo>
                <a:lnTo>
                  <a:pt x="309676" y="793749"/>
                </a:lnTo>
                <a:lnTo>
                  <a:pt x="308940" y="796289"/>
                </a:lnTo>
                <a:lnTo>
                  <a:pt x="309384" y="797559"/>
                </a:lnTo>
                <a:lnTo>
                  <a:pt x="309943" y="797559"/>
                </a:lnTo>
                <a:lnTo>
                  <a:pt x="325733" y="802639"/>
                </a:lnTo>
                <a:lnTo>
                  <a:pt x="352139" y="808989"/>
                </a:lnTo>
                <a:lnTo>
                  <a:pt x="387917" y="814069"/>
                </a:lnTo>
                <a:lnTo>
                  <a:pt x="431825" y="816609"/>
                </a:lnTo>
                <a:lnTo>
                  <a:pt x="477664" y="814069"/>
                </a:lnTo>
                <a:lnTo>
                  <a:pt x="515398" y="807719"/>
                </a:lnTo>
                <a:lnTo>
                  <a:pt x="403097" y="807719"/>
                </a:lnTo>
                <a:lnTo>
                  <a:pt x="369303" y="806449"/>
                </a:lnTo>
                <a:lnTo>
                  <a:pt x="341204" y="801369"/>
                </a:lnTo>
                <a:lnTo>
                  <a:pt x="311124" y="793749"/>
                </a:lnTo>
                <a:close/>
              </a:path>
              <a:path w="863600" h="862330">
                <a:moveTo>
                  <a:pt x="670336" y="730249"/>
                </a:moveTo>
                <a:lnTo>
                  <a:pt x="456920" y="730249"/>
                </a:lnTo>
                <a:lnTo>
                  <a:pt x="468669" y="732789"/>
                </a:lnTo>
                <a:lnTo>
                  <a:pt x="478159" y="739139"/>
                </a:lnTo>
                <a:lnTo>
                  <a:pt x="484504" y="748029"/>
                </a:lnTo>
                <a:lnTo>
                  <a:pt x="486816" y="760729"/>
                </a:lnTo>
                <a:lnTo>
                  <a:pt x="481138" y="778509"/>
                </a:lnTo>
                <a:lnTo>
                  <a:pt x="464697" y="793749"/>
                </a:lnTo>
                <a:lnTo>
                  <a:pt x="438387" y="803909"/>
                </a:lnTo>
                <a:lnTo>
                  <a:pt x="403097" y="807719"/>
                </a:lnTo>
                <a:lnTo>
                  <a:pt x="515398" y="807719"/>
                </a:lnTo>
                <a:lnTo>
                  <a:pt x="522945" y="806449"/>
                </a:lnTo>
                <a:lnTo>
                  <a:pt x="566839" y="792479"/>
                </a:lnTo>
                <a:lnTo>
                  <a:pt x="608519" y="774699"/>
                </a:lnTo>
                <a:lnTo>
                  <a:pt x="647157" y="750569"/>
                </a:lnTo>
                <a:lnTo>
                  <a:pt x="670336" y="730249"/>
                </a:lnTo>
                <a:close/>
              </a:path>
              <a:path w="863600" h="862330">
                <a:moveTo>
                  <a:pt x="69151" y="308609"/>
                </a:moveTo>
                <a:lnTo>
                  <a:pt x="65938" y="308609"/>
                </a:lnTo>
                <a:lnTo>
                  <a:pt x="62804" y="318769"/>
                </a:lnTo>
                <a:lnTo>
                  <a:pt x="56203" y="345439"/>
                </a:lnTo>
                <a:lnTo>
                  <a:pt x="49650" y="383539"/>
                </a:lnTo>
                <a:lnTo>
                  <a:pt x="46659" y="430529"/>
                </a:lnTo>
                <a:lnTo>
                  <a:pt x="49252" y="477519"/>
                </a:lnTo>
                <a:lnTo>
                  <a:pt x="57144" y="523239"/>
                </a:lnTo>
                <a:lnTo>
                  <a:pt x="70392" y="566419"/>
                </a:lnTo>
                <a:lnTo>
                  <a:pt x="89053" y="608329"/>
                </a:lnTo>
                <a:lnTo>
                  <a:pt x="113183" y="647699"/>
                </a:lnTo>
                <a:lnTo>
                  <a:pt x="142840" y="681989"/>
                </a:lnTo>
                <a:lnTo>
                  <a:pt x="178079" y="712469"/>
                </a:lnTo>
                <a:lnTo>
                  <a:pt x="218957" y="736599"/>
                </a:lnTo>
                <a:lnTo>
                  <a:pt x="265531" y="755649"/>
                </a:lnTo>
                <a:lnTo>
                  <a:pt x="309641" y="767079"/>
                </a:lnTo>
                <a:lnTo>
                  <a:pt x="352856" y="770889"/>
                </a:lnTo>
                <a:lnTo>
                  <a:pt x="393834" y="764539"/>
                </a:lnTo>
                <a:lnTo>
                  <a:pt x="418785" y="750569"/>
                </a:lnTo>
                <a:lnTo>
                  <a:pt x="436788" y="736599"/>
                </a:lnTo>
                <a:lnTo>
                  <a:pt x="456920" y="730249"/>
                </a:lnTo>
                <a:lnTo>
                  <a:pt x="670336" y="730249"/>
                </a:lnTo>
                <a:lnTo>
                  <a:pt x="681926" y="720089"/>
                </a:lnTo>
                <a:lnTo>
                  <a:pt x="711996" y="685799"/>
                </a:lnTo>
                <a:lnTo>
                  <a:pt x="729104" y="656589"/>
                </a:lnTo>
                <a:lnTo>
                  <a:pt x="263143" y="656589"/>
                </a:lnTo>
                <a:lnTo>
                  <a:pt x="232631" y="650239"/>
                </a:lnTo>
                <a:lnTo>
                  <a:pt x="210972" y="634999"/>
                </a:lnTo>
                <a:lnTo>
                  <a:pt x="198057" y="612139"/>
                </a:lnTo>
                <a:lnTo>
                  <a:pt x="193776" y="586739"/>
                </a:lnTo>
                <a:lnTo>
                  <a:pt x="196638" y="566419"/>
                </a:lnTo>
                <a:lnTo>
                  <a:pt x="204997" y="543559"/>
                </a:lnTo>
                <a:lnTo>
                  <a:pt x="218508" y="521969"/>
                </a:lnTo>
                <a:lnTo>
                  <a:pt x="236829" y="501649"/>
                </a:lnTo>
                <a:lnTo>
                  <a:pt x="255794" y="486409"/>
                </a:lnTo>
                <a:lnTo>
                  <a:pt x="104063" y="486409"/>
                </a:lnTo>
                <a:lnTo>
                  <a:pt x="84802" y="480059"/>
                </a:lnTo>
                <a:lnTo>
                  <a:pt x="69235" y="463549"/>
                </a:lnTo>
                <a:lnTo>
                  <a:pt x="58824" y="438149"/>
                </a:lnTo>
                <a:lnTo>
                  <a:pt x="55029" y="402589"/>
                </a:lnTo>
                <a:lnTo>
                  <a:pt x="57020" y="368299"/>
                </a:lnTo>
                <a:lnTo>
                  <a:pt x="61533" y="340359"/>
                </a:lnTo>
                <a:lnTo>
                  <a:pt x="66371" y="320039"/>
                </a:lnTo>
                <a:lnTo>
                  <a:pt x="69430" y="309879"/>
                </a:lnTo>
                <a:lnTo>
                  <a:pt x="69151" y="308609"/>
                </a:lnTo>
                <a:close/>
              </a:path>
              <a:path w="863600" h="862330">
                <a:moveTo>
                  <a:pt x="505955" y="372109"/>
                </a:moveTo>
                <a:lnTo>
                  <a:pt x="460943" y="403859"/>
                </a:lnTo>
                <a:lnTo>
                  <a:pt x="432506" y="420369"/>
                </a:lnTo>
                <a:lnTo>
                  <a:pt x="396176" y="441959"/>
                </a:lnTo>
                <a:lnTo>
                  <a:pt x="390972" y="500379"/>
                </a:lnTo>
                <a:lnTo>
                  <a:pt x="380377" y="551179"/>
                </a:lnTo>
                <a:lnTo>
                  <a:pt x="361213" y="593089"/>
                </a:lnTo>
                <a:lnTo>
                  <a:pt x="334762" y="626109"/>
                </a:lnTo>
                <a:lnTo>
                  <a:pt x="301810" y="647699"/>
                </a:lnTo>
                <a:lnTo>
                  <a:pt x="263143" y="656589"/>
                </a:lnTo>
                <a:lnTo>
                  <a:pt x="557390" y="656589"/>
                </a:lnTo>
                <a:lnTo>
                  <a:pt x="503138" y="643889"/>
                </a:lnTo>
                <a:lnTo>
                  <a:pt x="464245" y="613409"/>
                </a:lnTo>
                <a:lnTo>
                  <a:pt x="440825" y="571499"/>
                </a:lnTo>
                <a:lnTo>
                  <a:pt x="432993" y="524509"/>
                </a:lnTo>
                <a:lnTo>
                  <a:pt x="442732" y="468629"/>
                </a:lnTo>
                <a:lnTo>
                  <a:pt x="466043" y="427989"/>
                </a:lnTo>
                <a:lnTo>
                  <a:pt x="494067" y="401319"/>
                </a:lnTo>
                <a:lnTo>
                  <a:pt x="517944" y="387349"/>
                </a:lnTo>
                <a:lnTo>
                  <a:pt x="513156" y="383539"/>
                </a:lnTo>
                <a:lnTo>
                  <a:pt x="509536" y="378459"/>
                </a:lnTo>
                <a:lnTo>
                  <a:pt x="505955" y="372109"/>
                </a:lnTo>
                <a:close/>
              </a:path>
              <a:path w="863600" h="862330">
                <a:moveTo>
                  <a:pt x="754645" y="452119"/>
                </a:moveTo>
                <a:lnTo>
                  <a:pt x="592073" y="452119"/>
                </a:lnTo>
                <a:lnTo>
                  <a:pt x="626814" y="459739"/>
                </a:lnTo>
                <a:lnTo>
                  <a:pt x="651906" y="480059"/>
                </a:lnTo>
                <a:lnTo>
                  <a:pt x="667126" y="510539"/>
                </a:lnTo>
                <a:lnTo>
                  <a:pt x="672249" y="546099"/>
                </a:lnTo>
                <a:lnTo>
                  <a:pt x="663892" y="585469"/>
                </a:lnTo>
                <a:lnTo>
                  <a:pt x="640394" y="621029"/>
                </a:lnTo>
                <a:lnTo>
                  <a:pt x="604108" y="646429"/>
                </a:lnTo>
                <a:lnTo>
                  <a:pt x="557390" y="656589"/>
                </a:lnTo>
                <a:lnTo>
                  <a:pt x="729104" y="656589"/>
                </a:lnTo>
                <a:lnTo>
                  <a:pt x="754735" y="596899"/>
                </a:lnTo>
                <a:lnTo>
                  <a:pt x="766125" y="553719"/>
                </a:lnTo>
                <a:lnTo>
                  <a:pt x="770305" y="511809"/>
                </a:lnTo>
                <a:lnTo>
                  <a:pt x="764140" y="469899"/>
                </a:lnTo>
                <a:lnTo>
                  <a:pt x="754645" y="452119"/>
                </a:lnTo>
                <a:close/>
              </a:path>
              <a:path w="863600" h="862330">
                <a:moveTo>
                  <a:pt x="358381" y="462279"/>
                </a:moveTo>
                <a:lnTo>
                  <a:pt x="316124" y="486409"/>
                </a:lnTo>
                <a:lnTo>
                  <a:pt x="275637" y="516889"/>
                </a:lnTo>
                <a:lnTo>
                  <a:pt x="245242" y="551179"/>
                </a:lnTo>
                <a:lnTo>
                  <a:pt x="233260" y="589279"/>
                </a:lnTo>
                <a:lnTo>
                  <a:pt x="235411" y="601979"/>
                </a:lnTo>
                <a:lnTo>
                  <a:pt x="241487" y="612139"/>
                </a:lnTo>
                <a:lnTo>
                  <a:pt x="250920" y="617219"/>
                </a:lnTo>
                <a:lnTo>
                  <a:pt x="263143" y="618489"/>
                </a:lnTo>
                <a:lnTo>
                  <a:pt x="302610" y="603249"/>
                </a:lnTo>
                <a:lnTo>
                  <a:pt x="330231" y="566419"/>
                </a:lnTo>
                <a:lnTo>
                  <a:pt x="348118" y="516889"/>
                </a:lnTo>
                <a:lnTo>
                  <a:pt x="358381" y="462279"/>
                </a:lnTo>
                <a:close/>
              </a:path>
              <a:path w="863600" h="862330">
                <a:moveTo>
                  <a:pt x="553821" y="406399"/>
                </a:moveTo>
                <a:lnTo>
                  <a:pt x="530755" y="416559"/>
                </a:lnTo>
                <a:lnTo>
                  <a:pt x="505677" y="436879"/>
                </a:lnTo>
                <a:lnTo>
                  <a:pt x="485536" y="471169"/>
                </a:lnTo>
                <a:lnTo>
                  <a:pt x="477278" y="519429"/>
                </a:lnTo>
                <a:lnTo>
                  <a:pt x="483104" y="557529"/>
                </a:lnTo>
                <a:lnTo>
                  <a:pt x="499691" y="588009"/>
                </a:lnTo>
                <a:lnTo>
                  <a:pt x="525702" y="610869"/>
                </a:lnTo>
                <a:lnTo>
                  <a:pt x="559803" y="618489"/>
                </a:lnTo>
                <a:lnTo>
                  <a:pt x="587019" y="613409"/>
                </a:lnTo>
                <a:lnTo>
                  <a:pt x="609698" y="598169"/>
                </a:lnTo>
                <a:lnTo>
                  <a:pt x="625429" y="574039"/>
                </a:lnTo>
                <a:lnTo>
                  <a:pt x="625960" y="571499"/>
                </a:lnTo>
                <a:lnTo>
                  <a:pt x="562165" y="571499"/>
                </a:lnTo>
                <a:lnTo>
                  <a:pt x="545543" y="566419"/>
                </a:lnTo>
                <a:lnTo>
                  <a:pt x="532279" y="554989"/>
                </a:lnTo>
                <a:lnTo>
                  <a:pt x="523496" y="538479"/>
                </a:lnTo>
                <a:lnTo>
                  <a:pt x="520318" y="516889"/>
                </a:lnTo>
                <a:lnTo>
                  <a:pt x="525812" y="491489"/>
                </a:lnTo>
                <a:lnTo>
                  <a:pt x="540946" y="471169"/>
                </a:lnTo>
                <a:lnTo>
                  <a:pt x="563706" y="457199"/>
                </a:lnTo>
                <a:lnTo>
                  <a:pt x="592073" y="452119"/>
                </a:lnTo>
                <a:lnTo>
                  <a:pt x="754645" y="452119"/>
                </a:lnTo>
                <a:lnTo>
                  <a:pt x="750576" y="444499"/>
                </a:lnTo>
                <a:lnTo>
                  <a:pt x="737012" y="426719"/>
                </a:lnTo>
                <a:lnTo>
                  <a:pt x="731617" y="408939"/>
                </a:lnTo>
                <a:lnTo>
                  <a:pt x="588046" y="408939"/>
                </a:lnTo>
                <a:lnTo>
                  <a:pt x="564648" y="407669"/>
                </a:lnTo>
                <a:lnTo>
                  <a:pt x="553821" y="406399"/>
                </a:lnTo>
                <a:close/>
              </a:path>
              <a:path w="863600" h="862330">
                <a:moveTo>
                  <a:pt x="589686" y="487679"/>
                </a:moveTo>
                <a:lnTo>
                  <a:pt x="579133" y="488949"/>
                </a:lnTo>
                <a:lnTo>
                  <a:pt x="569807" y="494029"/>
                </a:lnTo>
                <a:lnTo>
                  <a:pt x="562972" y="502919"/>
                </a:lnTo>
                <a:lnTo>
                  <a:pt x="559892" y="513079"/>
                </a:lnTo>
                <a:lnTo>
                  <a:pt x="562202" y="527049"/>
                </a:lnTo>
                <a:lnTo>
                  <a:pt x="568820" y="537209"/>
                </a:lnTo>
                <a:lnTo>
                  <a:pt x="575733" y="546099"/>
                </a:lnTo>
                <a:lnTo>
                  <a:pt x="578929" y="554989"/>
                </a:lnTo>
                <a:lnTo>
                  <a:pt x="578929" y="566419"/>
                </a:lnTo>
                <a:lnTo>
                  <a:pt x="570560" y="571499"/>
                </a:lnTo>
                <a:lnTo>
                  <a:pt x="625960" y="571499"/>
                </a:lnTo>
                <a:lnTo>
                  <a:pt x="631799" y="543559"/>
                </a:lnTo>
                <a:lnTo>
                  <a:pt x="629255" y="523239"/>
                </a:lnTo>
                <a:lnTo>
                  <a:pt x="621506" y="505459"/>
                </a:lnTo>
                <a:lnTo>
                  <a:pt x="608375" y="492759"/>
                </a:lnTo>
                <a:lnTo>
                  <a:pt x="589686" y="487679"/>
                </a:lnTo>
                <a:close/>
              </a:path>
              <a:path w="863600" h="862330">
                <a:moveTo>
                  <a:pt x="812239" y="375919"/>
                </a:moveTo>
                <a:lnTo>
                  <a:pt x="759561" y="375919"/>
                </a:lnTo>
                <a:lnTo>
                  <a:pt x="778790" y="382269"/>
                </a:lnTo>
                <a:lnTo>
                  <a:pt x="794321" y="398779"/>
                </a:lnTo>
                <a:lnTo>
                  <a:pt x="804727" y="425449"/>
                </a:lnTo>
                <a:lnTo>
                  <a:pt x="808445" y="459739"/>
                </a:lnTo>
                <a:lnTo>
                  <a:pt x="808505" y="462279"/>
                </a:lnTo>
                <a:lnTo>
                  <a:pt x="806401" y="496569"/>
                </a:lnTo>
                <a:lnTo>
                  <a:pt x="801474" y="525779"/>
                </a:lnTo>
                <a:lnTo>
                  <a:pt x="796514" y="544829"/>
                </a:lnTo>
                <a:lnTo>
                  <a:pt x="794232" y="553719"/>
                </a:lnTo>
                <a:lnTo>
                  <a:pt x="794499" y="553719"/>
                </a:lnTo>
                <a:lnTo>
                  <a:pt x="796848" y="554989"/>
                </a:lnTo>
                <a:lnTo>
                  <a:pt x="797547" y="554989"/>
                </a:lnTo>
                <a:lnTo>
                  <a:pt x="797725" y="553719"/>
                </a:lnTo>
                <a:lnTo>
                  <a:pt x="800900" y="544829"/>
                </a:lnTo>
                <a:lnTo>
                  <a:pt x="807651" y="518159"/>
                </a:lnTo>
                <a:lnTo>
                  <a:pt x="814243" y="480059"/>
                </a:lnTo>
                <a:lnTo>
                  <a:pt x="816940" y="430529"/>
                </a:lnTo>
                <a:lnTo>
                  <a:pt x="814015" y="386079"/>
                </a:lnTo>
                <a:lnTo>
                  <a:pt x="812239" y="375919"/>
                </a:lnTo>
                <a:close/>
              </a:path>
              <a:path w="863600" h="862330">
                <a:moveTo>
                  <a:pt x="431825" y="45719"/>
                </a:moveTo>
                <a:lnTo>
                  <a:pt x="386017" y="48259"/>
                </a:lnTo>
                <a:lnTo>
                  <a:pt x="340829" y="57149"/>
                </a:lnTo>
                <a:lnTo>
                  <a:pt x="297057" y="69849"/>
                </a:lnTo>
                <a:lnTo>
                  <a:pt x="255499" y="88899"/>
                </a:lnTo>
                <a:lnTo>
                  <a:pt x="216954" y="113029"/>
                </a:lnTo>
                <a:lnTo>
                  <a:pt x="182219" y="142239"/>
                </a:lnTo>
                <a:lnTo>
                  <a:pt x="152092" y="177799"/>
                </a:lnTo>
                <a:lnTo>
                  <a:pt x="127370" y="218439"/>
                </a:lnTo>
                <a:lnTo>
                  <a:pt x="108851" y="265429"/>
                </a:lnTo>
                <a:lnTo>
                  <a:pt x="97486" y="308609"/>
                </a:lnTo>
                <a:lnTo>
                  <a:pt x="93294" y="351789"/>
                </a:lnTo>
                <a:lnTo>
                  <a:pt x="99465" y="393699"/>
                </a:lnTo>
                <a:lnTo>
                  <a:pt x="113042" y="419099"/>
                </a:lnTo>
                <a:lnTo>
                  <a:pt x="126619" y="436879"/>
                </a:lnTo>
                <a:lnTo>
                  <a:pt x="132791" y="457199"/>
                </a:lnTo>
                <a:lnTo>
                  <a:pt x="130488" y="468629"/>
                </a:lnTo>
                <a:lnTo>
                  <a:pt x="124256" y="477519"/>
                </a:lnTo>
                <a:lnTo>
                  <a:pt x="115110" y="483869"/>
                </a:lnTo>
                <a:lnTo>
                  <a:pt x="104063" y="486409"/>
                </a:lnTo>
                <a:lnTo>
                  <a:pt x="255794" y="486409"/>
                </a:lnTo>
                <a:lnTo>
                  <a:pt x="263697" y="480059"/>
                </a:lnTo>
                <a:lnTo>
                  <a:pt x="292911" y="461009"/>
                </a:lnTo>
                <a:lnTo>
                  <a:pt x="325485" y="443229"/>
                </a:lnTo>
                <a:lnTo>
                  <a:pt x="362432" y="424179"/>
                </a:lnTo>
                <a:lnTo>
                  <a:pt x="363438" y="417829"/>
                </a:lnTo>
                <a:lnTo>
                  <a:pt x="318160" y="417829"/>
                </a:lnTo>
                <a:lnTo>
                  <a:pt x="300393" y="414019"/>
                </a:lnTo>
                <a:lnTo>
                  <a:pt x="285427" y="403859"/>
                </a:lnTo>
                <a:lnTo>
                  <a:pt x="274274" y="389889"/>
                </a:lnTo>
                <a:lnTo>
                  <a:pt x="267944" y="373379"/>
                </a:lnTo>
                <a:lnTo>
                  <a:pt x="244635" y="368299"/>
                </a:lnTo>
                <a:lnTo>
                  <a:pt x="225929" y="354329"/>
                </a:lnTo>
                <a:lnTo>
                  <a:pt x="213277" y="335279"/>
                </a:lnTo>
                <a:lnTo>
                  <a:pt x="208127" y="308609"/>
                </a:lnTo>
                <a:lnTo>
                  <a:pt x="210088" y="289559"/>
                </a:lnTo>
                <a:lnTo>
                  <a:pt x="215749" y="273049"/>
                </a:lnTo>
                <a:lnTo>
                  <a:pt x="224774" y="261619"/>
                </a:lnTo>
                <a:lnTo>
                  <a:pt x="236829" y="257809"/>
                </a:lnTo>
                <a:lnTo>
                  <a:pt x="290391" y="257809"/>
                </a:lnTo>
                <a:lnTo>
                  <a:pt x="296205" y="245109"/>
                </a:lnTo>
                <a:lnTo>
                  <a:pt x="327808" y="210819"/>
                </a:lnTo>
                <a:lnTo>
                  <a:pt x="366026" y="198119"/>
                </a:lnTo>
                <a:lnTo>
                  <a:pt x="734651" y="198119"/>
                </a:lnTo>
                <a:lnTo>
                  <a:pt x="720969" y="181609"/>
                </a:lnTo>
                <a:lnTo>
                  <a:pt x="685827" y="151129"/>
                </a:lnTo>
                <a:lnTo>
                  <a:pt x="653510" y="132079"/>
                </a:lnTo>
                <a:lnTo>
                  <a:pt x="406679" y="132079"/>
                </a:lnTo>
                <a:lnTo>
                  <a:pt x="394444" y="129539"/>
                </a:lnTo>
                <a:lnTo>
                  <a:pt x="385013" y="123189"/>
                </a:lnTo>
                <a:lnTo>
                  <a:pt x="378943" y="114299"/>
                </a:lnTo>
                <a:lnTo>
                  <a:pt x="376796" y="102869"/>
                </a:lnTo>
                <a:lnTo>
                  <a:pt x="382644" y="83819"/>
                </a:lnTo>
                <a:lnTo>
                  <a:pt x="399365" y="68579"/>
                </a:lnTo>
                <a:lnTo>
                  <a:pt x="425729" y="58419"/>
                </a:lnTo>
                <a:lnTo>
                  <a:pt x="460501" y="54609"/>
                </a:lnTo>
                <a:lnTo>
                  <a:pt x="509582" y="54609"/>
                </a:lnTo>
                <a:lnTo>
                  <a:pt x="477551" y="48259"/>
                </a:lnTo>
                <a:lnTo>
                  <a:pt x="431825" y="45719"/>
                </a:lnTo>
                <a:close/>
              </a:path>
              <a:path w="863600" h="862330">
                <a:moveTo>
                  <a:pt x="366026" y="401319"/>
                </a:moveTo>
                <a:lnTo>
                  <a:pt x="355179" y="408939"/>
                </a:lnTo>
                <a:lnTo>
                  <a:pt x="342988" y="414019"/>
                </a:lnTo>
                <a:lnTo>
                  <a:pt x="330350" y="416559"/>
                </a:lnTo>
                <a:lnTo>
                  <a:pt x="318160" y="417829"/>
                </a:lnTo>
                <a:lnTo>
                  <a:pt x="363438" y="417829"/>
                </a:lnTo>
                <a:lnTo>
                  <a:pt x="363639" y="416559"/>
                </a:lnTo>
                <a:lnTo>
                  <a:pt x="364807" y="410209"/>
                </a:lnTo>
                <a:lnTo>
                  <a:pt x="366026" y="401319"/>
                </a:lnTo>
                <a:close/>
              </a:path>
              <a:path w="863600" h="862330">
                <a:moveTo>
                  <a:pt x="811129" y="369569"/>
                </a:moveTo>
                <a:lnTo>
                  <a:pt x="585444" y="369569"/>
                </a:lnTo>
                <a:lnTo>
                  <a:pt x="596825" y="370839"/>
                </a:lnTo>
                <a:lnTo>
                  <a:pt x="607968" y="373379"/>
                </a:lnTo>
                <a:lnTo>
                  <a:pt x="616605" y="379729"/>
                </a:lnTo>
                <a:lnTo>
                  <a:pt x="620471" y="388619"/>
                </a:lnTo>
                <a:lnTo>
                  <a:pt x="610994" y="403859"/>
                </a:lnTo>
                <a:lnTo>
                  <a:pt x="588046" y="408939"/>
                </a:lnTo>
                <a:lnTo>
                  <a:pt x="731617" y="408939"/>
                </a:lnTo>
                <a:lnTo>
                  <a:pt x="759561" y="375919"/>
                </a:lnTo>
                <a:lnTo>
                  <a:pt x="812239" y="375919"/>
                </a:lnTo>
                <a:lnTo>
                  <a:pt x="811129" y="369569"/>
                </a:lnTo>
                <a:close/>
              </a:path>
              <a:path w="863600" h="862330">
                <a:moveTo>
                  <a:pt x="494598" y="297179"/>
                </a:moveTo>
                <a:lnTo>
                  <a:pt x="431825" y="297179"/>
                </a:lnTo>
                <a:lnTo>
                  <a:pt x="436587" y="304799"/>
                </a:lnTo>
                <a:lnTo>
                  <a:pt x="436587" y="312419"/>
                </a:lnTo>
                <a:lnTo>
                  <a:pt x="433283" y="326389"/>
                </a:lnTo>
                <a:lnTo>
                  <a:pt x="424938" y="341629"/>
                </a:lnTo>
                <a:lnTo>
                  <a:pt x="413902" y="356869"/>
                </a:lnTo>
                <a:lnTo>
                  <a:pt x="402526" y="369569"/>
                </a:lnTo>
                <a:lnTo>
                  <a:pt x="400324" y="382269"/>
                </a:lnTo>
                <a:lnTo>
                  <a:pt x="398908" y="392429"/>
                </a:lnTo>
                <a:lnTo>
                  <a:pt x="398152" y="400049"/>
                </a:lnTo>
                <a:lnTo>
                  <a:pt x="397929" y="406399"/>
                </a:lnTo>
                <a:lnTo>
                  <a:pt x="426223" y="388619"/>
                </a:lnTo>
                <a:lnTo>
                  <a:pt x="471766" y="359409"/>
                </a:lnTo>
                <a:lnTo>
                  <a:pt x="494017" y="344169"/>
                </a:lnTo>
                <a:lnTo>
                  <a:pt x="492629" y="337819"/>
                </a:lnTo>
                <a:lnTo>
                  <a:pt x="491917" y="330199"/>
                </a:lnTo>
                <a:lnTo>
                  <a:pt x="491707" y="325119"/>
                </a:lnTo>
                <a:lnTo>
                  <a:pt x="491616" y="316229"/>
                </a:lnTo>
                <a:lnTo>
                  <a:pt x="494598" y="297179"/>
                </a:lnTo>
                <a:close/>
              </a:path>
              <a:path w="863600" h="862330">
                <a:moveTo>
                  <a:pt x="577722" y="198119"/>
                </a:moveTo>
                <a:lnTo>
                  <a:pt x="366026" y="198119"/>
                </a:lnTo>
                <a:lnTo>
                  <a:pt x="387514" y="201929"/>
                </a:lnTo>
                <a:lnTo>
                  <a:pt x="399807" y="212089"/>
                </a:lnTo>
                <a:lnTo>
                  <a:pt x="405372" y="224789"/>
                </a:lnTo>
                <a:lnTo>
                  <a:pt x="406679" y="236219"/>
                </a:lnTo>
                <a:lnTo>
                  <a:pt x="397186" y="278129"/>
                </a:lnTo>
                <a:lnTo>
                  <a:pt x="372891" y="318769"/>
                </a:lnTo>
                <a:lnTo>
                  <a:pt x="340071" y="350519"/>
                </a:lnTo>
                <a:lnTo>
                  <a:pt x="305003" y="369569"/>
                </a:lnTo>
                <a:lnTo>
                  <a:pt x="306676" y="374649"/>
                </a:lnTo>
                <a:lnTo>
                  <a:pt x="310245" y="380999"/>
                </a:lnTo>
                <a:lnTo>
                  <a:pt x="316276" y="386079"/>
                </a:lnTo>
                <a:lnTo>
                  <a:pt x="325335" y="388619"/>
                </a:lnTo>
                <a:lnTo>
                  <a:pt x="339247" y="384809"/>
                </a:lnTo>
                <a:lnTo>
                  <a:pt x="353153" y="378459"/>
                </a:lnTo>
                <a:lnTo>
                  <a:pt x="365714" y="368299"/>
                </a:lnTo>
                <a:lnTo>
                  <a:pt x="375589" y="358139"/>
                </a:lnTo>
                <a:lnTo>
                  <a:pt x="381533" y="337819"/>
                </a:lnTo>
                <a:lnTo>
                  <a:pt x="391733" y="318769"/>
                </a:lnTo>
                <a:lnTo>
                  <a:pt x="405516" y="303529"/>
                </a:lnTo>
                <a:lnTo>
                  <a:pt x="422211" y="297179"/>
                </a:lnTo>
                <a:lnTo>
                  <a:pt x="494598" y="297179"/>
                </a:lnTo>
                <a:lnTo>
                  <a:pt x="498175" y="274319"/>
                </a:lnTo>
                <a:lnTo>
                  <a:pt x="516281" y="236219"/>
                </a:lnTo>
                <a:lnTo>
                  <a:pt x="543582" y="208279"/>
                </a:lnTo>
                <a:lnTo>
                  <a:pt x="577722" y="198119"/>
                </a:lnTo>
                <a:close/>
              </a:path>
              <a:path w="863600" h="862330">
                <a:moveTo>
                  <a:pt x="734651" y="198119"/>
                </a:moveTo>
                <a:lnTo>
                  <a:pt x="577722" y="198119"/>
                </a:lnTo>
                <a:lnTo>
                  <a:pt x="595870" y="200659"/>
                </a:lnTo>
                <a:lnTo>
                  <a:pt x="608974" y="209549"/>
                </a:lnTo>
                <a:lnTo>
                  <a:pt x="616920" y="223519"/>
                </a:lnTo>
                <a:lnTo>
                  <a:pt x="619594" y="238759"/>
                </a:lnTo>
                <a:lnTo>
                  <a:pt x="613409" y="267969"/>
                </a:lnTo>
                <a:lnTo>
                  <a:pt x="596123" y="297179"/>
                </a:lnTo>
                <a:lnTo>
                  <a:pt x="569644" y="325119"/>
                </a:lnTo>
                <a:lnTo>
                  <a:pt x="535876" y="351789"/>
                </a:lnTo>
                <a:lnTo>
                  <a:pt x="538983" y="359409"/>
                </a:lnTo>
                <a:lnTo>
                  <a:pt x="542939" y="365759"/>
                </a:lnTo>
                <a:lnTo>
                  <a:pt x="547783" y="370839"/>
                </a:lnTo>
                <a:lnTo>
                  <a:pt x="553554" y="374649"/>
                </a:lnTo>
                <a:lnTo>
                  <a:pt x="556303" y="373379"/>
                </a:lnTo>
                <a:lnTo>
                  <a:pt x="563541" y="370839"/>
                </a:lnTo>
                <a:lnTo>
                  <a:pt x="573759" y="369569"/>
                </a:lnTo>
                <a:lnTo>
                  <a:pt x="811129" y="369569"/>
                </a:lnTo>
                <a:lnTo>
                  <a:pt x="806024" y="340359"/>
                </a:lnTo>
                <a:lnTo>
                  <a:pt x="792845" y="297179"/>
                </a:lnTo>
                <a:lnTo>
                  <a:pt x="774356" y="255269"/>
                </a:lnTo>
                <a:lnTo>
                  <a:pt x="750438" y="217169"/>
                </a:lnTo>
                <a:lnTo>
                  <a:pt x="734651" y="198119"/>
                </a:lnTo>
                <a:close/>
              </a:path>
              <a:path w="863600" h="862330">
                <a:moveTo>
                  <a:pt x="290391" y="257809"/>
                </a:moveTo>
                <a:lnTo>
                  <a:pt x="244017" y="257809"/>
                </a:lnTo>
                <a:lnTo>
                  <a:pt x="246405" y="264159"/>
                </a:lnTo>
                <a:lnTo>
                  <a:pt x="246405" y="267969"/>
                </a:lnTo>
                <a:lnTo>
                  <a:pt x="245472" y="274319"/>
                </a:lnTo>
                <a:lnTo>
                  <a:pt x="243420" y="281939"/>
                </a:lnTo>
                <a:lnTo>
                  <a:pt x="241369" y="293369"/>
                </a:lnTo>
                <a:lnTo>
                  <a:pt x="254559" y="336549"/>
                </a:lnTo>
                <a:lnTo>
                  <a:pt x="266750" y="340359"/>
                </a:lnTo>
                <a:lnTo>
                  <a:pt x="274693" y="292099"/>
                </a:lnTo>
                <a:lnTo>
                  <a:pt x="290391" y="257809"/>
                </a:lnTo>
                <a:close/>
              </a:path>
              <a:path w="863600" h="862330">
                <a:moveTo>
                  <a:pt x="365404" y="229869"/>
                </a:moveTo>
                <a:lnTo>
                  <a:pt x="345544" y="237489"/>
                </a:lnTo>
                <a:lnTo>
                  <a:pt x="325081" y="265429"/>
                </a:lnTo>
                <a:lnTo>
                  <a:pt x="309086" y="302259"/>
                </a:lnTo>
                <a:lnTo>
                  <a:pt x="302628" y="336549"/>
                </a:lnTo>
                <a:lnTo>
                  <a:pt x="333037" y="312419"/>
                </a:lnTo>
                <a:lnTo>
                  <a:pt x="359348" y="279399"/>
                </a:lnTo>
                <a:lnTo>
                  <a:pt x="372992" y="247649"/>
                </a:lnTo>
                <a:lnTo>
                  <a:pt x="365404" y="229869"/>
                </a:lnTo>
                <a:close/>
              </a:path>
              <a:path w="863600" h="862330">
                <a:moveTo>
                  <a:pt x="580034" y="231139"/>
                </a:moveTo>
                <a:lnTo>
                  <a:pt x="564355" y="233679"/>
                </a:lnTo>
                <a:lnTo>
                  <a:pt x="547555" y="252729"/>
                </a:lnTo>
                <a:lnTo>
                  <a:pt x="534159" y="283209"/>
                </a:lnTo>
                <a:lnTo>
                  <a:pt x="528688" y="318769"/>
                </a:lnTo>
                <a:lnTo>
                  <a:pt x="554758" y="293369"/>
                </a:lnTo>
                <a:lnTo>
                  <a:pt x="575568" y="266699"/>
                </a:lnTo>
                <a:lnTo>
                  <a:pt x="585775" y="245109"/>
                </a:lnTo>
                <a:lnTo>
                  <a:pt x="580034" y="231139"/>
                </a:lnTo>
                <a:close/>
              </a:path>
              <a:path w="863600" h="862330">
                <a:moveTo>
                  <a:pt x="510743" y="92709"/>
                </a:moveTo>
                <a:lnTo>
                  <a:pt x="469772" y="99059"/>
                </a:lnTo>
                <a:lnTo>
                  <a:pt x="444823" y="111759"/>
                </a:lnTo>
                <a:lnTo>
                  <a:pt x="426818" y="125729"/>
                </a:lnTo>
                <a:lnTo>
                  <a:pt x="406679" y="132079"/>
                </a:lnTo>
                <a:lnTo>
                  <a:pt x="653510" y="132079"/>
                </a:lnTo>
                <a:lnTo>
                  <a:pt x="644892" y="126999"/>
                </a:lnTo>
                <a:lnTo>
                  <a:pt x="598042" y="107949"/>
                </a:lnTo>
                <a:lnTo>
                  <a:pt x="575495" y="101599"/>
                </a:lnTo>
                <a:lnTo>
                  <a:pt x="553950" y="96519"/>
                </a:lnTo>
                <a:lnTo>
                  <a:pt x="532625" y="93979"/>
                </a:lnTo>
                <a:lnTo>
                  <a:pt x="510743" y="92709"/>
                </a:lnTo>
                <a:close/>
              </a:path>
              <a:path w="863600" h="862330">
                <a:moveTo>
                  <a:pt x="509582" y="54609"/>
                </a:moveTo>
                <a:lnTo>
                  <a:pt x="460501" y="54609"/>
                </a:lnTo>
                <a:lnTo>
                  <a:pt x="498024" y="57149"/>
                </a:lnTo>
                <a:lnTo>
                  <a:pt x="526945" y="62229"/>
                </a:lnTo>
                <a:lnTo>
                  <a:pt x="545669" y="67309"/>
                </a:lnTo>
                <a:lnTo>
                  <a:pt x="552602" y="69849"/>
                </a:lnTo>
                <a:lnTo>
                  <a:pt x="553732" y="69849"/>
                </a:lnTo>
                <a:lnTo>
                  <a:pt x="554608" y="67309"/>
                </a:lnTo>
                <a:lnTo>
                  <a:pt x="554189" y="66039"/>
                </a:lnTo>
                <a:lnTo>
                  <a:pt x="553821" y="66039"/>
                </a:lnTo>
                <a:lnTo>
                  <a:pt x="542842" y="62229"/>
                </a:lnTo>
                <a:lnTo>
                  <a:pt x="515988" y="55879"/>
                </a:lnTo>
                <a:lnTo>
                  <a:pt x="509582" y="5460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>
              <a:solidFill>
                <a:srgbClr val="1E419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0989"/>
            <a:ext cx="11279717" cy="577387"/>
          </a:xfrm>
        </p:spPr>
        <p:txBody>
          <a:bodyPr/>
          <a:lstStyle/>
          <a:p>
            <a:r>
              <a:rPr lang="en-US" sz="3600" dirty="0" smtClean="0">
                <a:solidFill>
                  <a:schemeClr val="bg1"/>
                </a:solidFill>
              </a:rPr>
              <a:t>Reporting</a:t>
            </a:r>
            <a:r>
              <a:rPr lang="en-US" sz="3600" dirty="0" smtClean="0">
                <a:solidFill>
                  <a:schemeClr val="bg1"/>
                </a:solidFill>
              </a:rPr>
              <a:t>: </a:t>
            </a:r>
            <a:r>
              <a:rPr lang="en-US" sz="3600" dirty="0" smtClean="0">
                <a:solidFill>
                  <a:schemeClr val="bg1"/>
                </a:solidFill>
              </a:rPr>
              <a:t>Current State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92120" y="2347139"/>
            <a:ext cx="1024835" cy="339911"/>
          </a:xfrm>
          <a:prstGeom prst="rect">
            <a:avLst/>
          </a:prstGeom>
          <a:solidFill>
            <a:srgbClr val="FDFDFD"/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1E4191">
                    <a:lumMod val="60000"/>
                    <a:lumOff val="4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Cassandra Web Services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777422" y="2775055"/>
            <a:ext cx="947935" cy="673600"/>
          </a:xfrm>
          <a:prstGeom prst="roundRect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77422" y="2761910"/>
            <a:ext cx="6175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1E4191">
                    <a:lumMod val="60000"/>
                    <a:lumOff val="40000"/>
                  </a:srgbClr>
                </a:solidFill>
              </a:rPr>
              <a:t>Time </a:t>
            </a:r>
            <a:endParaRPr lang="en-US" sz="1200" dirty="0">
              <a:solidFill>
                <a:srgbClr val="1E4191">
                  <a:lumMod val="60000"/>
                  <a:lumOff val="40000"/>
                </a:srgbClr>
              </a:solidFill>
            </a:endParaRPr>
          </a:p>
          <a:p>
            <a:r>
              <a:rPr lang="en-US" sz="1200" dirty="0">
                <a:solidFill>
                  <a:srgbClr val="1E4191">
                    <a:lumMod val="60000"/>
                    <a:lumOff val="40000"/>
                  </a:srgbClr>
                </a:solidFill>
              </a:rPr>
              <a:t>Series </a:t>
            </a:r>
          </a:p>
          <a:p>
            <a:r>
              <a:rPr lang="en-US" sz="1200" dirty="0">
                <a:solidFill>
                  <a:srgbClr val="1E4191">
                    <a:lumMod val="60000"/>
                    <a:lumOff val="40000"/>
                  </a:srgbClr>
                </a:solidFill>
              </a:rPr>
              <a:t>Data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92119" y="1635412"/>
            <a:ext cx="5622576" cy="329499"/>
          </a:xfrm>
          <a:prstGeom prst="rect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1E4191">
                    <a:lumMod val="60000"/>
                    <a:lumOff val="4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Insight Web Services 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2156633" y="2763257"/>
            <a:ext cx="1051553" cy="685397"/>
          </a:xfrm>
          <a:prstGeom prst="roundRect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678685" y="2801144"/>
            <a:ext cx="6126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1E4191">
                    <a:lumMod val="60000"/>
                    <a:lumOff val="40000"/>
                  </a:srgbClr>
                </a:solidFill>
              </a:rPr>
              <a:t>Asset </a:t>
            </a:r>
            <a:r>
              <a:rPr lang="en-US" sz="1200" dirty="0" smtClean="0">
                <a:solidFill>
                  <a:srgbClr val="1E4191">
                    <a:lumMod val="60000"/>
                    <a:lumOff val="40000"/>
                  </a:srgbClr>
                </a:solidFill>
              </a:rPr>
              <a:t/>
            </a:r>
            <a:br>
              <a:rPr lang="en-US" sz="1200" dirty="0" smtClean="0">
                <a:solidFill>
                  <a:srgbClr val="1E4191">
                    <a:lumMod val="60000"/>
                    <a:lumOff val="40000"/>
                  </a:srgbClr>
                </a:solidFill>
              </a:rPr>
            </a:br>
            <a:r>
              <a:rPr lang="en-US" sz="1200" dirty="0" smtClean="0">
                <a:solidFill>
                  <a:srgbClr val="1E4191">
                    <a:lumMod val="60000"/>
                    <a:lumOff val="40000"/>
                  </a:srgbClr>
                </a:solidFill>
              </a:rPr>
              <a:t>Data</a:t>
            </a:r>
            <a:endParaRPr lang="en-US" sz="1200" dirty="0">
              <a:solidFill>
                <a:srgbClr val="1E4191">
                  <a:lumMod val="60000"/>
                  <a:lumOff val="40000"/>
                </a:srgbClr>
              </a:solidFill>
            </a:endParaRPr>
          </a:p>
        </p:txBody>
      </p:sp>
      <p:grpSp>
        <p:nvGrpSpPr>
          <p:cNvPr id="326" name="Group 325"/>
          <p:cNvGrpSpPr/>
          <p:nvPr/>
        </p:nvGrpSpPr>
        <p:grpSpPr>
          <a:xfrm>
            <a:off x="1357015" y="2866969"/>
            <a:ext cx="258496" cy="253833"/>
            <a:chOff x="1298781" y="3822989"/>
            <a:chExt cx="390186" cy="354791"/>
          </a:xfrm>
        </p:grpSpPr>
        <p:sp>
          <p:nvSpPr>
            <p:cNvPr id="325" name="Oval 324"/>
            <p:cNvSpPr/>
            <p:nvPr/>
          </p:nvSpPr>
          <p:spPr>
            <a:xfrm>
              <a:off x="1315115" y="3848167"/>
              <a:ext cx="347011" cy="310177"/>
            </a:xfrm>
            <a:prstGeom prst="ellipse">
              <a:avLst/>
            </a:prstGeom>
            <a:noFill/>
            <a:ln>
              <a:solidFill>
                <a:schemeClr val="tx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04" name="Oval 403"/>
            <p:cNvSpPr/>
            <p:nvPr/>
          </p:nvSpPr>
          <p:spPr>
            <a:xfrm>
              <a:off x="1446450" y="3822989"/>
              <a:ext cx="72304" cy="64629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tx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05" name="Oval 404"/>
            <p:cNvSpPr/>
            <p:nvPr/>
          </p:nvSpPr>
          <p:spPr>
            <a:xfrm>
              <a:off x="1450204" y="4113151"/>
              <a:ext cx="72304" cy="64629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tx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06" name="Oval 405"/>
            <p:cNvSpPr/>
            <p:nvPr/>
          </p:nvSpPr>
          <p:spPr>
            <a:xfrm>
              <a:off x="1616663" y="4027745"/>
              <a:ext cx="72304" cy="64629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tx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07" name="Oval 406"/>
            <p:cNvSpPr/>
            <p:nvPr/>
          </p:nvSpPr>
          <p:spPr>
            <a:xfrm>
              <a:off x="1298781" y="4027745"/>
              <a:ext cx="72304" cy="64629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tx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08" name="Oval 407"/>
            <p:cNvSpPr/>
            <p:nvPr/>
          </p:nvSpPr>
          <p:spPr>
            <a:xfrm>
              <a:off x="1607569" y="3887187"/>
              <a:ext cx="72304" cy="64629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tx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09" name="Oval 408"/>
            <p:cNvSpPr/>
            <p:nvPr/>
          </p:nvSpPr>
          <p:spPr>
            <a:xfrm>
              <a:off x="1303335" y="3883775"/>
              <a:ext cx="72304" cy="64629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tx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</p:grpSp>
      <p:sp>
        <p:nvSpPr>
          <p:cNvPr id="470" name="Flowchart: Magnetic Disk 469"/>
          <p:cNvSpPr/>
          <p:nvPr/>
        </p:nvSpPr>
        <p:spPr>
          <a:xfrm>
            <a:off x="2251548" y="2878302"/>
            <a:ext cx="290846" cy="232107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471" name="Flowchart: Magnetic Disk 470"/>
          <p:cNvSpPr/>
          <p:nvPr/>
        </p:nvSpPr>
        <p:spPr>
          <a:xfrm>
            <a:off x="2403948" y="3030702"/>
            <a:ext cx="290846" cy="232107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5565" y="850205"/>
            <a:ext cx="12178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1E4191">
                    <a:lumMod val="60000"/>
                    <a:lumOff val="40000"/>
                  </a:srgbClr>
                </a:solidFill>
              </a:rPr>
              <a:t>InSight</a:t>
            </a:r>
            <a:endParaRPr lang="en-US" b="1" dirty="0">
              <a:solidFill>
                <a:srgbClr val="1E4191">
                  <a:lumMod val="60000"/>
                  <a:lumOff val="40000"/>
                </a:srgbClr>
              </a:solidFill>
            </a:endParaRPr>
          </a:p>
        </p:txBody>
      </p:sp>
      <p:grpSp>
        <p:nvGrpSpPr>
          <p:cNvPr id="232" name="Group 231"/>
          <p:cNvGrpSpPr/>
          <p:nvPr/>
        </p:nvGrpSpPr>
        <p:grpSpPr>
          <a:xfrm>
            <a:off x="4621188" y="2752779"/>
            <a:ext cx="1793507" cy="738664"/>
            <a:chOff x="3935868" y="3267785"/>
            <a:chExt cx="1834499" cy="738664"/>
          </a:xfrm>
        </p:grpSpPr>
        <p:grpSp>
          <p:nvGrpSpPr>
            <p:cNvPr id="233" name="Group 232"/>
            <p:cNvGrpSpPr/>
            <p:nvPr/>
          </p:nvGrpSpPr>
          <p:grpSpPr>
            <a:xfrm>
              <a:off x="3935868" y="3267785"/>
              <a:ext cx="1834499" cy="738664"/>
              <a:chOff x="3935868" y="3267785"/>
              <a:chExt cx="1834499" cy="738664"/>
            </a:xfrm>
          </p:grpSpPr>
          <p:sp>
            <p:nvSpPr>
              <p:cNvPr id="236" name="TextBox 235"/>
              <p:cNvSpPr txBox="1"/>
              <p:nvPr/>
            </p:nvSpPr>
            <p:spPr>
              <a:xfrm>
                <a:off x="3935868" y="3267785"/>
                <a:ext cx="1472024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91440" indent="-91440">
                  <a:buClr>
                    <a:srgbClr val="1E4191">
                      <a:lumMod val="60000"/>
                      <a:lumOff val="40000"/>
                    </a:srgbClr>
                  </a:buClr>
                  <a:buFont typeface="Wingdings" panose="05000000000000000000" pitchFamily="2" charset="2"/>
                  <a:buChar char="§"/>
                </a:pPr>
                <a:r>
                  <a:rPr lang="en-US" sz="1050" dirty="0" smtClean="0">
                    <a:solidFill>
                      <a:srgbClr val="1E4191">
                        <a:lumMod val="60000"/>
                        <a:lumOff val="40000"/>
                      </a:srgbClr>
                    </a:solidFill>
                  </a:rPr>
                  <a:t>Report Blueprints</a:t>
                </a:r>
              </a:p>
              <a:p>
                <a:pPr marL="91440" indent="-91440">
                  <a:buClr>
                    <a:srgbClr val="1E4191">
                      <a:lumMod val="60000"/>
                      <a:lumOff val="40000"/>
                    </a:srgbClr>
                  </a:buClr>
                  <a:buFont typeface="Wingdings" panose="05000000000000000000" pitchFamily="2" charset="2"/>
                  <a:buChar char="§"/>
                </a:pPr>
                <a:r>
                  <a:rPr lang="en-US" sz="1050" dirty="0" smtClean="0">
                    <a:solidFill>
                      <a:srgbClr val="1E4191">
                        <a:lumMod val="60000"/>
                        <a:lumOff val="40000"/>
                      </a:srgbClr>
                    </a:solidFill>
                  </a:rPr>
                  <a:t>Report Templates</a:t>
                </a:r>
              </a:p>
              <a:p>
                <a:pPr marL="91440" indent="-91440">
                  <a:buClr>
                    <a:srgbClr val="1E4191">
                      <a:lumMod val="60000"/>
                      <a:lumOff val="40000"/>
                    </a:srgbClr>
                  </a:buClr>
                  <a:buFont typeface="Wingdings" panose="05000000000000000000" pitchFamily="2" charset="2"/>
                  <a:buChar char="§"/>
                </a:pPr>
                <a:r>
                  <a:rPr lang="en-US" sz="1050" dirty="0" smtClean="0">
                    <a:solidFill>
                      <a:srgbClr val="1E4191">
                        <a:lumMod val="60000"/>
                        <a:lumOff val="40000"/>
                      </a:srgbClr>
                    </a:solidFill>
                  </a:rPr>
                  <a:t>Report Definitions</a:t>
                </a:r>
                <a:endParaRPr lang="en-US" sz="1050" dirty="0" smtClean="0">
                  <a:solidFill>
                    <a:srgbClr val="1E4191">
                      <a:lumMod val="60000"/>
                      <a:lumOff val="40000"/>
                    </a:srgbClr>
                  </a:solidFill>
                </a:endParaRPr>
              </a:p>
              <a:p>
                <a:pPr marL="91440" indent="-91440">
                  <a:buClr>
                    <a:srgbClr val="1E4191">
                      <a:lumMod val="60000"/>
                      <a:lumOff val="40000"/>
                    </a:srgbClr>
                  </a:buClr>
                  <a:buFont typeface="Wingdings" panose="05000000000000000000" pitchFamily="2" charset="2"/>
                  <a:buChar char="§"/>
                </a:pPr>
                <a:r>
                  <a:rPr lang="en-US" sz="1050" dirty="0" smtClean="0">
                    <a:solidFill>
                      <a:srgbClr val="1E4191">
                        <a:lumMod val="60000"/>
                        <a:lumOff val="40000"/>
                      </a:srgbClr>
                    </a:solidFill>
                  </a:rPr>
                  <a:t>Report </a:t>
                </a:r>
                <a:r>
                  <a:rPr lang="en-US" sz="1050" dirty="0" smtClean="0">
                    <a:solidFill>
                      <a:srgbClr val="1E4191">
                        <a:lumMod val="60000"/>
                        <a:lumOff val="40000"/>
                      </a:srgbClr>
                    </a:solidFill>
                  </a:rPr>
                  <a:t>Schedules</a:t>
                </a:r>
                <a:endParaRPr lang="en-US" sz="1050" dirty="0">
                  <a:solidFill>
                    <a:srgbClr val="1E4191">
                      <a:lumMod val="60000"/>
                      <a:lumOff val="40000"/>
                    </a:srgbClr>
                  </a:solidFill>
                </a:endParaRPr>
              </a:p>
            </p:txBody>
          </p:sp>
          <p:sp>
            <p:nvSpPr>
              <p:cNvPr id="237" name="Rounded Rectangle 236"/>
              <p:cNvSpPr/>
              <p:nvPr/>
            </p:nvSpPr>
            <p:spPr>
              <a:xfrm>
                <a:off x="3949312" y="3303356"/>
                <a:ext cx="1821055" cy="673598"/>
              </a:xfrm>
              <a:prstGeom prst="roundRect">
                <a:avLst/>
              </a:prstGeom>
              <a:noFill/>
              <a:ln>
                <a:solidFill>
                  <a:schemeClr val="tx1">
                    <a:lumMod val="60000"/>
                    <a:lumOff val="40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234" name="Flowchart: Magnetic Disk 233"/>
            <p:cNvSpPr/>
            <p:nvPr/>
          </p:nvSpPr>
          <p:spPr>
            <a:xfrm>
              <a:off x="5268936" y="3418401"/>
              <a:ext cx="290846" cy="232107"/>
            </a:xfrm>
            <a:prstGeom prst="flowChartMagneticDisk">
              <a:avLst/>
            </a:prstGeom>
            <a:solidFill>
              <a:schemeClr val="bg1"/>
            </a:solidFill>
            <a:ln>
              <a:solidFill>
                <a:schemeClr val="tx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35" name="Flowchart: Magnetic Disk 234"/>
            <p:cNvSpPr/>
            <p:nvPr/>
          </p:nvSpPr>
          <p:spPr>
            <a:xfrm>
              <a:off x="5421336" y="3570801"/>
              <a:ext cx="290846" cy="232107"/>
            </a:xfrm>
            <a:prstGeom prst="flowChartMagneticDisk">
              <a:avLst/>
            </a:prstGeom>
            <a:solidFill>
              <a:schemeClr val="bg1"/>
            </a:solidFill>
            <a:ln>
              <a:solidFill>
                <a:schemeClr val="tx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</p:grpSp>
      <p:sp>
        <p:nvSpPr>
          <p:cNvPr id="239" name="Rectangle 238"/>
          <p:cNvSpPr/>
          <p:nvPr/>
        </p:nvSpPr>
        <p:spPr>
          <a:xfrm>
            <a:off x="6779692" y="2992363"/>
            <a:ext cx="457200" cy="457200"/>
          </a:xfrm>
          <a:prstGeom prst="rect">
            <a:avLst/>
          </a:prstGeom>
          <a:solidFill>
            <a:srgbClr val="FDFDFD"/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rgbClr val="1E4191">
                  <a:lumMod val="60000"/>
                  <a:lumOff val="40000"/>
                </a:srgbClr>
              </a:solidFill>
            </a:endParaRPr>
          </a:p>
        </p:txBody>
      </p:sp>
      <p:sp>
        <p:nvSpPr>
          <p:cNvPr id="240" name="TextBox 239"/>
          <p:cNvSpPr txBox="1"/>
          <p:nvPr/>
        </p:nvSpPr>
        <p:spPr>
          <a:xfrm>
            <a:off x="7242062" y="2902381"/>
            <a:ext cx="9973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1E4191">
                    <a:lumMod val="60000"/>
                    <a:lumOff val="40000"/>
                  </a:srgbClr>
                </a:solidFill>
              </a:rPr>
              <a:t>Report</a:t>
            </a:r>
            <a:br>
              <a:rPr lang="en-US" sz="1200" b="1" dirty="0" smtClean="0">
                <a:solidFill>
                  <a:srgbClr val="1E4191">
                    <a:lumMod val="60000"/>
                    <a:lumOff val="40000"/>
                  </a:srgbClr>
                </a:solidFill>
              </a:rPr>
            </a:br>
            <a:r>
              <a:rPr lang="en-US" sz="1200" b="1" dirty="0" smtClean="0">
                <a:solidFill>
                  <a:srgbClr val="1E4191">
                    <a:lumMod val="60000"/>
                    <a:lumOff val="40000"/>
                  </a:srgbClr>
                </a:solidFill>
              </a:rPr>
              <a:t>Generation</a:t>
            </a:r>
            <a:endParaRPr lang="en-US" sz="1200" b="1" dirty="0">
              <a:solidFill>
                <a:srgbClr val="1E4191">
                  <a:lumMod val="60000"/>
                  <a:lumOff val="40000"/>
                </a:srgbClr>
              </a:solidFill>
            </a:endParaRPr>
          </a:p>
        </p:txBody>
      </p:sp>
      <p:sp>
        <p:nvSpPr>
          <p:cNvPr id="248" name="TextBox 247"/>
          <p:cNvSpPr txBox="1"/>
          <p:nvPr/>
        </p:nvSpPr>
        <p:spPr>
          <a:xfrm>
            <a:off x="7003932" y="3572748"/>
            <a:ext cx="10519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1E4191">
                    <a:lumMod val="60000"/>
                    <a:lumOff val="40000"/>
                  </a:srgbClr>
                </a:solidFill>
              </a:rPr>
              <a:t>Report </a:t>
            </a:r>
          </a:p>
          <a:p>
            <a:pPr algn="ctr"/>
            <a:r>
              <a:rPr lang="en-US" sz="1200" b="1" dirty="0" smtClean="0">
                <a:solidFill>
                  <a:srgbClr val="1E4191">
                    <a:lumMod val="60000"/>
                    <a:lumOff val="40000"/>
                  </a:srgbClr>
                </a:solidFill>
              </a:rPr>
              <a:t>Generation Workers</a:t>
            </a:r>
            <a:endParaRPr lang="en-US" sz="1200" b="1" dirty="0">
              <a:solidFill>
                <a:srgbClr val="1E4191">
                  <a:lumMod val="60000"/>
                  <a:lumOff val="40000"/>
                </a:srgbClr>
              </a:solidFill>
            </a:endParaRPr>
          </a:p>
        </p:txBody>
      </p:sp>
      <p:sp>
        <p:nvSpPr>
          <p:cNvPr id="250" name="Rectangle 249"/>
          <p:cNvSpPr/>
          <p:nvPr/>
        </p:nvSpPr>
        <p:spPr>
          <a:xfrm>
            <a:off x="7193331" y="4190133"/>
            <a:ext cx="457200" cy="457200"/>
          </a:xfrm>
          <a:prstGeom prst="rect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rgbClr val="1E4191">
                  <a:lumMod val="60000"/>
                  <a:lumOff val="40000"/>
                </a:srgbClr>
              </a:solidFill>
            </a:endParaRPr>
          </a:p>
        </p:txBody>
      </p:sp>
      <p:sp>
        <p:nvSpPr>
          <p:cNvPr id="251" name="Shape 250"/>
          <p:cNvSpPr>
            <a:spLocks noChangeAspect="1"/>
          </p:cNvSpPr>
          <p:nvPr/>
        </p:nvSpPr>
        <p:spPr>
          <a:xfrm>
            <a:off x="7320761" y="4301512"/>
            <a:ext cx="224394" cy="228600"/>
          </a:xfrm>
          <a:prstGeom prst="gear9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54" name="Rectangle 253"/>
          <p:cNvSpPr/>
          <p:nvPr/>
        </p:nvSpPr>
        <p:spPr>
          <a:xfrm>
            <a:off x="7345731" y="4342533"/>
            <a:ext cx="457200" cy="457200"/>
          </a:xfrm>
          <a:prstGeom prst="rect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rgbClr val="1E4191">
                  <a:lumMod val="60000"/>
                  <a:lumOff val="40000"/>
                </a:srgbClr>
              </a:solidFill>
            </a:endParaRPr>
          </a:p>
        </p:txBody>
      </p:sp>
      <p:sp>
        <p:nvSpPr>
          <p:cNvPr id="255" name="Rounded Rectangle 254"/>
          <p:cNvSpPr/>
          <p:nvPr/>
        </p:nvSpPr>
        <p:spPr>
          <a:xfrm>
            <a:off x="6980035" y="3596320"/>
            <a:ext cx="1075816" cy="1439195"/>
          </a:xfrm>
          <a:prstGeom prst="roundRect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56" name="Flowchart: Direct Access Storage 255"/>
          <p:cNvSpPr/>
          <p:nvPr/>
        </p:nvSpPr>
        <p:spPr>
          <a:xfrm rot="10800000">
            <a:off x="6741163" y="3691813"/>
            <a:ext cx="322903" cy="158448"/>
          </a:xfrm>
          <a:prstGeom prst="flowChartMagneticDrum">
            <a:avLst/>
          </a:prstGeom>
          <a:solidFill>
            <a:schemeClr val="bg1"/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57" name="Shape 256"/>
          <p:cNvSpPr>
            <a:spLocks noChangeAspect="1"/>
          </p:cNvSpPr>
          <p:nvPr/>
        </p:nvSpPr>
        <p:spPr>
          <a:xfrm>
            <a:off x="7457239" y="4444809"/>
            <a:ext cx="224394" cy="228600"/>
          </a:xfrm>
          <a:prstGeom prst="gear9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59" name="Rectangle 258"/>
          <p:cNvSpPr/>
          <p:nvPr/>
        </p:nvSpPr>
        <p:spPr>
          <a:xfrm>
            <a:off x="7498131" y="4494933"/>
            <a:ext cx="457200" cy="457200"/>
          </a:xfrm>
          <a:prstGeom prst="rect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rgbClr val="1E4191">
                  <a:lumMod val="60000"/>
                  <a:lumOff val="40000"/>
                </a:srgbClr>
              </a:solidFill>
            </a:endParaRPr>
          </a:p>
        </p:txBody>
      </p:sp>
      <p:sp>
        <p:nvSpPr>
          <p:cNvPr id="260" name="Shape 259"/>
          <p:cNvSpPr>
            <a:spLocks noChangeAspect="1"/>
          </p:cNvSpPr>
          <p:nvPr/>
        </p:nvSpPr>
        <p:spPr>
          <a:xfrm>
            <a:off x="7618740" y="4606310"/>
            <a:ext cx="224394" cy="228600"/>
          </a:xfrm>
          <a:prstGeom prst="gear9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77" name="Rectangle 276"/>
          <p:cNvSpPr/>
          <p:nvPr/>
        </p:nvSpPr>
        <p:spPr>
          <a:xfrm>
            <a:off x="9664469" y="3683109"/>
            <a:ext cx="457200" cy="457200"/>
          </a:xfrm>
          <a:prstGeom prst="rect">
            <a:avLst/>
          </a:prstGeom>
          <a:solidFill>
            <a:srgbClr val="FDFDFD"/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rgbClr val="1E4191">
                  <a:lumMod val="60000"/>
                  <a:lumOff val="40000"/>
                </a:srgbClr>
              </a:solidFill>
            </a:endParaRPr>
          </a:p>
        </p:txBody>
      </p:sp>
      <p:sp>
        <p:nvSpPr>
          <p:cNvPr id="278" name="TextBox 277"/>
          <p:cNvSpPr txBox="1"/>
          <p:nvPr/>
        </p:nvSpPr>
        <p:spPr>
          <a:xfrm>
            <a:off x="10085423" y="3753776"/>
            <a:ext cx="5950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1E4191">
                    <a:lumMod val="60000"/>
                    <a:lumOff val="40000"/>
                  </a:srgbClr>
                </a:solidFill>
              </a:rPr>
              <a:t>Email</a:t>
            </a:r>
            <a:endParaRPr lang="en-US" sz="1200" b="1" dirty="0">
              <a:solidFill>
                <a:srgbClr val="1E4191">
                  <a:lumMod val="60000"/>
                  <a:lumOff val="40000"/>
                </a:srgbClr>
              </a:solidFill>
            </a:endParaRPr>
          </a:p>
        </p:txBody>
      </p:sp>
      <p:sp>
        <p:nvSpPr>
          <p:cNvPr id="282" name="Rounded Rectangle 281"/>
          <p:cNvSpPr/>
          <p:nvPr/>
        </p:nvSpPr>
        <p:spPr>
          <a:xfrm>
            <a:off x="9566566" y="3572748"/>
            <a:ext cx="1625270" cy="728764"/>
          </a:xfrm>
          <a:prstGeom prst="roundRect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83" name="TextBox 282"/>
          <p:cNvSpPr txBox="1"/>
          <p:nvPr/>
        </p:nvSpPr>
        <p:spPr>
          <a:xfrm>
            <a:off x="9372535" y="3251507"/>
            <a:ext cx="20042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1E4191">
                    <a:lumMod val="60000"/>
                    <a:lumOff val="40000"/>
                  </a:srgbClr>
                </a:solidFill>
              </a:rPr>
              <a:t>Report Distribution</a:t>
            </a:r>
            <a:endParaRPr lang="en-US" sz="1200" b="1" dirty="0">
              <a:solidFill>
                <a:srgbClr val="1E4191">
                  <a:lumMod val="60000"/>
                  <a:lumOff val="40000"/>
                </a:srgbClr>
              </a:solidFill>
            </a:endParaRPr>
          </a:p>
        </p:txBody>
      </p:sp>
      <p:sp>
        <p:nvSpPr>
          <p:cNvPr id="242" name="TextBox 241"/>
          <p:cNvSpPr txBox="1"/>
          <p:nvPr/>
        </p:nvSpPr>
        <p:spPr>
          <a:xfrm>
            <a:off x="9273441" y="5336128"/>
            <a:ext cx="11390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1E4191">
                    <a:lumMod val="60000"/>
                    <a:lumOff val="40000"/>
                  </a:srgbClr>
                </a:solidFill>
              </a:rPr>
              <a:t>Network File Storage</a:t>
            </a:r>
            <a:endParaRPr lang="en-US" sz="1200" dirty="0">
              <a:solidFill>
                <a:srgbClr val="1E4191">
                  <a:lumMod val="60000"/>
                  <a:lumOff val="40000"/>
                </a:srgbClr>
              </a:solidFill>
            </a:endParaRPr>
          </a:p>
        </p:txBody>
      </p:sp>
      <p:sp>
        <p:nvSpPr>
          <p:cNvPr id="246" name="Folded Corner 245"/>
          <p:cNvSpPr/>
          <p:nvPr/>
        </p:nvSpPr>
        <p:spPr>
          <a:xfrm rot="16200000">
            <a:off x="8951103" y="5481838"/>
            <a:ext cx="236108" cy="172117"/>
          </a:xfrm>
          <a:prstGeom prst="foldedCorner">
            <a:avLst/>
          </a:prstGeom>
          <a:solidFill>
            <a:schemeClr val="bg1"/>
          </a:solidFill>
          <a:ln w="6350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rgbClr val="FFFFFF"/>
              </a:solidFill>
            </a:endParaRPr>
          </a:p>
        </p:txBody>
      </p:sp>
      <p:sp>
        <p:nvSpPr>
          <p:cNvPr id="303" name="Rectangle 302"/>
          <p:cNvSpPr/>
          <p:nvPr/>
        </p:nvSpPr>
        <p:spPr>
          <a:xfrm>
            <a:off x="8842901" y="5365269"/>
            <a:ext cx="457200" cy="457200"/>
          </a:xfrm>
          <a:prstGeom prst="rect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rgbClr val="1E4191">
                  <a:lumMod val="60000"/>
                  <a:lumOff val="40000"/>
                </a:srgbClr>
              </a:solidFill>
            </a:endParaRPr>
          </a:p>
        </p:txBody>
      </p:sp>
      <p:sp>
        <p:nvSpPr>
          <p:cNvPr id="162" name="Rectangle 161"/>
          <p:cNvSpPr/>
          <p:nvPr/>
        </p:nvSpPr>
        <p:spPr>
          <a:xfrm>
            <a:off x="5288670" y="2353769"/>
            <a:ext cx="1126025" cy="339911"/>
          </a:xfrm>
          <a:prstGeom prst="rect">
            <a:avLst/>
          </a:prstGeom>
          <a:solidFill>
            <a:srgbClr val="FDFDFD"/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1E4191">
                    <a:lumMod val="60000"/>
                    <a:lumOff val="4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Reporting Web Services</a:t>
            </a:r>
            <a:endParaRPr lang="en-US" sz="1000" dirty="0">
              <a:solidFill>
                <a:srgbClr val="1E4191">
                  <a:lumMod val="60000"/>
                  <a:lumOff val="40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3" name="Rounded Rectangle 162"/>
          <p:cNvSpPr/>
          <p:nvPr/>
        </p:nvSpPr>
        <p:spPr>
          <a:xfrm>
            <a:off x="6637279" y="2773258"/>
            <a:ext cx="1617013" cy="2468501"/>
          </a:xfrm>
          <a:prstGeom prst="roundRect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88" name="Right Arrow 187"/>
          <p:cNvSpPr/>
          <p:nvPr/>
        </p:nvSpPr>
        <p:spPr>
          <a:xfrm>
            <a:off x="8095815" y="3641935"/>
            <a:ext cx="1441244" cy="524133"/>
          </a:xfrm>
          <a:prstGeom prst="rightArrow">
            <a:avLst/>
          </a:prstGeom>
          <a:solidFill>
            <a:srgbClr val="EEF2FC"/>
          </a:solidFill>
          <a:ln w="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Rectangle 199"/>
          <p:cNvSpPr/>
          <p:nvPr/>
        </p:nvSpPr>
        <p:spPr>
          <a:xfrm>
            <a:off x="792119" y="1213449"/>
            <a:ext cx="1730565" cy="329499"/>
          </a:xfrm>
          <a:prstGeom prst="rect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1E4191">
                    <a:lumMod val="60000"/>
                    <a:lumOff val="4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</a:t>
            </a:r>
            <a:endParaRPr lang="en-US" sz="1600" dirty="0">
              <a:solidFill>
                <a:srgbClr val="1E4191">
                  <a:lumMod val="60000"/>
                  <a:lumOff val="40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1" name="Rectangle 200"/>
          <p:cNvSpPr/>
          <p:nvPr/>
        </p:nvSpPr>
        <p:spPr>
          <a:xfrm>
            <a:off x="2735215" y="1213449"/>
            <a:ext cx="1818336" cy="329499"/>
          </a:xfrm>
          <a:prstGeom prst="rect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1E4191">
                    <a:lumMod val="60000"/>
                    <a:lumOff val="4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Hybrid</a:t>
            </a:r>
            <a:endParaRPr lang="en-US" sz="1600" dirty="0">
              <a:solidFill>
                <a:srgbClr val="1E4191">
                  <a:lumMod val="60000"/>
                  <a:lumOff val="40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2" name="Rectangle 201"/>
          <p:cNvSpPr/>
          <p:nvPr/>
        </p:nvSpPr>
        <p:spPr>
          <a:xfrm>
            <a:off x="4766081" y="1213449"/>
            <a:ext cx="1648614" cy="329499"/>
          </a:xfrm>
          <a:prstGeom prst="rect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1E4191">
                    <a:lumMod val="60000"/>
                    <a:lumOff val="4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Mobile</a:t>
            </a:r>
            <a:endParaRPr lang="en-US" sz="1600" dirty="0">
              <a:solidFill>
                <a:srgbClr val="1E4191">
                  <a:lumMod val="60000"/>
                  <a:lumOff val="40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62" name="Group 261"/>
          <p:cNvGrpSpPr/>
          <p:nvPr/>
        </p:nvGrpSpPr>
        <p:grpSpPr>
          <a:xfrm>
            <a:off x="8201772" y="3700221"/>
            <a:ext cx="966793" cy="400110"/>
            <a:chOff x="5456574" y="1833214"/>
            <a:chExt cx="966793" cy="400110"/>
          </a:xfrm>
        </p:grpSpPr>
        <p:grpSp>
          <p:nvGrpSpPr>
            <p:cNvPr id="263" name="Group 262"/>
            <p:cNvGrpSpPr>
              <a:grpSpLocks noChangeAspect="1"/>
            </p:cNvGrpSpPr>
            <p:nvPr/>
          </p:nvGrpSpPr>
          <p:grpSpPr>
            <a:xfrm>
              <a:off x="6208362" y="1884112"/>
              <a:ext cx="215005" cy="278242"/>
              <a:chOff x="6504950" y="4350929"/>
              <a:chExt cx="1499461" cy="1940478"/>
            </a:xfrm>
          </p:grpSpPr>
          <p:sp>
            <p:nvSpPr>
              <p:cNvPr id="265" name="Folded Corner 264"/>
              <p:cNvSpPr>
                <a:spLocks noChangeAspect="1"/>
              </p:cNvSpPr>
              <p:nvPr/>
            </p:nvSpPr>
            <p:spPr>
              <a:xfrm rot="10800000" flipH="1">
                <a:off x="6504950" y="4350929"/>
                <a:ext cx="1499461" cy="1940478"/>
              </a:xfrm>
              <a:prstGeom prst="foldedCorner">
                <a:avLst/>
              </a:prstGeom>
              <a:noFill/>
              <a:ln>
                <a:solidFill>
                  <a:schemeClr val="tx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266" name="Rectangle 265"/>
              <p:cNvSpPr/>
              <p:nvPr/>
            </p:nvSpPr>
            <p:spPr>
              <a:xfrm>
                <a:off x="6598073" y="4581036"/>
                <a:ext cx="588260" cy="489678"/>
              </a:xfrm>
              <a:prstGeom prst="rect">
                <a:avLst/>
              </a:prstGeom>
              <a:solidFill>
                <a:schemeClr val="tx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267" name="Rectangle 266"/>
              <p:cNvSpPr/>
              <p:nvPr/>
            </p:nvSpPr>
            <p:spPr>
              <a:xfrm>
                <a:off x="6613338" y="5149577"/>
                <a:ext cx="588260" cy="489678"/>
              </a:xfrm>
              <a:prstGeom prst="rect">
                <a:avLst/>
              </a:prstGeom>
              <a:solidFill>
                <a:schemeClr val="tx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268" name="Rectangle 267"/>
              <p:cNvSpPr/>
              <p:nvPr/>
            </p:nvSpPr>
            <p:spPr>
              <a:xfrm>
                <a:off x="6620949" y="5718118"/>
                <a:ext cx="588260" cy="489678"/>
              </a:xfrm>
              <a:prstGeom prst="rect">
                <a:avLst/>
              </a:prstGeom>
              <a:solidFill>
                <a:schemeClr val="tx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269" name="Rectangle 268"/>
              <p:cNvSpPr/>
              <p:nvPr/>
            </p:nvSpPr>
            <p:spPr>
              <a:xfrm>
                <a:off x="7253165" y="4577780"/>
                <a:ext cx="588260" cy="489678"/>
              </a:xfrm>
              <a:prstGeom prst="rect">
                <a:avLst/>
              </a:prstGeom>
              <a:solidFill>
                <a:schemeClr val="tx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270" name="Rectangle 269"/>
              <p:cNvSpPr/>
              <p:nvPr/>
            </p:nvSpPr>
            <p:spPr>
              <a:xfrm>
                <a:off x="7268430" y="4937936"/>
                <a:ext cx="588263" cy="489677"/>
              </a:xfrm>
              <a:prstGeom prst="rect">
                <a:avLst/>
              </a:prstGeom>
              <a:solidFill>
                <a:schemeClr val="tx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271" name="Rectangle 270"/>
              <p:cNvSpPr/>
              <p:nvPr/>
            </p:nvSpPr>
            <p:spPr>
              <a:xfrm>
                <a:off x="7276041" y="5714862"/>
                <a:ext cx="588260" cy="489678"/>
              </a:xfrm>
              <a:prstGeom prst="rect">
                <a:avLst/>
              </a:prstGeom>
              <a:solidFill>
                <a:schemeClr val="tx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264" name="TextBox 263"/>
            <p:cNvSpPr txBox="1"/>
            <p:nvPr/>
          </p:nvSpPr>
          <p:spPr>
            <a:xfrm>
              <a:off x="5456574" y="1833214"/>
              <a:ext cx="82105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solidFill>
                    <a:srgbClr val="1E4191">
                      <a:lumMod val="60000"/>
                      <a:lumOff val="40000"/>
                    </a:srgbClr>
                  </a:solidFill>
                </a:rPr>
                <a:t>Generated </a:t>
              </a:r>
              <a:br>
                <a:rPr lang="en-US" sz="1000" dirty="0" smtClean="0">
                  <a:solidFill>
                    <a:srgbClr val="1E4191">
                      <a:lumMod val="60000"/>
                      <a:lumOff val="40000"/>
                    </a:srgbClr>
                  </a:solidFill>
                </a:rPr>
              </a:br>
              <a:r>
                <a:rPr lang="en-US" sz="1000" dirty="0" smtClean="0">
                  <a:solidFill>
                    <a:srgbClr val="1E4191">
                      <a:lumMod val="60000"/>
                      <a:lumOff val="40000"/>
                    </a:srgbClr>
                  </a:solidFill>
                </a:rPr>
                <a:t>Reports</a:t>
              </a:r>
              <a:endParaRPr lang="en-US" sz="1000" dirty="0">
                <a:solidFill>
                  <a:srgbClr val="1E4191">
                    <a:lumMod val="60000"/>
                    <a:lumOff val="40000"/>
                  </a:srgbClr>
                </a:solidFill>
              </a:endParaRPr>
            </a:p>
          </p:txBody>
        </p:sp>
      </p:grpSp>
      <p:sp>
        <p:nvSpPr>
          <p:cNvPr id="203" name="Folded Corner 202"/>
          <p:cNvSpPr/>
          <p:nvPr/>
        </p:nvSpPr>
        <p:spPr>
          <a:xfrm rot="16200000">
            <a:off x="8898844" y="5544195"/>
            <a:ext cx="236108" cy="172117"/>
          </a:xfrm>
          <a:prstGeom prst="foldedCorner">
            <a:avLst/>
          </a:prstGeom>
          <a:solidFill>
            <a:schemeClr val="bg1"/>
          </a:solidFill>
          <a:ln w="6350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rgbClr val="FFFFFF"/>
              </a:solidFill>
            </a:endParaRPr>
          </a:p>
        </p:txBody>
      </p:sp>
      <p:sp>
        <p:nvSpPr>
          <p:cNvPr id="205" name="TextBox 204"/>
          <p:cNvSpPr txBox="1"/>
          <p:nvPr/>
        </p:nvSpPr>
        <p:spPr>
          <a:xfrm>
            <a:off x="9273442" y="5336128"/>
            <a:ext cx="11390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1E4191">
                    <a:lumMod val="60000"/>
                    <a:lumOff val="40000"/>
                  </a:srgbClr>
                </a:solidFill>
              </a:rPr>
              <a:t>Network File Storage</a:t>
            </a:r>
            <a:endParaRPr lang="en-US" sz="1200" dirty="0">
              <a:solidFill>
                <a:srgbClr val="1E4191">
                  <a:lumMod val="60000"/>
                  <a:lumOff val="40000"/>
                </a:srgbClr>
              </a:solidFill>
            </a:endParaRPr>
          </a:p>
        </p:txBody>
      </p:sp>
      <p:sp>
        <p:nvSpPr>
          <p:cNvPr id="206" name="Folded Corner 205"/>
          <p:cNvSpPr/>
          <p:nvPr/>
        </p:nvSpPr>
        <p:spPr>
          <a:xfrm rot="16200000">
            <a:off x="8951104" y="5481838"/>
            <a:ext cx="236108" cy="172117"/>
          </a:xfrm>
          <a:prstGeom prst="foldedCorner">
            <a:avLst/>
          </a:prstGeom>
          <a:solidFill>
            <a:schemeClr val="bg1"/>
          </a:solidFill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rgbClr val="FFFFFF"/>
              </a:solidFill>
            </a:endParaRPr>
          </a:p>
        </p:txBody>
      </p:sp>
      <p:sp>
        <p:nvSpPr>
          <p:cNvPr id="207" name="Rectangle 206"/>
          <p:cNvSpPr/>
          <p:nvPr/>
        </p:nvSpPr>
        <p:spPr>
          <a:xfrm>
            <a:off x="8842902" y="5365269"/>
            <a:ext cx="457200" cy="457200"/>
          </a:xfrm>
          <a:prstGeom prst="rect">
            <a:avLst/>
          </a:prstGeom>
          <a:solidFill>
            <a:srgbClr val="FDFDFD"/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rgbClr val="1E4191">
                  <a:lumMod val="60000"/>
                  <a:lumOff val="40000"/>
                </a:srgbClr>
              </a:solidFill>
            </a:endParaRPr>
          </a:p>
        </p:txBody>
      </p:sp>
      <p:sp>
        <p:nvSpPr>
          <p:cNvPr id="209" name="Folded Corner 208"/>
          <p:cNvSpPr/>
          <p:nvPr/>
        </p:nvSpPr>
        <p:spPr>
          <a:xfrm rot="16200000">
            <a:off x="8898845" y="5544195"/>
            <a:ext cx="236108" cy="172117"/>
          </a:xfrm>
          <a:prstGeom prst="foldedCorner">
            <a:avLst/>
          </a:prstGeom>
          <a:solidFill>
            <a:schemeClr val="bg1"/>
          </a:solidFill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rgbClr val="FFFFFF"/>
              </a:solidFill>
            </a:endParaRPr>
          </a:p>
        </p:txBody>
      </p:sp>
      <p:sp>
        <p:nvSpPr>
          <p:cNvPr id="212" name="TextBox 211"/>
          <p:cNvSpPr txBox="1"/>
          <p:nvPr/>
        </p:nvSpPr>
        <p:spPr>
          <a:xfrm rot="16200000">
            <a:off x="-586466" y="1430693"/>
            <a:ext cx="14216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PUBLUC</a:t>
            </a:r>
            <a:endParaRPr lang="en-US" sz="1200" dirty="0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13" name="Rectangle 212"/>
          <p:cNvSpPr/>
          <p:nvPr/>
        </p:nvSpPr>
        <p:spPr>
          <a:xfrm>
            <a:off x="-3809" y="6223166"/>
            <a:ext cx="5759901" cy="64676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grpSp>
        <p:nvGrpSpPr>
          <p:cNvPr id="214" name="Group 213"/>
          <p:cNvGrpSpPr/>
          <p:nvPr/>
        </p:nvGrpSpPr>
        <p:grpSpPr>
          <a:xfrm>
            <a:off x="78628" y="6442176"/>
            <a:ext cx="2530820" cy="287431"/>
            <a:chOff x="325941" y="4815434"/>
            <a:chExt cx="2530820" cy="287431"/>
          </a:xfrm>
        </p:grpSpPr>
        <p:sp>
          <p:nvSpPr>
            <p:cNvPr id="215" name="Rectangle 214"/>
            <p:cNvSpPr/>
            <p:nvPr/>
          </p:nvSpPr>
          <p:spPr>
            <a:xfrm>
              <a:off x="325941" y="4815434"/>
              <a:ext cx="262518" cy="2874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rgbClr val="1E4191">
                    <a:lumMod val="60000"/>
                    <a:lumOff val="40000"/>
                  </a:srgbClr>
                </a:solidFill>
              </a:endParaRPr>
            </a:p>
          </p:txBody>
        </p:sp>
        <p:sp>
          <p:nvSpPr>
            <p:cNvPr id="216" name="TextBox 215"/>
            <p:cNvSpPr txBox="1"/>
            <p:nvPr/>
          </p:nvSpPr>
          <p:spPr>
            <a:xfrm>
              <a:off x="657684" y="4820650"/>
              <a:ext cx="21990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rgbClr val="1E4191">
                      <a:lumMod val="60000"/>
                      <a:lumOff val="40000"/>
                    </a:srgbClr>
                  </a:solidFill>
                </a:rPr>
                <a:t>Public Component</a:t>
              </a:r>
              <a:endParaRPr lang="en-US" sz="1200" dirty="0">
                <a:solidFill>
                  <a:srgbClr val="1E4191">
                    <a:lumMod val="60000"/>
                    <a:lumOff val="40000"/>
                  </a:srgbClr>
                </a:solidFill>
              </a:endParaRPr>
            </a:p>
          </p:txBody>
        </p:sp>
      </p:grpSp>
      <p:grpSp>
        <p:nvGrpSpPr>
          <p:cNvPr id="220" name="Group 219"/>
          <p:cNvGrpSpPr/>
          <p:nvPr/>
        </p:nvGrpSpPr>
        <p:grpSpPr>
          <a:xfrm>
            <a:off x="2337487" y="6442176"/>
            <a:ext cx="2669774" cy="287431"/>
            <a:chOff x="332030" y="5658482"/>
            <a:chExt cx="2669774" cy="287431"/>
          </a:xfrm>
        </p:grpSpPr>
        <p:sp>
          <p:nvSpPr>
            <p:cNvPr id="221" name="Flowchart: Preparation 220"/>
            <p:cNvSpPr/>
            <p:nvPr/>
          </p:nvSpPr>
          <p:spPr>
            <a:xfrm>
              <a:off x="332030" y="5658482"/>
              <a:ext cx="262518" cy="2874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rgbClr val="1E4191">
                    <a:lumMod val="60000"/>
                    <a:lumOff val="40000"/>
                  </a:srgbClr>
                </a:solidFill>
              </a:endParaRPr>
            </a:p>
          </p:txBody>
        </p:sp>
        <p:sp>
          <p:nvSpPr>
            <p:cNvPr id="222" name="TextBox 221"/>
            <p:cNvSpPr txBox="1"/>
            <p:nvPr/>
          </p:nvSpPr>
          <p:spPr>
            <a:xfrm>
              <a:off x="673236" y="5663698"/>
              <a:ext cx="23285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rgbClr val="1E4191">
                      <a:lumMod val="60000"/>
                      <a:lumOff val="40000"/>
                    </a:srgbClr>
                  </a:solidFill>
                </a:rPr>
                <a:t>Private Component</a:t>
              </a:r>
              <a:endParaRPr lang="en-US" sz="1200" dirty="0">
                <a:solidFill>
                  <a:srgbClr val="1E4191">
                    <a:lumMod val="60000"/>
                    <a:lumOff val="40000"/>
                  </a:srgbClr>
                </a:solidFill>
              </a:endParaRPr>
            </a:p>
          </p:txBody>
        </p:sp>
      </p:grpSp>
      <p:sp>
        <p:nvSpPr>
          <p:cNvPr id="223" name="TextBox 222"/>
          <p:cNvSpPr txBox="1"/>
          <p:nvPr/>
        </p:nvSpPr>
        <p:spPr>
          <a:xfrm>
            <a:off x="433459" y="6223166"/>
            <a:ext cx="8251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1E4191">
                    <a:lumMod val="60000"/>
                    <a:lumOff val="40000"/>
                  </a:srgbClr>
                </a:solidFill>
              </a:rPr>
              <a:t>LEGEND</a:t>
            </a:r>
            <a:endParaRPr lang="en-US" sz="1200" b="1" dirty="0">
              <a:solidFill>
                <a:srgbClr val="1E4191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8920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Rectangle 109"/>
          <p:cNvSpPr/>
          <p:nvPr/>
        </p:nvSpPr>
        <p:spPr>
          <a:xfrm>
            <a:off x="-3809" y="4051479"/>
            <a:ext cx="12211930" cy="2806521"/>
          </a:xfrm>
          <a:prstGeom prst="rect">
            <a:avLst/>
          </a:prstGeom>
          <a:solidFill>
            <a:srgbClr val="FDFDFD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/>
          <p:cNvSpPr/>
          <p:nvPr/>
        </p:nvSpPr>
        <p:spPr>
          <a:xfrm>
            <a:off x="0" y="2160476"/>
            <a:ext cx="12192000" cy="1258585"/>
          </a:xfrm>
          <a:prstGeom prst="rect">
            <a:avLst/>
          </a:prstGeom>
          <a:solidFill>
            <a:srgbClr val="FDFDFD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bject 4"/>
          <p:cNvSpPr/>
          <p:nvPr/>
        </p:nvSpPr>
        <p:spPr>
          <a:xfrm>
            <a:off x="0" y="0"/>
            <a:ext cx="12178747" cy="861386"/>
          </a:xfrm>
          <a:custGeom>
            <a:avLst/>
            <a:gdLst/>
            <a:ahLst/>
            <a:cxnLst/>
            <a:rect l="l" t="t" r="r" b="b"/>
            <a:pathLst>
              <a:path w="4889500" h="9753600">
                <a:moveTo>
                  <a:pt x="0" y="9753600"/>
                </a:moveTo>
                <a:lnTo>
                  <a:pt x="4889500" y="9753600"/>
                </a:lnTo>
                <a:lnTo>
                  <a:pt x="48895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solidFill>
            <a:schemeClr val="tx1">
              <a:lumMod val="60000"/>
              <a:lumOff val="40000"/>
            </a:schemeClr>
          </a:solidFill>
        </p:spPr>
        <p:txBody>
          <a:bodyPr wrap="square" lIns="0" tIns="0" rIns="0" bIns="0" rtlCol="0"/>
          <a:lstStyle/>
          <a:p>
            <a:endParaRPr sz="1266">
              <a:solidFill>
                <a:srgbClr val="1E4191"/>
              </a:solidFill>
            </a:endParaRPr>
          </a:p>
        </p:txBody>
      </p:sp>
      <p:sp>
        <p:nvSpPr>
          <p:cNvPr id="34" name="object 5"/>
          <p:cNvSpPr/>
          <p:nvPr/>
        </p:nvSpPr>
        <p:spPr>
          <a:xfrm>
            <a:off x="11191836" y="147556"/>
            <a:ext cx="607219" cy="606326"/>
          </a:xfrm>
          <a:custGeom>
            <a:avLst/>
            <a:gdLst/>
            <a:ahLst/>
            <a:cxnLst/>
            <a:rect l="l" t="t" r="r" b="b"/>
            <a:pathLst>
              <a:path w="863600" h="862330">
                <a:moveTo>
                  <a:pt x="431825" y="0"/>
                </a:moveTo>
                <a:lnTo>
                  <a:pt x="384850" y="2539"/>
                </a:lnTo>
                <a:lnTo>
                  <a:pt x="339321" y="8889"/>
                </a:lnTo>
                <a:lnTo>
                  <a:pt x="295504" y="21589"/>
                </a:lnTo>
                <a:lnTo>
                  <a:pt x="253666" y="38099"/>
                </a:lnTo>
                <a:lnTo>
                  <a:pt x="214071" y="58419"/>
                </a:lnTo>
                <a:lnTo>
                  <a:pt x="176985" y="82549"/>
                </a:lnTo>
                <a:lnTo>
                  <a:pt x="142675" y="110489"/>
                </a:lnTo>
                <a:lnTo>
                  <a:pt x="111406" y="142239"/>
                </a:lnTo>
                <a:lnTo>
                  <a:pt x="83444" y="176529"/>
                </a:lnTo>
                <a:lnTo>
                  <a:pt x="59054" y="213359"/>
                </a:lnTo>
                <a:lnTo>
                  <a:pt x="38503" y="252729"/>
                </a:lnTo>
                <a:lnTo>
                  <a:pt x="22057" y="294639"/>
                </a:lnTo>
                <a:lnTo>
                  <a:pt x="9980" y="339089"/>
                </a:lnTo>
                <a:lnTo>
                  <a:pt x="2539" y="384809"/>
                </a:lnTo>
                <a:lnTo>
                  <a:pt x="0" y="430529"/>
                </a:lnTo>
                <a:lnTo>
                  <a:pt x="2539" y="478789"/>
                </a:lnTo>
                <a:lnTo>
                  <a:pt x="9980" y="524509"/>
                </a:lnTo>
                <a:lnTo>
                  <a:pt x="22057" y="567689"/>
                </a:lnTo>
                <a:lnTo>
                  <a:pt x="38503" y="609599"/>
                </a:lnTo>
                <a:lnTo>
                  <a:pt x="59054" y="648969"/>
                </a:lnTo>
                <a:lnTo>
                  <a:pt x="83444" y="687069"/>
                </a:lnTo>
                <a:lnTo>
                  <a:pt x="111406" y="721359"/>
                </a:lnTo>
                <a:lnTo>
                  <a:pt x="142675" y="751839"/>
                </a:lnTo>
                <a:lnTo>
                  <a:pt x="176985" y="779779"/>
                </a:lnTo>
                <a:lnTo>
                  <a:pt x="214071" y="803909"/>
                </a:lnTo>
                <a:lnTo>
                  <a:pt x="253666" y="824229"/>
                </a:lnTo>
                <a:lnTo>
                  <a:pt x="295504" y="840739"/>
                </a:lnTo>
                <a:lnTo>
                  <a:pt x="339321" y="853439"/>
                </a:lnTo>
                <a:lnTo>
                  <a:pt x="384850" y="861059"/>
                </a:lnTo>
                <a:lnTo>
                  <a:pt x="431825" y="862329"/>
                </a:lnTo>
                <a:lnTo>
                  <a:pt x="478791" y="861059"/>
                </a:lnTo>
                <a:lnTo>
                  <a:pt x="524311" y="853439"/>
                </a:lnTo>
                <a:lnTo>
                  <a:pt x="563740" y="842009"/>
                </a:lnTo>
                <a:lnTo>
                  <a:pt x="431825" y="842009"/>
                </a:lnTo>
                <a:lnTo>
                  <a:pt x="383835" y="839469"/>
                </a:lnTo>
                <a:lnTo>
                  <a:pt x="337472" y="831849"/>
                </a:lnTo>
                <a:lnTo>
                  <a:pt x="293043" y="819149"/>
                </a:lnTo>
                <a:lnTo>
                  <a:pt x="250858" y="801369"/>
                </a:lnTo>
                <a:lnTo>
                  <a:pt x="211226" y="778509"/>
                </a:lnTo>
                <a:lnTo>
                  <a:pt x="174455" y="751839"/>
                </a:lnTo>
                <a:lnTo>
                  <a:pt x="140854" y="722629"/>
                </a:lnTo>
                <a:lnTo>
                  <a:pt x="110731" y="688339"/>
                </a:lnTo>
                <a:lnTo>
                  <a:pt x="84395" y="651509"/>
                </a:lnTo>
                <a:lnTo>
                  <a:pt x="62156" y="612139"/>
                </a:lnTo>
                <a:lnTo>
                  <a:pt x="44321" y="570229"/>
                </a:lnTo>
                <a:lnTo>
                  <a:pt x="31200" y="525779"/>
                </a:lnTo>
                <a:lnTo>
                  <a:pt x="23101" y="478789"/>
                </a:lnTo>
                <a:lnTo>
                  <a:pt x="20332" y="430529"/>
                </a:lnTo>
                <a:lnTo>
                  <a:pt x="23101" y="383539"/>
                </a:lnTo>
                <a:lnTo>
                  <a:pt x="31200" y="336549"/>
                </a:lnTo>
                <a:lnTo>
                  <a:pt x="44321" y="292099"/>
                </a:lnTo>
                <a:lnTo>
                  <a:pt x="62156" y="250189"/>
                </a:lnTo>
                <a:lnTo>
                  <a:pt x="84395" y="210819"/>
                </a:lnTo>
                <a:lnTo>
                  <a:pt x="110731" y="173989"/>
                </a:lnTo>
                <a:lnTo>
                  <a:pt x="140854" y="139699"/>
                </a:lnTo>
                <a:lnTo>
                  <a:pt x="174455" y="110489"/>
                </a:lnTo>
                <a:lnTo>
                  <a:pt x="211226" y="83819"/>
                </a:lnTo>
                <a:lnTo>
                  <a:pt x="250858" y="60959"/>
                </a:lnTo>
                <a:lnTo>
                  <a:pt x="293043" y="43179"/>
                </a:lnTo>
                <a:lnTo>
                  <a:pt x="337472" y="30479"/>
                </a:lnTo>
                <a:lnTo>
                  <a:pt x="383835" y="22859"/>
                </a:lnTo>
                <a:lnTo>
                  <a:pt x="431825" y="19049"/>
                </a:lnTo>
                <a:lnTo>
                  <a:pt x="559359" y="19049"/>
                </a:lnTo>
                <a:lnTo>
                  <a:pt x="524311" y="8889"/>
                </a:lnTo>
                <a:lnTo>
                  <a:pt x="478791" y="2539"/>
                </a:lnTo>
                <a:lnTo>
                  <a:pt x="431825" y="0"/>
                </a:lnTo>
                <a:close/>
              </a:path>
              <a:path w="863600" h="862330">
                <a:moveTo>
                  <a:pt x="559359" y="19049"/>
                </a:moveTo>
                <a:lnTo>
                  <a:pt x="431825" y="19049"/>
                </a:lnTo>
                <a:lnTo>
                  <a:pt x="479812" y="22859"/>
                </a:lnTo>
                <a:lnTo>
                  <a:pt x="526171" y="30479"/>
                </a:lnTo>
                <a:lnTo>
                  <a:pt x="570596" y="43179"/>
                </a:lnTo>
                <a:lnTo>
                  <a:pt x="612776" y="62229"/>
                </a:lnTo>
                <a:lnTo>
                  <a:pt x="652403" y="83819"/>
                </a:lnTo>
                <a:lnTo>
                  <a:pt x="689170" y="110489"/>
                </a:lnTo>
                <a:lnTo>
                  <a:pt x="722766" y="140969"/>
                </a:lnTo>
                <a:lnTo>
                  <a:pt x="752884" y="173989"/>
                </a:lnTo>
                <a:lnTo>
                  <a:pt x="779215" y="210819"/>
                </a:lnTo>
                <a:lnTo>
                  <a:pt x="801451" y="250189"/>
                </a:lnTo>
                <a:lnTo>
                  <a:pt x="819283" y="293369"/>
                </a:lnTo>
                <a:lnTo>
                  <a:pt x="832401" y="336549"/>
                </a:lnTo>
                <a:lnTo>
                  <a:pt x="840499" y="383539"/>
                </a:lnTo>
                <a:lnTo>
                  <a:pt x="843267" y="430529"/>
                </a:lnTo>
                <a:lnTo>
                  <a:pt x="840499" y="478789"/>
                </a:lnTo>
                <a:lnTo>
                  <a:pt x="832401" y="525779"/>
                </a:lnTo>
                <a:lnTo>
                  <a:pt x="819283" y="570229"/>
                </a:lnTo>
                <a:lnTo>
                  <a:pt x="801451" y="612139"/>
                </a:lnTo>
                <a:lnTo>
                  <a:pt x="779215" y="651509"/>
                </a:lnTo>
                <a:lnTo>
                  <a:pt x="752884" y="688339"/>
                </a:lnTo>
                <a:lnTo>
                  <a:pt x="722766" y="722629"/>
                </a:lnTo>
                <a:lnTo>
                  <a:pt x="689170" y="751839"/>
                </a:lnTo>
                <a:lnTo>
                  <a:pt x="652403" y="778509"/>
                </a:lnTo>
                <a:lnTo>
                  <a:pt x="612776" y="801369"/>
                </a:lnTo>
                <a:lnTo>
                  <a:pt x="570596" y="819149"/>
                </a:lnTo>
                <a:lnTo>
                  <a:pt x="526171" y="831849"/>
                </a:lnTo>
                <a:lnTo>
                  <a:pt x="479812" y="839469"/>
                </a:lnTo>
                <a:lnTo>
                  <a:pt x="431825" y="842009"/>
                </a:lnTo>
                <a:lnTo>
                  <a:pt x="563740" y="842009"/>
                </a:lnTo>
                <a:lnTo>
                  <a:pt x="609953" y="824229"/>
                </a:lnTo>
                <a:lnTo>
                  <a:pt x="649543" y="803909"/>
                </a:lnTo>
                <a:lnTo>
                  <a:pt x="686625" y="779779"/>
                </a:lnTo>
                <a:lnTo>
                  <a:pt x="720932" y="751839"/>
                </a:lnTo>
                <a:lnTo>
                  <a:pt x="752198" y="721359"/>
                </a:lnTo>
                <a:lnTo>
                  <a:pt x="780158" y="687069"/>
                </a:lnTo>
                <a:lnTo>
                  <a:pt x="804546" y="648969"/>
                </a:lnTo>
                <a:lnTo>
                  <a:pt x="825097" y="609599"/>
                </a:lnTo>
                <a:lnTo>
                  <a:pt x="841543" y="567689"/>
                </a:lnTo>
                <a:lnTo>
                  <a:pt x="853619" y="524509"/>
                </a:lnTo>
                <a:lnTo>
                  <a:pt x="861060" y="478789"/>
                </a:lnTo>
                <a:lnTo>
                  <a:pt x="863599" y="430529"/>
                </a:lnTo>
                <a:lnTo>
                  <a:pt x="861060" y="384809"/>
                </a:lnTo>
                <a:lnTo>
                  <a:pt x="853619" y="339089"/>
                </a:lnTo>
                <a:lnTo>
                  <a:pt x="841543" y="294639"/>
                </a:lnTo>
                <a:lnTo>
                  <a:pt x="825097" y="252729"/>
                </a:lnTo>
                <a:lnTo>
                  <a:pt x="804546" y="213359"/>
                </a:lnTo>
                <a:lnTo>
                  <a:pt x="780158" y="176529"/>
                </a:lnTo>
                <a:lnTo>
                  <a:pt x="752198" y="142239"/>
                </a:lnTo>
                <a:lnTo>
                  <a:pt x="720932" y="110489"/>
                </a:lnTo>
                <a:lnTo>
                  <a:pt x="686625" y="82549"/>
                </a:lnTo>
                <a:lnTo>
                  <a:pt x="649543" y="58419"/>
                </a:lnTo>
                <a:lnTo>
                  <a:pt x="609953" y="38099"/>
                </a:lnTo>
                <a:lnTo>
                  <a:pt x="568121" y="21589"/>
                </a:lnTo>
                <a:lnTo>
                  <a:pt x="559359" y="19049"/>
                </a:lnTo>
                <a:close/>
              </a:path>
              <a:path w="863600" h="862330">
                <a:moveTo>
                  <a:pt x="311124" y="793749"/>
                </a:moveTo>
                <a:lnTo>
                  <a:pt x="309676" y="793749"/>
                </a:lnTo>
                <a:lnTo>
                  <a:pt x="308940" y="796289"/>
                </a:lnTo>
                <a:lnTo>
                  <a:pt x="309384" y="797559"/>
                </a:lnTo>
                <a:lnTo>
                  <a:pt x="309943" y="797559"/>
                </a:lnTo>
                <a:lnTo>
                  <a:pt x="325733" y="802639"/>
                </a:lnTo>
                <a:lnTo>
                  <a:pt x="352139" y="808989"/>
                </a:lnTo>
                <a:lnTo>
                  <a:pt x="387917" y="814069"/>
                </a:lnTo>
                <a:lnTo>
                  <a:pt x="431825" y="816609"/>
                </a:lnTo>
                <a:lnTo>
                  <a:pt x="477664" y="814069"/>
                </a:lnTo>
                <a:lnTo>
                  <a:pt x="515398" y="807719"/>
                </a:lnTo>
                <a:lnTo>
                  <a:pt x="403097" y="807719"/>
                </a:lnTo>
                <a:lnTo>
                  <a:pt x="369303" y="806449"/>
                </a:lnTo>
                <a:lnTo>
                  <a:pt x="341204" y="801369"/>
                </a:lnTo>
                <a:lnTo>
                  <a:pt x="311124" y="793749"/>
                </a:lnTo>
                <a:close/>
              </a:path>
              <a:path w="863600" h="862330">
                <a:moveTo>
                  <a:pt x="670336" y="730249"/>
                </a:moveTo>
                <a:lnTo>
                  <a:pt x="456920" y="730249"/>
                </a:lnTo>
                <a:lnTo>
                  <a:pt x="468669" y="732789"/>
                </a:lnTo>
                <a:lnTo>
                  <a:pt x="478159" y="739139"/>
                </a:lnTo>
                <a:lnTo>
                  <a:pt x="484504" y="748029"/>
                </a:lnTo>
                <a:lnTo>
                  <a:pt x="486816" y="760729"/>
                </a:lnTo>
                <a:lnTo>
                  <a:pt x="481138" y="778509"/>
                </a:lnTo>
                <a:lnTo>
                  <a:pt x="464697" y="793749"/>
                </a:lnTo>
                <a:lnTo>
                  <a:pt x="438387" y="803909"/>
                </a:lnTo>
                <a:lnTo>
                  <a:pt x="403097" y="807719"/>
                </a:lnTo>
                <a:lnTo>
                  <a:pt x="515398" y="807719"/>
                </a:lnTo>
                <a:lnTo>
                  <a:pt x="522945" y="806449"/>
                </a:lnTo>
                <a:lnTo>
                  <a:pt x="566839" y="792479"/>
                </a:lnTo>
                <a:lnTo>
                  <a:pt x="608519" y="774699"/>
                </a:lnTo>
                <a:lnTo>
                  <a:pt x="647157" y="750569"/>
                </a:lnTo>
                <a:lnTo>
                  <a:pt x="670336" y="730249"/>
                </a:lnTo>
                <a:close/>
              </a:path>
              <a:path w="863600" h="862330">
                <a:moveTo>
                  <a:pt x="69151" y="308609"/>
                </a:moveTo>
                <a:lnTo>
                  <a:pt x="65938" y="308609"/>
                </a:lnTo>
                <a:lnTo>
                  <a:pt x="62804" y="318769"/>
                </a:lnTo>
                <a:lnTo>
                  <a:pt x="56203" y="345439"/>
                </a:lnTo>
                <a:lnTo>
                  <a:pt x="49650" y="383539"/>
                </a:lnTo>
                <a:lnTo>
                  <a:pt x="46659" y="430529"/>
                </a:lnTo>
                <a:lnTo>
                  <a:pt x="49252" y="477519"/>
                </a:lnTo>
                <a:lnTo>
                  <a:pt x="57144" y="523239"/>
                </a:lnTo>
                <a:lnTo>
                  <a:pt x="70392" y="566419"/>
                </a:lnTo>
                <a:lnTo>
                  <a:pt x="89053" y="608329"/>
                </a:lnTo>
                <a:lnTo>
                  <a:pt x="113183" y="647699"/>
                </a:lnTo>
                <a:lnTo>
                  <a:pt x="142840" y="681989"/>
                </a:lnTo>
                <a:lnTo>
                  <a:pt x="178079" y="712469"/>
                </a:lnTo>
                <a:lnTo>
                  <a:pt x="218957" y="736599"/>
                </a:lnTo>
                <a:lnTo>
                  <a:pt x="265531" y="755649"/>
                </a:lnTo>
                <a:lnTo>
                  <a:pt x="309641" y="767079"/>
                </a:lnTo>
                <a:lnTo>
                  <a:pt x="352856" y="770889"/>
                </a:lnTo>
                <a:lnTo>
                  <a:pt x="393834" y="764539"/>
                </a:lnTo>
                <a:lnTo>
                  <a:pt x="418785" y="750569"/>
                </a:lnTo>
                <a:lnTo>
                  <a:pt x="436788" y="736599"/>
                </a:lnTo>
                <a:lnTo>
                  <a:pt x="456920" y="730249"/>
                </a:lnTo>
                <a:lnTo>
                  <a:pt x="670336" y="730249"/>
                </a:lnTo>
                <a:lnTo>
                  <a:pt x="681926" y="720089"/>
                </a:lnTo>
                <a:lnTo>
                  <a:pt x="711996" y="685799"/>
                </a:lnTo>
                <a:lnTo>
                  <a:pt x="729104" y="656589"/>
                </a:lnTo>
                <a:lnTo>
                  <a:pt x="263143" y="656589"/>
                </a:lnTo>
                <a:lnTo>
                  <a:pt x="232631" y="650239"/>
                </a:lnTo>
                <a:lnTo>
                  <a:pt x="210972" y="634999"/>
                </a:lnTo>
                <a:lnTo>
                  <a:pt x="198057" y="612139"/>
                </a:lnTo>
                <a:lnTo>
                  <a:pt x="193776" y="586739"/>
                </a:lnTo>
                <a:lnTo>
                  <a:pt x="196638" y="566419"/>
                </a:lnTo>
                <a:lnTo>
                  <a:pt x="204997" y="543559"/>
                </a:lnTo>
                <a:lnTo>
                  <a:pt x="218508" y="521969"/>
                </a:lnTo>
                <a:lnTo>
                  <a:pt x="236829" y="501649"/>
                </a:lnTo>
                <a:lnTo>
                  <a:pt x="255794" y="486409"/>
                </a:lnTo>
                <a:lnTo>
                  <a:pt x="104063" y="486409"/>
                </a:lnTo>
                <a:lnTo>
                  <a:pt x="84802" y="480059"/>
                </a:lnTo>
                <a:lnTo>
                  <a:pt x="69235" y="463549"/>
                </a:lnTo>
                <a:lnTo>
                  <a:pt x="58824" y="438149"/>
                </a:lnTo>
                <a:lnTo>
                  <a:pt x="55029" y="402589"/>
                </a:lnTo>
                <a:lnTo>
                  <a:pt x="57020" y="368299"/>
                </a:lnTo>
                <a:lnTo>
                  <a:pt x="61533" y="340359"/>
                </a:lnTo>
                <a:lnTo>
                  <a:pt x="66371" y="320039"/>
                </a:lnTo>
                <a:lnTo>
                  <a:pt x="69430" y="309879"/>
                </a:lnTo>
                <a:lnTo>
                  <a:pt x="69151" y="308609"/>
                </a:lnTo>
                <a:close/>
              </a:path>
              <a:path w="863600" h="862330">
                <a:moveTo>
                  <a:pt x="505955" y="372109"/>
                </a:moveTo>
                <a:lnTo>
                  <a:pt x="460943" y="403859"/>
                </a:lnTo>
                <a:lnTo>
                  <a:pt x="432506" y="420369"/>
                </a:lnTo>
                <a:lnTo>
                  <a:pt x="396176" y="441959"/>
                </a:lnTo>
                <a:lnTo>
                  <a:pt x="390972" y="500379"/>
                </a:lnTo>
                <a:lnTo>
                  <a:pt x="380377" y="551179"/>
                </a:lnTo>
                <a:lnTo>
                  <a:pt x="361213" y="593089"/>
                </a:lnTo>
                <a:lnTo>
                  <a:pt x="334762" y="626109"/>
                </a:lnTo>
                <a:lnTo>
                  <a:pt x="301810" y="647699"/>
                </a:lnTo>
                <a:lnTo>
                  <a:pt x="263143" y="656589"/>
                </a:lnTo>
                <a:lnTo>
                  <a:pt x="557390" y="656589"/>
                </a:lnTo>
                <a:lnTo>
                  <a:pt x="503138" y="643889"/>
                </a:lnTo>
                <a:lnTo>
                  <a:pt x="464245" y="613409"/>
                </a:lnTo>
                <a:lnTo>
                  <a:pt x="440825" y="571499"/>
                </a:lnTo>
                <a:lnTo>
                  <a:pt x="432993" y="524509"/>
                </a:lnTo>
                <a:lnTo>
                  <a:pt x="442732" y="468629"/>
                </a:lnTo>
                <a:lnTo>
                  <a:pt x="466043" y="427989"/>
                </a:lnTo>
                <a:lnTo>
                  <a:pt x="494067" y="401319"/>
                </a:lnTo>
                <a:lnTo>
                  <a:pt x="517944" y="387349"/>
                </a:lnTo>
                <a:lnTo>
                  <a:pt x="513156" y="383539"/>
                </a:lnTo>
                <a:lnTo>
                  <a:pt x="509536" y="378459"/>
                </a:lnTo>
                <a:lnTo>
                  <a:pt x="505955" y="372109"/>
                </a:lnTo>
                <a:close/>
              </a:path>
              <a:path w="863600" h="862330">
                <a:moveTo>
                  <a:pt x="754645" y="452119"/>
                </a:moveTo>
                <a:lnTo>
                  <a:pt x="592073" y="452119"/>
                </a:lnTo>
                <a:lnTo>
                  <a:pt x="626814" y="459739"/>
                </a:lnTo>
                <a:lnTo>
                  <a:pt x="651906" y="480059"/>
                </a:lnTo>
                <a:lnTo>
                  <a:pt x="667126" y="510539"/>
                </a:lnTo>
                <a:lnTo>
                  <a:pt x="672249" y="546099"/>
                </a:lnTo>
                <a:lnTo>
                  <a:pt x="663892" y="585469"/>
                </a:lnTo>
                <a:lnTo>
                  <a:pt x="640394" y="621029"/>
                </a:lnTo>
                <a:lnTo>
                  <a:pt x="604108" y="646429"/>
                </a:lnTo>
                <a:lnTo>
                  <a:pt x="557390" y="656589"/>
                </a:lnTo>
                <a:lnTo>
                  <a:pt x="729104" y="656589"/>
                </a:lnTo>
                <a:lnTo>
                  <a:pt x="754735" y="596899"/>
                </a:lnTo>
                <a:lnTo>
                  <a:pt x="766125" y="553719"/>
                </a:lnTo>
                <a:lnTo>
                  <a:pt x="770305" y="511809"/>
                </a:lnTo>
                <a:lnTo>
                  <a:pt x="764140" y="469899"/>
                </a:lnTo>
                <a:lnTo>
                  <a:pt x="754645" y="452119"/>
                </a:lnTo>
                <a:close/>
              </a:path>
              <a:path w="863600" h="862330">
                <a:moveTo>
                  <a:pt x="358381" y="462279"/>
                </a:moveTo>
                <a:lnTo>
                  <a:pt x="316124" y="486409"/>
                </a:lnTo>
                <a:lnTo>
                  <a:pt x="275637" y="516889"/>
                </a:lnTo>
                <a:lnTo>
                  <a:pt x="245242" y="551179"/>
                </a:lnTo>
                <a:lnTo>
                  <a:pt x="233260" y="589279"/>
                </a:lnTo>
                <a:lnTo>
                  <a:pt x="235411" y="601979"/>
                </a:lnTo>
                <a:lnTo>
                  <a:pt x="241487" y="612139"/>
                </a:lnTo>
                <a:lnTo>
                  <a:pt x="250920" y="617219"/>
                </a:lnTo>
                <a:lnTo>
                  <a:pt x="263143" y="618489"/>
                </a:lnTo>
                <a:lnTo>
                  <a:pt x="302610" y="603249"/>
                </a:lnTo>
                <a:lnTo>
                  <a:pt x="330231" y="566419"/>
                </a:lnTo>
                <a:lnTo>
                  <a:pt x="348118" y="516889"/>
                </a:lnTo>
                <a:lnTo>
                  <a:pt x="358381" y="462279"/>
                </a:lnTo>
                <a:close/>
              </a:path>
              <a:path w="863600" h="862330">
                <a:moveTo>
                  <a:pt x="553821" y="406399"/>
                </a:moveTo>
                <a:lnTo>
                  <a:pt x="530755" y="416559"/>
                </a:lnTo>
                <a:lnTo>
                  <a:pt x="505677" y="436879"/>
                </a:lnTo>
                <a:lnTo>
                  <a:pt x="485536" y="471169"/>
                </a:lnTo>
                <a:lnTo>
                  <a:pt x="477278" y="519429"/>
                </a:lnTo>
                <a:lnTo>
                  <a:pt x="483104" y="557529"/>
                </a:lnTo>
                <a:lnTo>
                  <a:pt x="499691" y="588009"/>
                </a:lnTo>
                <a:lnTo>
                  <a:pt x="525702" y="610869"/>
                </a:lnTo>
                <a:lnTo>
                  <a:pt x="559803" y="618489"/>
                </a:lnTo>
                <a:lnTo>
                  <a:pt x="587019" y="613409"/>
                </a:lnTo>
                <a:lnTo>
                  <a:pt x="609698" y="598169"/>
                </a:lnTo>
                <a:lnTo>
                  <a:pt x="625429" y="574039"/>
                </a:lnTo>
                <a:lnTo>
                  <a:pt x="625960" y="571499"/>
                </a:lnTo>
                <a:lnTo>
                  <a:pt x="562165" y="571499"/>
                </a:lnTo>
                <a:lnTo>
                  <a:pt x="545543" y="566419"/>
                </a:lnTo>
                <a:lnTo>
                  <a:pt x="532279" y="554989"/>
                </a:lnTo>
                <a:lnTo>
                  <a:pt x="523496" y="538479"/>
                </a:lnTo>
                <a:lnTo>
                  <a:pt x="520318" y="516889"/>
                </a:lnTo>
                <a:lnTo>
                  <a:pt x="525812" y="491489"/>
                </a:lnTo>
                <a:lnTo>
                  <a:pt x="540946" y="471169"/>
                </a:lnTo>
                <a:lnTo>
                  <a:pt x="563706" y="457199"/>
                </a:lnTo>
                <a:lnTo>
                  <a:pt x="592073" y="452119"/>
                </a:lnTo>
                <a:lnTo>
                  <a:pt x="754645" y="452119"/>
                </a:lnTo>
                <a:lnTo>
                  <a:pt x="750576" y="444499"/>
                </a:lnTo>
                <a:lnTo>
                  <a:pt x="737012" y="426719"/>
                </a:lnTo>
                <a:lnTo>
                  <a:pt x="731617" y="408939"/>
                </a:lnTo>
                <a:lnTo>
                  <a:pt x="588046" y="408939"/>
                </a:lnTo>
                <a:lnTo>
                  <a:pt x="564648" y="407669"/>
                </a:lnTo>
                <a:lnTo>
                  <a:pt x="553821" y="406399"/>
                </a:lnTo>
                <a:close/>
              </a:path>
              <a:path w="863600" h="862330">
                <a:moveTo>
                  <a:pt x="589686" y="487679"/>
                </a:moveTo>
                <a:lnTo>
                  <a:pt x="579133" y="488949"/>
                </a:lnTo>
                <a:lnTo>
                  <a:pt x="569807" y="494029"/>
                </a:lnTo>
                <a:lnTo>
                  <a:pt x="562972" y="502919"/>
                </a:lnTo>
                <a:lnTo>
                  <a:pt x="559892" y="513079"/>
                </a:lnTo>
                <a:lnTo>
                  <a:pt x="562202" y="527049"/>
                </a:lnTo>
                <a:lnTo>
                  <a:pt x="568820" y="537209"/>
                </a:lnTo>
                <a:lnTo>
                  <a:pt x="575733" y="546099"/>
                </a:lnTo>
                <a:lnTo>
                  <a:pt x="578929" y="554989"/>
                </a:lnTo>
                <a:lnTo>
                  <a:pt x="578929" y="566419"/>
                </a:lnTo>
                <a:lnTo>
                  <a:pt x="570560" y="571499"/>
                </a:lnTo>
                <a:lnTo>
                  <a:pt x="625960" y="571499"/>
                </a:lnTo>
                <a:lnTo>
                  <a:pt x="631799" y="543559"/>
                </a:lnTo>
                <a:lnTo>
                  <a:pt x="629255" y="523239"/>
                </a:lnTo>
                <a:lnTo>
                  <a:pt x="621506" y="505459"/>
                </a:lnTo>
                <a:lnTo>
                  <a:pt x="608375" y="492759"/>
                </a:lnTo>
                <a:lnTo>
                  <a:pt x="589686" y="487679"/>
                </a:lnTo>
                <a:close/>
              </a:path>
              <a:path w="863600" h="862330">
                <a:moveTo>
                  <a:pt x="812239" y="375919"/>
                </a:moveTo>
                <a:lnTo>
                  <a:pt x="759561" y="375919"/>
                </a:lnTo>
                <a:lnTo>
                  <a:pt x="778790" y="382269"/>
                </a:lnTo>
                <a:lnTo>
                  <a:pt x="794321" y="398779"/>
                </a:lnTo>
                <a:lnTo>
                  <a:pt x="804727" y="425449"/>
                </a:lnTo>
                <a:lnTo>
                  <a:pt x="808445" y="459739"/>
                </a:lnTo>
                <a:lnTo>
                  <a:pt x="808505" y="462279"/>
                </a:lnTo>
                <a:lnTo>
                  <a:pt x="806401" y="496569"/>
                </a:lnTo>
                <a:lnTo>
                  <a:pt x="801474" y="525779"/>
                </a:lnTo>
                <a:lnTo>
                  <a:pt x="796514" y="544829"/>
                </a:lnTo>
                <a:lnTo>
                  <a:pt x="794232" y="553719"/>
                </a:lnTo>
                <a:lnTo>
                  <a:pt x="794499" y="553719"/>
                </a:lnTo>
                <a:lnTo>
                  <a:pt x="796848" y="554989"/>
                </a:lnTo>
                <a:lnTo>
                  <a:pt x="797547" y="554989"/>
                </a:lnTo>
                <a:lnTo>
                  <a:pt x="797725" y="553719"/>
                </a:lnTo>
                <a:lnTo>
                  <a:pt x="800900" y="544829"/>
                </a:lnTo>
                <a:lnTo>
                  <a:pt x="807651" y="518159"/>
                </a:lnTo>
                <a:lnTo>
                  <a:pt x="814243" y="480059"/>
                </a:lnTo>
                <a:lnTo>
                  <a:pt x="816940" y="430529"/>
                </a:lnTo>
                <a:lnTo>
                  <a:pt x="814015" y="386079"/>
                </a:lnTo>
                <a:lnTo>
                  <a:pt x="812239" y="375919"/>
                </a:lnTo>
                <a:close/>
              </a:path>
              <a:path w="863600" h="862330">
                <a:moveTo>
                  <a:pt x="431825" y="45719"/>
                </a:moveTo>
                <a:lnTo>
                  <a:pt x="386017" y="48259"/>
                </a:lnTo>
                <a:lnTo>
                  <a:pt x="340829" y="57149"/>
                </a:lnTo>
                <a:lnTo>
                  <a:pt x="297057" y="69849"/>
                </a:lnTo>
                <a:lnTo>
                  <a:pt x="255499" y="88899"/>
                </a:lnTo>
                <a:lnTo>
                  <a:pt x="216954" y="113029"/>
                </a:lnTo>
                <a:lnTo>
                  <a:pt x="182219" y="142239"/>
                </a:lnTo>
                <a:lnTo>
                  <a:pt x="152092" y="177799"/>
                </a:lnTo>
                <a:lnTo>
                  <a:pt x="127370" y="218439"/>
                </a:lnTo>
                <a:lnTo>
                  <a:pt x="108851" y="265429"/>
                </a:lnTo>
                <a:lnTo>
                  <a:pt x="97486" y="308609"/>
                </a:lnTo>
                <a:lnTo>
                  <a:pt x="93294" y="351789"/>
                </a:lnTo>
                <a:lnTo>
                  <a:pt x="99465" y="393699"/>
                </a:lnTo>
                <a:lnTo>
                  <a:pt x="113042" y="419099"/>
                </a:lnTo>
                <a:lnTo>
                  <a:pt x="126619" y="436879"/>
                </a:lnTo>
                <a:lnTo>
                  <a:pt x="132791" y="457199"/>
                </a:lnTo>
                <a:lnTo>
                  <a:pt x="130488" y="468629"/>
                </a:lnTo>
                <a:lnTo>
                  <a:pt x="124256" y="477519"/>
                </a:lnTo>
                <a:lnTo>
                  <a:pt x="115110" y="483869"/>
                </a:lnTo>
                <a:lnTo>
                  <a:pt x="104063" y="486409"/>
                </a:lnTo>
                <a:lnTo>
                  <a:pt x="255794" y="486409"/>
                </a:lnTo>
                <a:lnTo>
                  <a:pt x="263697" y="480059"/>
                </a:lnTo>
                <a:lnTo>
                  <a:pt x="292911" y="461009"/>
                </a:lnTo>
                <a:lnTo>
                  <a:pt x="325485" y="443229"/>
                </a:lnTo>
                <a:lnTo>
                  <a:pt x="362432" y="424179"/>
                </a:lnTo>
                <a:lnTo>
                  <a:pt x="363438" y="417829"/>
                </a:lnTo>
                <a:lnTo>
                  <a:pt x="318160" y="417829"/>
                </a:lnTo>
                <a:lnTo>
                  <a:pt x="300393" y="414019"/>
                </a:lnTo>
                <a:lnTo>
                  <a:pt x="285427" y="403859"/>
                </a:lnTo>
                <a:lnTo>
                  <a:pt x="274274" y="389889"/>
                </a:lnTo>
                <a:lnTo>
                  <a:pt x="267944" y="373379"/>
                </a:lnTo>
                <a:lnTo>
                  <a:pt x="244635" y="368299"/>
                </a:lnTo>
                <a:lnTo>
                  <a:pt x="225929" y="354329"/>
                </a:lnTo>
                <a:lnTo>
                  <a:pt x="213277" y="335279"/>
                </a:lnTo>
                <a:lnTo>
                  <a:pt x="208127" y="308609"/>
                </a:lnTo>
                <a:lnTo>
                  <a:pt x="210088" y="289559"/>
                </a:lnTo>
                <a:lnTo>
                  <a:pt x="215749" y="273049"/>
                </a:lnTo>
                <a:lnTo>
                  <a:pt x="224774" y="261619"/>
                </a:lnTo>
                <a:lnTo>
                  <a:pt x="236829" y="257809"/>
                </a:lnTo>
                <a:lnTo>
                  <a:pt x="290391" y="257809"/>
                </a:lnTo>
                <a:lnTo>
                  <a:pt x="296205" y="245109"/>
                </a:lnTo>
                <a:lnTo>
                  <a:pt x="327808" y="210819"/>
                </a:lnTo>
                <a:lnTo>
                  <a:pt x="366026" y="198119"/>
                </a:lnTo>
                <a:lnTo>
                  <a:pt x="734651" y="198119"/>
                </a:lnTo>
                <a:lnTo>
                  <a:pt x="720969" y="181609"/>
                </a:lnTo>
                <a:lnTo>
                  <a:pt x="685827" y="151129"/>
                </a:lnTo>
                <a:lnTo>
                  <a:pt x="653510" y="132079"/>
                </a:lnTo>
                <a:lnTo>
                  <a:pt x="406679" y="132079"/>
                </a:lnTo>
                <a:lnTo>
                  <a:pt x="394444" y="129539"/>
                </a:lnTo>
                <a:lnTo>
                  <a:pt x="385013" y="123189"/>
                </a:lnTo>
                <a:lnTo>
                  <a:pt x="378943" y="114299"/>
                </a:lnTo>
                <a:lnTo>
                  <a:pt x="376796" y="102869"/>
                </a:lnTo>
                <a:lnTo>
                  <a:pt x="382644" y="83819"/>
                </a:lnTo>
                <a:lnTo>
                  <a:pt x="399365" y="68579"/>
                </a:lnTo>
                <a:lnTo>
                  <a:pt x="425729" y="58419"/>
                </a:lnTo>
                <a:lnTo>
                  <a:pt x="460501" y="54609"/>
                </a:lnTo>
                <a:lnTo>
                  <a:pt x="509582" y="54609"/>
                </a:lnTo>
                <a:lnTo>
                  <a:pt x="477551" y="48259"/>
                </a:lnTo>
                <a:lnTo>
                  <a:pt x="431825" y="45719"/>
                </a:lnTo>
                <a:close/>
              </a:path>
              <a:path w="863600" h="862330">
                <a:moveTo>
                  <a:pt x="366026" y="401319"/>
                </a:moveTo>
                <a:lnTo>
                  <a:pt x="355179" y="408939"/>
                </a:lnTo>
                <a:lnTo>
                  <a:pt x="342988" y="414019"/>
                </a:lnTo>
                <a:lnTo>
                  <a:pt x="330350" y="416559"/>
                </a:lnTo>
                <a:lnTo>
                  <a:pt x="318160" y="417829"/>
                </a:lnTo>
                <a:lnTo>
                  <a:pt x="363438" y="417829"/>
                </a:lnTo>
                <a:lnTo>
                  <a:pt x="363639" y="416559"/>
                </a:lnTo>
                <a:lnTo>
                  <a:pt x="364807" y="410209"/>
                </a:lnTo>
                <a:lnTo>
                  <a:pt x="366026" y="401319"/>
                </a:lnTo>
                <a:close/>
              </a:path>
              <a:path w="863600" h="862330">
                <a:moveTo>
                  <a:pt x="811129" y="369569"/>
                </a:moveTo>
                <a:lnTo>
                  <a:pt x="585444" y="369569"/>
                </a:lnTo>
                <a:lnTo>
                  <a:pt x="596825" y="370839"/>
                </a:lnTo>
                <a:lnTo>
                  <a:pt x="607968" y="373379"/>
                </a:lnTo>
                <a:lnTo>
                  <a:pt x="616605" y="379729"/>
                </a:lnTo>
                <a:lnTo>
                  <a:pt x="620471" y="388619"/>
                </a:lnTo>
                <a:lnTo>
                  <a:pt x="610994" y="403859"/>
                </a:lnTo>
                <a:lnTo>
                  <a:pt x="588046" y="408939"/>
                </a:lnTo>
                <a:lnTo>
                  <a:pt x="731617" y="408939"/>
                </a:lnTo>
                <a:lnTo>
                  <a:pt x="759561" y="375919"/>
                </a:lnTo>
                <a:lnTo>
                  <a:pt x="812239" y="375919"/>
                </a:lnTo>
                <a:lnTo>
                  <a:pt x="811129" y="369569"/>
                </a:lnTo>
                <a:close/>
              </a:path>
              <a:path w="863600" h="862330">
                <a:moveTo>
                  <a:pt x="494598" y="297179"/>
                </a:moveTo>
                <a:lnTo>
                  <a:pt x="431825" y="297179"/>
                </a:lnTo>
                <a:lnTo>
                  <a:pt x="436587" y="304799"/>
                </a:lnTo>
                <a:lnTo>
                  <a:pt x="436587" y="312419"/>
                </a:lnTo>
                <a:lnTo>
                  <a:pt x="433283" y="326389"/>
                </a:lnTo>
                <a:lnTo>
                  <a:pt x="424938" y="341629"/>
                </a:lnTo>
                <a:lnTo>
                  <a:pt x="413902" y="356869"/>
                </a:lnTo>
                <a:lnTo>
                  <a:pt x="402526" y="369569"/>
                </a:lnTo>
                <a:lnTo>
                  <a:pt x="400324" y="382269"/>
                </a:lnTo>
                <a:lnTo>
                  <a:pt x="398908" y="392429"/>
                </a:lnTo>
                <a:lnTo>
                  <a:pt x="398152" y="400049"/>
                </a:lnTo>
                <a:lnTo>
                  <a:pt x="397929" y="406399"/>
                </a:lnTo>
                <a:lnTo>
                  <a:pt x="426223" y="388619"/>
                </a:lnTo>
                <a:lnTo>
                  <a:pt x="471766" y="359409"/>
                </a:lnTo>
                <a:lnTo>
                  <a:pt x="494017" y="344169"/>
                </a:lnTo>
                <a:lnTo>
                  <a:pt x="492629" y="337819"/>
                </a:lnTo>
                <a:lnTo>
                  <a:pt x="491917" y="330199"/>
                </a:lnTo>
                <a:lnTo>
                  <a:pt x="491707" y="325119"/>
                </a:lnTo>
                <a:lnTo>
                  <a:pt x="491616" y="316229"/>
                </a:lnTo>
                <a:lnTo>
                  <a:pt x="494598" y="297179"/>
                </a:lnTo>
                <a:close/>
              </a:path>
              <a:path w="863600" h="862330">
                <a:moveTo>
                  <a:pt x="577722" y="198119"/>
                </a:moveTo>
                <a:lnTo>
                  <a:pt x="366026" y="198119"/>
                </a:lnTo>
                <a:lnTo>
                  <a:pt x="387514" y="201929"/>
                </a:lnTo>
                <a:lnTo>
                  <a:pt x="399807" y="212089"/>
                </a:lnTo>
                <a:lnTo>
                  <a:pt x="405372" y="224789"/>
                </a:lnTo>
                <a:lnTo>
                  <a:pt x="406679" y="236219"/>
                </a:lnTo>
                <a:lnTo>
                  <a:pt x="397186" y="278129"/>
                </a:lnTo>
                <a:lnTo>
                  <a:pt x="372891" y="318769"/>
                </a:lnTo>
                <a:lnTo>
                  <a:pt x="340071" y="350519"/>
                </a:lnTo>
                <a:lnTo>
                  <a:pt x="305003" y="369569"/>
                </a:lnTo>
                <a:lnTo>
                  <a:pt x="306676" y="374649"/>
                </a:lnTo>
                <a:lnTo>
                  <a:pt x="310245" y="380999"/>
                </a:lnTo>
                <a:lnTo>
                  <a:pt x="316276" y="386079"/>
                </a:lnTo>
                <a:lnTo>
                  <a:pt x="325335" y="388619"/>
                </a:lnTo>
                <a:lnTo>
                  <a:pt x="339247" y="384809"/>
                </a:lnTo>
                <a:lnTo>
                  <a:pt x="353153" y="378459"/>
                </a:lnTo>
                <a:lnTo>
                  <a:pt x="365714" y="368299"/>
                </a:lnTo>
                <a:lnTo>
                  <a:pt x="375589" y="358139"/>
                </a:lnTo>
                <a:lnTo>
                  <a:pt x="381533" y="337819"/>
                </a:lnTo>
                <a:lnTo>
                  <a:pt x="391733" y="318769"/>
                </a:lnTo>
                <a:lnTo>
                  <a:pt x="405516" y="303529"/>
                </a:lnTo>
                <a:lnTo>
                  <a:pt x="422211" y="297179"/>
                </a:lnTo>
                <a:lnTo>
                  <a:pt x="494598" y="297179"/>
                </a:lnTo>
                <a:lnTo>
                  <a:pt x="498175" y="274319"/>
                </a:lnTo>
                <a:lnTo>
                  <a:pt x="516281" y="236219"/>
                </a:lnTo>
                <a:lnTo>
                  <a:pt x="543582" y="208279"/>
                </a:lnTo>
                <a:lnTo>
                  <a:pt x="577722" y="198119"/>
                </a:lnTo>
                <a:close/>
              </a:path>
              <a:path w="863600" h="862330">
                <a:moveTo>
                  <a:pt x="734651" y="198119"/>
                </a:moveTo>
                <a:lnTo>
                  <a:pt x="577722" y="198119"/>
                </a:lnTo>
                <a:lnTo>
                  <a:pt x="595870" y="200659"/>
                </a:lnTo>
                <a:lnTo>
                  <a:pt x="608974" y="209549"/>
                </a:lnTo>
                <a:lnTo>
                  <a:pt x="616920" y="223519"/>
                </a:lnTo>
                <a:lnTo>
                  <a:pt x="619594" y="238759"/>
                </a:lnTo>
                <a:lnTo>
                  <a:pt x="613409" y="267969"/>
                </a:lnTo>
                <a:lnTo>
                  <a:pt x="596123" y="297179"/>
                </a:lnTo>
                <a:lnTo>
                  <a:pt x="569644" y="325119"/>
                </a:lnTo>
                <a:lnTo>
                  <a:pt x="535876" y="351789"/>
                </a:lnTo>
                <a:lnTo>
                  <a:pt x="538983" y="359409"/>
                </a:lnTo>
                <a:lnTo>
                  <a:pt x="542939" y="365759"/>
                </a:lnTo>
                <a:lnTo>
                  <a:pt x="547783" y="370839"/>
                </a:lnTo>
                <a:lnTo>
                  <a:pt x="553554" y="374649"/>
                </a:lnTo>
                <a:lnTo>
                  <a:pt x="556303" y="373379"/>
                </a:lnTo>
                <a:lnTo>
                  <a:pt x="563541" y="370839"/>
                </a:lnTo>
                <a:lnTo>
                  <a:pt x="573759" y="369569"/>
                </a:lnTo>
                <a:lnTo>
                  <a:pt x="811129" y="369569"/>
                </a:lnTo>
                <a:lnTo>
                  <a:pt x="806024" y="340359"/>
                </a:lnTo>
                <a:lnTo>
                  <a:pt x="792845" y="297179"/>
                </a:lnTo>
                <a:lnTo>
                  <a:pt x="774356" y="255269"/>
                </a:lnTo>
                <a:lnTo>
                  <a:pt x="750438" y="217169"/>
                </a:lnTo>
                <a:lnTo>
                  <a:pt x="734651" y="198119"/>
                </a:lnTo>
                <a:close/>
              </a:path>
              <a:path w="863600" h="862330">
                <a:moveTo>
                  <a:pt x="290391" y="257809"/>
                </a:moveTo>
                <a:lnTo>
                  <a:pt x="244017" y="257809"/>
                </a:lnTo>
                <a:lnTo>
                  <a:pt x="246405" y="264159"/>
                </a:lnTo>
                <a:lnTo>
                  <a:pt x="246405" y="267969"/>
                </a:lnTo>
                <a:lnTo>
                  <a:pt x="245472" y="274319"/>
                </a:lnTo>
                <a:lnTo>
                  <a:pt x="243420" y="281939"/>
                </a:lnTo>
                <a:lnTo>
                  <a:pt x="241369" y="293369"/>
                </a:lnTo>
                <a:lnTo>
                  <a:pt x="254559" y="336549"/>
                </a:lnTo>
                <a:lnTo>
                  <a:pt x="266750" y="340359"/>
                </a:lnTo>
                <a:lnTo>
                  <a:pt x="274693" y="292099"/>
                </a:lnTo>
                <a:lnTo>
                  <a:pt x="290391" y="257809"/>
                </a:lnTo>
                <a:close/>
              </a:path>
              <a:path w="863600" h="862330">
                <a:moveTo>
                  <a:pt x="365404" y="229869"/>
                </a:moveTo>
                <a:lnTo>
                  <a:pt x="345544" y="237489"/>
                </a:lnTo>
                <a:lnTo>
                  <a:pt x="325081" y="265429"/>
                </a:lnTo>
                <a:lnTo>
                  <a:pt x="309086" y="302259"/>
                </a:lnTo>
                <a:lnTo>
                  <a:pt x="302628" y="336549"/>
                </a:lnTo>
                <a:lnTo>
                  <a:pt x="333037" y="312419"/>
                </a:lnTo>
                <a:lnTo>
                  <a:pt x="359348" y="279399"/>
                </a:lnTo>
                <a:lnTo>
                  <a:pt x="372992" y="247649"/>
                </a:lnTo>
                <a:lnTo>
                  <a:pt x="365404" y="229869"/>
                </a:lnTo>
                <a:close/>
              </a:path>
              <a:path w="863600" h="862330">
                <a:moveTo>
                  <a:pt x="580034" y="231139"/>
                </a:moveTo>
                <a:lnTo>
                  <a:pt x="564355" y="233679"/>
                </a:lnTo>
                <a:lnTo>
                  <a:pt x="547555" y="252729"/>
                </a:lnTo>
                <a:lnTo>
                  <a:pt x="534159" y="283209"/>
                </a:lnTo>
                <a:lnTo>
                  <a:pt x="528688" y="318769"/>
                </a:lnTo>
                <a:lnTo>
                  <a:pt x="554758" y="293369"/>
                </a:lnTo>
                <a:lnTo>
                  <a:pt x="575568" y="266699"/>
                </a:lnTo>
                <a:lnTo>
                  <a:pt x="585775" y="245109"/>
                </a:lnTo>
                <a:lnTo>
                  <a:pt x="580034" y="231139"/>
                </a:lnTo>
                <a:close/>
              </a:path>
              <a:path w="863600" h="862330">
                <a:moveTo>
                  <a:pt x="510743" y="92709"/>
                </a:moveTo>
                <a:lnTo>
                  <a:pt x="469772" y="99059"/>
                </a:lnTo>
                <a:lnTo>
                  <a:pt x="444823" y="111759"/>
                </a:lnTo>
                <a:lnTo>
                  <a:pt x="426818" y="125729"/>
                </a:lnTo>
                <a:lnTo>
                  <a:pt x="406679" y="132079"/>
                </a:lnTo>
                <a:lnTo>
                  <a:pt x="653510" y="132079"/>
                </a:lnTo>
                <a:lnTo>
                  <a:pt x="644892" y="126999"/>
                </a:lnTo>
                <a:lnTo>
                  <a:pt x="598042" y="107949"/>
                </a:lnTo>
                <a:lnTo>
                  <a:pt x="575495" y="101599"/>
                </a:lnTo>
                <a:lnTo>
                  <a:pt x="553950" y="96519"/>
                </a:lnTo>
                <a:lnTo>
                  <a:pt x="532625" y="93979"/>
                </a:lnTo>
                <a:lnTo>
                  <a:pt x="510743" y="92709"/>
                </a:lnTo>
                <a:close/>
              </a:path>
              <a:path w="863600" h="862330">
                <a:moveTo>
                  <a:pt x="509582" y="54609"/>
                </a:moveTo>
                <a:lnTo>
                  <a:pt x="460501" y="54609"/>
                </a:lnTo>
                <a:lnTo>
                  <a:pt x="498024" y="57149"/>
                </a:lnTo>
                <a:lnTo>
                  <a:pt x="526945" y="62229"/>
                </a:lnTo>
                <a:lnTo>
                  <a:pt x="545669" y="67309"/>
                </a:lnTo>
                <a:lnTo>
                  <a:pt x="552602" y="69849"/>
                </a:lnTo>
                <a:lnTo>
                  <a:pt x="553732" y="69849"/>
                </a:lnTo>
                <a:lnTo>
                  <a:pt x="554608" y="67309"/>
                </a:lnTo>
                <a:lnTo>
                  <a:pt x="554189" y="66039"/>
                </a:lnTo>
                <a:lnTo>
                  <a:pt x="553821" y="66039"/>
                </a:lnTo>
                <a:lnTo>
                  <a:pt x="542842" y="62229"/>
                </a:lnTo>
                <a:lnTo>
                  <a:pt x="515988" y="55879"/>
                </a:lnTo>
                <a:lnTo>
                  <a:pt x="509582" y="5460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>
              <a:solidFill>
                <a:srgbClr val="1E419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0989"/>
            <a:ext cx="11279717" cy="577387"/>
          </a:xfrm>
        </p:spPr>
        <p:txBody>
          <a:bodyPr/>
          <a:lstStyle/>
          <a:p>
            <a:r>
              <a:rPr lang="en-US" sz="3600" dirty="0" smtClean="0">
                <a:solidFill>
                  <a:schemeClr val="bg1"/>
                </a:solidFill>
              </a:rPr>
              <a:t>Reporting</a:t>
            </a:r>
            <a:r>
              <a:rPr lang="en-US" sz="3600" dirty="0" smtClean="0">
                <a:solidFill>
                  <a:schemeClr val="bg1"/>
                </a:solidFill>
              </a:rPr>
              <a:t>: </a:t>
            </a:r>
            <a:r>
              <a:rPr lang="en-US" sz="3600" dirty="0" smtClean="0">
                <a:solidFill>
                  <a:schemeClr val="bg1"/>
                </a:solidFill>
              </a:rPr>
              <a:t>Future State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92120" y="2223314"/>
            <a:ext cx="1024835" cy="339911"/>
          </a:xfrm>
          <a:prstGeom prst="rect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1E4191">
                    <a:lumMod val="60000"/>
                    <a:lumOff val="4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Cassandra Web Services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777422" y="2651230"/>
            <a:ext cx="1039533" cy="673600"/>
          </a:xfrm>
          <a:prstGeom prst="roundRect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86" name="Bent Arrow 185"/>
          <p:cNvSpPr/>
          <p:nvPr/>
        </p:nvSpPr>
        <p:spPr>
          <a:xfrm rot="5400000" flipH="1">
            <a:off x="8759806" y="4139521"/>
            <a:ext cx="1548880" cy="1315310"/>
          </a:xfrm>
          <a:prstGeom prst="bentArrow">
            <a:avLst>
              <a:gd name="adj1" fmla="val 18846"/>
              <a:gd name="adj2" fmla="val 25000"/>
              <a:gd name="adj3" fmla="val 25000"/>
              <a:gd name="adj4" fmla="val 64449"/>
            </a:avLst>
          </a:prstGeom>
          <a:solidFill>
            <a:srgbClr val="EEF2FC"/>
          </a:solidFill>
          <a:ln w="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777422" y="2638085"/>
            <a:ext cx="6175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1E4191">
                    <a:lumMod val="60000"/>
                    <a:lumOff val="40000"/>
                  </a:srgbClr>
                </a:solidFill>
              </a:rPr>
              <a:t>Time </a:t>
            </a:r>
            <a:endParaRPr lang="en-US" sz="1200" dirty="0">
              <a:solidFill>
                <a:srgbClr val="1E4191">
                  <a:lumMod val="60000"/>
                  <a:lumOff val="40000"/>
                </a:srgbClr>
              </a:solidFill>
            </a:endParaRPr>
          </a:p>
          <a:p>
            <a:r>
              <a:rPr lang="en-US" sz="1200" dirty="0">
                <a:solidFill>
                  <a:srgbClr val="1E4191">
                    <a:lumMod val="60000"/>
                    <a:lumOff val="40000"/>
                  </a:srgbClr>
                </a:solidFill>
              </a:rPr>
              <a:t>Series </a:t>
            </a:r>
          </a:p>
          <a:p>
            <a:r>
              <a:rPr lang="en-US" sz="1200" dirty="0">
                <a:solidFill>
                  <a:srgbClr val="1E4191">
                    <a:lumMod val="60000"/>
                    <a:lumOff val="40000"/>
                  </a:srgbClr>
                </a:solidFill>
              </a:rPr>
              <a:t>Data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92119" y="1591100"/>
            <a:ext cx="5622576" cy="329499"/>
          </a:xfrm>
          <a:prstGeom prst="rect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1E4191">
                    <a:lumMod val="60000"/>
                    <a:lumOff val="4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Insight Web Services 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2213783" y="2639432"/>
            <a:ext cx="1051553" cy="685397"/>
          </a:xfrm>
          <a:prstGeom prst="roundRect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735835" y="2677319"/>
            <a:ext cx="6126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1E4191">
                    <a:lumMod val="60000"/>
                    <a:lumOff val="40000"/>
                  </a:srgbClr>
                </a:solidFill>
              </a:rPr>
              <a:t>Asset </a:t>
            </a:r>
            <a:r>
              <a:rPr lang="en-US" sz="1200" dirty="0" smtClean="0">
                <a:solidFill>
                  <a:srgbClr val="1E4191">
                    <a:lumMod val="60000"/>
                    <a:lumOff val="40000"/>
                  </a:srgbClr>
                </a:solidFill>
              </a:rPr>
              <a:t/>
            </a:r>
            <a:br>
              <a:rPr lang="en-US" sz="1200" dirty="0" smtClean="0">
                <a:solidFill>
                  <a:srgbClr val="1E4191">
                    <a:lumMod val="60000"/>
                    <a:lumOff val="40000"/>
                  </a:srgbClr>
                </a:solidFill>
              </a:rPr>
            </a:br>
            <a:r>
              <a:rPr lang="en-US" sz="1200" dirty="0" smtClean="0">
                <a:solidFill>
                  <a:srgbClr val="1E4191">
                    <a:lumMod val="60000"/>
                    <a:lumOff val="40000"/>
                  </a:srgbClr>
                </a:solidFill>
              </a:rPr>
              <a:t>Data</a:t>
            </a:r>
            <a:endParaRPr lang="en-US" sz="1200" dirty="0">
              <a:solidFill>
                <a:srgbClr val="1E4191">
                  <a:lumMod val="60000"/>
                  <a:lumOff val="40000"/>
                </a:srgbClr>
              </a:solidFill>
            </a:endParaRPr>
          </a:p>
        </p:txBody>
      </p:sp>
      <p:grpSp>
        <p:nvGrpSpPr>
          <p:cNvPr id="326" name="Group 325"/>
          <p:cNvGrpSpPr/>
          <p:nvPr/>
        </p:nvGrpSpPr>
        <p:grpSpPr>
          <a:xfrm>
            <a:off x="1357015" y="2743144"/>
            <a:ext cx="258496" cy="253833"/>
            <a:chOff x="1298781" y="3822989"/>
            <a:chExt cx="390186" cy="354791"/>
          </a:xfrm>
        </p:grpSpPr>
        <p:sp>
          <p:nvSpPr>
            <p:cNvPr id="325" name="Oval 324"/>
            <p:cNvSpPr/>
            <p:nvPr/>
          </p:nvSpPr>
          <p:spPr>
            <a:xfrm>
              <a:off x="1315115" y="3848167"/>
              <a:ext cx="347011" cy="310177"/>
            </a:xfrm>
            <a:prstGeom prst="ellipse">
              <a:avLst/>
            </a:prstGeom>
            <a:noFill/>
            <a:ln>
              <a:solidFill>
                <a:schemeClr val="tx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04" name="Oval 403"/>
            <p:cNvSpPr/>
            <p:nvPr/>
          </p:nvSpPr>
          <p:spPr>
            <a:xfrm>
              <a:off x="1446450" y="3822989"/>
              <a:ext cx="72304" cy="64629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tx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05" name="Oval 404"/>
            <p:cNvSpPr/>
            <p:nvPr/>
          </p:nvSpPr>
          <p:spPr>
            <a:xfrm>
              <a:off x="1450204" y="4113151"/>
              <a:ext cx="72304" cy="64629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tx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06" name="Oval 405"/>
            <p:cNvSpPr/>
            <p:nvPr/>
          </p:nvSpPr>
          <p:spPr>
            <a:xfrm>
              <a:off x="1616663" y="4027745"/>
              <a:ext cx="72304" cy="64629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tx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07" name="Oval 406"/>
            <p:cNvSpPr/>
            <p:nvPr/>
          </p:nvSpPr>
          <p:spPr>
            <a:xfrm>
              <a:off x="1298781" y="4027745"/>
              <a:ext cx="72304" cy="64629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tx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08" name="Oval 407"/>
            <p:cNvSpPr/>
            <p:nvPr/>
          </p:nvSpPr>
          <p:spPr>
            <a:xfrm>
              <a:off x="1607569" y="3887187"/>
              <a:ext cx="72304" cy="64629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tx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09" name="Oval 408"/>
            <p:cNvSpPr/>
            <p:nvPr/>
          </p:nvSpPr>
          <p:spPr>
            <a:xfrm>
              <a:off x="1303335" y="3883775"/>
              <a:ext cx="72304" cy="64629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tx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</p:grpSp>
      <p:sp>
        <p:nvSpPr>
          <p:cNvPr id="470" name="Flowchart: Magnetic Disk 469"/>
          <p:cNvSpPr/>
          <p:nvPr/>
        </p:nvSpPr>
        <p:spPr>
          <a:xfrm>
            <a:off x="2308698" y="2754477"/>
            <a:ext cx="290846" cy="232107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471" name="Flowchart: Magnetic Disk 470"/>
          <p:cNvSpPr/>
          <p:nvPr/>
        </p:nvSpPr>
        <p:spPr>
          <a:xfrm>
            <a:off x="2461098" y="2906877"/>
            <a:ext cx="290846" cy="232107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613963" y="2964157"/>
            <a:ext cx="1496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1E4191">
                    <a:lumMod val="60000"/>
                    <a:lumOff val="40000"/>
                  </a:srgbClr>
                </a:solidFill>
              </a:rPr>
              <a:t>InSight</a:t>
            </a:r>
            <a:endParaRPr lang="en-US" b="1" dirty="0">
              <a:solidFill>
                <a:srgbClr val="1E4191">
                  <a:lumMod val="60000"/>
                  <a:lumOff val="40000"/>
                </a:srgbClr>
              </a:solidFill>
            </a:endParaRPr>
          </a:p>
        </p:txBody>
      </p:sp>
      <p:cxnSp>
        <p:nvCxnSpPr>
          <p:cNvPr id="109" name="Straight Connector 108"/>
          <p:cNvCxnSpPr/>
          <p:nvPr/>
        </p:nvCxnSpPr>
        <p:spPr>
          <a:xfrm>
            <a:off x="0" y="3389370"/>
            <a:ext cx="12178747" cy="19293"/>
          </a:xfrm>
          <a:prstGeom prst="line">
            <a:avLst/>
          </a:prstGeom>
          <a:ln w="50800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555128" y="3362232"/>
            <a:ext cx="1741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1E4191">
                    <a:lumMod val="60000"/>
                    <a:lumOff val="40000"/>
                  </a:srgbClr>
                </a:solidFill>
              </a:rPr>
              <a:t>Microservices Platform</a:t>
            </a:r>
            <a:endParaRPr lang="en-US" b="1" dirty="0">
              <a:solidFill>
                <a:srgbClr val="1E4191">
                  <a:lumMod val="60000"/>
                  <a:lumOff val="40000"/>
                </a:srgbClr>
              </a:solidFill>
            </a:endParaRPr>
          </a:p>
        </p:txBody>
      </p:sp>
      <p:sp>
        <p:nvSpPr>
          <p:cNvPr id="225" name="Flowchart: Preparation 224"/>
          <p:cNvSpPr/>
          <p:nvPr/>
        </p:nvSpPr>
        <p:spPr>
          <a:xfrm>
            <a:off x="2288791" y="3487003"/>
            <a:ext cx="457200" cy="457200"/>
          </a:xfrm>
          <a:prstGeom prst="flowChartPreparation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rgbClr val="1E4191">
                  <a:lumMod val="60000"/>
                  <a:lumOff val="40000"/>
                </a:srgbClr>
              </a:solidFill>
            </a:endParaRPr>
          </a:p>
        </p:txBody>
      </p:sp>
      <p:sp>
        <p:nvSpPr>
          <p:cNvPr id="230" name="Flowchart: Preparation 229"/>
          <p:cNvSpPr/>
          <p:nvPr/>
        </p:nvSpPr>
        <p:spPr>
          <a:xfrm>
            <a:off x="1210345" y="3476432"/>
            <a:ext cx="457200" cy="457200"/>
          </a:xfrm>
          <a:prstGeom prst="flowChartPreparation">
            <a:avLst/>
          </a:prstGeom>
          <a:solidFill>
            <a:schemeClr val="bg1"/>
          </a:solidFill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rgbClr val="1E4191">
                  <a:lumMod val="60000"/>
                  <a:lumOff val="40000"/>
                </a:srgbClr>
              </a:solidFill>
            </a:endParaRPr>
          </a:p>
        </p:txBody>
      </p:sp>
      <p:grpSp>
        <p:nvGrpSpPr>
          <p:cNvPr id="232" name="Group 231"/>
          <p:cNvGrpSpPr/>
          <p:nvPr/>
        </p:nvGrpSpPr>
        <p:grpSpPr>
          <a:xfrm>
            <a:off x="5418648" y="4081916"/>
            <a:ext cx="1793507" cy="738664"/>
            <a:chOff x="3935868" y="3267785"/>
            <a:chExt cx="1834499" cy="738664"/>
          </a:xfrm>
        </p:grpSpPr>
        <p:grpSp>
          <p:nvGrpSpPr>
            <p:cNvPr id="233" name="Group 232"/>
            <p:cNvGrpSpPr/>
            <p:nvPr/>
          </p:nvGrpSpPr>
          <p:grpSpPr>
            <a:xfrm>
              <a:off x="3935868" y="3267785"/>
              <a:ext cx="1834499" cy="738664"/>
              <a:chOff x="3935868" y="3267785"/>
              <a:chExt cx="1834499" cy="738664"/>
            </a:xfrm>
          </p:grpSpPr>
          <p:sp>
            <p:nvSpPr>
              <p:cNvPr id="236" name="TextBox 235"/>
              <p:cNvSpPr txBox="1"/>
              <p:nvPr/>
            </p:nvSpPr>
            <p:spPr>
              <a:xfrm>
                <a:off x="3935868" y="3267785"/>
                <a:ext cx="1472024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91440" indent="-91440">
                  <a:buClr>
                    <a:srgbClr val="1E4191">
                      <a:lumMod val="60000"/>
                      <a:lumOff val="40000"/>
                    </a:srgbClr>
                  </a:buClr>
                  <a:buFont typeface="Wingdings" panose="05000000000000000000" pitchFamily="2" charset="2"/>
                  <a:buChar char="§"/>
                </a:pPr>
                <a:r>
                  <a:rPr lang="en-US" sz="1050" dirty="0" smtClean="0">
                    <a:solidFill>
                      <a:srgbClr val="1E4191">
                        <a:lumMod val="60000"/>
                        <a:lumOff val="40000"/>
                      </a:srgbClr>
                    </a:solidFill>
                  </a:rPr>
                  <a:t>Report Blueprints</a:t>
                </a:r>
              </a:p>
              <a:p>
                <a:pPr marL="91440" indent="-91440">
                  <a:buClr>
                    <a:srgbClr val="1E4191">
                      <a:lumMod val="60000"/>
                      <a:lumOff val="40000"/>
                    </a:srgbClr>
                  </a:buClr>
                  <a:buFont typeface="Wingdings" panose="05000000000000000000" pitchFamily="2" charset="2"/>
                  <a:buChar char="§"/>
                </a:pPr>
                <a:r>
                  <a:rPr lang="en-US" sz="1050" dirty="0" smtClean="0">
                    <a:solidFill>
                      <a:srgbClr val="1E4191">
                        <a:lumMod val="60000"/>
                        <a:lumOff val="40000"/>
                      </a:srgbClr>
                    </a:solidFill>
                  </a:rPr>
                  <a:t>Report Templates</a:t>
                </a:r>
              </a:p>
              <a:p>
                <a:pPr marL="91440" indent="-91440">
                  <a:buClr>
                    <a:srgbClr val="1E4191">
                      <a:lumMod val="60000"/>
                      <a:lumOff val="40000"/>
                    </a:srgbClr>
                  </a:buClr>
                  <a:buFont typeface="Wingdings" panose="05000000000000000000" pitchFamily="2" charset="2"/>
                  <a:buChar char="§"/>
                </a:pPr>
                <a:r>
                  <a:rPr lang="en-US" sz="1050" dirty="0" smtClean="0">
                    <a:solidFill>
                      <a:srgbClr val="1E4191">
                        <a:lumMod val="60000"/>
                        <a:lumOff val="40000"/>
                      </a:srgbClr>
                    </a:solidFill>
                  </a:rPr>
                  <a:t>Report Definitions</a:t>
                </a:r>
                <a:endParaRPr lang="en-US" sz="1050" dirty="0" smtClean="0">
                  <a:solidFill>
                    <a:srgbClr val="1E4191">
                      <a:lumMod val="60000"/>
                      <a:lumOff val="40000"/>
                    </a:srgbClr>
                  </a:solidFill>
                </a:endParaRPr>
              </a:p>
              <a:p>
                <a:pPr marL="91440" indent="-91440">
                  <a:buClr>
                    <a:srgbClr val="1E4191">
                      <a:lumMod val="60000"/>
                      <a:lumOff val="40000"/>
                    </a:srgbClr>
                  </a:buClr>
                  <a:buFont typeface="Wingdings" panose="05000000000000000000" pitchFamily="2" charset="2"/>
                  <a:buChar char="§"/>
                </a:pPr>
                <a:r>
                  <a:rPr lang="en-US" sz="1050" dirty="0" smtClean="0">
                    <a:solidFill>
                      <a:srgbClr val="1E4191">
                        <a:lumMod val="60000"/>
                        <a:lumOff val="40000"/>
                      </a:srgbClr>
                    </a:solidFill>
                  </a:rPr>
                  <a:t>Report </a:t>
                </a:r>
                <a:r>
                  <a:rPr lang="en-US" sz="1050" dirty="0" smtClean="0">
                    <a:solidFill>
                      <a:srgbClr val="1E4191">
                        <a:lumMod val="60000"/>
                        <a:lumOff val="40000"/>
                      </a:srgbClr>
                    </a:solidFill>
                  </a:rPr>
                  <a:t>Schedules</a:t>
                </a:r>
                <a:endParaRPr lang="en-US" sz="1050" dirty="0">
                  <a:solidFill>
                    <a:srgbClr val="1E4191">
                      <a:lumMod val="60000"/>
                      <a:lumOff val="40000"/>
                    </a:srgbClr>
                  </a:solidFill>
                </a:endParaRPr>
              </a:p>
            </p:txBody>
          </p:sp>
          <p:sp>
            <p:nvSpPr>
              <p:cNvPr id="237" name="Rounded Rectangle 236"/>
              <p:cNvSpPr/>
              <p:nvPr/>
            </p:nvSpPr>
            <p:spPr>
              <a:xfrm>
                <a:off x="3949312" y="3303356"/>
                <a:ext cx="1821055" cy="673598"/>
              </a:xfrm>
              <a:prstGeom prst="roundRect">
                <a:avLst/>
              </a:prstGeom>
              <a:noFill/>
              <a:ln>
                <a:solidFill>
                  <a:schemeClr val="tx1">
                    <a:lumMod val="60000"/>
                    <a:lumOff val="40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234" name="Flowchart: Magnetic Disk 233"/>
            <p:cNvSpPr/>
            <p:nvPr/>
          </p:nvSpPr>
          <p:spPr>
            <a:xfrm>
              <a:off x="5268936" y="3418401"/>
              <a:ext cx="290846" cy="232107"/>
            </a:xfrm>
            <a:prstGeom prst="flowChartMagneticDisk">
              <a:avLst/>
            </a:prstGeom>
            <a:solidFill>
              <a:schemeClr val="bg1"/>
            </a:solidFill>
            <a:ln>
              <a:solidFill>
                <a:schemeClr val="tx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35" name="Flowchart: Magnetic Disk 234"/>
            <p:cNvSpPr/>
            <p:nvPr/>
          </p:nvSpPr>
          <p:spPr>
            <a:xfrm>
              <a:off x="5421336" y="3570801"/>
              <a:ext cx="290846" cy="232107"/>
            </a:xfrm>
            <a:prstGeom prst="flowChartMagneticDisk">
              <a:avLst/>
            </a:prstGeom>
            <a:solidFill>
              <a:schemeClr val="bg1"/>
            </a:solidFill>
            <a:ln>
              <a:solidFill>
                <a:schemeClr val="tx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</p:grpSp>
      <p:sp>
        <p:nvSpPr>
          <p:cNvPr id="238" name="Flowchart: Preparation 237"/>
          <p:cNvSpPr/>
          <p:nvPr/>
        </p:nvSpPr>
        <p:spPr>
          <a:xfrm>
            <a:off x="5859186" y="3519519"/>
            <a:ext cx="457200" cy="457200"/>
          </a:xfrm>
          <a:prstGeom prst="flowChartPreparation">
            <a:avLst/>
          </a:prstGeom>
          <a:solidFill>
            <a:srgbClr val="5881DD"/>
          </a:solidFill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rgbClr val="1E4191">
                  <a:lumMod val="60000"/>
                  <a:lumOff val="40000"/>
                </a:srgbClr>
              </a:solidFill>
            </a:endParaRPr>
          </a:p>
        </p:txBody>
      </p:sp>
      <p:sp>
        <p:nvSpPr>
          <p:cNvPr id="239" name="Flowchart: Preparation 238"/>
          <p:cNvSpPr/>
          <p:nvPr/>
        </p:nvSpPr>
        <p:spPr>
          <a:xfrm>
            <a:off x="7585438" y="4545756"/>
            <a:ext cx="457200" cy="457200"/>
          </a:xfrm>
          <a:prstGeom prst="flowChartPreparation">
            <a:avLst/>
          </a:prstGeom>
          <a:solidFill>
            <a:schemeClr val="tx1">
              <a:lumMod val="20000"/>
              <a:lumOff val="80000"/>
            </a:schemeClr>
          </a:solidFill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rgbClr val="1E4191">
                  <a:lumMod val="60000"/>
                  <a:lumOff val="40000"/>
                </a:srgbClr>
              </a:solidFill>
            </a:endParaRPr>
          </a:p>
        </p:txBody>
      </p:sp>
      <p:sp>
        <p:nvSpPr>
          <p:cNvPr id="240" name="TextBox 239"/>
          <p:cNvSpPr txBox="1"/>
          <p:nvPr/>
        </p:nvSpPr>
        <p:spPr>
          <a:xfrm>
            <a:off x="8047808" y="4455774"/>
            <a:ext cx="9973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1E4191">
                    <a:lumMod val="60000"/>
                    <a:lumOff val="40000"/>
                  </a:srgbClr>
                </a:solidFill>
              </a:rPr>
              <a:t>Report</a:t>
            </a:r>
            <a:br>
              <a:rPr lang="en-US" sz="1200" b="1" dirty="0" smtClean="0">
                <a:solidFill>
                  <a:srgbClr val="1E4191">
                    <a:lumMod val="60000"/>
                    <a:lumOff val="40000"/>
                  </a:srgbClr>
                </a:solidFill>
              </a:rPr>
            </a:br>
            <a:r>
              <a:rPr lang="en-US" sz="1200" b="1" dirty="0" smtClean="0">
                <a:solidFill>
                  <a:srgbClr val="1E4191">
                    <a:lumMod val="60000"/>
                    <a:lumOff val="40000"/>
                  </a:srgbClr>
                </a:solidFill>
              </a:rPr>
              <a:t>Generation</a:t>
            </a:r>
            <a:endParaRPr lang="en-US" sz="1200" b="1" dirty="0">
              <a:solidFill>
                <a:srgbClr val="1E4191">
                  <a:lumMod val="60000"/>
                  <a:lumOff val="40000"/>
                </a:srgbClr>
              </a:solidFill>
            </a:endParaRPr>
          </a:p>
        </p:txBody>
      </p:sp>
      <p:sp>
        <p:nvSpPr>
          <p:cNvPr id="241" name="TextBox 240"/>
          <p:cNvSpPr txBox="1"/>
          <p:nvPr/>
        </p:nvSpPr>
        <p:spPr>
          <a:xfrm>
            <a:off x="6085667" y="3490024"/>
            <a:ext cx="13971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1E4191">
                    <a:lumMod val="60000"/>
                    <a:lumOff val="40000"/>
                  </a:srgbClr>
                </a:solidFill>
              </a:rPr>
              <a:t>Reporting </a:t>
            </a:r>
            <a:br>
              <a:rPr lang="en-US" sz="1200" b="1" dirty="0" smtClean="0">
                <a:solidFill>
                  <a:srgbClr val="1E4191">
                    <a:lumMod val="60000"/>
                    <a:lumOff val="40000"/>
                  </a:srgbClr>
                </a:solidFill>
              </a:rPr>
            </a:br>
            <a:r>
              <a:rPr lang="en-US" sz="1200" b="1" dirty="0" smtClean="0">
                <a:solidFill>
                  <a:srgbClr val="1E4191">
                    <a:lumMod val="60000"/>
                    <a:lumOff val="40000"/>
                  </a:srgbClr>
                </a:solidFill>
              </a:rPr>
              <a:t>APIs</a:t>
            </a:r>
            <a:endParaRPr lang="en-US" sz="1200" b="1" dirty="0">
              <a:solidFill>
                <a:srgbClr val="1E4191">
                  <a:lumMod val="60000"/>
                  <a:lumOff val="40000"/>
                </a:srgbClr>
              </a:solidFill>
            </a:endParaRPr>
          </a:p>
        </p:txBody>
      </p:sp>
      <p:sp>
        <p:nvSpPr>
          <p:cNvPr id="248" name="TextBox 247"/>
          <p:cNvSpPr txBox="1"/>
          <p:nvPr/>
        </p:nvSpPr>
        <p:spPr>
          <a:xfrm>
            <a:off x="7809678" y="5126141"/>
            <a:ext cx="10519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1E4191">
                    <a:lumMod val="60000"/>
                    <a:lumOff val="40000"/>
                  </a:srgbClr>
                </a:solidFill>
              </a:rPr>
              <a:t>Report </a:t>
            </a:r>
          </a:p>
          <a:p>
            <a:pPr algn="ctr"/>
            <a:r>
              <a:rPr lang="en-US" sz="1200" b="1" dirty="0" smtClean="0">
                <a:solidFill>
                  <a:srgbClr val="1E4191">
                    <a:lumMod val="60000"/>
                    <a:lumOff val="40000"/>
                  </a:srgbClr>
                </a:solidFill>
              </a:rPr>
              <a:t>Generation Workers</a:t>
            </a:r>
            <a:endParaRPr lang="en-US" sz="1200" b="1" dirty="0">
              <a:solidFill>
                <a:srgbClr val="1E4191">
                  <a:lumMod val="60000"/>
                  <a:lumOff val="40000"/>
                </a:srgbClr>
              </a:solidFill>
            </a:endParaRPr>
          </a:p>
        </p:txBody>
      </p:sp>
      <p:sp>
        <p:nvSpPr>
          <p:cNvPr id="250" name="Flowchart: Preparation 249"/>
          <p:cNvSpPr/>
          <p:nvPr/>
        </p:nvSpPr>
        <p:spPr>
          <a:xfrm>
            <a:off x="7999077" y="5743526"/>
            <a:ext cx="457200" cy="457200"/>
          </a:xfrm>
          <a:prstGeom prst="flowChartPreparation">
            <a:avLst/>
          </a:prstGeom>
          <a:solidFill>
            <a:schemeClr val="tx1">
              <a:lumMod val="20000"/>
              <a:lumOff val="80000"/>
            </a:schemeClr>
          </a:solidFill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rgbClr val="1E4191">
                  <a:lumMod val="60000"/>
                  <a:lumOff val="40000"/>
                </a:srgbClr>
              </a:solidFill>
            </a:endParaRPr>
          </a:p>
        </p:txBody>
      </p:sp>
      <p:sp>
        <p:nvSpPr>
          <p:cNvPr id="251" name="Shape 250"/>
          <p:cNvSpPr>
            <a:spLocks noChangeAspect="1"/>
          </p:cNvSpPr>
          <p:nvPr/>
        </p:nvSpPr>
        <p:spPr>
          <a:xfrm>
            <a:off x="8126507" y="5854905"/>
            <a:ext cx="224394" cy="228600"/>
          </a:xfrm>
          <a:prstGeom prst="gear9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54" name="Flowchart: Preparation 253"/>
          <p:cNvSpPr/>
          <p:nvPr/>
        </p:nvSpPr>
        <p:spPr>
          <a:xfrm>
            <a:off x="8151477" y="5895926"/>
            <a:ext cx="457200" cy="457200"/>
          </a:xfrm>
          <a:prstGeom prst="flowChartPreparation">
            <a:avLst/>
          </a:prstGeom>
          <a:solidFill>
            <a:schemeClr val="tx1">
              <a:lumMod val="20000"/>
              <a:lumOff val="80000"/>
            </a:schemeClr>
          </a:solidFill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rgbClr val="1E4191">
                  <a:lumMod val="60000"/>
                  <a:lumOff val="40000"/>
                </a:srgbClr>
              </a:solidFill>
            </a:endParaRPr>
          </a:p>
        </p:txBody>
      </p:sp>
      <p:sp>
        <p:nvSpPr>
          <p:cNvPr id="255" name="Rounded Rectangle 254"/>
          <p:cNvSpPr/>
          <p:nvPr/>
        </p:nvSpPr>
        <p:spPr>
          <a:xfrm>
            <a:off x="7785781" y="5149713"/>
            <a:ext cx="1075816" cy="1439195"/>
          </a:xfrm>
          <a:prstGeom prst="roundRect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56" name="Flowchart: Direct Access Storage 255"/>
          <p:cNvSpPr/>
          <p:nvPr/>
        </p:nvSpPr>
        <p:spPr>
          <a:xfrm rot="10800000">
            <a:off x="7546909" y="5245206"/>
            <a:ext cx="322903" cy="158448"/>
          </a:xfrm>
          <a:prstGeom prst="flowChartMagneticDrum">
            <a:avLst/>
          </a:prstGeom>
          <a:solidFill>
            <a:schemeClr val="bg1"/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57" name="Shape 256"/>
          <p:cNvSpPr>
            <a:spLocks noChangeAspect="1"/>
          </p:cNvSpPr>
          <p:nvPr/>
        </p:nvSpPr>
        <p:spPr>
          <a:xfrm>
            <a:off x="8262985" y="5998202"/>
            <a:ext cx="224394" cy="228600"/>
          </a:xfrm>
          <a:prstGeom prst="gear9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59" name="Flowchart: Preparation 258"/>
          <p:cNvSpPr/>
          <p:nvPr/>
        </p:nvSpPr>
        <p:spPr>
          <a:xfrm>
            <a:off x="8303877" y="6048326"/>
            <a:ext cx="457200" cy="457200"/>
          </a:xfrm>
          <a:prstGeom prst="flowChartPreparation">
            <a:avLst/>
          </a:prstGeom>
          <a:solidFill>
            <a:schemeClr val="tx1">
              <a:lumMod val="20000"/>
              <a:lumOff val="80000"/>
            </a:schemeClr>
          </a:solidFill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rgbClr val="1E4191">
                  <a:lumMod val="60000"/>
                  <a:lumOff val="40000"/>
                </a:srgbClr>
              </a:solidFill>
            </a:endParaRPr>
          </a:p>
        </p:txBody>
      </p:sp>
      <p:sp>
        <p:nvSpPr>
          <p:cNvPr id="260" name="Shape 259"/>
          <p:cNvSpPr>
            <a:spLocks noChangeAspect="1"/>
          </p:cNvSpPr>
          <p:nvPr/>
        </p:nvSpPr>
        <p:spPr>
          <a:xfrm>
            <a:off x="8424486" y="6159703"/>
            <a:ext cx="224394" cy="228600"/>
          </a:xfrm>
          <a:prstGeom prst="gear9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262" name="Group 261"/>
          <p:cNvGrpSpPr/>
          <p:nvPr/>
        </p:nvGrpSpPr>
        <p:grpSpPr>
          <a:xfrm>
            <a:off x="9039793" y="4600755"/>
            <a:ext cx="966793" cy="400110"/>
            <a:chOff x="5456574" y="1833214"/>
            <a:chExt cx="966793" cy="400110"/>
          </a:xfrm>
        </p:grpSpPr>
        <p:grpSp>
          <p:nvGrpSpPr>
            <p:cNvPr id="263" name="Group 262"/>
            <p:cNvGrpSpPr>
              <a:grpSpLocks noChangeAspect="1"/>
            </p:cNvGrpSpPr>
            <p:nvPr/>
          </p:nvGrpSpPr>
          <p:grpSpPr>
            <a:xfrm>
              <a:off x="6208362" y="1884112"/>
              <a:ext cx="215005" cy="278242"/>
              <a:chOff x="6504950" y="4350929"/>
              <a:chExt cx="1499461" cy="1940478"/>
            </a:xfrm>
          </p:grpSpPr>
          <p:sp>
            <p:nvSpPr>
              <p:cNvPr id="265" name="Folded Corner 264"/>
              <p:cNvSpPr>
                <a:spLocks noChangeAspect="1"/>
              </p:cNvSpPr>
              <p:nvPr/>
            </p:nvSpPr>
            <p:spPr>
              <a:xfrm rot="10800000" flipH="1">
                <a:off x="6504950" y="4350929"/>
                <a:ext cx="1499461" cy="1940478"/>
              </a:xfrm>
              <a:prstGeom prst="foldedCorner">
                <a:avLst/>
              </a:prstGeom>
              <a:noFill/>
              <a:ln>
                <a:solidFill>
                  <a:schemeClr val="tx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266" name="Rectangle 265"/>
              <p:cNvSpPr/>
              <p:nvPr/>
            </p:nvSpPr>
            <p:spPr>
              <a:xfrm>
                <a:off x="6598073" y="4581036"/>
                <a:ext cx="588260" cy="489678"/>
              </a:xfrm>
              <a:prstGeom prst="rect">
                <a:avLst/>
              </a:prstGeom>
              <a:solidFill>
                <a:schemeClr val="tx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267" name="Rectangle 266"/>
              <p:cNvSpPr/>
              <p:nvPr/>
            </p:nvSpPr>
            <p:spPr>
              <a:xfrm>
                <a:off x="6613338" y="5149577"/>
                <a:ext cx="588260" cy="489678"/>
              </a:xfrm>
              <a:prstGeom prst="rect">
                <a:avLst/>
              </a:prstGeom>
              <a:solidFill>
                <a:schemeClr val="tx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268" name="Rectangle 267"/>
              <p:cNvSpPr/>
              <p:nvPr/>
            </p:nvSpPr>
            <p:spPr>
              <a:xfrm>
                <a:off x="6620949" y="5718118"/>
                <a:ext cx="588260" cy="489678"/>
              </a:xfrm>
              <a:prstGeom prst="rect">
                <a:avLst/>
              </a:prstGeom>
              <a:solidFill>
                <a:schemeClr val="tx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269" name="Rectangle 268"/>
              <p:cNvSpPr/>
              <p:nvPr/>
            </p:nvSpPr>
            <p:spPr>
              <a:xfrm>
                <a:off x="7253165" y="4577780"/>
                <a:ext cx="588260" cy="489678"/>
              </a:xfrm>
              <a:prstGeom prst="rect">
                <a:avLst/>
              </a:prstGeom>
              <a:solidFill>
                <a:schemeClr val="tx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270" name="Rectangle 269"/>
              <p:cNvSpPr/>
              <p:nvPr/>
            </p:nvSpPr>
            <p:spPr>
              <a:xfrm>
                <a:off x="7268430" y="5146321"/>
                <a:ext cx="588263" cy="489677"/>
              </a:xfrm>
              <a:prstGeom prst="rect">
                <a:avLst/>
              </a:prstGeom>
              <a:solidFill>
                <a:schemeClr val="tx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271" name="Rectangle 270"/>
              <p:cNvSpPr/>
              <p:nvPr/>
            </p:nvSpPr>
            <p:spPr>
              <a:xfrm>
                <a:off x="7276041" y="5714862"/>
                <a:ext cx="588260" cy="489678"/>
              </a:xfrm>
              <a:prstGeom prst="rect">
                <a:avLst/>
              </a:prstGeom>
              <a:solidFill>
                <a:schemeClr val="tx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264" name="TextBox 263"/>
            <p:cNvSpPr txBox="1"/>
            <p:nvPr/>
          </p:nvSpPr>
          <p:spPr>
            <a:xfrm>
              <a:off x="5456574" y="1833214"/>
              <a:ext cx="82105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solidFill>
                    <a:srgbClr val="1E4191">
                      <a:lumMod val="60000"/>
                      <a:lumOff val="40000"/>
                    </a:srgbClr>
                  </a:solidFill>
                </a:rPr>
                <a:t>Generated </a:t>
              </a:r>
              <a:br>
                <a:rPr lang="en-US" sz="1000" dirty="0" smtClean="0">
                  <a:solidFill>
                    <a:srgbClr val="1E4191">
                      <a:lumMod val="60000"/>
                      <a:lumOff val="40000"/>
                    </a:srgbClr>
                  </a:solidFill>
                </a:rPr>
              </a:br>
              <a:r>
                <a:rPr lang="en-US" sz="1000" dirty="0" smtClean="0">
                  <a:solidFill>
                    <a:srgbClr val="1E4191">
                      <a:lumMod val="60000"/>
                      <a:lumOff val="40000"/>
                    </a:srgbClr>
                  </a:solidFill>
                </a:rPr>
                <a:t>Reports</a:t>
              </a:r>
              <a:endParaRPr lang="en-US" sz="1000" dirty="0">
                <a:solidFill>
                  <a:srgbClr val="1E4191">
                    <a:lumMod val="60000"/>
                    <a:lumOff val="40000"/>
                  </a:srgbClr>
                </a:solidFill>
              </a:endParaRPr>
            </a:p>
          </p:txBody>
        </p:sp>
      </p:grpSp>
      <p:sp>
        <p:nvSpPr>
          <p:cNvPr id="277" name="Flowchart: Preparation 276"/>
          <p:cNvSpPr/>
          <p:nvPr/>
        </p:nvSpPr>
        <p:spPr>
          <a:xfrm>
            <a:off x="10461315" y="5530804"/>
            <a:ext cx="457200" cy="457200"/>
          </a:xfrm>
          <a:prstGeom prst="flowChartPreparation">
            <a:avLst/>
          </a:prstGeom>
          <a:solidFill>
            <a:schemeClr val="tx1">
              <a:lumMod val="20000"/>
              <a:lumOff val="80000"/>
            </a:schemeClr>
          </a:solidFill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rgbClr val="1E4191">
                  <a:lumMod val="60000"/>
                  <a:lumOff val="40000"/>
                </a:srgbClr>
              </a:solidFill>
            </a:endParaRPr>
          </a:p>
        </p:txBody>
      </p:sp>
      <p:sp>
        <p:nvSpPr>
          <p:cNvPr id="278" name="TextBox 277"/>
          <p:cNvSpPr txBox="1"/>
          <p:nvPr/>
        </p:nvSpPr>
        <p:spPr>
          <a:xfrm>
            <a:off x="10882269" y="5601471"/>
            <a:ext cx="5950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1E4191">
                    <a:lumMod val="60000"/>
                    <a:lumOff val="40000"/>
                  </a:srgbClr>
                </a:solidFill>
              </a:rPr>
              <a:t>Email</a:t>
            </a:r>
            <a:endParaRPr lang="en-US" sz="1200" b="1" dirty="0">
              <a:solidFill>
                <a:srgbClr val="1E4191">
                  <a:lumMod val="60000"/>
                  <a:lumOff val="40000"/>
                </a:srgbClr>
              </a:solidFill>
            </a:endParaRPr>
          </a:p>
        </p:txBody>
      </p:sp>
      <p:sp>
        <p:nvSpPr>
          <p:cNvPr id="279" name="Flowchart: Preparation 278"/>
          <p:cNvSpPr/>
          <p:nvPr/>
        </p:nvSpPr>
        <p:spPr>
          <a:xfrm>
            <a:off x="10451392" y="4937303"/>
            <a:ext cx="457200" cy="457200"/>
          </a:xfrm>
          <a:prstGeom prst="flowChartPreparation">
            <a:avLst/>
          </a:prstGeom>
          <a:solidFill>
            <a:schemeClr val="tx1">
              <a:lumMod val="20000"/>
              <a:lumOff val="80000"/>
            </a:schemeClr>
          </a:solidFill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rgbClr val="1E4191">
                  <a:lumMod val="60000"/>
                  <a:lumOff val="40000"/>
                </a:srgbClr>
              </a:solidFill>
            </a:endParaRPr>
          </a:p>
        </p:txBody>
      </p:sp>
      <p:sp>
        <p:nvSpPr>
          <p:cNvPr id="280" name="TextBox 279"/>
          <p:cNvSpPr txBox="1"/>
          <p:nvPr/>
        </p:nvSpPr>
        <p:spPr>
          <a:xfrm>
            <a:off x="10882269" y="4836079"/>
            <a:ext cx="11176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 smtClean="0">
                <a:solidFill>
                  <a:srgbClr val="1E4191">
                    <a:lumMod val="60000"/>
                    <a:lumOff val="40000"/>
                  </a:srgbClr>
                </a:solidFill>
              </a:rPr>
              <a:t>WebHooks</a:t>
            </a:r>
            <a:r>
              <a:rPr lang="en-US" sz="1200" b="1" dirty="0" smtClean="0">
                <a:solidFill>
                  <a:srgbClr val="1E4191">
                    <a:lumMod val="60000"/>
                    <a:lumOff val="40000"/>
                  </a:srgbClr>
                </a:solidFill>
              </a:rPr>
              <a:t>/</a:t>
            </a:r>
            <a:br>
              <a:rPr lang="en-US" sz="1200" b="1" dirty="0" smtClean="0">
                <a:solidFill>
                  <a:srgbClr val="1E4191">
                    <a:lumMod val="60000"/>
                    <a:lumOff val="40000"/>
                  </a:srgbClr>
                </a:solidFill>
              </a:rPr>
            </a:br>
            <a:r>
              <a:rPr lang="en-US" sz="1200" b="1" dirty="0" smtClean="0">
                <a:solidFill>
                  <a:srgbClr val="1E4191">
                    <a:lumMod val="60000"/>
                    <a:lumOff val="40000"/>
                  </a:srgbClr>
                </a:solidFill>
              </a:rPr>
              <a:t>Event </a:t>
            </a:r>
          </a:p>
          <a:p>
            <a:r>
              <a:rPr lang="en-US" sz="1200" b="1" dirty="0" smtClean="0">
                <a:solidFill>
                  <a:srgbClr val="1E4191">
                    <a:lumMod val="60000"/>
                    <a:lumOff val="40000"/>
                  </a:srgbClr>
                </a:solidFill>
              </a:rPr>
              <a:t>Notifications</a:t>
            </a:r>
            <a:endParaRPr lang="en-US" sz="1200" b="1" dirty="0">
              <a:solidFill>
                <a:srgbClr val="1E4191">
                  <a:lumMod val="60000"/>
                  <a:lumOff val="40000"/>
                </a:srgbClr>
              </a:solidFill>
            </a:endParaRPr>
          </a:p>
        </p:txBody>
      </p:sp>
      <p:sp>
        <p:nvSpPr>
          <p:cNvPr id="282" name="Rounded Rectangle 281"/>
          <p:cNvSpPr/>
          <p:nvPr/>
        </p:nvSpPr>
        <p:spPr>
          <a:xfrm>
            <a:off x="10372312" y="4719300"/>
            <a:ext cx="1625270" cy="1453599"/>
          </a:xfrm>
          <a:prstGeom prst="roundRect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83" name="TextBox 282"/>
          <p:cNvSpPr txBox="1"/>
          <p:nvPr/>
        </p:nvSpPr>
        <p:spPr>
          <a:xfrm>
            <a:off x="10201483" y="4440168"/>
            <a:ext cx="20042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1E4191">
                    <a:lumMod val="60000"/>
                    <a:lumOff val="40000"/>
                  </a:srgbClr>
                </a:solidFill>
              </a:rPr>
              <a:t>Report Distribution</a:t>
            </a:r>
            <a:endParaRPr lang="en-US" sz="1200" b="1" dirty="0">
              <a:solidFill>
                <a:srgbClr val="1E4191">
                  <a:lumMod val="60000"/>
                  <a:lumOff val="40000"/>
                </a:srgbClr>
              </a:solidFill>
            </a:endParaRPr>
          </a:p>
        </p:txBody>
      </p:sp>
      <p:sp>
        <p:nvSpPr>
          <p:cNvPr id="286" name="TextBox 285"/>
          <p:cNvSpPr txBox="1"/>
          <p:nvPr/>
        </p:nvSpPr>
        <p:spPr>
          <a:xfrm>
            <a:off x="132886" y="3372841"/>
            <a:ext cx="11067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E4191">
                    <a:lumMod val="60000"/>
                    <a:lumOff val="40000"/>
                  </a:srgbClr>
                </a:solidFill>
              </a:rPr>
              <a:t>Time </a:t>
            </a:r>
            <a:endParaRPr lang="en-US" sz="1200" dirty="0">
              <a:solidFill>
                <a:srgbClr val="1E4191">
                  <a:lumMod val="60000"/>
                  <a:lumOff val="40000"/>
                </a:srgbClr>
              </a:solidFill>
            </a:endParaRPr>
          </a:p>
          <a:p>
            <a:pPr algn="r"/>
            <a:r>
              <a:rPr lang="en-US" sz="1200" dirty="0">
                <a:solidFill>
                  <a:srgbClr val="1E4191">
                    <a:lumMod val="60000"/>
                    <a:lumOff val="40000"/>
                  </a:srgbClr>
                </a:solidFill>
              </a:rPr>
              <a:t>Series </a:t>
            </a:r>
          </a:p>
          <a:p>
            <a:pPr algn="r"/>
            <a:r>
              <a:rPr lang="en-US" sz="1200" dirty="0">
                <a:solidFill>
                  <a:srgbClr val="1E4191">
                    <a:lumMod val="60000"/>
                    <a:lumOff val="40000"/>
                  </a:srgbClr>
                </a:solidFill>
              </a:rPr>
              <a:t>Data</a:t>
            </a:r>
          </a:p>
        </p:txBody>
      </p:sp>
      <p:sp>
        <p:nvSpPr>
          <p:cNvPr id="287" name="TextBox 286"/>
          <p:cNvSpPr txBox="1"/>
          <p:nvPr/>
        </p:nvSpPr>
        <p:spPr>
          <a:xfrm>
            <a:off x="2849595" y="3408212"/>
            <a:ext cx="7055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1E4191">
                    <a:lumMod val="60000"/>
                    <a:lumOff val="40000"/>
                  </a:srgbClr>
                </a:solidFill>
              </a:rPr>
              <a:t>Asset </a:t>
            </a:r>
            <a:r>
              <a:rPr lang="en-US" sz="1200" dirty="0" smtClean="0">
                <a:solidFill>
                  <a:srgbClr val="1E4191">
                    <a:lumMod val="60000"/>
                    <a:lumOff val="40000"/>
                  </a:srgbClr>
                </a:solidFill>
              </a:rPr>
              <a:t/>
            </a:r>
            <a:br>
              <a:rPr lang="en-US" sz="1200" dirty="0" smtClean="0">
                <a:solidFill>
                  <a:srgbClr val="1E4191">
                    <a:lumMod val="60000"/>
                    <a:lumOff val="40000"/>
                  </a:srgbClr>
                </a:solidFill>
              </a:rPr>
            </a:br>
            <a:r>
              <a:rPr lang="en-US" sz="1200" dirty="0" smtClean="0">
                <a:solidFill>
                  <a:srgbClr val="1E4191">
                    <a:lumMod val="60000"/>
                    <a:lumOff val="40000"/>
                  </a:srgbClr>
                </a:solidFill>
              </a:rPr>
              <a:t>Data</a:t>
            </a:r>
            <a:endParaRPr lang="en-US" sz="1200" dirty="0">
              <a:solidFill>
                <a:srgbClr val="1E4191">
                  <a:lumMod val="60000"/>
                  <a:lumOff val="40000"/>
                </a:srgbClr>
              </a:solidFill>
            </a:endParaRPr>
          </a:p>
        </p:txBody>
      </p:sp>
      <p:sp>
        <p:nvSpPr>
          <p:cNvPr id="288" name="Flowchart: Magnetic Disk 287"/>
          <p:cNvSpPr/>
          <p:nvPr/>
        </p:nvSpPr>
        <p:spPr>
          <a:xfrm>
            <a:off x="2378447" y="3543137"/>
            <a:ext cx="290846" cy="232107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89" name="Flowchart: Magnetic Disk 288"/>
          <p:cNvSpPr/>
          <p:nvPr/>
        </p:nvSpPr>
        <p:spPr>
          <a:xfrm>
            <a:off x="2530847" y="3695537"/>
            <a:ext cx="290846" cy="232107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grpSp>
        <p:nvGrpSpPr>
          <p:cNvPr id="290" name="Group 289"/>
          <p:cNvGrpSpPr/>
          <p:nvPr/>
        </p:nvGrpSpPr>
        <p:grpSpPr>
          <a:xfrm>
            <a:off x="1313315" y="3561615"/>
            <a:ext cx="258496" cy="274305"/>
            <a:chOff x="1298781" y="3794375"/>
            <a:chExt cx="390186" cy="383405"/>
          </a:xfrm>
          <a:noFill/>
        </p:grpSpPr>
        <p:sp>
          <p:nvSpPr>
            <p:cNvPr id="291" name="Oval 290"/>
            <p:cNvSpPr/>
            <p:nvPr/>
          </p:nvSpPr>
          <p:spPr>
            <a:xfrm>
              <a:off x="1304814" y="3848166"/>
              <a:ext cx="347011" cy="310177"/>
            </a:xfrm>
            <a:prstGeom prst="ellipse">
              <a:avLst/>
            </a:prstGeom>
            <a:grpFill/>
            <a:ln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92" name="Oval 291"/>
            <p:cNvSpPr/>
            <p:nvPr/>
          </p:nvSpPr>
          <p:spPr>
            <a:xfrm>
              <a:off x="1446450" y="3794375"/>
              <a:ext cx="72304" cy="64628"/>
            </a:xfrm>
            <a:prstGeom prst="ellipse">
              <a:avLst/>
            </a:prstGeom>
            <a:grpFill/>
            <a:ln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96" name="Oval 295"/>
            <p:cNvSpPr/>
            <p:nvPr/>
          </p:nvSpPr>
          <p:spPr>
            <a:xfrm>
              <a:off x="1450204" y="4113151"/>
              <a:ext cx="72304" cy="64629"/>
            </a:xfrm>
            <a:prstGeom prst="ellipse">
              <a:avLst/>
            </a:prstGeom>
            <a:grpFill/>
            <a:ln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97" name="Oval 296"/>
            <p:cNvSpPr/>
            <p:nvPr/>
          </p:nvSpPr>
          <p:spPr>
            <a:xfrm>
              <a:off x="1616663" y="4027745"/>
              <a:ext cx="72304" cy="64629"/>
            </a:xfrm>
            <a:prstGeom prst="ellipse">
              <a:avLst/>
            </a:prstGeom>
            <a:grpFill/>
            <a:ln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98" name="Oval 297"/>
            <p:cNvSpPr/>
            <p:nvPr/>
          </p:nvSpPr>
          <p:spPr>
            <a:xfrm>
              <a:off x="1298781" y="4027745"/>
              <a:ext cx="72304" cy="64629"/>
            </a:xfrm>
            <a:prstGeom prst="ellipse">
              <a:avLst/>
            </a:prstGeom>
            <a:grpFill/>
            <a:ln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99" name="Oval 298"/>
            <p:cNvSpPr/>
            <p:nvPr/>
          </p:nvSpPr>
          <p:spPr>
            <a:xfrm>
              <a:off x="1607569" y="3887187"/>
              <a:ext cx="72304" cy="64629"/>
            </a:xfrm>
            <a:prstGeom prst="ellipse">
              <a:avLst/>
            </a:prstGeom>
            <a:grpFill/>
            <a:ln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300" name="Oval 299"/>
            <p:cNvSpPr/>
            <p:nvPr/>
          </p:nvSpPr>
          <p:spPr>
            <a:xfrm>
              <a:off x="1303335" y="3883775"/>
              <a:ext cx="72304" cy="64629"/>
            </a:xfrm>
            <a:prstGeom prst="ellipse">
              <a:avLst/>
            </a:prstGeom>
            <a:grpFill/>
            <a:ln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9495640" y="3465971"/>
            <a:ext cx="1688046" cy="486341"/>
            <a:chOff x="7774155" y="5964325"/>
            <a:chExt cx="1688046" cy="486341"/>
          </a:xfrm>
        </p:grpSpPr>
        <p:sp>
          <p:nvSpPr>
            <p:cNvPr id="242" name="TextBox 241"/>
            <p:cNvSpPr txBox="1"/>
            <p:nvPr/>
          </p:nvSpPr>
          <p:spPr>
            <a:xfrm>
              <a:off x="8323175" y="5964325"/>
              <a:ext cx="11390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rgbClr val="1E4191">
                      <a:lumMod val="60000"/>
                      <a:lumOff val="40000"/>
                    </a:srgbClr>
                  </a:solidFill>
                </a:rPr>
                <a:t>S3 BLOB</a:t>
              </a:r>
              <a:r>
                <a:rPr lang="en-US" sz="1200" b="1" dirty="0" smtClean="0">
                  <a:solidFill>
                    <a:srgbClr val="1E4191">
                      <a:lumMod val="60000"/>
                      <a:lumOff val="40000"/>
                    </a:srgbClr>
                  </a:solidFill>
                </a:rPr>
                <a:t> </a:t>
              </a:r>
              <a:r>
                <a:rPr lang="en-US" sz="1200" dirty="0">
                  <a:solidFill>
                    <a:srgbClr val="1E4191">
                      <a:lumMod val="60000"/>
                      <a:lumOff val="40000"/>
                    </a:srgbClr>
                  </a:solidFill>
                </a:rPr>
                <a:t>storage</a:t>
              </a:r>
            </a:p>
          </p:txBody>
        </p:sp>
        <p:sp>
          <p:nvSpPr>
            <p:cNvPr id="303" name="Flowchart: Preparation 302"/>
            <p:cNvSpPr/>
            <p:nvPr/>
          </p:nvSpPr>
          <p:spPr>
            <a:xfrm>
              <a:off x="7892635" y="5993466"/>
              <a:ext cx="457200" cy="457200"/>
            </a:xfrm>
            <a:prstGeom prst="flowChartPreparation">
              <a:avLst/>
            </a:prstGeom>
            <a:solidFill>
              <a:schemeClr val="bg1"/>
            </a:solidFill>
            <a:ln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rgbClr val="1E4191">
                    <a:lumMod val="60000"/>
                    <a:lumOff val="40000"/>
                  </a:srgbClr>
                </a:solidFill>
              </a:endParaRPr>
            </a:p>
          </p:txBody>
        </p:sp>
        <p:grpSp>
          <p:nvGrpSpPr>
            <p:cNvPr id="243" name="Group 242"/>
            <p:cNvGrpSpPr/>
            <p:nvPr/>
          </p:nvGrpSpPr>
          <p:grpSpPr>
            <a:xfrm>
              <a:off x="7774155" y="6043173"/>
              <a:ext cx="682641" cy="293786"/>
              <a:chOff x="8953864" y="3609707"/>
              <a:chExt cx="682641" cy="293786"/>
            </a:xfrm>
          </p:grpSpPr>
          <p:sp>
            <p:nvSpPr>
              <p:cNvPr id="244" name="Flowchart: Magnetic Disk 243"/>
              <p:cNvSpPr/>
              <p:nvPr/>
            </p:nvSpPr>
            <p:spPr>
              <a:xfrm>
                <a:off x="9156689" y="3676402"/>
                <a:ext cx="277006" cy="216566"/>
              </a:xfrm>
              <a:prstGeom prst="flowChartMagneticDisk">
                <a:avLst/>
              </a:prstGeom>
              <a:solidFill>
                <a:schemeClr val="bg1"/>
              </a:solidFill>
              <a:ln w="25400">
                <a:solidFill>
                  <a:schemeClr val="tx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</a:endParaRPr>
              </a:p>
            </p:txBody>
          </p:sp>
          <p:grpSp>
            <p:nvGrpSpPr>
              <p:cNvPr id="245" name="Group 244"/>
              <p:cNvGrpSpPr/>
              <p:nvPr/>
            </p:nvGrpSpPr>
            <p:grpSpPr>
              <a:xfrm>
                <a:off x="8953864" y="3609707"/>
                <a:ext cx="682641" cy="293786"/>
                <a:chOff x="10379179" y="4824107"/>
                <a:chExt cx="271277" cy="130430"/>
              </a:xfrm>
            </p:grpSpPr>
            <p:sp>
              <p:nvSpPr>
                <p:cNvPr id="246" name="Folded Corner 245"/>
                <p:cNvSpPr/>
                <p:nvPr/>
              </p:nvSpPr>
              <p:spPr>
                <a:xfrm rot="16200000">
                  <a:off x="10463740" y="4857793"/>
                  <a:ext cx="104823" cy="68398"/>
                </a:xfrm>
                <a:prstGeom prst="foldedCorner">
                  <a:avLst/>
                </a:prstGeom>
                <a:solidFill>
                  <a:schemeClr val="bg1"/>
                </a:solidFill>
                <a:ln w="6350">
                  <a:solidFill>
                    <a:schemeClr val="tx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247" name="TextBox 246"/>
                <p:cNvSpPr txBox="1"/>
                <p:nvPr/>
              </p:nvSpPr>
              <p:spPr>
                <a:xfrm>
                  <a:off x="10379179" y="4824107"/>
                  <a:ext cx="271277" cy="130430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sz="300" b="1" dirty="0" smtClean="0">
                      <a:solidFill>
                        <a:srgbClr val="1E4191">
                          <a:lumMod val="60000"/>
                          <a:lumOff val="40000"/>
                        </a:srgbClr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101010</a:t>
                  </a:r>
                  <a:endParaRPr lang="en-US" sz="300" b="1" dirty="0">
                    <a:solidFill>
                      <a:srgbClr val="1E4191">
                        <a:lumMod val="60000"/>
                        <a:lumOff val="40000"/>
                      </a:srgb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  <a:p>
                  <a:pPr algn="ctr"/>
                  <a:r>
                    <a:rPr lang="en-US" sz="300" b="1" dirty="0" smtClean="0">
                      <a:solidFill>
                        <a:srgbClr val="1E4191">
                          <a:lumMod val="60000"/>
                          <a:lumOff val="40000"/>
                        </a:srgbClr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010101</a:t>
                  </a:r>
                  <a:br>
                    <a:rPr lang="en-US" sz="300" b="1" dirty="0" smtClean="0">
                      <a:solidFill>
                        <a:srgbClr val="1E4191">
                          <a:lumMod val="60000"/>
                          <a:lumOff val="40000"/>
                        </a:srgbClr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</a:br>
                  <a:r>
                    <a:rPr lang="en-US" sz="300" b="1" dirty="0" smtClean="0">
                      <a:solidFill>
                        <a:srgbClr val="1E4191">
                          <a:lumMod val="60000"/>
                          <a:lumOff val="40000"/>
                        </a:srgbClr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101010</a:t>
                  </a:r>
                  <a:br>
                    <a:rPr lang="en-US" sz="300" b="1" dirty="0" smtClean="0">
                      <a:solidFill>
                        <a:srgbClr val="1E4191">
                          <a:lumMod val="60000"/>
                          <a:lumOff val="40000"/>
                        </a:srgbClr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</a:br>
                  <a:r>
                    <a:rPr lang="en-US" sz="300" b="1" dirty="0" smtClean="0">
                      <a:solidFill>
                        <a:srgbClr val="1E4191">
                          <a:lumMod val="60000"/>
                          <a:lumOff val="40000"/>
                        </a:srgbClr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010101</a:t>
                  </a:r>
                  <a:br>
                    <a:rPr lang="en-US" sz="300" b="1" dirty="0" smtClean="0">
                      <a:solidFill>
                        <a:srgbClr val="1E4191">
                          <a:lumMod val="60000"/>
                          <a:lumOff val="40000"/>
                        </a:srgbClr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</a:br>
                  <a:r>
                    <a:rPr lang="en-US" sz="300" b="1" dirty="0" smtClean="0">
                      <a:solidFill>
                        <a:srgbClr val="1E4191">
                          <a:lumMod val="60000"/>
                          <a:lumOff val="40000"/>
                        </a:srgbClr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101010</a:t>
                  </a:r>
                  <a:endParaRPr lang="en-US" sz="300" b="1" dirty="0">
                    <a:solidFill>
                      <a:srgbClr val="1E4191">
                        <a:lumMod val="60000"/>
                        <a:lumOff val="40000"/>
                      </a:srgb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sp>
        <p:nvSpPr>
          <p:cNvPr id="304" name="Flowchart: Preparation 303"/>
          <p:cNvSpPr/>
          <p:nvPr/>
        </p:nvSpPr>
        <p:spPr>
          <a:xfrm>
            <a:off x="1782621" y="4339168"/>
            <a:ext cx="457200" cy="457200"/>
          </a:xfrm>
          <a:prstGeom prst="flowChartPreparation">
            <a:avLst/>
          </a:prstGeom>
          <a:solidFill>
            <a:schemeClr val="tx1">
              <a:lumMod val="20000"/>
              <a:lumOff val="80000"/>
            </a:schemeClr>
          </a:solidFill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rgbClr val="1E4191">
                  <a:lumMod val="60000"/>
                  <a:lumOff val="40000"/>
                </a:srgbClr>
              </a:solidFill>
            </a:endParaRPr>
          </a:p>
        </p:txBody>
      </p:sp>
      <p:sp>
        <p:nvSpPr>
          <p:cNvPr id="305" name="TextBox 304"/>
          <p:cNvSpPr txBox="1"/>
          <p:nvPr/>
        </p:nvSpPr>
        <p:spPr>
          <a:xfrm>
            <a:off x="2216034" y="4299855"/>
            <a:ext cx="9717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1E4191">
                    <a:lumMod val="60000"/>
                    <a:lumOff val="40000"/>
                  </a:srgbClr>
                </a:solidFill>
              </a:rPr>
              <a:t>Data </a:t>
            </a:r>
            <a:br>
              <a:rPr lang="en-US" sz="1200" b="1" dirty="0" smtClean="0">
                <a:solidFill>
                  <a:srgbClr val="1E4191">
                    <a:lumMod val="60000"/>
                    <a:lumOff val="40000"/>
                  </a:srgbClr>
                </a:solidFill>
              </a:rPr>
            </a:br>
            <a:r>
              <a:rPr lang="en-US" sz="1200" b="1" dirty="0" smtClean="0">
                <a:solidFill>
                  <a:srgbClr val="1E4191">
                    <a:lumMod val="60000"/>
                    <a:lumOff val="40000"/>
                  </a:srgbClr>
                </a:solidFill>
              </a:rPr>
              <a:t>Federation</a:t>
            </a:r>
            <a:endParaRPr lang="en-US" sz="1200" b="1" dirty="0">
              <a:solidFill>
                <a:srgbClr val="1E4191">
                  <a:lumMod val="60000"/>
                  <a:lumOff val="40000"/>
                </a:srgbClr>
              </a:solidFill>
            </a:endParaRPr>
          </a:p>
        </p:txBody>
      </p:sp>
      <p:sp>
        <p:nvSpPr>
          <p:cNvPr id="158" name="Rounded Rectangle 157"/>
          <p:cNvSpPr/>
          <p:nvPr/>
        </p:nvSpPr>
        <p:spPr>
          <a:xfrm>
            <a:off x="5284242" y="3476511"/>
            <a:ext cx="2080314" cy="1466973"/>
          </a:xfrm>
          <a:prstGeom prst="roundRect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59" name="Rounded Rectangle 158"/>
          <p:cNvSpPr/>
          <p:nvPr/>
        </p:nvSpPr>
        <p:spPr>
          <a:xfrm>
            <a:off x="1345281" y="4200865"/>
            <a:ext cx="2513072" cy="1465868"/>
          </a:xfrm>
          <a:prstGeom prst="roundRect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62" name="Rectangle 161"/>
          <p:cNvSpPr/>
          <p:nvPr/>
        </p:nvSpPr>
        <p:spPr>
          <a:xfrm>
            <a:off x="5288670" y="2229944"/>
            <a:ext cx="1126025" cy="339911"/>
          </a:xfrm>
          <a:prstGeom prst="rect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1E4191">
                    <a:lumMod val="60000"/>
                    <a:lumOff val="4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Reporting Web Services</a:t>
            </a:r>
            <a:endParaRPr lang="en-US" sz="1000" dirty="0">
              <a:solidFill>
                <a:srgbClr val="1E4191">
                  <a:lumMod val="60000"/>
                  <a:lumOff val="40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3" name="Rounded Rectangle 162"/>
          <p:cNvSpPr/>
          <p:nvPr/>
        </p:nvSpPr>
        <p:spPr>
          <a:xfrm>
            <a:off x="7443025" y="4326651"/>
            <a:ext cx="1617013" cy="2468501"/>
          </a:xfrm>
          <a:prstGeom prst="roundRect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grpSp>
        <p:nvGrpSpPr>
          <p:cNvPr id="179" name="Group 178"/>
          <p:cNvGrpSpPr/>
          <p:nvPr/>
        </p:nvGrpSpPr>
        <p:grpSpPr>
          <a:xfrm>
            <a:off x="1471565" y="4860510"/>
            <a:ext cx="2253271" cy="738664"/>
            <a:chOff x="3935868" y="3267785"/>
            <a:chExt cx="1993637" cy="738664"/>
          </a:xfrm>
        </p:grpSpPr>
        <p:grpSp>
          <p:nvGrpSpPr>
            <p:cNvPr id="180" name="Group 179"/>
            <p:cNvGrpSpPr/>
            <p:nvPr/>
          </p:nvGrpSpPr>
          <p:grpSpPr>
            <a:xfrm>
              <a:off x="3935868" y="3267785"/>
              <a:ext cx="1993637" cy="738664"/>
              <a:chOff x="3935868" y="3267785"/>
              <a:chExt cx="1993637" cy="738664"/>
            </a:xfrm>
          </p:grpSpPr>
          <p:sp>
            <p:nvSpPr>
              <p:cNvPr id="183" name="TextBox 182"/>
              <p:cNvSpPr txBox="1"/>
              <p:nvPr/>
            </p:nvSpPr>
            <p:spPr>
              <a:xfrm>
                <a:off x="3935868" y="3267785"/>
                <a:ext cx="1472024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91440" indent="-91440">
                  <a:buClr>
                    <a:srgbClr val="1E4191">
                      <a:lumMod val="60000"/>
                      <a:lumOff val="40000"/>
                    </a:srgbClr>
                  </a:buClr>
                  <a:buFont typeface="Wingdings" panose="05000000000000000000" pitchFamily="2" charset="2"/>
                  <a:buChar char="§"/>
                </a:pPr>
                <a:r>
                  <a:rPr lang="en-US" sz="1050" dirty="0" smtClean="0">
                    <a:solidFill>
                      <a:srgbClr val="1E4191">
                        <a:lumMod val="60000"/>
                        <a:lumOff val="40000"/>
                      </a:srgbClr>
                    </a:solidFill>
                  </a:rPr>
                  <a:t>Data Source Definitions</a:t>
                </a:r>
              </a:p>
              <a:p>
                <a:pPr marL="91440" indent="-91440">
                  <a:buClr>
                    <a:srgbClr val="1E4191">
                      <a:lumMod val="60000"/>
                      <a:lumOff val="40000"/>
                    </a:srgbClr>
                  </a:buClr>
                  <a:buFont typeface="Wingdings" panose="05000000000000000000" pitchFamily="2" charset="2"/>
                  <a:buChar char="§"/>
                </a:pPr>
                <a:r>
                  <a:rPr lang="en-US" sz="1050" dirty="0" smtClean="0">
                    <a:solidFill>
                      <a:srgbClr val="1E4191">
                        <a:lumMod val="60000"/>
                        <a:lumOff val="40000"/>
                      </a:srgbClr>
                    </a:solidFill>
                  </a:rPr>
                  <a:t>Data Transformations</a:t>
                </a:r>
                <a:endParaRPr lang="en-US" sz="1050" dirty="0" smtClean="0">
                  <a:solidFill>
                    <a:srgbClr val="1E4191">
                      <a:lumMod val="60000"/>
                      <a:lumOff val="40000"/>
                    </a:srgbClr>
                  </a:solidFill>
                </a:endParaRPr>
              </a:p>
            </p:txBody>
          </p:sp>
          <p:sp>
            <p:nvSpPr>
              <p:cNvPr id="184" name="Rounded Rectangle 183"/>
              <p:cNvSpPr/>
              <p:nvPr/>
            </p:nvSpPr>
            <p:spPr>
              <a:xfrm>
                <a:off x="3949312" y="3303356"/>
                <a:ext cx="1980193" cy="584731"/>
              </a:xfrm>
              <a:prstGeom prst="roundRect">
                <a:avLst/>
              </a:prstGeom>
              <a:noFill/>
              <a:ln>
                <a:solidFill>
                  <a:schemeClr val="tx1">
                    <a:lumMod val="60000"/>
                    <a:lumOff val="40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181" name="Flowchart: Magnetic Disk 180"/>
            <p:cNvSpPr/>
            <p:nvPr/>
          </p:nvSpPr>
          <p:spPr>
            <a:xfrm>
              <a:off x="5374661" y="3418401"/>
              <a:ext cx="290846" cy="232107"/>
            </a:xfrm>
            <a:prstGeom prst="flowChartMagneticDisk">
              <a:avLst/>
            </a:prstGeom>
            <a:solidFill>
              <a:schemeClr val="bg1"/>
            </a:solidFill>
            <a:ln>
              <a:solidFill>
                <a:schemeClr val="tx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82" name="Flowchart: Magnetic Disk 181"/>
            <p:cNvSpPr/>
            <p:nvPr/>
          </p:nvSpPr>
          <p:spPr>
            <a:xfrm>
              <a:off x="5527061" y="3570801"/>
              <a:ext cx="290846" cy="232107"/>
            </a:xfrm>
            <a:prstGeom prst="flowChartMagneticDisk">
              <a:avLst/>
            </a:prstGeom>
            <a:solidFill>
              <a:schemeClr val="bg1"/>
            </a:solidFill>
            <a:ln>
              <a:solidFill>
                <a:schemeClr val="tx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</p:grpSp>
      <p:sp>
        <p:nvSpPr>
          <p:cNvPr id="192" name="Rectangle 191"/>
          <p:cNvSpPr/>
          <p:nvPr/>
        </p:nvSpPr>
        <p:spPr>
          <a:xfrm>
            <a:off x="-3809" y="6223166"/>
            <a:ext cx="5759901" cy="64676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78628" y="6472107"/>
            <a:ext cx="1950122" cy="287431"/>
            <a:chOff x="325941" y="4815434"/>
            <a:chExt cx="1950122" cy="287431"/>
          </a:xfrm>
        </p:grpSpPr>
        <p:sp>
          <p:nvSpPr>
            <p:cNvPr id="191" name="Flowchart: Preparation 190"/>
            <p:cNvSpPr/>
            <p:nvPr/>
          </p:nvSpPr>
          <p:spPr>
            <a:xfrm>
              <a:off x="325941" y="4815434"/>
              <a:ext cx="262518" cy="287431"/>
            </a:xfrm>
            <a:prstGeom prst="flowChartPreparation">
              <a:avLst/>
            </a:prstGeom>
            <a:solidFill>
              <a:schemeClr val="bg1"/>
            </a:solidFill>
            <a:ln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rgbClr val="1E4191">
                    <a:lumMod val="60000"/>
                    <a:lumOff val="40000"/>
                  </a:srgbClr>
                </a:solidFill>
              </a:endParaRPr>
            </a:p>
          </p:txBody>
        </p:sp>
        <p:sp>
          <p:nvSpPr>
            <p:cNvPr id="193" name="TextBox 192"/>
            <p:cNvSpPr txBox="1"/>
            <p:nvPr/>
          </p:nvSpPr>
          <p:spPr>
            <a:xfrm>
              <a:off x="657685" y="4820650"/>
              <a:ext cx="16183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rgbClr val="1E4191">
                      <a:lumMod val="60000"/>
                      <a:lumOff val="40000"/>
                    </a:srgbClr>
                  </a:solidFill>
                </a:rPr>
                <a:t>Public API (Existing)</a:t>
              </a:r>
              <a:endParaRPr lang="en-US" sz="1200" dirty="0">
                <a:solidFill>
                  <a:srgbClr val="1E4191">
                    <a:lumMod val="60000"/>
                    <a:lumOff val="40000"/>
                  </a:srgbClr>
                </a:solidFill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2156634" y="6442964"/>
            <a:ext cx="1965673" cy="287431"/>
            <a:chOff x="325941" y="5214389"/>
            <a:chExt cx="1965673" cy="287431"/>
          </a:xfrm>
        </p:grpSpPr>
        <p:sp>
          <p:nvSpPr>
            <p:cNvPr id="190" name="Flowchart: Preparation 189"/>
            <p:cNvSpPr/>
            <p:nvPr/>
          </p:nvSpPr>
          <p:spPr>
            <a:xfrm>
              <a:off x="325941" y="5214389"/>
              <a:ext cx="262518" cy="287431"/>
            </a:xfrm>
            <a:prstGeom prst="flowChartPreparation">
              <a:avLst/>
            </a:prstGeom>
            <a:solidFill>
              <a:schemeClr val="tx1">
                <a:lumMod val="60000"/>
                <a:lumOff val="40000"/>
              </a:schemeClr>
            </a:solidFill>
            <a:ln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rgbClr val="1E4191">
                    <a:lumMod val="60000"/>
                    <a:lumOff val="40000"/>
                  </a:srgbClr>
                </a:solidFill>
              </a:endParaRPr>
            </a:p>
          </p:txBody>
        </p:sp>
        <p:sp>
          <p:nvSpPr>
            <p:cNvPr id="194" name="TextBox 193"/>
            <p:cNvSpPr txBox="1"/>
            <p:nvPr/>
          </p:nvSpPr>
          <p:spPr>
            <a:xfrm>
              <a:off x="673236" y="5219605"/>
              <a:ext cx="16183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rgbClr val="1E4191">
                      <a:lumMod val="60000"/>
                      <a:lumOff val="40000"/>
                    </a:srgbClr>
                  </a:solidFill>
                </a:rPr>
                <a:t>Public API (New)</a:t>
              </a:r>
              <a:endParaRPr lang="en-US" sz="1200" dirty="0">
                <a:solidFill>
                  <a:srgbClr val="1E4191">
                    <a:lumMod val="60000"/>
                    <a:lumOff val="40000"/>
                  </a:srgbClr>
                </a:solidFill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967505" y="6412244"/>
            <a:ext cx="1959584" cy="287431"/>
            <a:chOff x="332030" y="5658482"/>
            <a:chExt cx="1959584" cy="287431"/>
          </a:xfrm>
        </p:grpSpPr>
        <p:sp>
          <p:nvSpPr>
            <p:cNvPr id="189" name="Flowchart: Preparation 188"/>
            <p:cNvSpPr/>
            <p:nvPr/>
          </p:nvSpPr>
          <p:spPr>
            <a:xfrm>
              <a:off x="332030" y="5658482"/>
              <a:ext cx="262518" cy="287431"/>
            </a:xfrm>
            <a:prstGeom prst="flowChartPreparation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rgbClr val="1E4191">
                    <a:lumMod val="60000"/>
                    <a:lumOff val="40000"/>
                  </a:srgbClr>
                </a:solidFill>
              </a:endParaRPr>
            </a:p>
          </p:txBody>
        </p:sp>
        <p:sp>
          <p:nvSpPr>
            <p:cNvPr id="195" name="TextBox 194"/>
            <p:cNvSpPr txBox="1"/>
            <p:nvPr/>
          </p:nvSpPr>
          <p:spPr>
            <a:xfrm>
              <a:off x="673236" y="5663698"/>
              <a:ext cx="16183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rgbClr val="1E4191">
                      <a:lumMod val="60000"/>
                      <a:lumOff val="40000"/>
                    </a:srgbClr>
                  </a:solidFill>
                </a:rPr>
                <a:t>Private API (New)</a:t>
              </a:r>
              <a:endParaRPr lang="en-US" sz="1200" dirty="0">
                <a:solidFill>
                  <a:srgbClr val="1E4191">
                    <a:lumMod val="60000"/>
                    <a:lumOff val="40000"/>
                  </a:srgbClr>
                </a:solidFill>
              </a:endParaRPr>
            </a:p>
          </p:txBody>
        </p:sp>
      </p:grpSp>
      <p:sp>
        <p:nvSpPr>
          <p:cNvPr id="199" name="TextBox 198"/>
          <p:cNvSpPr txBox="1"/>
          <p:nvPr/>
        </p:nvSpPr>
        <p:spPr>
          <a:xfrm>
            <a:off x="433459" y="6223166"/>
            <a:ext cx="8251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1E4191">
                    <a:lumMod val="60000"/>
                    <a:lumOff val="40000"/>
                  </a:srgbClr>
                </a:solidFill>
              </a:rPr>
              <a:t>LEGEND</a:t>
            </a:r>
            <a:endParaRPr lang="en-US" sz="1200" b="1" dirty="0">
              <a:solidFill>
                <a:srgbClr val="1E4191">
                  <a:lumMod val="60000"/>
                  <a:lumOff val="40000"/>
                </a:srgbClr>
              </a:solidFill>
            </a:endParaRPr>
          </a:p>
        </p:txBody>
      </p:sp>
      <p:sp>
        <p:nvSpPr>
          <p:cNvPr id="188" name="Right Arrow 187"/>
          <p:cNvSpPr/>
          <p:nvPr/>
        </p:nvSpPr>
        <p:spPr>
          <a:xfrm>
            <a:off x="8901561" y="5195328"/>
            <a:ext cx="1441244" cy="524133"/>
          </a:xfrm>
          <a:prstGeom prst="rightArrow">
            <a:avLst/>
          </a:prstGeom>
          <a:solidFill>
            <a:srgbClr val="EEF2FC"/>
          </a:solidFill>
          <a:ln w="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Rectangle 199"/>
          <p:cNvSpPr/>
          <p:nvPr/>
        </p:nvSpPr>
        <p:spPr>
          <a:xfrm>
            <a:off x="792119" y="1169137"/>
            <a:ext cx="1730565" cy="329499"/>
          </a:xfrm>
          <a:prstGeom prst="rect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1E4191">
                    <a:lumMod val="60000"/>
                    <a:lumOff val="4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</a:t>
            </a:r>
            <a:endParaRPr lang="en-US" sz="1600" dirty="0">
              <a:solidFill>
                <a:srgbClr val="1E4191">
                  <a:lumMod val="60000"/>
                  <a:lumOff val="40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1" name="Rectangle 200"/>
          <p:cNvSpPr/>
          <p:nvPr/>
        </p:nvSpPr>
        <p:spPr>
          <a:xfrm>
            <a:off x="2735215" y="1169137"/>
            <a:ext cx="1818336" cy="329499"/>
          </a:xfrm>
          <a:prstGeom prst="rect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1E4191">
                    <a:lumMod val="60000"/>
                    <a:lumOff val="4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Hybrid</a:t>
            </a:r>
            <a:endParaRPr lang="en-US" sz="1600" dirty="0">
              <a:solidFill>
                <a:srgbClr val="1E4191">
                  <a:lumMod val="60000"/>
                  <a:lumOff val="40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2" name="Rectangle 201"/>
          <p:cNvSpPr/>
          <p:nvPr/>
        </p:nvSpPr>
        <p:spPr>
          <a:xfrm>
            <a:off x="4766081" y="1169137"/>
            <a:ext cx="1648614" cy="329499"/>
          </a:xfrm>
          <a:prstGeom prst="rect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1E4191">
                    <a:lumMod val="60000"/>
                    <a:lumOff val="4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Mobile</a:t>
            </a:r>
            <a:endParaRPr lang="en-US" sz="1600" dirty="0">
              <a:solidFill>
                <a:srgbClr val="1E4191">
                  <a:lumMod val="60000"/>
                  <a:lumOff val="40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2" name="TextBox 111"/>
          <p:cNvSpPr txBox="1"/>
          <p:nvPr/>
        </p:nvSpPr>
        <p:spPr>
          <a:xfrm rot="16200000">
            <a:off x="-470039" y="2665412"/>
            <a:ext cx="12303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PRIVATE</a:t>
            </a:r>
            <a:endParaRPr lang="en-US" sz="1200" dirty="0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13" name="TextBox 112"/>
          <p:cNvSpPr txBox="1"/>
          <p:nvPr/>
        </p:nvSpPr>
        <p:spPr>
          <a:xfrm rot="16200000">
            <a:off x="-932879" y="5006675"/>
            <a:ext cx="21559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PRIVATE</a:t>
            </a:r>
            <a:endParaRPr lang="en-US" sz="1200" dirty="0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 rot="16200000">
            <a:off x="-496075" y="1361063"/>
            <a:ext cx="12823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PUBLUC</a:t>
            </a:r>
            <a:endParaRPr lang="en-US" sz="1200" dirty="0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15" name="TextBox 114"/>
          <p:cNvSpPr txBox="1"/>
          <p:nvPr/>
        </p:nvSpPr>
        <p:spPr>
          <a:xfrm rot="16200000">
            <a:off x="-268901" y="3624501"/>
            <a:ext cx="8280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PUBLIC</a:t>
            </a:r>
            <a:endParaRPr lang="en-US" sz="1200" dirty="0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4212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lank">
  <a:themeElements>
    <a:clrScheme name="GE Colour Palette">
      <a:dk1>
        <a:srgbClr val="1E4191"/>
      </a:dk1>
      <a:lt1>
        <a:srgbClr val="FFFFFF"/>
      </a:lt1>
      <a:dk2>
        <a:srgbClr val="FF6600"/>
      </a:dk2>
      <a:lt2>
        <a:srgbClr val="EE3324"/>
      </a:lt2>
      <a:accent1>
        <a:srgbClr val="711371"/>
      </a:accent1>
      <a:accent2>
        <a:srgbClr val="28B9F5"/>
      </a:accent2>
      <a:accent3>
        <a:srgbClr val="00AA50"/>
      </a:accent3>
      <a:accent4>
        <a:srgbClr val="CD0078"/>
      </a:accent4>
      <a:accent5>
        <a:srgbClr val="76B900"/>
      </a:accent5>
      <a:accent6>
        <a:srgbClr val="EBD70A"/>
      </a:accent6>
      <a:hlink>
        <a:srgbClr val="EE3324"/>
      </a:hlink>
      <a:folHlink>
        <a:srgbClr val="EE3324"/>
      </a:folHlink>
    </a:clrScheme>
    <a:fontScheme name="GE Fonts">
      <a:majorFont>
        <a:latin typeface="GE Inspira Pitch"/>
        <a:ea typeface=""/>
        <a:cs typeface=""/>
      </a:majorFont>
      <a:minorFont>
        <a:latin typeface="GE Inspira Pitch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blank">
  <a:themeElements>
    <a:clrScheme name="GE Colour Palette">
      <a:dk1>
        <a:srgbClr val="1E4191"/>
      </a:dk1>
      <a:lt1>
        <a:srgbClr val="FFFFFF"/>
      </a:lt1>
      <a:dk2>
        <a:srgbClr val="FF6600"/>
      </a:dk2>
      <a:lt2>
        <a:srgbClr val="EE3324"/>
      </a:lt2>
      <a:accent1>
        <a:srgbClr val="711371"/>
      </a:accent1>
      <a:accent2>
        <a:srgbClr val="28B9F5"/>
      </a:accent2>
      <a:accent3>
        <a:srgbClr val="00AA50"/>
      </a:accent3>
      <a:accent4>
        <a:srgbClr val="CD0078"/>
      </a:accent4>
      <a:accent5>
        <a:srgbClr val="76B900"/>
      </a:accent5>
      <a:accent6>
        <a:srgbClr val="EBD70A"/>
      </a:accent6>
      <a:hlink>
        <a:srgbClr val="EE3324"/>
      </a:hlink>
      <a:folHlink>
        <a:srgbClr val="EE3324"/>
      </a:folHlink>
    </a:clrScheme>
    <a:fontScheme name="GE Fonts">
      <a:majorFont>
        <a:latin typeface="GE Inspira Pitch"/>
        <a:ea typeface=""/>
        <a:cs typeface=""/>
      </a:majorFont>
      <a:minorFont>
        <a:latin typeface="GE Inspira Pitch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4696</TotalTime>
  <Words>2437</Words>
  <Application>Microsoft Office PowerPoint</Application>
  <PresentationFormat>Widescreen</PresentationFormat>
  <Paragraphs>627</Paragraphs>
  <Slides>18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18</vt:i4>
      </vt:variant>
    </vt:vector>
  </HeadingPairs>
  <TitlesOfParts>
    <vt:vector size="34" baseType="lpstr">
      <vt:lpstr>Arial Narrow</vt:lpstr>
      <vt:lpstr>Arial</vt:lpstr>
      <vt:lpstr>Trebuchet MS</vt:lpstr>
      <vt:lpstr>Segoe</vt:lpstr>
      <vt:lpstr>Calibri</vt:lpstr>
      <vt:lpstr>Times New Roman</vt:lpstr>
      <vt:lpstr>Dakota</vt:lpstr>
      <vt:lpstr>Calibri Light</vt:lpstr>
      <vt:lpstr>Wingdings</vt:lpstr>
      <vt:lpstr>Courier New</vt:lpstr>
      <vt:lpstr>Hand Of Sean</vt:lpstr>
      <vt:lpstr>GE Inspira Pitch</vt:lpstr>
      <vt:lpstr>Swis721 BT</vt:lpstr>
      <vt:lpstr>Office Theme</vt:lpstr>
      <vt:lpstr>blank</vt:lpstr>
      <vt:lpstr>1_blank</vt:lpstr>
      <vt:lpstr>PowerPoint Presentation</vt:lpstr>
      <vt:lpstr>PowerPoint Presentation</vt:lpstr>
      <vt:lpstr>InSight Platform Vision</vt:lpstr>
      <vt:lpstr>Microservices Transformation Process</vt:lpstr>
      <vt:lpstr>InSight API Layer</vt:lpstr>
      <vt:lpstr>InSight API Opportunity Landscape</vt:lpstr>
      <vt:lpstr>Reporting User Stories</vt:lpstr>
      <vt:lpstr>Reporting: Current State</vt:lpstr>
      <vt:lpstr>Reporting: Future State</vt:lpstr>
      <vt:lpstr>PowerPoint Presentation</vt:lpstr>
      <vt:lpstr>Team Structure</vt:lpstr>
      <vt:lpstr>Team Structure (cont’d) </vt:lpstr>
      <vt:lpstr>Commercials</vt:lpstr>
      <vt:lpstr>PowerPoint Presentation</vt:lpstr>
      <vt:lpstr>Indicative Client Case Studies</vt:lpstr>
      <vt:lpstr>Current InSight Infrastructure (Production)</vt:lpstr>
      <vt:lpstr>Lift &amp; Shift to IaaS</vt:lpstr>
      <vt:lpstr>Predix Cloud Platform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owner</dc:creator>
  <cp:lastModifiedBy>owner</cp:lastModifiedBy>
  <cp:revision>298</cp:revision>
  <dcterms:created xsi:type="dcterms:W3CDTF">2016-04-11T00:21:46Z</dcterms:created>
  <dcterms:modified xsi:type="dcterms:W3CDTF">2016-04-18T06:15:00Z</dcterms:modified>
</cp:coreProperties>
</file>