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94" r:id="rId3"/>
  </p:sldMasterIdLst>
  <p:notesMasterIdLst>
    <p:notesMasterId r:id="rId23"/>
  </p:notesMasterIdLst>
  <p:sldIdLst>
    <p:sldId id="285" r:id="rId4"/>
    <p:sldId id="384" r:id="rId5"/>
    <p:sldId id="385" r:id="rId6"/>
    <p:sldId id="367" r:id="rId7"/>
    <p:sldId id="372" r:id="rId8"/>
    <p:sldId id="368" r:id="rId9"/>
    <p:sldId id="370" r:id="rId10"/>
    <p:sldId id="373" r:id="rId11"/>
    <p:sldId id="382" r:id="rId12"/>
    <p:sldId id="383" r:id="rId13"/>
    <p:sldId id="380" r:id="rId14"/>
    <p:sldId id="341" r:id="rId15"/>
    <p:sldId id="342" r:id="rId16"/>
    <p:sldId id="343" r:id="rId17"/>
    <p:sldId id="302" r:id="rId18"/>
    <p:sldId id="328" r:id="rId19"/>
    <p:sldId id="369" r:id="rId20"/>
    <p:sldId id="366" r:id="rId21"/>
    <p:sldId id="381" r:id="rId22"/>
  </p:sldIdLst>
  <p:sldSz cx="12192000" cy="6858000"/>
  <p:notesSz cx="6858000" cy="9144000"/>
  <p:embeddedFontLst>
    <p:embeddedFont>
      <p:font typeface="Arial Narrow" panose="020B0606020202030204" pitchFamily="34" charset="0"/>
      <p:regular r:id="rId24"/>
      <p:bold r:id="rId25"/>
      <p:italic r:id="rId26"/>
      <p:boldItalic r:id="rId27"/>
    </p:embeddedFont>
    <p:embeddedFont>
      <p:font typeface="Trebuchet MS" panose="020B0603020202020204" pitchFamily="3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Dakota"/>
      <p:regular r:id="rId36"/>
    </p:embeddedFont>
    <p:embeddedFont>
      <p:font typeface="Calibri Light" panose="020F0302020204030204" pitchFamily="34" charset="0"/>
      <p:regular r:id="rId37"/>
      <p: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81DD"/>
    <a:srgbClr val="F2F9EB"/>
    <a:srgbClr val="E7F4D8"/>
    <a:srgbClr val="FDFDFD"/>
    <a:srgbClr val="FEFEFE"/>
    <a:srgbClr val="FCFCFC"/>
    <a:srgbClr val="FAFAFA"/>
    <a:srgbClr val="F4F4F4"/>
    <a:srgbClr val="E9EFFB"/>
    <a:srgbClr val="EEF2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0" autoAdjust="0"/>
    <p:restoredTop sz="94660"/>
  </p:normalViewPr>
  <p:slideViewPr>
    <p:cSldViewPr snapToGrid="0">
      <p:cViewPr varScale="1">
        <p:scale>
          <a:sx n="89" d="100"/>
          <a:sy n="89" d="100"/>
        </p:scale>
        <p:origin x="63" y="1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E47139-8729-47B2-9AEC-C0C22601731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04E76EB-6EB8-496E-9F35-3428DFECBA9A}">
      <dgm:prSet phldrT="[Text]"/>
      <dgm:spPr>
        <a:solidFill>
          <a:srgbClr val="5881DD"/>
        </a:solidFill>
        <a:ln>
          <a:solidFill>
            <a:schemeClr val="bg1"/>
          </a:solidFill>
        </a:ln>
      </dgm:spPr>
      <dgm:t>
        <a:bodyPr/>
        <a:lstStyle/>
        <a:p>
          <a:r>
            <a:rPr lang="en-US" dirty="0"/>
            <a:t>Large US Private Healthcare Firm</a:t>
          </a:r>
        </a:p>
      </dgm:t>
    </dgm:pt>
    <dgm:pt modelId="{DAAB7C4E-A3DF-4796-AFC2-D602808D8F43}" type="parTrans" cxnId="{CAA8B17D-2E48-4A5D-883F-6B83B0A8089F}">
      <dgm:prSet/>
      <dgm:spPr/>
      <dgm:t>
        <a:bodyPr/>
        <a:lstStyle/>
        <a:p>
          <a:endParaRPr lang="en-US"/>
        </a:p>
      </dgm:t>
    </dgm:pt>
    <dgm:pt modelId="{B31C737B-B19B-47D0-9DC4-94E8600FB9DA}" type="sibTrans" cxnId="{CAA8B17D-2E48-4A5D-883F-6B83B0A8089F}">
      <dgm:prSet/>
      <dgm:spPr/>
      <dgm:t>
        <a:bodyPr/>
        <a:lstStyle/>
        <a:p>
          <a:endParaRPr lang="en-US"/>
        </a:p>
      </dgm:t>
    </dgm:pt>
    <dgm:pt modelId="{DE841226-6FF2-4F02-8686-8858F4C4EC2A}">
      <dgm:prSet phldrT="[Text]"/>
      <dgm:spPr>
        <a:solidFill>
          <a:srgbClr val="5881DD"/>
        </a:solidFill>
      </dgm:spPr>
      <dgm:t>
        <a:bodyPr/>
        <a:lstStyle/>
        <a:p>
          <a:r>
            <a:rPr lang="en-US" dirty="0"/>
            <a:t>Top Mobile Communications Company</a:t>
          </a:r>
        </a:p>
      </dgm:t>
    </dgm:pt>
    <dgm:pt modelId="{79F09CFE-9F46-4A0C-BE49-F6F5A814724D}" type="parTrans" cxnId="{1E57411D-2EAF-4238-A913-3B200DAC4849}">
      <dgm:prSet/>
      <dgm:spPr/>
      <dgm:t>
        <a:bodyPr/>
        <a:lstStyle/>
        <a:p>
          <a:endParaRPr lang="en-US"/>
        </a:p>
      </dgm:t>
    </dgm:pt>
    <dgm:pt modelId="{702B11C3-193A-4F53-B611-432D8A9A39B4}" type="sibTrans" cxnId="{1E57411D-2EAF-4238-A913-3B200DAC4849}">
      <dgm:prSet/>
      <dgm:spPr/>
      <dgm:t>
        <a:bodyPr/>
        <a:lstStyle/>
        <a:p>
          <a:endParaRPr lang="en-US"/>
        </a:p>
      </dgm:t>
    </dgm:pt>
    <dgm:pt modelId="{5820BCEF-6E0B-4F5F-84CE-DC038AD65818}">
      <dgm:prSet phldrT="[Text]"/>
      <dgm:spPr/>
      <dgm:t>
        <a:bodyPr/>
        <a:lstStyle/>
        <a:p>
          <a:r>
            <a:rPr lang="en-US" dirty="0"/>
            <a:t>Design, develop, validate, and implement first phase of microservices in an effort to migrate from a monolithic SOA architecture to an agile microservice enabled architecture.  </a:t>
          </a:r>
        </a:p>
      </dgm:t>
    </dgm:pt>
    <dgm:pt modelId="{67083D1F-0B39-484D-A8EC-E56984A84DDC}" type="parTrans" cxnId="{D316D6C5-5E2B-4CB8-9B8C-7595AE65D327}">
      <dgm:prSet/>
      <dgm:spPr/>
      <dgm:t>
        <a:bodyPr/>
        <a:lstStyle/>
        <a:p>
          <a:endParaRPr lang="en-US"/>
        </a:p>
      </dgm:t>
    </dgm:pt>
    <dgm:pt modelId="{5AF33A7E-EFAF-455F-A3E6-9A6A4F5D0762}" type="sibTrans" cxnId="{D316D6C5-5E2B-4CB8-9B8C-7595AE65D327}">
      <dgm:prSet/>
      <dgm:spPr/>
      <dgm:t>
        <a:bodyPr/>
        <a:lstStyle/>
        <a:p>
          <a:endParaRPr lang="en-US"/>
        </a:p>
      </dgm:t>
    </dgm:pt>
    <dgm:pt modelId="{186125EA-5C7D-445A-BD17-821CF5DF9805}">
      <dgm:prSet phldrT="[Text]"/>
      <dgm:spPr>
        <a:solidFill>
          <a:srgbClr val="5881DD"/>
        </a:solidFill>
      </dgm:spPr>
      <dgm:t>
        <a:bodyPr/>
        <a:lstStyle/>
        <a:p>
          <a:r>
            <a:rPr lang="en-US" dirty="0"/>
            <a:t>Industry Leading Credit Rating Company</a:t>
          </a:r>
        </a:p>
      </dgm:t>
    </dgm:pt>
    <dgm:pt modelId="{4B456E62-4DE8-4342-8423-4B034903125F}" type="parTrans" cxnId="{5F4872ED-8B71-4568-9F04-A8D3A88C48E5}">
      <dgm:prSet/>
      <dgm:spPr/>
      <dgm:t>
        <a:bodyPr/>
        <a:lstStyle/>
        <a:p>
          <a:endParaRPr lang="en-US"/>
        </a:p>
      </dgm:t>
    </dgm:pt>
    <dgm:pt modelId="{F1893888-8ED1-4304-BE19-8AEE38217764}" type="sibTrans" cxnId="{5F4872ED-8B71-4568-9F04-A8D3A88C48E5}">
      <dgm:prSet/>
      <dgm:spPr/>
      <dgm:t>
        <a:bodyPr/>
        <a:lstStyle/>
        <a:p>
          <a:endParaRPr lang="en-US"/>
        </a:p>
      </dgm:t>
    </dgm:pt>
    <dgm:pt modelId="{B18C5795-FADF-4B5A-9E9B-059315A90E75}">
      <dgm:prSet phldrT="[Text]"/>
      <dgm:spPr/>
      <dgm:t>
        <a:bodyPr/>
        <a:lstStyle/>
        <a:p>
          <a:r>
            <a:rPr lang="en-US" dirty="0"/>
            <a:t>Develop microservices Best Practices to be implemented by the architecture CoE</a:t>
          </a:r>
        </a:p>
      </dgm:t>
    </dgm:pt>
    <dgm:pt modelId="{696506C6-952B-4814-9B17-12E059ECE74D}" type="parTrans" cxnId="{8F66978B-2635-4E23-B42D-07DD628BB75C}">
      <dgm:prSet/>
      <dgm:spPr/>
      <dgm:t>
        <a:bodyPr/>
        <a:lstStyle/>
        <a:p>
          <a:endParaRPr lang="en-US"/>
        </a:p>
      </dgm:t>
    </dgm:pt>
    <dgm:pt modelId="{4A2BE2CF-0D94-4175-968C-FF610C0F41AB}" type="sibTrans" cxnId="{8F66978B-2635-4E23-B42D-07DD628BB75C}">
      <dgm:prSet/>
      <dgm:spPr/>
      <dgm:t>
        <a:bodyPr/>
        <a:lstStyle/>
        <a:p>
          <a:endParaRPr lang="en-US"/>
        </a:p>
      </dgm:t>
    </dgm:pt>
    <dgm:pt modelId="{A2382382-E678-4373-B91A-0DC5DDF27119}">
      <dgm:prSet phldrT="[Text]"/>
      <dgm:spPr/>
      <dgm:t>
        <a:bodyPr/>
        <a:lstStyle/>
        <a:p>
          <a:r>
            <a:rPr lang="en-US" dirty="0"/>
            <a:t>Develop proof of concept web application using PaaS, microservices, and Container technology</a:t>
          </a:r>
        </a:p>
      </dgm:t>
    </dgm:pt>
    <dgm:pt modelId="{09A7A6D8-42C3-4934-A62C-27D2489BB7D7}" type="parTrans" cxnId="{5C2A5DC4-C2BF-4786-8A1B-59F54B211E44}">
      <dgm:prSet/>
      <dgm:spPr/>
      <dgm:t>
        <a:bodyPr/>
        <a:lstStyle/>
        <a:p>
          <a:endParaRPr lang="en-US"/>
        </a:p>
      </dgm:t>
    </dgm:pt>
    <dgm:pt modelId="{2F0A9D2F-DADE-4581-8FBD-0936791252AE}" type="sibTrans" cxnId="{5C2A5DC4-C2BF-4786-8A1B-59F54B211E44}">
      <dgm:prSet/>
      <dgm:spPr/>
      <dgm:t>
        <a:bodyPr/>
        <a:lstStyle/>
        <a:p>
          <a:endParaRPr lang="en-US"/>
        </a:p>
      </dgm:t>
    </dgm:pt>
    <dgm:pt modelId="{9856E652-BE94-4EA6-873D-F71279056FDE}">
      <dgm:prSet phldrT="[Text]"/>
      <dgm:spPr/>
      <dgm:t>
        <a:bodyPr/>
        <a:lstStyle/>
        <a:p>
          <a:r>
            <a:rPr lang="en-US" dirty="0"/>
            <a:t>Design and implement prototype architecture to enable rapid development for client customers</a:t>
          </a:r>
        </a:p>
      </dgm:t>
    </dgm:pt>
    <dgm:pt modelId="{A05FA74A-4A09-4E2C-A5CD-C21CEE002C6A}" type="parTrans" cxnId="{FCA6D892-F836-41F0-83E2-05C80FE7A81E}">
      <dgm:prSet/>
      <dgm:spPr/>
      <dgm:t>
        <a:bodyPr/>
        <a:lstStyle/>
        <a:p>
          <a:endParaRPr lang="en-US"/>
        </a:p>
      </dgm:t>
    </dgm:pt>
    <dgm:pt modelId="{A9D2FCE1-4D22-40AD-906F-43B8221E69B0}" type="sibTrans" cxnId="{FCA6D892-F836-41F0-83E2-05C80FE7A81E}">
      <dgm:prSet/>
      <dgm:spPr/>
      <dgm:t>
        <a:bodyPr/>
        <a:lstStyle/>
        <a:p>
          <a:endParaRPr lang="en-US"/>
        </a:p>
      </dgm:t>
    </dgm:pt>
    <dgm:pt modelId="{6EA70589-65ED-4C52-93D8-55EF11209824}">
      <dgm:prSet phldrT="[Text]"/>
      <dgm:spPr/>
      <dgm:t>
        <a:bodyPr/>
        <a:lstStyle/>
        <a:p>
          <a:r>
            <a:rPr lang="en-US" dirty="0"/>
            <a:t>Develop microservices in Java using the Spring framework</a:t>
          </a:r>
        </a:p>
      </dgm:t>
    </dgm:pt>
    <dgm:pt modelId="{37BAE0C7-E574-425D-8B83-0BAB816086CC}" type="parTrans" cxnId="{61DD33A1-7F19-4062-9793-CC8811B2F4C0}">
      <dgm:prSet/>
      <dgm:spPr/>
      <dgm:t>
        <a:bodyPr/>
        <a:lstStyle/>
        <a:p>
          <a:endParaRPr lang="en-US"/>
        </a:p>
      </dgm:t>
    </dgm:pt>
    <dgm:pt modelId="{1D4F38EA-C55E-4327-90AF-398C013FA53C}" type="sibTrans" cxnId="{61DD33A1-7F19-4062-9793-CC8811B2F4C0}">
      <dgm:prSet/>
      <dgm:spPr/>
      <dgm:t>
        <a:bodyPr/>
        <a:lstStyle/>
        <a:p>
          <a:endParaRPr lang="en-US"/>
        </a:p>
      </dgm:t>
    </dgm:pt>
    <dgm:pt modelId="{B868B60A-C881-4D75-B705-55CA24368055}">
      <dgm:prSet phldrT="[Text]"/>
      <dgm:spPr/>
      <dgm:t>
        <a:bodyPr/>
        <a:lstStyle/>
        <a:p>
          <a:r>
            <a:rPr lang="en-US" dirty="0"/>
            <a:t>Architecture components include Pivotal Cloud Foundry and Docker Containers to deliver to a cloud environment</a:t>
          </a:r>
        </a:p>
      </dgm:t>
    </dgm:pt>
    <dgm:pt modelId="{AB9D7ABA-5315-4AC5-8FFD-3DBA187994FF}" type="parTrans" cxnId="{FFF15A41-096A-4C5B-A3D4-8F0184064DAD}">
      <dgm:prSet/>
      <dgm:spPr/>
      <dgm:t>
        <a:bodyPr/>
        <a:lstStyle/>
        <a:p>
          <a:endParaRPr lang="en-US"/>
        </a:p>
      </dgm:t>
    </dgm:pt>
    <dgm:pt modelId="{C6B58FE9-9798-4625-BC63-9AE7BF70A1C4}" type="sibTrans" cxnId="{FFF15A41-096A-4C5B-A3D4-8F0184064DAD}">
      <dgm:prSet/>
      <dgm:spPr/>
      <dgm:t>
        <a:bodyPr/>
        <a:lstStyle/>
        <a:p>
          <a:endParaRPr lang="en-US"/>
        </a:p>
      </dgm:t>
    </dgm:pt>
    <dgm:pt modelId="{0A2AE0C1-7CD1-4F0A-8EDF-54E29B38A4C0}">
      <dgm:prSet phldrT="[Text]"/>
      <dgm:spPr/>
      <dgm:t>
        <a:bodyPr/>
        <a:lstStyle/>
        <a:p>
          <a:r>
            <a:rPr lang="en-US" dirty="0"/>
            <a:t>Utilize industry leading API management platform</a:t>
          </a:r>
        </a:p>
      </dgm:t>
    </dgm:pt>
    <dgm:pt modelId="{8FF94A90-759E-48C8-9D97-5134F8976ADF}" type="parTrans" cxnId="{703235D8-46C2-4FA2-8C13-6214531FC634}">
      <dgm:prSet/>
      <dgm:spPr/>
      <dgm:t>
        <a:bodyPr/>
        <a:lstStyle/>
        <a:p>
          <a:endParaRPr lang="en-US"/>
        </a:p>
      </dgm:t>
    </dgm:pt>
    <dgm:pt modelId="{4670E859-25B5-4995-B686-ABA727B1EB28}" type="sibTrans" cxnId="{703235D8-46C2-4FA2-8C13-6214531FC634}">
      <dgm:prSet/>
      <dgm:spPr/>
      <dgm:t>
        <a:bodyPr/>
        <a:lstStyle/>
        <a:p>
          <a:endParaRPr lang="en-US"/>
        </a:p>
      </dgm:t>
    </dgm:pt>
    <dgm:pt modelId="{AFC4803A-D3CF-450C-98FC-2E500BAF1556}" type="pres">
      <dgm:prSet presAssocID="{C8E47139-8729-47B2-9AEC-C0C226017316}" presName="linear" presStyleCnt="0">
        <dgm:presLayoutVars>
          <dgm:dir/>
          <dgm:animLvl val="lvl"/>
          <dgm:resizeHandles val="exact"/>
        </dgm:presLayoutVars>
      </dgm:prSet>
      <dgm:spPr/>
      <dgm:t>
        <a:bodyPr/>
        <a:lstStyle/>
        <a:p>
          <a:endParaRPr lang="en-US"/>
        </a:p>
      </dgm:t>
    </dgm:pt>
    <dgm:pt modelId="{567F1919-9085-4925-AD43-549A9A1DC57F}" type="pres">
      <dgm:prSet presAssocID="{F04E76EB-6EB8-496E-9F35-3428DFECBA9A}" presName="parentLin" presStyleCnt="0"/>
      <dgm:spPr/>
    </dgm:pt>
    <dgm:pt modelId="{3544ECC9-447A-4C5D-8360-4539D8B227CF}" type="pres">
      <dgm:prSet presAssocID="{F04E76EB-6EB8-496E-9F35-3428DFECBA9A}" presName="parentLeftMargin" presStyleLbl="node1" presStyleIdx="0" presStyleCnt="3"/>
      <dgm:spPr/>
      <dgm:t>
        <a:bodyPr/>
        <a:lstStyle/>
        <a:p>
          <a:endParaRPr lang="en-US"/>
        </a:p>
      </dgm:t>
    </dgm:pt>
    <dgm:pt modelId="{8D39BB61-7170-437F-A1B8-79A0BF2250D3}" type="pres">
      <dgm:prSet presAssocID="{F04E76EB-6EB8-496E-9F35-3428DFECBA9A}" presName="parentText" presStyleLbl="node1" presStyleIdx="0" presStyleCnt="3">
        <dgm:presLayoutVars>
          <dgm:chMax val="0"/>
          <dgm:bulletEnabled val="1"/>
        </dgm:presLayoutVars>
      </dgm:prSet>
      <dgm:spPr/>
      <dgm:t>
        <a:bodyPr/>
        <a:lstStyle/>
        <a:p>
          <a:endParaRPr lang="en-US"/>
        </a:p>
      </dgm:t>
    </dgm:pt>
    <dgm:pt modelId="{F00E0657-0FBF-4772-BB1B-983263828230}" type="pres">
      <dgm:prSet presAssocID="{F04E76EB-6EB8-496E-9F35-3428DFECBA9A}" presName="negativeSpace" presStyleCnt="0"/>
      <dgm:spPr/>
    </dgm:pt>
    <dgm:pt modelId="{8405488F-2520-4292-AFD7-6F691B001C5F}" type="pres">
      <dgm:prSet presAssocID="{F04E76EB-6EB8-496E-9F35-3428DFECBA9A}" presName="childText" presStyleLbl="conFgAcc1" presStyleIdx="0" presStyleCnt="3">
        <dgm:presLayoutVars>
          <dgm:bulletEnabled val="1"/>
        </dgm:presLayoutVars>
      </dgm:prSet>
      <dgm:spPr/>
      <dgm:t>
        <a:bodyPr/>
        <a:lstStyle/>
        <a:p>
          <a:endParaRPr lang="en-US"/>
        </a:p>
      </dgm:t>
    </dgm:pt>
    <dgm:pt modelId="{5B5AC115-B9AA-4158-B090-66B85CDC0815}" type="pres">
      <dgm:prSet presAssocID="{B31C737B-B19B-47D0-9DC4-94E8600FB9DA}" presName="spaceBetweenRectangles" presStyleCnt="0"/>
      <dgm:spPr/>
    </dgm:pt>
    <dgm:pt modelId="{A65735A3-25BA-4BAE-9325-61DA99A272F8}" type="pres">
      <dgm:prSet presAssocID="{DE841226-6FF2-4F02-8686-8858F4C4EC2A}" presName="parentLin" presStyleCnt="0"/>
      <dgm:spPr/>
    </dgm:pt>
    <dgm:pt modelId="{A4AE89BC-46D0-4FAD-80D4-C5FCB5556765}" type="pres">
      <dgm:prSet presAssocID="{DE841226-6FF2-4F02-8686-8858F4C4EC2A}" presName="parentLeftMargin" presStyleLbl="node1" presStyleIdx="0" presStyleCnt="3"/>
      <dgm:spPr/>
      <dgm:t>
        <a:bodyPr/>
        <a:lstStyle/>
        <a:p>
          <a:endParaRPr lang="en-US"/>
        </a:p>
      </dgm:t>
    </dgm:pt>
    <dgm:pt modelId="{E653C846-8267-48BA-81B9-04DC91624085}" type="pres">
      <dgm:prSet presAssocID="{DE841226-6FF2-4F02-8686-8858F4C4EC2A}" presName="parentText" presStyleLbl="node1" presStyleIdx="1" presStyleCnt="3">
        <dgm:presLayoutVars>
          <dgm:chMax val="0"/>
          <dgm:bulletEnabled val="1"/>
        </dgm:presLayoutVars>
      </dgm:prSet>
      <dgm:spPr/>
      <dgm:t>
        <a:bodyPr/>
        <a:lstStyle/>
        <a:p>
          <a:endParaRPr lang="en-US"/>
        </a:p>
      </dgm:t>
    </dgm:pt>
    <dgm:pt modelId="{9F645DA7-15D9-4098-B103-066BC0468806}" type="pres">
      <dgm:prSet presAssocID="{DE841226-6FF2-4F02-8686-8858F4C4EC2A}" presName="negativeSpace" presStyleCnt="0"/>
      <dgm:spPr/>
    </dgm:pt>
    <dgm:pt modelId="{E43E5A85-B846-4B36-A0D4-59A3B43B15BB}" type="pres">
      <dgm:prSet presAssocID="{DE841226-6FF2-4F02-8686-8858F4C4EC2A}" presName="childText" presStyleLbl="conFgAcc1" presStyleIdx="1" presStyleCnt="3">
        <dgm:presLayoutVars>
          <dgm:bulletEnabled val="1"/>
        </dgm:presLayoutVars>
      </dgm:prSet>
      <dgm:spPr/>
      <dgm:t>
        <a:bodyPr/>
        <a:lstStyle/>
        <a:p>
          <a:endParaRPr lang="en-US"/>
        </a:p>
      </dgm:t>
    </dgm:pt>
    <dgm:pt modelId="{5BBC8895-660C-4621-861A-355E97F90CFE}" type="pres">
      <dgm:prSet presAssocID="{702B11C3-193A-4F53-B611-432D8A9A39B4}" presName="spaceBetweenRectangles" presStyleCnt="0"/>
      <dgm:spPr/>
    </dgm:pt>
    <dgm:pt modelId="{A1F7CF9D-E51C-451D-A320-B9FEC729D06E}" type="pres">
      <dgm:prSet presAssocID="{186125EA-5C7D-445A-BD17-821CF5DF9805}" presName="parentLin" presStyleCnt="0"/>
      <dgm:spPr/>
    </dgm:pt>
    <dgm:pt modelId="{864C707D-F139-4B16-8CCC-995B0C6EFB0C}" type="pres">
      <dgm:prSet presAssocID="{186125EA-5C7D-445A-BD17-821CF5DF9805}" presName="parentLeftMargin" presStyleLbl="node1" presStyleIdx="1" presStyleCnt="3"/>
      <dgm:spPr/>
      <dgm:t>
        <a:bodyPr/>
        <a:lstStyle/>
        <a:p>
          <a:endParaRPr lang="en-US"/>
        </a:p>
      </dgm:t>
    </dgm:pt>
    <dgm:pt modelId="{CC5B8F44-25F6-4A25-B7BC-D6FD2AAA9B76}" type="pres">
      <dgm:prSet presAssocID="{186125EA-5C7D-445A-BD17-821CF5DF9805}" presName="parentText" presStyleLbl="node1" presStyleIdx="2" presStyleCnt="3">
        <dgm:presLayoutVars>
          <dgm:chMax val="0"/>
          <dgm:bulletEnabled val="1"/>
        </dgm:presLayoutVars>
      </dgm:prSet>
      <dgm:spPr/>
      <dgm:t>
        <a:bodyPr/>
        <a:lstStyle/>
        <a:p>
          <a:endParaRPr lang="en-US"/>
        </a:p>
      </dgm:t>
    </dgm:pt>
    <dgm:pt modelId="{E9E7E842-B7DC-4A7B-99B9-ECE52FEB9336}" type="pres">
      <dgm:prSet presAssocID="{186125EA-5C7D-445A-BD17-821CF5DF9805}" presName="negativeSpace" presStyleCnt="0"/>
      <dgm:spPr/>
    </dgm:pt>
    <dgm:pt modelId="{DEF1C134-4048-4084-AC83-CF5393B17356}" type="pres">
      <dgm:prSet presAssocID="{186125EA-5C7D-445A-BD17-821CF5DF9805}" presName="childText" presStyleLbl="conFgAcc1" presStyleIdx="2" presStyleCnt="3">
        <dgm:presLayoutVars>
          <dgm:bulletEnabled val="1"/>
        </dgm:presLayoutVars>
      </dgm:prSet>
      <dgm:spPr/>
      <dgm:t>
        <a:bodyPr/>
        <a:lstStyle/>
        <a:p>
          <a:endParaRPr lang="en-US"/>
        </a:p>
      </dgm:t>
    </dgm:pt>
  </dgm:ptLst>
  <dgm:cxnLst>
    <dgm:cxn modelId="{D423B36C-598D-408C-B95E-13B7C6DAA5D7}" type="presOf" srcId="{186125EA-5C7D-445A-BD17-821CF5DF9805}" destId="{864C707D-F139-4B16-8CCC-995B0C6EFB0C}" srcOrd="0" destOrd="0" presId="urn:microsoft.com/office/officeart/2005/8/layout/list1"/>
    <dgm:cxn modelId="{5C2A5DC4-C2BF-4786-8A1B-59F54B211E44}" srcId="{DE841226-6FF2-4F02-8686-8858F4C4EC2A}" destId="{A2382382-E678-4373-B91A-0DC5DDF27119}" srcOrd="0" destOrd="0" parTransId="{09A7A6D8-42C3-4934-A62C-27D2489BB7D7}" sibTransId="{2F0A9D2F-DADE-4581-8FBD-0936791252AE}"/>
    <dgm:cxn modelId="{6BBCCD2A-C5BC-4CFC-979D-C891CF5B549A}" type="presOf" srcId="{0A2AE0C1-7CD1-4F0A-8EDF-54E29B38A4C0}" destId="{8405488F-2520-4292-AFD7-6F691B001C5F}" srcOrd="0" destOrd="2" presId="urn:microsoft.com/office/officeart/2005/8/layout/list1"/>
    <dgm:cxn modelId="{E22F50EA-A5DB-45ED-A7EA-88EA947AE665}" type="presOf" srcId="{C8E47139-8729-47B2-9AEC-C0C226017316}" destId="{AFC4803A-D3CF-450C-98FC-2E500BAF1556}" srcOrd="0" destOrd="0" presId="urn:microsoft.com/office/officeart/2005/8/layout/list1"/>
    <dgm:cxn modelId="{06D78B9C-B70A-48B4-9610-768117BEB8B1}" type="presOf" srcId="{F04E76EB-6EB8-496E-9F35-3428DFECBA9A}" destId="{8D39BB61-7170-437F-A1B8-79A0BF2250D3}" srcOrd="1" destOrd="0" presId="urn:microsoft.com/office/officeart/2005/8/layout/list1"/>
    <dgm:cxn modelId="{DA3BEC86-D96A-472A-965E-5E34DE5DA3DB}" type="presOf" srcId="{9856E652-BE94-4EA6-873D-F71279056FDE}" destId="{DEF1C134-4048-4084-AC83-CF5393B17356}" srcOrd="0" destOrd="1" presId="urn:microsoft.com/office/officeart/2005/8/layout/list1"/>
    <dgm:cxn modelId="{8F66978B-2635-4E23-B42D-07DD628BB75C}" srcId="{186125EA-5C7D-445A-BD17-821CF5DF9805}" destId="{B18C5795-FADF-4B5A-9E9B-059315A90E75}" srcOrd="0" destOrd="0" parTransId="{696506C6-952B-4814-9B17-12E059ECE74D}" sibTransId="{4A2BE2CF-0D94-4175-968C-FF610C0F41AB}"/>
    <dgm:cxn modelId="{1E57411D-2EAF-4238-A913-3B200DAC4849}" srcId="{C8E47139-8729-47B2-9AEC-C0C226017316}" destId="{DE841226-6FF2-4F02-8686-8858F4C4EC2A}" srcOrd="1" destOrd="0" parTransId="{79F09CFE-9F46-4A0C-BE49-F6F5A814724D}" sibTransId="{702B11C3-193A-4F53-B611-432D8A9A39B4}"/>
    <dgm:cxn modelId="{5F4872ED-8B71-4568-9F04-A8D3A88C48E5}" srcId="{C8E47139-8729-47B2-9AEC-C0C226017316}" destId="{186125EA-5C7D-445A-BD17-821CF5DF9805}" srcOrd="2" destOrd="0" parTransId="{4B456E62-4DE8-4342-8423-4B034903125F}" sibTransId="{F1893888-8ED1-4304-BE19-8AEE38217764}"/>
    <dgm:cxn modelId="{505F481D-E9B9-4B34-8F45-46A616E64644}" type="presOf" srcId="{B868B60A-C881-4D75-B705-55CA24368055}" destId="{E43E5A85-B846-4B36-A0D4-59A3B43B15BB}" srcOrd="0" destOrd="1" presId="urn:microsoft.com/office/officeart/2005/8/layout/list1"/>
    <dgm:cxn modelId="{FFF15A41-096A-4C5B-A3D4-8F0184064DAD}" srcId="{DE841226-6FF2-4F02-8686-8858F4C4EC2A}" destId="{B868B60A-C881-4D75-B705-55CA24368055}" srcOrd="1" destOrd="0" parTransId="{AB9D7ABA-5315-4AC5-8FFD-3DBA187994FF}" sibTransId="{C6B58FE9-9798-4625-BC63-9AE7BF70A1C4}"/>
    <dgm:cxn modelId="{66ABC5EF-1D09-47C6-9C85-ED690B41BDF9}" type="presOf" srcId="{DE841226-6FF2-4F02-8686-8858F4C4EC2A}" destId="{E653C846-8267-48BA-81B9-04DC91624085}" srcOrd="1" destOrd="0" presId="urn:microsoft.com/office/officeart/2005/8/layout/list1"/>
    <dgm:cxn modelId="{703235D8-46C2-4FA2-8C13-6214531FC634}" srcId="{F04E76EB-6EB8-496E-9F35-3428DFECBA9A}" destId="{0A2AE0C1-7CD1-4F0A-8EDF-54E29B38A4C0}" srcOrd="2" destOrd="0" parTransId="{8FF94A90-759E-48C8-9D97-5134F8976ADF}" sibTransId="{4670E859-25B5-4995-B686-ABA727B1EB28}"/>
    <dgm:cxn modelId="{D316D6C5-5E2B-4CB8-9B8C-7595AE65D327}" srcId="{F04E76EB-6EB8-496E-9F35-3428DFECBA9A}" destId="{5820BCEF-6E0B-4F5F-84CE-DC038AD65818}" srcOrd="0" destOrd="0" parTransId="{67083D1F-0B39-484D-A8EC-E56984A84DDC}" sibTransId="{5AF33A7E-EFAF-455F-A3E6-9A6A4F5D0762}"/>
    <dgm:cxn modelId="{46914080-A0AA-41A6-ADA6-7F6E1D962342}" type="presOf" srcId="{5820BCEF-6E0B-4F5F-84CE-DC038AD65818}" destId="{8405488F-2520-4292-AFD7-6F691B001C5F}" srcOrd="0" destOrd="0" presId="urn:microsoft.com/office/officeart/2005/8/layout/list1"/>
    <dgm:cxn modelId="{C19FE9EA-6905-46AE-90E2-A2C47F1D03FB}" type="presOf" srcId="{F04E76EB-6EB8-496E-9F35-3428DFECBA9A}" destId="{3544ECC9-447A-4C5D-8360-4539D8B227CF}" srcOrd="0" destOrd="0" presId="urn:microsoft.com/office/officeart/2005/8/layout/list1"/>
    <dgm:cxn modelId="{6D7AAF44-E0C1-481E-977A-7DAD6D20A982}" type="presOf" srcId="{DE841226-6FF2-4F02-8686-8858F4C4EC2A}" destId="{A4AE89BC-46D0-4FAD-80D4-C5FCB5556765}" srcOrd="0" destOrd="0" presId="urn:microsoft.com/office/officeart/2005/8/layout/list1"/>
    <dgm:cxn modelId="{BF15AE8B-9A8A-4D6D-979D-CCF9DA3DB5A3}" type="presOf" srcId="{186125EA-5C7D-445A-BD17-821CF5DF9805}" destId="{CC5B8F44-25F6-4A25-B7BC-D6FD2AAA9B76}" srcOrd="1" destOrd="0" presId="urn:microsoft.com/office/officeart/2005/8/layout/list1"/>
    <dgm:cxn modelId="{2BCA87B3-AB62-4D6C-A9DA-056B27490C7B}" type="presOf" srcId="{6EA70589-65ED-4C52-93D8-55EF11209824}" destId="{8405488F-2520-4292-AFD7-6F691B001C5F}" srcOrd="0" destOrd="1" presId="urn:microsoft.com/office/officeart/2005/8/layout/list1"/>
    <dgm:cxn modelId="{CAA8B17D-2E48-4A5D-883F-6B83B0A8089F}" srcId="{C8E47139-8729-47B2-9AEC-C0C226017316}" destId="{F04E76EB-6EB8-496E-9F35-3428DFECBA9A}" srcOrd="0" destOrd="0" parTransId="{DAAB7C4E-A3DF-4796-AFC2-D602808D8F43}" sibTransId="{B31C737B-B19B-47D0-9DC4-94E8600FB9DA}"/>
    <dgm:cxn modelId="{61DD33A1-7F19-4062-9793-CC8811B2F4C0}" srcId="{F04E76EB-6EB8-496E-9F35-3428DFECBA9A}" destId="{6EA70589-65ED-4C52-93D8-55EF11209824}" srcOrd="1" destOrd="0" parTransId="{37BAE0C7-E574-425D-8B83-0BAB816086CC}" sibTransId="{1D4F38EA-C55E-4327-90AF-398C013FA53C}"/>
    <dgm:cxn modelId="{FCA6D892-F836-41F0-83E2-05C80FE7A81E}" srcId="{186125EA-5C7D-445A-BD17-821CF5DF9805}" destId="{9856E652-BE94-4EA6-873D-F71279056FDE}" srcOrd="1" destOrd="0" parTransId="{A05FA74A-4A09-4E2C-A5CD-C21CEE002C6A}" sibTransId="{A9D2FCE1-4D22-40AD-906F-43B8221E69B0}"/>
    <dgm:cxn modelId="{EFCFB7CA-36F9-47E8-9242-F9EC693D0328}" type="presOf" srcId="{B18C5795-FADF-4B5A-9E9B-059315A90E75}" destId="{DEF1C134-4048-4084-AC83-CF5393B17356}" srcOrd="0" destOrd="0" presId="urn:microsoft.com/office/officeart/2005/8/layout/list1"/>
    <dgm:cxn modelId="{BCEA6526-6044-4634-A89B-4AA806A569D1}" type="presOf" srcId="{A2382382-E678-4373-B91A-0DC5DDF27119}" destId="{E43E5A85-B846-4B36-A0D4-59A3B43B15BB}" srcOrd="0" destOrd="0" presId="urn:microsoft.com/office/officeart/2005/8/layout/list1"/>
    <dgm:cxn modelId="{92F4F00F-0936-4CB0-8858-CD138025E211}" type="presParOf" srcId="{AFC4803A-D3CF-450C-98FC-2E500BAF1556}" destId="{567F1919-9085-4925-AD43-549A9A1DC57F}" srcOrd="0" destOrd="0" presId="urn:microsoft.com/office/officeart/2005/8/layout/list1"/>
    <dgm:cxn modelId="{1D84E678-2F2A-4472-A0B8-839EC97E71E9}" type="presParOf" srcId="{567F1919-9085-4925-AD43-549A9A1DC57F}" destId="{3544ECC9-447A-4C5D-8360-4539D8B227CF}" srcOrd="0" destOrd="0" presId="urn:microsoft.com/office/officeart/2005/8/layout/list1"/>
    <dgm:cxn modelId="{B8D88B21-07F8-4861-859F-0AE405F61EAA}" type="presParOf" srcId="{567F1919-9085-4925-AD43-549A9A1DC57F}" destId="{8D39BB61-7170-437F-A1B8-79A0BF2250D3}" srcOrd="1" destOrd="0" presId="urn:microsoft.com/office/officeart/2005/8/layout/list1"/>
    <dgm:cxn modelId="{816F968E-06E9-46DD-BE7B-390D9EA0E6BD}" type="presParOf" srcId="{AFC4803A-D3CF-450C-98FC-2E500BAF1556}" destId="{F00E0657-0FBF-4772-BB1B-983263828230}" srcOrd="1" destOrd="0" presId="urn:microsoft.com/office/officeart/2005/8/layout/list1"/>
    <dgm:cxn modelId="{13C8A0E0-5841-4DB2-84A3-F196230CAEBC}" type="presParOf" srcId="{AFC4803A-D3CF-450C-98FC-2E500BAF1556}" destId="{8405488F-2520-4292-AFD7-6F691B001C5F}" srcOrd="2" destOrd="0" presId="urn:microsoft.com/office/officeart/2005/8/layout/list1"/>
    <dgm:cxn modelId="{B2E2B9E5-A0DD-43AE-86F3-760E0C4F312E}" type="presParOf" srcId="{AFC4803A-D3CF-450C-98FC-2E500BAF1556}" destId="{5B5AC115-B9AA-4158-B090-66B85CDC0815}" srcOrd="3" destOrd="0" presId="urn:microsoft.com/office/officeart/2005/8/layout/list1"/>
    <dgm:cxn modelId="{9A1D7A59-CB31-4C98-8227-B07408610DC4}" type="presParOf" srcId="{AFC4803A-D3CF-450C-98FC-2E500BAF1556}" destId="{A65735A3-25BA-4BAE-9325-61DA99A272F8}" srcOrd="4" destOrd="0" presId="urn:microsoft.com/office/officeart/2005/8/layout/list1"/>
    <dgm:cxn modelId="{596BEF87-A49F-45E0-BF8A-B4EE26849215}" type="presParOf" srcId="{A65735A3-25BA-4BAE-9325-61DA99A272F8}" destId="{A4AE89BC-46D0-4FAD-80D4-C5FCB5556765}" srcOrd="0" destOrd="0" presId="urn:microsoft.com/office/officeart/2005/8/layout/list1"/>
    <dgm:cxn modelId="{2DF80B37-B92F-446D-95FD-B8D9AF9F484B}" type="presParOf" srcId="{A65735A3-25BA-4BAE-9325-61DA99A272F8}" destId="{E653C846-8267-48BA-81B9-04DC91624085}" srcOrd="1" destOrd="0" presId="urn:microsoft.com/office/officeart/2005/8/layout/list1"/>
    <dgm:cxn modelId="{D1F9107A-888A-46E2-99CE-6A6DDB308488}" type="presParOf" srcId="{AFC4803A-D3CF-450C-98FC-2E500BAF1556}" destId="{9F645DA7-15D9-4098-B103-066BC0468806}" srcOrd="5" destOrd="0" presId="urn:microsoft.com/office/officeart/2005/8/layout/list1"/>
    <dgm:cxn modelId="{AD887DB6-50C4-4E2A-AF4C-F51CA572799A}" type="presParOf" srcId="{AFC4803A-D3CF-450C-98FC-2E500BAF1556}" destId="{E43E5A85-B846-4B36-A0D4-59A3B43B15BB}" srcOrd="6" destOrd="0" presId="urn:microsoft.com/office/officeart/2005/8/layout/list1"/>
    <dgm:cxn modelId="{CCB7B854-0210-4D6B-84B1-5EC9C8664A4A}" type="presParOf" srcId="{AFC4803A-D3CF-450C-98FC-2E500BAF1556}" destId="{5BBC8895-660C-4621-861A-355E97F90CFE}" srcOrd="7" destOrd="0" presId="urn:microsoft.com/office/officeart/2005/8/layout/list1"/>
    <dgm:cxn modelId="{8C059F21-3085-4CCC-B60C-C2D4DE72B4A1}" type="presParOf" srcId="{AFC4803A-D3CF-450C-98FC-2E500BAF1556}" destId="{A1F7CF9D-E51C-451D-A320-B9FEC729D06E}" srcOrd="8" destOrd="0" presId="urn:microsoft.com/office/officeart/2005/8/layout/list1"/>
    <dgm:cxn modelId="{2B249A6C-4B93-4301-B1E4-CB0DA7397159}" type="presParOf" srcId="{A1F7CF9D-E51C-451D-A320-B9FEC729D06E}" destId="{864C707D-F139-4B16-8CCC-995B0C6EFB0C}" srcOrd="0" destOrd="0" presId="urn:microsoft.com/office/officeart/2005/8/layout/list1"/>
    <dgm:cxn modelId="{A2D652EE-B824-47AE-8B91-4B00358408A1}" type="presParOf" srcId="{A1F7CF9D-E51C-451D-A320-B9FEC729D06E}" destId="{CC5B8F44-25F6-4A25-B7BC-D6FD2AAA9B76}" srcOrd="1" destOrd="0" presId="urn:microsoft.com/office/officeart/2005/8/layout/list1"/>
    <dgm:cxn modelId="{9EC6BA0A-E0EC-45E4-9453-44723FC3095D}" type="presParOf" srcId="{AFC4803A-D3CF-450C-98FC-2E500BAF1556}" destId="{E9E7E842-B7DC-4A7B-99B9-ECE52FEB9336}" srcOrd="9" destOrd="0" presId="urn:microsoft.com/office/officeart/2005/8/layout/list1"/>
    <dgm:cxn modelId="{1CDB92F2-7A81-42F6-B7DB-672DF9446A9C}" type="presParOf" srcId="{AFC4803A-D3CF-450C-98FC-2E500BAF1556}" destId="{DEF1C134-4048-4084-AC83-CF5393B1735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E6267-ED53-4CE4-87AE-58DA31EE8E8B}" type="datetimeFigureOut">
              <a:rPr lang="en-US" smtClean="0"/>
              <a:t>4/18/2016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CB9EA-FC67-4259-8677-BD1C9E612D26}" type="slidenum">
              <a:rPr lang="en-US" smtClean="0"/>
              <a:t>‹#›</a:t>
            </a:fld>
            <a:endParaRPr lang="en-US"/>
          </a:p>
        </p:txBody>
      </p:sp>
    </p:spTree>
    <p:extLst>
      <p:ext uri="{BB962C8B-B14F-4D97-AF65-F5344CB8AC3E}">
        <p14:creationId xmlns:p14="http://schemas.microsoft.com/office/powerpoint/2010/main" val="137537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8035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25945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27876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10102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5317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2329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17081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42027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72913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6250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47658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24424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A3F2F7-DC5A-4CCD-AA37-1409C7808454}"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43403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61555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517319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3400894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459317" y="263526"/>
            <a:ext cx="1120140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459318" y="1677988"/>
            <a:ext cx="11195049" cy="1752600"/>
          </a:xfrm>
        </p:spPr>
        <p:txBody>
          <a:bodyPr/>
          <a:lstStyle>
            <a:lvl1pPr>
              <a:spcBef>
                <a:spcPct val="0"/>
              </a:spcBef>
              <a:defRPr sz="5000">
                <a:solidFill>
                  <a:schemeClr val="accent2"/>
                </a:solidFill>
              </a:defRPr>
            </a:lvl1pPr>
          </a:lstStyle>
          <a:p>
            <a:pPr lvl="0"/>
            <a:r>
              <a:rPr lang="en-US" noProof="0"/>
              <a:t>Click to edit Master subtitle style</a:t>
            </a:r>
          </a:p>
        </p:txBody>
      </p:sp>
    </p:spTree>
    <p:extLst>
      <p:ext uri="{BB962C8B-B14F-4D97-AF65-F5344CB8AC3E}">
        <p14:creationId xmlns:p14="http://schemas.microsoft.com/office/powerpoint/2010/main" val="2376294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590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9"/>
            <a:ext cx="11279717"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457200" y="1115737"/>
            <a:ext cx="11279717"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04040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727200"/>
            <a:ext cx="55372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727200"/>
            <a:ext cx="5539317"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61397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1"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0"/>
          </p:nvPr>
        </p:nvSpPr>
        <p:spPr>
          <a:xfrm>
            <a:off x="4275827"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8084269"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42773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190" y="1736450"/>
            <a:ext cx="5536540"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4190" y="2189528"/>
            <a:ext cx="5536540"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204552" y="1736450"/>
            <a:ext cx="553871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4552" y="2189528"/>
            <a:ext cx="553871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1"/>
          <p:cNvSpPr>
            <a:spLocks noGrp="1"/>
          </p:cNvSpPr>
          <p:nvPr>
            <p:ph type="title"/>
          </p:nvPr>
        </p:nvSpPr>
        <p:spPr>
          <a:xfrm>
            <a:off x="457200" y="280989"/>
            <a:ext cx="11279717" cy="998537"/>
          </a:xfrm>
        </p:spPr>
        <p:txBody>
          <a:bodyPr/>
          <a:lstStyle/>
          <a:p>
            <a:r>
              <a:rPr lang="en-US"/>
              <a:t>Click to edit Master title style</a:t>
            </a:r>
            <a:endParaRPr lang="en-GB" dirty="0"/>
          </a:p>
        </p:txBody>
      </p:sp>
    </p:spTree>
    <p:extLst>
      <p:ext uri="{BB962C8B-B14F-4D97-AF65-F5344CB8AC3E}">
        <p14:creationId xmlns:p14="http://schemas.microsoft.com/office/powerpoint/2010/main" val="1151399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8755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469909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1430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40181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363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05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18837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806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3807929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1" y="2733676"/>
            <a:ext cx="4917017"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68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Rectangle 1"/>
          <p:cNvSpPr/>
          <p:nvPr userDrawn="1"/>
        </p:nvSpPr>
        <p:spPr>
          <a:xfrm>
            <a:off x="0" y="1"/>
            <a:ext cx="12192000" cy="82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3" descr="C:\Users\u26878\Downloads\shutterstock_149655416 (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420"/>
          <a:stretch/>
        </p:blipFill>
        <p:spPr bwMode="auto">
          <a:xfrm>
            <a:off x="-304800" y="3330760"/>
            <a:ext cx="12496800" cy="3070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5"/>
          <p:cNvSpPr>
            <a:spLocks noGrp="1"/>
          </p:cNvSpPr>
          <p:nvPr>
            <p:ph type="body" sz="quarter" idx="14" hasCustomPrompt="1"/>
          </p:nvPr>
        </p:nvSpPr>
        <p:spPr>
          <a:xfrm>
            <a:off x="299960" y="473780"/>
            <a:ext cx="3759200" cy="534988"/>
          </a:xfrm>
        </p:spPr>
        <p:txBody>
          <a:bodyPr anchor="ctr">
            <a:noAutofit/>
          </a:bodyPr>
          <a:lstStyle>
            <a:lvl1pPr algn="ctr">
              <a:buNone/>
              <a:defRPr sz="2000" b="0" baseline="0">
                <a:solidFill>
                  <a:schemeClr val="bg2">
                    <a:lumMod val="50000"/>
                  </a:schemeClr>
                </a:solidFill>
                <a:latin typeface="Hand Of Sean" pitchFamily="2" charset="0"/>
              </a:defRPr>
            </a:lvl1pPr>
          </a:lstStyle>
          <a:p>
            <a:pPr lvl="0"/>
            <a:r>
              <a:rPr lang="en-US" dirty="0"/>
              <a:t>Vertical/ Business Unit</a:t>
            </a:r>
          </a:p>
        </p:txBody>
      </p:sp>
      <p:sp>
        <p:nvSpPr>
          <p:cNvPr id="17" name="Text Placeholder 25"/>
          <p:cNvSpPr>
            <a:spLocks noGrp="1"/>
          </p:cNvSpPr>
          <p:nvPr>
            <p:ph type="body" sz="quarter" idx="11" hasCustomPrompt="1"/>
          </p:nvPr>
        </p:nvSpPr>
        <p:spPr>
          <a:xfrm>
            <a:off x="217713" y="1973974"/>
            <a:ext cx="6603999" cy="533400"/>
          </a:xfrm>
        </p:spPr>
        <p:txBody>
          <a:bodyPr>
            <a:noAutofit/>
          </a:bodyPr>
          <a:lstStyle>
            <a:lvl1pPr marL="0" indent="0">
              <a:buNone/>
              <a:defRPr sz="3200" b="1" baseline="0">
                <a:solidFill>
                  <a:schemeClr val="tx1">
                    <a:lumMod val="75000"/>
                    <a:lumOff val="25000"/>
                  </a:schemeClr>
                </a:solidFill>
                <a:latin typeface="+mn-lt"/>
              </a:defRPr>
            </a:lvl1pPr>
          </a:lstStyle>
          <a:p>
            <a:pPr lvl="0"/>
            <a:r>
              <a:rPr lang="en-US" dirty="0"/>
              <a:t>Presentation Title</a:t>
            </a:r>
          </a:p>
        </p:txBody>
      </p:sp>
      <p:sp>
        <p:nvSpPr>
          <p:cNvPr id="19" name="Picture Placeholder 28"/>
          <p:cNvSpPr>
            <a:spLocks noGrp="1"/>
          </p:cNvSpPr>
          <p:nvPr>
            <p:ph type="pic" sz="quarter" idx="13" hasCustomPrompt="1"/>
          </p:nvPr>
        </p:nvSpPr>
        <p:spPr>
          <a:xfrm>
            <a:off x="10033000" y="1622002"/>
            <a:ext cx="1727200" cy="1295400"/>
          </a:xfrm>
          <a:ln>
            <a:noFill/>
          </a:ln>
        </p:spPr>
        <p:txBody>
          <a:bodyPr>
            <a:normAutofit/>
          </a:bodyPr>
          <a:lstStyle>
            <a:lvl1pPr>
              <a:buNone/>
              <a:defRPr sz="1600"/>
            </a:lvl1pPr>
          </a:lstStyle>
          <a:p>
            <a:r>
              <a:rPr lang="en-US" dirty="0"/>
              <a:t>Client Logo</a:t>
            </a:r>
          </a:p>
        </p:txBody>
      </p:sp>
      <p:sp>
        <p:nvSpPr>
          <p:cNvPr id="23" name="Text Placeholder 37"/>
          <p:cNvSpPr>
            <a:spLocks noGrp="1"/>
          </p:cNvSpPr>
          <p:nvPr>
            <p:ph type="body" sz="quarter" idx="15" hasCustomPrompt="1"/>
          </p:nvPr>
        </p:nvSpPr>
        <p:spPr>
          <a:xfrm>
            <a:off x="217712" y="2917402"/>
            <a:ext cx="6604000" cy="612648"/>
          </a:xfrm>
        </p:spPr>
        <p:txBody>
          <a:bodyPr/>
          <a:lstStyle>
            <a:lvl1pPr marL="0" indent="0">
              <a:buNone/>
              <a:defRPr sz="1400" b="0" baseline="0">
                <a:solidFill>
                  <a:schemeClr val="tx1">
                    <a:lumMod val="75000"/>
                    <a:lumOff val="25000"/>
                  </a:schemeClr>
                </a:solidFill>
                <a:latin typeface="+mn-lt"/>
                <a:cs typeface="Arial" panose="020B0604020202020204" pitchFamily="34" charset="0"/>
              </a:defRPr>
            </a:lvl1pPr>
          </a:lstStyle>
          <a:p>
            <a:pPr lvl="0"/>
            <a:r>
              <a:rPr lang="en-US" dirty="0"/>
              <a:t>Description about the presentation and/or version number and date of release</a:t>
            </a:r>
          </a:p>
        </p:txBody>
      </p:sp>
      <p:sp>
        <p:nvSpPr>
          <p:cNvPr id="25" name="Date Placeholder 5"/>
          <p:cNvSpPr>
            <a:spLocks noGrp="1"/>
          </p:cNvSpPr>
          <p:nvPr userDrawn="1">
            <p:ph type="dt" sz="half" idx="10"/>
          </p:nvPr>
        </p:nvSpPr>
        <p:spPr>
          <a:xfrm>
            <a:off x="9804400" y="381000"/>
            <a:ext cx="21844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p>
        </p:txBody>
      </p:sp>
      <p:sp>
        <p:nvSpPr>
          <p:cNvPr id="10" name="Rectangle 9"/>
          <p:cNvSpPr/>
          <p:nvPr userDrawn="1"/>
        </p:nvSpPr>
        <p:spPr>
          <a:xfrm>
            <a:off x="1" y="5707748"/>
            <a:ext cx="12192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32277132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807969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A3F2F7-DC5A-4CCD-AA37-1409C7808454}"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2001311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3791145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459317" y="263526"/>
            <a:ext cx="1120140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459318" y="1677988"/>
            <a:ext cx="11195049" cy="1752600"/>
          </a:xfrm>
        </p:spPr>
        <p:txBody>
          <a:bodyPr/>
          <a:lstStyle>
            <a:lvl1pPr>
              <a:spcBef>
                <a:spcPct val="0"/>
              </a:spcBef>
              <a:defRPr sz="5000">
                <a:solidFill>
                  <a:schemeClr val="accent2"/>
                </a:solidFill>
              </a:defRPr>
            </a:lvl1pPr>
          </a:lstStyle>
          <a:p>
            <a:pPr lvl="0"/>
            <a:r>
              <a:rPr lang="en-US" noProof="0"/>
              <a:t>Click to edit Master subtitle style</a:t>
            </a:r>
          </a:p>
        </p:txBody>
      </p:sp>
    </p:spTree>
    <p:extLst>
      <p:ext uri="{BB962C8B-B14F-4D97-AF65-F5344CB8AC3E}">
        <p14:creationId xmlns:p14="http://schemas.microsoft.com/office/powerpoint/2010/main" val="19592213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34366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9"/>
            <a:ext cx="11279717"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457200" y="1115737"/>
            <a:ext cx="11279717"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730995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727200"/>
            <a:ext cx="55372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727200"/>
            <a:ext cx="5539317"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006566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1"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0"/>
          </p:nvPr>
        </p:nvSpPr>
        <p:spPr>
          <a:xfrm>
            <a:off x="4275827"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8084269"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860483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190" y="1736450"/>
            <a:ext cx="5536540"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4190" y="2189528"/>
            <a:ext cx="5536540"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204552" y="1736450"/>
            <a:ext cx="553871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4552" y="2189528"/>
            <a:ext cx="553871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1"/>
          <p:cNvSpPr>
            <a:spLocks noGrp="1"/>
          </p:cNvSpPr>
          <p:nvPr>
            <p:ph type="title"/>
          </p:nvPr>
        </p:nvSpPr>
        <p:spPr>
          <a:xfrm>
            <a:off x="457200" y="280989"/>
            <a:ext cx="11279717" cy="998537"/>
          </a:xfrm>
        </p:spPr>
        <p:txBody>
          <a:bodyPr/>
          <a:lstStyle/>
          <a:p>
            <a:r>
              <a:rPr lang="en-US"/>
              <a:t>Click to edit Master title style</a:t>
            </a:r>
            <a:endParaRPr lang="en-GB" dirty="0"/>
          </a:p>
        </p:txBody>
      </p:sp>
    </p:spTree>
    <p:extLst>
      <p:ext uri="{BB962C8B-B14F-4D97-AF65-F5344CB8AC3E}">
        <p14:creationId xmlns:p14="http://schemas.microsoft.com/office/powerpoint/2010/main" val="25886565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809208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24284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954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A3F2F7-DC5A-4CCD-AA37-1409C7808454}"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545771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1695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61907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34133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53263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32214693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1" y="2733676"/>
            <a:ext cx="4917017"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8774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Rectangle 1"/>
          <p:cNvSpPr/>
          <p:nvPr userDrawn="1"/>
        </p:nvSpPr>
        <p:spPr>
          <a:xfrm>
            <a:off x="0" y="1"/>
            <a:ext cx="12192000" cy="82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9" name="Picture 3" descr="C:\Users\u26878\Downloads\shutterstock_149655416 (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420"/>
          <a:stretch/>
        </p:blipFill>
        <p:spPr bwMode="auto">
          <a:xfrm>
            <a:off x="-304800" y="3330760"/>
            <a:ext cx="12496800" cy="3070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5"/>
          <p:cNvSpPr>
            <a:spLocks noGrp="1"/>
          </p:cNvSpPr>
          <p:nvPr>
            <p:ph type="body" sz="quarter" idx="14" hasCustomPrompt="1"/>
          </p:nvPr>
        </p:nvSpPr>
        <p:spPr>
          <a:xfrm>
            <a:off x="299960" y="473780"/>
            <a:ext cx="3759200" cy="534988"/>
          </a:xfrm>
        </p:spPr>
        <p:txBody>
          <a:bodyPr anchor="ctr">
            <a:noAutofit/>
          </a:bodyPr>
          <a:lstStyle>
            <a:lvl1pPr algn="ctr">
              <a:buNone/>
              <a:defRPr sz="2000" b="0" baseline="0">
                <a:solidFill>
                  <a:schemeClr val="bg2">
                    <a:lumMod val="50000"/>
                  </a:schemeClr>
                </a:solidFill>
                <a:latin typeface="Hand Of Sean" pitchFamily="2" charset="0"/>
              </a:defRPr>
            </a:lvl1pPr>
          </a:lstStyle>
          <a:p>
            <a:pPr lvl="0"/>
            <a:r>
              <a:rPr lang="en-US" dirty="0"/>
              <a:t>Vertical/ Business Unit</a:t>
            </a:r>
          </a:p>
        </p:txBody>
      </p:sp>
      <p:sp>
        <p:nvSpPr>
          <p:cNvPr id="17" name="Text Placeholder 25"/>
          <p:cNvSpPr>
            <a:spLocks noGrp="1"/>
          </p:cNvSpPr>
          <p:nvPr>
            <p:ph type="body" sz="quarter" idx="11" hasCustomPrompt="1"/>
          </p:nvPr>
        </p:nvSpPr>
        <p:spPr>
          <a:xfrm>
            <a:off x="217713" y="1973974"/>
            <a:ext cx="6603999" cy="533400"/>
          </a:xfrm>
        </p:spPr>
        <p:txBody>
          <a:bodyPr>
            <a:noAutofit/>
          </a:bodyPr>
          <a:lstStyle>
            <a:lvl1pPr marL="0" indent="0">
              <a:buNone/>
              <a:defRPr sz="3200" b="1" baseline="0">
                <a:solidFill>
                  <a:schemeClr val="tx1">
                    <a:lumMod val="75000"/>
                    <a:lumOff val="25000"/>
                  </a:schemeClr>
                </a:solidFill>
                <a:latin typeface="+mn-lt"/>
              </a:defRPr>
            </a:lvl1pPr>
          </a:lstStyle>
          <a:p>
            <a:pPr lvl="0"/>
            <a:r>
              <a:rPr lang="en-US" dirty="0"/>
              <a:t>Presentation Title</a:t>
            </a:r>
          </a:p>
        </p:txBody>
      </p:sp>
      <p:sp>
        <p:nvSpPr>
          <p:cNvPr id="19" name="Picture Placeholder 28"/>
          <p:cNvSpPr>
            <a:spLocks noGrp="1"/>
          </p:cNvSpPr>
          <p:nvPr>
            <p:ph type="pic" sz="quarter" idx="13" hasCustomPrompt="1"/>
          </p:nvPr>
        </p:nvSpPr>
        <p:spPr>
          <a:xfrm>
            <a:off x="10033000" y="1622002"/>
            <a:ext cx="1727200" cy="1295400"/>
          </a:xfrm>
          <a:ln>
            <a:noFill/>
          </a:ln>
        </p:spPr>
        <p:txBody>
          <a:bodyPr>
            <a:normAutofit/>
          </a:bodyPr>
          <a:lstStyle>
            <a:lvl1pPr>
              <a:buNone/>
              <a:defRPr sz="1600"/>
            </a:lvl1pPr>
          </a:lstStyle>
          <a:p>
            <a:r>
              <a:rPr lang="en-US" dirty="0"/>
              <a:t>Client Logo</a:t>
            </a:r>
          </a:p>
        </p:txBody>
      </p:sp>
      <p:sp>
        <p:nvSpPr>
          <p:cNvPr id="23" name="Text Placeholder 37"/>
          <p:cNvSpPr>
            <a:spLocks noGrp="1"/>
          </p:cNvSpPr>
          <p:nvPr>
            <p:ph type="body" sz="quarter" idx="15" hasCustomPrompt="1"/>
          </p:nvPr>
        </p:nvSpPr>
        <p:spPr>
          <a:xfrm>
            <a:off x="217712" y="2917402"/>
            <a:ext cx="6604000" cy="612648"/>
          </a:xfrm>
        </p:spPr>
        <p:txBody>
          <a:bodyPr/>
          <a:lstStyle>
            <a:lvl1pPr marL="0" indent="0">
              <a:buNone/>
              <a:defRPr sz="1400" b="0" baseline="0">
                <a:solidFill>
                  <a:schemeClr val="tx1">
                    <a:lumMod val="75000"/>
                    <a:lumOff val="25000"/>
                  </a:schemeClr>
                </a:solidFill>
                <a:latin typeface="+mn-lt"/>
                <a:cs typeface="Arial" panose="020B0604020202020204" pitchFamily="34" charset="0"/>
              </a:defRPr>
            </a:lvl1pPr>
          </a:lstStyle>
          <a:p>
            <a:pPr lvl="0"/>
            <a:r>
              <a:rPr lang="en-US" dirty="0"/>
              <a:t>Description about the presentation and/or version number and date of release</a:t>
            </a:r>
          </a:p>
        </p:txBody>
      </p:sp>
      <p:sp>
        <p:nvSpPr>
          <p:cNvPr id="25" name="Date Placeholder 5"/>
          <p:cNvSpPr>
            <a:spLocks noGrp="1"/>
          </p:cNvSpPr>
          <p:nvPr userDrawn="1">
            <p:ph type="dt" sz="half" idx="10"/>
          </p:nvPr>
        </p:nvSpPr>
        <p:spPr>
          <a:xfrm>
            <a:off x="9804400" y="381000"/>
            <a:ext cx="21844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solidFill>
                <a:srgbClr val="1E4191"/>
              </a:solidFill>
            </a:endParaRPr>
          </a:p>
        </p:txBody>
      </p:sp>
      <p:sp>
        <p:nvSpPr>
          <p:cNvPr id="10" name="Rectangle 9"/>
          <p:cNvSpPr/>
          <p:nvPr userDrawn="1"/>
        </p:nvSpPr>
        <p:spPr>
          <a:xfrm>
            <a:off x="1" y="5707748"/>
            <a:ext cx="12192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1063190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Tree>
    <p:extLst>
      <p:ext uri="{BB962C8B-B14F-4D97-AF65-F5344CB8AC3E}">
        <p14:creationId xmlns:p14="http://schemas.microsoft.com/office/powerpoint/2010/main" val="25379655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Tree>
    <p:extLst>
      <p:ext uri="{BB962C8B-B14F-4D97-AF65-F5344CB8AC3E}">
        <p14:creationId xmlns:p14="http://schemas.microsoft.com/office/powerpoint/2010/main" val="21995264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
        <p:nvSpPr>
          <p:cNvPr id="5"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317202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A3F2F7-DC5A-4CCD-AA37-1409C7808454}" type="datetimeFigureOut">
              <a:rPr lang="en-US" smtClean="0"/>
              <a:t>4/18/2016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3151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A3F2F7-DC5A-4CCD-AA37-1409C7808454}" type="datetimeFigureOut">
              <a:rPr lang="en-US" smtClean="0"/>
              <a:t>4/18/2016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70156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3F2F7-DC5A-4CCD-AA37-1409C7808454}" type="datetimeFigureOut">
              <a:rPr lang="en-US" smtClean="0"/>
              <a:t>4/18/2016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14702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77885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4659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theme" Target="../theme/theme3.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3F2F7-DC5A-4CCD-AA37-1409C7808454}" type="datetimeFigureOut">
              <a:rPr lang="en-US" smtClean="0"/>
              <a:t>4/18/2016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2D7A1-F3C1-4E98-BD36-2DE56269A221}" type="slidenum">
              <a:rPr lang="en-US" smtClean="0"/>
              <a:t>‹#›</a:t>
            </a:fld>
            <a:endParaRPr lang="en-US"/>
          </a:p>
        </p:txBody>
      </p:sp>
    </p:spTree>
    <p:extLst>
      <p:ext uri="{BB962C8B-B14F-4D97-AF65-F5344CB8AC3E}">
        <p14:creationId xmlns:p14="http://schemas.microsoft.com/office/powerpoint/2010/main" val="350709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457200" y="280989"/>
            <a:ext cx="1127971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457200" y="1727200"/>
            <a:ext cx="11279717"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437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84" r:id="rId16"/>
    <p:sldLayoutId id="2147483692" r:id="rId17"/>
    <p:sldLayoutId id="2147483693" r:id="rId18"/>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457200" y="280989"/>
            <a:ext cx="1127971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457200" y="1727200"/>
            <a:ext cx="11279717"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129130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p:nvPr/>
        </p:nvSpPr>
        <p:spPr>
          <a:xfrm>
            <a:off x="7885506" y="1006404"/>
            <a:ext cx="1381125" cy="1381125"/>
          </a:xfrm>
          <a:custGeom>
            <a:avLst/>
            <a:gdLst/>
            <a:ahLst/>
            <a:cxnLst/>
            <a:rect l="l" t="t" r="r" b="b"/>
            <a:pathLst>
              <a:path w="1381125" h="1381125">
                <a:moveTo>
                  <a:pt x="1380655" y="690321"/>
                </a:moveTo>
                <a:lnTo>
                  <a:pt x="1379062" y="737584"/>
                </a:lnTo>
                <a:lnTo>
                  <a:pt x="1374353" y="783993"/>
                </a:lnTo>
                <a:lnTo>
                  <a:pt x="1366629" y="829445"/>
                </a:lnTo>
                <a:lnTo>
                  <a:pt x="1355995" y="873835"/>
                </a:lnTo>
                <a:lnTo>
                  <a:pt x="1342552" y="917063"/>
                </a:lnTo>
                <a:lnTo>
                  <a:pt x="1326404" y="959025"/>
                </a:lnTo>
                <a:lnTo>
                  <a:pt x="1307653" y="999618"/>
                </a:lnTo>
                <a:lnTo>
                  <a:pt x="1286403" y="1038739"/>
                </a:lnTo>
                <a:lnTo>
                  <a:pt x="1262755" y="1076286"/>
                </a:lnTo>
                <a:lnTo>
                  <a:pt x="1236814" y="1112155"/>
                </a:lnTo>
                <a:lnTo>
                  <a:pt x="1208681" y="1146245"/>
                </a:lnTo>
                <a:lnTo>
                  <a:pt x="1178459" y="1178452"/>
                </a:lnTo>
                <a:lnTo>
                  <a:pt x="1146253" y="1208672"/>
                </a:lnTo>
                <a:lnTo>
                  <a:pt x="1112163" y="1236805"/>
                </a:lnTo>
                <a:lnTo>
                  <a:pt x="1076293" y="1262746"/>
                </a:lnTo>
                <a:lnTo>
                  <a:pt x="1038746" y="1286393"/>
                </a:lnTo>
                <a:lnTo>
                  <a:pt x="999625" y="1307643"/>
                </a:lnTo>
                <a:lnTo>
                  <a:pt x="959032" y="1326393"/>
                </a:lnTo>
                <a:lnTo>
                  <a:pt x="917071" y="1342541"/>
                </a:lnTo>
                <a:lnTo>
                  <a:pt x="873844" y="1355983"/>
                </a:lnTo>
                <a:lnTo>
                  <a:pt x="829454" y="1366617"/>
                </a:lnTo>
                <a:lnTo>
                  <a:pt x="784003" y="1374340"/>
                </a:lnTo>
                <a:lnTo>
                  <a:pt x="737596" y="1379049"/>
                </a:lnTo>
                <a:lnTo>
                  <a:pt x="690333" y="1380642"/>
                </a:lnTo>
                <a:lnTo>
                  <a:pt x="643070" y="1379049"/>
                </a:lnTo>
                <a:lnTo>
                  <a:pt x="596661" y="1374340"/>
                </a:lnTo>
                <a:lnTo>
                  <a:pt x="551209" y="1366617"/>
                </a:lnTo>
                <a:lnTo>
                  <a:pt x="506818" y="1355983"/>
                </a:lnTo>
                <a:lnTo>
                  <a:pt x="463589" y="1342541"/>
                </a:lnTo>
                <a:lnTo>
                  <a:pt x="421627" y="1326393"/>
                </a:lnTo>
                <a:lnTo>
                  <a:pt x="381034" y="1307643"/>
                </a:lnTo>
                <a:lnTo>
                  <a:pt x="341912" y="1286393"/>
                </a:lnTo>
                <a:lnTo>
                  <a:pt x="304364" y="1262746"/>
                </a:lnTo>
                <a:lnTo>
                  <a:pt x="268494" y="1236805"/>
                </a:lnTo>
                <a:lnTo>
                  <a:pt x="234404" y="1208672"/>
                </a:lnTo>
                <a:lnTo>
                  <a:pt x="202196" y="1178452"/>
                </a:lnTo>
                <a:lnTo>
                  <a:pt x="171975" y="1146245"/>
                </a:lnTo>
                <a:lnTo>
                  <a:pt x="143841" y="1112155"/>
                </a:lnTo>
                <a:lnTo>
                  <a:pt x="117900" y="1076286"/>
                </a:lnTo>
                <a:lnTo>
                  <a:pt x="94252" y="1038739"/>
                </a:lnTo>
                <a:lnTo>
                  <a:pt x="73001" y="999618"/>
                </a:lnTo>
                <a:lnTo>
                  <a:pt x="54250" y="959025"/>
                </a:lnTo>
                <a:lnTo>
                  <a:pt x="38102" y="917063"/>
                </a:lnTo>
                <a:lnTo>
                  <a:pt x="24659" y="873835"/>
                </a:lnTo>
                <a:lnTo>
                  <a:pt x="14025" y="829445"/>
                </a:lnTo>
                <a:lnTo>
                  <a:pt x="6302" y="783993"/>
                </a:lnTo>
                <a:lnTo>
                  <a:pt x="1592" y="737584"/>
                </a:lnTo>
                <a:lnTo>
                  <a:pt x="0" y="690321"/>
                </a:lnTo>
                <a:lnTo>
                  <a:pt x="1592" y="643057"/>
                </a:lnTo>
                <a:lnTo>
                  <a:pt x="6302" y="596648"/>
                </a:lnTo>
                <a:lnTo>
                  <a:pt x="14025" y="551197"/>
                </a:lnTo>
                <a:lnTo>
                  <a:pt x="24659" y="506806"/>
                </a:lnTo>
                <a:lnTo>
                  <a:pt x="38102" y="463578"/>
                </a:lnTo>
                <a:lnTo>
                  <a:pt x="54250" y="421616"/>
                </a:lnTo>
                <a:lnTo>
                  <a:pt x="73001" y="381024"/>
                </a:lnTo>
                <a:lnTo>
                  <a:pt x="94252" y="341902"/>
                </a:lnTo>
                <a:lnTo>
                  <a:pt x="117900" y="304355"/>
                </a:lnTo>
                <a:lnTo>
                  <a:pt x="143841" y="268486"/>
                </a:lnTo>
                <a:lnTo>
                  <a:pt x="171975" y="234396"/>
                </a:lnTo>
                <a:lnTo>
                  <a:pt x="202196" y="202190"/>
                </a:lnTo>
                <a:lnTo>
                  <a:pt x="234404" y="171969"/>
                </a:lnTo>
                <a:lnTo>
                  <a:pt x="268494" y="143837"/>
                </a:lnTo>
                <a:lnTo>
                  <a:pt x="304364" y="117895"/>
                </a:lnTo>
                <a:lnTo>
                  <a:pt x="341912" y="94249"/>
                </a:lnTo>
                <a:lnTo>
                  <a:pt x="381034" y="72999"/>
                </a:lnTo>
                <a:lnTo>
                  <a:pt x="421627" y="54248"/>
                </a:lnTo>
                <a:lnTo>
                  <a:pt x="463589" y="38101"/>
                </a:lnTo>
                <a:lnTo>
                  <a:pt x="506818" y="24658"/>
                </a:lnTo>
                <a:lnTo>
                  <a:pt x="551209" y="14024"/>
                </a:lnTo>
                <a:lnTo>
                  <a:pt x="596661" y="6301"/>
                </a:lnTo>
                <a:lnTo>
                  <a:pt x="643070" y="1592"/>
                </a:lnTo>
                <a:lnTo>
                  <a:pt x="690333" y="0"/>
                </a:lnTo>
                <a:lnTo>
                  <a:pt x="737596" y="1592"/>
                </a:lnTo>
                <a:lnTo>
                  <a:pt x="784003" y="6301"/>
                </a:lnTo>
                <a:lnTo>
                  <a:pt x="829454" y="14024"/>
                </a:lnTo>
                <a:lnTo>
                  <a:pt x="873844" y="24658"/>
                </a:lnTo>
                <a:lnTo>
                  <a:pt x="917071" y="38101"/>
                </a:lnTo>
                <a:lnTo>
                  <a:pt x="959032" y="54248"/>
                </a:lnTo>
                <a:lnTo>
                  <a:pt x="999625" y="72999"/>
                </a:lnTo>
                <a:lnTo>
                  <a:pt x="1038746" y="94249"/>
                </a:lnTo>
                <a:lnTo>
                  <a:pt x="1076293" y="117895"/>
                </a:lnTo>
                <a:lnTo>
                  <a:pt x="1112163" y="143837"/>
                </a:lnTo>
                <a:lnTo>
                  <a:pt x="1146253" y="171969"/>
                </a:lnTo>
                <a:lnTo>
                  <a:pt x="1178459" y="202190"/>
                </a:lnTo>
                <a:lnTo>
                  <a:pt x="1208681" y="234396"/>
                </a:lnTo>
                <a:lnTo>
                  <a:pt x="1236814" y="268486"/>
                </a:lnTo>
                <a:lnTo>
                  <a:pt x="1262755" y="304355"/>
                </a:lnTo>
                <a:lnTo>
                  <a:pt x="1286403" y="341902"/>
                </a:lnTo>
                <a:lnTo>
                  <a:pt x="1307653" y="381024"/>
                </a:lnTo>
                <a:lnTo>
                  <a:pt x="1326404" y="421616"/>
                </a:lnTo>
                <a:lnTo>
                  <a:pt x="1342552" y="463578"/>
                </a:lnTo>
                <a:lnTo>
                  <a:pt x="1355995" y="506806"/>
                </a:lnTo>
                <a:lnTo>
                  <a:pt x="1366629" y="551197"/>
                </a:lnTo>
                <a:lnTo>
                  <a:pt x="1374353" y="596648"/>
                </a:lnTo>
                <a:lnTo>
                  <a:pt x="1379062" y="643057"/>
                </a:lnTo>
                <a:lnTo>
                  <a:pt x="1380655" y="690321"/>
                </a:lnTo>
                <a:close/>
              </a:path>
            </a:pathLst>
          </a:custGeom>
          <a:ln w="25565">
            <a:solidFill>
              <a:srgbClr val="FFFFFF"/>
            </a:solidFill>
          </a:ln>
        </p:spPr>
        <p:txBody>
          <a:bodyPr wrap="square" lIns="0" tIns="0" rIns="0" bIns="0" rtlCol="0"/>
          <a:lstStyle/>
          <a:p>
            <a:endParaRPr/>
          </a:p>
        </p:txBody>
      </p:sp>
      <p:sp>
        <p:nvSpPr>
          <p:cNvPr id="6" name="object 4"/>
          <p:cNvSpPr/>
          <p:nvPr/>
        </p:nvSpPr>
        <p:spPr>
          <a:xfrm>
            <a:off x="0" y="0"/>
            <a:ext cx="12192000" cy="6858000"/>
          </a:xfrm>
          <a:custGeom>
            <a:avLst/>
            <a:gdLst/>
            <a:ahLst/>
            <a:cxnLst/>
            <a:rect l="l" t="t" r="r" b="b"/>
            <a:pathLst>
              <a:path w="10058400" h="7772400">
                <a:moveTo>
                  <a:pt x="10058400" y="7772400"/>
                </a:moveTo>
                <a:lnTo>
                  <a:pt x="0" y="7772400"/>
                </a:lnTo>
                <a:lnTo>
                  <a:pt x="0" y="0"/>
                </a:lnTo>
                <a:lnTo>
                  <a:pt x="10058400" y="0"/>
                </a:lnTo>
                <a:lnTo>
                  <a:pt x="10058400" y="7772400"/>
                </a:lnTo>
                <a:close/>
              </a:path>
            </a:pathLst>
          </a:custGeom>
          <a:solidFill>
            <a:srgbClr val="006AA5"/>
          </a:solidFill>
        </p:spPr>
        <p:txBody>
          <a:bodyPr wrap="square" lIns="0" tIns="0" rIns="0" bIns="0" rtlCol="0"/>
          <a:lstStyle/>
          <a:p>
            <a:endParaRPr/>
          </a:p>
        </p:txBody>
      </p:sp>
      <p:sp>
        <p:nvSpPr>
          <p:cNvPr id="7" name="object 5"/>
          <p:cNvSpPr/>
          <p:nvPr/>
        </p:nvSpPr>
        <p:spPr>
          <a:xfrm>
            <a:off x="0" y="3453197"/>
            <a:ext cx="7298055" cy="3369945"/>
          </a:xfrm>
          <a:custGeom>
            <a:avLst/>
            <a:gdLst/>
            <a:ahLst/>
            <a:cxnLst/>
            <a:rect l="l" t="t" r="r" b="b"/>
            <a:pathLst>
              <a:path w="7298055" h="3369945">
                <a:moveTo>
                  <a:pt x="0" y="0"/>
                </a:moveTo>
                <a:lnTo>
                  <a:pt x="0" y="3369868"/>
                </a:lnTo>
                <a:lnTo>
                  <a:pt x="7297737" y="3369868"/>
                </a:lnTo>
                <a:lnTo>
                  <a:pt x="5823851" y="5359"/>
                </a:lnTo>
                <a:lnTo>
                  <a:pt x="0" y="0"/>
                </a:lnTo>
                <a:close/>
              </a:path>
            </a:pathLst>
          </a:custGeom>
          <a:solidFill>
            <a:srgbClr val="006CB7"/>
          </a:solidFill>
        </p:spPr>
        <p:txBody>
          <a:bodyPr wrap="square" lIns="0" tIns="0" rIns="0" bIns="0" rtlCol="0"/>
          <a:lstStyle/>
          <a:p>
            <a:endParaRPr/>
          </a:p>
        </p:txBody>
      </p:sp>
      <p:sp>
        <p:nvSpPr>
          <p:cNvPr id="8" name="object 6"/>
          <p:cNvSpPr/>
          <p:nvPr/>
        </p:nvSpPr>
        <p:spPr>
          <a:xfrm>
            <a:off x="633614" y="811994"/>
            <a:ext cx="2237740" cy="2237740"/>
          </a:xfrm>
          <a:custGeom>
            <a:avLst/>
            <a:gdLst/>
            <a:ahLst/>
            <a:cxnLst/>
            <a:rect l="l" t="t" r="r" b="b"/>
            <a:pathLst>
              <a:path w="2237740" h="2237740">
                <a:moveTo>
                  <a:pt x="2237168" y="1118590"/>
                </a:moveTo>
                <a:lnTo>
                  <a:pt x="2236135" y="1167112"/>
                </a:lnTo>
                <a:lnTo>
                  <a:pt x="2233062" y="1215106"/>
                </a:lnTo>
                <a:lnTo>
                  <a:pt x="2227993" y="1262530"/>
                </a:lnTo>
                <a:lnTo>
                  <a:pt x="2220968" y="1309342"/>
                </a:lnTo>
                <a:lnTo>
                  <a:pt x="2212031" y="1355501"/>
                </a:lnTo>
                <a:lnTo>
                  <a:pt x="2201222" y="1400963"/>
                </a:lnTo>
                <a:lnTo>
                  <a:pt x="2188584" y="1445687"/>
                </a:lnTo>
                <a:lnTo>
                  <a:pt x="2174160" y="1489632"/>
                </a:lnTo>
                <a:lnTo>
                  <a:pt x="2157990" y="1532755"/>
                </a:lnTo>
                <a:lnTo>
                  <a:pt x="2140117" y="1575014"/>
                </a:lnTo>
                <a:lnTo>
                  <a:pt x="2120582" y="1616368"/>
                </a:lnTo>
                <a:lnTo>
                  <a:pt x="2099428" y="1656773"/>
                </a:lnTo>
                <a:lnTo>
                  <a:pt x="2076698" y="1696190"/>
                </a:lnTo>
                <a:lnTo>
                  <a:pt x="2052431" y="1734574"/>
                </a:lnTo>
                <a:lnTo>
                  <a:pt x="2026672" y="1771885"/>
                </a:lnTo>
                <a:lnTo>
                  <a:pt x="1999461" y="1808080"/>
                </a:lnTo>
                <a:lnTo>
                  <a:pt x="1970841" y="1843118"/>
                </a:lnTo>
                <a:lnTo>
                  <a:pt x="1940853" y="1876956"/>
                </a:lnTo>
                <a:lnTo>
                  <a:pt x="1909540" y="1909552"/>
                </a:lnTo>
                <a:lnTo>
                  <a:pt x="1876943" y="1940866"/>
                </a:lnTo>
                <a:lnTo>
                  <a:pt x="1843105" y="1970853"/>
                </a:lnTo>
                <a:lnTo>
                  <a:pt x="1808067" y="1999474"/>
                </a:lnTo>
                <a:lnTo>
                  <a:pt x="1771872" y="2026685"/>
                </a:lnTo>
                <a:lnTo>
                  <a:pt x="1734561" y="2052444"/>
                </a:lnTo>
                <a:lnTo>
                  <a:pt x="1696177" y="2076710"/>
                </a:lnTo>
                <a:lnTo>
                  <a:pt x="1656761" y="2099441"/>
                </a:lnTo>
                <a:lnTo>
                  <a:pt x="1616355" y="2120595"/>
                </a:lnTo>
                <a:lnTo>
                  <a:pt x="1575002" y="2140129"/>
                </a:lnTo>
                <a:lnTo>
                  <a:pt x="1532742" y="2158002"/>
                </a:lnTo>
                <a:lnTo>
                  <a:pt x="1489620" y="2174172"/>
                </a:lnTo>
                <a:lnTo>
                  <a:pt x="1445675" y="2188597"/>
                </a:lnTo>
                <a:lnTo>
                  <a:pt x="1400950" y="2201235"/>
                </a:lnTo>
                <a:lnTo>
                  <a:pt x="1355488" y="2212043"/>
                </a:lnTo>
                <a:lnTo>
                  <a:pt x="1309330" y="2220981"/>
                </a:lnTo>
                <a:lnTo>
                  <a:pt x="1262518" y="2228005"/>
                </a:lnTo>
                <a:lnTo>
                  <a:pt x="1215093" y="2233075"/>
                </a:lnTo>
                <a:lnTo>
                  <a:pt x="1167099" y="2236147"/>
                </a:lnTo>
                <a:lnTo>
                  <a:pt x="1118577" y="2237181"/>
                </a:lnTo>
                <a:lnTo>
                  <a:pt x="1070055" y="2236147"/>
                </a:lnTo>
                <a:lnTo>
                  <a:pt x="1022061" y="2233075"/>
                </a:lnTo>
                <a:lnTo>
                  <a:pt x="974638" y="2228005"/>
                </a:lnTo>
                <a:lnTo>
                  <a:pt x="927826" y="2220981"/>
                </a:lnTo>
                <a:lnTo>
                  <a:pt x="881668" y="2212043"/>
                </a:lnTo>
                <a:lnTo>
                  <a:pt x="836205" y="2201235"/>
                </a:lnTo>
                <a:lnTo>
                  <a:pt x="791481" y="2188597"/>
                </a:lnTo>
                <a:lnTo>
                  <a:pt x="747537" y="2174172"/>
                </a:lnTo>
                <a:lnTo>
                  <a:pt x="704414" y="2158002"/>
                </a:lnTo>
                <a:lnTo>
                  <a:pt x="662155" y="2140129"/>
                </a:lnTo>
                <a:lnTo>
                  <a:pt x="620802" y="2120595"/>
                </a:lnTo>
                <a:lnTo>
                  <a:pt x="580397" y="2099441"/>
                </a:lnTo>
                <a:lnTo>
                  <a:pt x="540981" y="2076710"/>
                </a:lnTo>
                <a:lnTo>
                  <a:pt x="502597" y="2052444"/>
                </a:lnTo>
                <a:lnTo>
                  <a:pt x="465287" y="2026685"/>
                </a:lnTo>
                <a:lnTo>
                  <a:pt x="429092" y="1999474"/>
                </a:lnTo>
                <a:lnTo>
                  <a:pt x="394055" y="1970853"/>
                </a:lnTo>
                <a:lnTo>
                  <a:pt x="360218" y="1940866"/>
                </a:lnTo>
                <a:lnTo>
                  <a:pt x="327621" y="1909552"/>
                </a:lnTo>
                <a:lnTo>
                  <a:pt x="296309" y="1876956"/>
                </a:lnTo>
                <a:lnTo>
                  <a:pt x="266322" y="1843118"/>
                </a:lnTo>
                <a:lnTo>
                  <a:pt x="237702" y="1808080"/>
                </a:lnTo>
                <a:lnTo>
                  <a:pt x="210491" y="1771885"/>
                </a:lnTo>
                <a:lnTo>
                  <a:pt x="184732" y="1734574"/>
                </a:lnTo>
                <a:lnTo>
                  <a:pt x="160466" y="1696190"/>
                </a:lnTo>
                <a:lnTo>
                  <a:pt x="137736" y="1656773"/>
                </a:lnTo>
                <a:lnTo>
                  <a:pt x="116583" y="1616368"/>
                </a:lnTo>
                <a:lnTo>
                  <a:pt x="97049" y="1575014"/>
                </a:lnTo>
                <a:lnTo>
                  <a:pt x="79176" y="1532755"/>
                </a:lnTo>
                <a:lnTo>
                  <a:pt x="63006" y="1489632"/>
                </a:lnTo>
                <a:lnTo>
                  <a:pt x="48582" y="1445687"/>
                </a:lnTo>
                <a:lnTo>
                  <a:pt x="35945" y="1400963"/>
                </a:lnTo>
                <a:lnTo>
                  <a:pt x="25136" y="1355501"/>
                </a:lnTo>
                <a:lnTo>
                  <a:pt x="16199" y="1309342"/>
                </a:lnTo>
                <a:lnTo>
                  <a:pt x="9175" y="1262530"/>
                </a:lnTo>
                <a:lnTo>
                  <a:pt x="4105" y="1215106"/>
                </a:lnTo>
                <a:lnTo>
                  <a:pt x="1033" y="1167112"/>
                </a:lnTo>
                <a:lnTo>
                  <a:pt x="0" y="1118590"/>
                </a:lnTo>
                <a:lnTo>
                  <a:pt x="1033" y="1070068"/>
                </a:lnTo>
                <a:lnTo>
                  <a:pt x="4105" y="1022074"/>
                </a:lnTo>
                <a:lnTo>
                  <a:pt x="9175" y="974650"/>
                </a:lnTo>
                <a:lnTo>
                  <a:pt x="16199" y="927838"/>
                </a:lnTo>
                <a:lnTo>
                  <a:pt x="25136" y="881680"/>
                </a:lnTo>
                <a:lnTo>
                  <a:pt x="35945" y="836217"/>
                </a:lnTo>
                <a:lnTo>
                  <a:pt x="48582" y="791493"/>
                </a:lnTo>
                <a:lnTo>
                  <a:pt x="63006" y="747548"/>
                </a:lnTo>
                <a:lnTo>
                  <a:pt x="79176" y="704425"/>
                </a:lnTo>
                <a:lnTo>
                  <a:pt x="97049" y="662166"/>
                </a:lnTo>
                <a:lnTo>
                  <a:pt x="116583" y="620812"/>
                </a:lnTo>
                <a:lnTo>
                  <a:pt x="137736" y="580407"/>
                </a:lnTo>
                <a:lnTo>
                  <a:pt x="160466" y="540991"/>
                </a:lnTo>
                <a:lnTo>
                  <a:pt x="184732" y="502606"/>
                </a:lnTo>
                <a:lnTo>
                  <a:pt x="210491" y="465295"/>
                </a:lnTo>
                <a:lnTo>
                  <a:pt x="237702" y="429100"/>
                </a:lnTo>
                <a:lnTo>
                  <a:pt x="266322" y="394063"/>
                </a:lnTo>
                <a:lnTo>
                  <a:pt x="296309" y="360224"/>
                </a:lnTo>
                <a:lnTo>
                  <a:pt x="327621" y="327628"/>
                </a:lnTo>
                <a:lnTo>
                  <a:pt x="360218" y="296315"/>
                </a:lnTo>
                <a:lnTo>
                  <a:pt x="394055" y="266327"/>
                </a:lnTo>
                <a:lnTo>
                  <a:pt x="429092" y="237707"/>
                </a:lnTo>
                <a:lnTo>
                  <a:pt x="465287" y="210496"/>
                </a:lnTo>
                <a:lnTo>
                  <a:pt x="502597" y="184736"/>
                </a:lnTo>
                <a:lnTo>
                  <a:pt x="540981" y="160470"/>
                </a:lnTo>
                <a:lnTo>
                  <a:pt x="580397" y="137739"/>
                </a:lnTo>
                <a:lnTo>
                  <a:pt x="620802" y="116585"/>
                </a:lnTo>
                <a:lnTo>
                  <a:pt x="662155" y="97051"/>
                </a:lnTo>
                <a:lnTo>
                  <a:pt x="704414" y="79178"/>
                </a:lnTo>
                <a:lnTo>
                  <a:pt x="747537" y="63008"/>
                </a:lnTo>
                <a:lnTo>
                  <a:pt x="791481" y="48583"/>
                </a:lnTo>
                <a:lnTo>
                  <a:pt x="836205" y="35945"/>
                </a:lnTo>
                <a:lnTo>
                  <a:pt x="881668" y="25137"/>
                </a:lnTo>
                <a:lnTo>
                  <a:pt x="927826" y="16199"/>
                </a:lnTo>
                <a:lnTo>
                  <a:pt x="974638" y="9175"/>
                </a:lnTo>
                <a:lnTo>
                  <a:pt x="1022061" y="4105"/>
                </a:lnTo>
                <a:lnTo>
                  <a:pt x="1070055" y="1033"/>
                </a:lnTo>
                <a:lnTo>
                  <a:pt x="1118577" y="0"/>
                </a:lnTo>
                <a:lnTo>
                  <a:pt x="1167099" y="1033"/>
                </a:lnTo>
                <a:lnTo>
                  <a:pt x="1215093" y="4105"/>
                </a:lnTo>
                <a:lnTo>
                  <a:pt x="1262518" y="9175"/>
                </a:lnTo>
                <a:lnTo>
                  <a:pt x="1309330" y="16199"/>
                </a:lnTo>
                <a:lnTo>
                  <a:pt x="1355488" y="25137"/>
                </a:lnTo>
                <a:lnTo>
                  <a:pt x="1400950" y="35945"/>
                </a:lnTo>
                <a:lnTo>
                  <a:pt x="1445675" y="48583"/>
                </a:lnTo>
                <a:lnTo>
                  <a:pt x="1489620" y="63008"/>
                </a:lnTo>
                <a:lnTo>
                  <a:pt x="1532742" y="79178"/>
                </a:lnTo>
                <a:lnTo>
                  <a:pt x="1575002" y="97051"/>
                </a:lnTo>
                <a:lnTo>
                  <a:pt x="1616355" y="116585"/>
                </a:lnTo>
                <a:lnTo>
                  <a:pt x="1656761" y="137739"/>
                </a:lnTo>
                <a:lnTo>
                  <a:pt x="1696177" y="160470"/>
                </a:lnTo>
                <a:lnTo>
                  <a:pt x="1734561" y="184736"/>
                </a:lnTo>
                <a:lnTo>
                  <a:pt x="1771872" y="210496"/>
                </a:lnTo>
                <a:lnTo>
                  <a:pt x="1808067" y="237707"/>
                </a:lnTo>
                <a:lnTo>
                  <a:pt x="1843105" y="266327"/>
                </a:lnTo>
                <a:lnTo>
                  <a:pt x="1876943" y="296315"/>
                </a:lnTo>
                <a:lnTo>
                  <a:pt x="1909540" y="327628"/>
                </a:lnTo>
                <a:lnTo>
                  <a:pt x="1940853" y="360224"/>
                </a:lnTo>
                <a:lnTo>
                  <a:pt x="1970841" y="394063"/>
                </a:lnTo>
                <a:lnTo>
                  <a:pt x="1999461" y="429100"/>
                </a:lnTo>
                <a:lnTo>
                  <a:pt x="2026672" y="465295"/>
                </a:lnTo>
                <a:lnTo>
                  <a:pt x="2052431" y="502606"/>
                </a:lnTo>
                <a:lnTo>
                  <a:pt x="2076698" y="540991"/>
                </a:lnTo>
                <a:lnTo>
                  <a:pt x="2099428" y="580407"/>
                </a:lnTo>
                <a:lnTo>
                  <a:pt x="2120582" y="620812"/>
                </a:lnTo>
                <a:lnTo>
                  <a:pt x="2140117" y="662166"/>
                </a:lnTo>
                <a:lnTo>
                  <a:pt x="2157990" y="704425"/>
                </a:lnTo>
                <a:lnTo>
                  <a:pt x="2174160" y="747548"/>
                </a:lnTo>
                <a:lnTo>
                  <a:pt x="2188584" y="791493"/>
                </a:lnTo>
                <a:lnTo>
                  <a:pt x="2201222" y="836217"/>
                </a:lnTo>
                <a:lnTo>
                  <a:pt x="2212031" y="881680"/>
                </a:lnTo>
                <a:lnTo>
                  <a:pt x="2220968" y="927838"/>
                </a:lnTo>
                <a:lnTo>
                  <a:pt x="2227993" y="974650"/>
                </a:lnTo>
                <a:lnTo>
                  <a:pt x="2233062" y="1022074"/>
                </a:lnTo>
                <a:lnTo>
                  <a:pt x="2236135" y="1070068"/>
                </a:lnTo>
                <a:lnTo>
                  <a:pt x="2237168" y="1118590"/>
                </a:lnTo>
                <a:close/>
              </a:path>
            </a:pathLst>
          </a:custGeom>
          <a:ln w="25565">
            <a:solidFill>
              <a:srgbClr val="FFFFFF"/>
            </a:solidFill>
          </a:ln>
        </p:spPr>
        <p:txBody>
          <a:bodyPr wrap="square" lIns="0" tIns="0" rIns="0" bIns="0" rtlCol="0"/>
          <a:lstStyle/>
          <a:p>
            <a:endParaRPr/>
          </a:p>
        </p:txBody>
      </p:sp>
      <p:sp>
        <p:nvSpPr>
          <p:cNvPr id="9" name="object 7"/>
          <p:cNvSpPr/>
          <p:nvPr/>
        </p:nvSpPr>
        <p:spPr>
          <a:xfrm>
            <a:off x="8891329" y="3453197"/>
            <a:ext cx="1167130" cy="1840864"/>
          </a:xfrm>
          <a:custGeom>
            <a:avLst/>
            <a:gdLst/>
            <a:ahLst/>
            <a:cxnLst/>
            <a:rect l="l" t="t" r="r" b="b"/>
            <a:pathLst>
              <a:path w="1167129" h="1840864">
                <a:moveTo>
                  <a:pt x="920445" y="0"/>
                </a:moveTo>
                <a:lnTo>
                  <a:pt x="871560" y="1275"/>
                </a:lnTo>
                <a:lnTo>
                  <a:pt x="823340" y="5060"/>
                </a:lnTo>
                <a:lnTo>
                  <a:pt x="775848" y="11291"/>
                </a:lnTo>
                <a:lnTo>
                  <a:pt x="729149" y="19904"/>
                </a:lnTo>
                <a:lnTo>
                  <a:pt x="683304" y="30835"/>
                </a:lnTo>
                <a:lnTo>
                  <a:pt x="638379" y="44021"/>
                </a:lnTo>
                <a:lnTo>
                  <a:pt x="594436" y="59399"/>
                </a:lnTo>
                <a:lnTo>
                  <a:pt x="551540" y="76904"/>
                </a:lnTo>
                <a:lnTo>
                  <a:pt x="509754" y="96472"/>
                </a:lnTo>
                <a:lnTo>
                  <a:pt x="469141" y="118042"/>
                </a:lnTo>
                <a:lnTo>
                  <a:pt x="429765" y="141548"/>
                </a:lnTo>
                <a:lnTo>
                  <a:pt x="391690" y="166927"/>
                </a:lnTo>
                <a:lnTo>
                  <a:pt x="354979" y="194116"/>
                </a:lnTo>
                <a:lnTo>
                  <a:pt x="319696" y="223051"/>
                </a:lnTo>
                <a:lnTo>
                  <a:pt x="285905" y="253668"/>
                </a:lnTo>
                <a:lnTo>
                  <a:pt x="253669" y="285903"/>
                </a:lnTo>
                <a:lnTo>
                  <a:pt x="223052" y="319694"/>
                </a:lnTo>
                <a:lnTo>
                  <a:pt x="194117" y="354977"/>
                </a:lnTo>
                <a:lnTo>
                  <a:pt x="166928" y="391687"/>
                </a:lnTo>
                <a:lnTo>
                  <a:pt x="141548" y="429762"/>
                </a:lnTo>
                <a:lnTo>
                  <a:pt x="118042" y="469137"/>
                </a:lnTo>
                <a:lnTo>
                  <a:pt x="96473" y="509749"/>
                </a:lnTo>
                <a:lnTo>
                  <a:pt x="76904" y="551535"/>
                </a:lnTo>
                <a:lnTo>
                  <a:pt x="59399" y="594431"/>
                </a:lnTo>
                <a:lnTo>
                  <a:pt x="44021" y="638372"/>
                </a:lnTo>
                <a:lnTo>
                  <a:pt x="30835" y="683297"/>
                </a:lnTo>
                <a:lnTo>
                  <a:pt x="19904" y="729140"/>
                </a:lnTo>
                <a:lnTo>
                  <a:pt x="11291" y="775839"/>
                </a:lnTo>
                <a:lnTo>
                  <a:pt x="5060" y="823330"/>
                </a:lnTo>
                <a:lnTo>
                  <a:pt x="1275" y="871549"/>
                </a:lnTo>
                <a:lnTo>
                  <a:pt x="0" y="920432"/>
                </a:lnTo>
                <a:lnTo>
                  <a:pt x="1275" y="969315"/>
                </a:lnTo>
                <a:lnTo>
                  <a:pt x="5060" y="1017534"/>
                </a:lnTo>
                <a:lnTo>
                  <a:pt x="11291" y="1065025"/>
                </a:lnTo>
                <a:lnTo>
                  <a:pt x="19904" y="1111724"/>
                </a:lnTo>
                <a:lnTo>
                  <a:pt x="30835" y="1157567"/>
                </a:lnTo>
                <a:lnTo>
                  <a:pt x="44021" y="1202492"/>
                </a:lnTo>
                <a:lnTo>
                  <a:pt x="59399" y="1246433"/>
                </a:lnTo>
                <a:lnTo>
                  <a:pt x="76904" y="1289329"/>
                </a:lnTo>
                <a:lnTo>
                  <a:pt x="96473" y="1331115"/>
                </a:lnTo>
                <a:lnTo>
                  <a:pt x="118042" y="1371727"/>
                </a:lnTo>
                <a:lnTo>
                  <a:pt x="141548" y="1411102"/>
                </a:lnTo>
                <a:lnTo>
                  <a:pt x="166928" y="1449177"/>
                </a:lnTo>
                <a:lnTo>
                  <a:pt x="194117" y="1485887"/>
                </a:lnTo>
                <a:lnTo>
                  <a:pt x="223052" y="1521170"/>
                </a:lnTo>
                <a:lnTo>
                  <a:pt x="253669" y="1554961"/>
                </a:lnTo>
                <a:lnTo>
                  <a:pt x="285905" y="1587196"/>
                </a:lnTo>
                <a:lnTo>
                  <a:pt x="319696" y="1617813"/>
                </a:lnTo>
                <a:lnTo>
                  <a:pt x="354979" y="1646748"/>
                </a:lnTo>
                <a:lnTo>
                  <a:pt x="391690" y="1673937"/>
                </a:lnTo>
                <a:lnTo>
                  <a:pt x="429765" y="1699316"/>
                </a:lnTo>
                <a:lnTo>
                  <a:pt x="469141" y="1722822"/>
                </a:lnTo>
                <a:lnTo>
                  <a:pt x="509754" y="1744392"/>
                </a:lnTo>
                <a:lnTo>
                  <a:pt x="551540" y="1763960"/>
                </a:lnTo>
                <a:lnTo>
                  <a:pt x="594436" y="1781465"/>
                </a:lnTo>
                <a:lnTo>
                  <a:pt x="638379" y="1796843"/>
                </a:lnTo>
                <a:lnTo>
                  <a:pt x="683304" y="1810029"/>
                </a:lnTo>
                <a:lnTo>
                  <a:pt x="729149" y="1820960"/>
                </a:lnTo>
                <a:lnTo>
                  <a:pt x="775848" y="1829573"/>
                </a:lnTo>
                <a:lnTo>
                  <a:pt x="823340" y="1835804"/>
                </a:lnTo>
                <a:lnTo>
                  <a:pt x="871560" y="1839589"/>
                </a:lnTo>
                <a:lnTo>
                  <a:pt x="920445" y="1840864"/>
                </a:lnTo>
                <a:lnTo>
                  <a:pt x="969327" y="1839589"/>
                </a:lnTo>
                <a:lnTo>
                  <a:pt x="1017545" y="1835804"/>
                </a:lnTo>
                <a:lnTo>
                  <a:pt x="1065035" y="1829573"/>
                </a:lnTo>
                <a:lnTo>
                  <a:pt x="1111733" y="1820960"/>
                </a:lnTo>
                <a:lnTo>
                  <a:pt x="1157576" y="1810029"/>
                </a:lnTo>
                <a:lnTo>
                  <a:pt x="1167070" y="1807242"/>
                </a:lnTo>
                <a:lnTo>
                  <a:pt x="1167070" y="33622"/>
                </a:lnTo>
                <a:lnTo>
                  <a:pt x="1111733" y="19904"/>
                </a:lnTo>
                <a:lnTo>
                  <a:pt x="1065035" y="11291"/>
                </a:lnTo>
                <a:lnTo>
                  <a:pt x="1017545" y="5060"/>
                </a:lnTo>
                <a:lnTo>
                  <a:pt x="969327" y="1275"/>
                </a:lnTo>
                <a:lnTo>
                  <a:pt x="920445" y="0"/>
                </a:lnTo>
                <a:close/>
              </a:path>
            </a:pathLst>
          </a:custGeom>
          <a:solidFill>
            <a:srgbClr val="006CB7"/>
          </a:solidFill>
        </p:spPr>
        <p:txBody>
          <a:bodyPr wrap="square" lIns="0" tIns="0" rIns="0" bIns="0" rtlCol="0"/>
          <a:lstStyle/>
          <a:p>
            <a:endParaRPr/>
          </a:p>
        </p:txBody>
      </p:sp>
      <p:sp>
        <p:nvSpPr>
          <p:cNvPr id="10" name="object 8"/>
          <p:cNvSpPr/>
          <p:nvPr/>
        </p:nvSpPr>
        <p:spPr>
          <a:xfrm>
            <a:off x="4182016" y="1134628"/>
            <a:ext cx="2701925" cy="2701925"/>
          </a:xfrm>
          <a:custGeom>
            <a:avLst/>
            <a:gdLst/>
            <a:ahLst/>
            <a:cxnLst/>
            <a:rect l="l" t="t" r="r" b="b"/>
            <a:pathLst>
              <a:path w="2701925" h="2701925">
                <a:moveTo>
                  <a:pt x="1350810" y="0"/>
                </a:moveTo>
                <a:lnTo>
                  <a:pt x="1302360" y="852"/>
                </a:lnTo>
                <a:lnTo>
                  <a:pt x="1254340" y="3391"/>
                </a:lnTo>
                <a:lnTo>
                  <a:pt x="1206777" y="7588"/>
                </a:lnTo>
                <a:lnTo>
                  <a:pt x="1159701" y="13414"/>
                </a:lnTo>
                <a:lnTo>
                  <a:pt x="1113139" y="20841"/>
                </a:lnTo>
                <a:lnTo>
                  <a:pt x="1067121" y="29840"/>
                </a:lnTo>
                <a:lnTo>
                  <a:pt x="1021675" y="40382"/>
                </a:lnTo>
                <a:lnTo>
                  <a:pt x="976829" y="52439"/>
                </a:lnTo>
                <a:lnTo>
                  <a:pt x="932613" y="65982"/>
                </a:lnTo>
                <a:lnTo>
                  <a:pt x="889054" y="80984"/>
                </a:lnTo>
                <a:lnTo>
                  <a:pt x="846182" y="97414"/>
                </a:lnTo>
                <a:lnTo>
                  <a:pt x="804024" y="115245"/>
                </a:lnTo>
                <a:lnTo>
                  <a:pt x="762610" y="134448"/>
                </a:lnTo>
                <a:lnTo>
                  <a:pt x="721967" y="154995"/>
                </a:lnTo>
                <a:lnTo>
                  <a:pt x="682126" y="176856"/>
                </a:lnTo>
                <a:lnTo>
                  <a:pt x="643113" y="200004"/>
                </a:lnTo>
                <a:lnTo>
                  <a:pt x="604958" y="224409"/>
                </a:lnTo>
                <a:lnTo>
                  <a:pt x="567690" y="250044"/>
                </a:lnTo>
                <a:lnTo>
                  <a:pt x="531336" y="276879"/>
                </a:lnTo>
                <a:lnTo>
                  <a:pt x="495926" y="304886"/>
                </a:lnTo>
                <a:lnTo>
                  <a:pt x="461487" y="334037"/>
                </a:lnTo>
                <a:lnTo>
                  <a:pt x="428050" y="364302"/>
                </a:lnTo>
                <a:lnTo>
                  <a:pt x="395641" y="395654"/>
                </a:lnTo>
                <a:lnTo>
                  <a:pt x="364290" y="428063"/>
                </a:lnTo>
                <a:lnTo>
                  <a:pt x="334025" y="461502"/>
                </a:lnTo>
                <a:lnTo>
                  <a:pt x="304876" y="495941"/>
                </a:lnTo>
                <a:lnTo>
                  <a:pt x="276869" y="531352"/>
                </a:lnTo>
                <a:lnTo>
                  <a:pt x="250035" y="567706"/>
                </a:lnTo>
                <a:lnTo>
                  <a:pt x="224401" y="604976"/>
                </a:lnTo>
                <a:lnTo>
                  <a:pt x="199997" y="643131"/>
                </a:lnTo>
                <a:lnTo>
                  <a:pt x="176850" y="682145"/>
                </a:lnTo>
                <a:lnTo>
                  <a:pt x="154989" y="721987"/>
                </a:lnTo>
                <a:lnTo>
                  <a:pt x="134443" y="762630"/>
                </a:lnTo>
                <a:lnTo>
                  <a:pt x="115241" y="804045"/>
                </a:lnTo>
                <a:lnTo>
                  <a:pt x="97410" y="846203"/>
                </a:lnTo>
                <a:lnTo>
                  <a:pt x="80981" y="889076"/>
                </a:lnTo>
                <a:lnTo>
                  <a:pt x="65980" y="932636"/>
                </a:lnTo>
                <a:lnTo>
                  <a:pt x="52437" y="976853"/>
                </a:lnTo>
                <a:lnTo>
                  <a:pt x="40380" y="1021699"/>
                </a:lnTo>
                <a:lnTo>
                  <a:pt x="29838" y="1067145"/>
                </a:lnTo>
                <a:lnTo>
                  <a:pt x="20840" y="1113164"/>
                </a:lnTo>
                <a:lnTo>
                  <a:pt x="13414" y="1159726"/>
                </a:lnTo>
                <a:lnTo>
                  <a:pt x="7588" y="1206802"/>
                </a:lnTo>
                <a:lnTo>
                  <a:pt x="3391" y="1254365"/>
                </a:lnTo>
                <a:lnTo>
                  <a:pt x="852" y="1302385"/>
                </a:lnTo>
                <a:lnTo>
                  <a:pt x="0" y="1350835"/>
                </a:lnTo>
                <a:lnTo>
                  <a:pt x="852" y="1399285"/>
                </a:lnTo>
                <a:lnTo>
                  <a:pt x="3391" y="1447305"/>
                </a:lnTo>
                <a:lnTo>
                  <a:pt x="7588" y="1494868"/>
                </a:lnTo>
                <a:lnTo>
                  <a:pt x="13414" y="1541944"/>
                </a:lnTo>
                <a:lnTo>
                  <a:pt x="20840" y="1588506"/>
                </a:lnTo>
                <a:lnTo>
                  <a:pt x="29838" y="1634525"/>
                </a:lnTo>
                <a:lnTo>
                  <a:pt x="40380" y="1679971"/>
                </a:lnTo>
                <a:lnTo>
                  <a:pt x="52437" y="1724817"/>
                </a:lnTo>
                <a:lnTo>
                  <a:pt x="65980" y="1769034"/>
                </a:lnTo>
                <a:lnTo>
                  <a:pt x="80981" y="1812594"/>
                </a:lnTo>
                <a:lnTo>
                  <a:pt x="97410" y="1855467"/>
                </a:lnTo>
                <a:lnTo>
                  <a:pt x="115241" y="1897625"/>
                </a:lnTo>
                <a:lnTo>
                  <a:pt x="134443" y="1939040"/>
                </a:lnTo>
                <a:lnTo>
                  <a:pt x="154989" y="1979683"/>
                </a:lnTo>
                <a:lnTo>
                  <a:pt x="176850" y="2019525"/>
                </a:lnTo>
                <a:lnTo>
                  <a:pt x="199997" y="2058539"/>
                </a:lnTo>
                <a:lnTo>
                  <a:pt x="224401" y="2096694"/>
                </a:lnTo>
                <a:lnTo>
                  <a:pt x="250035" y="2133964"/>
                </a:lnTo>
                <a:lnTo>
                  <a:pt x="276869" y="2170318"/>
                </a:lnTo>
                <a:lnTo>
                  <a:pt x="304876" y="2205729"/>
                </a:lnTo>
                <a:lnTo>
                  <a:pt x="334025" y="2240168"/>
                </a:lnTo>
                <a:lnTo>
                  <a:pt x="364290" y="2273607"/>
                </a:lnTo>
                <a:lnTo>
                  <a:pt x="395641" y="2306016"/>
                </a:lnTo>
                <a:lnTo>
                  <a:pt x="428050" y="2337368"/>
                </a:lnTo>
                <a:lnTo>
                  <a:pt x="461487" y="2367633"/>
                </a:lnTo>
                <a:lnTo>
                  <a:pt x="495926" y="2396784"/>
                </a:lnTo>
                <a:lnTo>
                  <a:pt x="531336" y="2424791"/>
                </a:lnTo>
                <a:lnTo>
                  <a:pt x="567690" y="2451626"/>
                </a:lnTo>
                <a:lnTo>
                  <a:pt x="604958" y="2477261"/>
                </a:lnTo>
                <a:lnTo>
                  <a:pt x="643113" y="2501666"/>
                </a:lnTo>
                <a:lnTo>
                  <a:pt x="682126" y="2524814"/>
                </a:lnTo>
                <a:lnTo>
                  <a:pt x="721967" y="2546675"/>
                </a:lnTo>
                <a:lnTo>
                  <a:pt x="762610" y="2567222"/>
                </a:lnTo>
                <a:lnTo>
                  <a:pt x="804024" y="2586425"/>
                </a:lnTo>
                <a:lnTo>
                  <a:pt x="846182" y="2604256"/>
                </a:lnTo>
                <a:lnTo>
                  <a:pt x="889054" y="2620686"/>
                </a:lnTo>
                <a:lnTo>
                  <a:pt x="932613" y="2635688"/>
                </a:lnTo>
                <a:lnTo>
                  <a:pt x="976829" y="2649231"/>
                </a:lnTo>
                <a:lnTo>
                  <a:pt x="1021675" y="2661288"/>
                </a:lnTo>
                <a:lnTo>
                  <a:pt x="1067121" y="2671830"/>
                </a:lnTo>
                <a:lnTo>
                  <a:pt x="1113139" y="2680829"/>
                </a:lnTo>
                <a:lnTo>
                  <a:pt x="1159701" y="2688256"/>
                </a:lnTo>
                <a:lnTo>
                  <a:pt x="1206777" y="2694082"/>
                </a:lnTo>
                <a:lnTo>
                  <a:pt x="1254340" y="2698279"/>
                </a:lnTo>
                <a:lnTo>
                  <a:pt x="1302360" y="2700818"/>
                </a:lnTo>
                <a:lnTo>
                  <a:pt x="1350810" y="2701671"/>
                </a:lnTo>
                <a:lnTo>
                  <a:pt x="1399260" y="2700818"/>
                </a:lnTo>
                <a:lnTo>
                  <a:pt x="1447281" y="2698279"/>
                </a:lnTo>
                <a:lnTo>
                  <a:pt x="1494845" y="2694082"/>
                </a:lnTo>
                <a:lnTo>
                  <a:pt x="1541922" y="2688256"/>
                </a:lnTo>
                <a:lnTo>
                  <a:pt x="1588484" y="2680829"/>
                </a:lnTo>
                <a:lnTo>
                  <a:pt x="1634503" y="2671830"/>
                </a:lnTo>
                <a:lnTo>
                  <a:pt x="1679950" y="2661288"/>
                </a:lnTo>
                <a:lnTo>
                  <a:pt x="1724797" y="2649231"/>
                </a:lnTo>
                <a:lnTo>
                  <a:pt x="1769014" y="2635688"/>
                </a:lnTo>
                <a:lnTo>
                  <a:pt x="1812573" y="2620686"/>
                </a:lnTo>
                <a:lnTo>
                  <a:pt x="1855447" y="2604256"/>
                </a:lnTo>
                <a:lnTo>
                  <a:pt x="1897605" y="2586425"/>
                </a:lnTo>
                <a:lnTo>
                  <a:pt x="1939020" y="2567222"/>
                </a:lnTo>
                <a:lnTo>
                  <a:pt x="1979663" y="2546675"/>
                </a:lnTo>
                <a:lnTo>
                  <a:pt x="2019505" y="2524814"/>
                </a:lnTo>
                <a:lnTo>
                  <a:pt x="2058519" y="2501666"/>
                </a:lnTo>
                <a:lnTo>
                  <a:pt x="2096674" y="2477261"/>
                </a:lnTo>
                <a:lnTo>
                  <a:pt x="2133944" y="2451626"/>
                </a:lnTo>
                <a:lnTo>
                  <a:pt x="2170298" y="2424791"/>
                </a:lnTo>
                <a:lnTo>
                  <a:pt x="2205709" y="2396784"/>
                </a:lnTo>
                <a:lnTo>
                  <a:pt x="2240148" y="2367633"/>
                </a:lnTo>
                <a:lnTo>
                  <a:pt x="2273586" y="2337368"/>
                </a:lnTo>
                <a:lnTo>
                  <a:pt x="2305996" y="2306016"/>
                </a:lnTo>
                <a:lnTo>
                  <a:pt x="2337347" y="2273607"/>
                </a:lnTo>
                <a:lnTo>
                  <a:pt x="2367612" y="2240168"/>
                </a:lnTo>
                <a:lnTo>
                  <a:pt x="2396763" y="2205729"/>
                </a:lnTo>
                <a:lnTo>
                  <a:pt x="2424770" y="2170318"/>
                </a:lnTo>
                <a:lnTo>
                  <a:pt x="2451605" y="2133964"/>
                </a:lnTo>
                <a:lnTo>
                  <a:pt x="2477239" y="2096694"/>
                </a:lnTo>
                <a:lnTo>
                  <a:pt x="2501644" y="2058539"/>
                </a:lnTo>
                <a:lnTo>
                  <a:pt x="2524791" y="2019525"/>
                </a:lnTo>
                <a:lnTo>
                  <a:pt x="2546653" y="1979683"/>
                </a:lnTo>
                <a:lnTo>
                  <a:pt x="2567199" y="1939040"/>
                </a:lnTo>
                <a:lnTo>
                  <a:pt x="2586402" y="1897625"/>
                </a:lnTo>
                <a:lnTo>
                  <a:pt x="2604232" y="1855467"/>
                </a:lnTo>
                <a:lnTo>
                  <a:pt x="2620662" y="1812594"/>
                </a:lnTo>
                <a:lnTo>
                  <a:pt x="2635663" y="1769034"/>
                </a:lnTo>
                <a:lnTo>
                  <a:pt x="2649207" y="1724817"/>
                </a:lnTo>
                <a:lnTo>
                  <a:pt x="2661264" y="1679971"/>
                </a:lnTo>
                <a:lnTo>
                  <a:pt x="2671806" y="1634525"/>
                </a:lnTo>
                <a:lnTo>
                  <a:pt x="2680804" y="1588506"/>
                </a:lnTo>
                <a:lnTo>
                  <a:pt x="2688231" y="1541944"/>
                </a:lnTo>
                <a:lnTo>
                  <a:pt x="2694057" y="1494868"/>
                </a:lnTo>
                <a:lnTo>
                  <a:pt x="2698253" y="1447305"/>
                </a:lnTo>
                <a:lnTo>
                  <a:pt x="2700792" y="1399285"/>
                </a:lnTo>
                <a:lnTo>
                  <a:pt x="2701645" y="1350835"/>
                </a:lnTo>
                <a:lnTo>
                  <a:pt x="2700792" y="1302385"/>
                </a:lnTo>
                <a:lnTo>
                  <a:pt x="2698253" y="1254365"/>
                </a:lnTo>
                <a:lnTo>
                  <a:pt x="2694057" y="1206802"/>
                </a:lnTo>
                <a:lnTo>
                  <a:pt x="2688231" y="1159726"/>
                </a:lnTo>
                <a:lnTo>
                  <a:pt x="2680804" y="1113164"/>
                </a:lnTo>
                <a:lnTo>
                  <a:pt x="2671806" y="1067145"/>
                </a:lnTo>
                <a:lnTo>
                  <a:pt x="2661264" y="1021699"/>
                </a:lnTo>
                <a:lnTo>
                  <a:pt x="2649207" y="976853"/>
                </a:lnTo>
                <a:lnTo>
                  <a:pt x="2635663" y="932636"/>
                </a:lnTo>
                <a:lnTo>
                  <a:pt x="2620662" y="889076"/>
                </a:lnTo>
                <a:lnTo>
                  <a:pt x="2604232" y="846203"/>
                </a:lnTo>
                <a:lnTo>
                  <a:pt x="2586402" y="804045"/>
                </a:lnTo>
                <a:lnTo>
                  <a:pt x="2567199" y="762630"/>
                </a:lnTo>
                <a:lnTo>
                  <a:pt x="2546653" y="721987"/>
                </a:lnTo>
                <a:lnTo>
                  <a:pt x="2524791" y="682145"/>
                </a:lnTo>
                <a:lnTo>
                  <a:pt x="2501644" y="643131"/>
                </a:lnTo>
                <a:lnTo>
                  <a:pt x="2477239" y="604976"/>
                </a:lnTo>
                <a:lnTo>
                  <a:pt x="2451605" y="567706"/>
                </a:lnTo>
                <a:lnTo>
                  <a:pt x="2424770" y="531352"/>
                </a:lnTo>
                <a:lnTo>
                  <a:pt x="2396763" y="495941"/>
                </a:lnTo>
                <a:lnTo>
                  <a:pt x="2367612" y="461502"/>
                </a:lnTo>
                <a:lnTo>
                  <a:pt x="2337347" y="428063"/>
                </a:lnTo>
                <a:lnTo>
                  <a:pt x="2305996" y="395654"/>
                </a:lnTo>
                <a:lnTo>
                  <a:pt x="2273586" y="364302"/>
                </a:lnTo>
                <a:lnTo>
                  <a:pt x="2240148" y="334037"/>
                </a:lnTo>
                <a:lnTo>
                  <a:pt x="2205709" y="304886"/>
                </a:lnTo>
                <a:lnTo>
                  <a:pt x="2170298" y="276879"/>
                </a:lnTo>
                <a:lnTo>
                  <a:pt x="2133944" y="250044"/>
                </a:lnTo>
                <a:lnTo>
                  <a:pt x="2096674" y="224409"/>
                </a:lnTo>
                <a:lnTo>
                  <a:pt x="2058519" y="200004"/>
                </a:lnTo>
                <a:lnTo>
                  <a:pt x="2019505" y="176856"/>
                </a:lnTo>
                <a:lnTo>
                  <a:pt x="1979663" y="154995"/>
                </a:lnTo>
                <a:lnTo>
                  <a:pt x="1939020" y="134448"/>
                </a:lnTo>
                <a:lnTo>
                  <a:pt x="1897605" y="115245"/>
                </a:lnTo>
                <a:lnTo>
                  <a:pt x="1855447" y="97414"/>
                </a:lnTo>
                <a:lnTo>
                  <a:pt x="1812573" y="80984"/>
                </a:lnTo>
                <a:lnTo>
                  <a:pt x="1769014" y="65982"/>
                </a:lnTo>
                <a:lnTo>
                  <a:pt x="1724797" y="52439"/>
                </a:lnTo>
                <a:lnTo>
                  <a:pt x="1679950" y="40382"/>
                </a:lnTo>
                <a:lnTo>
                  <a:pt x="1634503" y="29840"/>
                </a:lnTo>
                <a:lnTo>
                  <a:pt x="1588484" y="20841"/>
                </a:lnTo>
                <a:lnTo>
                  <a:pt x="1541922" y="13414"/>
                </a:lnTo>
                <a:lnTo>
                  <a:pt x="1494845" y="7588"/>
                </a:lnTo>
                <a:lnTo>
                  <a:pt x="1447281" y="3391"/>
                </a:lnTo>
                <a:lnTo>
                  <a:pt x="1399260" y="852"/>
                </a:lnTo>
                <a:lnTo>
                  <a:pt x="1350810" y="0"/>
                </a:lnTo>
                <a:close/>
              </a:path>
            </a:pathLst>
          </a:custGeom>
          <a:solidFill>
            <a:srgbClr val="006CB7"/>
          </a:solidFill>
        </p:spPr>
        <p:txBody>
          <a:bodyPr wrap="square" lIns="0" tIns="0" rIns="0" bIns="0" rtlCol="0"/>
          <a:lstStyle/>
          <a:p>
            <a:endParaRPr/>
          </a:p>
        </p:txBody>
      </p:sp>
      <p:sp>
        <p:nvSpPr>
          <p:cNvPr id="12" name="object 10"/>
          <p:cNvSpPr txBox="1"/>
          <p:nvPr/>
        </p:nvSpPr>
        <p:spPr>
          <a:xfrm>
            <a:off x="391539" y="4332080"/>
            <a:ext cx="5231765" cy="1426673"/>
          </a:xfrm>
          <a:prstGeom prst="rect">
            <a:avLst/>
          </a:prstGeom>
        </p:spPr>
        <p:txBody>
          <a:bodyPr vert="horz" wrap="square" lIns="0" tIns="0" rIns="0" bIns="0" rtlCol="0">
            <a:spAutoFit/>
          </a:bodyPr>
          <a:lstStyle/>
          <a:p>
            <a:pPr marL="12699">
              <a:lnSpc>
                <a:spcPts val="3690"/>
              </a:lnSpc>
            </a:pPr>
            <a:r>
              <a:rPr lang="en-US" sz="3599" spc="120" dirty="0" smtClean="0">
                <a:solidFill>
                  <a:srgbClr val="FFFFFF"/>
                </a:solidFill>
                <a:latin typeface="Calibri"/>
                <a:cs typeface="Calibri"/>
              </a:rPr>
              <a:t>GE InSight Strategy </a:t>
            </a:r>
          </a:p>
          <a:p>
            <a:pPr marL="12699">
              <a:lnSpc>
                <a:spcPts val="3690"/>
              </a:lnSpc>
            </a:pPr>
            <a:r>
              <a:rPr lang="en-US" sz="3599" spc="120" dirty="0" smtClean="0">
                <a:solidFill>
                  <a:srgbClr val="FFFFFF"/>
                </a:solidFill>
                <a:latin typeface="Calibri"/>
                <a:cs typeface="Calibri"/>
              </a:rPr>
              <a:t>for </a:t>
            </a:r>
            <a:br>
              <a:rPr lang="en-US" sz="3599" spc="120" dirty="0" smtClean="0">
                <a:solidFill>
                  <a:srgbClr val="FFFFFF"/>
                </a:solidFill>
                <a:latin typeface="Calibri"/>
                <a:cs typeface="Calibri"/>
              </a:rPr>
            </a:br>
            <a:r>
              <a:rPr lang="en-US" sz="3599" spc="120" dirty="0" smtClean="0">
                <a:solidFill>
                  <a:srgbClr val="FFFFFF"/>
                </a:solidFill>
                <a:latin typeface="Calibri"/>
                <a:cs typeface="Calibri"/>
              </a:rPr>
              <a:t>APIs &amp; Reporting</a:t>
            </a:r>
            <a:endParaRPr sz="3599" dirty="0">
              <a:latin typeface="Calibri"/>
              <a:cs typeface="Calibri"/>
            </a:endParaRPr>
          </a:p>
        </p:txBody>
      </p:sp>
      <p:sp>
        <p:nvSpPr>
          <p:cNvPr id="13" name="object 11"/>
          <p:cNvSpPr/>
          <p:nvPr/>
        </p:nvSpPr>
        <p:spPr>
          <a:xfrm>
            <a:off x="3007422" y="2130699"/>
            <a:ext cx="984885" cy="159385"/>
          </a:xfrm>
          <a:custGeom>
            <a:avLst/>
            <a:gdLst/>
            <a:ahLst/>
            <a:cxnLst/>
            <a:rect l="l" t="t" r="r" b="b"/>
            <a:pathLst>
              <a:path w="984885" h="159385">
                <a:moveTo>
                  <a:pt x="0" y="0"/>
                </a:moveTo>
                <a:lnTo>
                  <a:pt x="984719" y="159296"/>
                </a:lnTo>
              </a:path>
            </a:pathLst>
          </a:custGeom>
          <a:ln w="25565">
            <a:solidFill>
              <a:srgbClr val="FFFFFF"/>
            </a:solidFill>
          </a:ln>
        </p:spPr>
        <p:txBody>
          <a:bodyPr wrap="square" lIns="0" tIns="0" rIns="0" bIns="0" rtlCol="0"/>
          <a:lstStyle/>
          <a:p>
            <a:endParaRPr/>
          </a:p>
        </p:txBody>
      </p:sp>
      <p:sp>
        <p:nvSpPr>
          <p:cNvPr id="14" name="object 12"/>
          <p:cNvSpPr/>
          <p:nvPr/>
        </p:nvSpPr>
        <p:spPr>
          <a:xfrm>
            <a:off x="6981422" y="1960039"/>
            <a:ext cx="816610" cy="195580"/>
          </a:xfrm>
          <a:custGeom>
            <a:avLst/>
            <a:gdLst/>
            <a:ahLst/>
            <a:cxnLst/>
            <a:rect l="l" t="t" r="r" b="b"/>
            <a:pathLst>
              <a:path w="816609" h="195580">
                <a:moveTo>
                  <a:pt x="0" y="194995"/>
                </a:moveTo>
                <a:lnTo>
                  <a:pt x="816076" y="0"/>
                </a:lnTo>
              </a:path>
            </a:pathLst>
          </a:custGeom>
          <a:ln w="25565">
            <a:solidFill>
              <a:srgbClr val="FFFFFF"/>
            </a:solidFill>
          </a:ln>
        </p:spPr>
        <p:txBody>
          <a:bodyPr wrap="square" lIns="0" tIns="0" rIns="0" bIns="0" rtlCol="0"/>
          <a:lstStyle/>
          <a:p>
            <a:endParaRPr/>
          </a:p>
        </p:txBody>
      </p:sp>
      <p:sp>
        <p:nvSpPr>
          <p:cNvPr id="15" name="object 13"/>
          <p:cNvSpPr/>
          <p:nvPr/>
        </p:nvSpPr>
        <p:spPr>
          <a:xfrm>
            <a:off x="8897004" y="2467559"/>
            <a:ext cx="433070" cy="918210"/>
          </a:xfrm>
          <a:custGeom>
            <a:avLst/>
            <a:gdLst/>
            <a:ahLst/>
            <a:cxnLst/>
            <a:rect l="l" t="t" r="r" b="b"/>
            <a:pathLst>
              <a:path w="433070" h="918210">
                <a:moveTo>
                  <a:pt x="0" y="0"/>
                </a:moveTo>
                <a:lnTo>
                  <a:pt x="432511" y="917943"/>
                </a:lnTo>
              </a:path>
            </a:pathLst>
          </a:custGeom>
          <a:ln w="25565">
            <a:solidFill>
              <a:srgbClr val="FFFFFF"/>
            </a:solidFill>
          </a:ln>
        </p:spPr>
        <p:txBody>
          <a:bodyPr wrap="square" lIns="0" tIns="0" rIns="0" bIns="0" rtlCol="0"/>
          <a:lstStyle/>
          <a:p>
            <a:endParaRPr/>
          </a:p>
        </p:txBody>
      </p:sp>
      <p:sp>
        <p:nvSpPr>
          <p:cNvPr id="16" name="object 14"/>
          <p:cNvSpPr/>
          <p:nvPr/>
        </p:nvSpPr>
        <p:spPr>
          <a:xfrm>
            <a:off x="1139512" y="1316967"/>
            <a:ext cx="1225550" cy="1227455"/>
          </a:xfrm>
          <a:custGeom>
            <a:avLst/>
            <a:gdLst/>
            <a:ahLst/>
            <a:cxnLst/>
            <a:rect l="l" t="t" r="r" b="b"/>
            <a:pathLst>
              <a:path w="1225550" h="1227455">
                <a:moveTo>
                  <a:pt x="1084462" y="994765"/>
                </a:moveTo>
                <a:lnTo>
                  <a:pt x="335532" y="994765"/>
                </a:lnTo>
                <a:lnTo>
                  <a:pt x="375537" y="1020947"/>
                </a:lnTo>
                <a:lnTo>
                  <a:pt x="418198" y="1043038"/>
                </a:lnTo>
                <a:lnTo>
                  <a:pt x="463243" y="1060766"/>
                </a:lnTo>
                <a:lnTo>
                  <a:pt x="510398" y="1073861"/>
                </a:lnTo>
                <a:lnTo>
                  <a:pt x="510398" y="1182941"/>
                </a:lnTo>
                <a:lnTo>
                  <a:pt x="548484" y="1216812"/>
                </a:lnTo>
                <a:lnTo>
                  <a:pt x="591685" y="1226076"/>
                </a:lnTo>
                <a:lnTo>
                  <a:pt x="613535" y="1227239"/>
                </a:lnTo>
                <a:lnTo>
                  <a:pt x="630632" y="1226513"/>
                </a:lnTo>
                <a:lnTo>
                  <a:pt x="673266" y="1218243"/>
                </a:lnTo>
                <a:lnTo>
                  <a:pt x="709885" y="1198713"/>
                </a:lnTo>
                <a:lnTo>
                  <a:pt x="714741" y="1073899"/>
                </a:lnTo>
                <a:lnTo>
                  <a:pt x="754876" y="1063117"/>
                </a:lnTo>
                <a:lnTo>
                  <a:pt x="793522" y="1048962"/>
                </a:lnTo>
                <a:lnTo>
                  <a:pt x="830516" y="1031608"/>
                </a:lnTo>
                <a:lnTo>
                  <a:pt x="865693" y="1011224"/>
                </a:lnTo>
                <a:lnTo>
                  <a:pt x="1074533" y="1011224"/>
                </a:lnTo>
                <a:lnTo>
                  <a:pt x="1082047" y="1000091"/>
                </a:lnTo>
                <a:lnTo>
                  <a:pt x="1084462" y="994765"/>
                </a:lnTo>
                <a:close/>
              </a:path>
              <a:path w="1225550" h="1227455">
                <a:moveTo>
                  <a:pt x="1074533" y="1011224"/>
                </a:moveTo>
                <a:lnTo>
                  <a:pt x="865693" y="1011224"/>
                </a:lnTo>
                <a:lnTo>
                  <a:pt x="948345" y="1093889"/>
                </a:lnTo>
                <a:lnTo>
                  <a:pt x="955559" y="1096746"/>
                </a:lnTo>
                <a:lnTo>
                  <a:pt x="966328" y="1096746"/>
                </a:lnTo>
                <a:lnTo>
                  <a:pt x="1024665" y="1066395"/>
                </a:lnTo>
                <a:lnTo>
                  <a:pt x="1060056" y="1032673"/>
                </a:lnTo>
                <a:lnTo>
                  <a:pt x="1074533" y="1011224"/>
                </a:lnTo>
                <a:close/>
              </a:path>
              <a:path w="1225550" h="1227455">
                <a:moveTo>
                  <a:pt x="260235" y="130600"/>
                </a:moveTo>
                <a:lnTo>
                  <a:pt x="200716" y="160839"/>
                </a:lnTo>
                <a:lnTo>
                  <a:pt x="165328" y="194549"/>
                </a:lnTo>
                <a:lnTo>
                  <a:pt x="143335" y="227124"/>
                </a:lnTo>
                <a:lnTo>
                  <a:pt x="129832" y="260301"/>
                </a:lnTo>
                <a:lnTo>
                  <a:pt x="130167" y="268585"/>
                </a:lnTo>
                <a:lnTo>
                  <a:pt x="132902" y="276412"/>
                </a:lnTo>
                <a:lnTo>
                  <a:pt x="137933" y="283222"/>
                </a:lnTo>
                <a:lnTo>
                  <a:pt x="215174" y="360476"/>
                </a:lnTo>
                <a:lnTo>
                  <a:pt x="198175" y="389281"/>
                </a:lnTo>
                <a:lnTo>
                  <a:pt x="183208" y="419344"/>
                </a:lnTo>
                <a:lnTo>
                  <a:pt x="170365" y="450573"/>
                </a:lnTo>
                <a:lnTo>
                  <a:pt x="159739" y="482879"/>
                </a:lnTo>
                <a:lnTo>
                  <a:pt x="43305" y="482879"/>
                </a:lnTo>
                <a:lnTo>
                  <a:pt x="1175" y="556285"/>
                </a:lnTo>
                <a:lnTo>
                  <a:pt x="0" y="605155"/>
                </a:lnTo>
                <a:lnTo>
                  <a:pt x="7494" y="643737"/>
                </a:lnTo>
                <a:lnTo>
                  <a:pt x="27520" y="682331"/>
                </a:lnTo>
                <a:lnTo>
                  <a:pt x="43330" y="687197"/>
                </a:lnTo>
                <a:lnTo>
                  <a:pt x="146937" y="687197"/>
                </a:lnTo>
                <a:lnTo>
                  <a:pt x="155204" y="727917"/>
                </a:lnTo>
                <a:lnTo>
                  <a:pt x="166916" y="767294"/>
                </a:lnTo>
                <a:lnTo>
                  <a:pt x="181897" y="805163"/>
                </a:lnTo>
                <a:lnTo>
                  <a:pt x="199972" y="841362"/>
                </a:lnTo>
                <a:lnTo>
                  <a:pt x="117625" y="923747"/>
                </a:lnTo>
                <a:lnTo>
                  <a:pt x="112720" y="930324"/>
                </a:lnTo>
                <a:lnTo>
                  <a:pt x="109961" y="937872"/>
                </a:lnTo>
                <a:lnTo>
                  <a:pt x="109449" y="945892"/>
                </a:lnTo>
                <a:lnTo>
                  <a:pt x="111288" y="953884"/>
                </a:lnTo>
                <a:lnTo>
                  <a:pt x="139700" y="1005384"/>
                </a:lnTo>
                <a:lnTo>
                  <a:pt x="173469" y="1040798"/>
                </a:lnTo>
                <a:lnTo>
                  <a:pt x="206259" y="1062888"/>
                </a:lnTo>
                <a:lnTo>
                  <a:pt x="238669" y="1076439"/>
                </a:lnTo>
                <a:lnTo>
                  <a:pt x="249515" y="1076439"/>
                </a:lnTo>
                <a:lnTo>
                  <a:pt x="256716" y="1073581"/>
                </a:lnTo>
                <a:lnTo>
                  <a:pt x="335532" y="994765"/>
                </a:lnTo>
                <a:lnTo>
                  <a:pt x="1084462" y="994765"/>
                </a:lnTo>
                <a:lnTo>
                  <a:pt x="1093379" y="975093"/>
                </a:lnTo>
                <a:lnTo>
                  <a:pt x="1095535" y="966913"/>
                </a:lnTo>
                <a:lnTo>
                  <a:pt x="1095194" y="958635"/>
                </a:lnTo>
                <a:lnTo>
                  <a:pt x="1092459" y="950817"/>
                </a:lnTo>
                <a:lnTo>
                  <a:pt x="1087435" y="944016"/>
                </a:lnTo>
                <a:lnTo>
                  <a:pt x="1010169" y="866787"/>
                </a:lnTo>
                <a:lnTo>
                  <a:pt x="1033805" y="825369"/>
                </a:lnTo>
                <a:lnTo>
                  <a:pt x="1040972" y="809193"/>
                </a:lnTo>
                <a:lnTo>
                  <a:pt x="613192" y="809193"/>
                </a:lnTo>
                <a:lnTo>
                  <a:pt x="568141" y="803990"/>
                </a:lnTo>
                <a:lnTo>
                  <a:pt x="526758" y="789175"/>
                </a:lnTo>
                <a:lnTo>
                  <a:pt x="490231" y="765936"/>
                </a:lnTo>
                <a:lnTo>
                  <a:pt x="459721" y="735417"/>
                </a:lnTo>
                <a:lnTo>
                  <a:pt x="436505" y="698946"/>
                </a:lnTo>
                <a:lnTo>
                  <a:pt x="421686" y="657573"/>
                </a:lnTo>
                <a:lnTo>
                  <a:pt x="416482" y="612533"/>
                </a:lnTo>
                <a:lnTo>
                  <a:pt x="421686" y="567491"/>
                </a:lnTo>
                <a:lnTo>
                  <a:pt x="436505" y="526110"/>
                </a:lnTo>
                <a:lnTo>
                  <a:pt x="459750" y="489583"/>
                </a:lnTo>
                <a:lnTo>
                  <a:pt x="490231" y="459099"/>
                </a:lnTo>
                <a:lnTo>
                  <a:pt x="526758" y="435851"/>
                </a:lnTo>
                <a:lnTo>
                  <a:pt x="568141" y="421028"/>
                </a:lnTo>
                <a:lnTo>
                  <a:pt x="613192" y="415823"/>
                </a:lnTo>
                <a:lnTo>
                  <a:pt x="1040193" y="415823"/>
                </a:lnTo>
                <a:lnTo>
                  <a:pt x="1036039" y="406338"/>
                </a:lnTo>
                <a:lnTo>
                  <a:pt x="1016482" y="370542"/>
                </a:lnTo>
                <a:lnTo>
                  <a:pt x="993989" y="336702"/>
                </a:lnTo>
                <a:lnTo>
                  <a:pt x="1067458" y="263258"/>
                </a:lnTo>
                <a:lnTo>
                  <a:pt x="1072354" y="256671"/>
                </a:lnTo>
                <a:lnTo>
                  <a:pt x="1075107" y="249113"/>
                </a:lnTo>
                <a:lnTo>
                  <a:pt x="1075616" y="241084"/>
                </a:lnTo>
                <a:lnTo>
                  <a:pt x="1073783" y="233083"/>
                </a:lnTo>
                <a:lnTo>
                  <a:pt x="1064367" y="216014"/>
                </a:lnTo>
                <a:lnTo>
                  <a:pt x="359675" y="216014"/>
                </a:lnTo>
                <a:lnTo>
                  <a:pt x="282395" y="138760"/>
                </a:lnTo>
                <a:lnTo>
                  <a:pt x="275821" y="133858"/>
                </a:lnTo>
                <a:lnTo>
                  <a:pt x="268266" y="131106"/>
                </a:lnTo>
                <a:lnTo>
                  <a:pt x="260235" y="130600"/>
                </a:lnTo>
                <a:close/>
              </a:path>
              <a:path w="1225550" h="1227455">
                <a:moveTo>
                  <a:pt x="1040193" y="415823"/>
                </a:moveTo>
                <a:lnTo>
                  <a:pt x="613192" y="415823"/>
                </a:lnTo>
                <a:lnTo>
                  <a:pt x="658238" y="421028"/>
                </a:lnTo>
                <a:lnTo>
                  <a:pt x="699618" y="435851"/>
                </a:lnTo>
                <a:lnTo>
                  <a:pt x="736143" y="459099"/>
                </a:lnTo>
                <a:lnTo>
                  <a:pt x="766622" y="489583"/>
                </a:lnTo>
                <a:lnTo>
                  <a:pt x="789866" y="526110"/>
                </a:lnTo>
                <a:lnTo>
                  <a:pt x="804686" y="567491"/>
                </a:lnTo>
                <a:lnTo>
                  <a:pt x="809890" y="612533"/>
                </a:lnTo>
                <a:lnTo>
                  <a:pt x="804686" y="657573"/>
                </a:lnTo>
                <a:lnTo>
                  <a:pt x="789866" y="698946"/>
                </a:lnTo>
                <a:lnTo>
                  <a:pt x="766622" y="735464"/>
                </a:lnTo>
                <a:lnTo>
                  <a:pt x="736143" y="765936"/>
                </a:lnTo>
                <a:lnTo>
                  <a:pt x="699618" y="789175"/>
                </a:lnTo>
                <a:lnTo>
                  <a:pt x="658238" y="803990"/>
                </a:lnTo>
                <a:lnTo>
                  <a:pt x="613192" y="809193"/>
                </a:lnTo>
                <a:lnTo>
                  <a:pt x="1040972" y="809193"/>
                </a:lnTo>
                <a:lnTo>
                  <a:pt x="1053245" y="781491"/>
                </a:lnTo>
                <a:lnTo>
                  <a:pt x="1068206" y="735417"/>
                </a:lnTo>
                <a:lnTo>
                  <a:pt x="1078406" y="687412"/>
                </a:lnTo>
                <a:lnTo>
                  <a:pt x="1182038" y="687412"/>
                </a:lnTo>
                <a:lnTo>
                  <a:pt x="1224196" y="613961"/>
                </a:lnTo>
                <a:lnTo>
                  <a:pt x="1225369" y="565076"/>
                </a:lnTo>
                <a:lnTo>
                  <a:pt x="1217861" y="526493"/>
                </a:lnTo>
                <a:lnTo>
                  <a:pt x="1197803" y="487954"/>
                </a:lnTo>
                <a:lnTo>
                  <a:pt x="1182012" y="483108"/>
                </a:lnTo>
                <a:lnTo>
                  <a:pt x="1065706" y="483108"/>
                </a:lnTo>
                <a:lnTo>
                  <a:pt x="1052500" y="443917"/>
                </a:lnTo>
                <a:lnTo>
                  <a:pt x="1040193" y="415823"/>
                </a:lnTo>
                <a:close/>
              </a:path>
              <a:path w="1225550" h="1227455">
                <a:moveTo>
                  <a:pt x="611833" y="0"/>
                </a:moveTo>
                <a:lnTo>
                  <a:pt x="552088" y="9011"/>
                </a:lnTo>
                <a:lnTo>
                  <a:pt x="515472" y="28544"/>
                </a:lnTo>
                <a:lnTo>
                  <a:pt x="510614" y="153339"/>
                </a:lnTo>
                <a:lnTo>
                  <a:pt x="470480" y="164122"/>
                </a:lnTo>
                <a:lnTo>
                  <a:pt x="431834" y="178276"/>
                </a:lnTo>
                <a:lnTo>
                  <a:pt x="394844" y="195630"/>
                </a:lnTo>
                <a:lnTo>
                  <a:pt x="359675" y="216014"/>
                </a:lnTo>
                <a:lnTo>
                  <a:pt x="1064367" y="216014"/>
                </a:lnTo>
                <a:lnTo>
                  <a:pt x="1056129" y="201079"/>
                </a:lnTo>
                <a:lnTo>
                  <a:pt x="840700" y="201079"/>
                </a:lnTo>
                <a:lnTo>
                  <a:pt x="810919" y="185907"/>
                </a:lnTo>
                <a:lnTo>
                  <a:pt x="779972" y="172848"/>
                </a:lnTo>
                <a:lnTo>
                  <a:pt x="747953" y="161983"/>
                </a:lnTo>
                <a:lnTo>
                  <a:pt x="714957" y="153390"/>
                </a:lnTo>
                <a:lnTo>
                  <a:pt x="714957" y="44323"/>
                </a:lnTo>
                <a:lnTo>
                  <a:pt x="676888" y="10437"/>
                </a:lnTo>
                <a:lnTo>
                  <a:pt x="633680" y="1164"/>
                </a:lnTo>
                <a:lnTo>
                  <a:pt x="611833" y="0"/>
                </a:lnTo>
                <a:close/>
              </a:path>
              <a:path w="1225550" h="1227455">
                <a:moveTo>
                  <a:pt x="945816" y="110698"/>
                </a:moveTo>
                <a:lnTo>
                  <a:pt x="937566" y="111048"/>
                </a:lnTo>
                <a:lnTo>
                  <a:pt x="929768" y="113780"/>
                </a:lnTo>
                <a:lnTo>
                  <a:pt x="922970" y="118795"/>
                </a:lnTo>
                <a:lnTo>
                  <a:pt x="840700" y="201079"/>
                </a:lnTo>
                <a:lnTo>
                  <a:pt x="1056129" y="201079"/>
                </a:lnTo>
                <a:lnTo>
                  <a:pt x="1011596" y="146123"/>
                </a:lnTo>
                <a:lnTo>
                  <a:pt x="978994" y="124144"/>
                </a:lnTo>
                <a:lnTo>
                  <a:pt x="945816" y="110698"/>
                </a:lnTo>
                <a:close/>
              </a:path>
            </a:pathLst>
          </a:custGeom>
          <a:solidFill>
            <a:srgbClr val="FFFFFF"/>
          </a:solidFill>
        </p:spPr>
        <p:txBody>
          <a:bodyPr wrap="square" lIns="0" tIns="0" rIns="0" bIns="0" rtlCol="0"/>
          <a:lstStyle/>
          <a:p>
            <a:endParaRPr/>
          </a:p>
        </p:txBody>
      </p:sp>
      <p:sp>
        <p:nvSpPr>
          <p:cNvPr id="17" name="object 15"/>
          <p:cNvSpPr/>
          <p:nvPr/>
        </p:nvSpPr>
        <p:spPr>
          <a:xfrm>
            <a:off x="8260890" y="1387935"/>
            <a:ext cx="629920" cy="617855"/>
          </a:xfrm>
          <a:custGeom>
            <a:avLst/>
            <a:gdLst/>
            <a:ahLst/>
            <a:cxnLst/>
            <a:rect l="l" t="t" r="r" b="b"/>
            <a:pathLst>
              <a:path w="629920" h="617855">
                <a:moveTo>
                  <a:pt x="389089" y="68135"/>
                </a:moveTo>
                <a:lnTo>
                  <a:pt x="21805" y="68135"/>
                </a:lnTo>
                <a:lnTo>
                  <a:pt x="13340" y="69854"/>
                </a:lnTo>
                <a:lnTo>
                  <a:pt x="6407" y="74537"/>
                </a:lnTo>
                <a:lnTo>
                  <a:pt x="1721" y="81471"/>
                </a:lnTo>
                <a:lnTo>
                  <a:pt x="0" y="89941"/>
                </a:lnTo>
                <a:lnTo>
                  <a:pt x="0" y="595782"/>
                </a:lnTo>
                <a:lnTo>
                  <a:pt x="1721" y="604252"/>
                </a:lnTo>
                <a:lnTo>
                  <a:pt x="6407" y="611185"/>
                </a:lnTo>
                <a:lnTo>
                  <a:pt x="13340" y="615868"/>
                </a:lnTo>
                <a:lnTo>
                  <a:pt x="21805" y="617588"/>
                </a:lnTo>
                <a:lnTo>
                  <a:pt x="78155" y="617588"/>
                </a:lnTo>
                <a:lnTo>
                  <a:pt x="78155" y="471792"/>
                </a:lnTo>
                <a:lnTo>
                  <a:pt x="80222" y="461617"/>
                </a:lnTo>
                <a:lnTo>
                  <a:pt x="85850" y="453286"/>
                </a:lnTo>
                <a:lnTo>
                  <a:pt x="94181" y="447658"/>
                </a:lnTo>
                <a:lnTo>
                  <a:pt x="104355" y="445592"/>
                </a:lnTo>
                <a:lnTo>
                  <a:pt x="410908" y="445592"/>
                </a:lnTo>
                <a:lnTo>
                  <a:pt x="410908" y="392252"/>
                </a:lnTo>
                <a:lnTo>
                  <a:pt x="109448" y="392252"/>
                </a:lnTo>
                <a:lnTo>
                  <a:pt x="97144" y="389751"/>
                </a:lnTo>
                <a:lnTo>
                  <a:pt x="87064" y="382941"/>
                </a:lnTo>
                <a:lnTo>
                  <a:pt x="80252" y="372862"/>
                </a:lnTo>
                <a:lnTo>
                  <a:pt x="77749" y="360552"/>
                </a:lnTo>
                <a:lnTo>
                  <a:pt x="77749" y="314477"/>
                </a:lnTo>
                <a:lnTo>
                  <a:pt x="80252" y="302168"/>
                </a:lnTo>
                <a:lnTo>
                  <a:pt x="87064" y="292088"/>
                </a:lnTo>
                <a:lnTo>
                  <a:pt x="97144" y="285279"/>
                </a:lnTo>
                <a:lnTo>
                  <a:pt x="109448" y="282778"/>
                </a:lnTo>
                <a:lnTo>
                  <a:pt x="410908" y="282778"/>
                </a:lnTo>
                <a:lnTo>
                  <a:pt x="410908" y="229412"/>
                </a:lnTo>
                <a:lnTo>
                  <a:pt x="109448" y="229412"/>
                </a:lnTo>
                <a:lnTo>
                  <a:pt x="97144" y="226911"/>
                </a:lnTo>
                <a:lnTo>
                  <a:pt x="87064" y="220102"/>
                </a:lnTo>
                <a:lnTo>
                  <a:pt x="80252" y="210022"/>
                </a:lnTo>
                <a:lnTo>
                  <a:pt x="77749" y="197713"/>
                </a:lnTo>
                <a:lnTo>
                  <a:pt x="77749" y="151637"/>
                </a:lnTo>
                <a:lnTo>
                  <a:pt x="80252" y="139336"/>
                </a:lnTo>
                <a:lnTo>
                  <a:pt x="87064" y="129260"/>
                </a:lnTo>
                <a:lnTo>
                  <a:pt x="97144" y="122452"/>
                </a:lnTo>
                <a:lnTo>
                  <a:pt x="109448" y="119951"/>
                </a:lnTo>
                <a:lnTo>
                  <a:pt x="410908" y="119951"/>
                </a:lnTo>
                <a:lnTo>
                  <a:pt x="410908" y="89941"/>
                </a:lnTo>
                <a:lnTo>
                  <a:pt x="409187" y="81471"/>
                </a:lnTo>
                <a:lnTo>
                  <a:pt x="404499" y="74537"/>
                </a:lnTo>
                <a:lnTo>
                  <a:pt x="397562" y="69854"/>
                </a:lnTo>
                <a:lnTo>
                  <a:pt x="389089" y="68135"/>
                </a:lnTo>
                <a:close/>
              </a:path>
              <a:path w="629920" h="617855">
                <a:moveTo>
                  <a:pt x="410908" y="445592"/>
                </a:moveTo>
                <a:lnTo>
                  <a:pt x="161112" y="445592"/>
                </a:lnTo>
                <a:lnTo>
                  <a:pt x="171279" y="447658"/>
                </a:lnTo>
                <a:lnTo>
                  <a:pt x="179606" y="453286"/>
                </a:lnTo>
                <a:lnTo>
                  <a:pt x="185233" y="461617"/>
                </a:lnTo>
                <a:lnTo>
                  <a:pt x="187299" y="471792"/>
                </a:lnTo>
                <a:lnTo>
                  <a:pt x="187299" y="617588"/>
                </a:lnTo>
                <a:lnTo>
                  <a:pt x="623824" y="617588"/>
                </a:lnTo>
                <a:lnTo>
                  <a:pt x="629881" y="611530"/>
                </a:lnTo>
                <a:lnTo>
                  <a:pt x="629881" y="583272"/>
                </a:lnTo>
                <a:lnTo>
                  <a:pt x="623824" y="577214"/>
                </a:lnTo>
                <a:lnTo>
                  <a:pt x="410908" y="577214"/>
                </a:lnTo>
                <a:lnTo>
                  <a:pt x="410908" y="445592"/>
                </a:lnTo>
                <a:close/>
              </a:path>
              <a:path w="629920" h="617855">
                <a:moveTo>
                  <a:pt x="526707" y="191376"/>
                </a:moveTo>
                <a:lnTo>
                  <a:pt x="501653" y="196434"/>
                </a:lnTo>
                <a:lnTo>
                  <a:pt x="481195" y="210227"/>
                </a:lnTo>
                <a:lnTo>
                  <a:pt x="467401" y="230686"/>
                </a:lnTo>
                <a:lnTo>
                  <a:pt x="462343" y="255739"/>
                </a:lnTo>
                <a:lnTo>
                  <a:pt x="462343" y="263398"/>
                </a:lnTo>
                <a:lnTo>
                  <a:pt x="463745" y="270725"/>
                </a:lnTo>
                <a:lnTo>
                  <a:pt x="466204" y="277520"/>
                </a:lnTo>
                <a:lnTo>
                  <a:pt x="451941" y="292160"/>
                </a:lnTo>
                <a:lnTo>
                  <a:pt x="441083" y="309599"/>
                </a:lnTo>
                <a:lnTo>
                  <a:pt x="434172" y="329292"/>
                </a:lnTo>
                <a:lnTo>
                  <a:pt x="431749" y="350697"/>
                </a:lnTo>
                <a:lnTo>
                  <a:pt x="436850" y="381459"/>
                </a:lnTo>
                <a:lnTo>
                  <a:pt x="451019" y="408003"/>
                </a:lnTo>
                <a:lnTo>
                  <a:pt x="472559" y="428646"/>
                </a:lnTo>
                <a:lnTo>
                  <a:pt x="499770" y="441705"/>
                </a:lnTo>
                <a:lnTo>
                  <a:pt x="499770" y="577214"/>
                </a:lnTo>
                <a:lnTo>
                  <a:pt x="553643" y="577214"/>
                </a:lnTo>
                <a:lnTo>
                  <a:pt x="553643" y="441705"/>
                </a:lnTo>
                <a:lnTo>
                  <a:pt x="580854" y="428646"/>
                </a:lnTo>
                <a:lnTo>
                  <a:pt x="602394" y="408003"/>
                </a:lnTo>
                <a:lnTo>
                  <a:pt x="616564" y="381459"/>
                </a:lnTo>
                <a:lnTo>
                  <a:pt x="621665" y="350697"/>
                </a:lnTo>
                <a:lnTo>
                  <a:pt x="619237" y="329287"/>
                </a:lnTo>
                <a:lnTo>
                  <a:pt x="612321" y="309594"/>
                </a:lnTo>
                <a:lnTo>
                  <a:pt x="601466" y="292160"/>
                </a:lnTo>
                <a:lnTo>
                  <a:pt x="587209" y="277520"/>
                </a:lnTo>
                <a:lnTo>
                  <a:pt x="589663" y="270713"/>
                </a:lnTo>
                <a:lnTo>
                  <a:pt x="591070" y="263398"/>
                </a:lnTo>
                <a:lnTo>
                  <a:pt x="591070" y="255739"/>
                </a:lnTo>
                <a:lnTo>
                  <a:pt x="586012" y="230686"/>
                </a:lnTo>
                <a:lnTo>
                  <a:pt x="572219" y="210227"/>
                </a:lnTo>
                <a:lnTo>
                  <a:pt x="551760" y="196434"/>
                </a:lnTo>
                <a:lnTo>
                  <a:pt x="526707" y="191376"/>
                </a:lnTo>
                <a:close/>
              </a:path>
              <a:path w="629920" h="617855">
                <a:moveTo>
                  <a:pt x="257378" y="282778"/>
                </a:moveTo>
                <a:lnTo>
                  <a:pt x="155587" y="282778"/>
                </a:lnTo>
                <a:lnTo>
                  <a:pt x="167898" y="285279"/>
                </a:lnTo>
                <a:lnTo>
                  <a:pt x="177982" y="292088"/>
                </a:lnTo>
                <a:lnTo>
                  <a:pt x="184796" y="302168"/>
                </a:lnTo>
                <a:lnTo>
                  <a:pt x="187299" y="314477"/>
                </a:lnTo>
                <a:lnTo>
                  <a:pt x="187299" y="360552"/>
                </a:lnTo>
                <a:lnTo>
                  <a:pt x="184796" y="372862"/>
                </a:lnTo>
                <a:lnTo>
                  <a:pt x="177982" y="382941"/>
                </a:lnTo>
                <a:lnTo>
                  <a:pt x="167898" y="389751"/>
                </a:lnTo>
                <a:lnTo>
                  <a:pt x="155587" y="392252"/>
                </a:lnTo>
                <a:lnTo>
                  <a:pt x="257378" y="392252"/>
                </a:lnTo>
                <a:lnTo>
                  <a:pt x="245074" y="389751"/>
                </a:lnTo>
                <a:lnTo>
                  <a:pt x="234994" y="382941"/>
                </a:lnTo>
                <a:lnTo>
                  <a:pt x="228181" y="372862"/>
                </a:lnTo>
                <a:lnTo>
                  <a:pt x="225678" y="360552"/>
                </a:lnTo>
                <a:lnTo>
                  <a:pt x="225678" y="314477"/>
                </a:lnTo>
                <a:lnTo>
                  <a:pt x="228181" y="302168"/>
                </a:lnTo>
                <a:lnTo>
                  <a:pt x="234994" y="292088"/>
                </a:lnTo>
                <a:lnTo>
                  <a:pt x="245074" y="285279"/>
                </a:lnTo>
                <a:lnTo>
                  <a:pt x="257378" y="282778"/>
                </a:lnTo>
                <a:close/>
              </a:path>
              <a:path w="629920" h="617855">
                <a:moveTo>
                  <a:pt x="410908" y="282778"/>
                </a:moveTo>
                <a:lnTo>
                  <a:pt x="303517" y="282778"/>
                </a:lnTo>
                <a:lnTo>
                  <a:pt x="315826" y="285279"/>
                </a:lnTo>
                <a:lnTo>
                  <a:pt x="325905" y="292088"/>
                </a:lnTo>
                <a:lnTo>
                  <a:pt x="332715" y="302168"/>
                </a:lnTo>
                <a:lnTo>
                  <a:pt x="335216" y="314477"/>
                </a:lnTo>
                <a:lnTo>
                  <a:pt x="335216" y="360552"/>
                </a:lnTo>
                <a:lnTo>
                  <a:pt x="332715" y="372862"/>
                </a:lnTo>
                <a:lnTo>
                  <a:pt x="325905" y="382941"/>
                </a:lnTo>
                <a:lnTo>
                  <a:pt x="315826" y="389751"/>
                </a:lnTo>
                <a:lnTo>
                  <a:pt x="303517" y="392252"/>
                </a:lnTo>
                <a:lnTo>
                  <a:pt x="410908" y="392252"/>
                </a:lnTo>
                <a:lnTo>
                  <a:pt x="410908" y="282778"/>
                </a:lnTo>
                <a:close/>
              </a:path>
              <a:path w="629920" h="617855">
                <a:moveTo>
                  <a:pt x="257378" y="119951"/>
                </a:moveTo>
                <a:lnTo>
                  <a:pt x="155587" y="119951"/>
                </a:lnTo>
                <a:lnTo>
                  <a:pt x="167898" y="122452"/>
                </a:lnTo>
                <a:lnTo>
                  <a:pt x="177982" y="129260"/>
                </a:lnTo>
                <a:lnTo>
                  <a:pt x="184796" y="139336"/>
                </a:lnTo>
                <a:lnTo>
                  <a:pt x="187299" y="151637"/>
                </a:lnTo>
                <a:lnTo>
                  <a:pt x="187299" y="197713"/>
                </a:lnTo>
                <a:lnTo>
                  <a:pt x="184796" y="210022"/>
                </a:lnTo>
                <a:lnTo>
                  <a:pt x="177982" y="220102"/>
                </a:lnTo>
                <a:lnTo>
                  <a:pt x="167898" y="226911"/>
                </a:lnTo>
                <a:lnTo>
                  <a:pt x="155587" y="229412"/>
                </a:lnTo>
                <a:lnTo>
                  <a:pt x="257378" y="229412"/>
                </a:lnTo>
                <a:lnTo>
                  <a:pt x="245074" y="226911"/>
                </a:lnTo>
                <a:lnTo>
                  <a:pt x="234994" y="220102"/>
                </a:lnTo>
                <a:lnTo>
                  <a:pt x="228181" y="210022"/>
                </a:lnTo>
                <a:lnTo>
                  <a:pt x="225678" y="197713"/>
                </a:lnTo>
                <a:lnTo>
                  <a:pt x="225678" y="151637"/>
                </a:lnTo>
                <a:lnTo>
                  <a:pt x="228181" y="139336"/>
                </a:lnTo>
                <a:lnTo>
                  <a:pt x="234994" y="129260"/>
                </a:lnTo>
                <a:lnTo>
                  <a:pt x="245074" y="122452"/>
                </a:lnTo>
                <a:lnTo>
                  <a:pt x="257378" y="119951"/>
                </a:lnTo>
                <a:close/>
              </a:path>
              <a:path w="629920" h="617855">
                <a:moveTo>
                  <a:pt x="410908" y="119951"/>
                </a:moveTo>
                <a:lnTo>
                  <a:pt x="303517" y="119951"/>
                </a:lnTo>
                <a:lnTo>
                  <a:pt x="315826" y="122452"/>
                </a:lnTo>
                <a:lnTo>
                  <a:pt x="325905" y="129260"/>
                </a:lnTo>
                <a:lnTo>
                  <a:pt x="332715" y="139336"/>
                </a:lnTo>
                <a:lnTo>
                  <a:pt x="335216" y="151637"/>
                </a:lnTo>
                <a:lnTo>
                  <a:pt x="335216" y="197713"/>
                </a:lnTo>
                <a:lnTo>
                  <a:pt x="332715" y="210022"/>
                </a:lnTo>
                <a:lnTo>
                  <a:pt x="325905" y="220102"/>
                </a:lnTo>
                <a:lnTo>
                  <a:pt x="315826" y="226911"/>
                </a:lnTo>
                <a:lnTo>
                  <a:pt x="303517" y="229412"/>
                </a:lnTo>
                <a:lnTo>
                  <a:pt x="410908" y="229412"/>
                </a:lnTo>
                <a:lnTo>
                  <a:pt x="410908" y="119951"/>
                </a:lnTo>
                <a:close/>
              </a:path>
              <a:path w="629920" h="617855">
                <a:moveTo>
                  <a:pt x="332143" y="0"/>
                </a:moveTo>
                <a:lnTo>
                  <a:pt x="78740" y="0"/>
                </a:lnTo>
                <a:lnTo>
                  <a:pt x="71627" y="1445"/>
                </a:lnTo>
                <a:lnTo>
                  <a:pt x="65800" y="5380"/>
                </a:lnTo>
                <a:lnTo>
                  <a:pt x="61861" y="11203"/>
                </a:lnTo>
                <a:lnTo>
                  <a:pt x="60413" y="18313"/>
                </a:lnTo>
                <a:lnTo>
                  <a:pt x="60413" y="68135"/>
                </a:lnTo>
                <a:lnTo>
                  <a:pt x="350481" y="68135"/>
                </a:lnTo>
                <a:lnTo>
                  <a:pt x="350481" y="18313"/>
                </a:lnTo>
                <a:lnTo>
                  <a:pt x="349036" y="11203"/>
                </a:lnTo>
                <a:lnTo>
                  <a:pt x="345098" y="5380"/>
                </a:lnTo>
                <a:lnTo>
                  <a:pt x="339267" y="1445"/>
                </a:lnTo>
                <a:lnTo>
                  <a:pt x="332143"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74321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3809" y="4051479"/>
            <a:ext cx="12211930" cy="2806521"/>
          </a:xfrm>
          <a:prstGeom prst="rect">
            <a:avLst/>
          </a:prstGeom>
          <a:solidFill>
            <a:srgbClr val="FDFDF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1" name="Rectangle 110"/>
          <p:cNvSpPr/>
          <p:nvPr/>
        </p:nvSpPr>
        <p:spPr>
          <a:xfrm>
            <a:off x="0" y="2160476"/>
            <a:ext cx="12192000" cy="1258585"/>
          </a:xfrm>
          <a:prstGeom prst="rect">
            <a:avLst/>
          </a:prstGeom>
          <a:solidFill>
            <a:srgbClr val="FDFDF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a:xfrm>
            <a:off x="457200" y="280989"/>
            <a:ext cx="11279717" cy="577387"/>
          </a:xfrm>
        </p:spPr>
        <p:txBody>
          <a:bodyPr/>
          <a:lstStyle/>
          <a:p>
            <a:r>
              <a:rPr lang="en-US" sz="3600" dirty="0" smtClean="0">
                <a:solidFill>
                  <a:schemeClr val="bg1"/>
                </a:solidFill>
              </a:rPr>
              <a:t>Reporting: Future State</a:t>
            </a:r>
            <a:endParaRPr lang="en-US" sz="3600" dirty="0">
              <a:solidFill>
                <a:schemeClr val="bg1"/>
              </a:solidFill>
            </a:endParaRPr>
          </a:p>
        </p:txBody>
      </p:sp>
      <p:sp>
        <p:nvSpPr>
          <p:cNvPr id="16" name="Rectangle 15"/>
          <p:cNvSpPr/>
          <p:nvPr/>
        </p:nvSpPr>
        <p:spPr>
          <a:xfrm>
            <a:off x="792120" y="2223314"/>
            <a:ext cx="1024835" cy="339911"/>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1E4191">
                    <a:lumMod val="60000"/>
                    <a:lumOff val="40000"/>
                  </a:srgbClr>
                </a:solidFill>
                <a:latin typeface="Arial" panose="020B0604020202020204" pitchFamily="34" charset="0"/>
                <a:cs typeface="Arial" panose="020B0604020202020204" pitchFamily="34" charset="0"/>
              </a:rPr>
              <a:t>Cassandra Web Services</a:t>
            </a:r>
          </a:p>
        </p:txBody>
      </p:sp>
      <p:sp>
        <p:nvSpPr>
          <p:cNvPr id="11" name="Rounded Rectangle 10"/>
          <p:cNvSpPr/>
          <p:nvPr/>
        </p:nvSpPr>
        <p:spPr>
          <a:xfrm>
            <a:off x="777422" y="2651230"/>
            <a:ext cx="1039533" cy="673600"/>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6" name="Bent Arrow 185"/>
          <p:cNvSpPr/>
          <p:nvPr/>
        </p:nvSpPr>
        <p:spPr>
          <a:xfrm rot="5400000" flipH="1">
            <a:off x="8759806" y="4139521"/>
            <a:ext cx="1548880" cy="1315310"/>
          </a:xfrm>
          <a:prstGeom prst="bentArrow">
            <a:avLst>
              <a:gd name="adj1" fmla="val 18846"/>
              <a:gd name="adj2" fmla="val 25000"/>
              <a:gd name="adj3" fmla="val 25000"/>
              <a:gd name="adj4" fmla="val 64449"/>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TextBox 19"/>
          <p:cNvSpPr txBox="1"/>
          <p:nvPr/>
        </p:nvSpPr>
        <p:spPr>
          <a:xfrm>
            <a:off x="777422" y="2638085"/>
            <a:ext cx="617567" cy="646331"/>
          </a:xfrm>
          <a:prstGeom prst="rect">
            <a:avLst/>
          </a:prstGeom>
          <a:noFill/>
        </p:spPr>
        <p:txBody>
          <a:bodyPr wrap="square" rtlCol="0">
            <a:spAutoFit/>
          </a:bodyPr>
          <a:lstStyle/>
          <a:p>
            <a:r>
              <a:rPr lang="en-US" sz="1200" dirty="0" smtClean="0">
                <a:solidFill>
                  <a:srgbClr val="1E4191">
                    <a:lumMod val="60000"/>
                    <a:lumOff val="40000"/>
                  </a:srgbClr>
                </a:solidFill>
              </a:rPr>
              <a:t>Time </a:t>
            </a:r>
            <a:endParaRPr lang="en-US" sz="1200" dirty="0">
              <a:solidFill>
                <a:srgbClr val="1E4191">
                  <a:lumMod val="60000"/>
                  <a:lumOff val="40000"/>
                </a:srgbClr>
              </a:solidFill>
            </a:endParaRPr>
          </a:p>
          <a:p>
            <a:r>
              <a:rPr lang="en-US" sz="1200" dirty="0">
                <a:solidFill>
                  <a:srgbClr val="1E4191">
                    <a:lumMod val="60000"/>
                    <a:lumOff val="40000"/>
                  </a:srgbClr>
                </a:solidFill>
              </a:rPr>
              <a:t>Series </a:t>
            </a:r>
          </a:p>
          <a:p>
            <a:r>
              <a:rPr lang="en-US" sz="1200" dirty="0">
                <a:solidFill>
                  <a:srgbClr val="1E4191">
                    <a:lumMod val="60000"/>
                    <a:lumOff val="40000"/>
                  </a:srgbClr>
                </a:solidFill>
              </a:rPr>
              <a:t>Data</a:t>
            </a:r>
          </a:p>
        </p:txBody>
      </p:sp>
      <p:sp>
        <p:nvSpPr>
          <p:cNvPr id="22" name="Rectangle 21"/>
          <p:cNvSpPr/>
          <p:nvPr/>
        </p:nvSpPr>
        <p:spPr>
          <a:xfrm>
            <a:off x="792119" y="1591100"/>
            <a:ext cx="5622576"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Insight Web Services </a:t>
            </a:r>
          </a:p>
        </p:txBody>
      </p:sp>
      <p:sp>
        <p:nvSpPr>
          <p:cNvPr id="26" name="Rounded Rectangle 25"/>
          <p:cNvSpPr/>
          <p:nvPr/>
        </p:nvSpPr>
        <p:spPr>
          <a:xfrm>
            <a:off x="2213783" y="2639432"/>
            <a:ext cx="1051553" cy="685397"/>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TextBox 27"/>
          <p:cNvSpPr txBox="1"/>
          <p:nvPr/>
        </p:nvSpPr>
        <p:spPr>
          <a:xfrm>
            <a:off x="2735835" y="2677319"/>
            <a:ext cx="612668" cy="461665"/>
          </a:xfrm>
          <a:prstGeom prst="rect">
            <a:avLst/>
          </a:prstGeom>
          <a:noFill/>
        </p:spPr>
        <p:txBody>
          <a:bodyPr wrap="none" rtlCol="0">
            <a:spAutoFit/>
          </a:bodyPr>
          <a:lstStyle/>
          <a:p>
            <a:r>
              <a:rPr lang="en-US" sz="1200" dirty="0" smtClean="0">
                <a:solidFill>
                  <a:srgbClr val="1E4191">
                    <a:lumMod val="60000"/>
                    <a:lumOff val="40000"/>
                  </a:srgbClr>
                </a:solidFill>
              </a:rPr>
              <a:t>Asset </a:t>
            </a:r>
            <a:br>
              <a:rPr lang="en-US" sz="1200" dirty="0" smtClean="0">
                <a:solidFill>
                  <a:srgbClr val="1E4191">
                    <a:lumMod val="60000"/>
                    <a:lumOff val="40000"/>
                  </a:srgbClr>
                </a:solidFill>
              </a:rPr>
            </a:br>
            <a:r>
              <a:rPr lang="en-US" sz="1200" dirty="0" smtClean="0">
                <a:solidFill>
                  <a:srgbClr val="1E4191">
                    <a:lumMod val="60000"/>
                    <a:lumOff val="40000"/>
                  </a:srgbClr>
                </a:solidFill>
              </a:rPr>
              <a:t>Data</a:t>
            </a:r>
            <a:endParaRPr lang="en-US" sz="1200" dirty="0">
              <a:solidFill>
                <a:srgbClr val="1E4191">
                  <a:lumMod val="60000"/>
                  <a:lumOff val="40000"/>
                </a:srgbClr>
              </a:solidFill>
            </a:endParaRPr>
          </a:p>
        </p:txBody>
      </p:sp>
      <p:grpSp>
        <p:nvGrpSpPr>
          <p:cNvPr id="326" name="Group 325"/>
          <p:cNvGrpSpPr/>
          <p:nvPr/>
        </p:nvGrpSpPr>
        <p:grpSpPr>
          <a:xfrm>
            <a:off x="1357015" y="2743144"/>
            <a:ext cx="258496" cy="253833"/>
            <a:chOff x="1298781" y="3822989"/>
            <a:chExt cx="390186" cy="354791"/>
          </a:xfrm>
        </p:grpSpPr>
        <p:sp>
          <p:nvSpPr>
            <p:cNvPr id="325" name="Oval 324"/>
            <p:cNvSpPr/>
            <p:nvPr/>
          </p:nvSpPr>
          <p:spPr>
            <a:xfrm>
              <a:off x="1315115" y="3848167"/>
              <a:ext cx="347011" cy="310177"/>
            </a:xfrm>
            <a:prstGeom prst="ellipse">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4" name="Oval 403"/>
            <p:cNvSpPr/>
            <p:nvPr/>
          </p:nvSpPr>
          <p:spPr>
            <a:xfrm>
              <a:off x="1446450" y="3822989"/>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5" name="Oval 404"/>
            <p:cNvSpPr/>
            <p:nvPr/>
          </p:nvSpPr>
          <p:spPr>
            <a:xfrm>
              <a:off x="1450204" y="4113151"/>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6" name="Oval 405"/>
            <p:cNvSpPr/>
            <p:nvPr/>
          </p:nvSpPr>
          <p:spPr>
            <a:xfrm>
              <a:off x="1616663" y="402774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7" name="Oval 406"/>
            <p:cNvSpPr/>
            <p:nvPr/>
          </p:nvSpPr>
          <p:spPr>
            <a:xfrm>
              <a:off x="1298781" y="402774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8" name="Oval 407"/>
            <p:cNvSpPr/>
            <p:nvPr/>
          </p:nvSpPr>
          <p:spPr>
            <a:xfrm>
              <a:off x="1607569" y="3887187"/>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9" name="Oval 408"/>
            <p:cNvSpPr/>
            <p:nvPr/>
          </p:nvSpPr>
          <p:spPr>
            <a:xfrm>
              <a:off x="1303335" y="388377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470" name="Flowchart: Magnetic Disk 469"/>
          <p:cNvSpPr/>
          <p:nvPr/>
        </p:nvSpPr>
        <p:spPr>
          <a:xfrm>
            <a:off x="2308698" y="2754477"/>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71" name="Flowchart: Magnetic Disk 470"/>
          <p:cNvSpPr/>
          <p:nvPr/>
        </p:nvSpPr>
        <p:spPr>
          <a:xfrm>
            <a:off x="2461098" y="2906877"/>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2" name="TextBox 51"/>
          <p:cNvSpPr txBox="1"/>
          <p:nvPr/>
        </p:nvSpPr>
        <p:spPr>
          <a:xfrm>
            <a:off x="3613963" y="2964157"/>
            <a:ext cx="1496111" cy="369332"/>
          </a:xfrm>
          <a:prstGeom prst="rect">
            <a:avLst/>
          </a:prstGeom>
          <a:noFill/>
        </p:spPr>
        <p:txBody>
          <a:bodyPr wrap="square" rtlCol="0">
            <a:spAutoFit/>
          </a:bodyPr>
          <a:lstStyle/>
          <a:p>
            <a:pPr algn="ctr"/>
            <a:r>
              <a:rPr lang="en-US" b="1" dirty="0" smtClean="0">
                <a:solidFill>
                  <a:srgbClr val="1E4191">
                    <a:lumMod val="60000"/>
                    <a:lumOff val="40000"/>
                  </a:srgbClr>
                </a:solidFill>
              </a:rPr>
              <a:t>InSight</a:t>
            </a:r>
            <a:endParaRPr lang="en-US" b="1" dirty="0">
              <a:solidFill>
                <a:srgbClr val="1E4191">
                  <a:lumMod val="60000"/>
                  <a:lumOff val="40000"/>
                </a:srgbClr>
              </a:solidFill>
            </a:endParaRPr>
          </a:p>
        </p:txBody>
      </p:sp>
      <p:cxnSp>
        <p:nvCxnSpPr>
          <p:cNvPr id="109" name="Straight Connector 108"/>
          <p:cNvCxnSpPr/>
          <p:nvPr/>
        </p:nvCxnSpPr>
        <p:spPr>
          <a:xfrm>
            <a:off x="0" y="3389370"/>
            <a:ext cx="12178747" cy="19293"/>
          </a:xfrm>
          <a:prstGeom prst="line">
            <a:avLst/>
          </a:prstGeom>
          <a:ln w="508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55128" y="3362232"/>
            <a:ext cx="1741331" cy="646331"/>
          </a:xfrm>
          <a:prstGeom prst="rect">
            <a:avLst/>
          </a:prstGeom>
          <a:noFill/>
        </p:spPr>
        <p:txBody>
          <a:bodyPr wrap="square" rtlCol="0">
            <a:spAutoFit/>
          </a:bodyPr>
          <a:lstStyle/>
          <a:p>
            <a:pPr algn="ctr"/>
            <a:r>
              <a:rPr lang="en-US" b="1" dirty="0" smtClean="0">
                <a:solidFill>
                  <a:srgbClr val="1E4191">
                    <a:lumMod val="60000"/>
                    <a:lumOff val="40000"/>
                  </a:srgbClr>
                </a:solidFill>
              </a:rPr>
              <a:t>Microservices Platform</a:t>
            </a:r>
            <a:endParaRPr lang="en-US" b="1" dirty="0">
              <a:solidFill>
                <a:srgbClr val="1E4191">
                  <a:lumMod val="60000"/>
                  <a:lumOff val="40000"/>
                </a:srgbClr>
              </a:solidFill>
            </a:endParaRPr>
          </a:p>
        </p:txBody>
      </p:sp>
      <p:sp>
        <p:nvSpPr>
          <p:cNvPr id="225" name="Flowchart: Preparation 224"/>
          <p:cNvSpPr/>
          <p:nvPr/>
        </p:nvSpPr>
        <p:spPr>
          <a:xfrm>
            <a:off x="2288791" y="3487003"/>
            <a:ext cx="457200" cy="457200"/>
          </a:xfrm>
          <a:prstGeom prst="flowChartPreparati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30" name="Flowchart: Preparation 229"/>
          <p:cNvSpPr/>
          <p:nvPr/>
        </p:nvSpPr>
        <p:spPr>
          <a:xfrm>
            <a:off x="1210345" y="3476432"/>
            <a:ext cx="457200" cy="457200"/>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grpSp>
        <p:nvGrpSpPr>
          <p:cNvPr id="232" name="Group 231"/>
          <p:cNvGrpSpPr/>
          <p:nvPr/>
        </p:nvGrpSpPr>
        <p:grpSpPr>
          <a:xfrm>
            <a:off x="5418648" y="4081916"/>
            <a:ext cx="1793507" cy="738664"/>
            <a:chOff x="3935868" y="3267785"/>
            <a:chExt cx="1834499" cy="738664"/>
          </a:xfrm>
        </p:grpSpPr>
        <p:grpSp>
          <p:nvGrpSpPr>
            <p:cNvPr id="233" name="Group 232"/>
            <p:cNvGrpSpPr/>
            <p:nvPr/>
          </p:nvGrpSpPr>
          <p:grpSpPr>
            <a:xfrm>
              <a:off x="3935868" y="3267785"/>
              <a:ext cx="1834499" cy="738664"/>
              <a:chOff x="3935868" y="3267785"/>
              <a:chExt cx="1834499" cy="738664"/>
            </a:xfrm>
          </p:grpSpPr>
          <p:sp>
            <p:nvSpPr>
              <p:cNvPr id="236" name="TextBox 235"/>
              <p:cNvSpPr txBox="1"/>
              <p:nvPr/>
            </p:nvSpPr>
            <p:spPr>
              <a:xfrm>
                <a:off x="3935868" y="3267785"/>
                <a:ext cx="1472024" cy="738664"/>
              </a:xfrm>
              <a:prstGeom prst="rect">
                <a:avLst/>
              </a:prstGeom>
              <a:noFill/>
            </p:spPr>
            <p:txBody>
              <a:bodyPr wrap="square" rtlCol="0">
                <a:spAutoFit/>
              </a:bodyPr>
              <a:lstStyle/>
              <a:p>
                <a:pPr marL="91440" indent="-91440">
                  <a:buClr>
                    <a:srgbClr val="1E4191">
                      <a:lumMod val="60000"/>
                      <a:lumOff val="40000"/>
                    </a:srgbClr>
                  </a:buClr>
                  <a:buFont typeface="Wingdings" panose="05000000000000000000" pitchFamily="2" charset="2"/>
                  <a:buChar char="§"/>
                </a:pPr>
                <a:r>
                  <a:rPr lang="en-US" sz="1050" dirty="0" smtClean="0">
                    <a:solidFill>
                      <a:srgbClr val="1E4191">
                        <a:lumMod val="60000"/>
                        <a:lumOff val="40000"/>
                      </a:srgbClr>
                    </a:solidFill>
                  </a:rPr>
                  <a:t>Report Blueprints</a:t>
                </a:r>
              </a:p>
              <a:p>
                <a:pPr marL="91440" indent="-91440">
                  <a:buClr>
                    <a:srgbClr val="1E4191">
                      <a:lumMod val="60000"/>
                      <a:lumOff val="40000"/>
                    </a:srgbClr>
                  </a:buClr>
                  <a:buFont typeface="Wingdings" panose="05000000000000000000" pitchFamily="2" charset="2"/>
                  <a:buChar char="§"/>
                </a:pPr>
                <a:r>
                  <a:rPr lang="en-US" sz="1050" dirty="0" smtClean="0">
                    <a:solidFill>
                      <a:srgbClr val="1E4191">
                        <a:lumMod val="60000"/>
                        <a:lumOff val="40000"/>
                      </a:srgbClr>
                    </a:solidFill>
                  </a:rPr>
                  <a:t>Report Templates</a:t>
                </a:r>
              </a:p>
              <a:p>
                <a:pPr marL="91440" indent="-91440">
                  <a:buClr>
                    <a:srgbClr val="1E4191">
                      <a:lumMod val="60000"/>
                      <a:lumOff val="40000"/>
                    </a:srgbClr>
                  </a:buClr>
                  <a:buFont typeface="Wingdings" panose="05000000000000000000" pitchFamily="2" charset="2"/>
                  <a:buChar char="§"/>
                </a:pPr>
                <a:r>
                  <a:rPr lang="en-US" sz="1050" dirty="0" smtClean="0">
                    <a:solidFill>
                      <a:srgbClr val="1E4191">
                        <a:lumMod val="60000"/>
                        <a:lumOff val="40000"/>
                      </a:srgbClr>
                    </a:solidFill>
                  </a:rPr>
                  <a:t>Report Definitions</a:t>
                </a:r>
              </a:p>
              <a:p>
                <a:pPr marL="91440" indent="-91440">
                  <a:buClr>
                    <a:srgbClr val="1E4191">
                      <a:lumMod val="60000"/>
                      <a:lumOff val="40000"/>
                    </a:srgbClr>
                  </a:buClr>
                  <a:buFont typeface="Wingdings" panose="05000000000000000000" pitchFamily="2" charset="2"/>
                  <a:buChar char="§"/>
                </a:pPr>
                <a:r>
                  <a:rPr lang="en-US" sz="1050" dirty="0" smtClean="0">
                    <a:solidFill>
                      <a:srgbClr val="1E4191">
                        <a:lumMod val="60000"/>
                        <a:lumOff val="40000"/>
                      </a:srgbClr>
                    </a:solidFill>
                  </a:rPr>
                  <a:t>Report Schedules</a:t>
                </a:r>
              </a:p>
            </p:txBody>
          </p:sp>
          <p:sp>
            <p:nvSpPr>
              <p:cNvPr id="237" name="Rounded Rectangle 236"/>
              <p:cNvSpPr/>
              <p:nvPr/>
            </p:nvSpPr>
            <p:spPr>
              <a:xfrm>
                <a:off x="3949312" y="3303356"/>
                <a:ext cx="1821055" cy="67359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4" name="Flowchart: Magnetic Disk 233"/>
            <p:cNvSpPr/>
            <p:nvPr/>
          </p:nvSpPr>
          <p:spPr>
            <a:xfrm>
              <a:off x="5268936" y="34184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5" name="Flowchart: Magnetic Disk 234"/>
            <p:cNvSpPr/>
            <p:nvPr/>
          </p:nvSpPr>
          <p:spPr>
            <a:xfrm>
              <a:off x="5421336" y="35708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8" name="Flowchart: Preparation 237"/>
          <p:cNvSpPr/>
          <p:nvPr/>
        </p:nvSpPr>
        <p:spPr>
          <a:xfrm>
            <a:off x="5859186" y="3519519"/>
            <a:ext cx="457200" cy="457200"/>
          </a:xfrm>
          <a:prstGeom prst="flowChartPreparation">
            <a:avLst/>
          </a:prstGeom>
          <a:solidFill>
            <a:srgbClr val="5881DD"/>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39" name="Flowchart: Preparation 238"/>
          <p:cNvSpPr/>
          <p:nvPr/>
        </p:nvSpPr>
        <p:spPr>
          <a:xfrm>
            <a:off x="7585438" y="4545756"/>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40" name="TextBox 239"/>
          <p:cNvSpPr txBox="1"/>
          <p:nvPr/>
        </p:nvSpPr>
        <p:spPr>
          <a:xfrm>
            <a:off x="8047808" y="4455774"/>
            <a:ext cx="997389" cy="461665"/>
          </a:xfrm>
          <a:prstGeom prst="rect">
            <a:avLst/>
          </a:prstGeom>
          <a:noFill/>
        </p:spPr>
        <p:txBody>
          <a:bodyPr wrap="none" rtlCol="0">
            <a:spAutoFit/>
          </a:bodyPr>
          <a:lstStyle/>
          <a:p>
            <a:pPr algn="ctr"/>
            <a:r>
              <a:rPr lang="en-US" sz="1200" b="1" dirty="0" smtClean="0">
                <a:solidFill>
                  <a:srgbClr val="1E4191">
                    <a:lumMod val="60000"/>
                    <a:lumOff val="40000"/>
                  </a:srgbClr>
                </a:solidFill>
              </a:rPr>
              <a:t>Report</a:t>
            </a:r>
            <a:br>
              <a:rPr lang="en-US" sz="1200" b="1" dirty="0" smtClean="0">
                <a:solidFill>
                  <a:srgbClr val="1E4191">
                    <a:lumMod val="60000"/>
                    <a:lumOff val="40000"/>
                  </a:srgbClr>
                </a:solidFill>
              </a:rPr>
            </a:br>
            <a:r>
              <a:rPr lang="en-US" sz="1200" b="1" dirty="0" smtClean="0">
                <a:solidFill>
                  <a:srgbClr val="1E4191">
                    <a:lumMod val="60000"/>
                    <a:lumOff val="40000"/>
                  </a:srgbClr>
                </a:solidFill>
              </a:rPr>
              <a:t>Generation</a:t>
            </a:r>
            <a:endParaRPr lang="en-US" sz="1200" b="1" dirty="0">
              <a:solidFill>
                <a:srgbClr val="1E4191">
                  <a:lumMod val="60000"/>
                  <a:lumOff val="40000"/>
                </a:srgbClr>
              </a:solidFill>
            </a:endParaRPr>
          </a:p>
        </p:txBody>
      </p:sp>
      <p:sp>
        <p:nvSpPr>
          <p:cNvPr id="241" name="TextBox 240"/>
          <p:cNvSpPr txBox="1"/>
          <p:nvPr/>
        </p:nvSpPr>
        <p:spPr>
          <a:xfrm>
            <a:off x="6085667" y="3490024"/>
            <a:ext cx="1397189" cy="461665"/>
          </a:xfrm>
          <a:prstGeom prst="rect">
            <a:avLst/>
          </a:prstGeom>
          <a:noFill/>
        </p:spPr>
        <p:txBody>
          <a:bodyPr wrap="square" rtlCol="0">
            <a:spAutoFit/>
          </a:bodyPr>
          <a:lstStyle/>
          <a:p>
            <a:pPr algn="ctr"/>
            <a:r>
              <a:rPr lang="en-US" sz="1200" b="1" dirty="0" smtClean="0">
                <a:solidFill>
                  <a:srgbClr val="1E4191">
                    <a:lumMod val="60000"/>
                    <a:lumOff val="40000"/>
                  </a:srgbClr>
                </a:solidFill>
              </a:rPr>
              <a:t>Reporting </a:t>
            </a:r>
            <a:br>
              <a:rPr lang="en-US" sz="1200" b="1" dirty="0" smtClean="0">
                <a:solidFill>
                  <a:srgbClr val="1E4191">
                    <a:lumMod val="60000"/>
                    <a:lumOff val="40000"/>
                  </a:srgbClr>
                </a:solidFill>
              </a:rPr>
            </a:br>
            <a:r>
              <a:rPr lang="en-US" sz="1200" b="1" dirty="0" smtClean="0">
                <a:solidFill>
                  <a:srgbClr val="1E4191">
                    <a:lumMod val="60000"/>
                    <a:lumOff val="40000"/>
                  </a:srgbClr>
                </a:solidFill>
              </a:rPr>
              <a:t>APIs</a:t>
            </a:r>
            <a:endParaRPr lang="en-US" sz="1200" b="1" dirty="0">
              <a:solidFill>
                <a:srgbClr val="1E4191">
                  <a:lumMod val="60000"/>
                  <a:lumOff val="40000"/>
                </a:srgbClr>
              </a:solidFill>
            </a:endParaRPr>
          </a:p>
        </p:txBody>
      </p:sp>
      <p:sp>
        <p:nvSpPr>
          <p:cNvPr id="248" name="TextBox 247"/>
          <p:cNvSpPr txBox="1"/>
          <p:nvPr/>
        </p:nvSpPr>
        <p:spPr>
          <a:xfrm>
            <a:off x="7809678" y="5126141"/>
            <a:ext cx="1051919" cy="646331"/>
          </a:xfrm>
          <a:prstGeom prst="rect">
            <a:avLst/>
          </a:prstGeom>
          <a:noFill/>
        </p:spPr>
        <p:txBody>
          <a:bodyPr wrap="square" rtlCol="0">
            <a:spAutoFit/>
          </a:bodyPr>
          <a:lstStyle/>
          <a:p>
            <a:pPr algn="ctr"/>
            <a:r>
              <a:rPr lang="en-US" sz="1200" b="1" dirty="0" smtClean="0">
                <a:solidFill>
                  <a:srgbClr val="1E4191">
                    <a:lumMod val="60000"/>
                    <a:lumOff val="40000"/>
                  </a:srgbClr>
                </a:solidFill>
              </a:rPr>
              <a:t>Report </a:t>
            </a:r>
          </a:p>
          <a:p>
            <a:pPr algn="ctr"/>
            <a:r>
              <a:rPr lang="en-US" sz="1200" b="1" dirty="0" smtClean="0">
                <a:solidFill>
                  <a:srgbClr val="1E4191">
                    <a:lumMod val="60000"/>
                    <a:lumOff val="40000"/>
                  </a:srgbClr>
                </a:solidFill>
              </a:rPr>
              <a:t>Generation Workers</a:t>
            </a:r>
            <a:endParaRPr lang="en-US" sz="1200" b="1" dirty="0">
              <a:solidFill>
                <a:srgbClr val="1E4191">
                  <a:lumMod val="60000"/>
                  <a:lumOff val="40000"/>
                </a:srgbClr>
              </a:solidFill>
            </a:endParaRPr>
          </a:p>
        </p:txBody>
      </p:sp>
      <p:sp>
        <p:nvSpPr>
          <p:cNvPr id="250" name="Flowchart: Preparation 249"/>
          <p:cNvSpPr/>
          <p:nvPr/>
        </p:nvSpPr>
        <p:spPr>
          <a:xfrm>
            <a:off x="7999077" y="5743526"/>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1" name="Shape 250"/>
          <p:cNvSpPr>
            <a:spLocks noChangeAspect="1"/>
          </p:cNvSpPr>
          <p:nvPr/>
        </p:nvSpPr>
        <p:spPr>
          <a:xfrm>
            <a:off x="8126507" y="5854905"/>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4" name="Flowchart: Preparation 253"/>
          <p:cNvSpPr/>
          <p:nvPr/>
        </p:nvSpPr>
        <p:spPr>
          <a:xfrm>
            <a:off x="8151477" y="5895926"/>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5" name="Rounded Rectangle 254"/>
          <p:cNvSpPr/>
          <p:nvPr/>
        </p:nvSpPr>
        <p:spPr>
          <a:xfrm>
            <a:off x="7785781" y="5149713"/>
            <a:ext cx="1075816" cy="1439195"/>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6" name="Flowchart: Direct Access Storage 255"/>
          <p:cNvSpPr/>
          <p:nvPr/>
        </p:nvSpPr>
        <p:spPr>
          <a:xfrm rot="10800000">
            <a:off x="7546909" y="5245206"/>
            <a:ext cx="322903" cy="158448"/>
          </a:xfrm>
          <a:prstGeom prst="flowChartMagneticDrum">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7" name="Shape 256"/>
          <p:cNvSpPr>
            <a:spLocks noChangeAspect="1"/>
          </p:cNvSpPr>
          <p:nvPr/>
        </p:nvSpPr>
        <p:spPr>
          <a:xfrm>
            <a:off x="8262985" y="5998202"/>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9" name="Flowchart: Preparation 258"/>
          <p:cNvSpPr/>
          <p:nvPr/>
        </p:nvSpPr>
        <p:spPr>
          <a:xfrm>
            <a:off x="8303877" y="6048326"/>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60" name="Shape 259"/>
          <p:cNvSpPr>
            <a:spLocks noChangeAspect="1"/>
          </p:cNvSpPr>
          <p:nvPr/>
        </p:nvSpPr>
        <p:spPr>
          <a:xfrm>
            <a:off x="8424486" y="6159703"/>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9" name="Flowchart: Preparation 278"/>
          <p:cNvSpPr/>
          <p:nvPr/>
        </p:nvSpPr>
        <p:spPr>
          <a:xfrm>
            <a:off x="10472174" y="4840481"/>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80" name="TextBox 279"/>
          <p:cNvSpPr txBox="1"/>
          <p:nvPr/>
        </p:nvSpPr>
        <p:spPr>
          <a:xfrm>
            <a:off x="10738129" y="4739257"/>
            <a:ext cx="1288960" cy="553998"/>
          </a:xfrm>
          <a:prstGeom prst="rect">
            <a:avLst/>
          </a:prstGeom>
          <a:noFill/>
        </p:spPr>
        <p:txBody>
          <a:bodyPr wrap="square" rtlCol="0">
            <a:spAutoFit/>
          </a:bodyPr>
          <a:lstStyle/>
          <a:p>
            <a:r>
              <a:rPr lang="en-US" sz="1000" b="1" dirty="0" smtClean="0">
                <a:solidFill>
                  <a:srgbClr val="1E4191">
                    <a:lumMod val="60000"/>
                    <a:lumOff val="40000"/>
                  </a:srgbClr>
                </a:solidFill>
              </a:rPr>
              <a:t>HTTPS </a:t>
            </a:r>
            <a:r>
              <a:rPr lang="en-US" sz="1000" b="1" dirty="0" err="1" smtClean="0">
                <a:solidFill>
                  <a:srgbClr val="1E4191">
                    <a:lumMod val="60000"/>
                    <a:lumOff val="40000"/>
                  </a:srgbClr>
                </a:solidFill>
              </a:rPr>
              <a:t>WebHooks</a:t>
            </a:r>
            <a:r>
              <a:rPr lang="en-US" sz="1000" b="1" dirty="0" smtClean="0">
                <a:solidFill>
                  <a:srgbClr val="1E4191">
                    <a:lumMod val="60000"/>
                    <a:lumOff val="40000"/>
                  </a:srgbClr>
                </a:solidFill>
              </a:rPr>
              <a:t>/</a:t>
            </a:r>
          </a:p>
          <a:p>
            <a:r>
              <a:rPr lang="en-US" sz="1000" b="1" dirty="0" smtClean="0">
                <a:solidFill>
                  <a:srgbClr val="1E4191">
                    <a:lumMod val="60000"/>
                    <a:lumOff val="40000"/>
                  </a:srgbClr>
                </a:solidFill>
              </a:rPr>
              <a:t>Notifications</a:t>
            </a:r>
            <a:endParaRPr lang="en-US" sz="1000" b="1" dirty="0">
              <a:solidFill>
                <a:srgbClr val="1E4191">
                  <a:lumMod val="60000"/>
                  <a:lumOff val="40000"/>
                </a:srgbClr>
              </a:solidFill>
            </a:endParaRPr>
          </a:p>
        </p:txBody>
      </p:sp>
      <p:sp>
        <p:nvSpPr>
          <p:cNvPr id="282" name="Rounded Rectangle 281"/>
          <p:cNvSpPr/>
          <p:nvPr/>
        </p:nvSpPr>
        <p:spPr>
          <a:xfrm>
            <a:off x="10372312" y="4719300"/>
            <a:ext cx="1625270" cy="20350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3" name="TextBox 282"/>
          <p:cNvSpPr txBox="1"/>
          <p:nvPr/>
        </p:nvSpPr>
        <p:spPr>
          <a:xfrm>
            <a:off x="10201483" y="4440168"/>
            <a:ext cx="2004276" cy="276999"/>
          </a:xfrm>
          <a:prstGeom prst="rect">
            <a:avLst/>
          </a:prstGeom>
          <a:noFill/>
        </p:spPr>
        <p:txBody>
          <a:bodyPr wrap="square" rtlCol="0">
            <a:spAutoFit/>
          </a:bodyPr>
          <a:lstStyle/>
          <a:p>
            <a:pPr algn="ctr"/>
            <a:r>
              <a:rPr lang="en-US" sz="1200" b="1" dirty="0" smtClean="0">
                <a:solidFill>
                  <a:srgbClr val="1E4191">
                    <a:lumMod val="60000"/>
                    <a:lumOff val="40000"/>
                  </a:srgbClr>
                </a:solidFill>
              </a:rPr>
              <a:t>Report Distribution</a:t>
            </a:r>
            <a:endParaRPr lang="en-US" sz="1200" b="1" dirty="0">
              <a:solidFill>
                <a:srgbClr val="1E4191">
                  <a:lumMod val="60000"/>
                  <a:lumOff val="40000"/>
                </a:srgbClr>
              </a:solidFill>
            </a:endParaRPr>
          </a:p>
        </p:txBody>
      </p:sp>
      <p:sp>
        <p:nvSpPr>
          <p:cNvPr id="286" name="TextBox 285"/>
          <p:cNvSpPr txBox="1"/>
          <p:nvPr/>
        </p:nvSpPr>
        <p:spPr>
          <a:xfrm>
            <a:off x="132886" y="3372841"/>
            <a:ext cx="1106706" cy="646331"/>
          </a:xfrm>
          <a:prstGeom prst="rect">
            <a:avLst/>
          </a:prstGeom>
          <a:noFill/>
        </p:spPr>
        <p:txBody>
          <a:bodyPr wrap="square" rtlCol="0">
            <a:spAutoFit/>
          </a:bodyPr>
          <a:lstStyle/>
          <a:p>
            <a:pPr algn="r"/>
            <a:r>
              <a:rPr lang="en-US" sz="1200" dirty="0" smtClean="0">
                <a:solidFill>
                  <a:srgbClr val="1E4191">
                    <a:lumMod val="60000"/>
                    <a:lumOff val="40000"/>
                  </a:srgbClr>
                </a:solidFill>
              </a:rPr>
              <a:t>Time </a:t>
            </a:r>
            <a:endParaRPr lang="en-US" sz="1200" dirty="0">
              <a:solidFill>
                <a:srgbClr val="1E4191">
                  <a:lumMod val="60000"/>
                  <a:lumOff val="40000"/>
                </a:srgbClr>
              </a:solidFill>
            </a:endParaRPr>
          </a:p>
          <a:p>
            <a:pPr algn="r"/>
            <a:r>
              <a:rPr lang="en-US" sz="1200" dirty="0">
                <a:solidFill>
                  <a:srgbClr val="1E4191">
                    <a:lumMod val="60000"/>
                    <a:lumOff val="40000"/>
                  </a:srgbClr>
                </a:solidFill>
              </a:rPr>
              <a:t>Series </a:t>
            </a:r>
          </a:p>
          <a:p>
            <a:pPr algn="r"/>
            <a:r>
              <a:rPr lang="en-US" sz="1200" dirty="0">
                <a:solidFill>
                  <a:srgbClr val="1E4191">
                    <a:lumMod val="60000"/>
                    <a:lumOff val="40000"/>
                  </a:srgbClr>
                </a:solidFill>
              </a:rPr>
              <a:t>Data</a:t>
            </a:r>
          </a:p>
        </p:txBody>
      </p:sp>
      <p:sp>
        <p:nvSpPr>
          <p:cNvPr id="287" name="TextBox 286"/>
          <p:cNvSpPr txBox="1"/>
          <p:nvPr/>
        </p:nvSpPr>
        <p:spPr>
          <a:xfrm>
            <a:off x="2849595" y="3408212"/>
            <a:ext cx="705533" cy="461665"/>
          </a:xfrm>
          <a:prstGeom prst="rect">
            <a:avLst/>
          </a:prstGeom>
          <a:noFill/>
        </p:spPr>
        <p:txBody>
          <a:bodyPr wrap="square" rtlCol="0">
            <a:spAutoFit/>
          </a:bodyPr>
          <a:lstStyle/>
          <a:p>
            <a:r>
              <a:rPr lang="en-US" sz="1200" dirty="0" smtClean="0">
                <a:solidFill>
                  <a:srgbClr val="1E4191">
                    <a:lumMod val="60000"/>
                    <a:lumOff val="40000"/>
                  </a:srgbClr>
                </a:solidFill>
              </a:rPr>
              <a:t>Asset </a:t>
            </a:r>
            <a:br>
              <a:rPr lang="en-US" sz="1200" dirty="0" smtClean="0">
                <a:solidFill>
                  <a:srgbClr val="1E4191">
                    <a:lumMod val="60000"/>
                    <a:lumOff val="40000"/>
                  </a:srgbClr>
                </a:solidFill>
              </a:rPr>
            </a:br>
            <a:r>
              <a:rPr lang="en-US" sz="1200" dirty="0" smtClean="0">
                <a:solidFill>
                  <a:srgbClr val="1E4191">
                    <a:lumMod val="60000"/>
                    <a:lumOff val="40000"/>
                  </a:srgbClr>
                </a:solidFill>
              </a:rPr>
              <a:t>Data</a:t>
            </a:r>
            <a:endParaRPr lang="en-US" sz="1200" dirty="0">
              <a:solidFill>
                <a:srgbClr val="1E4191">
                  <a:lumMod val="60000"/>
                  <a:lumOff val="40000"/>
                </a:srgbClr>
              </a:solidFill>
            </a:endParaRPr>
          </a:p>
        </p:txBody>
      </p:sp>
      <p:sp>
        <p:nvSpPr>
          <p:cNvPr id="288" name="Flowchart: Magnetic Disk 287"/>
          <p:cNvSpPr/>
          <p:nvPr/>
        </p:nvSpPr>
        <p:spPr>
          <a:xfrm>
            <a:off x="2378447" y="3543137"/>
            <a:ext cx="290846" cy="232107"/>
          </a:xfrm>
          <a:prstGeom prst="flowChartMagneticDisk">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9" name="Flowchart: Magnetic Disk 288"/>
          <p:cNvSpPr/>
          <p:nvPr/>
        </p:nvSpPr>
        <p:spPr>
          <a:xfrm>
            <a:off x="2530847" y="3695537"/>
            <a:ext cx="290846" cy="232107"/>
          </a:xfrm>
          <a:prstGeom prst="flowChartMagneticDisk">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90" name="Group 289"/>
          <p:cNvGrpSpPr/>
          <p:nvPr/>
        </p:nvGrpSpPr>
        <p:grpSpPr>
          <a:xfrm>
            <a:off x="1313315" y="3561615"/>
            <a:ext cx="258496" cy="274305"/>
            <a:chOff x="1298781" y="3794375"/>
            <a:chExt cx="390186" cy="383405"/>
          </a:xfrm>
          <a:noFill/>
        </p:grpSpPr>
        <p:sp>
          <p:nvSpPr>
            <p:cNvPr id="291" name="Oval 290"/>
            <p:cNvSpPr/>
            <p:nvPr/>
          </p:nvSpPr>
          <p:spPr>
            <a:xfrm>
              <a:off x="1304814" y="3848166"/>
              <a:ext cx="347011" cy="310177"/>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2" name="Oval 291"/>
            <p:cNvSpPr/>
            <p:nvPr/>
          </p:nvSpPr>
          <p:spPr>
            <a:xfrm>
              <a:off x="1446450" y="3794375"/>
              <a:ext cx="72304" cy="64628"/>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6" name="Oval 295"/>
            <p:cNvSpPr/>
            <p:nvPr/>
          </p:nvSpPr>
          <p:spPr>
            <a:xfrm>
              <a:off x="1450204" y="4113151"/>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7" name="Oval 296"/>
            <p:cNvSpPr/>
            <p:nvPr/>
          </p:nvSpPr>
          <p:spPr>
            <a:xfrm>
              <a:off x="1616663" y="402774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8" name="Oval 297"/>
            <p:cNvSpPr/>
            <p:nvPr/>
          </p:nvSpPr>
          <p:spPr>
            <a:xfrm>
              <a:off x="1298781" y="402774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9" name="Oval 298"/>
            <p:cNvSpPr/>
            <p:nvPr/>
          </p:nvSpPr>
          <p:spPr>
            <a:xfrm>
              <a:off x="1607569" y="3887187"/>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0" name="Oval 299"/>
            <p:cNvSpPr/>
            <p:nvPr/>
          </p:nvSpPr>
          <p:spPr>
            <a:xfrm>
              <a:off x="1303335" y="388377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 name="Group 17"/>
          <p:cNvGrpSpPr/>
          <p:nvPr/>
        </p:nvGrpSpPr>
        <p:grpSpPr>
          <a:xfrm>
            <a:off x="9495640" y="3465971"/>
            <a:ext cx="1762238" cy="486341"/>
            <a:chOff x="7774155" y="5964325"/>
            <a:chExt cx="1762238" cy="486341"/>
          </a:xfrm>
        </p:grpSpPr>
        <p:sp>
          <p:nvSpPr>
            <p:cNvPr id="242" name="TextBox 241"/>
            <p:cNvSpPr txBox="1"/>
            <p:nvPr/>
          </p:nvSpPr>
          <p:spPr>
            <a:xfrm>
              <a:off x="8323175" y="5964325"/>
              <a:ext cx="1213218" cy="461665"/>
            </a:xfrm>
            <a:prstGeom prst="rect">
              <a:avLst/>
            </a:prstGeom>
            <a:noFill/>
          </p:spPr>
          <p:txBody>
            <a:bodyPr wrap="square" rtlCol="0">
              <a:spAutoFit/>
            </a:bodyPr>
            <a:lstStyle/>
            <a:p>
              <a:r>
                <a:rPr lang="en-US" sz="1200" dirty="0" smtClean="0">
                  <a:solidFill>
                    <a:srgbClr val="1E4191">
                      <a:lumMod val="60000"/>
                      <a:lumOff val="40000"/>
                    </a:srgbClr>
                  </a:solidFill>
                </a:rPr>
                <a:t>Elastic BLOB</a:t>
              </a:r>
              <a:r>
                <a:rPr lang="en-US" sz="1200" b="1" dirty="0" smtClean="0">
                  <a:solidFill>
                    <a:srgbClr val="1E4191">
                      <a:lumMod val="60000"/>
                      <a:lumOff val="40000"/>
                    </a:srgbClr>
                  </a:solidFill>
                </a:rPr>
                <a:t> </a:t>
              </a:r>
              <a:r>
                <a:rPr lang="en-US" sz="1200" dirty="0">
                  <a:solidFill>
                    <a:srgbClr val="1E4191">
                      <a:lumMod val="60000"/>
                      <a:lumOff val="40000"/>
                    </a:srgbClr>
                  </a:solidFill>
                </a:rPr>
                <a:t>storage</a:t>
              </a:r>
            </a:p>
          </p:txBody>
        </p:sp>
        <p:sp>
          <p:nvSpPr>
            <p:cNvPr id="303" name="Flowchart: Preparation 302"/>
            <p:cNvSpPr/>
            <p:nvPr/>
          </p:nvSpPr>
          <p:spPr>
            <a:xfrm>
              <a:off x="7892635" y="5993466"/>
              <a:ext cx="457200" cy="457200"/>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grpSp>
          <p:nvGrpSpPr>
            <p:cNvPr id="243" name="Group 242"/>
            <p:cNvGrpSpPr/>
            <p:nvPr/>
          </p:nvGrpSpPr>
          <p:grpSpPr>
            <a:xfrm>
              <a:off x="7774155" y="6043173"/>
              <a:ext cx="682641" cy="293786"/>
              <a:chOff x="8953864" y="3609707"/>
              <a:chExt cx="682641" cy="293786"/>
            </a:xfrm>
          </p:grpSpPr>
          <p:sp>
            <p:nvSpPr>
              <p:cNvPr id="244" name="Flowchart: Magnetic Disk 243"/>
              <p:cNvSpPr/>
              <p:nvPr/>
            </p:nvSpPr>
            <p:spPr>
              <a:xfrm>
                <a:off x="9156689" y="3676402"/>
                <a:ext cx="277006" cy="216566"/>
              </a:xfrm>
              <a:prstGeom prst="flowChartMagneticDisk">
                <a:avLst/>
              </a:prstGeom>
              <a:solidFill>
                <a:schemeClr val="bg1"/>
              </a:solidFill>
              <a:ln w="254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45" name="Group 244"/>
              <p:cNvGrpSpPr/>
              <p:nvPr/>
            </p:nvGrpSpPr>
            <p:grpSpPr>
              <a:xfrm>
                <a:off x="8953864" y="3609707"/>
                <a:ext cx="682641" cy="293786"/>
                <a:chOff x="10379179" y="4824107"/>
                <a:chExt cx="271277" cy="130430"/>
              </a:xfrm>
            </p:grpSpPr>
            <p:sp>
              <p:nvSpPr>
                <p:cNvPr id="246" name="Folded Corner 245"/>
                <p:cNvSpPr/>
                <p:nvPr/>
              </p:nvSpPr>
              <p:spPr>
                <a:xfrm rot="16200000">
                  <a:off x="10463740" y="4857793"/>
                  <a:ext cx="104823" cy="68398"/>
                </a:xfrm>
                <a:prstGeom prst="foldedCorner">
                  <a:avLst/>
                </a:prstGeom>
                <a:solidFill>
                  <a:schemeClr val="bg1"/>
                </a:solid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47" name="TextBox 246"/>
                <p:cNvSpPr txBox="1"/>
                <p:nvPr/>
              </p:nvSpPr>
              <p:spPr>
                <a:xfrm>
                  <a:off x="10379179" y="4824107"/>
                  <a:ext cx="271277" cy="130430"/>
                </a:xfrm>
                <a:prstGeom prst="rect">
                  <a:avLst/>
                </a:prstGeom>
                <a:noFill/>
              </p:spPr>
              <p:txBody>
                <a:bodyPr wrap="square" rtlCol="0" anchor="ctr">
                  <a:spAutoFit/>
                </a:bodyPr>
                <a:lstStyle/>
                <a:p>
                  <a:pPr algn="ctr"/>
                  <a:r>
                    <a:rPr lang="en-US" sz="300" b="1" dirty="0" smtClean="0">
                      <a:solidFill>
                        <a:srgbClr val="1E4191">
                          <a:lumMod val="60000"/>
                          <a:lumOff val="40000"/>
                        </a:srgbClr>
                      </a:solidFill>
                      <a:latin typeface="Courier New" panose="02070309020205020404" pitchFamily="49" charset="0"/>
                      <a:cs typeface="Courier New" panose="02070309020205020404" pitchFamily="49" charset="0"/>
                    </a:rPr>
                    <a:t>101010</a:t>
                  </a:r>
                  <a:endParaRPr lang="en-US" sz="300" b="1" dirty="0">
                    <a:solidFill>
                      <a:srgbClr val="1E4191">
                        <a:lumMod val="60000"/>
                        <a:lumOff val="40000"/>
                      </a:srgbClr>
                    </a:solidFill>
                    <a:latin typeface="Courier New" panose="02070309020205020404" pitchFamily="49" charset="0"/>
                    <a:cs typeface="Courier New" panose="02070309020205020404" pitchFamily="49" charset="0"/>
                  </a:endParaRPr>
                </a:p>
                <a:p>
                  <a:pPr algn="ctr"/>
                  <a:r>
                    <a:rPr lang="en-US" sz="300" b="1" dirty="0" smtClean="0">
                      <a:solidFill>
                        <a:srgbClr val="1E4191">
                          <a:lumMod val="60000"/>
                          <a:lumOff val="40000"/>
                        </a:srgbClr>
                      </a:solidFill>
                      <a:latin typeface="Courier New" panose="02070309020205020404" pitchFamily="49" charset="0"/>
                      <a:cs typeface="Courier New" panose="02070309020205020404" pitchFamily="49" charset="0"/>
                    </a:rPr>
                    <a:t>010101</a:t>
                  </a:r>
                  <a:br>
                    <a:rPr lang="en-US" sz="300" b="1" dirty="0" smtClean="0">
                      <a:solidFill>
                        <a:srgbClr val="1E4191">
                          <a:lumMod val="60000"/>
                          <a:lumOff val="40000"/>
                        </a:srgbClr>
                      </a:solidFill>
                      <a:latin typeface="Courier New" panose="02070309020205020404" pitchFamily="49" charset="0"/>
                      <a:cs typeface="Courier New" panose="02070309020205020404" pitchFamily="49" charset="0"/>
                    </a:rPr>
                  </a:br>
                  <a:r>
                    <a:rPr lang="en-US" sz="300" b="1" dirty="0" smtClean="0">
                      <a:solidFill>
                        <a:srgbClr val="1E4191">
                          <a:lumMod val="60000"/>
                          <a:lumOff val="40000"/>
                        </a:srgbClr>
                      </a:solidFill>
                      <a:latin typeface="Courier New" panose="02070309020205020404" pitchFamily="49" charset="0"/>
                      <a:cs typeface="Courier New" panose="02070309020205020404" pitchFamily="49" charset="0"/>
                    </a:rPr>
                    <a:t>101010</a:t>
                  </a:r>
                  <a:br>
                    <a:rPr lang="en-US" sz="300" b="1" dirty="0" smtClean="0">
                      <a:solidFill>
                        <a:srgbClr val="1E4191">
                          <a:lumMod val="60000"/>
                          <a:lumOff val="40000"/>
                        </a:srgbClr>
                      </a:solidFill>
                      <a:latin typeface="Courier New" panose="02070309020205020404" pitchFamily="49" charset="0"/>
                      <a:cs typeface="Courier New" panose="02070309020205020404" pitchFamily="49" charset="0"/>
                    </a:rPr>
                  </a:br>
                  <a:r>
                    <a:rPr lang="en-US" sz="300" b="1" dirty="0" smtClean="0">
                      <a:solidFill>
                        <a:srgbClr val="1E4191">
                          <a:lumMod val="60000"/>
                          <a:lumOff val="40000"/>
                        </a:srgbClr>
                      </a:solidFill>
                      <a:latin typeface="Courier New" panose="02070309020205020404" pitchFamily="49" charset="0"/>
                      <a:cs typeface="Courier New" panose="02070309020205020404" pitchFamily="49" charset="0"/>
                    </a:rPr>
                    <a:t>010101</a:t>
                  </a:r>
                  <a:br>
                    <a:rPr lang="en-US" sz="300" b="1" dirty="0" smtClean="0">
                      <a:solidFill>
                        <a:srgbClr val="1E4191">
                          <a:lumMod val="60000"/>
                          <a:lumOff val="40000"/>
                        </a:srgbClr>
                      </a:solidFill>
                      <a:latin typeface="Courier New" panose="02070309020205020404" pitchFamily="49" charset="0"/>
                      <a:cs typeface="Courier New" panose="02070309020205020404" pitchFamily="49" charset="0"/>
                    </a:rPr>
                  </a:br>
                  <a:r>
                    <a:rPr lang="en-US" sz="300" b="1" dirty="0" smtClean="0">
                      <a:solidFill>
                        <a:srgbClr val="1E4191">
                          <a:lumMod val="60000"/>
                          <a:lumOff val="40000"/>
                        </a:srgbClr>
                      </a:solidFill>
                      <a:latin typeface="Courier New" panose="02070309020205020404" pitchFamily="49" charset="0"/>
                      <a:cs typeface="Courier New" panose="02070309020205020404" pitchFamily="49" charset="0"/>
                    </a:rPr>
                    <a:t>101010</a:t>
                  </a:r>
                  <a:endParaRPr lang="en-US" sz="300" b="1" dirty="0">
                    <a:solidFill>
                      <a:srgbClr val="1E4191">
                        <a:lumMod val="60000"/>
                        <a:lumOff val="40000"/>
                      </a:srgbClr>
                    </a:solidFill>
                    <a:latin typeface="Courier New" panose="02070309020205020404" pitchFamily="49" charset="0"/>
                    <a:cs typeface="Courier New" panose="02070309020205020404" pitchFamily="49" charset="0"/>
                  </a:endParaRPr>
                </a:p>
              </p:txBody>
            </p:sp>
          </p:grpSp>
        </p:grpSp>
      </p:grpSp>
      <p:sp>
        <p:nvSpPr>
          <p:cNvPr id="304" name="Flowchart: Preparation 303"/>
          <p:cNvSpPr/>
          <p:nvPr/>
        </p:nvSpPr>
        <p:spPr>
          <a:xfrm>
            <a:off x="1782621" y="4339168"/>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305" name="TextBox 304"/>
          <p:cNvSpPr txBox="1"/>
          <p:nvPr/>
        </p:nvSpPr>
        <p:spPr>
          <a:xfrm>
            <a:off x="2216034" y="4299855"/>
            <a:ext cx="971740" cy="461665"/>
          </a:xfrm>
          <a:prstGeom prst="rect">
            <a:avLst/>
          </a:prstGeom>
          <a:noFill/>
        </p:spPr>
        <p:txBody>
          <a:bodyPr wrap="none" rtlCol="0">
            <a:spAutoFit/>
          </a:bodyPr>
          <a:lstStyle/>
          <a:p>
            <a:pPr algn="ctr"/>
            <a:r>
              <a:rPr lang="en-US" sz="1200" b="1" dirty="0" smtClean="0">
                <a:solidFill>
                  <a:srgbClr val="1E4191">
                    <a:lumMod val="60000"/>
                    <a:lumOff val="40000"/>
                  </a:srgbClr>
                </a:solidFill>
              </a:rPr>
              <a:t>Data </a:t>
            </a:r>
            <a:br>
              <a:rPr lang="en-US" sz="1200" b="1" dirty="0" smtClean="0">
                <a:solidFill>
                  <a:srgbClr val="1E4191">
                    <a:lumMod val="60000"/>
                    <a:lumOff val="40000"/>
                  </a:srgbClr>
                </a:solidFill>
              </a:rPr>
            </a:br>
            <a:r>
              <a:rPr lang="en-US" sz="1200" b="1" dirty="0" smtClean="0">
                <a:solidFill>
                  <a:srgbClr val="1E4191">
                    <a:lumMod val="60000"/>
                    <a:lumOff val="40000"/>
                  </a:srgbClr>
                </a:solidFill>
              </a:rPr>
              <a:t>Federation</a:t>
            </a:r>
            <a:endParaRPr lang="en-US" sz="1200" b="1" dirty="0">
              <a:solidFill>
                <a:srgbClr val="1E4191">
                  <a:lumMod val="60000"/>
                  <a:lumOff val="40000"/>
                </a:srgbClr>
              </a:solidFill>
            </a:endParaRPr>
          </a:p>
        </p:txBody>
      </p:sp>
      <p:sp>
        <p:nvSpPr>
          <p:cNvPr id="158" name="Rounded Rectangle 157"/>
          <p:cNvSpPr/>
          <p:nvPr/>
        </p:nvSpPr>
        <p:spPr>
          <a:xfrm>
            <a:off x="5284242" y="3476511"/>
            <a:ext cx="2080314" cy="146697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9" name="Rounded Rectangle 158"/>
          <p:cNvSpPr/>
          <p:nvPr/>
        </p:nvSpPr>
        <p:spPr>
          <a:xfrm>
            <a:off x="1345281" y="4200865"/>
            <a:ext cx="2513072" cy="146586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2" name="Rectangle 161"/>
          <p:cNvSpPr/>
          <p:nvPr/>
        </p:nvSpPr>
        <p:spPr>
          <a:xfrm>
            <a:off x="5288670" y="2229944"/>
            <a:ext cx="1126025" cy="339911"/>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1E4191">
                    <a:lumMod val="60000"/>
                    <a:lumOff val="40000"/>
                  </a:srgbClr>
                </a:solidFill>
                <a:latin typeface="Arial" panose="020B0604020202020204" pitchFamily="34" charset="0"/>
                <a:cs typeface="Arial" panose="020B0604020202020204" pitchFamily="34" charset="0"/>
              </a:rPr>
              <a:t>Reporting Web Services</a:t>
            </a:r>
            <a:endParaRPr lang="en-US" sz="1000" dirty="0">
              <a:solidFill>
                <a:srgbClr val="1E4191">
                  <a:lumMod val="60000"/>
                  <a:lumOff val="40000"/>
                </a:srgbClr>
              </a:solidFill>
              <a:latin typeface="Arial" panose="020B0604020202020204" pitchFamily="34" charset="0"/>
              <a:cs typeface="Arial" panose="020B0604020202020204" pitchFamily="34" charset="0"/>
            </a:endParaRPr>
          </a:p>
        </p:txBody>
      </p:sp>
      <p:sp>
        <p:nvSpPr>
          <p:cNvPr id="163" name="Rounded Rectangle 162"/>
          <p:cNvSpPr/>
          <p:nvPr/>
        </p:nvSpPr>
        <p:spPr>
          <a:xfrm>
            <a:off x="7443025" y="4326651"/>
            <a:ext cx="1617013" cy="246850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79" name="Group 178"/>
          <p:cNvGrpSpPr/>
          <p:nvPr/>
        </p:nvGrpSpPr>
        <p:grpSpPr>
          <a:xfrm>
            <a:off x="1471565" y="4860510"/>
            <a:ext cx="2253271" cy="738664"/>
            <a:chOff x="3935868" y="3267785"/>
            <a:chExt cx="1993637" cy="738664"/>
          </a:xfrm>
        </p:grpSpPr>
        <p:grpSp>
          <p:nvGrpSpPr>
            <p:cNvPr id="180" name="Group 179"/>
            <p:cNvGrpSpPr/>
            <p:nvPr/>
          </p:nvGrpSpPr>
          <p:grpSpPr>
            <a:xfrm>
              <a:off x="3935868" y="3267785"/>
              <a:ext cx="1993637" cy="738664"/>
              <a:chOff x="3935868" y="3267785"/>
              <a:chExt cx="1993637" cy="738664"/>
            </a:xfrm>
          </p:grpSpPr>
          <p:sp>
            <p:nvSpPr>
              <p:cNvPr id="183" name="TextBox 182"/>
              <p:cNvSpPr txBox="1"/>
              <p:nvPr/>
            </p:nvSpPr>
            <p:spPr>
              <a:xfrm>
                <a:off x="3935868" y="3267785"/>
                <a:ext cx="1472024" cy="738664"/>
              </a:xfrm>
              <a:prstGeom prst="rect">
                <a:avLst/>
              </a:prstGeom>
              <a:noFill/>
            </p:spPr>
            <p:txBody>
              <a:bodyPr wrap="square" rtlCol="0">
                <a:spAutoFit/>
              </a:bodyPr>
              <a:lstStyle/>
              <a:p>
                <a:pPr marL="91440" indent="-91440">
                  <a:buClr>
                    <a:srgbClr val="1E4191">
                      <a:lumMod val="60000"/>
                      <a:lumOff val="40000"/>
                    </a:srgbClr>
                  </a:buClr>
                  <a:buFont typeface="Wingdings" panose="05000000000000000000" pitchFamily="2" charset="2"/>
                  <a:buChar char="§"/>
                </a:pPr>
                <a:r>
                  <a:rPr lang="en-US" sz="1050" dirty="0" smtClean="0">
                    <a:solidFill>
                      <a:srgbClr val="1E4191">
                        <a:lumMod val="60000"/>
                        <a:lumOff val="40000"/>
                      </a:srgbClr>
                    </a:solidFill>
                  </a:rPr>
                  <a:t>Data Source Definitions</a:t>
                </a:r>
              </a:p>
              <a:p>
                <a:pPr marL="91440" indent="-91440">
                  <a:buClr>
                    <a:srgbClr val="1E4191">
                      <a:lumMod val="60000"/>
                      <a:lumOff val="40000"/>
                    </a:srgbClr>
                  </a:buClr>
                  <a:buFont typeface="Wingdings" panose="05000000000000000000" pitchFamily="2" charset="2"/>
                  <a:buChar char="§"/>
                </a:pPr>
                <a:r>
                  <a:rPr lang="en-US" sz="1050" dirty="0" smtClean="0">
                    <a:solidFill>
                      <a:srgbClr val="1E4191">
                        <a:lumMod val="60000"/>
                        <a:lumOff val="40000"/>
                      </a:srgbClr>
                    </a:solidFill>
                  </a:rPr>
                  <a:t>Data Transformations</a:t>
                </a:r>
              </a:p>
            </p:txBody>
          </p:sp>
          <p:sp>
            <p:nvSpPr>
              <p:cNvPr id="184" name="Rounded Rectangle 183"/>
              <p:cNvSpPr/>
              <p:nvPr/>
            </p:nvSpPr>
            <p:spPr>
              <a:xfrm>
                <a:off x="3949312" y="3303356"/>
                <a:ext cx="1980193" cy="58473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81" name="Flowchart: Magnetic Disk 180"/>
            <p:cNvSpPr/>
            <p:nvPr/>
          </p:nvSpPr>
          <p:spPr>
            <a:xfrm>
              <a:off x="5374661" y="34184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2" name="Flowchart: Magnetic Disk 181"/>
            <p:cNvSpPr/>
            <p:nvPr/>
          </p:nvSpPr>
          <p:spPr>
            <a:xfrm>
              <a:off x="5527061" y="35708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92" name="Rectangle 191"/>
          <p:cNvSpPr/>
          <p:nvPr/>
        </p:nvSpPr>
        <p:spPr>
          <a:xfrm>
            <a:off x="-3809" y="6223166"/>
            <a:ext cx="5759901" cy="646761"/>
          </a:xfrm>
          <a:prstGeom prst="rect">
            <a:avLst/>
          </a:prstGeom>
          <a:solidFill>
            <a:schemeClr val="bg1">
              <a:lumMod val="8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3" name="Group 22"/>
          <p:cNvGrpSpPr/>
          <p:nvPr/>
        </p:nvGrpSpPr>
        <p:grpSpPr>
          <a:xfrm>
            <a:off x="78628" y="6472107"/>
            <a:ext cx="1950122" cy="287431"/>
            <a:chOff x="325941" y="4815434"/>
            <a:chExt cx="1950122" cy="287431"/>
          </a:xfrm>
        </p:grpSpPr>
        <p:sp>
          <p:nvSpPr>
            <p:cNvPr id="191" name="Flowchart: Preparation 190"/>
            <p:cNvSpPr/>
            <p:nvPr/>
          </p:nvSpPr>
          <p:spPr>
            <a:xfrm>
              <a:off x="325941" y="4815434"/>
              <a:ext cx="262518" cy="287431"/>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3" name="TextBox 192"/>
            <p:cNvSpPr txBox="1"/>
            <p:nvPr/>
          </p:nvSpPr>
          <p:spPr>
            <a:xfrm>
              <a:off x="657685" y="4820650"/>
              <a:ext cx="1618378" cy="276999"/>
            </a:xfrm>
            <a:prstGeom prst="rect">
              <a:avLst/>
            </a:prstGeom>
            <a:noFill/>
          </p:spPr>
          <p:txBody>
            <a:bodyPr wrap="square" rtlCol="0">
              <a:spAutoFit/>
            </a:bodyPr>
            <a:lstStyle/>
            <a:p>
              <a:r>
                <a:rPr lang="en-US" sz="1200" dirty="0" smtClean="0">
                  <a:solidFill>
                    <a:srgbClr val="1E4191">
                      <a:lumMod val="60000"/>
                      <a:lumOff val="40000"/>
                    </a:srgbClr>
                  </a:solidFill>
                </a:rPr>
                <a:t>Public API (Existing)</a:t>
              </a:r>
              <a:endParaRPr lang="en-US" sz="1200" dirty="0">
                <a:solidFill>
                  <a:srgbClr val="1E4191">
                    <a:lumMod val="60000"/>
                    <a:lumOff val="40000"/>
                  </a:srgbClr>
                </a:solidFill>
              </a:endParaRPr>
            </a:p>
          </p:txBody>
        </p:sp>
      </p:grpSp>
      <p:grpSp>
        <p:nvGrpSpPr>
          <p:cNvPr id="21" name="Group 20"/>
          <p:cNvGrpSpPr/>
          <p:nvPr/>
        </p:nvGrpSpPr>
        <p:grpSpPr>
          <a:xfrm>
            <a:off x="2156634" y="6442964"/>
            <a:ext cx="1965673" cy="287431"/>
            <a:chOff x="325941" y="5214389"/>
            <a:chExt cx="1965673" cy="287431"/>
          </a:xfrm>
        </p:grpSpPr>
        <p:sp>
          <p:nvSpPr>
            <p:cNvPr id="190" name="Flowchart: Preparation 189"/>
            <p:cNvSpPr/>
            <p:nvPr/>
          </p:nvSpPr>
          <p:spPr>
            <a:xfrm>
              <a:off x="325941" y="5214389"/>
              <a:ext cx="262518" cy="287431"/>
            </a:xfrm>
            <a:prstGeom prst="flowChartPreparation">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4" name="TextBox 193"/>
            <p:cNvSpPr txBox="1"/>
            <p:nvPr/>
          </p:nvSpPr>
          <p:spPr>
            <a:xfrm>
              <a:off x="673236" y="5219605"/>
              <a:ext cx="1618378" cy="276999"/>
            </a:xfrm>
            <a:prstGeom prst="rect">
              <a:avLst/>
            </a:prstGeom>
            <a:noFill/>
          </p:spPr>
          <p:txBody>
            <a:bodyPr wrap="square" rtlCol="0">
              <a:spAutoFit/>
            </a:bodyPr>
            <a:lstStyle/>
            <a:p>
              <a:r>
                <a:rPr lang="en-US" sz="1200" dirty="0" smtClean="0">
                  <a:solidFill>
                    <a:srgbClr val="1E4191">
                      <a:lumMod val="60000"/>
                      <a:lumOff val="40000"/>
                    </a:srgbClr>
                  </a:solidFill>
                </a:rPr>
                <a:t>Public API (New)</a:t>
              </a:r>
              <a:endParaRPr lang="en-US" sz="1200" dirty="0">
                <a:solidFill>
                  <a:srgbClr val="1E4191">
                    <a:lumMod val="60000"/>
                    <a:lumOff val="40000"/>
                  </a:srgbClr>
                </a:solidFill>
              </a:endParaRPr>
            </a:p>
          </p:txBody>
        </p:sp>
      </p:grpSp>
      <p:grpSp>
        <p:nvGrpSpPr>
          <p:cNvPr id="19" name="Group 18"/>
          <p:cNvGrpSpPr/>
          <p:nvPr/>
        </p:nvGrpSpPr>
        <p:grpSpPr>
          <a:xfrm>
            <a:off x="3967505" y="6412244"/>
            <a:ext cx="1959584" cy="287431"/>
            <a:chOff x="332030" y="5658482"/>
            <a:chExt cx="1959584" cy="287431"/>
          </a:xfrm>
        </p:grpSpPr>
        <p:sp>
          <p:nvSpPr>
            <p:cNvPr id="189" name="Flowchart: Preparation 188"/>
            <p:cNvSpPr/>
            <p:nvPr/>
          </p:nvSpPr>
          <p:spPr>
            <a:xfrm>
              <a:off x="332030" y="5658482"/>
              <a:ext cx="262518" cy="287431"/>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5" name="TextBox 194"/>
            <p:cNvSpPr txBox="1"/>
            <p:nvPr/>
          </p:nvSpPr>
          <p:spPr>
            <a:xfrm>
              <a:off x="673236" y="5663698"/>
              <a:ext cx="1618378" cy="276999"/>
            </a:xfrm>
            <a:prstGeom prst="rect">
              <a:avLst/>
            </a:prstGeom>
            <a:noFill/>
          </p:spPr>
          <p:txBody>
            <a:bodyPr wrap="square" rtlCol="0">
              <a:spAutoFit/>
            </a:bodyPr>
            <a:lstStyle/>
            <a:p>
              <a:r>
                <a:rPr lang="en-US" sz="1200" dirty="0" smtClean="0">
                  <a:solidFill>
                    <a:srgbClr val="1E4191">
                      <a:lumMod val="60000"/>
                      <a:lumOff val="40000"/>
                    </a:srgbClr>
                  </a:solidFill>
                </a:rPr>
                <a:t>Private API (New)</a:t>
              </a:r>
              <a:endParaRPr lang="en-US" sz="1200" dirty="0">
                <a:solidFill>
                  <a:srgbClr val="1E4191">
                    <a:lumMod val="60000"/>
                    <a:lumOff val="40000"/>
                  </a:srgbClr>
                </a:solidFill>
              </a:endParaRPr>
            </a:p>
          </p:txBody>
        </p:sp>
      </p:grpSp>
      <p:sp>
        <p:nvSpPr>
          <p:cNvPr id="199" name="TextBox 198"/>
          <p:cNvSpPr txBox="1"/>
          <p:nvPr/>
        </p:nvSpPr>
        <p:spPr>
          <a:xfrm>
            <a:off x="433459" y="6223166"/>
            <a:ext cx="825173" cy="276999"/>
          </a:xfrm>
          <a:prstGeom prst="rect">
            <a:avLst/>
          </a:prstGeom>
          <a:noFill/>
        </p:spPr>
        <p:txBody>
          <a:bodyPr wrap="square" rtlCol="0">
            <a:spAutoFit/>
          </a:bodyPr>
          <a:lstStyle/>
          <a:p>
            <a:r>
              <a:rPr lang="en-US" sz="1200" b="1" dirty="0" smtClean="0">
                <a:solidFill>
                  <a:srgbClr val="1E4191">
                    <a:lumMod val="60000"/>
                    <a:lumOff val="40000"/>
                  </a:srgbClr>
                </a:solidFill>
              </a:rPr>
              <a:t>LEGEND</a:t>
            </a:r>
            <a:endParaRPr lang="en-US" sz="1200" b="1" dirty="0">
              <a:solidFill>
                <a:srgbClr val="1E4191">
                  <a:lumMod val="60000"/>
                  <a:lumOff val="40000"/>
                </a:srgbClr>
              </a:solidFill>
            </a:endParaRPr>
          </a:p>
        </p:txBody>
      </p:sp>
      <p:sp>
        <p:nvSpPr>
          <p:cNvPr id="188" name="Right Arrow 187"/>
          <p:cNvSpPr/>
          <p:nvPr/>
        </p:nvSpPr>
        <p:spPr>
          <a:xfrm>
            <a:off x="8901561" y="5195328"/>
            <a:ext cx="1441244" cy="524133"/>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0" name="Rectangle 199"/>
          <p:cNvSpPr/>
          <p:nvPr/>
        </p:nvSpPr>
        <p:spPr>
          <a:xfrm>
            <a:off x="792119" y="1169137"/>
            <a:ext cx="1730565"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1E4191">
                    <a:lumMod val="60000"/>
                    <a:lumOff val="40000"/>
                  </a:srgbClr>
                </a:solidFill>
                <a:latin typeface="Arial" panose="020B0604020202020204" pitchFamily="34" charset="0"/>
                <a:cs typeface="Arial" panose="020B0604020202020204" pitchFamily="34" charset="0"/>
              </a:rPr>
              <a:t>Web</a:t>
            </a:r>
            <a:endParaRPr lang="en-US" sz="1600" dirty="0">
              <a:solidFill>
                <a:srgbClr val="1E4191">
                  <a:lumMod val="60000"/>
                  <a:lumOff val="40000"/>
                </a:srgbClr>
              </a:solidFill>
              <a:latin typeface="Arial" panose="020B0604020202020204" pitchFamily="34" charset="0"/>
              <a:cs typeface="Arial" panose="020B0604020202020204" pitchFamily="34" charset="0"/>
            </a:endParaRPr>
          </a:p>
        </p:txBody>
      </p:sp>
      <p:sp>
        <p:nvSpPr>
          <p:cNvPr id="201" name="Rectangle 200"/>
          <p:cNvSpPr/>
          <p:nvPr/>
        </p:nvSpPr>
        <p:spPr>
          <a:xfrm>
            <a:off x="2735215" y="1169137"/>
            <a:ext cx="1818336"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1E4191">
                    <a:lumMod val="60000"/>
                    <a:lumOff val="40000"/>
                  </a:srgbClr>
                </a:solidFill>
                <a:latin typeface="Arial" panose="020B0604020202020204" pitchFamily="34" charset="0"/>
                <a:cs typeface="Arial" panose="020B0604020202020204" pitchFamily="34" charset="0"/>
              </a:rPr>
              <a:t>Hybrid</a:t>
            </a:r>
            <a:endParaRPr lang="en-US" sz="1600" dirty="0">
              <a:solidFill>
                <a:srgbClr val="1E4191">
                  <a:lumMod val="60000"/>
                  <a:lumOff val="40000"/>
                </a:srgbClr>
              </a:solidFill>
              <a:latin typeface="Arial" panose="020B0604020202020204" pitchFamily="34" charset="0"/>
              <a:cs typeface="Arial" panose="020B0604020202020204" pitchFamily="34" charset="0"/>
            </a:endParaRPr>
          </a:p>
        </p:txBody>
      </p:sp>
      <p:sp>
        <p:nvSpPr>
          <p:cNvPr id="202" name="Rectangle 201"/>
          <p:cNvSpPr/>
          <p:nvPr/>
        </p:nvSpPr>
        <p:spPr>
          <a:xfrm>
            <a:off x="4766081" y="1169137"/>
            <a:ext cx="1648614"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1E4191">
                    <a:lumMod val="60000"/>
                    <a:lumOff val="40000"/>
                  </a:srgbClr>
                </a:solidFill>
                <a:latin typeface="Arial" panose="020B0604020202020204" pitchFamily="34" charset="0"/>
                <a:cs typeface="Arial" panose="020B0604020202020204" pitchFamily="34" charset="0"/>
              </a:rPr>
              <a:t>Mobile</a:t>
            </a:r>
            <a:endParaRPr lang="en-US" sz="1600" dirty="0">
              <a:solidFill>
                <a:srgbClr val="1E4191">
                  <a:lumMod val="60000"/>
                  <a:lumOff val="40000"/>
                </a:srgbClr>
              </a:solidFill>
              <a:latin typeface="Arial" panose="020B0604020202020204" pitchFamily="34" charset="0"/>
              <a:cs typeface="Arial" panose="020B0604020202020204" pitchFamily="34" charset="0"/>
            </a:endParaRPr>
          </a:p>
        </p:txBody>
      </p:sp>
      <p:sp>
        <p:nvSpPr>
          <p:cNvPr id="112" name="TextBox 111"/>
          <p:cNvSpPr txBox="1"/>
          <p:nvPr/>
        </p:nvSpPr>
        <p:spPr>
          <a:xfrm rot="16200000">
            <a:off x="-470039" y="2665412"/>
            <a:ext cx="1230302" cy="276999"/>
          </a:xfrm>
          <a:prstGeom prst="rect">
            <a:avLst/>
          </a:prstGeom>
          <a:noFill/>
        </p:spPr>
        <p:txBody>
          <a:bodyPr wrap="square" rtlCol="0">
            <a:spAutoFit/>
          </a:bodyPr>
          <a:lstStyle/>
          <a:p>
            <a:pPr algn="ctr"/>
            <a:r>
              <a:rPr lang="en-US" sz="1200" dirty="0" smtClean="0">
                <a:solidFill>
                  <a:srgbClr val="1E4191">
                    <a:lumMod val="20000"/>
                    <a:lumOff val="80000"/>
                  </a:srgbClr>
                </a:solidFill>
              </a:rPr>
              <a:t>PRIVATE</a:t>
            </a:r>
            <a:endParaRPr lang="en-US" sz="1200" dirty="0">
              <a:solidFill>
                <a:srgbClr val="1E4191">
                  <a:lumMod val="20000"/>
                  <a:lumOff val="80000"/>
                </a:srgbClr>
              </a:solidFill>
            </a:endParaRPr>
          </a:p>
        </p:txBody>
      </p:sp>
      <p:sp>
        <p:nvSpPr>
          <p:cNvPr id="113" name="TextBox 112"/>
          <p:cNvSpPr txBox="1"/>
          <p:nvPr/>
        </p:nvSpPr>
        <p:spPr>
          <a:xfrm rot="16200000">
            <a:off x="-932879" y="5006675"/>
            <a:ext cx="2155982" cy="276999"/>
          </a:xfrm>
          <a:prstGeom prst="rect">
            <a:avLst/>
          </a:prstGeom>
          <a:noFill/>
        </p:spPr>
        <p:txBody>
          <a:bodyPr wrap="square" rtlCol="0">
            <a:spAutoFit/>
          </a:bodyPr>
          <a:lstStyle/>
          <a:p>
            <a:pPr algn="ctr"/>
            <a:r>
              <a:rPr lang="en-US" sz="1200" dirty="0" smtClean="0">
                <a:solidFill>
                  <a:srgbClr val="1E4191">
                    <a:lumMod val="20000"/>
                    <a:lumOff val="80000"/>
                  </a:srgbClr>
                </a:solidFill>
              </a:rPr>
              <a:t>PRIVATE</a:t>
            </a:r>
            <a:endParaRPr lang="en-US" sz="1200" dirty="0">
              <a:solidFill>
                <a:srgbClr val="1E4191">
                  <a:lumMod val="20000"/>
                  <a:lumOff val="80000"/>
                </a:srgbClr>
              </a:solidFill>
            </a:endParaRPr>
          </a:p>
        </p:txBody>
      </p:sp>
      <p:sp>
        <p:nvSpPr>
          <p:cNvPr id="114" name="TextBox 113"/>
          <p:cNvSpPr txBox="1"/>
          <p:nvPr/>
        </p:nvSpPr>
        <p:spPr>
          <a:xfrm rot="16200000">
            <a:off x="-496075" y="1361063"/>
            <a:ext cx="1282374" cy="276999"/>
          </a:xfrm>
          <a:prstGeom prst="rect">
            <a:avLst/>
          </a:prstGeom>
          <a:noFill/>
        </p:spPr>
        <p:txBody>
          <a:bodyPr wrap="square" rtlCol="0">
            <a:spAutoFit/>
          </a:bodyPr>
          <a:lstStyle/>
          <a:p>
            <a:pPr algn="ctr"/>
            <a:r>
              <a:rPr lang="en-US" sz="1200" dirty="0" smtClean="0">
                <a:solidFill>
                  <a:srgbClr val="1E4191">
                    <a:lumMod val="20000"/>
                    <a:lumOff val="80000"/>
                  </a:srgbClr>
                </a:solidFill>
              </a:rPr>
              <a:t>PUBLUC</a:t>
            </a:r>
            <a:endParaRPr lang="en-US" sz="1200" dirty="0">
              <a:solidFill>
                <a:srgbClr val="1E4191">
                  <a:lumMod val="20000"/>
                  <a:lumOff val="80000"/>
                </a:srgbClr>
              </a:solidFill>
            </a:endParaRPr>
          </a:p>
        </p:txBody>
      </p:sp>
      <p:sp>
        <p:nvSpPr>
          <p:cNvPr id="115" name="TextBox 114"/>
          <p:cNvSpPr txBox="1"/>
          <p:nvPr/>
        </p:nvSpPr>
        <p:spPr>
          <a:xfrm rot="16200000">
            <a:off x="-268901" y="3624501"/>
            <a:ext cx="828026" cy="276999"/>
          </a:xfrm>
          <a:prstGeom prst="rect">
            <a:avLst/>
          </a:prstGeom>
          <a:noFill/>
        </p:spPr>
        <p:txBody>
          <a:bodyPr wrap="square" rtlCol="0">
            <a:spAutoFit/>
          </a:bodyPr>
          <a:lstStyle/>
          <a:p>
            <a:pPr algn="ctr"/>
            <a:r>
              <a:rPr lang="en-US" sz="1200" dirty="0" smtClean="0">
                <a:solidFill>
                  <a:srgbClr val="1E4191">
                    <a:lumMod val="20000"/>
                    <a:lumOff val="80000"/>
                  </a:srgbClr>
                </a:solidFill>
              </a:rPr>
              <a:t>PUBLIC</a:t>
            </a:r>
            <a:endParaRPr lang="en-US" sz="1200" dirty="0">
              <a:solidFill>
                <a:srgbClr val="1E4191">
                  <a:lumMod val="20000"/>
                  <a:lumOff val="80000"/>
                </a:srgbClr>
              </a:solidFill>
            </a:endParaRPr>
          </a:p>
        </p:txBody>
      </p:sp>
      <p:sp>
        <p:nvSpPr>
          <p:cNvPr id="123" name="Flowchart: Preparation 122"/>
          <p:cNvSpPr/>
          <p:nvPr/>
        </p:nvSpPr>
        <p:spPr>
          <a:xfrm>
            <a:off x="10472174" y="5297452"/>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24" name="TextBox 123"/>
          <p:cNvSpPr txBox="1"/>
          <p:nvPr/>
        </p:nvSpPr>
        <p:spPr>
          <a:xfrm>
            <a:off x="10738129" y="5303354"/>
            <a:ext cx="1288960" cy="246221"/>
          </a:xfrm>
          <a:prstGeom prst="rect">
            <a:avLst/>
          </a:prstGeom>
          <a:noFill/>
        </p:spPr>
        <p:txBody>
          <a:bodyPr wrap="square" rtlCol="0">
            <a:spAutoFit/>
          </a:bodyPr>
          <a:lstStyle/>
          <a:p>
            <a:r>
              <a:rPr lang="en-US" sz="1000" b="1" dirty="0" smtClean="0">
                <a:solidFill>
                  <a:srgbClr val="1E4191">
                    <a:lumMod val="60000"/>
                    <a:lumOff val="40000"/>
                  </a:srgbClr>
                </a:solidFill>
              </a:rPr>
              <a:t>SFTP</a:t>
            </a:r>
            <a:endParaRPr lang="en-US" sz="1000" b="1" dirty="0">
              <a:solidFill>
                <a:srgbClr val="1E4191">
                  <a:lumMod val="60000"/>
                  <a:lumOff val="40000"/>
                </a:srgbClr>
              </a:solidFill>
            </a:endParaRPr>
          </a:p>
        </p:txBody>
      </p:sp>
      <p:sp>
        <p:nvSpPr>
          <p:cNvPr id="125" name="Flowchart: Preparation 124"/>
          <p:cNvSpPr/>
          <p:nvPr/>
        </p:nvSpPr>
        <p:spPr>
          <a:xfrm>
            <a:off x="10472174" y="5714568"/>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26" name="TextBox 125"/>
          <p:cNvSpPr txBox="1"/>
          <p:nvPr/>
        </p:nvSpPr>
        <p:spPr>
          <a:xfrm>
            <a:off x="10738129" y="5720470"/>
            <a:ext cx="1288960" cy="246221"/>
          </a:xfrm>
          <a:prstGeom prst="rect">
            <a:avLst/>
          </a:prstGeom>
          <a:noFill/>
        </p:spPr>
        <p:txBody>
          <a:bodyPr wrap="square" rtlCol="0">
            <a:spAutoFit/>
          </a:bodyPr>
          <a:lstStyle/>
          <a:p>
            <a:r>
              <a:rPr lang="en-US" sz="1000" b="1" dirty="0" smtClean="0">
                <a:solidFill>
                  <a:srgbClr val="1E4191">
                    <a:lumMod val="60000"/>
                    <a:lumOff val="40000"/>
                  </a:srgbClr>
                </a:solidFill>
              </a:rPr>
              <a:t>Secure Email</a:t>
            </a:r>
            <a:endParaRPr lang="en-US" sz="1000" b="1" dirty="0">
              <a:solidFill>
                <a:srgbClr val="1E4191">
                  <a:lumMod val="60000"/>
                  <a:lumOff val="40000"/>
                </a:srgbClr>
              </a:solidFill>
            </a:endParaRPr>
          </a:p>
        </p:txBody>
      </p:sp>
      <p:sp>
        <p:nvSpPr>
          <p:cNvPr id="127" name="Flowchart: Preparation 126"/>
          <p:cNvSpPr/>
          <p:nvPr/>
        </p:nvSpPr>
        <p:spPr>
          <a:xfrm>
            <a:off x="10472174" y="6137586"/>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28" name="TextBox 127"/>
          <p:cNvSpPr txBox="1"/>
          <p:nvPr/>
        </p:nvSpPr>
        <p:spPr>
          <a:xfrm>
            <a:off x="11038380" y="6103466"/>
            <a:ext cx="914129" cy="553998"/>
          </a:xfrm>
          <a:prstGeom prst="rect">
            <a:avLst/>
          </a:prstGeom>
          <a:noFill/>
        </p:spPr>
        <p:txBody>
          <a:bodyPr wrap="square" rtlCol="0">
            <a:spAutoFit/>
          </a:bodyPr>
          <a:lstStyle/>
          <a:p>
            <a:r>
              <a:rPr lang="en-US" sz="1000" b="1" dirty="0" smtClean="0">
                <a:solidFill>
                  <a:srgbClr val="1E4191">
                    <a:lumMod val="60000"/>
                    <a:lumOff val="40000"/>
                  </a:srgbClr>
                </a:solidFill>
              </a:rPr>
              <a:t>Other </a:t>
            </a:r>
          </a:p>
          <a:p>
            <a:r>
              <a:rPr lang="en-US" sz="1000" b="1" dirty="0" smtClean="0">
                <a:solidFill>
                  <a:srgbClr val="1E4191">
                    <a:lumMod val="60000"/>
                    <a:lumOff val="40000"/>
                  </a:srgbClr>
                </a:solidFill>
              </a:rPr>
              <a:t>Delivery</a:t>
            </a:r>
          </a:p>
          <a:p>
            <a:r>
              <a:rPr lang="en-US" sz="1000" b="1" dirty="0" smtClean="0">
                <a:solidFill>
                  <a:srgbClr val="1E4191">
                    <a:lumMod val="60000"/>
                    <a:lumOff val="40000"/>
                  </a:srgbClr>
                </a:solidFill>
              </a:rPr>
              <a:t>Channels…</a:t>
            </a:r>
            <a:endParaRPr lang="en-US" sz="1000" b="1" dirty="0">
              <a:solidFill>
                <a:srgbClr val="1E4191">
                  <a:lumMod val="60000"/>
                  <a:lumOff val="40000"/>
                </a:srgbClr>
              </a:solidFill>
            </a:endParaRPr>
          </a:p>
        </p:txBody>
      </p:sp>
      <p:sp>
        <p:nvSpPr>
          <p:cNvPr id="129" name="Flowchart: Preparation 128"/>
          <p:cNvSpPr/>
          <p:nvPr/>
        </p:nvSpPr>
        <p:spPr>
          <a:xfrm>
            <a:off x="10624574" y="6289986"/>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30" name="Flowchart: Preparation 129"/>
          <p:cNvSpPr/>
          <p:nvPr/>
        </p:nvSpPr>
        <p:spPr>
          <a:xfrm>
            <a:off x="10776974" y="6442386"/>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grpSp>
        <p:nvGrpSpPr>
          <p:cNvPr id="262" name="Group 261"/>
          <p:cNvGrpSpPr/>
          <p:nvPr/>
        </p:nvGrpSpPr>
        <p:grpSpPr>
          <a:xfrm>
            <a:off x="9169330" y="5226409"/>
            <a:ext cx="1027362" cy="400110"/>
            <a:chOff x="6208362" y="1816926"/>
            <a:chExt cx="1027362" cy="400110"/>
          </a:xfrm>
        </p:grpSpPr>
        <p:grpSp>
          <p:nvGrpSpPr>
            <p:cNvPr id="263" name="Group 262"/>
            <p:cNvGrpSpPr>
              <a:grpSpLocks noChangeAspect="1"/>
            </p:cNvGrpSpPr>
            <p:nvPr/>
          </p:nvGrpSpPr>
          <p:grpSpPr>
            <a:xfrm>
              <a:off x="6208362" y="1884112"/>
              <a:ext cx="215005" cy="278242"/>
              <a:chOff x="6504950" y="4350929"/>
              <a:chExt cx="1499461" cy="1940478"/>
            </a:xfrm>
          </p:grpSpPr>
          <p:sp>
            <p:nvSpPr>
              <p:cNvPr id="265" name="Folded Corner 264"/>
              <p:cNvSpPr>
                <a:spLocks noChangeAspect="1"/>
              </p:cNvSpPr>
              <p:nvPr/>
            </p:nvSpPr>
            <p:spPr>
              <a:xfrm rot="10800000" flipH="1">
                <a:off x="6504950" y="4350929"/>
                <a:ext cx="1499461" cy="1940478"/>
              </a:xfrm>
              <a:prstGeom prst="foldedCorner">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6" name="Rectangle 265"/>
              <p:cNvSpPr/>
              <p:nvPr/>
            </p:nvSpPr>
            <p:spPr>
              <a:xfrm>
                <a:off x="6598073" y="4581036"/>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7" name="Rectangle 266"/>
              <p:cNvSpPr/>
              <p:nvPr/>
            </p:nvSpPr>
            <p:spPr>
              <a:xfrm>
                <a:off x="6613338" y="5149577"/>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8" name="Rectangle 267"/>
              <p:cNvSpPr/>
              <p:nvPr/>
            </p:nvSpPr>
            <p:spPr>
              <a:xfrm>
                <a:off x="6620949" y="5718118"/>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9" name="Rectangle 268"/>
              <p:cNvSpPr/>
              <p:nvPr/>
            </p:nvSpPr>
            <p:spPr>
              <a:xfrm>
                <a:off x="7253165" y="4577780"/>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0" name="Rectangle 269"/>
              <p:cNvSpPr/>
              <p:nvPr/>
            </p:nvSpPr>
            <p:spPr>
              <a:xfrm>
                <a:off x="7268430" y="514632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1" name="Rectangle 270"/>
              <p:cNvSpPr/>
              <p:nvPr/>
            </p:nvSpPr>
            <p:spPr>
              <a:xfrm>
                <a:off x="7276039" y="571486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64" name="TextBox 263"/>
            <p:cNvSpPr txBox="1"/>
            <p:nvPr/>
          </p:nvSpPr>
          <p:spPr>
            <a:xfrm>
              <a:off x="6399997" y="1816926"/>
              <a:ext cx="835727" cy="400110"/>
            </a:xfrm>
            <a:prstGeom prst="rect">
              <a:avLst/>
            </a:prstGeom>
            <a:noFill/>
          </p:spPr>
          <p:txBody>
            <a:bodyPr wrap="square" rtlCol="0">
              <a:spAutoFit/>
            </a:bodyPr>
            <a:lstStyle/>
            <a:p>
              <a:r>
                <a:rPr lang="en-US" sz="1000" dirty="0" smtClean="0">
                  <a:solidFill>
                    <a:srgbClr val="1E4191">
                      <a:lumMod val="60000"/>
                      <a:lumOff val="40000"/>
                    </a:srgbClr>
                  </a:solidFill>
                </a:rPr>
                <a:t>Generated </a:t>
              </a:r>
              <a:br>
                <a:rPr lang="en-US" sz="1000" dirty="0" smtClean="0">
                  <a:solidFill>
                    <a:srgbClr val="1E4191">
                      <a:lumMod val="60000"/>
                      <a:lumOff val="40000"/>
                    </a:srgbClr>
                  </a:solidFill>
                </a:rPr>
              </a:br>
              <a:r>
                <a:rPr lang="en-US" sz="1000" dirty="0" smtClean="0">
                  <a:solidFill>
                    <a:srgbClr val="1E4191">
                      <a:lumMod val="60000"/>
                      <a:lumOff val="40000"/>
                    </a:srgbClr>
                  </a:solidFill>
                </a:rPr>
                <a:t>Reports</a:t>
              </a:r>
              <a:endParaRPr lang="en-US" sz="1000" dirty="0">
                <a:solidFill>
                  <a:srgbClr val="1E4191">
                    <a:lumMod val="60000"/>
                    <a:lumOff val="40000"/>
                  </a:srgbClr>
                </a:solidFill>
              </a:endParaRPr>
            </a:p>
          </p:txBody>
        </p:sp>
      </p:grpSp>
    </p:spTree>
    <p:extLst>
      <p:ext uri="{BB962C8B-B14F-4D97-AF65-F5344CB8AC3E}">
        <p14:creationId xmlns:p14="http://schemas.microsoft.com/office/powerpoint/2010/main" val="3028849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a:defRPr/>
            </a:pPr>
            <a:endParaRPr sz="1266" kern="0">
              <a:solidFill>
                <a:srgbClr val="1E4191"/>
              </a:solidFill>
            </a:endParaRPr>
          </a:p>
        </p:txBody>
      </p:sp>
      <p:sp>
        <p:nvSpPr>
          <p:cNvPr id="29"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31" name="Title 1"/>
          <p:cNvSpPr txBox="1">
            <a:spLocks/>
          </p:cNvSpPr>
          <p:nvPr/>
        </p:nvSpPr>
        <p:spPr>
          <a:xfrm>
            <a:off x="508000" y="268929"/>
            <a:ext cx="11249152" cy="530352"/>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rgbClr val="FFFFFF"/>
                </a:solidFill>
              </a:rPr>
              <a:t>Prospective Timeline</a:t>
            </a:r>
            <a:endParaRPr lang="en-US" dirty="0">
              <a:solidFill>
                <a:srgbClr val="FFFFFF"/>
              </a:solidFill>
            </a:endParaRPr>
          </a:p>
        </p:txBody>
      </p:sp>
      <p:grpSp>
        <p:nvGrpSpPr>
          <p:cNvPr id="15" name="Group 14"/>
          <p:cNvGrpSpPr/>
          <p:nvPr/>
        </p:nvGrpSpPr>
        <p:grpSpPr>
          <a:xfrm>
            <a:off x="1753182" y="880151"/>
            <a:ext cx="1691640" cy="5957678"/>
            <a:chOff x="1760774" y="859979"/>
            <a:chExt cx="1691640" cy="5930786"/>
          </a:xfrm>
        </p:grpSpPr>
        <p:sp>
          <p:nvSpPr>
            <p:cNvPr id="44" name="Rectangle 43"/>
            <p:cNvSpPr/>
            <p:nvPr/>
          </p:nvSpPr>
          <p:spPr>
            <a:xfrm>
              <a:off x="1760774"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smtClean="0">
                  <a:solidFill>
                    <a:srgbClr val="FFFFFF"/>
                  </a:solidFill>
                  <a:latin typeface="Calibri"/>
                </a:rPr>
                <a:t>Weeks 3-4</a:t>
              </a:r>
              <a:endParaRPr lang="en-US" sz="2000" b="1" dirty="0">
                <a:solidFill>
                  <a:srgbClr val="FFFFFF"/>
                </a:solidFill>
                <a:latin typeface="Calibri"/>
              </a:endParaRPr>
            </a:p>
          </p:txBody>
        </p:sp>
        <p:sp>
          <p:nvSpPr>
            <p:cNvPr id="73" name="Rectangle 72"/>
            <p:cNvSpPr/>
            <p:nvPr/>
          </p:nvSpPr>
          <p:spPr>
            <a:xfrm>
              <a:off x="1760774"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smtClean="0">
                  <a:solidFill>
                    <a:srgbClr val="FFFFFF"/>
                  </a:solidFill>
                  <a:latin typeface="Calibri"/>
                </a:rPr>
                <a:t>Conception &amp; Design</a:t>
              </a:r>
              <a:endParaRPr lang="en-US" sz="1400" b="1" dirty="0">
                <a:solidFill>
                  <a:srgbClr val="FFFFFF"/>
                </a:solidFill>
                <a:latin typeface="Calibri"/>
              </a:endParaRPr>
            </a:p>
          </p:txBody>
        </p:sp>
        <p:sp>
          <p:nvSpPr>
            <p:cNvPr id="74" name="Content Placeholder 14"/>
            <p:cNvSpPr txBox="1">
              <a:spLocks/>
            </p:cNvSpPr>
            <p:nvPr/>
          </p:nvSpPr>
          <p:spPr>
            <a:xfrm>
              <a:off x="1760774"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Populate </a:t>
              </a:r>
              <a:r>
                <a:rPr lang="en-US" sz="1200" dirty="0">
                  <a:solidFill>
                    <a:srgbClr val="6A6A6A"/>
                  </a:solidFill>
                  <a:latin typeface="Swis721 BT" pitchFamily="34" charset="0"/>
                  <a:cs typeface="Arial" pitchFamily="34" charset="0"/>
                </a:rPr>
                <a:t>initial product backlog</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Refine user stories and define </a:t>
              </a:r>
              <a:r>
                <a:rPr lang="en-US" sz="1200" dirty="0" smtClean="0">
                  <a:solidFill>
                    <a:srgbClr val="6A6A6A"/>
                  </a:solidFill>
                  <a:latin typeface="Swis721 BT" pitchFamily="34" charset="0"/>
                  <a:cs typeface="Arial" pitchFamily="34" charset="0"/>
                </a:rPr>
                <a:t> initial acceptance </a:t>
              </a:r>
              <a:r>
                <a:rPr lang="en-US" sz="1200" dirty="0">
                  <a:solidFill>
                    <a:srgbClr val="6A6A6A"/>
                  </a:solidFill>
                  <a:latin typeface="Swis721 BT" pitchFamily="34" charset="0"/>
                  <a:cs typeface="Arial" pitchFamily="34" charset="0"/>
                </a:rPr>
                <a:t>criteria</a:t>
              </a:r>
            </a:p>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Backlog Grooming, Iteration </a:t>
              </a:r>
              <a:r>
                <a:rPr lang="en-US" sz="1200" dirty="0">
                  <a:solidFill>
                    <a:srgbClr val="6A6A6A"/>
                  </a:solidFill>
                  <a:latin typeface="Swis721 BT" pitchFamily="34" charset="0"/>
                  <a:cs typeface="Arial" pitchFamily="34" charset="0"/>
                </a:rPr>
                <a:t>Planning,</a:t>
              </a:r>
              <a:endParaRPr lang="en-US" sz="1200" dirty="0" smtClean="0">
                <a:solidFill>
                  <a:srgbClr val="6A6A6A"/>
                </a:solidFill>
                <a:latin typeface="Swis721 BT" pitchFamily="34" charset="0"/>
                <a:cs typeface="Arial" pitchFamily="34" charset="0"/>
              </a:endParaRPr>
            </a:p>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JEDI design (Just Enough Design Initially): High level analysis/design/</a:t>
              </a:r>
              <a:br>
                <a:rPr lang="en-US" sz="1200" dirty="0" smtClean="0">
                  <a:solidFill>
                    <a:srgbClr val="6A6A6A"/>
                  </a:solidFill>
                  <a:latin typeface="Swis721 BT" pitchFamily="34" charset="0"/>
                  <a:cs typeface="Arial" pitchFamily="34" charset="0"/>
                </a:rPr>
              </a:br>
              <a:r>
                <a:rPr lang="en-US" sz="1200" dirty="0" smtClean="0">
                  <a:solidFill>
                    <a:srgbClr val="6A6A6A"/>
                  </a:solidFill>
                  <a:latin typeface="Swis721 BT" pitchFamily="34" charset="0"/>
                  <a:cs typeface="Arial" pitchFamily="34" charset="0"/>
                </a:rPr>
                <a:t>test planning for early iterations</a:t>
              </a:r>
            </a:p>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First cut of API specifications for reporting services APIs</a:t>
              </a:r>
            </a:p>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Create test plans for reporting services </a:t>
              </a:r>
              <a:r>
                <a:rPr lang="en-US" sz="1200" dirty="0" smtClean="0">
                  <a:solidFill>
                    <a:srgbClr val="6A6A6A"/>
                  </a:solidFill>
                  <a:latin typeface="Swis721 BT" pitchFamily="34" charset="0"/>
                  <a:cs typeface="Arial" pitchFamily="34" charset="0"/>
                </a:rPr>
                <a:t>APIs</a:t>
              </a: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r>
                <a:rPr lang="en-US" sz="1200" b="1" dirty="0" smtClean="0">
                  <a:solidFill>
                    <a:srgbClr val="1E4191">
                      <a:lumMod val="60000"/>
                      <a:lumOff val="40000"/>
                    </a:srgbClr>
                  </a:solidFill>
                  <a:latin typeface="Swis721 BT" pitchFamily="34" charset="0"/>
                  <a:cs typeface="Arial" pitchFamily="34" charset="0"/>
                </a:rPr>
                <a:t>Walkthrough: API designs &amp; specifications, user stories</a:t>
              </a:r>
              <a:endParaRPr lang="en-US" sz="1200" dirty="0" smtClean="0">
                <a:solidFill>
                  <a:srgbClr val="6A6A6A"/>
                </a:solidFill>
                <a:latin typeface="Swis721 BT" pitchFamily="34" charset="0"/>
                <a:cs typeface="Arial" pitchFamily="34" charset="0"/>
              </a:endParaRPr>
            </a:p>
          </p:txBody>
        </p:sp>
      </p:grpSp>
      <p:grpSp>
        <p:nvGrpSpPr>
          <p:cNvPr id="16" name="Group 15"/>
          <p:cNvGrpSpPr/>
          <p:nvPr/>
        </p:nvGrpSpPr>
        <p:grpSpPr>
          <a:xfrm>
            <a:off x="3489216" y="880151"/>
            <a:ext cx="1691640" cy="5957679"/>
            <a:chOff x="3501415" y="859979"/>
            <a:chExt cx="1691640" cy="5930787"/>
          </a:xfrm>
        </p:grpSpPr>
        <p:sp>
          <p:nvSpPr>
            <p:cNvPr id="45" name="Rectangle 44"/>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smtClean="0">
                  <a:solidFill>
                    <a:srgbClr val="FFFFFF"/>
                  </a:solidFill>
                  <a:latin typeface="Calibri"/>
                </a:rPr>
                <a:t>Weeks 5-6</a:t>
              </a:r>
              <a:endParaRPr lang="en-US" sz="2000" b="1" dirty="0">
                <a:solidFill>
                  <a:srgbClr val="FFFFFF"/>
                </a:solidFill>
                <a:latin typeface="Calibri"/>
              </a:endParaRPr>
            </a:p>
          </p:txBody>
        </p:sp>
        <p:sp>
          <p:nvSpPr>
            <p:cNvPr id="76" name="Rectangle 75"/>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smtClean="0">
                  <a:solidFill>
                    <a:srgbClr val="FFFFFF"/>
                  </a:solidFill>
                  <a:latin typeface="Calibri"/>
                </a:rPr>
                <a:t>Reporting Services Buildout</a:t>
              </a:r>
              <a:endParaRPr lang="en-US" sz="1400" b="1" dirty="0">
                <a:solidFill>
                  <a:srgbClr val="FFFFFF"/>
                </a:solidFill>
                <a:latin typeface="Calibri"/>
              </a:endParaRPr>
            </a:p>
          </p:txBody>
        </p:sp>
        <p:sp>
          <p:nvSpPr>
            <p:cNvPr id="77"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Migrate </a:t>
              </a:r>
              <a:r>
                <a:rPr lang="en-US" sz="1200" dirty="0">
                  <a:solidFill>
                    <a:srgbClr val="6A6A6A"/>
                  </a:solidFill>
                  <a:latin typeface="Swis721 BT" pitchFamily="34" charset="0"/>
                  <a:cs typeface="Arial" pitchFamily="34" charset="0"/>
                </a:rPr>
                <a:t>report </a:t>
              </a:r>
              <a:r>
                <a:rPr lang="en-US" sz="1200" dirty="0" smtClean="0">
                  <a:solidFill>
                    <a:srgbClr val="6A6A6A"/>
                  </a:solidFill>
                  <a:latin typeface="Swis721 BT" pitchFamily="34" charset="0"/>
                  <a:cs typeface="Arial" pitchFamily="34" charset="0"/>
                </a:rPr>
                <a:t>metadata &amp; schedules data sources to scalable cloud databases</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Migrate current </a:t>
              </a:r>
              <a:r>
                <a:rPr lang="en-US" sz="1200" dirty="0" smtClean="0">
                  <a:solidFill>
                    <a:srgbClr val="6A6A6A"/>
                  </a:solidFill>
                  <a:latin typeface="Swis721 BT" pitchFamily="34" charset="0"/>
                  <a:cs typeface="Arial" pitchFamily="34" charset="0"/>
                </a:rPr>
                <a:t>report codebase </a:t>
              </a:r>
              <a:r>
                <a:rPr lang="en-US" sz="1200" dirty="0">
                  <a:solidFill>
                    <a:srgbClr val="6A6A6A"/>
                  </a:solidFill>
                  <a:latin typeface="Swis721 BT" pitchFamily="34" charset="0"/>
                  <a:cs typeface="Arial" pitchFamily="34" charset="0"/>
                </a:rPr>
                <a:t>to microservices </a:t>
              </a:r>
              <a:r>
                <a:rPr lang="en-US" sz="1200" dirty="0" smtClean="0">
                  <a:solidFill>
                    <a:srgbClr val="6A6A6A"/>
                  </a:solidFill>
                  <a:latin typeface="Swis721 BT" pitchFamily="34" charset="0"/>
                  <a:cs typeface="Arial" pitchFamily="34" charset="0"/>
                </a:rPr>
                <a:t>architecture</a:t>
              </a:r>
            </a:p>
            <a:p>
              <a:pPr marL="182880" indent="-182880">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Enhance reporting services to use scalable blob </a:t>
              </a:r>
              <a:r>
                <a:rPr lang="en-US" sz="1200" dirty="0">
                  <a:solidFill>
                    <a:srgbClr val="6A6A6A"/>
                  </a:solidFill>
                  <a:latin typeface="Swis721 BT" pitchFamily="34" charset="0"/>
                  <a:cs typeface="Arial" pitchFamily="34" charset="0"/>
                </a:rPr>
                <a:t>storage for generated reports</a:t>
              </a:r>
              <a:endParaRPr lang="en-US" sz="1200" dirty="0" smtClean="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Integrate </a:t>
              </a:r>
              <a:r>
                <a:rPr lang="en-US" sz="1200" dirty="0">
                  <a:solidFill>
                    <a:srgbClr val="6A6A6A"/>
                  </a:solidFill>
                  <a:latin typeface="Swis721 BT" pitchFamily="34" charset="0"/>
                  <a:cs typeface="Arial" pitchFamily="34" charset="0"/>
                </a:rPr>
                <a:t>with </a:t>
              </a:r>
              <a:r>
                <a:rPr lang="en-US" sz="1200" dirty="0" smtClean="0">
                  <a:solidFill>
                    <a:srgbClr val="6A6A6A"/>
                  </a:solidFill>
                  <a:latin typeface="Swis721 BT" pitchFamily="34" charset="0"/>
                  <a:cs typeface="Arial" pitchFamily="34" charset="0"/>
                </a:rPr>
                <a:t>security </a:t>
              </a:r>
              <a:r>
                <a:rPr lang="en-US" sz="1200" dirty="0">
                  <a:solidFill>
                    <a:srgbClr val="6A6A6A"/>
                  </a:solidFill>
                  <a:latin typeface="Swis721 BT" pitchFamily="34" charset="0"/>
                  <a:cs typeface="Arial" pitchFamily="34" charset="0"/>
                </a:rPr>
                <a:t>layers (OAuth2 etc</a:t>
              </a:r>
              <a:r>
                <a:rPr lang="en-US" sz="1200" dirty="0" smtClean="0">
                  <a:solidFill>
                    <a:srgbClr val="6A6A6A"/>
                  </a:solidFill>
                  <a:latin typeface="Swis721 BT" pitchFamily="34" charset="0"/>
                  <a:cs typeface="Arial" pitchFamily="34" charset="0"/>
                </a:rPr>
                <a:t>.)</a:t>
              </a:r>
              <a:br>
                <a:rPr lang="en-US" sz="1200" dirty="0" smtClean="0">
                  <a:solidFill>
                    <a:srgbClr val="6A6A6A"/>
                  </a:solidFill>
                  <a:latin typeface="Swis721 BT" pitchFamily="34" charset="0"/>
                  <a:cs typeface="Arial" pitchFamily="34" charset="0"/>
                </a:rPr>
              </a:br>
              <a:endParaRPr lang="en-US" sz="1200" dirty="0" smtClean="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smtClean="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smtClean="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smtClean="0">
                  <a:solidFill>
                    <a:srgbClr val="1E4191">
                      <a:lumMod val="60000"/>
                      <a:lumOff val="40000"/>
                    </a:srgbClr>
                  </a:solidFill>
                  <a:latin typeface="Swis721 BT" pitchFamily="34" charset="0"/>
                  <a:cs typeface="Arial" pitchFamily="34" charset="0"/>
                </a:rPr>
                <a:t>Demo</a:t>
              </a:r>
              <a:r>
                <a:rPr lang="en-US" sz="1200" b="1" dirty="0">
                  <a:solidFill>
                    <a:srgbClr val="1E4191">
                      <a:lumMod val="60000"/>
                      <a:lumOff val="40000"/>
                    </a:srgbClr>
                  </a:solidFill>
                  <a:latin typeface="Swis721 BT" pitchFamily="34" charset="0"/>
                  <a:cs typeface="Arial" pitchFamily="34" charset="0"/>
                </a:rPr>
                <a:t>: </a:t>
              </a:r>
              <a:r>
                <a:rPr lang="en-US" sz="1200" b="1" dirty="0" smtClean="0">
                  <a:solidFill>
                    <a:srgbClr val="1E4191">
                      <a:lumMod val="60000"/>
                      <a:lumOff val="40000"/>
                    </a:srgbClr>
                  </a:solidFill>
                  <a:latin typeface="Swis721 BT" pitchFamily="34" charset="0"/>
                  <a:cs typeface="Arial" pitchFamily="34" charset="0"/>
                </a:rPr>
                <a:t>reporting services operational on cloud</a:t>
              </a:r>
              <a:endParaRPr lang="en-US" sz="1200" b="1" dirty="0">
                <a:solidFill>
                  <a:srgbClr val="1E4191">
                    <a:lumMod val="60000"/>
                    <a:lumOff val="40000"/>
                  </a:srgbClr>
                </a:solidFill>
                <a:latin typeface="Swis721 BT" pitchFamily="34" charset="0"/>
                <a:cs typeface="Arial" pitchFamily="34" charset="0"/>
              </a:endParaRPr>
            </a:p>
          </p:txBody>
        </p:sp>
      </p:grpSp>
      <p:grpSp>
        <p:nvGrpSpPr>
          <p:cNvPr id="17" name="Group 16"/>
          <p:cNvGrpSpPr/>
          <p:nvPr/>
        </p:nvGrpSpPr>
        <p:grpSpPr>
          <a:xfrm>
            <a:off x="5225250" y="880151"/>
            <a:ext cx="1691640" cy="5957678"/>
            <a:chOff x="5231972" y="859979"/>
            <a:chExt cx="1691640" cy="5930786"/>
          </a:xfrm>
        </p:grpSpPr>
        <p:sp>
          <p:nvSpPr>
            <p:cNvPr id="46" name="Rectangle 45"/>
            <p:cNvSpPr/>
            <p:nvPr/>
          </p:nvSpPr>
          <p:spPr>
            <a:xfrm>
              <a:off x="5231972"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smtClean="0">
                  <a:solidFill>
                    <a:srgbClr val="FFFFFF"/>
                  </a:solidFill>
                  <a:latin typeface="Calibri"/>
                </a:rPr>
                <a:t>Weeks 7-8</a:t>
              </a:r>
              <a:endParaRPr lang="en-US" sz="2000" b="1" dirty="0">
                <a:solidFill>
                  <a:srgbClr val="FFFFFF"/>
                </a:solidFill>
                <a:latin typeface="Calibri"/>
              </a:endParaRPr>
            </a:p>
          </p:txBody>
        </p:sp>
        <p:sp>
          <p:nvSpPr>
            <p:cNvPr id="79" name="Rectangle 78"/>
            <p:cNvSpPr/>
            <p:nvPr/>
          </p:nvSpPr>
          <p:spPr>
            <a:xfrm>
              <a:off x="5231972"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smtClean="0">
                  <a:solidFill>
                    <a:srgbClr val="FFFFFF"/>
                  </a:solidFill>
                  <a:latin typeface="Calibri"/>
                </a:rPr>
                <a:t>Data Federation Services  Buildout</a:t>
              </a:r>
              <a:endParaRPr lang="en-US" sz="1400" b="1" dirty="0">
                <a:solidFill>
                  <a:srgbClr val="FFFFFF"/>
                </a:solidFill>
                <a:latin typeface="Calibri"/>
              </a:endParaRPr>
            </a:p>
          </p:txBody>
        </p:sp>
        <p:sp>
          <p:nvSpPr>
            <p:cNvPr id="80" name="Content Placeholder 14"/>
            <p:cNvSpPr txBox="1">
              <a:spLocks/>
            </p:cNvSpPr>
            <p:nvPr/>
          </p:nvSpPr>
          <p:spPr>
            <a:xfrm>
              <a:off x="5231972"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2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Evaluate, select &amp; stand up OSS packages for data mapping &amp; integration</a:t>
              </a:r>
              <a:endParaRPr lang="en-US" sz="1200" dirty="0">
                <a:solidFill>
                  <a:srgbClr val="6A6A6A"/>
                </a:solidFill>
                <a:latin typeface="Swis721 BT" pitchFamily="34" charset="0"/>
                <a:cs typeface="Arial" pitchFamily="34" charset="0"/>
              </a:endParaRPr>
            </a:p>
            <a:p>
              <a:pPr marL="182880" indent="-182880">
                <a:spcBef>
                  <a:spcPts val="2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Create and test workflows </a:t>
              </a:r>
              <a:r>
                <a:rPr lang="en-US" sz="1200" dirty="0">
                  <a:solidFill>
                    <a:srgbClr val="6A6A6A"/>
                  </a:solidFill>
                  <a:latin typeface="Swis721 BT" pitchFamily="34" charset="0"/>
                  <a:cs typeface="Arial" pitchFamily="34" charset="0"/>
                </a:rPr>
                <a:t>to </a:t>
              </a:r>
              <a:r>
                <a:rPr lang="en-US" sz="1200" dirty="0" smtClean="0">
                  <a:solidFill>
                    <a:srgbClr val="6A6A6A"/>
                  </a:solidFill>
                  <a:latin typeface="Swis721 BT" pitchFamily="34" charset="0"/>
                  <a:cs typeface="Arial" pitchFamily="34" charset="0"/>
                </a:rPr>
                <a:t>normalize &amp; transform </a:t>
              </a:r>
              <a:r>
                <a:rPr lang="en-US" sz="1200" dirty="0">
                  <a:solidFill>
                    <a:srgbClr val="6A6A6A"/>
                  </a:solidFill>
                  <a:latin typeface="Swis721 BT" pitchFamily="34" charset="0"/>
                  <a:cs typeface="Arial" pitchFamily="34" charset="0"/>
                </a:rPr>
                <a:t>data from </a:t>
              </a:r>
              <a:r>
                <a:rPr lang="en-US" sz="1200" dirty="0" smtClean="0">
                  <a:solidFill>
                    <a:srgbClr val="6A6A6A"/>
                  </a:solidFill>
                  <a:latin typeface="Swis721 BT" pitchFamily="34" charset="0"/>
                  <a:cs typeface="Arial" pitchFamily="34" charset="0"/>
                </a:rPr>
                <a:t>multiple </a:t>
              </a:r>
              <a:r>
                <a:rPr lang="en-US" sz="1200" dirty="0">
                  <a:solidFill>
                    <a:srgbClr val="6A6A6A"/>
                  </a:solidFill>
                  <a:latin typeface="Swis721 BT" pitchFamily="34" charset="0"/>
                  <a:cs typeface="Arial" pitchFamily="34" charset="0"/>
                </a:rPr>
                <a:t>data </a:t>
              </a:r>
              <a:r>
                <a:rPr lang="en-US" sz="1200" dirty="0" smtClean="0">
                  <a:solidFill>
                    <a:srgbClr val="6A6A6A"/>
                  </a:solidFill>
                  <a:latin typeface="Swis721 BT" pitchFamily="34" charset="0"/>
                  <a:cs typeface="Arial" pitchFamily="34" charset="0"/>
                </a:rPr>
                <a:t>sources</a:t>
              </a:r>
              <a:endParaRPr lang="en-US" sz="1200" dirty="0">
                <a:solidFill>
                  <a:srgbClr val="6A6A6A"/>
                </a:solidFill>
                <a:latin typeface="Swis721 BT" pitchFamily="34" charset="0"/>
                <a:cs typeface="Arial" pitchFamily="34" charset="0"/>
              </a:endParaRPr>
            </a:p>
            <a:p>
              <a:pPr marL="182880" indent="-182880">
                <a:spcBef>
                  <a:spcPts val="2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Integrate with security layers (OAuth2 etc.)</a:t>
              </a:r>
            </a:p>
            <a:p>
              <a:pPr marL="182880" indent="-182880">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Enable for integration with reporting </a:t>
              </a:r>
              <a:r>
                <a:rPr lang="en-US" sz="1200" dirty="0">
                  <a:solidFill>
                    <a:srgbClr val="6A6A6A"/>
                  </a:solidFill>
                  <a:latin typeface="Swis721 BT" pitchFamily="34" charset="0"/>
                  <a:cs typeface="Arial" pitchFamily="34" charset="0"/>
                </a:rPr>
                <a:t>services</a:t>
              </a:r>
              <a:br>
                <a:rPr lang="en-US" sz="1200" dirty="0">
                  <a:solidFill>
                    <a:srgbClr val="6A6A6A"/>
                  </a:solidFill>
                  <a:latin typeface="Swis721 BT" pitchFamily="34" charset="0"/>
                  <a:cs typeface="Arial" pitchFamily="34" charset="0"/>
                </a:rPr>
              </a:b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200"/>
                </a:spcBef>
                <a:buClr>
                  <a:srgbClr val="1E4191">
                    <a:lumMod val="60000"/>
                    <a:lumOff val="40000"/>
                  </a:srgbClr>
                </a:buClr>
                <a:buSzPct val="120000"/>
                <a:defRPr/>
              </a:pPr>
              <a:r>
                <a:rPr lang="en-US" sz="1200" b="1" dirty="0" smtClean="0">
                  <a:solidFill>
                    <a:srgbClr val="1E4191">
                      <a:lumMod val="60000"/>
                      <a:lumOff val="40000"/>
                    </a:srgbClr>
                  </a:solidFill>
                  <a:latin typeface="Swis721 BT" pitchFamily="34" charset="0"/>
                  <a:cs typeface="Arial" pitchFamily="34" charset="0"/>
                </a:rPr>
                <a:t>Demo:</a:t>
              </a:r>
              <a:r>
                <a:rPr lang="en-US" sz="1200" b="1" dirty="0">
                  <a:solidFill>
                    <a:srgbClr val="1E4191">
                      <a:lumMod val="60000"/>
                      <a:lumOff val="40000"/>
                    </a:srgbClr>
                  </a:solidFill>
                  <a:latin typeface="Swis721 BT" pitchFamily="34" charset="0"/>
                  <a:cs typeface="Arial" pitchFamily="34" charset="0"/>
                </a:rPr>
                <a:t> </a:t>
              </a:r>
              <a:r>
                <a:rPr lang="en-US" sz="1200" b="1" dirty="0" smtClean="0">
                  <a:solidFill>
                    <a:srgbClr val="1E4191">
                      <a:lumMod val="60000"/>
                      <a:lumOff val="40000"/>
                    </a:srgbClr>
                  </a:solidFill>
                  <a:latin typeface="Swis721 BT" pitchFamily="34" charset="0"/>
                  <a:cs typeface="Arial" pitchFamily="34" charset="0"/>
                </a:rPr>
                <a:t>data federation services</a:t>
              </a:r>
            </a:p>
          </p:txBody>
        </p:sp>
      </p:grpSp>
      <p:grpSp>
        <p:nvGrpSpPr>
          <p:cNvPr id="14" name="Group 13"/>
          <p:cNvGrpSpPr/>
          <p:nvPr/>
        </p:nvGrpSpPr>
        <p:grpSpPr>
          <a:xfrm>
            <a:off x="17148" y="880151"/>
            <a:ext cx="1691640" cy="5957679"/>
            <a:chOff x="17148" y="859979"/>
            <a:chExt cx="1691640" cy="5930787"/>
          </a:xfrm>
        </p:grpSpPr>
        <p:sp>
          <p:nvSpPr>
            <p:cNvPr id="43" name="Rectangle 42"/>
            <p:cNvSpPr/>
            <p:nvPr/>
          </p:nvSpPr>
          <p:spPr>
            <a:xfrm>
              <a:off x="17148"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smtClean="0">
                  <a:solidFill>
                    <a:srgbClr val="FFFFFF"/>
                  </a:solidFill>
                  <a:latin typeface="Calibri"/>
                </a:rPr>
                <a:t>Weeks 1-2</a:t>
              </a:r>
              <a:endParaRPr lang="en-US" sz="2000" b="1" dirty="0">
                <a:solidFill>
                  <a:srgbClr val="FFFFFF"/>
                </a:solidFill>
                <a:latin typeface="Calibri"/>
              </a:endParaRPr>
            </a:p>
          </p:txBody>
        </p:sp>
        <p:sp>
          <p:nvSpPr>
            <p:cNvPr id="90" name="Rectangle 89"/>
            <p:cNvSpPr/>
            <p:nvPr/>
          </p:nvSpPr>
          <p:spPr>
            <a:xfrm>
              <a:off x="17148"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smtClean="0">
                  <a:solidFill>
                    <a:srgbClr val="FFFFFF"/>
                  </a:solidFill>
                  <a:latin typeface="Calibri"/>
                </a:rPr>
                <a:t>Foundational Readiness</a:t>
              </a:r>
              <a:endParaRPr lang="en-US" sz="1400" b="1" dirty="0">
                <a:solidFill>
                  <a:srgbClr val="FFFFFF"/>
                </a:solidFill>
                <a:latin typeface="Calibri"/>
              </a:endParaRPr>
            </a:p>
          </p:txBody>
        </p:sp>
        <p:sp>
          <p:nvSpPr>
            <p:cNvPr id="91" name="Content Placeholder 14"/>
            <p:cNvSpPr txBox="1">
              <a:spLocks/>
            </p:cNvSpPr>
            <p:nvPr/>
          </p:nvSpPr>
          <p:spPr>
            <a:xfrm>
              <a:off x="17148"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Onboard architect, technical product owner, dev engineers, SDETs</a:t>
              </a:r>
            </a:p>
            <a:p>
              <a:pPr marL="182880" indent="-182880">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Training &amp; indoctrination for dev engineers on targeted microservices/</a:t>
              </a:r>
              <a:br>
                <a:rPr lang="en-US" sz="1200" dirty="0" smtClean="0">
                  <a:solidFill>
                    <a:srgbClr val="6A6A6A"/>
                  </a:solidFill>
                  <a:latin typeface="Swis721 BT" pitchFamily="34" charset="0"/>
                  <a:cs typeface="Arial" pitchFamily="34" charset="0"/>
                </a:rPr>
              </a:br>
              <a:r>
                <a:rPr lang="en-US" sz="1200" dirty="0" smtClean="0">
                  <a:solidFill>
                    <a:srgbClr val="6A6A6A"/>
                  </a:solidFill>
                  <a:latin typeface="Swis721 BT" pitchFamily="34" charset="0"/>
                  <a:cs typeface="Arial" pitchFamily="34" charset="0"/>
                </a:rPr>
                <a:t>cloud platform(s), microservices frameworks, tools, processes and methodology in use on project</a:t>
              </a:r>
            </a:p>
            <a:p>
              <a:pPr marL="182880" indent="-182880">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Set up Agile team tools (JIRA, Confluence, etc.)</a:t>
              </a:r>
            </a:p>
            <a:p>
              <a:pPr marL="182880" indent="-182880">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Set up architecture repository</a:t>
              </a:r>
            </a:p>
            <a:p>
              <a:pPr marL="182880" indent="-182880">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Set up quality management tools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build automation </a:t>
              </a:r>
              <a:r>
                <a:rPr lang="en-US" sz="1200" dirty="0" smtClean="0">
                  <a:solidFill>
                    <a:srgbClr val="6A6A6A"/>
                  </a:solidFill>
                  <a:latin typeface="Swis721 BT" pitchFamily="34" charset="0"/>
                  <a:cs typeface="Arial" pitchFamily="34" charset="0"/>
                </a:rPr>
                <a:t>pipelines </a:t>
              </a:r>
              <a:r>
                <a:rPr lang="en-US" sz="1200" dirty="0">
                  <a:solidFill>
                    <a:srgbClr val="6A6A6A"/>
                  </a:solidFill>
                  <a:latin typeface="Swis721 BT" pitchFamily="34" charset="0"/>
                  <a:cs typeface="Arial" pitchFamily="34" charset="0"/>
                </a:rPr>
                <a:t>(CI/CD</a:t>
              </a:r>
              <a:r>
                <a:rPr lang="en-US" sz="1200" dirty="0" smtClean="0">
                  <a:solidFill>
                    <a:srgbClr val="6A6A6A"/>
                  </a:solidFill>
                  <a:latin typeface="Swis721 BT" pitchFamily="34" charset="0"/>
                  <a:cs typeface="Arial" pitchFamily="34" charset="0"/>
                </a:rPr>
                <a:t>)</a:t>
              </a:r>
              <a:endParaRPr lang="en-US" sz="1200" dirty="0">
                <a:solidFill>
                  <a:srgbClr val="6A6A6A"/>
                </a:solidFill>
                <a:latin typeface="Swis721 BT" pitchFamily="34" charset="0"/>
                <a:cs typeface="Arial" pitchFamily="34" charset="0"/>
              </a:endParaRPr>
            </a:p>
          </p:txBody>
        </p:sp>
      </p:grpSp>
      <p:grpSp>
        <p:nvGrpSpPr>
          <p:cNvPr id="18" name="Group 17"/>
          <p:cNvGrpSpPr/>
          <p:nvPr/>
        </p:nvGrpSpPr>
        <p:grpSpPr>
          <a:xfrm>
            <a:off x="6961284" y="880151"/>
            <a:ext cx="1691640" cy="5957678"/>
            <a:chOff x="6958431" y="859979"/>
            <a:chExt cx="1691640" cy="5930786"/>
          </a:xfrm>
        </p:grpSpPr>
        <p:sp>
          <p:nvSpPr>
            <p:cNvPr id="84" name="Rectangle 83"/>
            <p:cNvSpPr/>
            <p:nvPr/>
          </p:nvSpPr>
          <p:spPr>
            <a:xfrm>
              <a:off x="6958431"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smtClean="0">
                  <a:solidFill>
                    <a:srgbClr val="FFFFFF"/>
                  </a:solidFill>
                  <a:latin typeface="Calibri"/>
                </a:rPr>
                <a:t>Weeks 9-10</a:t>
              </a:r>
              <a:endParaRPr lang="en-US" sz="2000" b="1" dirty="0">
                <a:solidFill>
                  <a:srgbClr val="FFFFFF"/>
                </a:solidFill>
                <a:latin typeface="Calibri"/>
              </a:endParaRPr>
            </a:p>
          </p:txBody>
        </p:sp>
        <p:sp>
          <p:nvSpPr>
            <p:cNvPr id="87" name="Rectangle 86"/>
            <p:cNvSpPr/>
            <p:nvPr/>
          </p:nvSpPr>
          <p:spPr>
            <a:xfrm>
              <a:off x="6958431"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smtClean="0">
                  <a:solidFill>
                    <a:srgbClr val="FFFFFF"/>
                  </a:solidFill>
                  <a:latin typeface="Calibri"/>
                </a:rPr>
                <a:t>Reporting Services Enhancements</a:t>
              </a:r>
              <a:endParaRPr lang="en-US" sz="1400" b="1" dirty="0">
                <a:solidFill>
                  <a:srgbClr val="FFFFFF"/>
                </a:solidFill>
                <a:latin typeface="Calibri"/>
              </a:endParaRPr>
            </a:p>
          </p:txBody>
        </p:sp>
        <p:sp>
          <p:nvSpPr>
            <p:cNvPr id="92" name="Content Placeholder 14"/>
            <p:cNvSpPr txBox="1">
              <a:spLocks/>
            </p:cNvSpPr>
            <p:nvPr/>
          </p:nvSpPr>
          <p:spPr>
            <a:xfrm>
              <a:off x="6958431"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Enhance reporting services to leverage data </a:t>
              </a:r>
              <a:r>
                <a:rPr lang="en-US" sz="1200" dirty="0">
                  <a:solidFill>
                    <a:srgbClr val="6A6A6A"/>
                  </a:solidFill>
                  <a:latin typeface="Swis721 BT" pitchFamily="34" charset="0"/>
                  <a:cs typeface="Arial" pitchFamily="34" charset="0"/>
                </a:rPr>
                <a:t>federation </a:t>
              </a:r>
              <a:r>
                <a:rPr lang="en-US" sz="1200" dirty="0" smtClean="0">
                  <a:solidFill>
                    <a:srgbClr val="6A6A6A"/>
                  </a:solidFill>
                  <a:latin typeface="Swis721 BT" pitchFamily="34" charset="0"/>
                  <a:cs typeface="Arial" pitchFamily="34" charset="0"/>
                </a:rPr>
                <a:t>services</a:t>
              </a:r>
            </a:p>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Refine data federation API as </a:t>
              </a:r>
              <a:r>
                <a:rPr lang="en-US" sz="1200" dirty="0" smtClean="0">
                  <a:solidFill>
                    <a:srgbClr val="6A6A6A"/>
                  </a:solidFill>
                  <a:latin typeface="Swis721 BT" pitchFamily="34" charset="0"/>
                  <a:cs typeface="Arial" pitchFamily="34" charset="0"/>
                </a:rPr>
                <a:t>needed</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Refine reporting services </a:t>
              </a:r>
              <a:r>
                <a:rPr lang="en-US" sz="1200" dirty="0" smtClean="0">
                  <a:solidFill>
                    <a:srgbClr val="6A6A6A"/>
                  </a:solidFill>
                  <a:latin typeface="Swis721 BT" pitchFamily="34" charset="0"/>
                  <a:cs typeface="Arial" pitchFamily="34" charset="0"/>
                </a:rPr>
                <a:t>APIs to add seamless overlay to data federation services (specification of data sources, mappings, etc. in report metadata)</a:t>
              </a:r>
            </a:p>
            <a:p>
              <a:pPr marL="182880" indent="-182880">
                <a:spcBef>
                  <a:spcPts val="300"/>
                </a:spcBef>
                <a:buClr>
                  <a:srgbClr val="1E4191">
                    <a:lumMod val="60000"/>
                    <a:lumOff val="40000"/>
                  </a:srgbClr>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b="1" dirty="0" smtClean="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b="1" dirty="0" smtClean="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smtClean="0">
                  <a:solidFill>
                    <a:srgbClr val="1E4191">
                      <a:lumMod val="60000"/>
                      <a:lumOff val="40000"/>
                    </a:srgbClr>
                  </a:solidFill>
                  <a:latin typeface="Swis721 BT" pitchFamily="34" charset="0"/>
                  <a:cs typeface="Arial" pitchFamily="34" charset="0"/>
                </a:rPr>
                <a:t>Demo</a:t>
              </a:r>
              <a:r>
                <a:rPr lang="en-US" sz="1200" b="1" dirty="0">
                  <a:solidFill>
                    <a:srgbClr val="1E4191">
                      <a:lumMod val="60000"/>
                      <a:lumOff val="40000"/>
                    </a:srgbClr>
                  </a:solidFill>
                  <a:latin typeface="Swis721 BT" pitchFamily="34" charset="0"/>
                  <a:cs typeface="Arial" pitchFamily="34" charset="0"/>
                </a:rPr>
                <a:t>: multiple data sources in </a:t>
              </a:r>
              <a:r>
                <a:rPr lang="en-US" sz="1200" b="1" dirty="0" smtClean="0">
                  <a:solidFill>
                    <a:srgbClr val="1E4191">
                      <a:lumMod val="60000"/>
                      <a:lumOff val="40000"/>
                    </a:srgbClr>
                  </a:solidFill>
                  <a:latin typeface="Swis721 BT" pitchFamily="34" charset="0"/>
                  <a:cs typeface="Arial" pitchFamily="34" charset="0"/>
                </a:rPr>
                <a:t>reporting</a:t>
              </a:r>
            </a:p>
            <a:p>
              <a:pPr marL="182880" indent="-182880">
                <a:lnSpc>
                  <a:spcPct val="110000"/>
                </a:lnSpc>
                <a:spcBef>
                  <a:spcPts val="300"/>
                </a:spcBef>
                <a:buClr>
                  <a:srgbClr val="5881DD"/>
                </a:buClr>
                <a:buSzPct val="120000"/>
                <a:buFont typeface="Wingdings" pitchFamily="2" charset="2"/>
                <a:buChar char="§"/>
                <a:defRPr/>
              </a:pPr>
              <a:endParaRPr lang="en-US" sz="1200" dirty="0" smtClean="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smtClean="0">
                <a:solidFill>
                  <a:srgbClr val="1E4191">
                    <a:lumMod val="60000"/>
                    <a:lumOff val="40000"/>
                  </a:srgbClr>
                </a:solidFill>
                <a:latin typeface="Swis721 BT" pitchFamily="34" charset="0"/>
                <a:cs typeface="Arial" pitchFamily="34" charset="0"/>
              </a:endParaRPr>
            </a:p>
          </p:txBody>
        </p:sp>
      </p:grpSp>
      <p:grpSp>
        <p:nvGrpSpPr>
          <p:cNvPr id="19" name="Group 18"/>
          <p:cNvGrpSpPr/>
          <p:nvPr/>
        </p:nvGrpSpPr>
        <p:grpSpPr>
          <a:xfrm>
            <a:off x="8697318" y="880151"/>
            <a:ext cx="1691640" cy="5957678"/>
            <a:chOff x="8687483" y="859979"/>
            <a:chExt cx="1691640" cy="5930786"/>
          </a:xfrm>
        </p:grpSpPr>
        <p:sp>
          <p:nvSpPr>
            <p:cNvPr id="93" name="Rectangle 92"/>
            <p:cNvSpPr/>
            <p:nvPr/>
          </p:nvSpPr>
          <p:spPr>
            <a:xfrm>
              <a:off x="8687483"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smtClean="0">
                  <a:solidFill>
                    <a:srgbClr val="FFFFFF"/>
                  </a:solidFill>
                  <a:latin typeface="Calibri"/>
                </a:rPr>
                <a:t>Weeks 11-12</a:t>
              </a:r>
              <a:endParaRPr lang="en-US" sz="2000" b="1" dirty="0">
                <a:solidFill>
                  <a:srgbClr val="FFFFFF"/>
                </a:solidFill>
                <a:latin typeface="Calibri"/>
              </a:endParaRPr>
            </a:p>
          </p:txBody>
        </p:sp>
        <p:sp>
          <p:nvSpPr>
            <p:cNvPr id="95" name="Rectangle 94"/>
            <p:cNvSpPr/>
            <p:nvPr/>
          </p:nvSpPr>
          <p:spPr>
            <a:xfrm>
              <a:off x="8687483"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smtClean="0">
                  <a:solidFill>
                    <a:srgbClr val="FFFFFF"/>
                  </a:solidFill>
                  <a:latin typeface="Calibri"/>
                </a:rPr>
                <a:t>Reporting Services Enhancements</a:t>
              </a:r>
              <a:endParaRPr lang="en-US" sz="1400" b="1" dirty="0">
                <a:solidFill>
                  <a:srgbClr val="FFFFFF"/>
                </a:solidFill>
                <a:latin typeface="Calibri"/>
              </a:endParaRPr>
            </a:p>
          </p:txBody>
        </p:sp>
        <p:sp>
          <p:nvSpPr>
            <p:cNvPr id="96" name="Content Placeholder 14"/>
            <p:cNvSpPr txBox="1">
              <a:spLocks/>
            </p:cNvSpPr>
            <p:nvPr/>
          </p:nvSpPr>
          <p:spPr>
            <a:xfrm>
              <a:off x="8687483"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lnSpc>
                  <a:spcPct val="110000"/>
                </a:lnSpc>
                <a:spcBef>
                  <a:spcPts val="300"/>
                </a:spcBef>
                <a:buClr>
                  <a:srgbClr val="5881DD"/>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Enhance reporting services to add capabilities to deliver reports to third parties via HTTP (</a:t>
              </a:r>
              <a:r>
                <a:rPr lang="en-US" sz="1200" dirty="0" err="1" smtClean="0">
                  <a:solidFill>
                    <a:srgbClr val="6A6A6A"/>
                  </a:solidFill>
                  <a:latin typeface="Swis721 BT" pitchFamily="34" charset="0"/>
                  <a:cs typeface="Arial" pitchFamily="34" charset="0"/>
                </a:rPr>
                <a:t>webhooks</a:t>
              </a:r>
              <a:r>
                <a:rPr lang="en-US" sz="1200" dirty="0" smtClean="0">
                  <a:solidFill>
                    <a:srgbClr val="6A6A6A"/>
                  </a:solidFill>
                  <a:latin typeface="Swis721 BT" pitchFamily="34" charset="0"/>
                  <a:cs typeface="Arial" pitchFamily="34" charset="0"/>
                </a:rPr>
                <a:t>/upload)</a:t>
              </a:r>
              <a:br>
                <a:rPr lang="en-US" sz="1200" dirty="0" smtClean="0">
                  <a:solidFill>
                    <a:srgbClr val="6A6A6A"/>
                  </a:solidFill>
                  <a:latin typeface="Swis721 BT" pitchFamily="34" charset="0"/>
                  <a:cs typeface="Arial" pitchFamily="34" charset="0"/>
                </a:rPr>
              </a:br>
              <a:endParaRPr lang="en-US" sz="1200" dirty="0" smtClean="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smtClean="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smtClean="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smtClean="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smtClean="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smtClean="0">
                <a:solidFill>
                  <a:srgbClr val="6A6A6A"/>
                </a:solidFill>
                <a:latin typeface="Swis721 BT" pitchFamily="34" charset="0"/>
                <a:cs typeface="Arial" pitchFamily="34" charset="0"/>
              </a:endParaRPr>
            </a:p>
            <a:p>
              <a:pPr>
                <a:lnSpc>
                  <a:spcPct val="110000"/>
                </a:lnSpc>
                <a:spcBef>
                  <a:spcPts val="300"/>
                </a:spcBef>
                <a:buClr>
                  <a:srgbClr val="5881DD"/>
                </a:buClr>
                <a:buSzPct val="120000"/>
                <a:defRPr/>
              </a:pPr>
              <a:r>
                <a:rPr lang="en-US" sz="1200" b="1" dirty="0" smtClean="0">
                  <a:solidFill>
                    <a:srgbClr val="1E4191">
                      <a:lumMod val="60000"/>
                      <a:lumOff val="40000"/>
                    </a:srgbClr>
                  </a:solidFill>
                  <a:latin typeface="Swis721 BT" pitchFamily="34" charset="0"/>
                  <a:cs typeface="Arial" pitchFamily="34" charset="0"/>
                </a:rPr>
                <a:t>Demo: reports delivered through HTTP (</a:t>
              </a:r>
              <a:r>
                <a:rPr lang="en-US" sz="1200" b="1" dirty="0" err="1" smtClean="0">
                  <a:solidFill>
                    <a:srgbClr val="1E4191">
                      <a:lumMod val="60000"/>
                      <a:lumOff val="40000"/>
                    </a:srgbClr>
                  </a:solidFill>
                  <a:latin typeface="Swis721 BT" pitchFamily="34" charset="0"/>
                  <a:cs typeface="Arial" pitchFamily="34" charset="0"/>
                </a:rPr>
                <a:t>webhooks</a:t>
              </a:r>
              <a:r>
                <a:rPr lang="en-US" sz="1200" b="1" dirty="0" smtClean="0">
                  <a:solidFill>
                    <a:srgbClr val="1E4191">
                      <a:lumMod val="60000"/>
                      <a:lumOff val="40000"/>
                    </a:srgbClr>
                  </a:solidFill>
                  <a:latin typeface="Swis721 BT" pitchFamily="34" charset="0"/>
                  <a:cs typeface="Arial" pitchFamily="34" charset="0"/>
                </a:rPr>
                <a:t>/</a:t>
              </a:r>
              <a:br>
                <a:rPr lang="en-US" sz="1200" b="1" dirty="0" smtClean="0">
                  <a:solidFill>
                    <a:srgbClr val="1E4191">
                      <a:lumMod val="60000"/>
                      <a:lumOff val="40000"/>
                    </a:srgbClr>
                  </a:solidFill>
                  <a:latin typeface="Swis721 BT" pitchFamily="34" charset="0"/>
                  <a:cs typeface="Arial" pitchFamily="34" charset="0"/>
                </a:rPr>
              </a:br>
              <a:r>
                <a:rPr lang="en-US" sz="1200" b="1" dirty="0" smtClean="0">
                  <a:solidFill>
                    <a:srgbClr val="1E4191">
                      <a:lumMod val="60000"/>
                      <a:lumOff val="40000"/>
                    </a:srgbClr>
                  </a:solidFill>
                  <a:latin typeface="Swis721 BT" pitchFamily="34" charset="0"/>
                  <a:cs typeface="Arial" pitchFamily="34" charset="0"/>
                </a:rPr>
                <a:t>upload)</a:t>
              </a:r>
            </a:p>
            <a:p>
              <a:pPr marL="233363" indent="-233363">
                <a:lnSpc>
                  <a:spcPct val="110000"/>
                </a:lnSpc>
                <a:spcBef>
                  <a:spcPts val="300"/>
                </a:spcBef>
                <a:buClr>
                  <a:srgbClr val="1E4191">
                    <a:lumMod val="60000"/>
                    <a:lumOff val="40000"/>
                  </a:srgbClr>
                </a:buClr>
                <a:buSzPct val="120000"/>
                <a:buFont typeface="Wingdings" pitchFamily="2" charset="2"/>
                <a:buChar char="§"/>
                <a:defRPr/>
              </a:pPr>
              <a:endParaRPr lang="en-US" sz="1200" b="1" dirty="0" smtClean="0">
                <a:solidFill>
                  <a:srgbClr val="1E4191">
                    <a:lumMod val="60000"/>
                    <a:lumOff val="40000"/>
                  </a:srgbClr>
                </a:solidFill>
                <a:latin typeface="Swis721 BT" pitchFamily="34" charset="0"/>
                <a:cs typeface="Arial" pitchFamily="34" charset="0"/>
              </a:endParaRPr>
            </a:p>
          </p:txBody>
        </p:sp>
      </p:grpSp>
      <p:grpSp>
        <p:nvGrpSpPr>
          <p:cNvPr id="21" name="Group 20"/>
          <p:cNvGrpSpPr/>
          <p:nvPr/>
        </p:nvGrpSpPr>
        <p:grpSpPr>
          <a:xfrm>
            <a:off x="10433351" y="880151"/>
            <a:ext cx="1691640" cy="5957678"/>
            <a:chOff x="10433351" y="859979"/>
            <a:chExt cx="1691640" cy="5930786"/>
          </a:xfrm>
        </p:grpSpPr>
        <p:sp>
          <p:nvSpPr>
            <p:cNvPr id="97" name="Rectangle 96"/>
            <p:cNvSpPr/>
            <p:nvPr/>
          </p:nvSpPr>
          <p:spPr>
            <a:xfrm>
              <a:off x="10433351"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smtClean="0">
                  <a:solidFill>
                    <a:srgbClr val="FFFFFF"/>
                  </a:solidFill>
                  <a:latin typeface="Calibri"/>
                </a:rPr>
                <a:t>Weeks 13-15+</a:t>
              </a:r>
              <a:endParaRPr lang="en-US" sz="2000" b="1" dirty="0">
                <a:solidFill>
                  <a:srgbClr val="FFFFFF"/>
                </a:solidFill>
                <a:latin typeface="Calibri"/>
              </a:endParaRPr>
            </a:p>
          </p:txBody>
        </p:sp>
        <p:sp>
          <p:nvSpPr>
            <p:cNvPr id="98" name="Rectangle 97"/>
            <p:cNvSpPr/>
            <p:nvPr/>
          </p:nvSpPr>
          <p:spPr>
            <a:xfrm>
              <a:off x="10433351"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smtClean="0">
                  <a:solidFill>
                    <a:srgbClr val="FFFFFF"/>
                  </a:solidFill>
                  <a:latin typeface="Calibri"/>
                </a:rPr>
                <a:t>Additional API buildouts</a:t>
              </a:r>
              <a:endParaRPr lang="en-US" sz="1400" b="1" dirty="0">
                <a:solidFill>
                  <a:srgbClr val="FFFFFF"/>
                </a:solidFill>
                <a:latin typeface="Calibri"/>
              </a:endParaRPr>
            </a:p>
          </p:txBody>
        </p:sp>
        <p:sp>
          <p:nvSpPr>
            <p:cNvPr id="99" name="Content Placeholder 14"/>
            <p:cNvSpPr txBox="1">
              <a:spLocks/>
            </p:cNvSpPr>
            <p:nvPr/>
          </p:nvSpPr>
          <p:spPr>
            <a:xfrm>
              <a:off x="10433351"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3363" indent="-233363">
                <a:lnSpc>
                  <a:spcPct val="110000"/>
                </a:lnSpc>
                <a:spcBef>
                  <a:spcPts val="300"/>
                </a:spcBef>
                <a:buClr>
                  <a:srgbClr val="1E4191">
                    <a:lumMod val="60000"/>
                    <a:lumOff val="40000"/>
                  </a:srgbClr>
                </a:buClr>
                <a:buSzPct val="120000"/>
                <a:buFont typeface="Wingdings" pitchFamily="2" charset="2"/>
                <a:buChar char="§"/>
                <a:defRPr/>
              </a:pPr>
              <a:r>
                <a:rPr lang="en-US" sz="1200" dirty="0" smtClean="0">
                  <a:solidFill>
                    <a:srgbClr val="6A6A6A"/>
                  </a:solidFill>
                  <a:latin typeface="Swis721 BT" pitchFamily="34" charset="0"/>
                  <a:cs typeface="Arial" pitchFamily="34" charset="0"/>
                </a:rPr>
                <a:t>…</a:t>
              </a:r>
              <a:endParaRPr lang="en-US" sz="1200" b="1" dirty="0" smtClean="0">
                <a:solidFill>
                  <a:srgbClr val="1E4191">
                    <a:lumMod val="60000"/>
                    <a:lumOff val="40000"/>
                  </a:srgbClr>
                </a:solidFill>
                <a:latin typeface="Swis721 BT" pitchFamily="34" charset="0"/>
                <a:cs typeface="Arial" pitchFamily="34" charset="0"/>
              </a:endParaRPr>
            </a:p>
          </p:txBody>
        </p:sp>
      </p:grpSp>
    </p:spTree>
    <p:extLst>
      <p:ext uri="{BB962C8B-B14F-4D97-AF65-F5344CB8AC3E}">
        <p14:creationId xmlns:p14="http://schemas.microsoft.com/office/powerpoint/2010/main" val="4277695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575081"/>
          </a:xfrm>
        </p:spPr>
        <p:txBody>
          <a:bodyPr/>
          <a:lstStyle/>
          <a:p>
            <a:r>
              <a:rPr lang="en-US" sz="3600" dirty="0">
                <a:solidFill>
                  <a:schemeClr val="bg1"/>
                </a:solidFill>
              </a:rPr>
              <a:t>Team </a:t>
            </a:r>
            <a:r>
              <a:rPr lang="en-US" sz="3600" dirty="0" smtClean="0">
                <a:solidFill>
                  <a:schemeClr val="bg1"/>
                </a:solidFill>
              </a:rPr>
              <a:t>Structure</a:t>
            </a:r>
            <a:endParaRPr lang="en-US" sz="3600"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114741108"/>
              </p:ext>
            </p:extLst>
          </p:nvPr>
        </p:nvGraphicFramePr>
        <p:xfrm>
          <a:off x="140677" y="914399"/>
          <a:ext cx="11904786" cy="5699760"/>
        </p:xfrm>
        <a:graphic>
          <a:graphicData uri="http://schemas.openxmlformats.org/drawingml/2006/table">
            <a:tbl>
              <a:tblPr firstRow="1" bandRow="1">
                <a:tableStyleId>{5940675A-B579-460E-94D1-54222C63F5DA}</a:tableStyleId>
              </a:tblPr>
              <a:tblGrid>
                <a:gridCol w="1238960">
                  <a:extLst>
                    <a:ext uri="{9D8B030D-6E8A-4147-A177-3AD203B41FA5}">
                      <a16:colId xmlns:a16="http://schemas.microsoft.com/office/drawing/2014/main" xmlns="" val="575166441"/>
                    </a:ext>
                  </a:extLst>
                </a:gridCol>
                <a:gridCol w="2621565">
                  <a:extLst>
                    <a:ext uri="{9D8B030D-6E8A-4147-A177-3AD203B41FA5}">
                      <a16:colId xmlns:a16="http://schemas.microsoft.com/office/drawing/2014/main" xmlns="" val="1492189147"/>
                    </a:ext>
                  </a:extLst>
                </a:gridCol>
                <a:gridCol w="8044261">
                  <a:extLst>
                    <a:ext uri="{9D8B030D-6E8A-4147-A177-3AD203B41FA5}">
                      <a16:colId xmlns:a16="http://schemas.microsoft.com/office/drawing/2014/main" xmlns="" val="684733766"/>
                    </a:ext>
                  </a:extLst>
                </a:gridCol>
              </a:tblGrid>
              <a:tr h="372338">
                <a:tc>
                  <a:txBody>
                    <a:bodyPr/>
                    <a:lstStyle/>
                    <a:p>
                      <a:r>
                        <a:rPr lang="en-US" sz="1600" b="1" dirty="0">
                          <a:solidFill>
                            <a:schemeClr val="bg1"/>
                          </a:solidFill>
                        </a:rPr>
                        <a:t>Role</a:t>
                      </a:r>
                      <a:endParaRPr lang="en-US" b="1" dirty="0">
                        <a:solidFill>
                          <a:schemeClr val="bg1"/>
                        </a:solidFill>
                      </a:endParaRPr>
                    </a:p>
                  </a:txBody>
                  <a:tcPr>
                    <a:solidFill>
                      <a:srgbClr val="5881DD"/>
                    </a:solidFill>
                  </a:tcPr>
                </a:tc>
                <a:tc>
                  <a:txBody>
                    <a:bodyPr/>
                    <a:lstStyle/>
                    <a:p>
                      <a:pPr marL="0" algn="l" defTabSz="914400" rtl="0" eaLnBrk="1" latinLnBrk="0" hangingPunct="1"/>
                      <a:r>
                        <a:rPr lang="en-US" sz="1600" b="1" kern="1200" dirty="0">
                          <a:solidFill>
                            <a:schemeClr val="bg1"/>
                          </a:solidFill>
                          <a:latin typeface="+mn-lt"/>
                          <a:ea typeface="+mn-ea"/>
                          <a:cs typeface="+mn-cs"/>
                        </a:rPr>
                        <a:t>Responsibilities and Locations</a:t>
                      </a:r>
                    </a:p>
                  </a:txBody>
                  <a:tcPr>
                    <a:solidFill>
                      <a:srgbClr val="5881DD"/>
                    </a:solidFill>
                  </a:tcPr>
                </a:tc>
                <a:tc>
                  <a:txBody>
                    <a:bodyPr/>
                    <a:lstStyle/>
                    <a:p>
                      <a:r>
                        <a:rPr lang="en-US" sz="1600" b="1" kern="1200" dirty="0">
                          <a:solidFill>
                            <a:schemeClr val="bg1"/>
                          </a:solidFill>
                          <a:latin typeface="+mn-lt"/>
                          <a:ea typeface="+mn-ea"/>
                          <a:cs typeface="+mn-cs"/>
                        </a:rPr>
                        <a:t>Skill Sets and Experience</a:t>
                      </a:r>
                    </a:p>
                  </a:txBody>
                  <a:tcPr>
                    <a:solidFill>
                      <a:srgbClr val="5881DD"/>
                    </a:solidFill>
                  </a:tcPr>
                </a:tc>
                <a:extLst>
                  <a:ext uri="{0D108BD9-81ED-4DB2-BD59-A6C34878D82A}">
                    <a16:rowId xmlns:a16="http://schemas.microsoft.com/office/drawing/2014/main" xmlns="" val="1798971401"/>
                  </a:ext>
                </a:extLst>
              </a:tr>
              <a:tr h="20937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Microservices Architect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Responsibilities:</a:t>
                      </a:r>
                      <a:r>
                        <a:rPr lang="en-US" sz="1200" b="0" kern="1200" dirty="0">
                          <a:solidFill>
                            <a:srgbClr val="5881DD"/>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Provide Cloud, Microservices, and Java design and development best practices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Provide Subject Matter Expertise in Microservices development and deployment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1 Resource On-Site supported additionally from UST Cloud Architecture practices</a:t>
                      </a:r>
                      <a:endParaRPr lang="en-US" sz="1200" dirty="0">
                        <a:solidFill>
                          <a:srgbClr val="5881DD"/>
                        </a:solidFill>
                      </a:endParaRPr>
                    </a:p>
                  </a:txBody>
                  <a:tcPr/>
                </a:tc>
                <a:tc>
                  <a:txBody>
                    <a:bodyPr/>
                    <a:lstStyle/>
                    <a:p>
                      <a:r>
                        <a:rPr lang="en-US" sz="1200" b="0" i="1" kern="1200" dirty="0">
                          <a:solidFill>
                            <a:srgbClr val="5881DD"/>
                          </a:solidFill>
                          <a:effectLst/>
                          <a:latin typeface="+mn-lt"/>
                          <a:ea typeface="+mn-ea"/>
                          <a:cs typeface="+mn-cs"/>
                        </a:rPr>
                        <a:t>Key role – master of everything</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have minimum 10 years of IT experience</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Cloud Foundry expertise</a:t>
                      </a:r>
                    </a:p>
                    <a:p>
                      <a:pPr marL="171450" lvl="0" indent="-171450">
                        <a:buFont typeface="Arial" panose="020B0604020202020204" pitchFamily="34" charset="0"/>
                        <a:buChar char="•"/>
                      </a:pPr>
                      <a:r>
                        <a:rPr lang="en-US" sz="1200" b="0" kern="1200" dirty="0" smtClean="0">
                          <a:solidFill>
                            <a:srgbClr val="5881DD"/>
                          </a:solidFill>
                          <a:effectLst/>
                          <a:latin typeface="+mn-lt"/>
                          <a:ea typeface="+mn-ea"/>
                          <a:cs typeface="+mn-cs"/>
                        </a:rPr>
                        <a:t>Proficient in API Design</a:t>
                      </a:r>
                      <a:r>
                        <a:rPr lang="en-US" sz="1200" b="0" kern="1200" baseline="0" dirty="0" smtClean="0">
                          <a:solidFill>
                            <a:srgbClr val="5881DD"/>
                          </a:solidFill>
                          <a:effectLst/>
                          <a:latin typeface="+mn-lt"/>
                          <a:ea typeface="+mn-ea"/>
                          <a:cs typeface="+mn-cs"/>
                        </a:rPr>
                        <a:t> concepts and best practices for </a:t>
                      </a:r>
                      <a:r>
                        <a:rPr lang="en-US" sz="1200" b="0" kern="1200" dirty="0" smtClean="0">
                          <a:solidFill>
                            <a:srgbClr val="5881DD"/>
                          </a:solidFill>
                          <a:effectLst/>
                          <a:latin typeface="+mn-lt"/>
                          <a:ea typeface="+mn-ea"/>
                          <a:cs typeface="+mn-cs"/>
                        </a:rPr>
                        <a:t>RESTful service design </a:t>
                      </a:r>
                      <a:endParaRPr lang="en-US" sz="1200" b="0" kern="1200" dirty="0">
                        <a:solidFill>
                          <a:srgbClr val="5881DD"/>
                        </a:solidFill>
                        <a:effectLst/>
                        <a:latin typeface="+mn-lt"/>
                        <a:ea typeface="+mn-ea"/>
                        <a:cs typeface="+mn-cs"/>
                      </a:endParaRP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Expert level Java EE. Java EE certification preferred</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be familiar with Python, PHP, HTML5, and AngularJS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Expert level at modern software paradigm, e.g., single page applications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have solid understanding of 12 factor principle and self-contained systems (SCS)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Expert level DevOps Automation - automate continuous integration and enable continuous delivery - build/deployment automation</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be able to development reusable frameworks, components, and templates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be able to recognize the structural and behavior patterns and have the judgment to apply the appropriate solution patterns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be competent in agile development and team tools setup and configurations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Define requirements/Acceptance Criteria definition &amp; refinement for early sprints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Identify development tools, standards, and guidelines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Setup tools, assets, APIs repositories</a:t>
                      </a:r>
                    </a:p>
                    <a:p>
                      <a:pPr marL="171450" indent="-171450">
                        <a:buFont typeface="Arial" panose="020B0604020202020204" pitchFamily="34" charset="0"/>
                        <a:buChar char="•"/>
                      </a:pPr>
                      <a:r>
                        <a:rPr lang="en-US" sz="1200" b="0" kern="1200" dirty="0">
                          <a:solidFill>
                            <a:srgbClr val="5881DD"/>
                          </a:solidFill>
                          <a:effectLst/>
                          <a:latin typeface="+mn-lt"/>
                          <a:ea typeface="+mn-ea"/>
                          <a:cs typeface="+mn-cs"/>
                        </a:rPr>
                        <a:t>Must have great communication skills to all levels of stakeholders</a:t>
                      </a:r>
                    </a:p>
                  </a:txBody>
                  <a:tcPr/>
                </a:tc>
                <a:extLst>
                  <a:ext uri="{0D108BD9-81ED-4DB2-BD59-A6C34878D82A}">
                    <a16:rowId xmlns:a16="http://schemas.microsoft.com/office/drawing/2014/main" xmlns="" val="117711814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Technical Product Owner</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Iteration planning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Manages and coordinates the backlog and implementation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User Story elaboration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Location:</a:t>
                      </a:r>
                      <a:r>
                        <a:rPr lang="en-US" sz="1200" b="0" kern="1200" dirty="0">
                          <a:solidFill>
                            <a:srgbClr val="5881DD"/>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1 Resource On-Site</a:t>
                      </a:r>
                    </a:p>
                  </a:txBody>
                  <a:tcPr/>
                </a:tc>
                <a:tc>
                  <a:txBody>
                    <a:bodyPr/>
                    <a:lstStyle/>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8-10 years IT experience</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expert level knowledge of agile development</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experience with Cloud Foundry, Java EE, DevOps, CI/CD</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familiar with Python, PHP, HTML5, and AngularJS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 team builder,</a:t>
                      </a:r>
                      <a:r>
                        <a:rPr lang="en-US" sz="1200" b="0" kern="1200" baseline="0" dirty="0">
                          <a:solidFill>
                            <a:srgbClr val="5881DD"/>
                          </a:solidFill>
                          <a:effectLst/>
                          <a:latin typeface="+mn-lt"/>
                          <a:ea typeface="+mn-ea"/>
                          <a:cs typeface="+mn-cs"/>
                        </a:rPr>
                        <a:t> </a:t>
                      </a:r>
                      <a:r>
                        <a:rPr lang="en-US" sz="1200" b="0" kern="1200" dirty="0">
                          <a:solidFill>
                            <a:srgbClr val="5881DD"/>
                          </a:solidFill>
                          <a:effectLst/>
                          <a:latin typeface="+mn-lt"/>
                          <a:ea typeface="+mn-ea"/>
                          <a:cs typeface="+mn-cs"/>
                        </a:rPr>
                        <a:t>team enabler, and conflict competent</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possess organizational dynamics awareness and be able to tackle challenging incidents gracefully</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Define requirements/Acceptance Criteria definitions &amp; refinements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expert at user story elaborations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great communication skills to all levels of stakeholders</a:t>
                      </a:r>
                    </a:p>
                  </a:txBody>
                  <a:tcPr/>
                </a:tc>
                <a:extLst>
                  <a:ext uri="{0D108BD9-81ED-4DB2-BD59-A6C34878D82A}">
                    <a16:rowId xmlns:a16="http://schemas.microsoft.com/office/drawing/2014/main" xmlns="" val="1566297127"/>
                  </a:ext>
                </a:extLst>
              </a:tr>
            </a:tbl>
          </a:graphicData>
        </a:graphic>
      </p:graphicFrame>
    </p:spTree>
    <p:extLst>
      <p:ext uri="{BB962C8B-B14F-4D97-AF65-F5344CB8AC3E}">
        <p14:creationId xmlns:p14="http://schemas.microsoft.com/office/powerpoint/2010/main" val="1775414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575081"/>
          </a:xfrm>
        </p:spPr>
        <p:txBody>
          <a:bodyPr/>
          <a:lstStyle/>
          <a:p>
            <a:r>
              <a:rPr lang="en-US" sz="3600" dirty="0">
                <a:solidFill>
                  <a:schemeClr val="bg1"/>
                </a:solidFill>
              </a:rPr>
              <a:t>Team Structure </a:t>
            </a:r>
            <a:r>
              <a:rPr lang="en-US" sz="2400" dirty="0" smtClean="0">
                <a:solidFill>
                  <a:schemeClr val="bg1"/>
                </a:solidFill>
              </a:rPr>
              <a:t>(</a:t>
            </a:r>
            <a:r>
              <a:rPr lang="en-US" sz="2400" dirty="0">
                <a:solidFill>
                  <a:schemeClr val="bg1"/>
                </a:solidFill>
              </a:rPr>
              <a:t>cont’d)</a:t>
            </a:r>
            <a:r>
              <a:rPr lang="en-US" sz="3600" dirty="0">
                <a:solidFill>
                  <a:schemeClr val="bg1"/>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3211143502"/>
              </p:ext>
            </p:extLst>
          </p:nvPr>
        </p:nvGraphicFramePr>
        <p:xfrm>
          <a:off x="140677" y="914399"/>
          <a:ext cx="11904786" cy="5791200"/>
        </p:xfrm>
        <a:graphic>
          <a:graphicData uri="http://schemas.openxmlformats.org/drawingml/2006/table">
            <a:tbl>
              <a:tblPr firstRow="1" bandRow="1">
                <a:tableStyleId>{5940675A-B579-460E-94D1-54222C63F5DA}</a:tableStyleId>
              </a:tblPr>
              <a:tblGrid>
                <a:gridCol w="1238960">
                  <a:extLst>
                    <a:ext uri="{9D8B030D-6E8A-4147-A177-3AD203B41FA5}">
                      <a16:colId xmlns:a16="http://schemas.microsoft.com/office/drawing/2014/main" xmlns="" val="575166441"/>
                    </a:ext>
                  </a:extLst>
                </a:gridCol>
                <a:gridCol w="2621565">
                  <a:extLst>
                    <a:ext uri="{9D8B030D-6E8A-4147-A177-3AD203B41FA5}">
                      <a16:colId xmlns:a16="http://schemas.microsoft.com/office/drawing/2014/main" xmlns="" val="1492189147"/>
                    </a:ext>
                  </a:extLst>
                </a:gridCol>
                <a:gridCol w="8044261">
                  <a:extLst>
                    <a:ext uri="{9D8B030D-6E8A-4147-A177-3AD203B41FA5}">
                      <a16:colId xmlns:a16="http://schemas.microsoft.com/office/drawing/2014/main" xmlns="" val="684733766"/>
                    </a:ext>
                  </a:extLst>
                </a:gridCol>
              </a:tblGrid>
              <a:tr h="372338">
                <a:tc>
                  <a:txBody>
                    <a:bodyPr/>
                    <a:lstStyle/>
                    <a:p>
                      <a:r>
                        <a:rPr lang="en-US" sz="1600" b="1" dirty="0">
                          <a:solidFill>
                            <a:schemeClr val="bg1"/>
                          </a:solidFill>
                        </a:rPr>
                        <a:t>Role</a:t>
                      </a:r>
                      <a:endParaRPr lang="en-US" b="1" dirty="0">
                        <a:solidFill>
                          <a:schemeClr val="bg1"/>
                        </a:solidFill>
                      </a:endParaRPr>
                    </a:p>
                  </a:txBody>
                  <a:tcPr>
                    <a:solidFill>
                      <a:srgbClr val="5881DD"/>
                    </a:solidFill>
                  </a:tcPr>
                </a:tc>
                <a:tc>
                  <a:txBody>
                    <a:bodyPr/>
                    <a:lstStyle/>
                    <a:p>
                      <a:pPr marL="0" algn="l" defTabSz="914400" rtl="0" eaLnBrk="1" latinLnBrk="0" hangingPunct="1"/>
                      <a:r>
                        <a:rPr lang="en-US" sz="1600" b="1" kern="1200" dirty="0">
                          <a:solidFill>
                            <a:schemeClr val="bg1"/>
                          </a:solidFill>
                          <a:latin typeface="+mn-lt"/>
                          <a:ea typeface="+mn-ea"/>
                          <a:cs typeface="+mn-cs"/>
                        </a:rPr>
                        <a:t>Responsibilities and Locations</a:t>
                      </a:r>
                    </a:p>
                  </a:txBody>
                  <a:tcPr>
                    <a:solidFill>
                      <a:srgbClr val="5881DD"/>
                    </a:solidFill>
                  </a:tcPr>
                </a:tc>
                <a:tc>
                  <a:txBody>
                    <a:bodyPr/>
                    <a:lstStyle/>
                    <a:p>
                      <a:r>
                        <a:rPr lang="en-US" sz="1600" b="1" kern="1200" dirty="0">
                          <a:solidFill>
                            <a:schemeClr val="bg1"/>
                          </a:solidFill>
                          <a:latin typeface="+mn-lt"/>
                          <a:ea typeface="+mn-ea"/>
                          <a:cs typeface="+mn-cs"/>
                        </a:rPr>
                        <a:t>Skill Sets and Experience</a:t>
                      </a:r>
                    </a:p>
                  </a:txBody>
                  <a:tcPr>
                    <a:solidFill>
                      <a:srgbClr val="5881DD"/>
                    </a:solidFill>
                  </a:tcPr>
                </a:tc>
                <a:extLst>
                  <a:ext uri="{0D108BD9-81ED-4DB2-BD59-A6C34878D82A}">
                    <a16:rowId xmlns:a16="http://schemas.microsoft.com/office/drawing/2014/main" xmlns="" val="1798971401"/>
                  </a:ext>
                </a:extLst>
              </a:tr>
              <a:tr h="20937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Software Dev Engineers</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Develop defined Microservices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Unit test developed Microservices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Support QA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4 Software Development Engineers On-site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5881DD"/>
                        </a:solidFill>
                      </a:endParaRPr>
                    </a:p>
                  </a:txBody>
                  <a:tcPr/>
                </a:tc>
                <a:tc>
                  <a:txBody>
                    <a:bodyPr/>
                    <a:lstStyle/>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6-8 years IT experience</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experience agile development</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experience with Cloud Foundry, Java EE, DevOps, CI/CD</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familiar with Python, PHP, HTML5, and AngularJS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a good understanding what are microservices, what problems do they solve, and what are the challenges with them</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able to understand requirements and be able to deliver code consistent with requirements,</a:t>
                      </a:r>
                      <a:r>
                        <a:rPr lang="en-US" sz="1200" b="0" kern="1200" baseline="0" dirty="0">
                          <a:solidFill>
                            <a:srgbClr val="5881DD"/>
                          </a:solidFill>
                          <a:effectLst/>
                          <a:latin typeface="+mn-lt"/>
                          <a:ea typeface="+mn-ea"/>
                          <a:cs typeface="+mn-cs"/>
                        </a:rPr>
                        <a:t> architecture, development standards and guidelines</a:t>
                      </a:r>
                      <a:r>
                        <a:rPr lang="en-US" sz="1200" b="0" kern="1200" dirty="0">
                          <a:solidFill>
                            <a:srgbClr val="5881DD"/>
                          </a:solidFill>
                          <a:effectLst/>
                          <a:latin typeface="+mn-lt"/>
                          <a:ea typeface="+mn-ea"/>
                          <a:cs typeface="+mn-cs"/>
                        </a:rPr>
                        <a:t> </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competent in  automated unit testing</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 team player – willing to learn, teach, and share.</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enthusiastic and willing to jump out of comfort zone</a:t>
                      </a:r>
                    </a:p>
                  </a:txBody>
                  <a:tcPr/>
                </a:tc>
                <a:extLst>
                  <a:ext uri="{0D108BD9-81ED-4DB2-BD59-A6C34878D82A}">
                    <a16:rowId xmlns:a16="http://schemas.microsoft.com/office/drawing/2014/main" xmlns="" val="117711814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SDETS(QA Software Dev Engineers in Test)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Functional test of Microservices in sprint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Non-functional test of epic product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2 SDETS On-site</a:t>
                      </a:r>
                    </a:p>
                  </a:txBody>
                  <a:tcPr/>
                </a:tc>
                <a:tc>
                  <a:txBody>
                    <a:bodyPr/>
                    <a:lstStyle/>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6-8 years IT experience</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some level of Software</a:t>
                      </a:r>
                      <a:r>
                        <a:rPr lang="en-US" sz="1200" b="0" kern="1200" baseline="0" dirty="0">
                          <a:solidFill>
                            <a:srgbClr val="5881DD"/>
                          </a:solidFill>
                          <a:effectLst/>
                          <a:latin typeface="+mn-lt"/>
                          <a:ea typeface="+mn-ea"/>
                          <a:cs typeface="+mn-cs"/>
                        </a:rPr>
                        <a:t> Dev Engineer </a:t>
                      </a:r>
                      <a:r>
                        <a:rPr lang="en-US" sz="1200" b="0" kern="1200" dirty="0">
                          <a:solidFill>
                            <a:srgbClr val="5881DD"/>
                          </a:solidFill>
                          <a:effectLst/>
                          <a:latin typeface="+mn-lt"/>
                          <a:ea typeface="+mn-ea"/>
                          <a:cs typeface="+mn-cs"/>
                        </a:rPr>
                        <a:t>skills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able to validate software against specifications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able to setup test environment</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able to setup configurations for various environments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able to create and execute test scripts against specifications and produce results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self-starter</a:t>
                      </a:r>
                    </a:p>
                  </a:txBody>
                  <a:tcPr/>
                </a:tc>
                <a:extLst>
                  <a:ext uri="{0D108BD9-81ED-4DB2-BD59-A6C34878D82A}">
                    <a16:rowId xmlns:a16="http://schemas.microsoft.com/office/drawing/2014/main" xmlns="" val="156629712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Cloud Infra </a:t>
                      </a:r>
                      <a:r>
                        <a:rPr lang="en-US" sz="1200" b="1" kern="1200" dirty="0" smtClean="0">
                          <a:solidFill>
                            <a:srgbClr val="5881DD"/>
                          </a:solidFill>
                          <a:effectLst/>
                          <a:latin typeface="+mn-lt"/>
                          <a:ea typeface="+mn-ea"/>
                          <a:cs typeface="+mn-cs"/>
                        </a:rPr>
                        <a:t>Architect</a:t>
                      </a:r>
                      <a:endParaRPr lang="en-US" sz="1200" b="1" kern="1200" dirty="0">
                        <a:solidFill>
                          <a:srgbClr val="5881DD"/>
                        </a:solidFill>
                        <a:effectLst/>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Setting up compute</a:t>
                      </a:r>
                      <a:r>
                        <a:rPr lang="en-US" sz="1200" b="0" kern="1200" baseline="0" dirty="0">
                          <a:solidFill>
                            <a:srgbClr val="5881DD"/>
                          </a:solidFill>
                          <a:effectLst/>
                          <a:latin typeface="+mn-lt"/>
                          <a:ea typeface="+mn-ea"/>
                          <a:cs typeface="+mn-cs"/>
                        </a:rPr>
                        <a:t> instances</a:t>
                      </a:r>
                      <a:endParaRPr lang="en-US" sz="120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Setting connectivity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Setup</a:t>
                      </a:r>
                      <a:r>
                        <a:rPr lang="en-US" sz="1200" b="0" kern="1200" baseline="0" dirty="0">
                          <a:solidFill>
                            <a:srgbClr val="5881DD"/>
                          </a:solidFill>
                          <a:effectLst/>
                          <a:latin typeface="+mn-lt"/>
                          <a:ea typeface="+mn-ea"/>
                          <a:cs typeface="+mn-cs"/>
                        </a:rPr>
                        <a:t> fence, transaction, and data security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rgbClr val="5881DD"/>
                          </a:solidFill>
                          <a:effectLst/>
                          <a:latin typeface="+mn-lt"/>
                          <a:ea typeface="+mn-ea"/>
                          <a:cs typeface="+mn-cs"/>
                        </a:rPr>
                        <a:t>Setup audits, logging, monitoring and dashboards</a:t>
                      </a:r>
                      <a:endParaRPr lang="en-US" sz="1200" b="0" kern="1200" dirty="0">
                        <a:solidFill>
                          <a:srgbClr val="5881DD"/>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1 Cloud</a:t>
                      </a:r>
                      <a:r>
                        <a:rPr lang="en-US" sz="1200" b="0" kern="1200" baseline="0" dirty="0">
                          <a:solidFill>
                            <a:srgbClr val="5881DD"/>
                          </a:solidFill>
                          <a:effectLst/>
                          <a:latin typeface="+mn-lt"/>
                          <a:ea typeface="+mn-ea"/>
                          <a:cs typeface="+mn-cs"/>
                        </a:rPr>
                        <a:t> Architect </a:t>
                      </a:r>
                      <a:r>
                        <a:rPr lang="en-US" sz="1200" b="0" kern="1200" dirty="0">
                          <a:solidFill>
                            <a:srgbClr val="5881DD"/>
                          </a:solidFill>
                          <a:effectLst/>
                          <a:latin typeface="+mn-lt"/>
                          <a:ea typeface="+mn-ea"/>
                          <a:cs typeface="+mn-cs"/>
                        </a:rPr>
                        <a:t>On-site</a:t>
                      </a:r>
                      <a:endParaRPr lang="en-US" sz="1200" dirty="0">
                        <a:solidFill>
                          <a:srgbClr val="5881DD"/>
                        </a:solidFill>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Must have 6-8 years cloud infrastructure experience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Must be able to</a:t>
                      </a:r>
                      <a:r>
                        <a:rPr lang="en-US" sz="1200" b="0" kern="1200" baseline="0" dirty="0">
                          <a:solidFill>
                            <a:srgbClr val="5881DD"/>
                          </a:solidFill>
                          <a:effectLst/>
                          <a:latin typeface="+mn-lt"/>
                          <a:ea typeface="+mn-ea"/>
                          <a:cs typeface="+mn-cs"/>
                        </a:rPr>
                        <a:t> grasp the big picture quickly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rgbClr val="5881DD"/>
                          </a:solidFill>
                          <a:effectLst/>
                          <a:latin typeface="+mn-lt"/>
                          <a:ea typeface="+mn-ea"/>
                          <a:cs typeface="+mn-cs"/>
                        </a:rPr>
                        <a:t>Must be able to point out missing pieces, make recommendations, and be able to accept the ultimate decisions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good communication skills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 team player – willing to learn, teach, and share</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enthusiastic and willing to jump out of comfort zone</a:t>
                      </a:r>
                    </a:p>
                    <a:p>
                      <a:pPr marL="0" lvl="0" indent="0" algn="l" defTabSz="914400" rtl="0" eaLnBrk="1" latinLnBrk="0" hangingPunct="1">
                        <a:buFont typeface="Arial" panose="020B0604020202020204" pitchFamily="34" charset="0"/>
                        <a:buNone/>
                      </a:pPr>
                      <a:r>
                        <a:rPr lang="en-US" sz="1200" b="0" kern="1200" dirty="0">
                          <a:solidFill>
                            <a:srgbClr val="5881DD"/>
                          </a:solidFill>
                          <a:effectLst/>
                          <a:latin typeface="+mn-lt"/>
                          <a:ea typeface="+mn-ea"/>
                          <a:cs typeface="+mn-cs"/>
                        </a:rPr>
                        <a:t>  </a:t>
                      </a:r>
                    </a:p>
                    <a:p>
                      <a:pPr marL="0" lvl="0" indent="0" algn="l" defTabSz="914400" rtl="0" eaLnBrk="1" latinLnBrk="0" hangingPunct="1">
                        <a:buFont typeface="Arial" panose="020B0604020202020204" pitchFamily="34" charset="0"/>
                        <a:buNone/>
                      </a:pPr>
                      <a:r>
                        <a:rPr lang="en-US" sz="1200" b="0" i="1" kern="1200" dirty="0">
                          <a:solidFill>
                            <a:srgbClr val="5881DD"/>
                          </a:solidFill>
                          <a:effectLst/>
                          <a:latin typeface="+mn-lt"/>
                          <a:ea typeface="+mn-ea"/>
                          <a:cs typeface="+mn-cs"/>
                        </a:rPr>
                        <a:t>Required in fulltime capacity only up to the first 3 sprints</a:t>
                      </a:r>
                      <a:r>
                        <a:rPr lang="en-US" sz="1200" b="0" i="1" kern="1200" baseline="0" dirty="0">
                          <a:solidFill>
                            <a:srgbClr val="5881DD"/>
                          </a:solidFill>
                          <a:effectLst/>
                          <a:latin typeface="+mn-lt"/>
                          <a:ea typeface="+mn-ea"/>
                          <a:cs typeface="+mn-cs"/>
                        </a:rPr>
                        <a:t> and can be scaled back to 50% beyond that.</a:t>
                      </a:r>
                      <a:endParaRPr lang="en-US" sz="1200" b="0" kern="1200" dirty="0">
                        <a:solidFill>
                          <a:srgbClr val="5881DD"/>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110277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0"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graphicFrame>
        <p:nvGraphicFramePr>
          <p:cNvPr id="6" name="Group 107"/>
          <p:cNvGraphicFramePr>
            <a:graphicFrameLocks noGrp="1"/>
          </p:cNvGraphicFramePr>
          <p:nvPr>
            <p:extLst/>
          </p:nvPr>
        </p:nvGraphicFramePr>
        <p:xfrm>
          <a:off x="1828800" y="998117"/>
          <a:ext cx="8529576" cy="3486973"/>
        </p:xfrm>
        <a:graphic>
          <a:graphicData uri="http://schemas.openxmlformats.org/drawingml/2006/table">
            <a:tbl>
              <a:tblPr/>
              <a:tblGrid>
                <a:gridCol w="2595382">
                  <a:extLst>
                    <a:ext uri="{9D8B030D-6E8A-4147-A177-3AD203B41FA5}">
                      <a16:colId xmlns:a16="http://schemas.microsoft.com/office/drawing/2014/main" xmlns="" val="20000"/>
                    </a:ext>
                  </a:extLst>
                </a:gridCol>
                <a:gridCol w="3290796">
                  <a:extLst>
                    <a:ext uri="{9D8B030D-6E8A-4147-A177-3AD203B41FA5}">
                      <a16:colId xmlns:a16="http://schemas.microsoft.com/office/drawing/2014/main" xmlns="" val="20001"/>
                    </a:ext>
                  </a:extLst>
                </a:gridCol>
                <a:gridCol w="2643398">
                  <a:extLst>
                    <a:ext uri="{9D8B030D-6E8A-4147-A177-3AD203B41FA5}">
                      <a16:colId xmlns:a16="http://schemas.microsoft.com/office/drawing/2014/main" xmlns="" val="20002"/>
                    </a:ext>
                  </a:extLst>
                </a:gridCol>
              </a:tblGrid>
              <a:tr h="316851">
                <a:tc gridSpan="3">
                  <a:txBody>
                    <a:bodyPr/>
                    <a:lstStyle/>
                    <a:p>
                      <a:pPr marL="0" marR="0" lvl="0" indent="0" algn="ctr" defTabSz="914400" rtl="0" eaLnBrk="1" fontAlgn="base" latinLnBrk="0" hangingPunct="1">
                        <a:lnSpc>
                          <a:spcPct val="100000"/>
                        </a:lnSpc>
                        <a:spcBef>
                          <a:spcPts val="300"/>
                        </a:spcBef>
                        <a:spcAft>
                          <a:spcPts val="300"/>
                        </a:spcAft>
                        <a:buClrTx/>
                        <a:buSzTx/>
                        <a:buFontTx/>
                        <a:buNone/>
                        <a:tabLst/>
                        <a:defRPr/>
                      </a:pPr>
                      <a:r>
                        <a:rPr kumimoji="0" lang="en-US" sz="1600" b="1" i="0" u="none" strike="noStrike" kern="1200" cap="none" normalizeH="0" baseline="0" dirty="0">
                          <a:ln>
                            <a:noFill/>
                          </a:ln>
                          <a:solidFill>
                            <a:schemeClr val="bg1"/>
                          </a:solidFill>
                          <a:effectLst/>
                          <a:latin typeface="+mj-lt"/>
                          <a:ea typeface="+mn-ea"/>
                          <a:cs typeface="Times New Roman" pitchFamily="18" charset="0"/>
                        </a:rPr>
                        <a:t>GE Microservices Proposal</a:t>
                      </a:r>
                      <a:endParaRPr kumimoji="0" lang="en-US" sz="1600" b="1" i="0" u="none" strike="noStrike" cap="none" normalizeH="0" baseline="0" dirty="0">
                        <a:ln>
                          <a:noFill/>
                        </a:ln>
                        <a:solidFill>
                          <a:schemeClr val="bg1"/>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chemeClr val="accent3">
                        <a:lumMod val="75000"/>
                      </a:schemeClr>
                    </a:solidFill>
                  </a:tcPr>
                </a:tc>
                <a:tc hMerge="1">
                  <a:txBody>
                    <a:bodyPr/>
                    <a:lstStyle/>
                    <a:p>
                      <a:endParaRPr lang="en-US" dirty="0"/>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xmlns="" val="10000"/>
                  </a:ext>
                </a:extLst>
              </a:tr>
              <a:tr h="316851">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endParaRPr kumimoji="0" lang="en-US" sz="1600" b="1" i="0" u="none" strike="noStrike" cap="none" normalizeH="0" baseline="0" dirty="0">
                        <a:ln>
                          <a:noFill/>
                        </a:ln>
                        <a:solidFill>
                          <a:schemeClr val="bg1"/>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dirty="0">
                          <a:ln>
                            <a:noFill/>
                          </a:ln>
                          <a:solidFill>
                            <a:schemeClr val="bg1"/>
                          </a:solidFill>
                          <a:effectLst/>
                          <a:latin typeface="+mj-lt"/>
                          <a:cs typeface="Times New Roman" pitchFamily="18" charset="0"/>
                        </a:rPr>
                        <a:t>Roles</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dirty="0">
                          <a:ln>
                            <a:noFill/>
                          </a:ln>
                          <a:solidFill>
                            <a:schemeClr val="bg1"/>
                          </a:solidFill>
                          <a:effectLst/>
                          <a:latin typeface="+mj-lt"/>
                          <a:cs typeface="Times New Roman" pitchFamily="18" charset="0"/>
                        </a:rPr>
                        <a:t>Labor</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extLst>
                  <a:ext uri="{0D108BD9-81ED-4DB2-BD59-A6C34878D82A}">
                    <a16:rowId xmlns:a16="http://schemas.microsoft.com/office/drawing/2014/main" xmlns="" val="10001"/>
                  </a:ext>
                </a:extLst>
              </a:tr>
              <a:tr h="7564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Weekly</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15000"/>
                        </a:lnSpc>
                        <a:spcBef>
                          <a:spcPts val="600"/>
                        </a:spcBef>
                        <a:spcAft>
                          <a:spcPct val="0"/>
                        </a:spcAft>
                        <a:buClrTx/>
                        <a:buSzTx/>
                        <a:buFontTx/>
                        <a:buNone/>
                        <a:tabLst/>
                      </a:pPr>
                      <a:r>
                        <a:rPr lang="en-US" sz="1600" kern="1200" baseline="0" dirty="0">
                          <a:solidFill>
                            <a:schemeClr val="tx1"/>
                          </a:solidFill>
                          <a:latin typeface="+mn-lt"/>
                          <a:ea typeface="+mn-ea"/>
                          <a:cs typeface="Arial" pitchFamily="34" charset="0"/>
                        </a:rPr>
                        <a:t>(1 Architect, 1 Technical Lead/Product Owner, 4 Software Dev Engineers, 2 SDETS)</a:t>
                      </a:r>
                      <a:endParaRPr lang="en-US" sz="160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600" kern="1200" dirty="0">
                          <a:solidFill>
                            <a:schemeClr val="tx1"/>
                          </a:solidFill>
                          <a:latin typeface="+mn-lt"/>
                          <a:ea typeface="+mn-ea"/>
                          <a:cs typeface="Arial" pitchFamily="34" charset="0"/>
                        </a:rPr>
                        <a:t>$ 18,200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7564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16 Weeks</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15000"/>
                        </a:lnSpc>
                        <a:spcBef>
                          <a:spcPts val="600"/>
                        </a:spcBef>
                        <a:spcAft>
                          <a:spcPct val="0"/>
                        </a:spcAft>
                        <a:buClrTx/>
                        <a:buSzTx/>
                        <a:buFontTx/>
                        <a:buNone/>
                        <a:tabLst/>
                        <a:defRPr/>
                      </a:pPr>
                      <a:r>
                        <a:rPr lang="en-US" sz="1600" kern="1200" baseline="0" dirty="0">
                          <a:solidFill>
                            <a:schemeClr val="tx1"/>
                          </a:solidFill>
                          <a:latin typeface="+mn-lt"/>
                          <a:ea typeface="+mn-ea"/>
                          <a:cs typeface="Arial" pitchFamily="34" charset="0"/>
                        </a:rPr>
                        <a:t>(1 Architect, 1 Technical Lead/Product Owner, 4 Software Dev Engineers, 2 SDETS)</a:t>
                      </a:r>
                      <a:endParaRPr lang="en-US" sz="160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600" kern="1200" dirty="0">
                          <a:solidFill>
                            <a:schemeClr val="tx1"/>
                          </a:solidFill>
                          <a:latin typeface="+mn-lt"/>
                          <a:ea typeface="+mn-ea"/>
                          <a:cs typeface="Arial" pitchFamily="34" charset="0"/>
                        </a:rPr>
                        <a:t>$291,200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355922590"/>
                  </a:ext>
                </a:extLst>
              </a:tr>
              <a:tr h="1170775">
                <a:tc gridSpan="3">
                  <a:txBody>
                    <a:body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pPr>
                      <a:r>
                        <a:rPr kumimoji="0" lang="en-US" sz="1400" b="0" i="0" u="none" strike="noStrike" cap="none" normalizeH="0" baseline="0" dirty="0">
                          <a:ln>
                            <a:noFill/>
                          </a:ln>
                          <a:solidFill>
                            <a:schemeClr val="tx2"/>
                          </a:solidFill>
                          <a:effectLst/>
                          <a:latin typeface="+mj-lt"/>
                          <a:cs typeface="Times New Roman" pitchFamily="18" charset="0"/>
                        </a:rPr>
                        <a:t>* Not including travel expenses which will be billed at actuals.</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endParaRPr kumimoji="0" lang="en-US" sz="1300" b="1" i="0" u="none" strike="noStrike" cap="none" normalizeH="0" baseline="0" dirty="0">
                        <a:ln>
                          <a:noFill/>
                        </a:ln>
                        <a:solidFill>
                          <a:schemeClr val="tx2"/>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2" name="Title 1"/>
          <p:cNvSpPr>
            <a:spLocks noGrp="1"/>
          </p:cNvSpPr>
          <p:nvPr>
            <p:ph type="title"/>
          </p:nvPr>
        </p:nvSpPr>
        <p:spPr>
          <a:xfrm>
            <a:off x="1905000" y="354168"/>
            <a:ext cx="8436864" cy="530352"/>
          </a:xfrm>
        </p:spPr>
        <p:txBody>
          <a:bodyPr>
            <a:normAutofit fontScale="90000"/>
          </a:bodyPr>
          <a:lstStyle/>
          <a:p>
            <a:r>
              <a:rPr lang="en-US" dirty="0">
                <a:solidFill>
                  <a:schemeClr val="bg1"/>
                </a:solidFill>
              </a:rPr>
              <a:t>Commercials</a:t>
            </a:r>
          </a:p>
        </p:txBody>
      </p:sp>
      <p:sp>
        <p:nvSpPr>
          <p:cNvPr id="5" name="Slide Number Placeholder 4"/>
          <p:cNvSpPr>
            <a:spLocks noGrp="1"/>
          </p:cNvSpPr>
          <p:nvPr>
            <p:ph type="sldNum" sz="quarter" idx="14"/>
          </p:nvPr>
        </p:nvSpPr>
        <p:spPr>
          <a:prstGeom prst="rect">
            <a:avLst/>
          </a:prstGeom>
        </p:spPr>
        <p:txBody>
          <a:bodyPr/>
          <a:lstStyle/>
          <a:p>
            <a:pPr>
              <a:defRPr/>
            </a:pPr>
            <a:fld id="{A85E9118-4525-4620-91B5-75B9750E007A}" type="slidenum">
              <a:rPr lang="en-US" smtClean="0"/>
              <a:pPr>
                <a:defRPr/>
              </a:pPr>
              <a:t>14</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76397185"/>
              </p:ext>
            </p:extLst>
          </p:nvPr>
        </p:nvGraphicFramePr>
        <p:xfrm>
          <a:off x="1828800" y="4456547"/>
          <a:ext cx="8529576" cy="1901106"/>
        </p:xfrm>
        <a:graphic>
          <a:graphicData uri="http://schemas.openxmlformats.org/drawingml/2006/table">
            <a:tbl>
              <a:tblPr/>
              <a:tblGrid>
                <a:gridCol w="2595382">
                  <a:extLst>
                    <a:ext uri="{9D8B030D-6E8A-4147-A177-3AD203B41FA5}">
                      <a16:colId xmlns:a16="http://schemas.microsoft.com/office/drawing/2014/main" xmlns="" val="3881723811"/>
                    </a:ext>
                  </a:extLst>
                </a:gridCol>
                <a:gridCol w="3290796">
                  <a:extLst>
                    <a:ext uri="{9D8B030D-6E8A-4147-A177-3AD203B41FA5}">
                      <a16:colId xmlns:a16="http://schemas.microsoft.com/office/drawing/2014/main" xmlns="" val="3001858696"/>
                    </a:ext>
                  </a:extLst>
                </a:gridCol>
                <a:gridCol w="2643398">
                  <a:extLst>
                    <a:ext uri="{9D8B030D-6E8A-4147-A177-3AD203B41FA5}">
                      <a16:colId xmlns:a16="http://schemas.microsoft.com/office/drawing/2014/main" xmlns="" val="3457449047"/>
                    </a:ext>
                  </a:extLst>
                </a:gridCol>
              </a:tblGrid>
              <a:tr h="316851">
                <a:tc gridSpan="2">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dirty="0">
                          <a:ln>
                            <a:noFill/>
                          </a:ln>
                          <a:solidFill>
                            <a:schemeClr val="bg1"/>
                          </a:solidFill>
                          <a:effectLst/>
                          <a:latin typeface="+mj-lt"/>
                          <a:cs typeface="Times New Roman" pitchFamily="18" charset="0"/>
                        </a:rPr>
                        <a:t>Role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hMerge="1">
                  <a:txBody>
                    <a:bodyPr/>
                    <a:lstStyle/>
                    <a:p>
                      <a:pPr marL="0" marR="0" lvl="0" indent="0" algn="ctr" defTabSz="914400" rtl="0" eaLnBrk="1" fontAlgn="base" latinLnBrk="0" hangingPunct="1">
                        <a:lnSpc>
                          <a:spcPct val="100000"/>
                        </a:lnSpc>
                        <a:spcBef>
                          <a:spcPts val="300"/>
                        </a:spcBef>
                        <a:spcAft>
                          <a:spcPts val="300"/>
                        </a:spcAft>
                        <a:buClrTx/>
                        <a:buSzTx/>
                        <a:buFontTx/>
                        <a:buNone/>
                        <a:tabLst/>
                      </a:pPr>
                      <a:endParaRPr kumimoji="0" lang="en-US" sz="1600" b="1" i="0" u="none" strike="noStrike" cap="none" normalizeH="0" baseline="0" dirty="0">
                        <a:ln>
                          <a:noFill/>
                        </a:ln>
                        <a:solidFill>
                          <a:schemeClr val="bg1"/>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dirty="0">
                          <a:ln>
                            <a:noFill/>
                          </a:ln>
                          <a:solidFill>
                            <a:schemeClr val="bg1"/>
                          </a:solidFill>
                          <a:effectLst/>
                          <a:latin typeface="+mj-lt"/>
                          <a:cs typeface="Times New Roman" pitchFamily="18" charset="0"/>
                        </a:rPr>
                        <a:t>Hourly Rate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extLst>
                  <a:ext uri="{0D108BD9-81ED-4DB2-BD59-A6C34878D82A}">
                    <a16:rowId xmlns:a16="http://schemas.microsoft.com/office/drawing/2014/main" xmlns="" val="2884799474"/>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kumimoji="0" lang="en-US" sz="1600" b="0" i="0" u="none" strike="noStrike" kern="1200" cap="none" normalizeH="0" baseline="0" dirty="0">
                          <a:ln>
                            <a:noFill/>
                          </a:ln>
                          <a:solidFill>
                            <a:schemeClr val="tx2"/>
                          </a:solidFill>
                          <a:effectLst/>
                          <a:latin typeface="+mn-lt"/>
                          <a:ea typeface="+mn-ea"/>
                          <a:cs typeface="Times New Roman" pitchFamily="18" charset="0"/>
                        </a:rPr>
                        <a:t>Cloud Development Architect – Onsite</a:t>
                      </a:r>
                      <a:endParaRPr lang="en-US" sz="1600" b="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600" kern="1200" dirty="0">
                          <a:solidFill>
                            <a:schemeClr val="tx1"/>
                          </a:solidFill>
                          <a:latin typeface="+mn-lt"/>
                          <a:ea typeface="+mn-ea"/>
                          <a:cs typeface="Arial" pitchFamily="34" charset="0"/>
                        </a:rPr>
                        <a:t>$150.00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477884903"/>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lang="en-US" sz="1600" b="0" kern="1200" dirty="0">
                          <a:solidFill>
                            <a:schemeClr val="tx1"/>
                          </a:solidFill>
                          <a:latin typeface="+mn-lt"/>
                          <a:ea typeface="+mn-ea"/>
                          <a:cs typeface="Arial" pitchFamily="34" charset="0"/>
                        </a:rPr>
                        <a:t>Technical</a:t>
                      </a:r>
                      <a:r>
                        <a:rPr lang="en-US" sz="1600" b="0" kern="1200" baseline="0" dirty="0">
                          <a:solidFill>
                            <a:schemeClr val="tx1"/>
                          </a:solidFill>
                          <a:latin typeface="+mn-lt"/>
                          <a:ea typeface="+mn-ea"/>
                          <a:cs typeface="Arial" pitchFamily="34" charset="0"/>
                        </a:rPr>
                        <a:t> Lead/Product Owner – Onsite</a:t>
                      </a:r>
                      <a:endParaRPr lang="en-US" sz="1600" b="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kumimoji="0" lang="en-US" sz="1600" b="0" i="0" u="none" strike="noStrike" cap="none" normalizeH="0" baseline="0" dirty="0">
                          <a:ln>
                            <a:noFill/>
                          </a:ln>
                          <a:solidFill>
                            <a:schemeClr val="tx2"/>
                          </a:solidFill>
                          <a:effectLst/>
                          <a:latin typeface="+mj-lt"/>
                          <a:cs typeface="Times New Roman" pitchFamily="18" charset="0"/>
                        </a:rPr>
                        <a:t>$115.00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816165981"/>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lang="en-US" sz="1600" kern="1200" baseline="0" dirty="0">
                          <a:solidFill>
                            <a:schemeClr val="tx1"/>
                          </a:solidFill>
                          <a:latin typeface="+mn-lt"/>
                          <a:ea typeface="+mn-ea"/>
                          <a:cs typeface="Arial" pitchFamily="34" charset="0"/>
                        </a:rPr>
                        <a:t>Software Dev Engineers</a:t>
                      </a:r>
                      <a:r>
                        <a:rPr lang="en-US" sz="1600" b="0" kern="1200" dirty="0">
                          <a:solidFill>
                            <a:schemeClr val="tx1"/>
                          </a:solidFill>
                          <a:latin typeface="+mn-lt"/>
                          <a:ea typeface="+mn-ea"/>
                          <a:cs typeface="Arial" pitchFamily="34" charset="0"/>
                        </a:rPr>
                        <a:t> –</a:t>
                      </a:r>
                      <a:r>
                        <a:rPr lang="en-US" sz="1600" b="0" kern="1200" baseline="0" dirty="0">
                          <a:solidFill>
                            <a:schemeClr val="tx1"/>
                          </a:solidFill>
                          <a:latin typeface="+mn-lt"/>
                          <a:ea typeface="+mn-ea"/>
                          <a:cs typeface="Arial" pitchFamily="34" charset="0"/>
                        </a:rPr>
                        <a:t> Onsite</a:t>
                      </a:r>
                      <a:endParaRPr lang="en-US" sz="1600" b="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kumimoji="0" lang="en-US" sz="1600" b="0" i="0" u="none" strike="noStrike" cap="none" normalizeH="0" baseline="0" dirty="0">
                          <a:ln>
                            <a:noFill/>
                          </a:ln>
                          <a:solidFill>
                            <a:schemeClr val="tx2"/>
                          </a:solidFill>
                          <a:effectLst/>
                          <a:latin typeface="+mj-lt"/>
                          <a:cs typeface="Times New Roman" pitchFamily="18" charset="0"/>
                        </a:rPr>
                        <a:t>$95.00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996426477"/>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lang="en-US" sz="1600" kern="1200" baseline="0" dirty="0">
                          <a:solidFill>
                            <a:schemeClr val="tx1"/>
                          </a:solidFill>
                          <a:latin typeface="+mn-lt"/>
                          <a:ea typeface="+mn-ea"/>
                          <a:cs typeface="Arial" pitchFamily="34" charset="0"/>
                        </a:rPr>
                        <a:t>SDETS</a:t>
                      </a:r>
                      <a:r>
                        <a:rPr lang="en-US" sz="1600" b="1" kern="1200" dirty="0">
                          <a:solidFill>
                            <a:schemeClr val="tx1"/>
                          </a:solidFill>
                          <a:latin typeface="+mn-lt"/>
                          <a:ea typeface="+mn-ea"/>
                          <a:cs typeface="Calibri" pitchFamily="34" charset="0"/>
                        </a:rPr>
                        <a:t> </a:t>
                      </a:r>
                      <a:r>
                        <a:rPr lang="en-US" sz="1600" b="0" kern="1200" dirty="0" smtClean="0">
                          <a:solidFill>
                            <a:schemeClr val="tx1"/>
                          </a:solidFill>
                          <a:latin typeface="+mn-lt"/>
                          <a:ea typeface="+mn-ea"/>
                          <a:cs typeface="Arial" pitchFamily="34" charset="0"/>
                        </a:rPr>
                        <a:t>- </a:t>
                      </a:r>
                      <a:r>
                        <a:rPr lang="en-US" sz="1600" b="0" kern="1200" dirty="0">
                          <a:solidFill>
                            <a:schemeClr val="tx1"/>
                          </a:solidFill>
                          <a:latin typeface="+mn-lt"/>
                          <a:ea typeface="+mn-ea"/>
                          <a:cs typeface="Arial" pitchFamily="34" charset="0"/>
                        </a:rPr>
                        <a:t>Onsite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kumimoji="0" lang="en-US" sz="1600" b="0" i="0" u="none" strike="noStrike" cap="none" normalizeH="0" baseline="0" dirty="0">
                          <a:ln>
                            <a:noFill/>
                          </a:ln>
                          <a:solidFill>
                            <a:schemeClr val="tx2"/>
                          </a:solidFill>
                          <a:effectLst/>
                          <a:latin typeface="+mj-lt"/>
                          <a:cs typeface="Times New Roman" pitchFamily="18" charset="0"/>
                        </a:rPr>
                        <a:t>$95.00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170030198"/>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lang="en-US" sz="1600" b="0" kern="1200" dirty="0" smtClean="0">
                          <a:solidFill>
                            <a:schemeClr val="tx1"/>
                          </a:solidFill>
                          <a:latin typeface="+mn-lt"/>
                          <a:ea typeface="+mn-ea"/>
                          <a:cs typeface="Arial" pitchFamily="34" charset="0"/>
                        </a:rPr>
                        <a:t>Cloud Infrastructure Architect - Onsite</a:t>
                      </a:r>
                      <a:endParaRPr lang="en-US" sz="1600" b="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dirty="0"/>
                    </a:p>
                  </a:txBody>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kumimoji="0" lang="en-US" sz="1600" b="0" i="0" u="none" strike="noStrike" cap="none" normalizeH="0" baseline="0" dirty="0" smtClean="0">
                          <a:ln>
                            <a:noFill/>
                          </a:ln>
                          <a:solidFill>
                            <a:schemeClr val="tx2"/>
                          </a:solidFill>
                          <a:effectLst/>
                          <a:latin typeface="+mj-lt"/>
                          <a:cs typeface="Times New Roman" pitchFamily="18" charset="0"/>
                        </a:rPr>
                        <a:t>$150.00</a:t>
                      </a:r>
                      <a:endParaRPr kumimoji="0" lang="en-US" sz="1600" b="0" i="0" u="none" strike="noStrike" cap="none" normalizeH="0" baseline="0" dirty="0">
                        <a:ln>
                          <a:noFill/>
                        </a:ln>
                        <a:solidFill>
                          <a:schemeClr val="tx2"/>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bl>
          </a:graphicData>
        </a:graphic>
      </p:graphicFrame>
      <p:sp>
        <p:nvSpPr>
          <p:cNvPr id="12" name="Rectangle 11"/>
          <p:cNvSpPr/>
          <p:nvPr/>
        </p:nvSpPr>
        <p:spPr>
          <a:xfrm>
            <a:off x="1249326" y="1690577"/>
            <a:ext cx="9942510" cy="174373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PLACEHOLDER: DO NOT USE</a:t>
            </a:r>
          </a:p>
        </p:txBody>
      </p:sp>
    </p:spTree>
    <p:extLst>
      <p:ext uri="{BB962C8B-B14F-4D97-AF65-F5344CB8AC3E}">
        <p14:creationId xmlns:p14="http://schemas.microsoft.com/office/powerpoint/2010/main" val="2590483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687284" y="1625851"/>
            <a:ext cx="8857886" cy="533400"/>
          </a:xfrm>
        </p:spPr>
        <p:txBody>
          <a:bodyPr/>
          <a:lstStyle/>
          <a:p>
            <a:r>
              <a:rPr lang="en-US" dirty="0"/>
              <a:t>Appendices</a:t>
            </a:r>
            <a:endParaRPr lang="en-US"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974" y="113125"/>
            <a:ext cx="1655206" cy="1649689"/>
          </a:xfrm>
          <a:prstGeom prst="rect">
            <a:avLst/>
          </a:prstGeom>
        </p:spPr>
      </p:pic>
    </p:spTree>
    <p:extLst>
      <p:ext uri="{BB962C8B-B14F-4D97-AF65-F5344CB8AC3E}">
        <p14:creationId xmlns:p14="http://schemas.microsoft.com/office/powerpoint/2010/main" val="1047326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5"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2" name="Title 1"/>
          <p:cNvSpPr>
            <a:spLocks noGrp="1"/>
          </p:cNvSpPr>
          <p:nvPr>
            <p:ph type="title"/>
          </p:nvPr>
        </p:nvSpPr>
        <p:spPr>
          <a:xfrm>
            <a:off x="1905000" y="354168"/>
            <a:ext cx="8436864" cy="530352"/>
          </a:xfrm>
        </p:spPr>
        <p:txBody>
          <a:bodyPr>
            <a:normAutofit fontScale="90000"/>
          </a:bodyPr>
          <a:lstStyle/>
          <a:p>
            <a:r>
              <a:rPr lang="en-US" dirty="0">
                <a:solidFill>
                  <a:schemeClr val="bg1"/>
                </a:solidFill>
              </a:rPr>
              <a:t>Indicative Client Case Studies</a:t>
            </a:r>
          </a:p>
        </p:txBody>
      </p:sp>
      <p:sp>
        <p:nvSpPr>
          <p:cNvPr id="5" name="Slide Number Placeholder 4"/>
          <p:cNvSpPr>
            <a:spLocks noGrp="1"/>
          </p:cNvSpPr>
          <p:nvPr>
            <p:ph type="sldNum" sz="quarter" idx="14"/>
          </p:nvPr>
        </p:nvSpPr>
        <p:spPr>
          <a:prstGeom prst="rect">
            <a:avLst/>
          </a:prstGeom>
        </p:spPr>
        <p:txBody>
          <a:bodyPr/>
          <a:lstStyle/>
          <a:p>
            <a:pPr>
              <a:defRPr/>
            </a:pPr>
            <a:fld id="{A85E9118-4525-4620-91B5-75B9750E007A}" type="slidenum">
              <a:rPr lang="en-US" smtClean="0"/>
              <a:pPr>
                <a:defRPr/>
              </a:pPr>
              <a:t>16</a:t>
            </a:fld>
            <a:endParaRPr lang="en-US" dirty="0"/>
          </a:p>
        </p:txBody>
      </p:sp>
      <p:graphicFrame>
        <p:nvGraphicFramePr>
          <p:cNvPr id="12" name="Diagram 11"/>
          <p:cNvGraphicFramePr/>
          <p:nvPr>
            <p:extLst/>
          </p:nvPr>
        </p:nvGraphicFramePr>
        <p:xfrm>
          <a:off x="1603487" y="1100279"/>
          <a:ext cx="8902281" cy="4843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8393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998537"/>
          </a:xfrm>
        </p:spPr>
        <p:txBody>
          <a:bodyPr/>
          <a:lstStyle/>
          <a:p>
            <a:r>
              <a:rPr lang="en-US" sz="3600" dirty="0">
                <a:solidFill>
                  <a:schemeClr val="bg1"/>
                </a:solidFill>
              </a:rPr>
              <a:t>Current </a:t>
            </a:r>
            <a:r>
              <a:rPr lang="en-US" sz="3600" dirty="0" err="1">
                <a:solidFill>
                  <a:schemeClr val="bg1"/>
                </a:solidFill>
              </a:rPr>
              <a:t>InSight</a:t>
            </a:r>
            <a:r>
              <a:rPr lang="en-US" sz="3600" dirty="0">
                <a:solidFill>
                  <a:schemeClr val="bg1"/>
                </a:solidFill>
              </a:rPr>
              <a:t> Infrastructure (Production)</a:t>
            </a:r>
          </a:p>
        </p:txBody>
      </p:sp>
      <p:sp>
        <p:nvSpPr>
          <p:cNvPr id="31" name="Rectangle 30"/>
          <p:cNvSpPr/>
          <p:nvPr/>
        </p:nvSpPr>
        <p:spPr>
          <a:xfrm>
            <a:off x="1126603" y="901878"/>
            <a:ext cx="3961036" cy="476857"/>
          </a:xfrm>
          <a:prstGeom prst="rect">
            <a:avLst/>
          </a:prstGeom>
          <a:noFill/>
          <a:ln w="12700" cap="flat" cmpd="sng" algn="ctr">
            <a:solidFill>
              <a:schemeClr val="tx1">
                <a:lumMod val="60000"/>
                <a:lumOff val="40000"/>
              </a:scheme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Web Proxies</a:t>
            </a:r>
          </a:p>
        </p:txBody>
      </p:sp>
      <p:sp>
        <p:nvSpPr>
          <p:cNvPr id="32" name="Rectangle 31"/>
          <p:cNvSpPr/>
          <p:nvPr/>
        </p:nvSpPr>
        <p:spPr>
          <a:xfrm>
            <a:off x="1260358" y="1149168"/>
            <a:ext cx="1119057" cy="16454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cihcispwata301v</a:t>
            </a:r>
          </a:p>
        </p:txBody>
      </p:sp>
      <p:sp>
        <p:nvSpPr>
          <p:cNvPr id="33" name="Rectangle 32"/>
          <p:cNvSpPr/>
          <p:nvPr/>
        </p:nvSpPr>
        <p:spPr>
          <a:xfrm>
            <a:off x="2552272" y="1149167"/>
            <a:ext cx="1119057" cy="16454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cihcispwata302v</a:t>
            </a:r>
          </a:p>
        </p:txBody>
      </p:sp>
      <p:sp>
        <p:nvSpPr>
          <p:cNvPr id="34" name="Rectangle 33"/>
          <p:cNvSpPr/>
          <p:nvPr/>
        </p:nvSpPr>
        <p:spPr>
          <a:xfrm>
            <a:off x="3844185" y="1141437"/>
            <a:ext cx="1119057" cy="16454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cihcispwata303v</a:t>
            </a:r>
          </a:p>
        </p:txBody>
      </p:sp>
      <p:sp>
        <p:nvSpPr>
          <p:cNvPr id="36" name="Rectangle 35"/>
          <p:cNvSpPr/>
          <p:nvPr/>
        </p:nvSpPr>
        <p:spPr>
          <a:xfrm>
            <a:off x="1055303" y="2820805"/>
            <a:ext cx="1403782" cy="1769086"/>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err="1">
                <a:solidFill>
                  <a:schemeClr val="tx1">
                    <a:lumMod val="60000"/>
                    <a:lumOff val="40000"/>
                  </a:schemeClr>
                </a:solidFill>
                <a:latin typeface="Calibri" panose="020F0502020204030204"/>
              </a:rPr>
              <a:t>SpotFire</a:t>
            </a:r>
            <a:endParaRPr lang="en-US" sz="1400" b="1" kern="0" dirty="0">
              <a:solidFill>
                <a:schemeClr val="tx1">
                  <a:lumMod val="60000"/>
                  <a:lumOff val="40000"/>
                </a:schemeClr>
              </a:solidFill>
              <a:latin typeface="Calibri" panose="020F0502020204030204"/>
            </a:endParaRPr>
          </a:p>
        </p:txBody>
      </p:sp>
      <p:sp>
        <p:nvSpPr>
          <p:cNvPr id="37" name="Rectangle 36"/>
          <p:cNvSpPr/>
          <p:nvPr/>
        </p:nvSpPr>
        <p:spPr>
          <a:xfrm>
            <a:off x="1154026" y="3134578"/>
            <a:ext cx="1227039" cy="859396"/>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amusalpwt8qas03</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.logon.ds.ge.com</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37"/>
          <p:cNvSpPr/>
          <p:nvPr/>
        </p:nvSpPr>
        <p:spPr>
          <a:xfrm>
            <a:off x="1216799" y="3192436"/>
            <a:ext cx="1112596" cy="18176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SpotFire</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p:cNvSpPr/>
          <p:nvPr/>
        </p:nvSpPr>
        <p:spPr>
          <a:xfrm>
            <a:off x="1216799" y="3443448"/>
            <a:ext cx="1112596" cy="18176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Scheduler</a:t>
            </a:r>
          </a:p>
        </p:txBody>
      </p:sp>
      <p:sp>
        <p:nvSpPr>
          <p:cNvPr id="58" name="Rectangle 57"/>
          <p:cNvSpPr/>
          <p:nvPr/>
        </p:nvSpPr>
        <p:spPr>
          <a:xfrm rot="16200000">
            <a:off x="-72804" y="1841043"/>
            <a:ext cx="1343180" cy="672912"/>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ADS</a:t>
            </a:r>
          </a:p>
        </p:txBody>
      </p:sp>
      <p:sp>
        <p:nvSpPr>
          <p:cNvPr id="59" name="Rectangle 58"/>
          <p:cNvSpPr/>
          <p:nvPr/>
        </p:nvSpPr>
        <p:spPr>
          <a:xfrm rot="16200000">
            <a:off x="41249" y="2048057"/>
            <a:ext cx="1237087" cy="285923"/>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Amuscinwt8db02</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.logon.ds.ge.com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2597165" y="2821850"/>
            <a:ext cx="2437079" cy="1758030"/>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Reporting</a:t>
            </a:r>
          </a:p>
        </p:txBody>
      </p:sp>
      <p:sp>
        <p:nvSpPr>
          <p:cNvPr id="62" name="Rectangle 61"/>
          <p:cNvSpPr/>
          <p:nvPr/>
        </p:nvSpPr>
        <p:spPr>
          <a:xfrm>
            <a:off x="2683218" y="3168490"/>
            <a:ext cx="2246249" cy="67874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Web Service (Reporting)</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amuscinwt8app32.logon.ds.ge.com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3211046" y="3407678"/>
            <a:ext cx="1223855" cy="19079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Spotfire</a:t>
            </a: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 Web Player</a:t>
            </a:r>
          </a:p>
        </p:txBody>
      </p:sp>
      <p:sp>
        <p:nvSpPr>
          <p:cNvPr id="64" name="Rectangle 63"/>
          <p:cNvSpPr/>
          <p:nvPr/>
        </p:nvSpPr>
        <p:spPr>
          <a:xfrm>
            <a:off x="2703861" y="3977606"/>
            <a:ext cx="2227100" cy="16621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amuscinwtlprep1.cloud.ge.com</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2696664" y="4223478"/>
            <a:ext cx="2227100" cy="16621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amuscinwtlprep2.cloud.ge.com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2583077" y="4641353"/>
            <a:ext cx="1361378" cy="953121"/>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Oracle</a:t>
            </a:r>
          </a:p>
        </p:txBody>
      </p:sp>
      <p:sp>
        <p:nvSpPr>
          <p:cNvPr id="78" name="Rectangle 77"/>
          <p:cNvSpPr/>
          <p:nvPr/>
        </p:nvSpPr>
        <p:spPr>
          <a:xfrm>
            <a:off x="2661540" y="4977889"/>
            <a:ext cx="1202990" cy="226202"/>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Oracle RAC Cluster</a:t>
            </a:r>
          </a:p>
        </p:txBody>
      </p:sp>
      <p:sp>
        <p:nvSpPr>
          <p:cNvPr id="79" name="Rectangle 78"/>
          <p:cNvSpPr/>
          <p:nvPr/>
        </p:nvSpPr>
        <p:spPr>
          <a:xfrm>
            <a:off x="2659341" y="5236978"/>
            <a:ext cx="583345" cy="20788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Node 1</a:t>
            </a:r>
          </a:p>
        </p:txBody>
      </p:sp>
      <p:sp>
        <p:nvSpPr>
          <p:cNvPr id="80" name="Rectangle 79"/>
          <p:cNvSpPr/>
          <p:nvPr/>
        </p:nvSpPr>
        <p:spPr>
          <a:xfrm>
            <a:off x="3283385" y="5236978"/>
            <a:ext cx="583345" cy="20788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Node 2</a:t>
            </a:r>
          </a:p>
        </p:txBody>
      </p:sp>
      <p:sp>
        <p:nvSpPr>
          <p:cNvPr id="82" name="Rectangle 81"/>
          <p:cNvSpPr/>
          <p:nvPr/>
        </p:nvSpPr>
        <p:spPr>
          <a:xfrm>
            <a:off x="4024246" y="4642886"/>
            <a:ext cx="2461994" cy="2172949"/>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Cassandra Cluster</a:t>
            </a:r>
          </a:p>
        </p:txBody>
      </p:sp>
      <p:sp>
        <p:nvSpPr>
          <p:cNvPr id="83" name="Rectangle 82"/>
          <p:cNvSpPr/>
          <p:nvPr/>
        </p:nvSpPr>
        <p:spPr>
          <a:xfrm>
            <a:off x="4081269" y="494371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amuscinwtlcts01.cloud.ge.com </a:t>
            </a:r>
          </a:p>
        </p:txBody>
      </p:sp>
      <p:sp>
        <p:nvSpPr>
          <p:cNvPr id="84" name="Rectangle 83"/>
          <p:cNvSpPr/>
          <p:nvPr/>
        </p:nvSpPr>
        <p:spPr>
          <a:xfrm>
            <a:off x="4081269" y="5161059"/>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amuscinwtlcts02.cloud.ge.com </a:t>
            </a:r>
          </a:p>
        </p:txBody>
      </p:sp>
      <p:sp>
        <p:nvSpPr>
          <p:cNvPr id="85" name="Rectangle 84"/>
          <p:cNvSpPr/>
          <p:nvPr/>
        </p:nvSpPr>
        <p:spPr>
          <a:xfrm>
            <a:off x="4081269" y="537840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amuscinwtlcts03.cloud.ge.com </a:t>
            </a:r>
          </a:p>
        </p:txBody>
      </p:sp>
      <p:sp>
        <p:nvSpPr>
          <p:cNvPr id="86" name="Rectangle 85"/>
          <p:cNvSpPr/>
          <p:nvPr/>
        </p:nvSpPr>
        <p:spPr>
          <a:xfrm>
            <a:off x="4081269" y="559575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amuscinwtlcts04.cloud.ge.com </a:t>
            </a:r>
          </a:p>
        </p:txBody>
      </p:sp>
      <p:sp>
        <p:nvSpPr>
          <p:cNvPr id="87" name="Rectangle 86"/>
          <p:cNvSpPr/>
          <p:nvPr/>
        </p:nvSpPr>
        <p:spPr>
          <a:xfrm>
            <a:off x="4081269" y="5813100"/>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amuscinwtlcts05.cloud.ge.com </a:t>
            </a:r>
          </a:p>
        </p:txBody>
      </p:sp>
      <p:sp>
        <p:nvSpPr>
          <p:cNvPr id="88" name="Rectangle 87"/>
          <p:cNvSpPr/>
          <p:nvPr/>
        </p:nvSpPr>
        <p:spPr>
          <a:xfrm>
            <a:off x="4081269" y="603044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amuscinwtlcts06.cloud.ge.com </a:t>
            </a:r>
          </a:p>
        </p:txBody>
      </p:sp>
      <p:sp>
        <p:nvSpPr>
          <p:cNvPr id="89" name="Rectangle 88"/>
          <p:cNvSpPr/>
          <p:nvPr/>
        </p:nvSpPr>
        <p:spPr>
          <a:xfrm>
            <a:off x="4081269" y="624779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amuscinwtlcts07.cloud.ge.com </a:t>
            </a:r>
          </a:p>
        </p:txBody>
      </p:sp>
      <p:sp>
        <p:nvSpPr>
          <p:cNvPr id="90" name="Rectangle 89"/>
          <p:cNvSpPr/>
          <p:nvPr/>
        </p:nvSpPr>
        <p:spPr>
          <a:xfrm>
            <a:off x="4081269" y="6465141"/>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amuscinwtlcts08.cloud.ge.com </a:t>
            </a:r>
          </a:p>
        </p:txBody>
      </p:sp>
      <p:sp>
        <p:nvSpPr>
          <p:cNvPr id="91" name="Rectangle 90"/>
          <p:cNvSpPr/>
          <p:nvPr/>
        </p:nvSpPr>
        <p:spPr>
          <a:xfrm>
            <a:off x="4862359" y="4943713"/>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pwnlp0990v01.corporate.ge.com</a:t>
            </a:r>
          </a:p>
        </p:txBody>
      </p:sp>
      <p:sp>
        <p:nvSpPr>
          <p:cNvPr id="92" name="Rectangle 91"/>
          <p:cNvSpPr/>
          <p:nvPr/>
        </p:nvSpPr>
        <p:spPr>
          <a:xfrm>
            <a:off x="4862359" y="5161059"/>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pwnlp0990v02.corporate.ge.com</a:t>
            </a:r>
          </a:p>
        </p:txBody>
      </p:sp>
      <p:sp>
        <p:nvSpPr>
          <p:cNvPr id="93" name="Rectangle 92"/>
          <p:cNvSpPr/>
          <p:nvPr/>
        </p:nvSpPr>
        <p:spPr>
          <a:xfrm>
            <a:off x="4862359" y="5378406"/>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pwnlp0990v03.corporate.ge.com</a:t>
            </a:r>
          </a:p>
        </p:txBody>
      </p:sp>
      <p:sp>
        <p:nvSpPr>
          <p:cNvPr id="94" name="Rectangle 93"/>
          <p:cNvSpPr/>
          <p:nvPr/>
        </p:nvSpPr>
        <p:spPr>
          <a:xfrm>
            <a:off x="4862359" y="5595753"/>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pwnlp0990v04.corporate.ge.com</a:t>
            </a:r>
          </a:p>
        </p:txBody>
      </p:sp>
      <p:sp>
        <p:nvSpPr>
          <p:cNvPr id="95" name="Rectangle 94"/>
          <p:cNvSpPr/>
          <p:nvPr/>
        </p:nvSpPr>
        <p:spPr>
          <a:xfrm>
            <a:off x="4862359" y="5813100"/>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pwnlp0990v05.corporate.ge.com</a:t>
            </a:r>
          </a:p>
        </p:txBody>
      </p:sp>
      <p:sp>
        <p:nvSpPr>
          <p:cNvPr id="96" name="Rectangle 95"/>
          <p:cNvSpPr/>
          <p:nvPr/>
        </p:nvSpPr>
        <p:spPr>
          <a:xfrm>
            <a:off x="4862359" y="6030446"/>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pwnlp0990v06.corporate.ge.com</a:t>
            </a:r>
          </a:p>
        </p:txBody>
      </p:sp>
      <p:sp>
        <p:nvSpPr>
          <p:cNvPr id="97" name="Rectangle 96"/>
          <p:cNvSpPr/>
          <p:nvPr/>
        </p:nvSpPr>
        <p:spPr>
          <a:xfrm>
            <a:off x="4862359" y="6247793"/>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pwnlp0990v07.corporate.ge.com</a:t>
            </a:r>
          </a:p>
        </p:txBody>
      </p:sp>
      <p:sp>
        <p:nvSpPr>
          <p:cNvPr id="98" name="Rectangle 97"/>
          <p:cNvSpPr/>
          <p:nvPr/>
        </p:nvSpPr>
        <p:spPr>
          <a:xfrm>
            <a:off x="4862359" y="6465141"/>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pwnlp0990v08.corporate.ge.com</a:t>
            </a:r>
          </a:p>
        </p:txBody>
      </p:sp>
      <p:sp>
        <p:nvSpPr>
          <p:cNvPr id="99" name="Rectangle 98"/>
          <p:cNvSpPr/>
          <p:nvPr/>
        </p:nvSpPr>
        <p:spPr>
          <a:xfrm>
            <a:off x="5715479" y="494371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amusalpwtlcts01.cloud.ge.com</a:t>
            </a:r>
          </a:p>
        </p:txBody>
      </p:sp>
      <p:sp>
        <p:nvSpPr>
          <p:cNvPr id="100" name="Rectangle 99"/>
          <p:cNvSpPr/>
          <p:nvPr/>
        </p:nvSpPr>
        <p:spPr>
          <a:xfrm>
            <a:off x="5715479" y="5161059"/>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amusalpwtlcts02.cloud.ge.com</a:t>
            </a:r>
          </a:p>
        </p:txBody>
      </p:sp>
      <p:sp>
        <p:nvSpPr>
          <p:cNvPr id="101" name="Rectangle 100"/>
          <p:cNvSpPr/>
          <p:nvPr/>
        </p:nvSpPr>
        <p:spPr>
          <a:xfrm>
            <a:off x="5715479" y="537840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amusalpwtlcts03.cloud.ge.com</a:t>
            </a:r>
          </a:p>
        </p:txBody>
      </p:sp>
      <p:sp>
        <p:nvSpPr>
          <p:cNvPr id="102" name="Rectangle 101"/>
          <p:cNvSpPr/>
          <p:nvPr/>
        </p:nvSpPr>
        <p:spPr>
          <a:xfrm>
            <a:off x="5715479" y="559575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amusalpwtlcts04.cloud.ge.com</a:t>
            </a:r>
          </a:p>
        </p:txBody>
      </p:sp>
      <p:sp>
        <p:nvSpPr>
          <p:cNvPr id="103" name="Rectangle 102"/>
          <p:cNvSpPr/>
          <p:nvPr/>
        </p:nvSpPr>
        <p:spPr>
          <a:xfrm>
            <a:off x="5715479" y="5813100"/>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amusalpwtlcts05.cloud.ge.com</a:t>
            </a:r>
          </a:p>
        </p:txBody>
      </p:sp>
      <p:sp>
        <p:nvSpPr>
          <p:cNvPr id="104" name="Rectangle 103"/>
          <p:cNvSpPr/>
          <p:nvPr/>
        </p:nvSpPr>
        <p:spPr>
          <a:xfrm>
            <a:off x="5715479" y="603044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amusalpwtlcts06.cloud.ge.com</a:t>
            </a:r>
          </a:p>
        </p:txBody>
      </p:sp>
      <p:sp>
        <p:nvSpPr>
          <p:cNvPr id="105" name="Rectangle 104"/>
          <p:cNvSpPr/>
          <p:nvPr/>
        </p:nvSpPr>
        <p:spPr>
          <a:xfrm>
            <a:off x="5715479" y="624779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amusalpwtlcts07.cloud.ge.com</a:t>
            </a:r>
          </a:p>
        </p:txBody>
      </p:sp>
      <p:sp>
        <p:nvSpPr>
          <p:cNvPr id="106" name="Rectangle 105"/>
          <p:cNvSpPr/>
          <p:nvPr/>
        </p:nvSpPr>
        <p:spPr>
          <a:xfrm>
            <a:off x="5715479" y="6465141"/>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amusalpwtlcts08.cloud.ge.com</a:t>
            </a:r>
          </a:p>
        </p:txBody>
      </p:sp>
      <p:sp>
        <p:nvSpPr>
          <p:cNvPr id="108" name="Rectangle 107"/>
          <p:cNvSpPr/>
          <p:nvPr/>
        </p:nvSpPr>
        <p:spPr>
          <a:xfrm>
            <a:off x="5178803" y="3626248"/>
            <a:ext cx="1298041" cy="941445"/>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Active MQ</a:t>
            </a:r>
          </a:p>
        </p:txBody>
      </p:sp>
      <p:sp>
        <p:nvSpPr>
          <p:cNvPr id="109" name="Rectangle 108"/>
          <p:cNvSpPr/>
          <p:nvPr/>
        </p:nvSpPr>
        <p:spPr>
          <a:xfrm>
            <a:off x="5281455" y="4201008"/>
            <a:ext cx="1096060" cy="26987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Amuscinwtlamq01</a:t>
            </a:r>
            <a:b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.gesm.ge.com </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5281456" y="3874697"/>
            <a:ext cx="1096060" cy="26987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Amuscinwtlamq02</a:t>
            </a:r>
            <a:b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.gesm.ge.com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6621404" y="1371620"/>
            <a:ext cx="5297597" cy="3208260"/>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Data Processing</a:t>
            </a:r>
          </a:p>
        </p:txBody>
      </p:sp>
      <p:grpSp>
        <p:nvGrpSpPr>
          <p:cNvPr id="113" name="Group 112"/>
          <p:cNvGrpSpPr/>
          <p:nvPr/>
        </p:nvGrpSpPr>
        <p:grpSpPr>
          <a:xfrm>
            <a:off x="6740196" y="1704562"/>
            <a:ext cx="2744447" cy="2755334"/>
            <a:chOff x="3970240" y="406444"/>
            <a:chExt cx="2243475" cy="2658095"/>
          </a:xfrm>
        </p:grpSpPr>
        <p:sp>
          <p:nvSpPr>
            <p:cNvPr id="126" name="Rectangle 125"/>
            <p:cNvSpPr/>
            <p:nvPr/>
          </p:nvSpPr>
          <p:spPr>
            <a:xfrm>
              <a:off x="3970240" y="406444"/>
              <a:ext cx="2243475" cy="2658095"/>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Scrubbing</a:t>
              </a:r>
            </a:p>
          </p:txBody>
        </p:sp>
        <p:sp>
          <p:nvSpPr>
            <p:cNvPr id="127" name="Rectangle 126"/>
            <p:cNvSpPr/>
            <p:nvPr/>
          </p:nvSpPr>
          <p:spPr>
            <a:xfrm>
              <a:off x="4057846" y="612264"/>
              <a:ext cx="2065390" cy="1328293"/>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Scrubbing 1 </a:t>
              </a:r>
            </a:p>
          </p:txBody>
        </p:sp>
        <p:sp>
          <p:nvSpPr>
            <p:cNvPr id="128" name="Rectangle 127"/>
            <p:cNvSpPr/>
            <p:nvPr/>
          </p:nvSpPr>
          <p:spPr>
            <a:xfrm>
              <a:off x="4188761" y="1024925"/>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Polling Scheduler</a:t>
              </a:r>
            </a:p>
          </p:txBody>
        </p:sp>
        <p:sp>
          <p:nvSpPr>
            <p:cNvPr id="129" name="Rectangle 128"/>
            <p:cNvSpPr/>
            <p:nvPr/>
          </p:nvSpPr>
          <p:spPr>
            <a:xfrm>
              <a:off x="4188761" y="1250178"/>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Parsing</a:t>
              </a:r>
            </a:p>
          </p:txBody>
        </p:sp>
        <p:sp>
          <p:nvSpPr>
            <p:cNvPr id="130" name="Rectangle 129"/>
            <p:cNvSpPr/>
            <p:nvPr/>
          </p:nvSpPr>
          <p:spPr>
            <a:xfrm>
              <a:off x="4188761" y="1475431"/>
              <a:ext cx="909685" cy="38836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Alarming </a:t>
              </a:r>
              <a:b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(Raw + </a:t>
              </a: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Calc</a:t>
              </a: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t>
              </a:r>
            </a:p>
          </p:txBody>
        </p:sp>
        <p:sp>
          <p:nvSpPr>
            <p:cNvPr id="131" name="Rectangle 130"/>
            <p:cNvSpPr/>
            <p:nvPr/>
          </p:nvSpPr>
          <p:spPr>
            <a:xfrm>
              <a:off x="5164958" y="799672"/>
              <a:ext cx="873460"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ZenoMail</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5164958" y="1698557"/>
              <a:ext cx="873460" cy="16524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DCS</a:t>
              </a:r>
            </a:p>
          </p:txBody>
        </p:sp>
        <p:sp>
          <p:nvSpPr>
            <p:cNvPr id="133" name="Rectangle 132"/>
            <p:cNvSpPr/>
            <p:nvPr/>
          </p:nvSpPr>
          <p:spPr>
            <a:xfrm>
              <a:off x="5164958" y="1024925"/>
              <a:ext cx="873460" cy="386241"/>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Email Polling (CMS Tank </a:t>
              </a: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Inv</a:t>
              </a: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 2 SAP)</a:t>
              </a:r>
            </a:p>
          </p:txBody>
        </p:sp>
        <p:sp>
          <p:nvSpPr>
            <p:cNvPr id="134" name="Rectangle 133"/>
            <p:cNvSpPr/>
            <p:nvPr/>
          </p:nvSpPr>
          <p:spPr>
            <a:xfrm>
              <a:off x="5164958" y="1473304"/>
              <a:ext cx="873460"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BMS 2 SAP</a:t>
              </a:r>
            </a:p>
          </p:txBody>
        </p:sp>
        <p:sp>
          <p:nvSpPr>
            <p:cNvPr id="135" name="Rectangle 134"/>
            <p:cNvSpPr/>
            <p:nvPr/>
          </p:nvSpPr>
          <p:spPr>
            <a:xfrm>
              <a:off x="4188761" y="810027"/>
              <a:ext cx="873460"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Scrubbing Web</a:t>
              </a:r>
            </a:p>
          </p:txBody>
        </p:sp>
        <p:sp>
          <p:nvSpPr>
            <p:cNvPr id="136" name="Rectangle 135"/>
            <p:cNvSpPr/>
            <p:nvPr/>
          </p:nvSpPr>
          <p:spPr>
            <a:xfrm>
              <a:off x="4057846" y="2058711"/>
              <a:ext cx="1124883" cy="948209"/>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Scrubbing 2 </a:t>
              </a:r>
            </a:p>
          </p:txBody>
        </p:sp>
        <p:sp>
          <p:nvSpPr>
            <p:cNvPr id="137" name="Rectangle 136"/>
            <p:cNvSpPr/>
            <p:nvPr/>
          </p:nvSpPr>
          <p:spPr>
            <a:xfrm>
              <a:off x="4170721" y="2306048"/>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Parsing</a:t>
              </a:r>
            </a:p>
          </p:txBody>
        </p:sp>
        <p:sp>
          <p:nvSpPr>
            <p:cNvPr id="138" name="Rectangle 137"/>
            <p:cNvSpPr/>
            <p:nvPr/>
          </p:nvSpPr>
          <p:spPr>
            <a:xfrm>
              <a:off x="4170721" y="2531301"/>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Alarming (Raw)</a:t>
              </a:r>
            </a:p>
          </p:txBody>
        </p:sp>
        <p:sp>
          <p:nvSpPr>
            <p:cNvPr id="139" name="Rectangle 138"/>
            <p:cNvSpPr/>
            <p:nvPr/>
          </p:nvSpPr>
          <p:spPr>
            <a:xfrm>
              <a:off x="4170721" y="2756554"/>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FSR</a:t>
              </a:r>
            </a:p>
          </p:txBody>
        </p:sp>
        <p:sp>
          <p:nvSpPr>
            <p:cNvPr id="140" name="Rectangle 139"/>
            <p:cNvSpPr/>
            <p:nvPr/>
          </p:nvSpPr>
          <p:spPr>
            <a:xfrm>
              <a:off x="5220050" y="2058711"/>
              <a:ext cx="903186" cy="47259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Scrubbing 3 </a:t>
              </a:r>
            </a:p>
          </p:txBody>
        </p:sp>
        <p:sp>
          <p:nvSpPr>
            <p:cNvPr id="141" name="Rectangle 140"/>
            <p:cNvSpPr/>
            <p:nvPr/>
          </p:nvSpPr>
          <p:spPr>
            <a:xfrm>
              <a:off x="5311713" y="2299035"/>
              <a:ext cx="683459"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Alarms</a:t>
              </a:r>
            </a:p>
          </p:txBody>
        </p:sp>
      </p:grpSp>
      <p:grpSp>
        <p:nvGrpSpPr>
          <p:cNvPr id="114" name="Group 113"/>
          <p:cNvGrpSpPr/>
          <p:nvPr/>
        </p:nvGrpSpPr>
        <p:grpSpPr>
          <a:xfrm>
            <a:off x="9622724" y="1721718"/>
            <a:ext cx="2095119" cy="2762417"/>
            <a:chOff x="9999595" y="1868315"/>
            <a:chExt cx="1712675" cy="2664928"/>
          </a:xfrm>
        </p:grpSpPr>
        <p:sp>
          <p:nvSpPr>
            <p:cNvPr id="115" name="Rectangle 114"/>
            <p:cNvSpPr/>
            <p:nvPr/>
          </p:nvSpPr>
          <p:spPr>
            <a:xfrm>
              <a:off x="9999595" y="1868315"/>
              <a:ext cx="1712675" cy="2664928"/>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RHO</a:t>
              </a:r>
            </a:p>
          </p:txBody>
        </p:sp>
        <p:sp>
          <p:nvSpPr>
            <p:cNvPr id="116" name="Rectangle 115"/>
            <p:cNvSpPr/>
            <p:nvPr/>
          </p:nvSpPr>
          <p:spPr>
            <a:xfrm>
              <a:off x="10106295" y="2081441"/>
              <a:ext cx="1484895" cy="333598"/>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amuscinwtlrho01.cloud.ge.com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0106295" y="2464747"/>
              <a:ext cx="1484895"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amuscinwtlrho02.cloud.ge.com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0106295" y="2659790"/>
              <a:ext cx="1484895"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amuscinwtlrho03.cloud.ge.com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0106295" y="2854833"/>
              <a:ext cx="1484895"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amuscinwtlrho41.cloud.ge.com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0095668" y="3067555"/>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VDCCLP1208.vdccin.tsg.ge.com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0095668" y="3262598"/>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VDCGLP01142.ics.cloud.ge.com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0095668" y="3457641"/>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VDCGLP01143.ics.cloud.ge.com </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0095668" y="3652684"/>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VDCGLP01144.ics.cloud.ge.com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0095668" y="3847727"/>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VDCGLP01145.ics.cloud.ge.com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0402589" y="2103132"/>
              <a:ext cx="710135" cy="14102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memcached</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143" name="Rectangle 142"/>
          <p:cNvSpPr/>
          <p:nvPr/>
        </p:nvSpPr>
        <p:spPr>
          <a:xfrm>
            <a:off x="6621406" y="4661406"/>
            <a:ext cx="5297595" cy="2154429"/>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Distributed Pre-Compute Platform</a:t>
            </a:r>
          </a:p>
        </p:txBody>
      </p:sp>
      <p:sp>
        <p:nvSpPr>
          <p:cNvPr id="144" name="Rectangle 143"/>
          <p:cNvSpPr/>
          <p:nvPr/>
        </p:nvSpPr>
        <p:spPr>
          <a:xfrm>
            <a:off x="7808512" y="5024078"/>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amuscinwtlpcm02.cloud.ge.com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8829403" y="5027265"/>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amuscinwtlpcm03.cloud.ge.com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9831031" y="5038506"/>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amuscinwtlpcm04.cloud.ge.com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0843731" y="5048945"/>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amuscinwtlpcm05.cloud.ge.com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6780989" y="5024078"/>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amuscinwtlpcm01.cloud.ge.com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6901125" y="5641708"/>
            <a:ext cx="834777" cy="21417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Storm Nimbus</a:t>
            </a:r>
          </a:p>
        </p:txBody>
      </p:sp>
      <p:sp>
        <p:nvSpPr>
          <p:cNvPr id="150" name="Rectangle 149"/>
          <p:cNvSpPr/>
          <p:nvPr/>
        </p:nvSpPr>
        <p:spPr>
          <a:xfrm>
            <a:off x="6904039" y="5910229"/>
            <a:ext cx="834777" cy="21417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Storm UI</a:t>
            </a:r>
          </a:p>
        </p:txBody>
      </p:sp>
      <p:sp>
        <p:nvSpPr>
          <p:cNvPr id="151" name="Rectangle 150"/>
          <p:cNvSpPr/>
          <p:nvPr/>
        </p:nvSpPr>
        <p:spPr>
          <a:xfrm>
            <a:off x="10903798" y="5097652"/>
            <a:ext cx="834777" cy="41103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Rho Precomputes</a:t>
            </a:r>
          </a:p>
        </p:txBody>
      </p:sp>
      <p:sp>
        <p:nvSpPr>
          <p:cNvPr id="152" name="Rectangle 151"/>
          <p:cNvSpPr/>
          <p:nvPr/>
        </p:nvSpPr>
        <p:spPr>
          <a:xfrm>
            <a:off x="6901124" y="5119423"/>
            <a:ext cx="2729548" cy="21403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ZooKeeper</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6901125" y="5385694"/>
            <a:ext cx="2729547" cy="20121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Kafka</a:t>
            </a:r>
          </a:p>
        </p:txBody>
      </p:sp>
      <p:sp>
        <p:nvSpPr>
          <p:cNvPr id="154" name="Rectangle 153"/>
          <p:cNvSpPr/>
          <p:nvPr/>
        </p:nvSpPr>
        <p:spPr>
          <a:xfrm>
            <a:off x="7856037" y="5638872"/>
            <a:ext cx="3770254" cy="23701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Storm Supervisor</a:t>
            </a:r>
          </a:p>
        </p:txBody>
      </p:sp>
      <p:sp>
        <p:nvSpPr>
          <p:cNvPr id="156" name="Rectangle 155"/>
          <p:cNvSpPr/>
          <p:nvPr/>
        </p:nvSpPr>
        <p:spPr>
          <a:xfrm>
            <a:off x="1084707" y="1438155"/>
            <a:ext cx="3969298" cy="1309900"/>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Insight UI</a:t>
            </a:r>
          </a:p>
        </p:txBody>
      </p:sp>
      <p:sp>
        <p:nvSpPr>
          <p:cNvPr id="157" name="Rectangle 156"/>
          <p:cNvSpPr/>
          <p:nvPr/>
        </p:nvSpPr>
        <p:spPr>
          <a:xfrm>
            <a:off x="2078135" y="1723266"/>
            <a:ext cx="919405" cy="92698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waterrmd02.</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146167" y="1721168"/>
            <a:ext cx="908326" cy="936271"/>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waterrmd01.cloud.ge.com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3040776" y="1723266"/>
            <a:ext cx="920986" cy="92698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waterrmd03.</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3991286" y="1721167"/>
            <a:ext cx="925343" cy="92698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waterrmd04.</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244892" y="1815365"/>
            <a:ext cx="3609432" cy="164461"/>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PHP Web Service</a:t>
            </a:r>
          </a:p>
        </p:txBody>
      </p:sp>
      <p:sp>
        <p:nvSpPr>
          <p:cNvPr id="162" name="Rectangle 161"/>
          <p:cNvSpPr/>
          <p:nvPr/>
        </p:nvSpPr>
        <p:spPr>
          <a:xfrm>
            <a:off x="1244891" y="2064417"/>
            <a:ext cx="3609432" cy="14495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memcached</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946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Rectangle 486"/>
          <p:cNvSpPr/>
          <p:nvPr/>
        </p:nvSpPr>
        <p:spPr>
          <a:xfrm>
            <a:off x="4677789" y="2779168"/>
            <a:ext cx="2813932" cy="408029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Rectangle 485"/>
          <p:cNvSpPr/>
          <p:nvPr/>
        </p:nvSpPr>
        <p:spPr>
          <a:xfrm>
            <a:off x="1094171" y="2777708"/>
            <a:ext cx="2890975" cy="40802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02108" y="1658286"/>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346185" y="1730002"/>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smtClean="0">
                <a:solidFill>
                  <a:schemeClr val="bg1"/>
                </a:solidFill>
              </a:rPr>
              <a:t>Lift &amp; Shift to IaaS</a:t>
            </a:r>
            <a:endParaRPr lang="en-US" sz="3600" dirty="0">
              <a:solidFill>
                <a:schemeClr val="bg1"/>
              </a:solidFill>
            </a:endParaRPr>
          </a:p>
        </p:txBody>
      </p:sp>
      <p:cxnSp>
        <p:nvCxnSpPr>
          <p:cNvPr id="17" name="Straight Connector 16"/>
          <p:cNvCxnSpPr/>
          <p:nvPr/>
        </p:nvCxnSpPr>
        <p:spPr>
          <a:xfrm>
            <a:off x="4074127" y="134063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0" y="909313"/>
            <a:ext cx="4074127" cy="646331"/>
          </a:xfrm>
          <a:prstGeom prst="rect">
            <a:avLst/>
          </a:prstGeom>
          <a:noFill/>
        </p:spPr>
        <p:txBody>
          <a:bodyPr wrap="square" rtlCol="0">
            <a:spAutoFit/>
          </a:bodyPr>
          <a:lstStyle/>
          <a:p>
            <a:pPr algn="ctr"/>
            <a:r>
              <a:rPr lang="en-US" b="1" dirty="0" smtClean="0">
                <a:solidFill>
                  <a:srgbClr val="1E4191">
                    <a:lumMod val="60000"/>
                    <a:lumOff val="40000"/>
                  </a:srgbClr>
                </a:solidFill>
              </a:rPr>
              <a:t>Current </a:t>
            </a:r>
          </a:p>
          <a:p>
            <a:pPr algn="ctr"/>
            <a:r>
              <a:rPr lang="en-US" b="1" dirty="0" smtClean="0">
                <a:solidFill>
                  <a:srgbClr val="1E4191">
                    <a:lumMod val="60000"/>
                    <a:lumOff val="40000"/>
                  </a:srgbClr>
                </a:solidFill>
              </a:rPr>
              <a:t>Deployment Model</a:t>
            </a:r>
            <a:endParaRPr lang="en-US" b="1" dirty="0">
              <a:solidFill>
                <a:srgbClr val="1E4191">
                  <a:lumMod val="60000"/>
                  <a:lumOff val="40000"/>
                </a:srgbClr>
              </a:solidFill>
            </a:endParaRPr>
          </a:p>
        </p:txBody>
      </p:sp>
      <p:sp>
        <p:nvSpPr>
          <p:cNvPr id="10" name="TextBox 9"/>
          <p:cNvSpPr txBox="1"/>
          <p:nvPr/>
        </p:nvSpPr>
        <p:spPr>
          <a:xfrm>
            <a:off x="-60516" y="1965583"/>
            <a:ext cx="376026" cy="261610"/>
          </a:xfrm>
          <a:prstGeom prst="rect">
            <a:avLst/>
          </a:prstGeom>
          <a:noFill/>
        </p:spPr>
        <p:txBody>
          <a:bodyPr wrap="square" rtlCol="0">
            <a:spAutoFit/>
          </a:bodyPr>
          <a:lstStyle/>
          <a:p>
            <a:r>
              <a:rPr lang="en-US" sz="1100" b="1" dirty="0" smtClean="0">
                <a:solidFill>
                  <a:srgbClr val="1E4191">
                    <a:lumMod val="60000"/>
                    <a:lumOff val="40000"/>
                  </a:srgbClr>
                </a:solidFill>
              </a:rPr>
              <a:t>UI</a:t>
            </a:r>
            <a:endParaRPr lang="en-US" sz="1100" b="1" dirty="0">
              <a:solidFill>
                <a:srgbClr val="1E4191">
                  <a:lumMod val="60000"/>
                  <a:lumOff val="40000"/>
                </a:srgbClr>
              </a:solidFill>
            </a:endParaRPr>
          </a:p>
        </p:txBody>
      </p:sp>
      <p:sp>
        <p:nvSpPr>
          <p:cNvPr id="11" name="TextBox 10"/>
          <p:cNvSpPr txBox="1"/>
          <p:nvPr/>
        </p:nvSpPr>
        <p:spPr>
          <a:xfrm>
            <a:off x="-60516" y="3172308"/>
            <a:ext cx="1316051" cy="600164"/>
          </a:xfrm>
          <a:prstGeom prst="rect">
            <a:avLst/>
          </a:prstGeom>
          <a:noFill/>
        </p:spPr>
        <p:txBody>
          <a:bodyPr wrap="square" rtlCol="0">
            <a:spAutoFit/>
          </a:bodyPr>
          <a:lstStyle/>
          <a:p>
            <a:r>
              <a:rPr lang="en-US" sz="1100" b="1" dirty="0" smtClean="0">
                <a:solidFill>
                  <a:srgbClr val="1E4191">
                    <a:lumMod val="60000"/>
                    <a:lumOff val="40000"/>
                  </a:srgbClr>
                </a:solidFill>
              </a:rPr>
              <a:t>Application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Services</a:t>
            </a:r>
            <a:br>
              <a:rPr lang="en-US" sz="1100" b="1" dirty="0" smtClean="0">
                <a:solidFill>
                  <a:srgbClr val="1E4191">
                    <a:lumMod val="60000"/>
                    <a:lumOff val="40000"/>
                  </a:srgbClr>
                </a:solidFill>
              </a:rPr>
            </a:br>
            <a:r>
              <a:rPr lang="en-US" sz="1100" b="1" dirty="0" smtClean="0">
                <a:solidFill>
                  <a:srgbClr val="1E4191">
                    <a:lumMod val="60000"/>
                    <a:lumOff val="40000"/>
                  </a:srgbClr>
                </a:solidFill>
              </a:rPr>
              <a:t>Layer</a:t>
            </a:r>
            <a:endParaRPr lang="en-US" sz="1100" b="1" dirty="0">
              <a:solidFill>
                <a:srgbClr val="1E4191">
                  <a:lumMod val="60000"/>
                  <a:lumOff val="40000"/>
                </a:srgbClr>
              </a:solidFill>
            </a:endParaRPr>
          </a:p>
        </p:txBody>
      </p:sp>
      <p:sp>
        <p:nvSpPr>
          <p:cNvPr id="12" name="TextBox 11"/>
          <p:cNvSpPr txBox="1"/>
          <p:nvPr/>
        </p:nvSpPr>
        <p:spPr>
          <a:xfrm>
            <a:off x="-60516" y="5574559"/>
            <a:ext cx="1291855" cy="430887"/>
          </a:xfrm>
          <a:prstGeom prst="rect">
            <a:avLst/>
          </a:prstGeom>
          <a:noFill/>
        </p:spPr>
        <p:txBody>
          <a:bodyPr wrap="square" rtlCol="0">
            <a:spAutoFit/>
          </a:bodyPr>
          <a:lstStyle/>
          <a:p>
            <a:r>
              <a:rPr lang="en-US" sz="1100" b="1" dirty="0" smtClean="0">
                <a:solidFill>
                  <a:srgbClr val="1E4191">
                    <a:lumMod val="60000"/>
                    <a:lumOff val="40000"/>
                  </a:srgbClr>
                </a:solidFill>
              </a:rPr>
              <a:t>Backend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Dependencies</a:t>
            </a:r>
            <a:endParaRPr lang="en-US" sz="1100" b="1" dirty="0">
              <a:solidFill>
                <a:srgbClr val="1E4191">
                  <a:lumMod val="60000"/>
                  <a:lumOff val="40000"/>
                </a:srgbClr>
              </a:solidFill>
            </a:endParaRPr>
          </a:p>
        </p:txBody>
      </p:sp>
      <p:sp>
        <p:nvSpPr>
          <p:cNvPr id="13" name="TextBox 12"/>
          <p:cNvSpPr txBox="1"/>
          <p:nvPr/>
        </p:nvSpPr>
        <p:spPr>
          <a:xfrm>
            <a:off x="-60516" y="6290359"/>
            <a:ext cx="1154687" cy="261610"/>
          </a:xfrm>
          <a:prstGeom prst="rect">
            <a:avLst/>
          </a:prstGeom>
          <a:noFill/>
        </p:spPr>
        <p:txBody>
          <a:bodyPr wrap="square" rtlCol="0">
            <a:spAutoFit/>
          </a:bodyPr>
          <a:lstStyle/>
          <a:p>
            <a:r>
              <a:rPr lang="en-US" sz="1100" b="1" dirty="0" smtClean="0">
                <a:solidFill>
                  <a:srgbClr val="1E4191">
                    <a:lumMod val="60000"/>
                    <a:lumOff val="40000"/>
                  </a:srgbClr>
                </a:solidFill>
              </a:rPr>
              <a:t>Infrastructure</a:t>
            </a:r>
            <a:endParaRPr lang="en-US" sz="1100" b="1" dirty="0">
              <a:solidFill>
                <a:srgbClr val="1E4191">
                  <a:lumMod val="60000"/>
                  <a:lumOff val="40000"/>
                </a:srgbClr>
              </a:solidFill>
            </a:endParaRPr>
          </a:p>
        </p:txBody>
      </p:sp>
      <p:grpSp>
        <p:nvGrpSpPr>
          <p:cNvPr id="9" name="Group 8"/>
          <p:cNvGrpSpPr/>
          <p:nvPr/>
        </p:nvGrpSpPr>
        <p:grpSpPr>
          <a:xfrm>
            <a:off x="2071802" y="1658286"/>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1381352" y="1831939"/>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1381352" y="2018382"/>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1381352" y="2192125"/>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1481613" y="1782440"/>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1636207" y="1864947"/>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644625" y="1940239"/>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503479" y="188936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1507305" y="2044364"/>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1627691" y="204366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1510480" y="2190414"/>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1630866" y="218971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1378177" y="2350875"/>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1569413" y="2532887"/>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305873" y="314499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1384687" y="324502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212948" y="324502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041209" y="324502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1394033" y="569943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692001" y="558175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2827093" y="5673672"/>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1960828" y="569443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309843" y="558175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292159" y="558175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3387874" y="567731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3476666" y="578995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32215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1867623"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2413094"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2958565"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3504037"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1305440" y="3807252"/>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60516" y="4039766"/>
            <a:ext cx="1341288" cy="600164"/>
          </a:xfrm>
          <a:prstGeom prst="rect">
            <a:avLst/>
          </a:prstGeom>
          <a:noFill/>
        </p:spPr>
        <p:txBody>
          <a:bodyPr wrap="square" rtlCol="0">
            <a:spAutoFit/>
          </a:bodyPr>
          <a:lstStyle/>
          <a:p>
            <a:r>
              <a:rPr lang="en-US" sz="1100" b="1" dirty="0" smtClean="0">
                <a:solidFill>
                  <a:srgbClr val="1E4191">
                    <a:lumMod val="60000"/>
                    <a:lumOff val="40000"/>
                  </a:srgbClr>
                </a:solidFill>
              </a:rPr>
              <a:t>Middle Tier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Application </a:t>
            </a:r>
          </a:p>
          <a:p>
            <a:r>
              <a:rPr lang="en-US" sz="1100" b="1" dirty="0" smtClean="0">
                <a:solidFill>
                  <a:srgbClr val="1E4191">
                    <a:lumMod val="60000"/>
                    <a:lumOff val="40000"/>
                  </a:srgbClr>
                </a:solidFill>
              </a:rPr>
              <a:t>Code</a:t>
            </a:r>
            <a:endParaRPr lang="en-US" sz="1100" b="1" dirty="0">
              <a:solidFill>
                <a:srgbClr val="1E4191">
                  <a:lumMod val="60000"/>
                  <a:lumOff val="40000"/>
                </a:srgbClr>
              </a:solidFill>
            </a:endParaRPr>
          </a:p>
        </p:txBody>
      </p:sp>
      <p:grpSp>
        <p:nvGrpSpPr>
          <p:cNvPr id="30" name="Group 29"/>
          <p:cNvGrpSpPr/>
          <p:nvPr/>
        </p:nvGrpSpPr>
        <p:grpSpPr>
          <a:xfrm>
            <a:off x="1353642" y="3863878"/>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135" name="Rectangle 134"/>
          <p:cNvSpPr/>
          <p:nvPr/>
        </p:nvSpPr>
        <p:spPr>
          <a:xfrm>
            <a:off x="4879448" y="3805666"/>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nvGrpSpPr>
          <p:cNvPr id="136" name="Group 135"/>
          <p:cNvGrpSpPr/>
          <p:nvPr/>
        </p:nvGrpSpPr>
        <p:grpSpPr>
          <a:xfrm>
            <a:off x="4927650" y="3862292"/>
            <a:ext cx="2261585" cy="989463"/>
            <a:chOff x="2722721" y="3490748"/>
            <a:chExt cx="1304721" cy="1006683"/>
          </a:xfrm>
        </p:grpSpPr>
        <p:sp>
          <p:nvSpPr>
            <p:cNvPr id="137" name="Flowchart: Direct Access Storage 136"/>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39" name="Rectangle 138"/>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42" name="Rectangle 141"/>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43" name="Rectangle 142"/>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47" name="Rectangle 146"/>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48" name="Rectangle 147"/>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49" name="Rectangle 148"/>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150" name="Flowchart: Direct Access Storage 149"/>
          <p:cNvSpPr/>
          <p:nvPr/>
        </p:nvSpPr>
        <p:spPr>
          <a:xfrm>
            <a:off x="4944732" y="570170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a:off x="6242700" y="5584031"/>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p:cNvGrpSpPr/>
          <p:nvPr/>
        </p:nvGrpSpPr>
        <p:grpSpPr>
          <a:xfrm>
            <a:off x="6377792" y="5675945"/>
            <a:ext cx="258496" cy="253833"/>
            <a:chOff x="1298781" y="3822989"/>
            <a:chExt cx="390186" cy="354791"/>
          </a:xfrm>
        </p:grpSpPr>
        <p:sp>
          <p:nvSpPr>
            <p:cNvPr id="153" name="Oval 152"/>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0" name="Flowchart: Direct Access Storage 159"/>
          <p:cNvSpPr/>
          <p:nvPr/>
        </p:nvSpPr>
        <p:spPr>
          <a:xfrm>
            <a:off x="5511527" y="5696707"/>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a:off x="4860542" y="5584031"/>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a:off x="6842858" y="5584031"/>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lowchart: Magnetic Disk 162"/>
          <p:cNvSpPr/>
          <p:nvPr/>
        </p:nvSpPr>
        <p:spPr>
          <a:xfrm>
            <a:off x="6938573" y="5679587"/>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lowchart: Magnetic Disk 163"/>
          <p:cNvSpPr/>
          <p:nvPr/>
        </p:nvSpPr>
        <p:spPr>
          <a:xfrm>
            <a:off x="7027365" y="5792232"/>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4872851" y="6154118"/>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6" name="Rectangle 165"/>
          <p:cNvSpPr/>
          <p:nvPr/>
        </p:nvSpPr>
        <p:spPr>
          <a:xfrm>
            <a:off x="5418322" y="6154118"/>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7" name="Rectangle 166"/>
          <p:cNvSpPr/>
          <p:nvPr/>
        </p:nvSpPr>
        <p:spPr>
          <a:xfrm>
            <a:off x="5963793" y="6154118"/>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8" name="Rectangle 167"/>
          <p:cNvSpPr/>
          <p:nvPr/>
        </p:nvSpPr>
        <p:spPr>
          <a:xfrm>
            <a:off x="6509264" y="6154118"/>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9" name="Rectangle 168"/>
          <p:cNvSpPr/>
          <p:nvPr/>
        </p:nvSpPr>
        <p:spPr>
          <a:xfrm>
            <a:off x="7054736" y="6154118"/>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0" name="Rectangle 199"/>
          <p:cNvSpPr/>
          <p:nvPr/>
        </p:nvSpPr>
        <p:spPr>
          <a:xfrm>
            <a:off x="4863392" y="3133621"/>
            <a:ext cx="243367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1" name="Oval 200"/>
          <p:cNvSpPr/>
          <p:nvPr/>
        </p:nvSpPr>
        <p:spPr>
          <a:xfrm>
            <a:off x="4942206" y="323365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5770467" y="323365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6598728" y="323365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ounded Rectangle 318"/>
          <p:cNvSpPr/>
          <p:nvPr/>
        </p:nvSpPr>
        <p:spPr>
          <a:xfrm>
            <a:off x="4804115" y="1655895"/>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ounded Rectangle 319"/>
          <p:cNvSpPr/>
          <p:nvPr/>
        </p:nvSpPr>
        <p:spPr>
          <a:xfrm>
            <a:off x="4848192" y="1727611"/>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1" name="Group 320"/>
          <p:cNvGrpSpPr/>
          <p:nvPr/>
        </p:nvGrpSpPr>
        <p:grpSpPr>
          <a:xfrm>
            <a:off x="5573809" y="1655895"/>
            <a:ext cx="1632831" cy="988828"/>
            <a:chOff x="1259225" y="1967024"/>
            <a:chExt cx="1632831" cy="988828"/>
          </a:xfrm>
        </p:grpSpPr>
        <p:sp>
          <p:nvSpPr>
            <p:cNvPr id="322" name="Rectangle 321"/>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3" name="Rectangle 322"/>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4" name="Rectangle 323"/>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5" name="Rectangle 324"/>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6" name="Rectangle 325"/>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7" name="Rectangle 326"/>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8" name="Rectangle 327"/>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9" name="Freeform 328"/>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Freeform 329"/>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2" name="Rectangle 331"/>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3" name="Rectangle 332"/>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334" name="Rectangle 333"/>
          <p:cNvSpPr/>
          <p:nvPr/>
        </p:nvSpPr>
        <p:spPr>
          <a:xfrm>
            <a:off x="4883359" y="1829548"/>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5" name="Rectangle 334"/>
          <p:cNvSpPr/>
          <p:nvPr/>
        </p:nvSpPr>
        <p:spPr>
          <a:xfrm>
            <a:off x="4883359" y="201599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6" name="Rectangle 335"/>
          <p:cNvSpPr/>
          <p:nvPr/>
        </p:nvSpPr>
        <p:spPr>
          <a:xfrm>
            <a:off x="4883359" y="218973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7" name="Rounded Rectangle 336"/>
          <p:cNvSpPr/>
          <p:nvPr/>
        </p:nvSpPr>
        <p:spPr>
          <a:xfrm>
            <a:off x="4983620" y="1780049"/>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8" name="Freeform 337"/>
          <p:cNvSpPr/>
          <p:nvPr/>
        </p:nvSpPr>
        <p:spPr>
          <a:xfrm>
            <a:off x="5138214" y="1862556"/>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Freeform 338"/>
          <p:cNvSpPr/>
          <p:nvPr/>
        </p:nvSpPr>
        <p:spPr>
          <a:xfrm>
            <a:off x="5146632" y="1937848"/>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p:cNvSpPr/>
          <p:nvPr/>
        </p:nvSpPr>
        <p:spPr>
          <a:xfrm>
            <a:off x="5005486" y="1886971"/>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1" name="Rectangle 340"/>
          <p:cNvSpPr/>
          <p:nvPr/>
        </p:nvSpPr>
        <p:spPr>
          <a:xfrm>
            <a:off x="5009312" y="204197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2" name="Rectangle 341"/>
          <p:cNvSpPr/>
          <p:nvPr/>
        </p:nvSpPr>
        <p:spPr>
          <a:xfrm>
            <a:off x="5129698" y="204127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3" name="Rectangle 342"/>
          <p:cNvSpPr/>
          <p:nvPr/>
        </p:nvSpPr>
        <p:spPr>
          <a:xfrm>
            <a:off x="5012487" y="218802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4" name="Rectangle 343"/>
          <p:cNvSpPr/>
          <p:nvPr/>
        </p:nvSpPr>
        <p:spPr>
          <a:xfrm>
            <a:off x="5132873" y="218732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5" name="Rectangle 344"/>
          <p:cNvSpPr/>
          <p:nvPr/>
        </p:nvSpPr>
        <p:spPr>
          <a:xfrm>
            <a:off x="4880184" y="234848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6" name="Oval 345"/>
          <p:cNvSpPr/>
          <p:nvPr/>
        </p:nvSpPr>
        <p:spPr>
          <a:xfrm>
            <a:off x="5071420" y="2530496"/>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ight Arrow 483"/>
          <p:cNvSpPr/>
          <p:nvPr/>
        </p:nvSpPr>
        <p:spPr>
          <a:xfrm>
            <a:off x="3016141" y="926095"/>
            <a:ext cx="1802802" cy="402609"/>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Right Arrow 488"/>
          <p:cNvSpPr/>
          <p:nvPr/>
        </p:nvSpPr>
        <p:spPr>
          <a:xfrm>
            <a:off x="1906732" y="2757824"/>
            <a:ext cx="4285411" cy="402609"/>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Lift and Shift to IaaS</a:t>
            </a:r>
            <a:endParaRPr lang="en-US" b="1" dirty="0"/>
          </a:p>
        </p:txBody>
      </p:sp>
      <p:sp>
        <p:nvSpPr>
          <p:cNvPr id="232" name="TextBox 231"/>
          <p:cNvSpPr txBox="1"/>
          <p:nvPr/>
        </p:nvSpPr>
        <p:spPr>
          <a:xfrm>
            <a:off x="4088250" y="939221"/>
            <a:ext cx="4241603" cy="646331"/>
          </a:xfrm>
          <a:prstGeom prst="rect">
            <a:avLst/>
          </a:prstGeom>
          <a:noFill/>
        </p:spPr>
        <p:txBody>
          <a:bodyPr wrap="square" rtlCol="0">
            <a:spAutoFit/>
          </a:bodyPr>
          <a:lstStyle/>
          <a:p>
            <a:pPr algn="ctr"/>
            <a:r>
              <a:rPr lang="en-US" b="1" dirty="0">
                <a:solidFill>
                  <a:srgbClr val="1E4191">
                    <a:lumMod val="60000"/>
                    <a:lumOff val="40000"/>
                  </a:srgbClr>
                </a:solidFill>
              </a:rPr>
              <a:t>IaaS </a:t>
            </a:r>
            <a:r>
              <a:rPr lang="en-US" b="1" dirty="0" smtClean="0">
                <a:solidFill>
                  <a:srgbClr val="1E4191">
                    <a:lumMod val="60000"/>
                    <a:lumOff val="40000"/>
                  </a:srgbClr>
                </a:solidFill>
              </a:rPr>
              <a:t/>
            </a:r>
            <a:br>
              <a:rPr lang="en-US" b="1" dirty="0" smtClean="0">
                <a:solidFill>
                  <a:srgbClr val="1E4191">
                    <a:lumMod val="60000"/>
                    <a:lumOff val="40000"/>
                  </a:srgbClr>
                </a:solidFill>
              </a:rPr>
            </a:br>
            <a:r>
              <a:rPr lang="en-US" b="1" dirty="0" smtClean="0">
                <a:solidFill>
                  <a:srgbClr val="1E4191">
                    <a:lumMod val="60000"/>
                    <a:lumOff val="40000"/>
                  </a:srgbClr>
                </a:solidFill>
              </a:rPr>
              <a:t>Deployment Model</a:t>
            </a:r>
            <a:endParaRPr lang="en-US" b="1" dirty="0">
              <a:solidFill>
                <a:srgbClr val="1E4191">
                  <a:lumMod val="60000"/>
                  <a:lumOff val="40000"/>
                </a:srgbClr>
              </a:solidFill>
            </a:endParaRPr>
          </a:p>
        </p:txBody>
      </p:sp>
      <p:sp>
        <p:nvSpPr>
          <p:cNvPr id="233" name="Rectangle 232"/>
          <p:cNvSpPr/>
          <p:nvPr/>
        </p:nvSpPr>
        <p:spPr>
          <a:xfrm>
            <a:off x="8044890" y="861386"/>
            <a:ext cx="4155722" cy="599661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p:cNvSpPr txBox="1"/>
          <p:nvPr/>
        </p:nvSpPr>
        <p:spPr>
          <a:xfrm>
            <a:off x="8134531" y="796304"/>
            <a:ext cx="4151004" cy="6247864"/>
          </a:xfrm>
          <a:prstGeom prst="rect">
            <a:avLst/>
          </a:prstGeom>
          <a:noFill/>
        </p:spPr>
        <p:txBody>
          <a:bodyPr wrap="square" rtlCol="0">
            <a:spAutoFit/>
          </a:bodyPr>
          <a:lstStyle/>
          <a:p>
            <a:r>
              <a:rPr lang="en-US" sz="1600" b="1" dirty="0" smtClean="0">
                <a:solidFill>
                  <a:schemeClr val="bg1"/>
                </a:solidFill>
                <a:latin typeface="Calibri" panose="020F0502020204030204" pitchFamily="34" charset="0"/>
              </a:rPr>
              <a:t>Benefits</a:t>
            </a:r>
          </a:p>
          <a:p>
            <a:pPr marL="285750" indent="-285750">
              <a:buFont typeface="Arial" panose="020B0604020202020204" pitchFamily="34" charset="0"/>
              <a:buChar char="•"/>
            </a:pPr>
            <a:r>
              <a:rPr lang="en-US" sz="1600" b="1" dirty="0" smtClean="0">
                <a:solidFill>
                  <a:schemeClr val="bg1"/>
                </a:solidFill>
                <a:latin typeface="Calibri" panose="020F0502020204030204" pitchFamily="34" charset="0"/>
              </a:rPr>
              <a:t>Reduce infrastructure costs </a:t>
            </a:r>
            <a:r>
              <a:rPr lang="en-US" sz="1600" dirty="0" smtClean="0">
                <a:solidFill>
                  <a:schemeClr val="bg1"/>
                </a:solidFill>
                <a:latin typeface="Calibri" panose="020F0502020204030204" pitchFamily="34" charset="0"/>
              </a:rPr>
              <a:t>by leveraging cloud computing</a:t>
            </a:r>
            <a:r>
              <a:rPr lang="en-US" sz="1600" b="1" dirty="0" smtClean="0">
                <a:solidFill>
                  <a:schemeClr val="bg1"/>
                </a:solidFill>
                <a:latin typeface="Calibri" panose="020F0502020204030204" pitchFamily="34" charset="0"/>
              </a:rPr>
              <a:t> </a:t>
            </a:r>
            <a:r>
              <a:rPr lang="en-US" sz="1600" dirty="0" smtClean="0">
                <a:solidFill>
                  <a:schemeClr val="bg1"/>
                </a:solidFill>
                <a:latin typeface="Calibri" panose="020F0502020204030204" pitchFamily="34" charset="0"/>
              </a:rPr>
              <a:t>economies  of scale</a:t>
            </a:r>
          </a:p>
          <a:p>
            <a:pPr marL="285750" indent="-285750">
              <a:buFont typeface="Arial" panose="020B0604020202020204" pitchFamily="34" charset="0"/>
              <a:buChar char="•"/>
            </a:pPr>
            <a:r>
              <a:rPr lang="en-US" sz="1600" b="1" dirty="0" smtClean="0">
                <a:solidFill>
                  <a:schemeClr val="bg1"/>
                </a:solidFill>
                <a:latin typeface="Calibri" panose="020F0502020204030204" pitchFamily="34" charset="0"/>
              </a:rPr>
              <a:t>Enable greater scale</a:t>
            </a:r>
          </a:p>
          <a:p>
            <a:pPr marL="285750" indent="-285750">
              <a:buFont typeface="Arial" panose="020B0604020202020204" pitchFamily="34" charset="0"/>
              <a:buChar char="•"/>
            </a:pPr>
            <a:r>
              <a:rPr lang="en-US" sz="1600" b="1" dirty="0" smtClean="0">
                <a:solidFill>
                  <a:schemeClr val="bg1"/>
                </a:solidFill>
                <a:latin typeface="Calibri" panose="020F0502020204030204" pitchFamily="34" charset="0"/>
              </a:rPr>
              <a:t>Minimal application changes required</a:t>
            </a:r>
          </a:p>
          <a:p>
            <a:endParaRPr lang="en-US" sz="1600" b="1" dirty="0">
              <a:solidFill>
                <a:schemeClr val="bg1"/>
              </a:solidFill>
              <a:latin typeface="Calibri" panose="020F0502020204030204" pitchFamily="34" charset="0"/>
            </a:endParaRPr>
          </a:p>
          <a:p>
            <a:r>
              <a:rPr lang="en-US" sz="1600" b="1" dirty="0" smtClean="0">
                <a:solidFill>
                  <a:schemeClr val="bg1"/>
                </a:solidFill>
                <a:latin typeface="Calibri" panose="020F0502020204030204" pitchFamily="34" charset="0"/>
              </a:rPr>
              <a:t>Challenges</a:t>
            </a:r>
          </a:p>
          <a:p>
            <a:pPr marL="285750" indent="-285750">
              <a:buFont typeface="Arial" panose="020B0604020202020204" pitchFamily="34" charset="0"/>
              <a:buChar char="•"/>
            </a:pPr>
            <a:r>
              <a:rPr lang="en-US" sz="1600" b="1" dirty="0">
                <a:solidFill>
                  <a:schemeClr val="bg1"/>
                </a:solidFill>
                <a:latin typeface="Calibri" panose="020F0502020204030204" pitchFamily="34" charset="0"/>
              </a:rPr>
              <a:t>Paradigm shift,</a:t>
            </a:r>
            <a:r>
              <a:rPr lang="en-US" sz="1600" dirty="0">
                <a:solidFill>
                  <a:schemeClr val="bg1"/>
                </a:solidFill>
                <a:latin typeface="Calibri" panose="020F0502020204030204" pitchFamily="34" charset="0"/>
              </a:rPr>
              <a:t> requires new</a:t>
            </a:r>
            <a:endParaRPr lang="en-US" sz="1600" b="1" dirty="0">
              <a:solidFill>
                <a:schemeClr val="bg1"/>
              </a:solidFill>
              <a:latin typeface="Calibri" panose="020F0502020204030204" pitchFamily="34" charset="0"/>
            </a:endParaRP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Tools</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Governance</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Skills &amp; Operational </a:t>
            </a:r>
            <a:r>
              <a:rPr lang="en-US" sz="1600" b="1" dirty="0" smtClean="0">
                <a:solidFill>
                  <a:schemeClr val="bg1"/>
                </a:solidFill>
                <a:latin typeface="Calibri" panose="020F0502020204030204" pitchFamily="34" charset="0"/>
              </a:rPr>
              <a:t>Experience</a:t>
            </a:r>
          </a:p>
          <a:p>
            <a:pPr marL="285750" indent="-285750">
              <a:buFont typeface="Arial" panose="020B0604020202020204" pitchFamily="34" charset="0"/>
              <a:buChar char="•"/>
            </a:pPr>
            <a:r>
              <a:rPr lang="en-US" sz="1600" b="1" dirty="0" smtClean="0">
                <a:solidFill>
                  <a:schemeClr val="bg1"/>
                </a:solidFill>
                <a:latin typeface="Calibri" panose="020F0502020204030204" pitchFamily="34" charset="0"/>
              </a:rPr>
              <a:t>Security </a:t>
            </a:r>
            <a:r>
              <a:rPr lang="en-US" sz="1600" dirty="0" smtClean="0">
                <a:solidFill>
                  <a:schemeClr val="bg1"/>
                </a:solidFill>
                <a:latin typeface="Calibri" panose="020F0502020204030204" pitchFamily="34" charset="0"/>
              </a:rPr>
              <a:t>concerns in public cloud</a:t>
            </a:r>
          </a:p>
          <a:p>
            <a:pPr marL="742950" lvl="1" indent="-285750">
              <a:buFont typeface="Arial" panose="020B0604020202020204" pitchFamily="34" charset="0"/>
              <a:buChar char="•"/>
            </a:pPr>
            <a:r>
              <a:rPr lang="en-US" sz="1600" b="1" dirty="0" smtClean="0">
                <a:solidFill>
                  <a:schemeClr val="bg1"/>
                </a:solidFill>
                <a:latin typeface="Calibri" panose="020F0502020204030204" pitchFamily="34" charset="0"/>
              </a:rPr>
              <a:t>Perimeter security</a:t>
            </a:r>
          </a:p>
          <a:p>
            <a:pPr marL="742950" lvl="1" indent="-285750">
              <a:buFont typeface="Arial" panose="020B0604020202020204" pitchFamily="34" charset="0"/>
              <a:buChar char="•"/>
            </a:pPr>
            <a:r>
              <a:rPr lang="en-US" sz="1600" b="1" dirty="0" smtClean="0">
                <a:solidFill>
                  <a:schemeClr val="bg1"/>
                </a:solidFill>
                <a:latin typeface="Calibri" panose="020F0502020204030204" pitchFamily="34" charset="0"/>
              </a:rPr>
              <a:t>Endpoint security</a:t>
            </a:r>
          </a:p>
          <a:p>
            <a:pPr marL="742950" lvl="1" indent="-285750">
              <a:buFont typeface="Arial" panose="020B0604020202020204" pitchFamily="34" charset="0"/>
              <a:buChar char="•"/>
            </a:pPr>
            <a:r>
              <a:rPr lang="en-US" sz="1600" b="1" dirty="0" smtClean="0">
                <a:solidFill>
                  <a:schemeClr val="bg1"/>
                </a:solidFill>
                <a:latin typeface="Calibri" panose="020F0502020204030204" pitchFamily="34" charset="0"/>
              </a:rPr>
              <a:t>Multi-tenancy</a:t>
            </a:r>
          </a:p>
          <a:p>
            <a:pPr marL="742950" lvl="1" indent="-285750">
              <a:buFont typeface="Arial" panose="020B0604020202020204" pitchFamily="34" charset="0"/>
              <a:buChar char="•"/>
            </a:pPr>
            <a:r>
              <a:rPr lang="en-US" sz="1600" b="1" dirty="0" smtClean="0">
                <a:solidFill>
                  <a:schemeClr val="bg1"/>
                </a:solidFill>
                <a:latin typeface="Calibri" panose="020F0502020204030204" pitchFamily="34" charset="0"/>
              </a:rPr>
              <a:t>Securing data at rest</a:t>
            </a:r>
          </a:p>
          <a:p>
            <a:pPr marL="285750" indent="-285750">
              <a:buFont typeface="Arial" panose="020B0604020202020204" pitchFamily="34" charset="0"/>
              <a:buChar char="•"/>
            </a:pPr>
            <a:r>
              <a:rPr lang="en-US" sz="1600" b="1" dirty="0" smtClean="0">
                <a:solidFill>
                  <a:schemeClr val="bg1"/>
                </a:solidFill>
                <a:latin typeface="Calibri" panose="020F0502020204030204" pitchFamily="34" charset="0"/>
              </a:rPr>
              <a:t>Additional challenges</a:t>
            </a:r>
          </a:p>
          <a:p>
            <a:pPr marL="742950" lvl="1" indent="-285750">
              <a:buFont typeface="Arial" panose="020B0604020202020204" pitchFamily="34" charset="0"/>
              <a:buChar char="•"/>
            </a:pPr>
            <a:r>
              <a:rPr lang="en-US" sz="1600" b="1" dirty="0" smtClean="0">
                <a:solidFill>
                  <a:schemeClr val="bg1"/>
                </a:solidFill>
                <a:latin typeface="Calibri" panose="020F0502020204030204" pitchFamily="34" charset="0"/>
              </a:rPr>
              <a:t>Complexity</a:t>
            </a:r>
          </a:p>
          <a:p>
            <a:pPr marL="742950" lvl="1" indent="-285750">
              <a:buFont typeface="Arial" panose="020B0604020202020204" pitchFamily="34" charset="0"/>
              <a:buChar char="•"/>
            </a:pPr>
            <a:r>
              <a:rPr lang="en-US" sz="1600" b="1" dirty="0" smtClean="0">
                <a:solidFill>
                  <a:schemeClr val="bg1"/>
                </a:solidFill>
                <a:latin typeface="Calibri" panose="020F0502020204030204" pitchFamily="34" charset="0"/>
              </a:rPr>
              <a:t>Transparency</a:t>
            </a:r>
          </a:p>
          <a:p>
            <a:pPr marL="742950" lvl="1" indent="-285750">
              <a:buFont typeface="Arial" panose="020B0604020202020204" pitchFamily="34" charset="0"/>
              <a:buChar char="•"/>
            </a:pPr>
            <a:r>
              <a:rPr lang="en-US" sz="1600" b="1" dirty="0" smtClean="0">
                <a:solidFill>
                  <a:schemeClr val="bg1"/>
                </a:solidFill>
                <a:latin typeface="Calibri" panose="020F0502020204030204" pitchFamily="34" charset="0"/>
              </a:rPr>
              <a:t>Control</a:t>
            </a:r>
          </a:p>
          <a:p>
            <a:pPr marL="285750" indent="-285750">
              <a:buFont typeface="Arial" panose="020B0604020202020204" pitchFamily="34" charset="0"/>
              <a:buChar char="•"/>
            </a:pPr>
            <a:endParaRPr lang="en-US" sz="1600" b="1" dirty="0" smtClean="0">
              <a:solidFill>
                <a:schemeClr val="bg1"/>
              </a:solidFill>
              <a:latin typeface="Calibri" panose="020F0502020204030204" pitchFamily="34" charset="0"/>
            </a:endParaRPr>
          </a:p>
          <a:p>
            <a:r>
              <a:rPr lang="en-US" sz="1600" b="1" dirty="0" smtClean="0">
                <a:solidFill>
                  <a:schemeClr val="bg1"/>
                </a:solidFill>
                <a:latin typeface="Calibri" panose="020F0502020204030204" pitchFamily="34" charset="0"/>
              </a:rPr>
              <a:t>Drawbacks</a:t>
            </a:r>
          </a:p>
          <a:p>
            <a:pPr marL="285750" indent="-285750">
              <a:buFont typeface="Arial" panose="020B0604020202020204" pitchFamily="34" charset="0"/>
              <a:buChar char="•"/>
            </a:pPr>
            <a:r>
              <a:rPr lang="en-US" sz="1600" b="1" dirty="0" smtClean="0">
                <a:solidFill>
                  <a:schemeClr val="bg1"/>
                </a:solidFill>
                <a:latin typeface="Calibri" panose="020F0502020204030204" pitchFamily="34" charset="0"/>
              </a:rPr>
              <a:t>Still need to manage and operate infrastructure</a:t>
            </a:r>
          </a:p>
          <a:p>
            <a:r>
              <a:rPr lang="en-US" sz="1600" b="1" dirty="0">
                <a:solidFill>
                  <a:schemeClr val="bg1"/>
                </a:solidFill>
                <a:latin typeface="Calibri" panose="020F0502020204030204" pitchFamily="34" charset="0"/>
              </a:rPr>
              <a:t>	</a:t>
            </a:r>
          </a:p>
        </p:txBody>
      </p:sp>
      <p:sp>
        <p:nvSpPr>
          <p:cNvPr id="236" name="TextBox 235"/>
          <p:cNvSpPr txBox="1"/>
          <p:nvPr/>
        </p:nvSpPr>
        <p:spPr>
          <a:xfrm>
            <a:off x="-65068" y="5037511"/>
            <a:ext cx="1316051" cy="430887"/>
          </a:xfrm>
          <a:prstGeom prst="rect">
            <a:avLst/>
          </a:prstGeom>
          <a:noFill/>
        </p:spPr>
        <p:txBody>
          <a:bodyPr wrap="square" rtlCol="0">
            <a:spAutoFit/>
          </a:bodyPr>
          <a:lstStyle/>
          <a:p>
            <a:r>
              <a:rPr lang="en-US" sz="1100" b="1" dirty="0" smtClean="0">
                <a:solidFill>
                  <a:srgbClr val="1E4191">
                    <a:lumMod val="60000"/>
                    <a:lumOff val="40000"/>
                  </a:srgbClr>
                </a:solidFill>
              </a:rPr>
              <a:t>Data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Services</a:t>
            </a:r>
            <a:endParaRPr lang="en-US" sz="1100" b="1" dirty="0">
              <a:solidFill>
                <a:srgbClr val="1E4191">
                  <a:lumMod val="60000"/>
                  <a:lumOff val="40000"/>
                </a:srgbClr>
              </a:solidFill>
            </a:endParaRPr>
          </a:p>
        </p:txBody>
      </p:sp>
      <p:sp>
        <p:nvSpPr>
          <p:cNvPr id="237" name="Rectangle 236"/>
          <p:cNvSpPr/>
          <p:nvPr/>
        </p:nvSpPr>
        <p:spPr>
          <a:xfrm>
            <a:off x="1301321" y="5010200"/>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8" name="Oval 237"/>
          <p:cNvSpPr/>
          <p:nvPr/>
        </p:nvSpPr>
        <p:spPr>
          <a:xfrm>
            <a:off x="1380135" y="5110230"/>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2208396" y="5110230"/>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3036657" y="5110230"/>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p:cNvSpPr/>
          <p:nvPr/>
        </p:nvSpPr>
        <p:spPr>
          <a:xfrm>
            <a:off x="4858840" y="4998824"/>
            <a:ext cx="243367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42" name="Oval 241"/>
          <p:cNvSpPr/>
          <p:nvPr/>
        </p:nvSpPr>
        <p:spPr>
          <a:xfrm>
            <a:off x="4937654" y="5098854"/>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5765915" y="5098854"/>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6594176" y="5098854"/>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553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err="1" smtClean="0">
                <a:solidFill>
                  <a:schemeClr val="bg1"/>
                </a:solidFill>
              </a:rPr>
              <a:t>Predix</a:t>
            </a:r>
            <a:r>
              <a:rPr lang="en-US" sz="3600" dirty="0" smtClean="0">
                <a:solidFill>
                  <a:schemeClr val="bg1"/>
                </a:solidFill>
              </a:rPr>
              <a:t> Cloud Platform</a:t>
            </a:r>
            <a:endParaRPr lang="en-US" sz="3600" dirty="0">
              <a:solidFill>
                <a:schemeClr val="bg1"/>
              </a:solidFill>
            </a:endParaRPr>
          </a:p>
        </p:txBody>
      </p:sp>
      <p:pic>
        <p:nvPicPr>
          <p:cNvPr id="1026" name="Picture 2" descr="https://www.predix.io/api/docs/img/predix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646" y="861386"/>
            <a:ext cx="9484608" cy="331115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606722" y="4240776"/>
            <a:ext cx="8004412" cy="2477069"/>
            <a:chOff x="457198" y="1137029"/>
            <a:chExt cx="11256525" cy="5041131"/>
          </a:xfrm>
        </p:grpSpPr>
        <p:sp>
          <p:nvSpPr>
            <p:cNvPr id="7" name="Rectangle 6"/>
            <p:cNvSpPr/>
            <p:nvPr/>
          </p:nvSpPr>
          <p:spPr>
            <a:xfrm>
              <a:off x="457198" y="4591760"/>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Resources – App Dev Tools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DevBox</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 Predix-ready bundle of preinstalled and preconfigured app development tools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Buildpack</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 Cloud Foundry - Cloud Foundry compatible buildpacks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Machine Data Simulator - generate time series test data series, Machine, Analytics and Visualization</a:t>
              </a:r>
            </a:p>
          </p:txBody>
        </p:sp>
        <p:sp>
          <p:nvSpPr>
            <p:cNvPr id="8" name="Rectangle 7"/>
            <p:cNvSpPr/>
            <p:nvPr/>
          </p:nvSpPr>
          <p:spPr>
            <a:xfrm>
              <a:off x="457198"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Edge Software &amp;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Machine</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 enables machine to machine, machine to cloud, and machine to human connectivity</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Edge Manager</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 Deployment and Monitoring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Connectivity</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 plug-n-play, secure, and reliable connectivity services</a:t>
              </a:r>
            </a:p>
          </p:txBody>
        </p:sp>
        <p:sp>
          <p:nvSpPr>
            <p:cNvPr id="9" name="Rectangle 8"/>
            <p:cNvSpPr/>
            <p:nvPr/>
          </p:nvSpPr>
          <p:spPr>
            <a:xfrm>
              <a:off x="457198" y="1137029"/>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Data Management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Asset Data</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 create and store machine asset models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Time Series</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 Manage, ingest, store and analyze data</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SQL Database</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 PostgreSQL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Key-Value Store</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 redis - key-value cache and store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AMQP</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 RabbitMQ - messages between apps, components and devices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Blobstore</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 Binary large object storage</a:t>
              </a:r>
            </a:p>
          </p:txBody>
        </p:sp>
        <p:sp>
          <p:nvSpPr>
            <p:cNvPr id="11" name="Rectangle 10"/>
            <p:cNvSpPr/>
            <p:nvPr/>
          </p:nvSpPr>
          <p:spPr>
            <a:xfrm>
              <a:off x="8052146" y="113703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Analytics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Analytics Catalog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Analytics Runtime </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elastic execution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Analytic User Interface </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to upload, validate, and run analytics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GeoEnhance</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 pitney bowes - for location services</a:t>
              </a:r>
            </a:p>
          </p:txBody>
        </p:sp>
        <p:sp>
          <p:nvSpPr>
            <p:cNvPr id="12" name="Rectangle 11"/>
            <p:cNvSpPr/>
            <p:nvPr/>
          </p:nvSpPr>
          <p:spPr>
            <a:xfrm>
              <a:off x="4234841" y="1137029"/>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Security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User Account &amp; Authentication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Access Control Service </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Robust access control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Tenant Management </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instance provisioning for tenants and runtime access</a:t>
              </a:r>
            </a:p>
          </p:txBody>
        </p:sp>
        <p:sp>
          <p:nvSpPr>
            <p:cNvPr id="13" name="Rectangle 12"/>
            <p:cNvSpPr/>
            <p:nvPr/>
          </p:nvSpPr>
          <p:spPr>
            <a:xfrm>
              <a:off x="8052146"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App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Views</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 Control layout and component for UI</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Workflow</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 azuqua - for workflows between apps</a:t>
              </a:r>
            </a:p>
          </p:txBody>
        </p:sp>
        <p:sp>
          <p:nvSpPr>
            <p:cNvPr id="14" name="Rectangle 13"/>
            <p:cNvSpPr/>
            <p:nvPr/>
          </p:nvSpPr>
          <p:spPr>
            <a:xfrm>
              <a:off x="8052146" y="459176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Mobile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Mobile SDK </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quickly build mobile apps to monitor, service, and maintain assets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Mobile Service </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design, develop, and deploy mobile apps</a:t>
              </a:r>
            </a:p>
          </p:txBody>
        </p:sp>
        <p:sp>
          <p:nvSpPr>
            <p:cNvPr id="15" name="Rectangle 14"/>
            <p:cNvSpPr/>
            <p:nvPr/>
          </p:nvSpPr>
          <p:spPr>
            <a:xfrm>
              <a:off x="4234841" y="4591760"/>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DevOps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Logging</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 Logstash - log, save, search, and visualize logs</a:t>
              </a:r>
            </a:p>
          </p:txBody>
        </p:sp>
        <p:sp>
          <p:nvSpPr>
            <p:cNvPr id="16" name="Rectangle 15"/>
            <p:cNvSpPr/>
            <p:nvPr/>
          </p:nvSpPr>
          <p:spPr>
            <a:xfrm>
              <a:off x="4234841"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Commercialization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Business Operations </a:t>
              </a:r>
              <a:r>
                <a:rPr kumimoji="0" lang="en-US" sz="600" b="0" i="0" u="none" strike="noStrike" kern="0" cap="none" spc="0" normalizeH="0" baseline="0" noProof="0" dirty="0" smtClean="0">
                  <a:ln>
                    <a:noFill/>
                  </a:ln>
                  <a:solidFill>
                    <a:srgbClr val="5B9BD5">
                      <a:lumMod val="75000"/>
                    </a:srgbClr>
                  </a:solidFill>
                  <a:effectLst/>
                  <a:uLnTx/>
                  <a:uFillTx/>
                  <a:latin typeface="Calibri" panose="020F0502020204030204"/>
                  <a:ea typeface="+mn-ea"/>
                  <a:cs typeface="+mn-cs"/>
                </a:rPr>
                <a:t>- nurego - to monetize services using subscription mgmt., profitability analysis, and customer segmentation</a:t>
              </a:r>
            </a:p>
          </p:txBody>
        </p:sp>
      </p:grpSp>
      <p:sp>
        <p:nvSpPr>
          <p:cNvPr id="17" name="Rectangle 16"/>
          <p:cNvSpPr/>
          <p:nvPr/>
        </p:nvSpPr>
        <p:spPr>
          <a:xfrm>
            <a:off x="0" y="753882"/>
            <a:ext cx="2294764" cy="6091033"/>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314" y="881144"/>
            <a:ext cx="2292450" cy="5909310"/>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latin typeface="Calibri" panose="020F0502020204030204" pitchFamily="34" charset="0"/>
              </a:rPr>
              <a:t>Platform for future of all GE applications and services</a:t>
            </a:r>
          </a:p>
          <a:p>
            <a:pPr marL="285750" indent="-285750">
              <a:buFont typeface="Arial" panose="020B0604020202020204" pitchFamily="34" charset="0"/>
              <a:buChar char="•"/>
            </a:pPr>
            <a:endParaRPr lang="en-US" dirty="0" smtClean="0">
              <a:solidFill>
                <a:schemeClr val="bg1"/>
              </a:solidFill>
              <a:latin typeface="Calibri" panose="020F0502020204030204" pitchFamily="34" charset="0"/>
            </a:endParaRPr>
          </a:p>
          <a:p>
            <a:pPr marL="285750" indent="-285750">
              <a:buFont typeface="Arial" panose="020B0604020202020204" pitchFamily="34" charset="0"/>
              <a:buChar char="•"/>
            </a:pPr>
            <a:r>
              <a:rPr lang="en-US" dirty="0" smtClean="0">
                <a:solidFill>
                  <a:schemeClr val="bg1"/>
                </a:solidFill>
                <a:latin typeface="Calibri" panose="020F0502020204030204" pitchFamily="34" charset="0"/>
              </a:rPr>
              <a:t>Built on Pivotal Cloud Foundry PaaS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smtClean="0">
                <a:solidFill>
                  <a:schemeClr val="bg1"/>
                </a:solidFill>
                <a:latin typeface="Calibri" panose="020F0502020204030204" pitchFamily="34" charset="0"/>
              </a:rPr>
              <a:t>Microservices-based architecture</a:t>
            </a:r>
          </a:p>
          <a:p>
            <a:pPr marL="285750" indent="-285750">
              <a:buFont typeface="Arial" panose="020B0604020202020204" pitchFamily="34" charset="0"/>
              <a:buChar char="•"/>
            </a:pPr>
            <a:endParaRPr lang="en-US" dirty="0" smtClean="0">
              <a:solidFill>
                <a:schemeClr val="bg1"/>
              </a:solidFill>
              <a:latin typeface="Calibri" panose="020F0502020204030204" pitchFamily="34" charset="0"/>
            </a:endParaRPr>
          </a:p>
          <a:p>
            <a:pPr marL="285750" indent="-285750">
              <a:buFont typeface="Arial" panose="020B0604020202020204" pitchFamily="34" charset="0"/>
              <a:buChar char="•"/>
            </a:pPr>
            <a:r>
              <a:rPr lang="en-US" dirty="0" smtClean="0">
                <a:solidFill>
                  <a:schemeClr val="bg1"/>
                </a:solidFill>
                <a:latin typeface="Calibri" panose="020F0502020204030204" pitchFamily="34" charset="0"/>
              </a:rPr>
              <a:t>Pre-built templates &amp; accelerators</a:t>
            </a:r>
          </a:p>
          <a:p>
            <a:pPr marL="285750" indent="-285750">
              <a:buFont typeface="Arial" panose="020B0604020202020204" pitchFamily="34" charset="0"/>
              <a:buChar char="•"/>
            </a:pPr>
            <a:endParaRPr lang="en-US" dirty="0" smtClean="0">
              <a:solidFill>
                <a:schemeClr val="bg1"/>
              </a:solidFill>
              <a:latin typeface="Calibri" panose="020F0502020204030204" pitchFamily="34" charset="0"/>
            </a:endParaRPr>
          </a:p>
          <a:p>
            <a:pPr marL="285750" indent="-285750">
              <a:buFont typeface="Arial" panose="020B0604020202020204" pitchFamily="34" charset="0"/>
              <a:buChar char="•"/>
            </a:pPr>
            <a:r>
              <a:rPr lang="en-US" dirty="0" smtClean="0">
                <a:solidFill>
                  <a:schemeClr val="bg1"/>
                </a:solidFill>
                <a:latin typeface="Calibri" panose="020F0502020204030204" pitchFamily="34" charset="0"/>
              </a:rPr>
              <a:t>UI components for Web &amp; Mobile</a:t>
            </a:r>
          </a:p>
          <a:p>
            <a:pPr marL="285750" indent="-285750">
              <a:buFont typeface="Arial" panose="020B0604020202020204" pitchFamily="34" charset="0"/>
              <a:buChar char="•"/>
            </a:pPr>
            <a:endParaRPr lang="en-US" dirty="0" smtClean="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Rich services ecosystem </a:t>
            </a:r>
          </a:p>
          <a:p>
            <a:pPr lvl="1"/>
            <a:endParaRPr lang="en-US" dirty="0" smtClean="0">
              <a:solidFill>
                <a:schemeClr val="bg1"/>
              </a:solidFill>
              <a:latin typeface="Calibri" panose="020F0502020204030204" pitchFamily="34" charset="0"/>
            </a:endParaRPr>
          </a:p>
        </p:txBody>
      </p:sp>
    </p:spTree>
    <p:extLst>
      <p:ext uri="{BB962C8B-B14F-4D97-AF65-F5344CB8AC3E}">
        <p14:creationId xmlns:p14="http://schemas.microsoft.com/office/powerpoint/2010/main" val="646587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smtClean="0">
                <a:solidFill>
                  <a:schemeClr val="bg1"/>
                </a:solidFill>
                <a:latin typeface="+mj-lt"/>
              </a:rPr>
              <a:t>Solution Context</a:t>
            </a:r>
            <a:endParaRPr lang="en-US" sz="4000" dirty="0">
              <a:solidFill>
                <a:schemeClr val="bg1"/>
              </a:solidFill>
              <a:latin typeface="+mj-lt"/>
            </a:endParaRPr>
          </a:p>
        </p:txBody>
      </p:sp>
      <p:sp>
        <p:nvSpPr>
          <p:cNvPr id="19" name="Content Placeholder 1"/>
          <p:cNvSpPr txBox="1">
            <a:spLocks/>
          </p:cNvSpPr>
          <p:nvPr/>
        </p:nvSpPr>
        <p:spPr bwMode="auto">
          <a:xfrm>
            <a:off x="173914" y="901438"/>
            <a:ext cx="12018086" cy="59189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smtClean="0">
                <a:solidFill>
                  <a:srgbClr val="5881DD"/>
                </a:solidFill>
              </a:rPr>
              <a:t>Opportunities:</a:t>
            </a:r>
            <a:endParaRPr lang="en-US" sz="1400" dirty="0" smtClean="0">
              <a:solidFill>
                <a:srgbClr val="5881DD"/>
              </a:solidFill>
            </a:endParaRPr>
          </a:p>
          <a:p>
            <a:endParaRPr lang="en-US" sz="1400" dirty="0" smtClean="0">
              <a:solidFill>
                <a:srgbClr val="5881DD"/>
              </a:solidFill>
            </a:endParaRPr>
          </a:p>
          <a:p>
            <a:pPr>
              <a:buClr>
                <a:srgbClr val="5881DD"/>
              </a:buClr>
            </a:pPr>
            <a:r>
              <a:rPr lang="en-US" sz="1400" dirty="0">
                <a:solidFill>
                  <a:srgbClr val="5881DD"/>
                </a:solidFill>
              </a:rPr>
              <a:t>Today, functionality in InSight is delivered to GE’s customers primarily through GE-developed applications such as InSight Web and InSight mobile applications.</a:t>
            </a:r>
          </a:p>
          <a:p>
            <a:r>
              <a:rPr lang="en-US" sz="1400" dirty="0" smtClean="0">
                <a:solidFill>
                  <a:srgbClr val="5881DD"/>
                </a:solidFill>
              </a:rPr>
              <a:t>Substantial opportunities exist for GE to </a:t>
            </a:r>
            <a:r>
              <a:rPr lang="en-US" sz="1400" b="1" dirty="0" smtClean="0">
                <a:solidFill>
                  <a:srgbClr val="5881DD"/>
                </a:solidFill>
              </a:rPr>
              <a:t>create and market secure, reliable, standards-based Application Programming Interfaces (APIs) for InSight </a:t>
            </a:r>
            <a:r>
              <a:rPr lang="en-US" sz="1400" dirty="0" smtClean="0">
                <a:solidFill>
                  <a:srgbClr val="5881DD"/>
                </a:solidFill>
              </a:rPr>
              <a:t>that will</a:t>
            </a:r>
          </a:p>
          <a:p>
            <a:endParaRPr lang="en-US" sz="1400" b="1" dirty="0">
              <a:solidFill>
                <a:srgbClr val="5881DD"/>
              </a:solidFill>
            </a:endParaRPr>
          </a:p>
          <a:p>
            <a:r>
              <a:rPr lang="en-US" sz="1400" b="1" dirty="0" smtClean="0">
                <a:solidFill>
                  <a:srgbClr val="5881DD"/>
                </a:solidFill>
              </a:rPr>
              <a:t>Enable </a:t>
            </a:r>
            <a:r>
              <a:rPr lang="en-US" sz="1400" b="1" dirty="0">
                <a:solidFill>
                  <a:srgbClr val="5881DD"/>
                </a:solidFill>
              </a:rPr>
              <a:t>GE to:</a:t>
            </a:r>
          </a:p>
          <a:p>
            <a:pPr marL="285750" indent="-285750">
              <a:buFont typeface="Wingdings" panose="05000000000000000000" pitchFamily="2" charset="2"/>
              <a:buChar char="§"/>
            </a:pPr>
            <a:r>
              <a:rPr lang="en-US" sz="1400" b="1" dirty="0">
                <a:solidFill>
                  <a:srgbClr val="5881DD"/>
                </a:solidFill>
              </a:rPr>
              <a:t>Generate new revenue </a:t>
            </a:r>
            <a:r>
              <a:rPr lang="en-US" sz="1400" dirty="0">
                <a:solidFill>
                  <a:srgbClr val="5881DD"/>
                </a:solidFill>
              </a:rPr>
              <a:t>streams from GE’s existing investments in InSight</a:t>
            </a:r>
          </a:p>
          <a:p>
            <a:pPr marL="285750" indent="-285750">
              <a:buFont typeface="Wingdings" panose="05000000000000000000" pitchFamily="2" charset="2"/>
              <a:buChar char="§"/>
            </a:pPr>
            <a:r>
              <a:rPr lang="en-US" sz="1400" b="1" dirty="0">
                <a:solidFill>
                  <a:srgbClr val="5881DD"/>
                </a:solidFill>
              </a:rPr>
              <a:t>Market individual capabilities and packages of capabilities </a:t>
            </a:r>
            <a:r>
              <a:rPr lang="en-US" sz="1400" dirty="0">
                <a:solidFill>
                  <a:srgbClr val="5881DD"/>
                </a:solidFill>
              </a:rPr>
              <a:t>in InSight as subscriptions</a:t>
            </a:r>
          </a:p>
          <a:p>
            <a:pPr marL="285750" indent="-285750">
              <a:buFont typeface="Wingdings" panose="05000000000000000000" pitchFamily="2" charset="2"/>
              <a:buChar char="§"/>
            </a:pPr>
            <a:r>
              <a:rPr lang="en-US" sz="1400" b="1" dirty="0">
                <a:solidFill>
                  <a:srgbClr val="5881DD"/>
                </a:solidFill>
              </a:rPr>
              <a:t>Gain deep visibility in demand and usage </a:t>
            </a:r>
            <a:r>
              <a:rPr lang="en-US" sz="1400" dirty="0">
                <a:solidFill>
                  <a:srgbClr val="5881DD"/>
                </a:solidFill>
              </a:rPr>
              <a:t>of individual features and functionality in InSight through usage metering</a:t>
            </a:r>
          </a:p>
          <a:p>
            <a:pPr marL="285750" indent="-285750">
              <a:buFont typeface="Wingdings" panose="05000000000000000000" pitchFamily="2" charset="2"/>
              <a:buChar char="§"/>
            </a:pPr>
            <a:r>
              <a:rPr lang="en-US" sz="1400" b="1" dirty="0">
                <a:solidFill>
                  <a:srgbClr val="5881DD"/>
                </a:solidFill>
              </a:rPr>
              <a:t>Accurately invoice customers, users, and developers </a:t>
            </a:r>
            <a:r>
              <a:rPr lang="en-US" sz="1400" dirty="0">
                <a:solidFill>
                  <a:srgbClr val="5881DD"/>
                </a:solidFill>
              </a:rPr>
              <a:t>based on their actual usage of InSight features and </a:t>
            </a:r>
            <a:r>
              <a:rPr lang="en-US" sz="1400" dirty="0" smtClean="0">
                <a:solidFill>
                  <a:srgbClr val="5881DD"/>
                </a:solidFill>
              </a:rPr>
              <a:t>functionality</a:t>
            </a:r>
          </a:p>
          <a:p>
            <a:endParaRPr lang="en-US" sz="1400" b="1" dirty="0">
              <a:solidFill>
                <a:srgbClr val="5881DD"/>
              </a:solidFill>
            </a:endParaRPr>
          </a:p>
          <a:p>
            <a:r>
              <a:rPr lang="en-US" sz="1400" b="1" dirty="0" smtClean="0">
                <a:solidFill>
                  <a:srgbClr val="5881DD"/>
                </a:solidFill>
              </a:rPr>
              <a:t>Enable GE’s </a:t>
            </a:r>
            <a:r>
              <a:rPr lang="en-US" sz="1400" b="1" dirty="0">
                <a:solidFill>
                  <a:srgbClr val="5881DD"/>
                </a:solidFill>
              </a:rPr>
              <a:t>customers, InSight users, and </a:t>
            </a:r>
            <a:r>
              <a:rPr lang="en-US" sz="1400" b="1" dirty="0" smtClean="0">
                <a:solidFill>
                  <a:srgbClr val="5881DD"/>
                </a:solidFill>
              </a:rPr>
              <a:t>application developers to:</a:t>
            </a:r>
          </a:p>
          <a:p>
            <a:pPr marL="285750" indent="-285750">
              <a:buFont typeface="Wingdings" panose="05000000000000000000" pitchFamily="2" charset="2"/>
              <a:buChar char="§"/>
            </a:pPr>
            <a:r>
              <a:rPr lang="en-US" sz="1400" b="1" dirty="0" smtClean="0">
                <a:solidFill>
                  <a:srgbClr val="5881DD"/>
                </a:solidFill>
              </a:rPr>
              <a:t>Integrate securely with InSight </a:t>
            </a:r>
            <a:r>
              <a:rPr lang="en-US" sz="1400" dirty="0">
                <a:solidFill>
                  <a:srgbClr val="5881DD"/>
                </a:solidFill>
              </a:rPr>
              <a:t>though standards-based Web </a:t>
            </a:r>
            <a:r>
              <a:rPr lang="en-US" sz="1400" dirty="0" smtClean="0">
                <a:solidFill>
                  <a:srgbClr val="5881DD"/>
                </a:solidFill>
              </a:rPr>
              <a:t>interfaces</a:t>
            </a:r>
          </a:p>
          <a:p>
            <a:pPr marL="285750" indent="-285750">
              <a:buFont typeface="Wingdings" panose="05000000000000000000" pitchFamily="2" charset="2"/>
              <a:buChar char="§"/>
            </a:pPr>
            <a:r>
              <a:rPr lang="en-US" sz="1400" b="1" dirty="0" smtClean="0">
                <a:solidFill>
                  <a:srgbClr val="5881DD"/>
                </a:solidFill>
              </a:rPr>
              <a:t>Incorporate GE </a:t>
            </a:r>
            <a:r>
              <a:rPr lang="en-US" sz="1400" b="1" dirty="0">
                <a:solidFill>
                  <a:srgbClr val="5881DD"/>
                </a:solidFill>
              </a:rPr>
              <a:t>InSight functionality into </a:t>
            </a:r>
            <a:r>
              <a:rPr lang="en-US" sz="1400" b="1" dirty="0" smtClean="0">
                <a:solidFill>
                  <a:srgbClr val="5881DD"/>
                </a:solidFill>
              </a:rPr>
              <a:t>applications </a:t>
            </a:r>
            <a:r>
              <a:rPr lang="en-US" sz="1400" dirty="0">
                <a:solidFill>
                  <a:srgbClr val="5881DD"/>
                </a:solidFill>
              </a:rPr>
              <a:t>and IT solutions</a:t>
            </a:r>
          </a:p>
          <a:p>
            <a:pPr marL="285750" indent="-285750">
              <a:buFont typeface="Wingdings" panose="05000000000000000000" pitchFamily="2" charset="2"/>
              <a:buChar char="§"/>
            </a:pPr>
            <a:r>
              <a:rPr lang="en-US" sz="1400" b="1" dirty="0" smtClean="0">
                <a:solidFill>
                  <a:srgbClr val="5881DD"/>
                </a:solidFill>
              </a:rPr>
              <a:t>Create new </a:t>
            </a:r>
            <a:r>
              <a:rPr lang="en-US" sz="1400" b="1" dirty="0">
                <a:solidFill>
                  <a:srgbClr val="5881DD"/>
                </a:solidFill>
              </a:rPr>
              <a:t>and innovative solutions </a:t>
            </a:r>
            <a:r>
              <a:rPr lang="en-US" sz="1400" b="1" dirty="0" smtClean="0">
                <a:solidFill>
                  <a:srgbClr val="5881DD"/>
                </a:solidFill>
              </a:rPr>
              <a:t>&amp; applications </a:t>
            </a:r>
            <a:r>
              <a:rPr lang="en-US" sz="1400" dirty="0">
                <a:solidFill>
                  <a:srgbClr val="5881DD"/>
                </a:solidFill>
              </a:rPr>
              <a:t>built on </a:t>
            </a:r>
            <a:r>
              <a:rPr lang="en-US" sz="1400" dirty="0" smtClean="0">
                <a:solidFill>
                  <a:srgbClr val="5881DD"/>
                </a:solidFill>
              </a:rPr>
              <a:t>capabilities and functionality available in Insight </a:t>
            </a:r>
          </a:p>
          <a:p>
            <a:pPr marL="285750" indent="-285750">
              <a:buFont typeface="Wingdings" panose="05000000000000000000" pitchFamily="2" charset="2"/>
              <a:buChar char="§"/>
            </a:pPr>
            <a:r>
              <a:rPr lang="en-US" sz="1400" b="1" dirty="0" smtClean="0">
                <a:solidFill>
                  <a:srgbClr val="5881DD"/>
                </a:solidFill>
              </a:rPr>
              <a:t>Automate </a:t>
            </a:r>
            <a:r>
              <a:rPr lang="en-US" sz="1400" b="1" dirty="0">
                <a:solidFill>
                  <a:srgbClr val="5881DD"/>
                </a:solidFill>
              </a:rPr>
              <a:t>human interactions </a:t>
            </a:r>
            <a:r>
              <a:rPr lang="en-US" sz="1400" dirty="0">
                <a:solidFill>
                  <a:srgbClr val="5881DD"/>
                </a:solidFill>
              </a:rPr>
              <a:t>with InSight to reduce </a:t>
            </a:r>
            <a:r>
              <a:rPr lang="en-US" sz="1400" dirty="0" smtClean="0">
                <a:solidFill>
                  <a:srgbClr val="5881DD"/>
                </a:solidFill>
              </a:rPr>
              <a:t>costs </a:t>
            </a:r>
            <a:r>
              <a:rPr lang="en-US" sz="1400" dirty="0">
                <a:solidFill>
                  <a:srgbClr val="5881DD"/>
                </a:solidFill>
              </a:rPr>
              <a:t>and </a:t>
            </a:r>
            <a:r>
              <a:rPr lang="en-US" sz="1400" dirty="0" smtClean="0">
                <a:solidFill>
                  <a:srgbClr val="5881DD"/>
                </a:solidFill>
              </a:rPr>
              <a:t>exposure </a:t>
            </a:r>
            <a:r>
              <a:rPr lang="en-US" sz="1400" dirty="0">
                <a:solidFill>
                  <a:srgbClr val="5881DD"/>
                </a:solidFill>
              </a:rPr>
              <a:t>to operational risks</a:t>
            </a:r>
            <a:endParaRPr lang="en-US" sz="1400" dirty="0" smtClean="0">
              <a:solidFill>
                <a:srgbClr val="5881DD"/>
              </a:solidFill>
            </a:endParaRPr>
          </a:p>
          <a:p>
            <a:pPr marL="285750" indent="-285750">
              <a:buFont typeface="Wingdings" panose="05000000000000000000" pitchFamily="2" charset="2"/>
              <a:buChar char="§"/>
            </a:pPr>
            <a:r>
              <a:rPr lang="en-US" sz="1400" b="1" dirty="0" smtClean="0">
                <a:solidFill>
                  <a:srgbClr val="5881DD"/>
                </a:solidFill>
              </a:rPr>
              <a:t>Automate reactions </a:t>
            </a:r>
            <a:r>
              <a:rPr lang="en-US" sz="1400" b="1" dirty="0">
                <a:solidFill>
                  <a:srgbClr val="5881DD"/>
                </a:solidFill>
              </a:rPr>
              <a:t>to events, trends and alarms </a:t>
            </a:r>
            <a:r>
              <a:rPr lang="en-US" sz="1400" dirty="0">
                <a:solidFill>
                  <a:srgbClr val="5881DD"/>
                </a:solidFill>
              </a:rPr>
              <a:t>in InSight in order to shorten reaction times and prevent service disruption &amp; </a:t>
            </a:r>
            <a:r>
              <a:rPr lang="en-US" sz="1400" dirty="0" smtClean="0">
                <a:solidFill>
                  <a:srgbClr val="5881DD"/>
                </a:solidFill>
              </a:rPr>
              <a:t>outages</a:t>
            </a:r>
          </a:p>
          <a:p>
            <a:pPr marL="742950" lvl="1" indent="-285750">
              <a:buFont typeface="Wingdings" panose="05000000000000000000" pitchFamily="2" charset="2"/>
              <a:buChar char="§"/>
            </a:pPr>
            <a:endParaRPr lang="en-US" sz="1400" dirty="0" smtClean="0">
              <a:solidFill>
                <a:srgbClr val="5881DD"/>
              </a:solidFill>
            </a:endParaRPr>
          </a:p>
          <a:p>
            <a:r>
              <a:rPr lang="en-US" sz="1400" dirty="0" smtClean="0">
                <a:solidFill>
                  <a:srgbClr val="5881DD"/>
                </a:solidFill>
              </a:rPr>
              <a:t>Additional opportunities are seen for </a:t>
            </a:r>
            <a:r>
              <a:rPr lang="en-US" sz="1400" b="1" dirty="0" smtClean="0">
                <a:solidFill>
                  <a:srgbClr val="5881DD"/>
                </a:solidFill>
              </a:rPr>
              <a:t>enhancements to reporting in InSight</a:t>
            </a:r>
            <a:r>
              <a:rPr lang="en-US" sz="1400" dirty="0" smtClean="0">
                <a:solidFill>
                  <a:srgbClr val="5881DD"/>
                </a:solidFill>
              </a:rPr>
              <a:t>:</a:t>
            </a:r>
          </a:p>
          <a:p>
            <a:pPr marL="285750" indent="-285750">
              <a:buFont typeface="Wingdings" panose="05000000000000000000" pitchFamily="2" charset="2"/>
              <a:buChar char="§"/>
            </a:pPr>
            <a:r>
              <a:rPr lang="en-US" sz="1400" dirty="0" smtClean="0">
                <a:solidFill>
                  <a:srgbClr val="5881DD"/>
                </a:solidFill>
              </a:rPr>
              <a:t>Ability to </a:t>
            </a:r>
            <a:r>
              <a:rPr lang="en-US" sz="1400" dirty="0">
                <a:solidFill>
                  <a:srgbClr val="5881DD"/>
                </a:solidFill>
              </a:rPr>
              <a:t>deliver reports to external systems through standard integration mechanisms (ex: HTTP/S POST)</a:t>
            </a:r>
          </a:p>
          <a:p>
            <a:pPr marL="285750" indent="-285750">
              <a:buFont typeface="Wingdings" panose="05000000000000000000" pitchFamily="2" charset="2"/>
              <a:buChar char="§"/>
            </a:pPr>
            <a:r>
              <a:rPr lang="en-US" sz="1400" dirty="0" smtClean="0">
                <a:solidFill>
                  <a:srgbClr val="5881DD"/>
                </a:solidFill>
              </a:rPr>
              <a:t>Ability to report </a:t>
            </a:r>
            <a:r>
              <a:rPr lang="en-US" sz="1400" dirty="0">
                <a:solidFill>
                  <a:srgbClr val="5881DD"/>
                </a:solidFill>
              </a:rPr>
              <a:t>on data from multiple data </a:t>
            </a:r>
            <a:r>
              <a:rPr lang="en-US" sz="1400" dirty="0" smtClean="0">
                <a:solidFill>
                  <a:srgbClr val="5881DD"/>
                </a:solidFill>
              </a:rPr>
              <a:t>sources</a:t>
            </a:r>
            <a:endParaRPr lang="en-US" sz="1400" dirty="0">
              <a:solidFill>
                <a:srgbClr val="5881DD"/>
              </a:solidFill>
            </a:endParaRPr>
          </a:p>
          <a:p>
            <a:pPr>
              <a:buClr>
                <a:srgbClr val="5881DD"/>
              </a:buClr>
            </a:pPr>
            <a:endParaRPr lang="en-US" sz="1350" dirty="0" smtClean="0">
              <a:solidFill>
                <a:srgbClr val="5881DD"/>
              </a:solidFill>
            </a:endParaRPr>
          </a:p>
        </p:txBody>
      </p:sp>
    </p:spTree>
    <p:extLst>
      <p:ext uri="{BB962C8B-B14F-4D97-AF65-F5344CB8AC3E}">
        <p14:creationId xmlns:p14="http://schemas.microsoft.com/office/powerpoint/2010/main" val="108146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smtClean="0">
                <a:solidFill>
                  <a:schemeClr val="bg1"/>
                </a:solidFill>
                <a:latin typeface="+mj-lt"/>
              </a:rPr>
              <a:t>Solution Context</a:t>
            </a:r>
            <a:endParaRPr lang="en-US" sz="4000" dirty="0">
              <a:solidFill>
                <a:schemeClr val="bg1"/>
              </a:solidFill>
              <a:latin typeface="+mj-lt"/>
            </a:endParaRPr>
          </a:p>
        </p:txBody>
      </p:sp>
      <p:sp>
        <p:nvSpPr>
          <p:cNvPr id="19" name="Content Placeholder 1"/>
          <p:cNvSpPr txBox="1">
            <a:spLocks/>
          </p:cNvSpPr>
          <p:nvPr/>
        </p:nvSpPr>
        <p:spPr bwMode="auto">
          <a:xfrm>
            <a:off x="270734" y="962834"/>
            <a:ext cx="9669332" cy="57122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smtClean="0">
                <a:solidFill>
                  <a:srgbClr val="5881DD"/>
                </a:solidFill>
                <a:cs typeface="Calibri"/>
              </a:rPr>
              <a:t>Goals/Objectives</a:t>
            </a:r>
            <a:endParaRPr lang="en-US" sz="1600" b="1" dirty="0">
              <a:solidFill>
                <a:srgbClr val="5881DD"/>
              </a:solidFill>
              <a:cs typeface="Calibri"/>
            </a:endParaRPr>
          </a:p>
          <a:p>
            <a:pPr marL="342900" indent="-342900">
              <a:buClr>
                <a:srgbClr val="5881DD"/>
              </a:buClr>
              <a:buFont typeface="Wingdings" panose="05000000000000000000" pitchFamily="2" charset="2"/>
              <a:buChar char="§"/>
            </a:pPr>
            <a:r>
              <a:rPr lang="en-US" sz="1600" dirty="0">
                <a:solidFill>
                  <a:srgbClr val="5881DD"/>
                </a:solidFill>
              </a:rPr>
              <a:t>Modernize functionality in InSight by transforming existing functionality to cloud-native, hyper-scalable microservices </a:t>
            </a:r>
            <a:endParaRPr lang="en-US" sz="1600" dirty="0" smtClean="0">
              <a:solidFill>
                <a:srgbClr val="5881DD"/>
              </a:solidFill>
            </a:endParaRPr>
          </a:p>
          <a:p>
            <a:pPr marL="342900" indent="-342900">
              <a:buClr>
                <a:srgbClr val="5881DD"/>
              </a:buClr>
              <a:buFont typeface="Wingdings" panose="05000000000000000000" pitchFamily="2" charset="2"/>
              <a:buChar char="§"/>
            </a:pPr>
            <a:r>
              <a:rPr lang="en-US" sz="1600" dirty="0" smtClean="0">
                <a:solidFill>
                  <a:srgbClr val="5881DD"/>
                </a:solidFill>
              </a:rPr>
              <a:t>Create a secure</a:t>
            </a:r>
            <a:r>
              <a:rPr lang="en-US" sz="1600" dirty="0">
                <a:solidFill>
                  <a:srgbClr val="5881DD"/>
                </a:solidFill>
              </a:rPr>
              <a:t>, scalable API layer </a:t>
            </a:r>
            <a:r>
              <a:rPr lang="en-US" sz="1600" dirty="0" smtClean="0">
                <a:solidFill>
                  <a:srgbClr val="5881DD"/>
                </a:solidFill>
              </a:rPr>
              <a:t>which provides GE’s customers, InSight users, and developers standards-compliant programmatic access </a:t>
            </a:r>
            <a:r>
              <a:rPr lang="en-US" sz="1600" dirty="0">
                <a:solidFill>
                  <a:srgbClr val="5881DD"/>
                </a:solidFill>
              </a:rPr>
              <a:t>to </a:t>
            </a:r>
            <a:r>
              <a:rPr lang="en-US" sz="1600" dirty="0" smtClean="0">
                <a:solidFill>
                  <a:srgbClr val="5881DD"/>
                </a:solidFill>
              </a:rPr>
              <a:t>InSight capabilities and functionality through RESTful APIs</a:t>
            </a:r>
            <a:endParaRPr lang="en-US" sz="1600" dirty="0">
              <a:solidFill>
                <a:srgbClr val="5881DD"/>
              </a:solidFill>
            </a:endParaRPr>
          </a:p>
          <a:p>
            <a:pPr marL="742950" lvl="1" indent="-285750">
              <a:lnSpc>
                <a:spcPct val="107000"/>
              </a:lnSpc>
              <a:buClr>
                <a:srgbClr val="5881DD"/>
              </a:buClr>
              <a:buFont typeface="Wingdings" panose="05000000000000000000" pitchFamily="2" charset="2"/>
              <a:buChar char="§"/>
            </a:pPr>
            <a:r>
              <a:rPr lang="en-US" sz="1600" dirty="0" smtClean="0">
                <a:solidFill>
                  <a:srgbClr val="5881DD"/>
                </a:solidFill>
              </a:rPr>
              <a:t>Initial focus area for APIs: Reporting</a:t>
            </a:r>
          </a:p>
          <a:p>
            <a:pPr marL="285750" indent="-285750">
              <a:lnSpc>
                <a:spcPct val="107000"/>
              </a:lnSpc>
              <a:buClr>
                <a:srgbClr val="5881DD"/>
              </a:buClr>
              <a:buFont typeface="Wingdings" panose="05000000000000000000" pitchFamily="2" charset="2"/>
              <a:buChar char="§"/>
            </a:pPr>
            <a:r>
              <a:rPr lang="en-US" sz="1600" dirty="0" smtClean="0">
                <a:solidFill>
                  <a:srgbClr val="5881DD"/>
                </a:solidFill>
              </a:rPr>
              <a:t>Enhance InSight reporting to support the following additional use cases:</a:t>
            </a:r>
          </a:p>
          <a:p>
            <a:pPr marL="742950" lvl="1" indent="-285750">
              <a:lnSpc>
                <a:spcPct val="107000"/>
              </a:lnSpc>
              <a:buClr>
                <a:srgbClr val="5881DD"/>
              </a:buClr>
              <a:buFont typeface="Wingdings" panose="05000000000000000000" pitchFamily="2" charset="2"/>
              <a:buChar char="§"/>
            </a:pPr>
            <a:r>
              <a:rPr lang="en-US" sz="1600" dirty="0" smtClean="0">
                <a:solidFill>
                  <a:srgbClr val="5881DD"/>
                </a:solidFill>
              </a:rPr>
              <a:t>Multiple data </a:t>
            </a:r>
            <a:r>
              <a:rPr lang="en-US" sz="1600" dirty="0">
                <a:solidFill>
                  <a:srgbClr val="5881DD"/>
                </a:solidFill>
              </a:rPr>
              <a:t>sources </a:t>
            </a:r>
            <a:r>
              <a:rPr lang="en-US" sz="1600" dirty="0" smtClean="0">
                <a:solidFill>
                  <a:srgbClr val="5881DD"/>
                </a:solidFill>
              </a:rPr>
              <a:t>(through </a:t>
            </a:r>
            <a:r>
              <a:rPr lang="en-US" sz="1600" dirty="0">
                <a:solidFill>
                  <a:srgbClr val="5881DD"/>
                </a:solidFill>
              </a:rPr>
              <a:t>data </a:t>
            </a:r>
            <a:r>
              <a:rPr lang="en-US" sz="1600" dirty="0" smtClean="0">
                <a:solidFill>
                  <a:srgbClr val="5881DD"/>
                </a:solidFill>
              </a:rPr>
              <a:t>federation)</a:t>
            </a:r>
          </a:p>
          <a:p>
            <a:pPr marL="742950" lvl="1" indent="-285750">
              <a:lnSpc>
                <a:spcPct val="107000"/>
              </a:lnSpc>
              <a:buClr>
                <a:srgbClr val="5881DD"/>
              </a:buClr>
              <a:buFont typeface="Wingdings" panose="05000000000000000000" pitchFamily="2" charset="2"/>
              <a:buChar char="§"/>
            </a:pPr>
            <a:r>
              <a:rPr lang="en-US" sz="1600" dirty="0" smtClean="0">
                <a:solidFill>
                  <a:srgbClr val="5881DD"/>
                </a:solidFill>
              </a:rPr>
              <a:t>Delivery of reports to </a:t>
            </a:r>
            <a:r>
              <a:rPr lang="en-US" sz="1600" dirty="0">
                <a:solidFill>
                  <a:srgbClr val="5881DD"/>
                </a:solidFill>
              </a:rPr>
              <a:t>external systems through </a:t>
            </a:r>
            <a:r>
              <a:rPr lang="en-US" sz="1600" dirty="0" smtClean="0">
                <a:solidFill>
                  <a:srgbClr val="5881DD"/>
                </a:solidFill>
              </a:rPr>
              <a:t>standards-compliant Web-based integrations: event </a:t>
            </a:r>
            <a:r>
              <a:rPr lang="en-US" sz="1600" dirty="0">
                <a:solidFill>
                  <a:srgbClr val="5881DD"/>
                </a:solidFill>
              </a:rPr>
              <a:t>notifications/web hooks, HTTPS posts, etc</a:t>
            </a:r>
            <a:r>
              <a:rPr lang="en-US" sz="1600" dirty="0" smtClean="0">
                <a:solidFill>
                  <a:srgbClr val="5881DD"/>
                </a:solidFill>
              </a:rPr>
              <a:t>.</a:t>
            </a:r>
          </a:p>
          <a:p>
            <a:pPr lvl="2">
              <a:lnSpc>
                <a:spcPct val="107000"/>
              </a:lnSpc>
              <a:buClr>
                <a:srgbClr val="5881DD"/>
              </a:buClr>
            </a:pPr>
            <a:endParaRPr lang="en-US" sz="1600" b="1" dirty="0" smtClean="0">
              <a:solidFill>
                <a:srgbClr val="5881DD"/>
              </a:solidFill>
              <a:cs typeface="Calibri"/>
            </a:endParaRPr>
          </a:p>
          <a:p>
            <a:r>
              <a:rPr lang="en-US" sz="1600" b="1" dirty="0" smtClean="0">
                <a:solidFill>
                  <a:srgbClr val="5881DD"/>
                </a:solidFill>
                <a:cs typeface="Calibri"/>
              </a:rPr>
              <a:t>Anticipated Outcomes:</a:t>
            </a:r>
            <a:endParaRPr lang="en-US" sz="1600" dirty="0" smtClean="0">
              <a:solidFill>
                <a:srgbClr val="5881DD"/>
              </a:solidFill>
            </a:endParaRPr>
          </a:p>
          <a:p>
            <a:pPr marL="285750" lvl="0" indent="-285750">
              <a:buClr>
                <a:srgbClr val="5881DD"/>
              </a:buClr>
              <a:buFont typeface="Wingdings" panose="05000000000000000000" pitchFamily="2" charset="2"/>
              <a:buChar char="§"/>
            </a:pPr>
            <a:r>
              <a:rPr lang="en-US" sz="1600" dirty="0" smtClean="0">
                <a:solidFill>
                  <a:srgbClr val="5881DD"/>
                </a:solidFill>
                <a:cs typeface="Calibri"/>
              </a:rPr>
              <a:t>Secure, scalable API layer in place</a:t>
            </a:r>
            <a:endParaRPr lang="en-US" sz="1600" dirty="0">
              <a:solidFill>
                <a:srgbClr val="5881DD"/>
              </a:solidFill>
            </a:endParaRPr>
          </a:p>
          <a:p>
            <a:pPr marL="285750" indent="-285750">
              <a:buClr>
                <a:srgbClr val="5881DD"/>
              </a:buClr>
              <a:buFont typeface="Wingdings" panose="05000000000000000000" pitchFamily="2" charset="2"/>
              <a:buChar char="§"/>
            </a:pPr>
            <a:r>
              <a:rPr lang="en-US" sz="1600" dirty="0" smtClean="0">
                <a:solidFill>
                  <a:srgbClr val="5881DD"/>
                </a:solidFill>
                <a:cs typeface="Calibri"/>
              </a:rPr>
              <a:t>100</a:t>
            </a:r>
            <a:r>
              <a:rPr lang="en-US" sz="1600" dirty="0">
                <a:solidFill>
                  <a:srgbClr val="5881DD"/>
                </a:solidFill>
                <a:cs typeface="Calibri"/>
              </a:rPr>
              <a:t>% of GE InSight’s reporting capabilities available through secure REST based APIs</a:t>
            </a:r>
            <a:endParaRPr lang="en-US" sz="1600" dirty="0" smtClean="0">
              <a:solidFill>
                <a:srgbClr val="5881DD"/>
              </a:solidFill>
            </a:endParaRPr>
          </a:p>
          <a:p>
            <a:pPr marL="285750" indent="-285750">
              <a:buClr>
                <a:srgbClr val="5881DD"/>
              </a:buClr>
              <a:buFont typeface="Wingdings" panose="05000000000000000000" pitchFamily="2" charset="2"/>
              <a:buChar char="§"/>
            </a:pPr>
            <a:r>
              <a:rPr lang="en-US" sz="1600" dirty="0" smtClean="0">
                <a:solidFill>
                  <a:srgbClr val="5881DD"/>
                </a:solidFill>
              </a:rPr>
              <a:t>Reporting functionality is elastically scalable, </a:t>
            </a:r>
            <a:r>
              <a:rPr lang="en-US" sz="1600" dirty="0">
                <a:solidFill>
                  <a:srgbClr val="5881DD"/>
                </a:solidFill>
              </a:rPr>
              <a:t>leveraging cloud based infrastructure to </a:t>
            </a:r>
            <a:r>
              <a:rPr lang="en-US" sz="1600" dirty="0" smtClean="0">
                <a:solidFill>
                  <a:srgbClr val="5881DD"/>
                </a:solidFill>
              </a:rPr>
              <a:t>automatically scale </a:t>
            </a:r>
            <a:r>
              <a:rPr lang="en-US" sz="1600" dirty="0">
                <a:solidFill>
                  <a:srgbClr val="5881DD"/>
                </a:solidFill>
              </a:rPr>
              <a:t>up and down as required, increasing infrastructure efficiency and reducing exposure to operational risks such as performance problems, scaling challenges, and service </a:t>
            </a:r>
            <a:r>
              <a:rPr lang="en-US" sz="1600" dirty="0" smtClean="0">
                <a:solidFill>
                  <a:srgbClr val="5881DD"/>
                </a:solidFill>
              </a:rPr>
              <a:t>unavailability</a:t>
            </a:r>
          </a:p>
          <a:p>
            <a:pPr marL="285750" indent="-285750">
              <a:buClr>
                <a:srgbClr val="5881DD"/>
              </a:buClr>
              <a:buFont typeface="Wingdings" panose="05000000000000000000" pitchFamily="2" charset="2"/>
              <a:buChar char="§"/>
            </a:pPr>
            <a:r>
              <a:rPr lang="en-US" sz="1600" dirty="0" smtClean="0">
                <a:solidFill>
                  <a:srgbClr val="5881DD"/>
                </a:solidFill>
              </a:rPr>
              <a:t>Functionality improvements around reporting are in place:</a:t>
            </a:r>
            <a:endParaRPr lang="en-US" sz="1600" dirty="0">
              <a:solidFill>
                <a:srgbClr val="5881DD"/>
              </a:solidFill>
            </a:endParaRPr>
          </a:p>
          <a:p>
            <a:pPr marL="742950" lvl="1" indent="-285750">
              <a:buClr>
                <a:srgbClr val="5881DD"/>
              </a:buClr>
              <a:buFont typeface="Wingdings" panose="05000000000000000000" pitchFamily="2" charset="2"/>
              <a:buChar char="§"/>
            </a:pPr>
            <a:r>
              <a:rPr lang="en-US" sz="1600" dirty="0">
                <a:solidFill>
                  <a:srgbClr val="5881DD"/>
                </a:solidFill>
              </a:rPr>
              <a:t>Reports are able to leverage data from multiple data sources</a:t>
            </a:r>
          </a:p>
          <a:p>
            <a:pPr marL="742950" lvl="1" indent="-285750">
              <a:buClr>
                <a:srgbClr val="5881DD"/>
              </a:buClr>
              <a:buFont typeface="Wingdings" panose="05000000000000000000" pitchFamily="2" charset="2"/>
              <a:buChar char="§"/>
            </a:pPr>
            <a:r>
              <a:rPr lang="en-US" sz="1600" dirty="0">
                <a:solidFill>
                  <a:srgbClr val="5881DD"/>
                </a:solidFill>
              </a:rPr>
              <a:t>Reports are able to be delivered to external systems through standard Web based delivery mechanisms</a:t>
            </a:r>
            <a:endParaRPr lang="en-US" sz="1600" dirty="0" smtClean="0">
              <a:solidFill>
                <a:srgbClr val="5881DD"/>
              </a:solidFill>
            </a:endParaRPr>
          </a:p>
          <a:p>
            <a:pPr marL="285750" indent="-285750">
              <a:buClr>
                <a:srgbClr val="5881DD"/>
              </a:buClr>
              <a:buFont typeface="Wingdings" panose="05000000000000000000" pitchFamily="2" charset="2"/>
              <a:buChar char="§"/>
            </a:pPr>
            <a:r>
              <a:rPr lang="en-US" sz="1600" dirty="0">
                <a:solidFill>
                  <a:srgbClr val="5881DD"/>
                </a:solidFill>
              </a:rPr>
              <a:t>Continuous Integration and Delivery practices for version control, inspection automation, build automation, test automation, and deployment automation are in place and operational for reporting and for all new services created, minimizing time and manual effort required to deliver new </a:t>
            </a:r>
            <a:r>
              <a:rPr lang="en-US" sz="1600" dirty="0" smtClean="0">
                <a:solidFill>
                  <a:srgbClr val="5881DD"/>
                </a:solidFill>
              </a:rPr>
              <a:t>functionality.</a:t>
            </a:r>
          </a:p>
          <a:p>
            <a:pPr marL="285750" indent="-285750">
              <a:buClr>
                <a:srgbClr val="5881DD"/>
              </a:buClr>
              <a:buFont typeface="Wingdings" panose="05000000000000000000" pitchFamily="2" charset="2"/>
              <a:buChar char="§"/>
            </a:pPr>
            <a:endParaRPr lang="en-US" sz="1600" dirty="0">
              <a:solidFill>
                <a:srgbClr val="5881DD"/>
              </a:solidFill>
              <a:cs typeface="Calibri"/>
            </a:endParaRPr>
          </a:p>
          <a:p>
            <a:pPr marL="285750" indent="-285750">
              <a:buClr>
                <a:srgbClr val="5881DD"/>
              </a:buClr>
              <a:buFont typeface="Wingdings" panose="05000000000000000000" pitchFamily="2" charset="2"/>
              <a:buChar char="§"/>
            </a:pPr>
            <a:endParaRPr lang="en-US" sz="1600" dirty="0">
              <a:solidFill>
                <a:srgbClr val="5881DD"/>
              </a:solidFill>
            </a:endParaRPr>
          </a:p>
        </p:txBody>
      </p:sp>
    </p:spTree>
    <p:extLst>
      <p:ext uri="{BB962C8B-B14F-4D97-AF65-F5344CB8AC3E}">
        <p14:creationId xmlns:p14="http://schemas.microsoft.com/office/powerpoint/2010/main" val="411100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403703" y="1774291"/>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447780" y="1846007"/>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smtClean="0">
                <a:solidFill>
                  <a:schemeClr val="bg1"/>
                </a:solidFill>
              </a:rPr>
              <a:t>InSight Platform Vision</a:t>
            </a:r>
            <a:endParaRPr lang="en-US" sz="3600" dirty="0">
              <a:solidFill>
                <a:schemeClr val="bg1"/>
              </a:solidFill>
            </a:endParaRPr>
          </a:p>
        </p:txBody>
      </p:sp>
      <p:cxnSp>
        <p:nvCxnSpPr>
          <p:cNvPr id="17" name="Straight Connector 16"/>
          <p:cNvCxnSpPr/>
          <p:nvPr/>
        </p:nvCxnSpPr>
        <p:spPr>
          <a:xfrm>
            <a:off x="4175722" y="134063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0" y="909313"/>
            <a:ext cx="4074127" cy="369332"/>
          </a:xfrm>
          <a:prstGeom prst="rect">
            <a:avLst/>
          </a:prstGeom>
          <a:noFill/>
        </p:spPr>
        <p:txBody>
          <a:bodyPr wrap="square" rtlCol="0">
            <a:spAutoFit/>
          </a:bodyPr>
          <a:lstStyle/>
          <a:p>
            <a:pPr algn="ctr"/>
            <a:r>
              <a:rPr lang="en-US" b="1" dirty="0" smtClean="0">
                <a:solidFill>
                  <a:srgbClr val="1E4191">
                    <a:lumMod val="60000"/>
                    <a:lumOff val="40000"/>
                  </a:srgbClr>
                </a:solidFill>
              </a:rPr>
              <a:t>Current State</a:t>
            </a:r>
            <a:endParaRPr lang="en-US" b="1" dirty="0">
              <a:solidFill>
                <a:srgbClr val="1E4191">
                  <a:lumMod val="60000"/>
                  <a:lumOff val="40000"/>
                </a:srgbClr>
              </a:solidFill>
            </a:endParaRPr>
          </a:p>
        </p:txBody>
      </p:sp>
      <p:sp>
        <p:nvSpPr>
          <p:cNvPr id="10" name="TextBox 9"/>
          <p:cNvSpPr txBox="1"/>
          <p:nvPr/>
        </p:nvSpPr>
        <p:spPr>
          <a:xfrm>
            <a:off x="41079" y="2081588"/>
            <a:ext cx="376026" cy="261610"/>
          </a:xfrm>
          <a:prstGeom prst="rect">
            <a:avLst/>
          </a:prstGeom>
          <a:noFill/>
        </p:spPr>
        <p:txBody>
          <a:bodyPr wrap="square" rtlCol="0">
            <a:spAutoFit/>
          </a:bodyPr>
          <a:lstStyle/>
          <a:p>
            <a:r>
              <a:rPr lang="en-US" sz="1100" b="1" dirty="0" smtClean="0">
                <a:solidFill>
                  <a:srgbClr val="1E4191">
                    <a:lumMod val="60000"/>
                    <a:lumOff val="40000"/>
                  </a:srgbClr>
                </a:solidFill>
              </a:rPr>
              <a:t>UI</a:t>
            </a:r>
            <a:endParaRPr lang="en-US" sz="1100" b="1" dirty="0">
              <a:solidFill>
                <a:srgbClr val="1E4191">
                  <a:lumMod val="60000"/>
                  <a:lumOff val="40000"/>
                </a:srgbClr>
              </a:solidFill>
            </a:endParaRPr>
          </a:p>
        </p:txBody>
      </p:sp>
      <p:sp>
        <p:nvSpPr>
          <p:cNvPr id="11" name="TextBox 10"/>
          <p:cNvSpPr txBox="1"/>
          <p:nvPr/>
        </p:nvSpPr>
        <p:spPr>
          <a:xfrm>
            <a:off x="41079" y="2850417"/>
            <a:ext cx="1316051" cy="600164"/>
          </a:xfrm>
          <a:prstGeom prst="rect">
            <a:avLst/>
          </a:prstGeom>
          <a:noFill/>
        </p:spPr>
        <p:txBody>
          <a:bodyPr wrap="square" rtlCol="0">
            <a:spAutoFit/>
          </a:bodyPr>
          <a:lstStyle/>
          <a:p>
            <a:r>
              <a:rPr lang="en-US" sz="1100" b="1" dirty="0" smtClean="0">
                <a:solidFill>
                  <a:srgbClr val="1E4191">
                    <a:lumMod val="60000"/>
                    <a:lumOff val="40000"/>
                  </a:srgbClr>
                </a:solidFill>
              </a:rPr>
              <a:t>Application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Services</a:t>
            </a:r>
            <a:br>
              <a:rPr lang="en-US" sz="1100" b="1" dirty="0" smtClean="0">
                <a:solidFill>
                  <a:srgbClr val="1E4191">
                    <a:lumMod val="60000"/>
                    <a:lumOff val="40000"/>
                  </a:srgbClr>
                </a:solidFill>
              </a:rPr>
            </a:br>
            <a:r>
              <a:rPr lang="en-US" sz="1100" b="1" dirty="0" smtClean="0">
                <a:solidFill>
                  <a:srgbClr val="1E4191">
                    <a:lumMod val="60000"/>
                    <a:lumOff val="40000"/>
                  </a:srgbClr>
                </a:solidFill>
              </a:rPr>
              <a:t>Layer</a:t>
            </a:r>
            <a:endParaRPr lang="en-US" sz="1100" b="1" dirty="0">
              <a:solidFill>
                <a:srgbClr val="1E4191">
                  <a:lumMod val="60000"/>
                  <a:lumOff val="40000"/>
                </a:srgbClr>
              </a:solidFill>
            </a:endParaRPr>
          </a:p>
        </p:txBody>
      </p:sp>
      <p:sp>
        <p:nvSpPr>
          <p:cNvPr id="12" name="TextBox 11"/>
          <p:cNvSpPr txBox="1"/>
          <p:nvPr/>
        </p:nvSpPr>
        <p:spPr>
          <a:xfrm>
            <a:off x="41079" y="5446896"/>
            <a:ext cx="1291855" cy="430887"/>
          </a:xfrm>
          <a:prstGeom prst="rect">
            <a:avLst/>
          </a:prstGeom>
          <a:noFill/>
        </p:spPr>
        <p:txBody>
          <a:bodyPr wrap="square" rtlCol="0">
            <a:spAutoFit/>
          </a:bodyPr>
          <a:lstStyle/>
          <a:p>
            <a:r>
              <a:rPr lang="en-US" sz="1100" b="1" dirty="0" smtClean="0">
                <a:solidFill>
                  <a:srgbClr val="1E4191">
                    <a:lumMod val="60000"/>
                    <a:lumOff val="40000"/>
                  </a:srgbClr>
                </a:solidFill>
              </a:rPr>
              <a:t>Backend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Dependencies</a:t>
            </a:r>
            <a:endParaRPr lang="en-US" sz="1100" b="1" dirty="0">
              <a:solidFill>
                <a:srgbClr val="1E4191">
                  <a:lumMod val="60000"/>
                  <a:lumOff val="40000"/>
                </a:srgbClr>
              </a:solidFill>
            </a:endParaRPr>
          </a:p>
        </p:txBody>
      </p:sp>
      <p:sp>
        <p:nvSpPr>
          <p:cNvPr id="13" name="TextBox 12"/>
          <p:cNvSpPr txBox="1"/>
          <p:nvPr/>
        </p:nvSpPr>
        <p:spPr>
          <a:xfrm>
            <a:off x="41079" y="6290359"/>
            <a:ext cx="1154687" cy="261610"/>
          </a:xfrm>
          <a:prstGeom prst="rect">
            <a:avLst/>
          </a:prstGeom>
          <a:noFill/>
        </p:spPr>
        <p:txBody>
          <a:bodyPr wrap="square" rtlCol="0">
            <a:spAutoFit/>
          </a:bodyPr>
          <a:lstStyle/>
          <a:p>
            <a:r>
              <a:rPr lang="en-US" sz="1100" b="1" dirty="0" smtClean="0">
                <a:solidFill>
                  <a:srgbClr val="1E4191">
                    <a:lumMod val="60000"/>
                    <a:lumOff val="40000"/>
                  </a:srgbClr>
                </a:solidFill>
              </a:rPr>
              <a:t>Infrastructure</a:t>
            </a:r>
            <a:endParaRPr lang="en-US" sz="1100" b="1" dirty="0">
              <a:solidFill>
                <a:srgbClr val="1E4191">
                  <a:lumMod val="60000"/>
                  <a:lumOff val="40000"/>
                </a:srgbClr>
              </a:solidFill>
            </a:endParaRPr>
          </a:p>
        </p:txBody>
      </p:sp>
      <p:grpSp>
        <p:nvGrpSpPr>
          <p:cNvPr id="9" name="Group 8"/>
          <p:cNvGrpSpPr/>
          <p:nvPr/>
        </p:nvGrpSpPr>
        <p:grpSpPr>
          <a:xfrm>
            <a:off x="2173397" y="1774291"/>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1482947" y="194794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1482947" y="213438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1482947" y="2308130"/>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1583208" y="1898445"/>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1737802" y="1980952"/>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746220" y="2056244"/>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605074" y="2005367"/>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1608900" y="2160369"/>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1729286" y="2159668"/>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1612075" y="2306419"/>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1732461" y="2305718"/>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1479772" y="2466880"/>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1671008" y="2648892"/>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407468" y="2865213"/>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1486282"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314543"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142804"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1495628" y="5583423"/>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793596" y="5465750"/>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2928688" y="5557664"/>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2062423" y="5578426"/>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411438" y="5465750"/>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393754" y="5465750"/>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3489469" y="5561306"/>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3578261" y="5673951"/>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423747"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1969218"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2514689"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3060160"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360563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1407035" y="3527468"/>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41079" y="3759982"/>
            <a:ext cx="1341288" cy="600164"/>
          </a:xfrm>
          <a:prstGeom prst="rect">
            <a:avLst/>
          </a:prstGeom>
          <a:noFill/>
        </p:spPr>
        <p:txBody>
          <a:bodyPr wrap="square" rtlCol="0">
            <a:spAutoFit/>
          </a:bodyPr>
          <a:lstStyle/>
          <a:p>
            <a:r>
              <a:rPr lang="en-US" sz="1100" b="1" dirty="0" smtClean="0">
                <a:solidFill>
                  <a:srgbClr val="1E4191">
                    <a:lumMod val="60000"/>
                    <a:lumOff val="40000"/>
                  </a:srgbClr>
                </a:solidFill>
              </a:rPr>
              <a:t>Middle Tier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Application </a:t>
            </a:r>
          </a:p>
          <a:p>
            <a:r>
              <a:rPr lang="en-US" sz="1100" b="1" dirty="0" smtClean="0">
                <a:solidFill>
                  <a:srgbClr val="1E4191">
                    <a:lumMod val="60000"/>
                    <a:lumOff val="40000"/>
                  </a:srgbClr>
                </a:solidFill>
              </a:rPr>
              <a:t>Code</a:t>
            </a:r>
            <a:endParaRPr lang="en-US" sz="1100" b="1" dirty="0">
              <a:solidFill>
                <a:srgbClr val="1E4191">
                  <a:lumMod val="60000"/>
                  <a:lumOff val="40000"/>
                </a:srgbClr>
              </a:solidFill>
            </a:endParaRPr>
          </a:p>
        </p:txBody>
      </p:sp>
      <p:grpSp>
        <p:nvGrpSpPr>
          <p:cNvPr id="30" name="Group 29"/>
          <p:cNvGrpSpPr/>
          <p:nvPr/>
        </p:nvGrpSpPr>
        <p:grpSpPr>
          <a:xfrm>
            <a:off x="1455237" y="3584094"/>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84" name="Right Arrow 483"/>
          <p:cNvSpPr/>
          <p:nvPr/>
        </p:nvSpPr>
        <p:spPr>
          <a:xfrm>
            <a:off x="3016141" y="926095"/>
            <a:ext cx="1802802" cy="402609"/>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p:cNvSpPr txBox="1"/>
          <p:nvPr/>
        </p:nvSpPr>
        <p:spPr>
          <a:xfrm>
            <a:off x="4088250" y="939221"/>
            <a:ext cx="4241603" cy="369332"/>
          </a:xfrm>
          <a:prstGeom prst="rect">
            <a:avLst/>
          </a:prstGeom>
          <a:noFill/>
        </p:spPr>
        <p:txBody>
          <a:bodyPr wrap="square" rtlCol="0">
            <a:spAutoFit/>
          </a:bodyPr>
          <a:lstStyle/>
          <a:p>
            <a:pPr algn="ctr"/>
            <a:r>
              <a:rPr lang="en-US" b="1" dirty="0" smtClean="0">
                <a:solidFill>
                  <a:srgbClr val="1E4191">
                    <a:lumMod val="60000"/>
                    <a:lumOff val="40000"/>
                  </a:srgbClr>
                </a:solidFill>
              </a:rPr>
              <a:t>Future State</a:t>
            </a:r>
            <a:endParaRPr lang="en-US" b="1" dirty="0">
              <a:solidFill>
                <a:srgbClr val="1E4191">
                  <a:lumMod val="60000"/>
                  <a:lumOff val="40000"/>
                </a:srgbClr>
              </a:solidFill>
            </a:endParaRPr>
          </a:p>
        </p:txBody>
      </p:sp>
      <p:sp>
        <p:nvSpPr>
          <p:cNvPr id="233" name="Rectangle 232"/>
          <p:cNvSpPr/>
          <p:nvPr/>
        </p:nvSpPr>
        <p:spPr>
          <a:xfrm>
            <a:off x="8142143" y="861386"/>
            <a:ext cx="4058469" cy="599661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p:cNvSpPr txBox="1"/>
          <p:nvPr/>
        </p:nvSpPr>
        <p:spPr>
          <a:xfrm>
            <a:off x="8163074" y="796304"/>
            <a:ext cx="4122462" cy="6124754"/>
          </a:xfrm>
          <a:prstGeom prst="rect">
            <a:avLst/>
          </a:prstGeom>
          <a:noFill/>
        </p:spPr>
        <p:txBody>
          <a:bodyPr wrap="square" rtlCol="0">
            <a:spAutoFit/>
          </a:bodyPr>
          <a:lstStyle/>
          <a:p>
            <a:endParaRPr lang="en-US" sz="1400" b="1" dirty="0">
              <a:solidFill>
                <a:schemeClr val="bg1"/>
              </a:solidFill>
              <a:latin typeface="Calibri" panose="020F0502020204030204" pitchFamily="34" charset="0"/>
            </a:endParaRPr>
          </a:p>
          <a:p>
            <a:pPr marL="285750" indent="-285750">
              <a:buFont typeface="Arial" panose="020B0604020202020204" pitchFamily="34" charset="0"/>
              <a:buChar char="•"/>
            </a:pPr>
            <a:r>
              <a:rPr lang="en-US" sz="1400" b="1" dirty="0" smtClean="0">
                <a:solidFill>
                  <a:schemeClr val="bg1"/>
                </a:solidFill>
                <a:latin typeface="Calibri" panose="020F0502020204030204" pitchFamily="34" charset="0"/>
              </a:rPr>
              <a:t>APIs enable </a:t>
            </a:r>
            <a:endParaRPr lang="en-US" sz="1400" b="1" dirty="0" smtClean="0">
              <a:solidFill>
                <a:schemeClr val="bg1"/>
              </a:solidFill>
              <a:latin typeface="Calibri" panose="020F0502020204030204" pitchFamily="34" charset="0"/>
            </a:endParaRPr>
          </a:p>
          <a:p>
            <a:pPr marL="742950" lvl="1" indent="-285750">
              <a:buFont typeface="Arial" panose="020B0604020202020204" pitchFamily="34" charset="0"/>
              <a:buChar char="•"/>
            </a:pPr>
            <a:r>
              <a:rPr lang="en-US" sz="1400" b="1" dirty="0" smtClean="0">
                <a:solidFill>
                  <a:schemeClr val="bg1"/>
                </a:solidFill>
                <a:latin typeface="Calibri" panose="020F0502020204030204" pitchFamily="34" charset="0"/>
              </a:rPr>
              <a:t>Integration with InSight</a:t>
            </a:r>
          </a:p>
          <a:p>
            <a:pPr marL="742950" lvl="1" indent="-285750">
              <a:buFont typeface="Arial" panose="020B0604020202020204" pitchFamily="34" charset="0"/>
              <a:buChar char="•"/>
            </a:pPr>
            <a:r>
              <a:rPr lang="en-US" sz="1400" b="1" dirty="0" smtClean="0">
                <a:solidFill>
                  <a:schemeClr val="bg1"/>
                </a:solidFill>
                <a:latin typeface="Calibri" panose="020F0502020204030204" pitchFamily="34" charset="0"/>
              </a:rPr>
              <a:t>Automation of interactions </a:t>
            </a:r>
          </a:p>
          <a:p>
            <a:pPr marL="742950" lvl="1" indent="-285750">
              <a:buFont typeface="Arial" panose="020B0604020202020204" pitchFamily="34" charset="0"/>
              <a:buChar char="•"/>
            </a:pPr>
            <a:r>
              <a:rPr lang="en-US" sz="1400" b="1" dirty="0" smtClean="0">
                <a:solidFill>
                  <a:schemeClr val="bg1"/>
                </a:solidFill>
                <a:latin typeface="Calibri" panose="020F0502020204030204" pitchFamily="34" charset="0"/>
              </a:rPr>
              <a:t>Automating reactions to alarms, trends, and events</a:t>
            </a:r>
            <a:endParaRPr lang="en-US" sz="1400" b="1" dirty="0">
              <a:solidFill>
                <a:schemeClr val="bg1"/>
              </a:solidFill>
              <a:latin typeface="Calibri" panose="020F0502020204030204" pitchFamily="34" charset="0"/>
            </a:endParaRPr>
          </a:p>
          <a:p>
            <a:pPr marL="742950" lvl="1" indent="-285750">
              <a:buFont typeface="Arial" panose="020B0604020202020204" pitchFamily="34" charset="0"/>
              <a:buChar char="•"/>
            </a:pPr>
            <a:r>
              <a:rPr lang="en-US" sz="1400" b="1" dirty="0" smtClean="0">
                <a:solidFill>
                  <a:schemeClr val="bg1"/>
                </a:solidFill>
                <a:latin typeface="Calibri" panose="020F0502020204030204" pitchFamily="34" charset="0"/>
              </a:rPr>
              <a:t>3</a:t>
            </a:r>
            <a:r>
              <a:rPr lang="en-US" sz="1400" b="1" baseline="30000" dirty="0" smtClean="0">
                <a:solidFill>
                  <a:schemeClr val="bg1"/>
                </a:solidFill>
                <a:latin typeface="Calibri" panose="020F0502020204030204" pitchFamily="34" charset="0"/>
              </a:rPr>
              <a:t>rd</a:t>
            </a:r>
            <a:r>
              <a:rPr lang="en-US" sz="1400" b="1" dirty="0" smtClean="0">
                <a:solidFill>
                  <a:schemeClr val="bg1"/>
                </a:solidFill>
                <a:latin typeface="Calibri" panose="020F0502020204030204" pitchFamily="34" charset="0"/>
              </a:rPr>
              <a:t>-party </a:t>
            </a:r>
            <a:r>
              <a:rPr lang="en-US" sz="1400" b="1" dirty="0" smtClean="0">
                <a:solidFill>
                  <a:schemeClr val="bg1"/>
                </a:solidFill>
                <a:latin typeface="Calibri" panose="020F0502020204030204" pitchFamily="34" charset="0"/>
              </a:rPr>
              <a:t>developers to create innovative solutions </a:t>
            </a:r>
          </a:p>
          <a:p>
            <a:pPr marL="285750" indent="-285750">
              <a:buFont typeface="Arial" panose="020B0604020202020204" pitchFamily="34" charset="0"/>
              <a:buChar char="•"/>
            </a:pPr>
            <a:r>
              <a:rPr lang="en-US" sz="1400" b="1" dirty="0" smtClean="0">
                <a:solidFill>
                  <a:schemeClr val="bg1"/>
                </a:solidFill>
                <a:latin typeface="Calibri" panose="020F0502020204030204" pitchFamily="34" charset="0"/>
              </a:rPr>
              <a:t>Microservices architecture enables:</a:t>
            </a:r>
          </a:p>
          <a:p>
            <a:pPr marL="742950" lvl="1" indent="-285750">
              <a:buFont typeface="Arial" panose="020B0604020202020204" pitchFamily="34" charset="0"/>
              <a:buChar char="•"/>
            </a:pPr>
            <a:r>
              <a:rPr lang="en-US" sz="1400" b="1" dirty="0" smtClean="0">
                <a:solidFill>
                  <a:schemeClr val="bg1"/>
                </a:solidFill>
                <a:latin typeface="Calibri" panose="020F0502020204030204" pitchFamily="34" charset="0"/>
              </a:rPr>
              <a:t>Rapid, low </a:t>
            </a:r>
            <a:r>
              <a:rPr lang="en-US" sz="1400" b="1" dirty="0">
                <a:solidFill>
                  <a:schemeClr val="bg1"/>
                </a:solidFill>
                <a:latin typeface="Calibri" panose="020F0502020204030204" pitchFamily="34" charset="0"/>
              </a:rPr>
              <a:t>impact </a:t>
            </a:r>
            <a:r>
              <a:rPr lang="en-US" sz="1400" b="1" dirty="0" smtClean="0">
                <a:solidFill>
                  <a:schemeClr val="bg1"/>
                </a:solidFill>
                <a:latin typeface="Calibri" panose="020F0502020204030204" pitchFamily="34" charset="0"/>
              </a:rPr>
              <a:t>evolution </a:t>
            </a:r>
            <a:r>
              <a:rPr lang="en-US" sz="1400" b="1" dirty="0">
                <a:solidFill>
                  <a:schemeClr val="bg1"/>
                </a:solidFill>
                <a:latin typeface="Calibri" panose="020F0502020204030204" pitchFamily="34" charset="0"/>
              </a:rPr>
              <a:t>&amp; </a:t>
            </a:r>
            <a:r>
              <a:rPr lang="en-US" sz="1400" b="1" dirty="0" smtClean="0">
                <a:solidFill>
                  <a:schemeClr val="bg1"/>
                </a:solidFill>
                <a:latin typeface="Calibri" panose="020F0502020204030204" pitchFamily="34" charset="0"/>
              </a:rPr>
              <a:t>replacement</a:t>
            </a:r>
            <a:endParaRPr lang="en-US" sz="1400" b="1" dirty="0">
              <a:solidFill>
                <a:schemeClr val="bg1"/>
              </a:solidFill>
              <a:latin typeface="Calibri" panose="020F0502020204030204" pitchFamily="34" charset="0"/>
            </a:endParaRP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Robust fault </a:t>
            </a:r>
            <a:r>
              <a:rPr lang="en-US" sz="1400" b="1" dirty="0" smtClean="0">
                <a:solidFill>
                  <a:schemeClr val="bg1"/>
                </a:solidFill>
                <a:latin typeface="Calibri" panose="020F0502020204030204" pitchFamily="34" charset="0"/>
              </a:rPr>
              <a:t>isolation</a:t>
            </a:r>
            <a:endParaRPr lang="en-US" sz="1400" b="1" dirty="0">
              <a:solidFill>
                <a:schemeClr val="bg1"/>
              </a:solidFill>
              <a:latin typeface="Calibri" panose="020F0502020204030204" pitchFamily="34" charset="0"/>
            </a:endParaRP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Deployment automation &amp; flexibility </a:t>
            </a:r>
            <a:endParaRPr lang="en-US" sz="1400" b="1" dirty="0" smtClean="0">
              <a:solidFill>
                <a:schemeClr val="bg1"/>
              </a:solidFill>
              <a:latin typeface="Calibri" panose="020F0502020204030204" pitchFamily="34" charset="0"/>
            </a:endParaRPr>
          </a:p>
          <a:p>
            <a:pPr marL="742950" lvl="1" indent="-285750">
              <a:buFont typeface="Arial" panose="020B0604020202020204" pitchFamily="34" charset="0"/>
              <a:buChar char="•"/>
            </a:pPr>
            <a:r>
              <a:rPr lang="en-US" sz="1400" b="1" dirty="0" smtClean="0">
                <a:solidFill>
                  <a:schemeClr val="bg1"/>
                </a:solidFill>
                <a:latin typeface="Calibri" panose="020F0502020204030204" pitchFamily="34" charset="0"/>
              </a:rPr>
              <a:t>On-Demand </a:t>
            </a:r>
            <a:r>
              <a:rPr lang="en-US" sz="1400" b="1" dirty="0">
                <a:solidFill>
                  <a:schemeClr val="bg1"/>
                </a:solidFill>
                <a:latin typeface="Calibri" panose="020F0502020204030204" pitchFamily="34" charset="0"/>
              </a:rPr>
              <a:t>Scalability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Small Testing Scope</a:t>
            </a:r>
          </a:p>
          <a:p>
            <a:pPr marL="742950" lvl="1" indent="-285750">
              <a:buFont typeface="Arial" panose="020B0604020202020204" pitchFamily="34" charset="0"/>
              <a:buChar char="•"/>
            </a:pPr>
            <a:r>
              <a:rPr lang="en-US" sz="1400" b="1" dirty="0" smtClean="0">
                <a:solidFill>
                  <a:schemeClr val="bg1"/>
                </a:solidFill>
                <a:latin typeface="Calibri" panose="020F0502020204030204" pitchFamily="34" charset="0"/>
              </a:rPr>
              <a:t>Simple </a:t>
            </a:r>
            <a:r>
              <a:rPr lang="en-US" sz="1400" b="1" dirty="0">
                <a:solidFill>
                  <a:schemeClr val="bg1"/>
                </a:solidFill>
                <a:latin typeface="Calibri" panose="020F0502020204030204" pitchFamily="34" charset="0"/>
              </a:rPr>
              <a:t>Optimization</a:t>
            </a:r>
          </a:p>
          <a:p>
            <a:pPr marL="742950" lvl="1" indent="-285750">
              <a:buFont typeface="Arial" panose="020B0604020202020204" pitchFamily="34" charset="0"/>
              <a:buChar char="•"/>
            </a:pPr>
            <a:r>
              <a:rPr lang="en-US" sz="1400" b="1" dirty="0" smtClean="0">
                <a:solidFill>
                  <a:schemeClr val="bg1"/>
                </a:solidFill>
                <a:latin typeface="Calibri" panose="020F0502020204030204" pitchFamily="34" charset="0"/>
              </a:rPr>
              <a:t>Flexible Versioning</a:t>
            </a:r>
          </a:p>
          <a:p>
            <a:pPr marL="742950" lvl="1" indent="-285750">
              <a:buFont typeface="Arial" panose="020B0604020202020204" pitchFamily="34" charset="0"/>
              <a:buChar char="•"/>
            </a:pPr>
            <a:r>
              <a:rPr lang="en-US" sz="1400" b="1" dirty="0" smtClean="0">
                <a:solidFill>
                  <a:schemeClr val="bg1"/>
                </a:solidFill>
                <a:latin typeface="Calibri" panose="020F0502020204030204" pitchFamily="34" charset="0"/>
              </a:rPr>
              <a:t>Shortened time-to-value</a:t>
            </a:r>
          </a:p>
          <a:p>
            <a:pPr marL="285750" indent="-285750">
              <a:buFont typeface="Arial" panose="020B0604020202020204" pitchFamily="34" charset="0"/>
              <a:buChar char="•"/>
            </a:pPr>
            <a:r>
              <a:rPr lang="en-US" sz="1400" b="1" dirty="0" smtClean="0">
                <a:solidFill>
                  <a:schemeClr val="bg1"/>
                </a:solidFill>
                <a:latin typeface="Calibri" panose="020F0502020204030204" pitchFamily="34" charset="0"/>
              </a:rPr>
              <a:t>Standardized platform services </a:t>
            </a:r>
            <a:r>
              <a:rPr lang="en-US" sz="1400" b="1" dirty="0" smtClean="0">
                <a:solidFill>
                  <a:schemeClr val="bg1"/>
                </a:solidFill>
                <a:latin typeface="Calibri" panose="020F0502020204030204" pitchFamily="34" charset="0"/>
              </a:rPr>
              <a:t>enable and simplify:</a:t>
            </a:r>
            <a:endParaRPr lang="en-US" sz="1400" b="1" dirty="0" smtClean="0">
              <a:solidFill>
                <a:schemeClr val="bg1"/>
              </a:solidFill>
              <a:latin typeface="Calibri" panose="020F0502020204030204" pitchFamily="34" charset="0"/>
            </a:endParaRPr>
          </a:p>
          <a:p>
            <a:pPr marL="742950" lvl="1" indent="-285750">
              <a:buFont typeface="Arial" panose="020B0604020202020204" pitchFamily="34" charset="0"/>
              <a:buChar char="•"/>
            </a:pPr>
            <a:r>
              <a:rPr lang="en-US" sz="1400" b="1" dirty="0" smtClean="0">
                <a:solidFill>
                  <a:schemeClr val="bg1"/>
                </a:solidFill>
                <a:latin typeface="Calibri" panose="020F0502020204030204" pitchFamily="34" charset="0"/>
              </a:rPr>
              <a:t>Security management</a:t>
            </a:r>
          </a:p>
          <a:p>
            <a:pPr marL="742950" lvl="1" indent="-285750">
              <a:buFont typeface="Arial" panose="020B0604020202020204" pitchFamily="34" charset="0"/>
              <a:buChar char="•"/>
            </a:pPr>
            <a:r>
              <a:rPr lang="en-US" sz="1400" b="1" dirty="0" smtClean="0">
                <a:solidFill>
                  <a:schemeClr val="bg1"/>
                </a:solidFill>
                <a:latin typeface="Calibri" panose="020F0502020204030204" pitchFamily="34" charset="0"/>
              </a:rPr>
              <a:t>API Subscription management</a:t>
            </a:r>
          </a:p>
          <a:p>
            <a:pPr marL="742950" lvl="1" indent="-285750">
              <a:buFont typeface="Arial" panose="020B0604020202020204" pitchFamily="34" charset="0"/>
              <a:buChar char="•"/>
            </a:pPr>
            <a:r>
              <a:rPr lang="en-US" sz="1400" b="1" dirty="0" smtClean="0">
                <a:solidFill>
                  <a:schemeClr val="bg1"/>
                </a:solidFill>
                <a:latin typeface="Calibri" panose="020F0502020204030204" pitchFamily="34" charset="0"/>
              </a:rPr>
              <a:t>Usage Metering</a:t>
            </a:r>
          </a:p>
          <a:p>
            <a:pPr marL="742950" lvl="1" indent="-285750">
              <a:buFont typeface="Arial" panose="020B0604020202020204" pitchFamily="34" charset="0"/>
              <a:buChar char="•"/>
            </a:pPr>
            <a:r>
              <a:rPr lang="en-US" sz="1400" b="1" dirty="0" smtClean="0">
                <a:solidFill>
                  <a:schemeClr val="bg1"/>
                </a:solidFill>
                <a:latin typeface="Calibri" panose="020F0502020204030204" pitchFamily="34" charset="0"/>
              </a:rPr>
              <a:t>Chargeback &amp; Billing</a:t>
            </a:r>
          </a:p>
          <a:p>
            <a:pPr marL="285750" indent="-285750">
              <a:buFont typeface="Arial" panose="020B0604020202020204" pitchFamily="34" charset="0"/>
              <a:buChar char="•"/>
            </a:pPr>
            <a:r>
              <a:rPr lang="en-US" sz="1400" b="1" dirty="0" smtClean="0">
                <a:solidFill>
                  <a:schemeClr val="bg1"/>
                </a:solidFill>
                <a:latin typeface="Calibri" panose="020F0502020204030204" pitchFamily="34" charset="0"/>
              </a:rPr>
              <a:t>Cost efficiency is improved  </a:t>
            </a:r>
            <a:r>
              <a:rPr lang="en-US" sz="1400" dirty="0" smtClean="0">
                <a:solidFill>
                  <a:schemeClr val="bg1"/>
                </a:solidFill>
                <a:latin typeface="Calibri" panose="020F0502020204030204" pitchFamily="34" charset="0"/>
              </a:rPr>
              <a:t>by leveraging cloud computing  economies of scale</a:t>
            </a:r>
            <a:r>
              <a:rPr lang="en-US" sz="1400" b="1"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and reducing the need to </a:t>
            </a:r>
            <a:r>
              <a:rPr lang="en-US" sz="1400" dirty="0" smtClean="0">
                <a:solidFill>
                  <a:schemeClr val="bg1"/>
                </a:solidFill>
                <a:latin typeface="Calibri" panose="020F0502020204030204" pitchFamily="34" charset="0"/>
              </a:rPr>
              <a:t>manually operate and maintain server infrastructure</a:t>
            </a:r>
            <a:endParaRPr lang="en-US" sz="1400" b="1" dirty="0" smtClean="0">
              <a:solidFill>
                <a:schemeClr val="bg1"/>
              </a:solidFill>
              <a:latin typeface="Calibri" panose="020F0502020204030204" pitchFamily="34" charset="0"/>
            </a:endParaRPr>
          </a:p>
        </p:txBody>
      </p:sp>
      <p:sp>
        <p:nvSpPr>
          <p:cNvPr id="255" name="Rectangle 254"/>
          <p:cNvSpPr/>
          <p:nvPr/>
        </p:nvSpPr>
        <p:spPr>
          <a:xfrm>
            <a:off x="4455841" y="2850417"/>
            <a:ext cx="2403679" cy="45881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56" name="Hexagon 255"/>
          <p:cNvSpPr/>
          <p:nvPr/>
        </p:nvSpPr>
        <p:spPr>
          <a:xfrm>
            <a:off x="4617641"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Hexagon 256"/>
          <p:cNvSpPr/>
          <p:nvPr/>
        </p:nvSpPr>
        <p:spPr>
          <a:xfrm>
            <a:off x="5166118"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Hexagon 257"/>
          <p:cNvSpPr/>
          <p:nvPr/>
        </p:nvSpPr>
        <p:spPr>
          <a:xfrm>
            <a:off x="5707772"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lowchart: Direct Access Storage 258"/>
          <p:cNvSpPr/>
          <p:nvPr/>
        </p:nvSpPr>
        <p:spPr>
          <a:xfrm>
            <a:off x="4543340" y="555831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ounded Rectangle 259"/>
          <p:cNvSpPr/>
          <p:nvPr/>
        </p:nvSpPr>
        <p:spPr>
          <a:xfrm>
            <a:off x="5738948" y="544063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5874040" y="5532552"/>
            <a:ext cx="258496" cy="253833"/>
            <a:chOff x="1298781" y="3822989"/>
            <a:chExt cx="390186" cy="354791"/>
          </a:xfrm>
        </p:grpSpPr>
        <p:sp>
          <p:nvSpPr>
            <p:cNvPr id="262" name="Oval 26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9" name="Flowchart: Direct Access Storage 268"/>
          <p:cNvSpPr/>
          <p:nvPr/>
        </p:nvSpPr>
        <p:spPr>
          <a:xfrm>
            <a:off x="5110135" y="555331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ounded Rectangle 269"/>
          <p:cNvSpPr/>
          <p:nvPr/>
        </p:nvSpPr>
        <p:spPr>
          <a:xfrm>
            <a:off x="4459150" y="544063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ounded Rectangle 270"/>
          <p:cNvSpPr/>
          <p:nvPr/>
        </p:nvSpPr>
        <p:spPr>
          <a:xfrm>
            <a:off x="6339106" y="544063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Magnetic Disk 271"/>
          <p:cNvSpPr/>
          <p:nvPr/>
        </p:nvSpPr>
        <p:spPr>
          <a:xfrm>
            <a:off x="6434821" y="553619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Magnetic Disk 272"/>
          <p:cNvSpPr/>
          <p:nvPr/>
        </p:nvSpPr>
        <p:spPr>
          <a:xfrm>
            <a:off x="6523613" y="564883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Hexagon 273"/>
          <p:cNvSpPr/>
          <p:nvPr/>
        </p:nvSpPr>
        <p:spPr>
          <a:xfrm>
            <a:off x="6255956" y="295785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p:cNvSpPr/>
          <p:nvPr/>
        </p:nvSpPr>
        <p:spPr>
          <a:xfrm>
            <a:off x="4468829" y="3478482"/>
            <a:ext cx="2391406" cy="121813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76" name="Hexagon 275"/>
          <p:cNvSpPr/>
          <p:nvPr/>
        </p:nvSpPr>
        <p:spPr>
          <a:xfrm>
            <a:off x="4630628"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Hexagon 276"/>
          <p:cNvSpPr/>
          <p:nvPr/>
        </p:nvSpPr>
        <p:spPr>
          <a:xfrm>
            <a:off x="5179105"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Hexagon 277"/>
          <p:cNvSpPr/>
          <p:nvPr/>
        </p:nvSpPr>
        <p:spPr>
          <a:xfrm>
            <a:off x="5720759"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Hexagon 278"/>
          <p:cNvSpPr/>
          <p:nvPr/>
        </p:nvSpPr>
        <p:spPr>
          <a:xfrm>
            <a:off x="6268943" y="36086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Hexagon 279"/>
          <p:cNvSpPr/>
          <p:nvPr/>
        </p:nvSpPr>
        <p:spPr>
          <a:xfrm>
            <a:off x="4919508"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Hexagon 280"/>
          <p:cNvSpPr/>
          <p:nvPr/>
        </p:nvSpPr>
        <p:spPr>
          <a:xfrm>
            <a:off x="5467985"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Hexagon 281"/>
          <p:cNvSpPr/>
          <p:nvPr/>
        </p:nvSpPr>
        <p:spPr>
          <a:xfrm>
            <a:off x="6009639"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Hexagon 282"/>
          <p:cNvSpPr/>
          <p:nvPr/>
        </p:nvSpPr>
        <p:spPr>
          <a:xfrm>
            <a:off x="4653372"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Hexagon 283"/>
          <p:cNvSpPr/>
          <p:nvPr/>
        </p:nvSpPr>
        <p:spPr>
          <a:xfrm>
            <a:off x="5201849"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Hexagon 284"/>
          <p:cNvSpPr/>
          <p:nvPr/>
        </p:nvSpPr>
        <p:spPr>
          <a:xfrm>
            <a:off x="5743503"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Hexagon 285"/>
          <p:cNvSpPr/>
          <p:nvPr/>
        </p:nvSpPr>
        <p:spPr>
          <a:xfrm>
            <a:off x="6291687" y="43001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4355166" y="4870712"/>
            <a:ext cx="2540150" cy="12071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8" name="Oval 287"/>
          <p:cNvSpPr/>
          <p:nvPr/>
        </p:nvSpPr>
        <p:spPr>
          <a:xfrm>
            <a:off x="4547642"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5375903"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6204164"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ounded Rectangle 290"/>
          <p:cNvSpPr/>
          <p:nvPr/>
        </p:nvSpPr>
        <p:spPr>
          <a:xfrm>
            <a:off x="4457710" y="1761168"/>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ounded Rectangle 291"/>
          <p:cNvSpPr/>
          <p:nvPr/>
        </p:nvSpPr>
        <p:spPr>
          <a:xfrm>
            <a:off x="4501787" y="1832884"/>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3" name="Group 292"/>
          <p:cNvGrpSpPr/>
          <p:nvPr/>
        </p:nvGrpSpPr>
        <p:grpSpPr>
          <a:xfrm>
            <a:off x="5227404" y="1761168"/>
            <a:ext cx="1632831" cy="988828"/>
            <a:chOff x="1259225" y="1967024"/>
            <a:chExt cx="1632831" cy="988828"/>
          </a:xfrm>
        </p:grpSpPr>
        <p:sp>
          <p:nvSpPr>
            <p:cNvPr id="294" name="Rectangle 29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5" name="Rectangle 29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6" name="Rectangle 29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7" name="Rectangle 296"/>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8" name="Rectangle 297"/>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9" name="Rectangle 298"/>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0" name="Rectangle 299"/>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1" name="Freeform 300"/>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Freeform 301"/>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4" name="Rectangle 303"/>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5" name="Rectangle 304"/>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306" name="Rectangle 305"/>
          <p:cNvSpPr/>
          <p:nvPr/>
        </p:nvSpPr>
        <p:spPr>
          <a:xfrm>
            <a:off x="4536954" y="193482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7" name="Rectangle 306"/>
          <p:cNvSpPr/>
          <p:nvPr/>
        </p:nvSpPr>
        <p:spPr>
          <a:xfrm>
            <a:off x="4536954" y="212126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8" name="Rectangle 307"/>
          <p:cNvSpPr/>
          <p:nvPr/>
        </p:nvSpPr>
        <p:spPr>
          <a:xfrm>
            <a:off x="4536954" y="229500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9" name="Rounded Rectangle 308"/>
          <p:cNvSpPr/>
          <p:nvPr/>
        </p:nvSpPr>
        <p:spPr>
          <a:xfrm>
            <a:off x="4637215" y="1885322"/>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0" name="Freeform 309"/>
          <p:cNvSpPr/>
          <p:nvPr/>
        </p:nvSpPr>
        <p:spPr>
          <a:xfrm>
            <a:off x="4791809" y="1967829"/>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Freeform 310"/>
          <p:cNvSpPr/>
          <p:nvPr/>
        </p:nvSpPr>
        <p:spPr>
          <a:xfrm>
            <a:off x="4800227" y="2043121"/>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4659081" y="1992244"/>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3" name="Rectangle 312"/>
          <p:cNvSpPr/>
          <p:nvPr/>
        </p:nvSpPr>
        <p:spPr>
          <a:xfrm>
            <a:off x="4662907" y="2147246"/>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4" name="Rectangle 313"/>
          <p:cNvSpPr/>
          <p:nvPr/>
        </p:nvSpPr>
        <p:spPr>
          <a:xfrm>
            <a:off x="4783293" y="2146545"/>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5" name="Rectangle 314"/>
          <p:cNvSpPr/>
          <p:nvPr/>
        </p:nvSpPr>
        <p:spPr>
          <a:xfrm>
            <a:off x="4666082" y="2293296"/>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6" name="Rectangle 315"/>
          <p:cNvSpPr/>
          <p:nvPr/>
        </p:nvSpPr>
        <p:spPr>
          <a:xfrm>
            <a:off x="4786468" y="2292595"/>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7" name="Rectangle 316"/>
          <p:cNvSpPr/>
          <p:nvPr/>
        </p:nvSpPr>
        <p:spPr>
          <a:xfrm>
            <a:off x="4533779" y="245375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8" name="Oval 317"/>
          <p:cNvSpPr/>
          <p:nvPr/>
        </p:nvSpPr>
        <p:spPr>
          <a:xfrm>
            <a:off x="4725015" y="2635769"/>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p:cNvSpPr/>
          <p:nvPr/>
        </p:nvSpPr>
        <p:spPr>
          <a:xfrm>
            <a:off x="4353182"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40000"/>
                    <a:lumOff val="60000"/>
                  </a:schemeClr>
                </a:solidFill>
                <a:latin typeface="Arial" panose="020B0604020202020204" pitchFamily="34" charset="0"/>
                <a:cs typeface="Arial" panose="020B0604020202020204" pitchFamily="34" charset="0"/>
              </a:rPr>
              <a:t>X</a:t>
            </a:r>
            <a:endParaRPr lang="en-US" sz="1600" dirty="0">
              <a:solidFill>
                <a:schemeClr val="tx1">
                  <a:lumMod val="40000"/>
                  <a:lumOff val="60000"/>
                </a:schemeClr>
              </a:solidFill>
              <a:latin typeface="Arial" panose="020B0604020202020204" pitchFamily="34" charset="0"/>
              <a:cs typeface="Arial" panose="020B0604020202020204" pitchFamily="34" charset="0"/>
            </a:endParaRPr>
          </a:p>
        </p:txBody>
      </p:sp>
      <p:sp>
        <p:nvSpPr>
          <p:cNvPr id="348" name="Rectangle 347"/>
          <p:cNvSpPr/>
          <p:nvPr/>
        </p:nvSpPr>
        <p:spPr>
          <a:xfrm>
            <a:off x="4898653"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40000"/>
                    <a:lumOff val="60000"/>
                  </a:schemeClr>
                </a:solidFill>
                <a:latin typeface="Arial" panose="020B0604020202020204" pitchFamily="34" charset="0"/>
                <a:cs typeface="Arial" panose="020B0604020202020204" pitchFamily="34" charset="0"/>
              </a:rPr>
              <a:t>X</a:t>
            </a:r>
            <a:endParaRPr lang="en-US" sz="1600" dirty="0">
              <a:solidFill>
                <a:schemeClr val="tx1">
                  <a:lumMod val="40000"/>
                  <a:lumOff val="60000"/>
                </a:schemeClr>
              </a:solidFill>
              <a:latin typeface="Arial" panose="020B0604020202020204" pitchFamily="34" charset="0"/>
              <a:cs typeface="Arial" panose="020B0604020202020204" pitchFamily="34" charset="0"/>
            </a:endParaRPr>
          </a:p>
        </p:txBody>
      </p:sp>
      <p:sp>
        <p:nvSpPr>
          <p:cNvPr id="349" name="Rectangle 348"/>
          <p:cNvSpPr/>
          <p:nvPr/>
        </p:nvSpPr>
        <p:spPr>
          <a:xfrm>
            <a:off x="5444124"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40000"/>
                    <a:lumOff val="60000"/>
                  </a:schemeClr>
                </a:solidFill>
                <a:latin typeface="Arial" panose="020B0604020202020204" pitchFamily="34" charset="0"/>
                <a:cs typeface="Arial" panose="020B0604020202020204" pitchFamily="34" charset="0"/>
              </a:rPr>
              <a:t>X</a:t>
            </a:r>
            <a:endParaRPr lang="en-US" sz="1600" dirty="0">
              <a:solidFill>
                <a:schemeClr val="tx1">
                  <a:lumMod val="40000"/>
                  <a:lumOff val="60000"/>
                </a:schemeClr>
              </a:solidFill>
              <a:latin typeface="Arial" panose="020B0604020202020204" pitchFamily="34" charset="0"/>
              <a:cs typeface="Arial" panose="020B0604020202020204" pitchFamily="34" charset="0"/>
            </a:endParaRPr>
          </a:p>
        </p:txBody>
      </p:sp>
      <p:sp>
        <p:nvSpPr>
          <p:cNvPr id="350" name="Rectangle 349"/>
          <p:cNvSpPr/>
          <p:nvPr/>
        </p:nvSpPr>
        <p:spPr>
          <a:xfrm>
            <a:off x="5989595"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40000"/>
                    <a:lumOff val="60000"/>
                  </a:schemeClr>
                </a:solidFill>
                <a:latin typeface="Arial" panose="020B0604020202020204" pitchFamily="34" charset="0"/>
                <a:cs typeface="Arial" panose="020B0604020202020204" pitchFamily="34" charset="0"/>
              </a:rPr>
              <a:t>X</a:t>
            </a:r>
            <a:endParaRPr lang="en-US" sz="1600" dirty="0">
              <a:solidFill>
                <a:schemeClr val="tx1">
                  <a:lumMod val="40000"/>
                  <a:lumOff val="60000"/>
                </a:schemeClr>
              </a:solidFill>
              <a:latin typeface="Arial" panose="020B0604020202020204" pitchFamily="34" charset="0"/>
              <a:cs typeface="Arial" panose="020B0604020202020204" pitchFamily="34" charset="0"/>
            </a:endParaRPr>
          </a:p>
        </p:txBody>
      </p:sp>
      <p:sp>
        <p:nvSpPr>
          <p:cNvPr id="351" name="Rectangle 350"/>
          <p:cNvSpPr/>
          <p:nvPr/>
        </p:nvSpPr>
        <p:spPr>
          <a:xfrm>
            <a:off x="6535067"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40000"/>
                    <a:lumOff val="60000"/>
                  </a:schemeClr>
                </a:solidFill>
                <a:latin typeface="Arial" panose="020B0604020202020204" pitchFamily="34" charset="0"/>
                <a:cs typeface="Arial" panose="020B0604020202020204" pitchFamily="34" charset="0"/>
              </a:rPr>
              <a:t>X</a:t>
            </a:r>
            <a:endParaRPr lang="en-US" sz="1600" dirty="0">
              <a:solidFill>
                <a:schemeClr val="tx1">
                  <a:lumMod val="40000"/>
                  <a:lumOff val="60000"/>
                </a:schemeClr>
              </a:solidFill>
              <a:latin typeface="Arial" panose="020B0604020202020204" pitchFamily="34" charset="0"/>
              <a:cs typeface="Arial" panose="020B0604020202020204" pitchFamily="34" charset="0"/>
            </a:endParaRPr>
          </a:p>
        </p:txBody>
      </p:sp>
      <p:sp>
        <p:nvSpPr>
          <p:cNvPr id="353" name="TextBox 352"/>
          <p:cNvSpPr txBox="1"/>
          <p:nvPr/>
        </p:nvSpPr>
        <p:spPr>
          <a:xfrm>
            <a:off x="6861220" y="2850417"/>
            <a:ext cx="1019175" cy="261610"/>
          </a:xfrm>
          <a:prstGeom prst="rect">
            <a:avLst/>
          </a:prstGeom>
          <a:noFill/>
        </p:spPr>
        <p:txBody>
          <a:bodyPr wrap="square" rtlCol="0">
            <a:spAutoFit/>
          </a:bodyPr>
          <a:lstStyle/>
          <a:p>
            <a:r>
              <a:rPr lang="en-US" sz="1100" b="1" dirty="0" smtClean="0">
                <a:solidFill>
                  <a:srgbClr val="1E4191">
                    <a:lumMod val="60000"/>
                    <a:lumOff val="40000"/>
                  </a:srgbClr>
                </a:solidFill>
              </a:rPr>
              <a:t>APIs</a:t>
            </a:r>
            <a:endParaRPr lang="en-US" sz="1100" b="1" dirty="0">
              <a:solidFill>
                <a:srgbClr val="1E4191">
                  <a:lumMod val="60000"/>
                  <a:lumOff val="40000"/>
                </a:srgbClr>
              </a:solidFill>
            </a:endParaRPr>
          </a:p>
        </p:txBody>
      </p:sp>
      <p:sp>
        <p:nvSpPr>
          <p:cNvPr id="354" name="TextBox 353"/>
          <p:cNvSpPr txBox="1"/>
          <p:nvPr/>
        </p:nvSpPr>
        <p:spPr>
          <a:xfrm>
            <a:off x="6861220" y="4838459"/>
            <a:ext cx="1291855" cy="430887"/>
          </a:xfrm>
          <a:prstGeom prst="rect">
            <a:avLst/>
          </a:prstGeom>
          <a:noFill/>
        </p:spPr>
        <p:txBody>
          <a:bodyPr wrap="square" rtlCol="0">
            <a:spAutoFit/>
          </a:bodyPr>
          <a:lstStyle/>
          <a:p>
            <a:r>
              <a:rPr lang="en-US" sz="1100" b="1" dirty="0" smtClean="0">
                <a:solidFill>
                  <a:srgbClr val="1E4191">
                    <a:lumMod val="60000"/>
                    <a:lumOff val="40000"/>
                  </a:srgbClr>
                </a:solidFill>
              </a:rPr>
              <a:t>Platform Services</a:t>
            </a:r>
            <a:endParaRPr lang="en-US" sz="1100" b="1" dirty="0">
              <a:solidFill>
                <a:srgbClr val="1E4191">
                  <a:lumMod val="60000"/>
                  <a:lumOff val="40000"/>
                </a:srgbClr>
              </a:solidFill>
            </a:endParaRPr>
          </a:p>
        </p:txBody>
      </p:sp>
      <p:sp>
        <p:nvSpPr>
          <p:cNvPr id="355" name="TextBox 354"/>
          <p:cNvSpPr txBox="1"/>
          <p:nvPr/>
        </p:nvSpPr>
        <p:spPr>
          <a:xfrm>
            <a:off x="6861220" y="5446896"/>
            <a:ext cx="1163679" cy="430887"/>
          </a:xfrm>
          <a:prstGeom prst="rect">
            <a:avLst/>
          </a:prstGeom>
          <a:noFill/>
        </p:spPr>
        <p:txBody>
          <a:bodyPr wrap="square" rtlCol="0">
            <a:spAutoFit/>
          </a:bodyPr>
          <a:lstStyle/>
          <a:p>
            <a:r>
              <a:rPr lang="en-US" sz="1100" b="1" dirty="0" smtClean="0">
                <a:solidFill>
                  <a:srgbClr val="1E4191">
                    <a:lumMod val="60000"/>
                    <a:lumOff val="40000"/>
                  </a:srgbClr>
                </a:solidFill>
              </a:rPr>
              <a:t>Backend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Dependencies</a:t>
            </a:r>
            <a:endParaRPr lang="en-US" sz="1100" b="1" dirty="0">
              <a:solidFill>
                <a:srgbClr val="1E4191">
                  <a:lumMod val="60000"/>
                  <a:lumOff val="40000"/>
                </a:srgbClr>
              </a:solidFill>
            </a:endParaRPr>
          </a:p>
        </p:txBody>
      </p:sp>
      <p:sp>
        <p:nvSpPr>
          <p:cNvPr id="356" name="TextBox 355"/>
          <p:cNvSpPr txBox="1"/>
          <p:nvPr/>
        </p:nvSpPr>
        <p:spPr>
          <a:xfrm>
            <a:off x="6861220" y="3759982"/>
            <a:ext cx="1341288" cy="261610"/>
          </a:xfrm>
          <a:prstGeom prst="rect">
            <a:avLst/>
          </a:prstGeom>
          <a:noFill/>
        </p:spPr>
        <p:txBody>
          <a:bodyPr wrap="square" rtlCol="0">
            <a:spAutoFit/>
          </a:bodyPr>
          <a:lstStyle/>
          <a:p>
            <a:r>
              <a:rPr lang="en-US" sz="1100" b="1" dirty="0" smtClean="0">
                <a:solidFill>
                  <a:srgbClr val="1E4191">
                    <a:lumMod val="60000"/>
                    <a:lumOff val="40000"/>
                  </a:srgbClr>
                </a:solidFill>
              </a:rPr>
              <a:t>Microservices</a:t>
            </a:r>
            <a:endParaRPr lang="en-US" sz="1100" b="1" dirty="0">
              <a:solidFill>
                <a:srgbClr val="1E4191">
                  <a:lumMod val="60000"/>
                  <a:lumOff val="40000"/>
                </a:srgbClr>
              </a:solidFill>
            </a:endParaRPr>
          </a:p>
        </p:txBody>
      </p:sp>
      <p:sp>
        <p:nvSpPr>
          <p:cNvPr id="357" name="TextBox 356"/>
          <p:cNvSpPr txBox="1"/>
          <p:nvPr/>
        </p:nvSpPr>
        <p:spPr>
          <a:xfrm>
            <a:off x="6861220" y="2081588"/>
            <a:ext cx="376026" cy="261610"/>
          </a:xfrm>
          <a:prstGeom prst="rect">
            <a:avLst/>
          </a:prstGeom>
          <a:noFill/>
        </p:spPr>
        <p:txBody>
          <a:bodyPr wrap="square" rtlCol="0">
            <a:spAutoFit/>
          </a:bodyPr>
          <a:lstStyle/>
          <a:p>
            <a:r>
              <a:rPr lang="en-US" sz="1100" b="1" dirty="0" smtClean="0">
                <a:solidFill>
                  <a:srgbClr val="1E4191">
                    <a:lumMod val="60000"/>
                    <a:lumOff val="40000"/>
                  </a:srgbClr>
                </a:solidFill>
              </a:rPr>
              <a:t>UI</a:t>
            </a:r>
            <a:endParaRPr lang="en-US" sz="1100" b="1" dirty="0">
              <a:solidFill>
                <a:srgbClr val="1E4191">
                  <a:lumMod val="60000"/>
                  <a:lumOff val="40000"/>
                </a:srgbClr>
              </a:solidFill>
            </a:endParaRPr>
          </a:p>
        </p:txBody>
      </p:sp>
      <p:sp>
        <p:nvSpPr>
          <p:cNvPr id="362" name="Rectangle 361"/>
          <p:cNvSpPr/>
          <p:nvPr/>
        </p:nvSpPr>
        <p:spPr>
          <a:xfrm>
            <a:off x="1402916" y="484642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63" name="Oval 362"/>
          <p:cNvSpPr/>
          <p:nvPr/>
        </p:nvSpPr>
        <p:spPr>
          <a:xfrm>
            <a:off x="1481730"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309991"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3138252"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TextBox 365"/>
          <p:cNvSpPr txBox="1"/>
          <p:nvPr/>
        </p:nvSpPr>
        <p:spPr>
          <a:xfrm>
            <a:off x="55604" y="4838459"/>
            <a:ext cx="1341288" cy="430887"/>
          </a:xfrm>
          <a:prstGeom prst="rect">
            <a:avLst/>
          </a:prstGeom>
          <a:noFill/>
        </p:spPr>
        <p:txBody>
          <a:bodyPr wrap="square" rtlCol="0">
            <a:spAutoFit/>
          </a:bodyPr>
          <a:lstStyle/>
          <a:p>
            <a:r>
              <a:rPr lang="en-US" sz="1100" b="1" dirty="0" smtClean="0">
                <a:solidFill>
                  <a:srgbClr val="1E4191">
                    <a:lumMod val="60000"/>
                    <a:lumOff val="40000"/>
                  </a:srgbClr>
                </a:solidFill>
              </a:rPr>
              <a:t>Data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Services</a:t>
            </a:r>
            <a:endParaRPr lang="en-US" sz="1100" b="1" dirty="0">
              <a:solidFill>
                <a:srgbClr val="1E4191">
                  <a:lumMod val="60000"/>
                  <a:lumOff val="40000"/>
                </a:srgbClr>
              </a:solidFill>
            </a:endParaRPr>
          </a:p>
        </p:txBody>
      </p:sp>
    </p:spTree>
    <p:extLst>
      <p:ext uri="{BB962C8B-B14F-4D97-AF65-F5344CB8AC3E}">
        <p14:creationId xmlns:p14="http://schemas.microsoft.com/office/powerpoint/2010/main" val="298602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Box 228"/>
          <p:cNvSpPr txBox="1"/>
          <p:nvPr/>
        </p:nvSpPr>
        <p:spPr>
          <a:xfrm>
            <a:off x="9815030" y="3096899"/>
            <a:ext cx="1865336" cy="261610"/>
          </a:xfrm>
          <a:prstGeom prst="rect">
            <a:avLst/>
          </a:prstGeom>
          <a:solidFill>
            <a:srgbClr val="E9EFFB"/>
          </a:solidFill>
        </p:spPr>
        <p:txBody>
          <a:bodyPr wrap="square" rtlCol="0">
            <a:spAutoFit/>
          </a:bodyPr>
          <a:lstStyle/>
          <a:p>
            <a:pPr algn="r"/>
            <a:r>
              <a:rPr lang="en-US" sz="1100" b="1" dirty="0" smtClean="0">
                <a:solidFill>
                  <a:srgbClr val="1E4191">
                    <a:lumMod val="60000"/>
                    <a:lumOff val="40000"/>
                  </a:srgbClr>
                </a:solidFill>
              </a:rPr>
              <a:t>Expose as APIs</a:t>
            </a:r>
            <a:endParaRPr lang="en-US" sz="1100" b="1" dirty="0">
              <a:solidFill>
                <a:srgbClr val="1E4191">
                  <a:lumMod val="60000"/>
                  <a:lumOff val="40000"/>
                </a:srgbClr>
              </a:solidFill>
            </a:endParaRPr>
          </a:p>
        </p:txBody>
      </p:sp>
      <p:sp>
        <p:nvSpPr>
          <p:cNvPr id="54" name="Up Arrow 53"/>
          <p:cNvSpPr/>
          <p:nvPr/>
        </p:nvSpPr>
        <p:spPr>
          <a:xfrm rot="10800000" flipV="1">
            <a:off x="9660770" y="2665136"/>
            <a:ext cx="596868" cy="1563435"/>
          </a:xfrm>
          <a:prstGeom prst="up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8141795" y="3531860"/>
            <a:ext cx="2268244" cy="748860"/>
          </a:xfrm>
          <a:prstGeom prst="rect">
            <a:avLst/>
          </a:prstGeom>
          <a:solidFill>
            <a:srgbClr val="EEF2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3896923" y="3450548"/>
            <a:ext cx="4038656" cy="524133"/>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3197981" y="1469108"/>
            <a:ext cx="703506" cy="46276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1215" y="1678755"/>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645292" y="1750471"/>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smtClean="0">
                <a:solidFill>
                  <a:schemeClr val="bg1"/>
                </a:solidFill>
              </a:rPr>
              <a:t>Microservices Transformation Process</a:t>
            </a:r>
            <a:endParaRPr lang="en-US" sz="3600" dirty="0">
              <a:solidFill>
                <a:schemeClr val="bg1"/>
              </a:solidFill>
            </a:endParaRPr>
          </a:p>
        </p:txBody>
      </p:sp>
      <p:cxnSp>
        <p:nvCxnSpPr>
          <p:cNvPr id="17" name="Straight Connector 16"/>
          <p:cNvCxnSpPr/>
          <p:nvPr/>
        </p:nvCxnSpPr>
        <p:spPr>
          <a:xfrm>
            <a:off x="7935953" y="141900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8591" y="1986052"/>
            <a:ext cx="376026" cy="261610"/>
          </a:xfrm>
          <a:prstGeom prst="rect">
            <a:avLst/>
          </a:prstGeom>
          <a:noFill/>
        </p:spPr>
        <p:txBody>
          <a:bodyPr wrap="square" rtlCol="0">
            <a:spAutoFit/>
          </a:bodyPr>
          <a:lstStyle/>
          <a:p>
            <a:r>
              <a:rPr lang="en-US" sz="1100" b="1" dirty="0" smtClean="0">
                <a:solidFill>
                  <a:srgbClr val="1E4191">
                    <a:lumMod val="60000"/>
                    <a:lumOff val="40000"/>
                  </a:srgbClr>
                </a:solidFill>
              </a:rPr>
              <a:t>UI</a:t>
            </a:r>
            <a:endParaRPr lang="en-US" sz="1100" b="1" dirty="0">
              <a:solidFill>
                <a:srgbClr val="1E4191">
                  <a:lumMod val="60000"/>
                  <a:lumOff val="40000"/>
                </a:srgbClr>
              </a:solidFill>
            </a:endParaRPr>
          </a:p>
        </p:txBody>
      </p:sp>
      <p:sp>
        <p:nvSpPr>
          <p:cNvPr id="11" name="TextBox 10"/>
          <p:cNvSpPr txBox="1"/>
          <p:nvPr/>
        </p:nvSpPr>
        <p:spPr>
          <a:xfrm>
            <a:off x="238591" y="3035828"/>
            <a:ext cx="1316051" cy="600164"/>
          </a:xfrm>
          <a:prstGeom prst="rect">
            <a:avLst/>
          </a:prstGeom>
          <a:noFill/>
        </p:spPr>
        <p:txBody>
          <a:bodyPr wrap="square" rtlCol="0">
            <a:spAutoFit/>
          </a:bodyPr>
          <a:lstStyle/>
          <a:p>
            <a:r>
              <a:rPr lang="en-US" sz="1100" b="1" dirty="0" smtClean="0">
                <a:solidFill>
                  <a:srgbClr val="1E4191">
                    <a:lumMod val="60000"/>
                    <a:lumOff val="40000"/>
                  </a:srgbClr>
                </a:solidFill>
              </a:rPr>
              <a:t>Application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Services</a:t>
            </a:r>
            <a:br>
              <a:rPr lang="en-US" sz="1100" b="1" dirty="0" smtClean="0">
                <a:solidFill>
                  <a:srgbClr val="1E4191">
                    <a:lumMod val="60000"/>
                    <a:lumOff val="40000"/>
                  </a:srgbClr>
                </a:solidFill>
              </a:rPr>
            </a:br>
            <a:r>
              <a:rPr lang="en-US" sz="1100" b="1" dirty="0" smtClean="0">
                <a:solidFill>
                  <a:srgbClr val="1E4191">
                    <a:lumMod val="60000"/>
                    <a:lumOff val="40000"/>
                  </a:srgbClr>
                </a:solidFill>
              </a:rPr>
              <a:t>Layer</a:t>
            </a:r>
            <a:endParaRPr lang="en-US" sz="1100" b="1" dirty="0">
              <a:solidFill>
                <a:srgbClr val="1E4191">
                  <a:lumMod val="60000"/>
                  <a:lumOff val="40000"/>
                </a:srgbClr>
              </a:solidFill>
            </a:endParaRPr>
          </a:p>
        </p:txBody>
      </p:sp>
      <p:sp>
        <p:nvSpPr>
          <p:cNvPr id="12" name="TextBox 11"/>
          <p:cNvSpPr txBox="1"/>
          <p:nvPr/>
        </p:nvSpPr>
        <p:spPr>
          <a:xfrm>
            <a:off x="238591" y="5601855"/>
            <a:ext cx="1291855" cy="430887"/>
          </a:xfrm>
          <a:prstGeom prst="rect">
            <a:avLst/>
          </a:prstGeom>
          <a:noFill/>
        </p:spPr>
        <p:txBody>
          <a:bodyPr wrap="square" rtlCol="0">
            <a:spAutoFit/>
          </a:bodyPr>
          <a:lstStyle/>
          <a:p>
            <a:r>
              <a:rPr lang="en-US" sz="1100" b="1" dirty="0" smtClean="0">
                <a:solidFill>
                  <a:srgbClr val="1E4191">
                    <a:lumMod val="60000"/>
                    <a:lumOff val="40000"/>
                  </a:srgbClr>
                </a:solidFill>
              </a:rPr>
              <a:t>Backend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Dependencies</a:t>
            </a:r>
            <a:endParaRPr lang="en-US" sz="1100" b="1" dirty="0">
              <a:solidFill>
                <a:srgbClr val="1E4191">
                  <a:lumMod val="60000"/>
                  <a:lumOff val="40000"/>
                </a:srgbClr>
              </a:solidFill>
            </a:endParaRPr>
          </a:p>
        </p:txBody>
      </p:sp>
      <p:sp>
        <p:nvSpPr>
          <p:cNvPr id="13" name="TextBox 12"/>
          <p:cNvSpPr txBox="1"/>
          <p:nvPr/>
        </p:nvSpPr>
        <p:spPr>
          <a:xfrm>
            <a:off x="238591" y="6290359"/>
            <a:ext cx="1154687" cy="261610"/>
          </a:xfrm>
          <a:prstGeom prst="rect">
            <a:avLst/>
          </a:prstGeom>
          <a:noFill/>
        </p:spPr>
        <p:txBody>
          <a:bodyPr wrap="square" rtlCol="0">
            <a:spAutoFit/>
          </a:bodyPr>
          <a:lstStyle/>
          <a:p>
            <a:r>
              <a:rPr lang="en-US" sz="1100" b="1" dirty="0" smtClean="0">
                <a:solidFill>
                  <a:srgbClr val="1E4191">
                    <a:lumMod val="60000"/>
                    <a:lumOff val="40000"/>
                  </a:srgbClr>
                </a:solidFill>
              </a:rPr>
              <a:t>Infrastructure</a:t>
            </a:r>
            <a:endParaRPr lang="en-US" sz="1100" b="1" dirty="0">
              <a:solidFill>
                <a:srgbClr val="1E4191">
                  <a:lumMod val="60000"/>
                  <a:lumOff val="40000"/>
                </a:srgbClr>
              </a:solidFill>
            </a:endParaRPr>
          </a:p>
        </p:txBody>
      </p:sp>
      <p:grpSp>
        <p:nvGrpSpPr>
          <p:cNvPr id="9" name="Group 8"/>
          <p:cNvGrpSpPr/>
          <p:nvPr/>
        </p:nvGrpSpPr>
        <p:grpSpPr>
          <a:xfrm>
            <a:off x="2370909" y="1678755"/>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1680459" y="1852408"/>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1680459" y="203885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1680459" y="221259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1780720" y="1802909"/>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1935314" y="1885416"/>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943732" y="1960708"/>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02586" y="1909831"/>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1806412" y="206483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1926798" y="206413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1809587" y="221088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1929973" y="221018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1677284" y="237134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1868520" y="2553356"/>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604980" y="300851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1683794"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512055"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340316"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1693140" y="5726727"/>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991108" y="5609054"/>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3126200" y="5700968"/>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2259935" y="5721730"/>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608950" y="5609054"/>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591266" y="5609054"/>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3686981" y="5704610"/>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3775773" y="5817255"/>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621259"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2166730"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2712201"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325767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3803144"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1604547" y="3670772"/>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238591" y="3903286"/>
            <a:ext cx="1341288" cy="600164"/>
          </a:xfrm>
          <a:prstGeom prst="rect">
            <a:avLst/>
          </a:prstGeom>
          <a:noFill/>
        </p:spPr>
        <p:txBody>
          <a:bodyPr wrap="square" rtlCol="0">
            <a:spAutoFit/>
          </a:bodyPr>
          <a:lstStyle/>
          <a:p>
            <a:r>
              <a:rPr lang="en-US" sz="1100" b="1" dirty="0" smtClean="0">
                <a:solidFill>
                  <a:srgbClr val="1E4191">
                    <a:lumMod val="60000"/>
                    <a:lumOff val="40000"/>
                  </a:srgbClr>
                </a:solidFill>
              </a:rPr>
              <a:t>Middle Tier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Application </a:t>
            </a:r>
          </a:p>
          <a:p>
            <a:r>
              <a:rPr lang="en-US" sz="1100" b="1" dirty="0" smtClean="0">
                <a:solidFill>
                  <a:srgbClr val="1E4191">
                    <a:lumMod val="60000"/>
                    <a:lumOff val="40000"/>
                  </a:srgbClr>
                </a:solidFill>
              </a:rPr>
              <a:t>Code</a:t>
            </a:r>
            <a:endParaRPr lang="en-US" sz="1100" b="1" dirty="0">
              <a:solidFill>
                <a:srgbClr val="1E4191">
                  <a:lumMod val="60000"/>
                  <a:lumOff val="40000"/>
                </a:srgbClr>
              </a:solidFill>
            </a:endParaRPr>
          </a:p>
        </p:txBody>
      </p:sp>
      <p:grpSp>
        <p:nvGrpSpPr>
          <p:cNvPr id="30" name="Group 29"/>
          <p:cNvGrpSpPr/>
          <p:nvPr/>
        </p:nvGrpSpPr>
        <p:grpSpPr>
          <a:xfrm>
            <a:off x="1652749" y="3727398"/>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259" name="Flowchart: Direct Access Storage 258"/>
          <p:cNvSpPr/>
          <p:nvPr/>
        </p:nvSpPr>
        <p:spPr>
          <a:xfrm>
            <a:off x="8303571" y="577316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ounded Rectangle 259"/>
          <p:cNvSpPr/>
          <p:nvPr/>
        </p:nvSpPr>
        <p:spPr>
          <a:xfrm>
            <a:off x="9499179" y="565548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9634271" y="5747402"/>
            <a:ext cx="258496" cy="253833"/>
            <a:chOff x="1298781" y="3822989"/>
            <a:chExt cx="390186" cy="354791"/>
          </a:xfrm>
        </p:grpSpPr>
        <p:sp>
          <p:nvSpPr>
            <p:cNvPr id="262" name="Oval 26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9" name="Flowchart: Direct Access Storage 268"/>
          <p:cNvSpPr/>
          <p:nvPr/>
        </p:nvSpPr>
        <p:spPr>
          <a:xfrm>
            <a:off x="8870366" y="576816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ounded Rectangle 269"/>
          <p:cNvSpPr/>
          <p:nvPr/>
        </p:nvSpPr>
        <p:spPr>
          <a:xfrm>
            <a:off x="8219381" y="565548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ounded Rectangle 270"/>
          <p:cNvSpPr/>
          <p:nvPr/>
        </p:nvSpPr>
        <p:spPr>
          <a:xfrm>
            <a:off x="10099337" y="565548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Magnetic Disk 271"/>
          <p:cNvSpPr/>
          <p:nvPr/>
        </p:nvSpPr>
        <p:spPr>
          <a:xfrm>
            <a:off x="10195052" y="575104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Magnetic Disk 272"/>
          <p:cNvSpPr/>
          <p:nvPr/>
        </p:nvSpPr>
        <p:spPr>
          <a:xfrm>
            <a:off x="10283844" y="586368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8115397" y="4359242"/>
            <a:ext cx="2540150" cy="193349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8" name="Oval 287"/>
          <p:cNvSpPr/>
          <p:nvPr/>
        </p:nvSpPr>
        <p:spPr>
          <a:xfrm>
            <a:off x="8307873"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9136134"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9964395"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TextBox 351"/>
          <p:cNvSpPr txBox="1"/>
          <p:nvPr/>
        </p:nvSpPr>
        <p:spPr>
          <a:xfrm>
            <a:off x="7975873" y="905128"/>
            <a:ext cx="2307971" cy="646331"/>
          </a:xfrm>
          <a:prstGeom prst="rect">
            <a:avLst/>
          </a:prstGeom>
          <a:noFill/>
        </p:spPr>
        <p:txBody>
          <a:bodyPr wrap="square" rtlCol="0" anchor="ctr">
            <a:spAutoFit/>
          </a:bodyPr>
          <a:lstStyle/>
          <a:p>
            <a:r>
              <a:rPr lang="en-US" b="1" dirty="0" smtClean="0">
                <a:solidFill>
                  <a:srgbClr val="1E4191">
                    <a:lumMod val="60000"/>
                    <a:lumOff val="40000"/>
                  </a:srgbClr>
                </a:solidFill>
              </a:rPr>
              <a:t>Microservices Platform</a:t>
            </a:r>
            <a:endParaRPr lang="en-US" b="1" dirty="0">
              <a:solidFill>
                <a:srgbClr val="1E4191">
                  <a:lumMod val="60000"/>
                  <a:lumOff val="40000"/>
                </a:srgbClr>
              </a:solidFill>
            </a:endParaRPr>
          </a:p>
        </p:txBody>
      </p:sp>
      <p:sp>
        <p:nvSpPr>
          <p:cNvPr id="354" name="TextBox 353"/>
          <p:cNvSpPr txBox="1"/>
          <p:nvPr/>
        </p:nvSpPr>
        <p:spPr>
          <a:xfrm>
            <a:off x="10672194" y="5053309"/>
            <a:ext cx="1291855" cy="430887"/>
          </a:xfrm>
          <a:prstGeom prst="rect">
            <a:avLst/>
          </a:prstGeom>
          <a:noFill/>
        </p:spPr>
        <p:txBody>
          <a:bodyPr wrap="square" rtlCol="0">
            <a:spAutoFit/>
          </a:bodyPr>
          <a:lstStyle/>
          <a:p>
            <a:r>
              <a:rPr lang="en-US" sz="1100" b="1" dirty="0" smtClean="0">
                <a:solidFill>
                  <a:srgbClr val="1E4191">
                    <a:lumMod val="60000"/>
                    <a:lumOff val="40000"/>
                  </a:srgbClr>
                </a:solidFill>
              </a:rPr>
              <a:t>Platform Services</a:t>
            </a:r>
            <a:endParaRPr lang="en-US" sz="1100" b="1" dirty="0">
              <a:solidFill>
                <a:srgbClr val="1E4191">
                  <a:lumMod val="60000"/>
                  <a:lumOff val="40000"/>
                </a:srgbClr>
              </a:solidFill>
            </a:endParaRPr>
          </a:p>
        </p:txBody>
      </p:sp>
      <p:sp>
        <p:nvSpPr>
          <p:cNvPr id="355" name="TextBox 354"/>
          <p:cNvSpPr txBox="1"/>
          <p:nvPr/>
        </p:nvSpPr>
        <p:spPr>
          <a:xfrm>
            <a:off x="10706217" y="5661746"/>
            <a:ext cx="1163679" cy="430887"/>
          </a:xfrm>
          <a:prstGeom prst="rect">
            <a:avLst/>
          </a:prstGeom>
          <a:noFill/>
        </p:spPr>
        <p:txBody>
          <a:bodyPr wrap="square" rtlCol="0">
            <a:spAutoFit/>
          </a:bodyPr>
          <a:lstStyle/>
          <a:p>
            <a:r>
              <a:rPr lang="en-US" sz="1100" b="1" dirty="0" smtClean="0">
                <a:solidFill>
                  <a:srgbClr val="1E4191">
                    <a:lumMod val="60000"/>
                    <a:lumOff val="40000"/>
                  </a:srgbClr>
                </a:solidFill>
              </a:rPr>
              <a:t>Backend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Dependencies</a:t>
            </a:r>
            <a:endParaRPr lang="en-US" sz="1100" b="1" dirty="0">
              <a:solidFill>
                <a:srgbClr val="1E4191">
                  <a:lumMod val="60000"/>
                  <a:lumOff val="40000"/>
                </a:srgbClr>
              </a:solidFill>
            </a:endParaRPr>
          </a:p>
        </p:txBody>
      </p:sp>
      <p:sp>
        <p:nvSpPr>
          <p:cNvPr id="362" name="Rectangle 361"/>
          <p:cNvSpPr/>
          <p:nvPr/>
        </p:nvSpPr>
        <p:spPr>
          <a:xfrm>
            <a:off x="1600428" y="4989731"/>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63" name="Oval 362"/>
          <p:cNvSpPr/>
          <p:nvPr/>
        </p:nvSpPr>
        <p:spPr>
          <a:xfrm>
            <a:off x="1679242"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507503"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3335764"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TextBox 365"/>
          <p:cNvSpPr txBox="1"/>
          <p:nvPr/>
        </p:nvSpPr>
        <p:spPr>
          <a:xfrm>
            <a:off x="253116" y="4983051"/>
            <a:ext cx="1341288" cy="430887"/>
          </a:xfrm>
          <a:prstGeom prst="rect">
            <a:avLst/>
          </a:prstGeom>
          <a:noFill/>
        </p:spPr>
        <p:txBody>
          <a:bodyPr wrap="square" rtlCol="0">
            <a:spAutoFit/>
          </a:bodyPr>
          <a:lstStyle/>
          <a:p>
            <a:r>
              <a:rPr lang="en-US" sz="1100" b="1" dirty="0" smtClean="0">
                <a:solidFill>
                  <a:srgbClr val="1E4191">
                    <a:lumMod val="60000"/>
                    <a:lumOff val="40000"/>
                  </a:srgbClr>
                </a:solidFill>
              </a:rPr>
              <a:t>Data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Services</a:t>
            </a:r>
            <a:endParaRPr lang="en-US" sz="1100" b="1" dirty="0">
              <a:solidFill>
                <a:srgbClr val="1E4191">
                  <a:lumMod val="60000"/>
                  <a:lumOff val="40000"/>
                </a:srgbClr>
              </a:solidFill>
            </a:endParaRPr>
          </a:p>
        </p:txBody>
      </p:sp>
      <p:sp>
        <p:nvSpPr>
          <p:cNvPr id="164" name="TextBox 163"/>
          <p:cNvSpPr txBox="1"/>
          <p:nvPr/>
        </p:nvSpPr>
        <p:spPr>
          <a:xfrm>
            <a:off x="299107" y="965257"/>
            <a:ext cx="4074127" cy="369332"/>
          </a:xfrm>
          <a:prstGeom prst="rect">
            <a:avLst/>
          </a:prstGeom>
          <a:noFill/>
        </p:spPr>
        <p:txBody>
          <a:bodyPr wrap="square" rtlCol="0" anchor="ctr">
            <a:spAutoFit/>
          </a:bodyPr>
          <a:lstStyle/>
          <a:p>
            <a:pPr algn="ctr"/>
            <a:r>
              <a:rPr lang="en-US" b="1" dirty="0" smtClean="0">
                <a:solidFill>
                  <a:srgbClr val="1E4191">
                    <a:lumMod val="60000"/>
                    <a:lumOff val="40000"/>
                  </a:srgbClr>
                </a:solidFill>
              </a:rPr>
              <a:t>InSight</a:t>
            </a:r>
            <a:endParaRPr lang="en-US" b="1" dirty="0">
              <a:solidFill>
                <a:srgbClr val="1E4191">
                  <a:lumMod val="60000"/>
                  <a:lumOff val="40000"/>
                </a:srgbClr>
              </a:solidFill>
            </a:endParaRPr>
          </a:p>
        </p:txBody>
      </p:sp>
      <p:sp>
        <p:nvSpPr>
          <p:cNvPr id="180" name="TextBox 179"/>
          <p:cNvSpPr txBox="1"/>
          <p:nvPr/>
        </p:nvSpPr>
        <p:spPr>
          <a:xfrm>
            <a:off x="9251011" y="4414975"/>
            <a:ext cx="279044" cy="400110"/>
          </a:xfrm>
          <a:prstGeom prst="rect">
            <a:avLst/>
          </a:prstGeom>
          <a:noFill/>
        </p:spPr>
        <p:txBody>
          <a:bodyPr wrap="square" rtlCol="0" anchor="ctr">
            <a:spAutoFit/>
          </a:bodyPr>
          <a:lstStyle/>
          <a:p>
            <a:pPr algn="ctr"/>
            <a:r>
              <a:rPr lang="en-US" sz="2000" dirty="0" smtClean="0">
                <a:solidFill>
                  <a:srgbClr val="1E4191">
                    <a:lumMod val="60000"/>
                    <a:lumOff val="40000"/>
                  </a:srgbClr>
                </a:solidFill>
              </a:rPr>
              <a:t>$</a:t>
            </a:r>
            <a:endParaRPr lang="en-US" sz="2000" dirty="0">
              <a:solidFill>
                <a:srgbClr val="1E4191">
                  <a:lumMod val="60000"/>
                  <a:lumOff val="40000"/>
                </a:srgbClr>
              </a:solidFill>
            </a:endParaRPr>
          </a:p>
        </p:txBody>
      </p:sp>
      <p:sp>
        <p:nvSpPr>
          <p:cNvPr id="182" name="TextBox 181"/>
          <p:cNvSpPr txBox="1"/>
          <p:nvPr/>
        </p:nvSpPr>
        <p:spPr>
          <a:xfrm>
            <a:off x="8262789" y="4710084"/>
            <a:ext cx="841277" cy="400110"/>
          </a:xfrm>
          <a:prstGeom prst="rect">
            <a:avLst/>
          </a:prstGeom>
          <a:noFill/>
        </p:spPr>
        <p:txBody>
          <a:bodyPr wrap="square" rtlCol="0">
            <a:spAutoFit/>
          </a:bodyPr>
          <a:lstStyle/>
          <a:p>
            <a:r>
              <a:rPr lang="en-US" sz="1000" b="1" dirty="0" smtClean="0">
                <a:solidFill>
                  <a:srgbClr val="1E4191">
                    <a:lumMod val="60000"/>
                    <a:lumOff val="40000"/>
                  </a:srgbClr>
                </a:solidFill>
              </a:rPr>
              <a:t>Usage </a:t>
            </a:r>
            <a:br>
              <a:rPr lang="en-US" sz="1000" b="1" dirty="0" smtClean="0">
                <a:solidFill>
                  <a:srgbClr val="1E4191">
                    <a:lumMod val="60000"/>
                    <a:lumOff val="40000"/>
                  </a:srgbClr>
                </a:solidFill>
              </a:rPr>
            </a:br>
            <a:r>
              <a:rPr lang="en-US" sz="1000" b="1" dirty="0" smtClean="0">
                <a:solidFill>
                  <a:srgbClr val="1E4191">
                    <a:lumMod val="60000"/>
                    <a:lumOff val="40000"/>
                  </a:srgbClr>
                </a:solidFill>
              </a:rPr>
              <a:t>Metering</a:t>
            </a:r>
            <a:endParaRPr lang="en-US" sz="1000" b="1" dirty="0">
              <a:solidFill>
                <a:srgbClr val="1E4191">
                  <a:lumMod val="60000"/>
                  <a:lumOff val="40000"/>
                </a:srgbClr>
              </a:solidFill>
            </a:endParaRPr>
          </a:p>
        </p:txBody>
      </p:sp>
      <p:sp>
        <p:nvSpPr>
          <p:cNvPr id="183" name="TextBox 182"/>
          <p:cNvSpPr txBox="1"/>
          <p:nvPr/>
        </p:nvSpPr>
        <p:spPr>
          <a:xfrm>
            <a:off x="9054341" y="4728764"/>
            <a:ext cx="1011910" cy="400110"/>
          </a:xfrm>
          <a:prstGeom prst="rect">
            <a:avLst/>
          </a:prstGeom>
          <a:noFill/>
        </p:spPr>
        <p:txBody>
          <a:bodyPr wrap="square" rtlCol="0">
            <a:spAutoFit/>
          </a:bodyPr>
          <a:lstStyle/>
          <a:p>
            <a:r>
              <a:rPr lang="en-US" sz="1000" b="1" dirty="0" smtClean="0">
                <a:solidFill>
                  <a:srgbClr val="1E4191">
                    <a:lumMod val="60000"/>
                    <a:lumOff val="40000"/>
                  </a:srgbClr>
                </a:solidFill>
              </a:rPr>
              <a:t>Billing &amp; Chargeback</a:t>
            </a:r>
            <a:endParaRPr lang="en-US" sz="1000" b="1" dirty="0">
              <a:solidFill>
                <a:srgbClr val="1E4191">
                  <a:lumMod val="60000"/>
                  <a:lumOff val="40000"/>
                </a:srgbClr>
              </a:solidFill>
            </a:endParaRPr>
          </a:p>
        </p:txBody>
      </p:sp>
      <p:grpSp>
        <p:nvGrpSpPr>
          <p:cNvPr id="61" name="Group 60"/>
          <p:cNvGrpSpPr/>
          <p:nvPr/>
        </p:nvGrpSpPr>
        <p:grpSpPr>
          <a:xfrm>
            <a:off x="8453012" y="4507068"/>
            <a:ext cx="228600" cy="228600"/>
            <a:chOff x="6996426" y="2875798"/>
            <a:chExt cx="228600" cy="228600"/>
          </a:xfrm>
        </p:grpSpPr>
        <p:sp>
          <p:nvSpPr>
            <p:cNvPr id="35" name="Oval 34"/>
            <p:cNvSpPr/>
            <p:nvPr/>
          </p:nvSpPr>
          <p:spPr>
            <a:xfrm>
              <a:off x="6996426" y="2875798"/>
              <a:ext cx="228600" cy="228600"/>
            </a:xfrm>
            <a:prstGeom prst="ellipse">
              <a:avLst/>
            </a:prstGeom>
            <a:noFill/>
            <a:ln w="254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rot="19207272">
              <a:off x="7006414" y="2911037"/>
              <a:ext cx="151347" cy="66517"/>
            </a:xfrm>
            <a:custGeom>
              <a:avLst/>
              <a:gdLst>
                <a:gd name="connsiteX0" fmla="*/ 537492 w 645050"/>
                <a:gd name="connsiteY0" fmla="*/ 73364 h 258280"/>
                <a:gd name="connsiteX1" fmla="*/ 644672 w 645050"/>
                <a:gd name="connsiteY1" fmla="*/ 254854 h 258280"/>
                <a:gd name="connsiteX2" fmla="*/ 645050 w 645050"/>
                <a:gd name="connsiteY2" fmla="*/ 258280 h 258280"/>
                <a:gd name="connsiteX3" fmla="*/ 515713 w 645050"/>
                <a:gd name="connsiteY3" fmla="*/ 258280 h 258280"/>
                <a:gd name="connsiteX4" fmla="*/ 489030 w 645050"/>
                <a:gd name="connsiteY4" fmla="*/ 220718 h 258280"/>
                <a:gd name="connsiteX5" fmla="*/ 448248 w 645050"/>
                <a:gd name="connsiteY5" fmla="*/ 180180 h 258280"/>
                <a:gd name="connsiteX6" fmla="*/ 2 w 645050"/>
                <a:gd name="connsiteY6" fmla="*/ 162636 h 258280"/>
                <a:gd name="connsiteX7" fmla="*/ 0 w 645050"/>
                <a:gd name="connsiteY7" fmla="*/ 162634 h 258280"/>
                <a:gd name="connsiteX8" fmla="*/ 537492 w 645050"/>
                <a:gd name="connsiteY8" fmla="*/ 73364 h 25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50" h="258280">
                  <a:moveTo>
                    <a:pt x="537492" y="73364"/>
                  </a:moveTo>
                  <a:cubicBezTo>
                    <a:pt x="593950" y="120536"/>
                    <a:pt x="629724" y="184319"/>
                    <a:pt x="644672" y="254854"/>
                  </a:cubicBezTo>
                  <a:lnTo>
                    <a:pt x="645050" y="258280"/>
                  </a:lnTo>
                  <a:lnTo>
                    <a:pt x="515713" y="258280"/>
                  </a:lnTo>
                  <a:lnTo>
                    <a:pt x="489030" y="220718"/>
                  </a:lnTo>
                  <a:cubicBezTo>
                    <a:pt x="476720" y="206166"/>
                    <a:pt x="463115" y="192602"/>
                    <a:pt x="448248" y="180180"/>
                  </a:cubicBezTo>
                  <a:cubicBezTo>
                    <a:pt x="329311" y="80809"/>
                    <a:pt x="152746" y="73898"/>
                    <a:pt x="2" y="162636"/>
                  </a:cubicBezTo>
                  <a:lnTo>
                    <a:pt x="0" y="162634"/>
                  </a:lnTo>
                  <a:cubicBezTo>
                    <a:pt x="146291" y="-12459"/>
                    <a:pt x="386934" y="-52427"/>
                    <a:pt x="537492" y="73364"/>
                  </a:cubicBez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7087298" y="2922438"/>
              <a:ext cx="85549" cy="100167"/>
            </a:xfrm>
            <a:custGeom>
              <a:avLst/>
              <a:gdLst>
                <a:gd name="connsiteX0" fmla="*/ 364613 w 364613"/>
                <a:gd name="connsiteY0" fmla="*/ 0 h 428714"/>
                <a:gd name="connsiteX1" fmla="*/ 121306 w 364613"/>
                <a:gd name="connsiteY1" fmla="*/ 375569 h 428714"/>
                <a:gd name="connsiteX2" fmla="*/ 118567 w 364613"/>
                <a:gd name="connsiteY2" fmla="*/ 389638 h 428714"/>
                <a:gd name="connsiteX3" fmla="*/ 61708 w 364613"/>
                <a:gd name="connsiteY3" fmla="*/ 428714 h 428714"/>
                <a:gd name="connsiteX4" fmla="*/ 0 w 364613"/>
                <a:gd name="connsiteY4" fmla="*/ 364733 h 428714"/>
                <a:gd name="connsiteX5" fmla="*/ 37689 w 364613"/>
                <a:gd name="connsiteY5" fmla="*/ 305780 h 428714"/>
                <a:gd name="connsiteX6" fmla="*/ 53995 w 364613"/>
                <a:gd name="connsiteY6" fmla="*/ 302367 h 42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613" h="428714">
                  <a:moveTo>
                    <a:pt x="364613" y="0"/>
                  </a:moveTo>
                  <a:lnTo>
                    <a:pt x="121306" y="375569"/>
                  </a:lnTo>
                  <a:lnTo>
                    <a:pt x="118567" y="389638"/>
                  </a:lnTo>
                  <a:cubicBezTo>
                    <a:pt x="109199" y="412601"/>
                    <a:pt x="87268" y="428714"/>
                    <a:pt x="61708" y="428714"/>
                  </a:cubicBezTo>
                  <a:cubicBezTo>
                    <a:pt x="27628" y="428714"/>
                    <a:pt x="0" y="400069"/>
                    <a:pt x="0" y="364733"/>
                  </a:cubicBezTo>
                  <a:cubicBezTo>
                    <a:pt x="0" y="338231"/>
                    <a:pt x="15541" y="315493"/>
                    <a:pt x="37689" y="305780"/>
                  </a:cubicBezTo>
                  <a:lnTo>
                    <a:pt x="53995" y="302367"/>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 name="TextBox 203"/>
          <p:cNvSpPr txBox="1"/>
          <p:nvPr/>
        </p:nvSpPr>
        <p:spPr>
          <a:xfrm>
            <a:off x="9929821" y="4343301"/>
            <a:ext cx="593594" cy="400110"/>
          </a:xfrm>
          <a:prstGeom prst="rect">
            <a:avLst/>
          </a:prstGeom>
          <a:noFill/>
        </p:spPr>
        <p:txBody>
          <a:bodyPr wrap="square" rtlCol="0" anchor="ctr">
            <a:spAutoFit/>
          </a:bodyPr>
          <a:lstStyle/>
          <a:p>
            <a:pPr algn="ctr"/>
            <a:r>
              <a:rPr lang="en-US" sz="2000" dirty="0" smtClean="0">
                <a:solidFill>
                  <a:srgbClr val="1E4191">
                    <a:lumMod val="60000"/>
                    <a:lumOff val="40000"/>
                  </a:srgbClr>
                </a:solidFill>
              </a:rPr>
              <a:t>…</a:t>
            </a:r>
            <a:endParaRPr lang="en-US" sz="2000" dirty="0">
              <a:solidFill>
                <a:srgbClr val="1E4191">
                  <a:lumMod val="60000"/>
                  <a:lumOff val="40000"/>
                </a:srgbClr>
              </a:solidFill>
            </a:endParaRPr>
          </a:p>
        </p:txBody>
      </p:sp>
      <p:sp>
        <p:nvSpPr>
          <p:cNvPr id="205" name="Oval 204"/>
          <p:cNvSpPr/>
          <p:nvPr/>
        </p:nvSpPr>
        <p:spPr>
          <a:xfrm>
            <a:off x="8282422"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9110683"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9938944"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ounded Rectangle 202"/>
          <p:cNvSpPr/>
          <p:nvPr/>
        </p:nvSpPr>
        <p:spPr>
          <a:xfrm>
            <a:off x="8015463" y="1696872"/>
            <a:ext cx="3804343" cy="512335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3008671" y="1010689"/>
            <a:ext cx="2113164" cy="430887"/>
          </a:xfrm>
          <a:prstGeom prst="rect">
            <a:avLst/>
          </a:prstGeom>
          <a:solidFill>
            <a:srgbClr val="E9EFFB"/>
          </a:solidFill>
        </p:spPr>
        <p:txBody>
          <a:bodyPr wrap="square" rtlCol="0">
            <a:spAutoFit/>
          </a:bodyPr>
          <a:lstStyle/>
          <a:p>
            <a:pPr algn="r"/>
            <a:r>
              <a:rPr lang="en-US" sz="1100" b="1" dirty="0" smtClean="0">
                <a:solidFill>
                  <a:srgbClr val="1E4191">
                    <a:lumMod val="60000"/>
                    <a:lumOff val="40000"/>
                  </a:srgbClr>
                </a:solidFill>
              </a:rPr>
              <a:t>Extract “vertical slice” of application functionality</a:t>
            </a:r>
            <a:endParaRPr lang="en-US" sz="1100" b="1" dirty="0">
              <a:solidFill>
                <a:srgbClr val="1E4191">
                  <a:lumMod val="60000"/>
                  <a:lumOff val="40000"/>
                </a:srgbClr>
              </a:solidFill>
            </a:endParaRPr>
          </a:p>
        </p:txBody>
      </p:sp>
      <p:grpSp>
        <p:nvGrpSpPr>
          <p:cNvPr id="138" name="Group 137"/>
          <p:cNvGrpSpPr/>
          <p:nvPr/>
        </p:nvGrpSpPr>
        <p:grpSpPr>
          <a:xfrm>
            <a:off x="8254768" y="3539518"/>
            <a:ext cx="642083" cy="741383"/>
            <a:chOff x="3333515" y="327896"/>
            <a:chExt cx="991955" cy="1032715"/>
          </a:xfrm>
        </p:grpSpPr>
        <p:sp>
          <p:nvSpPr>
            <p:cNvPr id="139" name="Hexagon 138"/>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40" name="Diamond 139"/>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41"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Arial Narrow" panose="020B0606020202030204" pitchFamily="34" charset="0"/>
                </a:rPr>
                <a:t>Microservice 1</a:t>
              </a:r>
            </a:p>
          </p:txBody>
        </p:sp>
      </p:grpSp>
      <p:sp>
        <p:nvSpPr>
          <p:cNvPr id="150" name="Isosceles Triangle 149"/>
          <p:cNvSpPr/>
          <p:nvPr/>
        </p:nvSpPr>
        <p:spPr>
          <a:xfrm rot="5400000">
            <a:off x="4211642" y="3663525"/>
            <a:ext cx="209228" cy="126524"/>
          </a:xfrm>
          <a:prstGeom prst="triangle">
            <a:avLst/>
          </a:prstGeom>
          <a:solidFill>
            <a:schemeClr val="tx1">
              <a:lumMod val="60000"/>
              <a:lumOff val="40000"/>
            </a:schemeClr>
          </a:solidFill>
          <a:ln w="53975">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a:solidFill>
                <a:schemeClr val="tx1">
                  <a:lumMod val="60000"/>
                  <a:lumOff val="40000"/>
                </a:schemeClr>
              </a:solidFill>
            </a:endParaRPr>
          </a:p>
        </p:txBody>
      </p:sp>
      <p:cxnSp>
        <p:nvCxnSpPr>
          <p:cNvPr id="151" name="Straight Connector 150"/>
          <p:cNvCxnSpPr/>
          <p:nvPr/>
        </p:nvCxnSpPr>
        <p:spPr>
          <a:xfrm flipH="1">
            <a:off x="4226037" y="1746842"/>
            <a:ext cx="21222" cy="4440692"/>
          </a:xfrm>
          <a:prstGeom prst="line">
            <a:avLst/>
          </a:prstGeom>
          <a:ln w="53975">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4403856" y="2246397"/>
            <a:ext cx="1096900" cy="1254626"/>
            <a:chOff x="4529358" y="2246397"/>
            <a:chExt cx="1491466" cy="1424375"/>
          </a:xfrm>
        </p:grpSpPr>
        <p:sp>
          <p:nvSpPr>
            <p:cNvPr id="153" name="Hexagon 152"/>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54" name="Diamond 153"/>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55"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smtClean="0">
                  <a:solidFill>
                    <a:schemeClr val="bg1"/>
                  </a:solidFill>
                  <a:latin typeface="Arial Narrow" panose="020B0606020202030204" pitchFamily="34" charset="0"/>
                </a:rPr>
                <a:t>Microservice 1</a:t>
              </a:r>
            </a:p>
          </p:txBody>
        </p:sp>
        <p:sp>
          <p:nvSpPr>
            <p:cNvPr id="156" name="Cube 155"/>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smtClean="0">
                  <a:solidFill>
                    <a:schemeClr val="tx1">
                      <a:lumMod val="60000"/>
                      <a:lumOff val="40000"/>
                    </a:schemeClr>
                  </a:solidFill>
                </a:rPr>
                <a:t>UI</a:t>
              </a:r>
              <a:endParaRPr lang="en-US" sz="700" b="1" dirty="0">
                <a:solidFill>
                  <a:schemeClr val="tx1">
                    <a:lumMod val="60000"/>
                    <a:lumOff val="40000"/>
                  </a:schemeClr>
                </a:solidFill>
              </a:endParaRPr>
            </a:p>
          </p:txBody>
        </p:sp>
        <p:sp>
          <p:nvSpPr>
            <p:cNvPr id="157" name="Cube 156"/>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smtClean="0">
                  <a:solidFill>
                    <a:schemeClr val="tx1">
                      <a:lumMod val="60000"/>
                      <a:lumOff val="40000"/>
                    </a:schemeClr>
                  </a:solidFill>
                </a:rPr>
                <a:t>APII</a:t>
              </a:r>
              <a:endParaRPr lang="en-US" sz="700" b="1" dirty="0">
                <a:solidFill>
                  <a:schemeClr val="tx1">
                    <a:lumMod val="60000"/>
                    <a:lumOff val="40000"/>
                  </a:schemeClr>
                </a:solidFill>
              </a:endParaRPr>
            </a:p>
          </p:txBody>
        </p:sp>
        <p:sp>
          <p:nvSpPr>
            <p:cNvPr id="158" name="Cube 157"/>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smtClean="0">
                  <a:solidFill>
                    <a:schemeClr val="tx1">
                      <a:lumMod val="60000"/>
                      <a:lumOff val="40000"/>
                    </a:schemeClr>
                  </a:solidFill>
                </a:rPr>
                <a:t>Logic</a:t>
              </a:r>
              <a:endParaRPr lang="en-US" sz="700" b="1" dirty="0">
                <a:solidFill>
                  <a:schemeClr val="tx1">
                    <a:lumMod val="60000"/>
                    <a:lumOff val="40000"/>
                  </a:schemeClr>
                </a:solidFill>
              </a:endParaRPr>
            </a:p>
          </p:txBody>
        </p:sp>
        <p:sp>
          <p:nvSpPr>
            <p:cNvPr id="159" name="Cube 158"/>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smtClean="0">
                  <a:solidFill>
                    <a:schemeClr val="tx1">
                      <a:lumMod val="60000"/>
                      <a:lumOff val="40000"/>
                    </a:schemeClr>
                  </a:solidFill>
                </a:rPr>
                <a:t>Data</a:t>
              </a:r>
              <a:endParaRPr lang="en-US" sz="700" b="1" dirty="0">
                <a:solidFill>
                  <a:schemeClr val="tx1">
                    <a:lumMod val="60000"/>
                    <a:lumOff val="40000"/>
                  </a:schemeClr>
                </a:solidFill>
              </a:endParaRPr>
            </a:p>
          </p:txBody>
        </p:sp>
      </p:grpSp>
      <p:sp>
        <p:nvSpPr>
          <p:cNvPr id="163" name="TextBox 162"/>
          <p:cNvSpPr txBox="1"/>
          <p:nvPr/>
        </p:nvSpPr>
        <p:spPr>
          <a:xfrm>
            <a:off x="4546830" y="1903343"/>
            <a:ext cx="3175118" cy="261610"/>
          </a:xfrm>
          <a:prstGeom prst="rect">
            <a:avLst/>
          </a:prstGeom>
          <a:solidFill>
            <a:srgbClr val="E9EFFB"/>
          </a:solidFill>
        </p:spPr>
        <p:txBody>
          <a:bodyPr wrap="square" rtlCol="0">
            <a:spAutoFit/>
          </a:bodyPr>
          <a:lstStyle/>
          <a:p>
            <a:pPr algn="ctr"/>
            <a:r>
              <a:rPr lang="en-US" sz="1100" b="1" dirty="0" smtClean="0">
                <a:solidFill>
                  <a:srgbClr val="1E4191">
                    <a:lumMod val="60000"/>
                    <a:lumOff val="40000"/>
                  </a:srgbClr>
                </a:solidFill>
              </a:rPr>
              <a:t>Package as Microservice(s)</a:t>
            </a:r>
            <a:endParaRPr lang="en-US" sz="1100" b="1" dirty="0">
              <a:solidFill>
                <a:srgbClr val="1E4191">
                  <a:lumMod val="60000"/>
                  <a:lumOff val="40000"/>
                </a:srgbClr>
              </a:solidFill>
            </a:endParaRPr>
          </a:p>
        </p:txBody>
      </p:sp>
      <p:grpSp>
        <p:nvGrpSpPr>
          <p:cNvPr id="186" name="Group 185"/>
          <p:cNvGrpSpPr/>
          <p:nvPr/>
        </p:nvGrpSpPr>
        <p:grpSpPr>
          <a:xfrm>
            <a:off x="5520666" y="2246397"/>
            <a:ext cx="1096900" cy="1254626"/>
            <a:chOff x="4529358" y="2246397"/>
            <a:chExt cx="1491466" cy="1424375"/>
          </a:xfrm>
        </p:grpSpPr>
        <p:sp>
          <p:nvSpPr>
            <p:cNvPr id="187" name="Hexagon 186"/>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88" name="Diamond 187"/>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89"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smtClean="0">
                  <a:solidFill>
                    <a:schemeClr val="bg1"/>
                  </a:solidFill>
                  <a:latin typeface="Arial Narrow" panose="020B0606020202030204" pitchFamily="34" charset="0"/>
                </a:rPr>
                <a:t>Microservice 2</a:t>
              </a:r>
            </a:p>
          </p:txBody>
        </p:sp>
        <p:sp>
          <p:nvSpPr>
            <p:cNvPr id="190" name="Cube 189"/>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smtClean="0">
                  <a:solidFill>
                    <a:schemeClr val="tx1">
                      <a:lumMod val="60000"/>
                      <a:lumOff val="40000"/>
                    </a:schemeClr>
                  </a:solidFill>
                </a:rPr>
                <a:t>UI</a:t>
              </a:r>
              <a:endParaRPr lang="en-US" sz="700" b="1" dirty="0">
                <a:solidFill>
                  <a:schemeClr val="tx1">
                    <a:lumMod val="60000"/>
                    <a:lumOff val="40000"/>
                  </a:schemeClr>
                </a:solidFill>
              </a:endParaRPr>
            </a:p>
          </p:txBody>
        </p:sp>
        <p:sp>
          <p:nvSpPr>
            <p:cNvPr id="192" name="Cube 191"/>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smtClean="0">
                  <a:solidFill>
                    <a:schemeClr val="tx1">
                      <a:lumMod val="60000"/>
                      <a:lumOff val="40000"/>
                    </a:schemeClr>
                  </a:solidFill>
                </a:rPr>
                <a:t>API</a:t>
              </a:r>
              <a:endParaRPr lang="en-US" sz="700" b="1" dirty="0">
                <a:solidFill>
                  <a:schemeClr val="tx1">
                    <a:lumMod val="60000"/>
                    <a:lumOff val="40000"/>
                  </a:schemeClr>
                </a:solidFill>
              </a:endParaRPr>
            </a:p>
          </p:txBody>
        </p:sp>
        <p:sp>
          <p:nvSpPr>
            <p:cNvPr id="193" name="Cube 192"/>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smtClean="0">
                  <a:solidFill>
                    <a:schemeClr val="tx1">
                      <a:lumMod val="60000"/>
                      <a:lumOff val="40000"/>
                    </a:schemeClr>
                  </a:solidFill>
                </a:rPr>
                <a:t>Logic</a:t>
              </a:r>
              <a:endParaRPr lang="en-US" sz="700" b="1" dirty="0">
                <a:solidFill>
                  <a:schemeClr val="tx1">
                    <a:lumMod val="60000"/>
                    <a:lumOff val="40000"/>
                  </a:schemeClr>
                </a:solidFill>
              </a:endParaRPr>
            </a:p>
          </p:txBody>
        </p:sp>
        <p:sp>
          <p:nvSpPr>
            <p:cNvPr id="195" name="Cube 194"/>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smtClean="0">
                  <a:solidFill>
                    <a:schemeClr val="tx1">
                      <a:lumMod val="60000"/>
                      <a:lumOff val="40000"/>
                    </a:schemeClr>
                  </a:solidFill>
                </a:rPr>
                <a:t>Data</a:t>
              </a:r>
              <a:endParaRPr lang="en-US" sz="700" b="1" dirty="0">
                <a:solidFill>
                  <a:schemeClr val="tx1">
                    <a:lumMod val="60000"/>
                    <a:lumOff val="40000"/>
                  </a:schemeClr>
                </a:solidFill>
              </a:endParaRPr>
            </a:p>
          </p:txBody>
        </p:sp>
      </p:grpSp>
      <p:grpSp>
        <p:nvGrpSpPr>
          <p:cNvPr id="196" name="Group 195"/>
          <p:cNvGrpSpPr/>
          <p:nvPr/>
        </p:nvGrpSpPr>
        <p:grpSpPr>
          <a:xfrm>
            <a:off x="6637476" y="2246397"/>
            <a:ext cx="1096900" cy="1254626"/>
            <a:chOff x="4529358" y="2246397"/>
            <a:chExt cx="1491466" cy="1424375"/>
          </a:xfrm>
        </p:grpSpPr>
        <p:sp>
          <p:nvSpPr>
            <p:cNvPr id="197" name="Hexagon 196"/>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98" name="Diamond 197"/>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99"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smtClean="0">
                  <a:solidFill>
                    <a:schemeClr val="bg1"/>
                  </a:solidFill>
                  <a:latin typeface="Arial Narrow" panose="020B0606020202030204" pitchFamily="34" charset="0"/>
                </a:rPr>
                <a:t>Microservice n</a:t>
              </a:r>
            </a:p>
          </p:txBody>
        </p:sp>
        <p:sp>
          <p:nvSpPr>
            <p:cNvPr id="200" name="Cube 199"/>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smtClean="0">
                  <a:solidFill>
                    <a:schemeClr val="tx1">
                      <a:lumMod val="60000"/>
                      <a:lumOff val="40000"/>
                    </a:schemeClr>
                  </a:solidFill>
                </a:rPr>
                <a:t>UI</a:t>
              </a:r>
              <a:endParaRPr lang="en-US" sz="700" b="1" dirty="0">
                <a:solidFill>
                  <a:schemeClr val="tx1">
                    <a:lumMod val="60000"/>
                    <a:lumOff val="40000"/>
                  </a:schemeClr>
                </a:solidFill>
              </a:endParaRPr>
            </a:p>
          </p:txBody>
        </p:sp>
        <p:sp>
          <p:nvSpPr>
            <p:cNvPr id="208" name="Cube 207"/>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smtClean="0">
                  <a:solidFill>
                    <a:schemeClr val="tx1">
                      <a:lumMod val="60000"/>
                      <a:lumOff val="40000"/>
                    </a:schemeClr>
                  </a:solidFill>
                </a:rPr>
                <a:t>API</a:t>
              </a:r>
              <a:endParaRPr lang="en-US" sz="700" b="1" dirty="0">
                <a:solidFill>
                  <a:schemeClr val="tx1">
                    <a:lumMod val="60000"/>
                    <a:lumOff val="40000"/>
                  </a:schemeClr>
                </a:solidFill>
              </a:endParaRPr>
            </a:p>
          </p:txBody>
        </p:sp>
        <p:sp>
          <p:nvSpPr>
            <p:cNvPr id="211" name="Cube 210"/>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smtClean="0">
                  <a:solidFill>
                    <a:schemeClr val="tx1">
                      <a:lumMod val="60000"/>
                      <a:lumOff val="40000"/>
                    </a:schemeClr>
                  </a:solidFill>
                </a:rPr>
                <a:t>Logic</a:t>
              </a:r>
              <a:endParaRPr lang="en-US" sz="700" b="1" dirty="0">
                <a:solidFill>
                  <a:schemeClr val="tx1">
                    <a:lumMod val="60000"/>
                    <a:lumOff val="40000"/>
                  </a:schemeClr>
                </a:solidFill>
              </a:endParaRPr>
            </a:p>
          </p:txBody>
        </p:sp>
        <p:sp>
          <p:nvSpPr>
            <p:cNvPr id="213" name="Cube 212"/>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smtClean="0">
                  <a:solidFill>
                    <a:schemeClr val="tx1">
                      <a:lumMod val="60000"/>
                      <a:lumOff val="40000"/>
                    </a:schemeClr>
                  </a:solidFill>
                </a:rPr>
                <a:t>Data</a:t>
              </a:r>
              <a:endParaRPr lang="en-US" sz="700" b="1" dirty="0">
                <a:solidFill>
                  <a:schemeClr val="tx1">
                    <a:lumMod val="60000"/>
                    <a:lumOff val="40000"/>
                  </a:schemeClr>
                </a:solidFill>
              </a:endParaRPr>
            </a:p>
          </p:txBody>
        </p:sp>
      </p:grpSp>
      <p:grpSp>
        <p:nvGrpSpPr>
          <p:cNvPr id="216" name="Group 215"/>
          <p:cNvGrpSpPr/>
          <p:nvPr/>
        </p:nvGrpSpPr>
        <p:grpSpPr>
          <a:xfrm>
            <a:off x="8986726" y="3529894"/>
            <a:ext cx="642083" cy="741383"/>
            <a:chOff x="3333515" y="327896"/>
            <a:chExt cx="991955" cy="1032715"/>
          </a:xfrm>
        </p:grpSpPr>
        <p:sp>
          <p:nvSpPr>
            <p:cNvPr id="217" name="Hexagon 216"/>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18" name="Diamond 217"/>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19"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Arial Narrow" panose="020B0606020202030204" pitchFamily="34" charset="0"/>
                </a:rPr>
                <a:t>Microservice 2</a:t>
              </a:r>
            </a:p>
          </p:txBody>
        </p:sp>
      </p:grpSp>
      <p:grpSp>
        <p:nvGrpSpPr>
          <p:cNvPr id="220" name="Group 219"/>
          <p:cNvGrpSpPr/>
          <p:nvPr/>
        </p:nvGrpSpPr>
        <p:grpSpPr>
          <a:xfrm>
            <a:off x="9706053" y="3527213"/>
            <a:ext cx="642083" cy="741383"/>
            <a:chOff x="3333515" y="327896"/>
            <a:chExt cx="991955" cy="1032715"/>
          </a:xfrm>
        </p:grpSpPr>
        <p:sp>
          <p:nvSpPr>
            <p:cNvPr id="221" name="Hexagon 220"/>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22" name="Diamond 221"/>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23"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Arial Narrow" panose="020B0606020202030204" pitchFamily="34" charset="0"/>
                </a:rPr>
                <a:t>Microservice n</a:t>
              </a:r>
            </a:p>
          </p:txBody>
        </p:sp>
      </p:grpSp>
      <p:sp>
        <p:nvSpPr>
          <p:cNvPr id="224" name="TextBox 223"/>
          <p:cNvSpPr txBox="1"/>
          <p:nvPr/>
        </p:nvSpPr>
        <p:spPr>
          <a:xfrm>
            <a:off x="4754630" y="3554318"/>
            <a:ext cx="3095349" cy="261610"/>
          </a:xfrm>
          <a:prstGeom prst="rect">
            <a:avLst/>
          </a:prstGeom>
          <a:noFill/>
        </p:spPr>
        <p:txBody>
          <a:bodyPr wrap="square" rtlCol="0">
            <a:spAutoFit/>
          </a:bodyPr>
          <a:lstStyle/>
          <a:p>
            <a:pPr algn="r"/>
            <a:r>
              <a:rPr lang="en-US" sz="1100" b="1" dirty="0" smtClean="0">
                <a:solidFill>
                  <a:srgbClr val="1E4191">
                    <a:lumMod val="60000"/>
                    <a:lumOff val="40000"/>
                  </a:srgbClr>
                </a:solidFill>
              </a:rPr>
              <a:t>Deploy on Microservices Platform</a:t>
            </a:r>
            <a:endParaRPr lang="en-US" sz="1100" b="1" dirty="0">
              <a:solidFill>
                <a:srgbClr val="1E4191">
                  <a:lumMod val="60000"/>
                  <a:lumOff val="40000"/>
                </a:srgbClr>
              </a:solidFill>
            </a:endParaRPr>
          </a:p>
        </p:txBody>
      </p:sp>
      <p:sp>
        <p:nvSpPr>
          <p:cNvPr id="39" name="Oval 38"/>
          <p:cNvSpPr/>
          <p:nvPr/>
        </p:nvSpPr>
        <p:spPr>
          <a:xfrm>
            <a:off x="3033158" y="1070771"/>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0000"/>
                    <a:lumOff val="40000"/>
                  </a:schemeClr>
                </a:solidFill>
              </a:rPr>
              <a:t>1</a:t>
            </a:r>
            <a:endParaRPr lang="en-US" dirty="0">
              <a:solidFill>
                <a:schemeClr val="tx1">
                  <a:lumMod val="60000"/>
                  <a:lumOff val="40000"/>
                </a:schemeClr>
              </a:solidFill>
            </a:endParaRPr>
          </a:p>
        </p:txBody>
      </p:sp>
      <p:sp>
        <p:nvSpPr>
          <p:cNvPr id="227" name="Oval 226"/>
          <p:cNvSpPr/>
          <p:nvPr/>
        </p:nvSpPr>
        <p:spPr>
          <a:xfrm>
            <a:off x="4673894" y="1881065"/>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2</a:t>
            </a:r>
          </a:p>
        </p:txBody>
      </p:sp>
      <p:sp>
        <p:nvSpPr>
          <p:cNvPr id="228" name="Oval 227"/>
          <p:cNvSpPr/>
          <p:nvPr/>
        </p:nvSpPr>
        <p:spPr>
          <a:xfrm>
            <a:off x="5132040" y="3548319"/>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0000"/>
                    <a:lumOff val="40000"/>
                  </a:schemeClr>
                </a:solidFill>
              </a:rPr>
              <a:t>3</a:t>
            </a:r>
            <a:endParaRPr lang="en-US" dirty="0">
              <a:solidFill>
                <a:schemeClr val="tx1">
                  <a:lumMod val="60000"/>
                  <a:lumOff val="40000"/>
                </a:schemeClr>
              </a:solidFill>
            </a:endParaRPr>
          </a:p>
        </p:txBody>
      </p:sp>
      <p:sp>
        <p:nvSpPr>
          <p:cNvPr id="230" name="Oval 229"/>
          <p:cNvSpPr/>
          <p:nvPr/>
        </p:nvSpPr>
        <p:spPr>
          <a:xfrm>
            <a:off x="9815030" y="3084826"/>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4</a:t>
            </a:r>
          </a:p>
        </p:txBody>
      </p:sp>
      <p:sp>
        <p:nvSpPr>
          <p:cNvPr id="231" name="Rectangle 230"/>
          <p:cNvSpPr/>
          <p:nvPr/>
        </p:nvSpPr>
        <p:spPr>
          <a:xfrm>
            <a:off x="8105777" y="2162693"/>
            <a:ext cx="2403679" cy="45881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2" name="Hexagon 231"/>
          <p:cNvSpPr/>
          <p:nvPr/>
        </p:nvSpPr>
        <p:spPr>
          <a:xfrm>
            <a:off x="8267577"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Hexagon 232"/>
          <p:cNvSpPr/>
          <p:nvPr/>
        </p:nvSpPr>
        <p:spPr>
          <a:xfrm>
            <a:off x="8816054"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9357708"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Hexagon 234"/>
          <p:cNvSpPr/>
          <p:nvPr/>
        </p:nvSpPr>
        <p:spPr>
          <a:xfrm>
            <a:off x="9905892" y="2270132"/>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p:cNvSpPr txBox="1"/>
          <p:nvPr/>
        </p:nvSpPr>
        <p:spPr>
          <a:xfrm>
            <a:off x="10568424" y="2204660"/>
            <a:ext cx="1019175" cy="430887"/>
          </a:xfrm>
          <a:prstGeom prst="rect">
            <a:avLst/>
          </a:prstGeom>
          <a:noFill/>
        </p:spPr>
        <p:txBody>
          <a:bodyPr wrap="square" rtlCol="0">
            <a:spAutoFit/>
          </a:bodyPr>
          <a:lstStyle/>
          <a:p>
            <a:r>
              <a:rPr lang="en-US" sz="1100" b="1" dirty="0" smtClean="0">
                <a:solidFill>
                  <a:srgbClr val="1E4191">
                    <a:lumMod val="60000"/>
                    <a:lumOff val="40000"/>
                  </a:srgbClr>
                </a:solidFill>
              </a:rPr>
              <a:t>InSight API Layer</a:t>
            </a:r>
            <a:endParaRPr lang="en-US" sz="1100" b="1" dirty="0">
              <a:solidFill>
                <a:srgbClr val="1E4191">
                  <a:lumMod val="60000"/>
                  <a:lumOff val="40000"/>
                </a:srgbClr>
              </a:solidFill>
            </a:endParaRPr>
          </a:p>
        </p:txBody>
      </p:sp>
      <p:grpSp>
        <p:nvGrpSpPr>
          <p:cNvPr id="179" name="Group 178"/>
          <p:cNvGrpSpPr/>
          <p:nvPr/>
        </p:nvGrpSpPr>
        <p:grpSpPr>
          <a:xfrm>
            <a:off x="11010810" y="1504990"/>
            <a:ext cx="224658" cy="228189"/>
            <a:chOff x="6413828" y="3137946"/>
            <a:chExt cx="311865" cy="361840"/>
          </a:xfrm>
        </p:grpSpPr>
        <p:sp>
          <p:nvSpPr>
            <p:cNvPr id="184" name="Rounded Rectangle 183"/>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Block Arc 184"/>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Oval 200"/>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TextBox 208"/>
          <p:cNvSpPr txBox="1"/>
          <p:nvPr/>
        </p:nvSpPr>
        <p:spPr>
          <a:xfrm>
            <a:off x="9929821" y="1486407"/>
            <a:ext cx="1190930" cy="230832"/>
          </a:xfrm>
          <a:prstGeom prst="rect">
            <a:avLst/>
          </a:prstGeom>
          <a:noFill/>
        </p:spPr>
        <p:txBody>
          <a:bodyPr wrap="square" rtlCol="0">
            <a:spAutoFit/>
          </a:bodyPr>
          <a:lstStyle/>
          <a:p>
            <a:r>
              <a:rPr lang="en-US" sz="900" b="1" dirty="0" smtClean="0">
                <a:solidFill>
                  <a:srgbClr val="1E4191">
                    <a:lumMod val="60000"/>
                    <a:lumOff val="40000"/>
                  </a:srgbClr>
                </a:solidFill>
              </a:rPr>
              <a:t>Platform Security</a:t>
            </a:r>
            <a:endParaRPr lang="en-US" sz="900" b="1" dirty="0">
              <a:solidFill>
                <a:srgbClr val="1E4191">
                  <a:lumMod val="60000"/>
                  <a:lumOff val="40000"/>
                </a:srgbClr>
              </a:solidFill>
            </a:endParaRPr>
          </a:p>
        </p:txBody>
      </p:sp>
      <p:grpSp>
        <p:nvGrpSpPr>
          <p:cNvPr id="214" name="Group 213"/>
          <p:cNvGrpSpPr/>
          <p:nvPr/>
        </p:nvGrpSpPr>
        <p:grpSpPr>
          <a:xfrm>
            <a:off x="10188018" y="1990595"/>
            <a:ext cx="224658" cy="228189"/>
            <a:chOff x="6413828" y="3137946"/>
            <a:chExt cx="311865" cy="361840"/>
          </a:xfrm>
        </p:grpSpPr>
        <p:sp>
          <p:nvSpPr>
            <p:cNvPr id="215" name="Rounded Rectangle 214"/>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Block Arc 224"/>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Oval 225"/>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8" name="TextBox 237"/>
          <p:cNvSpPr txBox="1"/>
          <p:nvPr/>
        </p:nvSpPr>
        <p:spPr>
          <a:xfrm>
            <a:off x="10347713" y="1952145"/>
            <a:ext cx="1105381" cy="230832"/>
          </a:xfrm>
          <a:prstGeom prst="rect">
            <a:avLst/>
          </a:prstGeom>
          <a:noFill/>
        </p:spPr>
        <p:txBody>
          <a:bodyPr wrap="square" rtlCol="0">
            <a:spAutoFit/>
          </a:bodyPr>
          <a:lstStyle/>
          <a:p>
            <a:r>
              <a:rPr lang="en-US" sz="900" b="1" dirty="0" smtClean="0">
                <a:solidFill>
                  <a:srgbClr val="1E4191">
                    <a:lumMod val="60000"/>
                    <a:lumOff val="40000"/>
                  </a:srgbClr>
                </a:solidFill>
              </a:rPr>
              <a:t>API Security</a:t>
            </a:r>
            <a:endParaRPr lang="en-US" sz="900" b="1" dirty="0">
              <a:solidFill>
                <a:srgbClr val="1E4191">
                  <a:lumMod val="60000"/>
                  <a:lumOff val="40000"/>
                </a:srgbClr>
              </a:solidFill>
            </a:endParaRPr>
          </a:p>
        </p:txBody>
      </p:sp>
    </p:spTree>
    <p:extLst>
      <p:ext uri="{BB962C8B-B14F-4D97-AF65-F5344CB8AC3E}">
        <p14:creationId xmlns:p14="http://schemas.microsoft.com/office/powerpoint/2010/main" val="3136212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ectangle 211"/>
          <p:cNvSpPr/>
          <p:nvPr/>
        </p:nvSpPr>
        <p:spPr>
          <a:xfrm>
            <a:off x="2838831" y="2777708"/>
            <a:ext cx="2890975" cy="40802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5976713" y="2113768"/>
            <a:ext cx="2634422" cy="57229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046768" y="1678755"/>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3090845" y="1750471"/>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smtClean="0">
                <a:solidFill>
                  <a:schemeClr val="bg1"/>
                </a:solidFill>
              </a:rPr>
              <a:t>InSight API Layer</a:t>
            </a:r>
            <a:endParaRPr lang="en-US" sz="3600" dirty="0">
              <a:solidFill>
                <a:schemeClr val="bg1"/>
              </a:solidFill>
            </a:endParaRPr>
          </a:p>
        </p:txBody>
      </p:sp>
      <p:cxnSp>
        <p:nvCxnSpPr>
          <p:cNvPr id="17" name="Straight Connector 16"/>
          <p:cNvCxnSpPr/>
          <p:nvPr/>
        </p:nvCxnSpPr>
        <p:spPr>
          <a:xfrm>
            <a:off x="5818787" y="134063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84144" y="1986052"/>
            <a:ext cx="376026" cy="261610"/>
          </a:xfrm>
          <a:prstGeom prst="rect">
            <a:avLst/>
          </a:prstGeom>
          <a:noFill/>
        </p:spPr>
        <p:txBody>
          <a:bodyPr wrap="square" rtlCol="0">
            <a:spAutoFit/>
          </a:bodyPr>
          <a:lstStyle/>
          <a:p>
            <a:r>
              <a:rPr lang="en-US" sz="1100" b="1" dirty="0" smtClean="0">
                <a:solidFill>
                  <a:srgbClr val="1E4191">
                    <a:lumMod val="60000"/>
                    <a:lumOff val="40000"/>
                  </a:srgbClr>
                </a:solidFill>
              </a:rPr>
              <a:t>UI</a:t>
            </a:r>
            <a:endParaRPr lang="en-US" sz="1100" b="1" dirty="0">
              <a:solidFill>
                <a:srgbClr val="1E4191">
                  <a:lumMod val="60000"/>
                  <a:lumOff val="40000"/>
                </a:srgbClr>
              </a:solidFill>
            </a:endParaRPr>
          </a:p>
        </p:txBody>
      </p:sp>
      <p:sp>
        <p:nvSpPr>
          <p:cNvPr id="11" name="TextBox 10"/>
          <p:cNvSpPr txBox="1"/>
          <p:nvPr/>
        </p:nvSpPr>
        <p:spPr>
          <a:xfrm>
            <a:off x="1684144" y="3035828"/>
            <a:ext cx="1316051" cy="600164"/>
          </a:xfrm>
          <a:prstGeom prst="rect">
            <a:avLst/>
          </a:prstGeom>
          <a:noFill/>
        </p:spPr>
        <p:txBody>
          <a:bodyPr wrap="square" rtlCol="0">
            <a:spAutoFit/>
          </a:bodyPr>
          <a:lstStyle/>
          <a:p>
            <a:r>
              <a:rPr lang="en-US" sz="1100" b="1" dirty="0" smtClean="0">
                <a:solidFill>
                  <a:srgbClr val="1E4191">
                    <a:lumMod val="60000"/>
                    <a:lumOff val="40000"/>
                  </a:srgbClr>
                </a:solidFill>
              </a:rPr>
              <a:t>Application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Services</a:t>
            </a:r>
            <a:br>
              <a:rPr lang="en-US" sz="1100" b="1" dirty="0" smtClean="0">
                <a:solidFill>
                  <a:srgbClr val="1E4191">
                    <a:lumMod val="60000"/>
                    <a:lumOff val="40000"/>
                  </a:srgbClr>
                </a:solidFill>
              </a:rPr>
            </a:br>
            <a:r>
              <a:rPr lang="en-US" sz="1100" b="1" dirty="0" smtClean="0">
                <a:solidFill>
                  <a:srgbClr val="1E4191">
                    <a:lumMod val="60000"/>
                    <a:lumOff val="40000"/>
                  </a:srgbClr>
                </a:solidFill>
              </a:rPr>
              <a:t>Layer</a:t>
            </a:r>
            <a:endParaRPr lang="en-US" sz="1100" b="1" dirty="0">
              <a:solidFill>
                <a:srgbClr val="1E4191">
                  <a:lumMod val="60000"/>
                  <a:lumOff val="40000"/>
                </a:srgbClr>
              </a:solidFill>
            </a:endParaRPr>
          </a:p>
        </p:txBody>
      </p:sp>
      <p:sp>
        <p:nvSpPr>
          <p:cNvPr id="12" name="TextBox 11"/>
          <p:cNvSpPr txBox="1"/>
          <p:nvPr/>
        </p:nvSpPr>
        <p:spPr>
          <a:xfrm>
            <a:off x="1684144" y="5601855"/>
            <a:ext cx="1291855" cy="430887"/>
          </a:xfrm>
          <a:prstGeom prst="rect">
            <a:avLst/>
          </a:prstGeom>
          <a:noFill/>
        </p:spPr>
        <p:txBody>
          <a:bodyPr wrap="square" rtlCol="0">
            <a:spAutoFit/>
          </a:bodyPr>
          <a:lstStyle/>
          <a:p>
            <a:r>
              <a:rPr lang="en-US" sz="1100" b="1" dirty="0" smtClean="0">
                <a:solidFill>
                  <a:srgbClr val="1E4191">
                    <a:lumMod val="60000"/>
                    <a:lumOff val="40000"/>
                  </a:srgbClr>
                </a:solidFill>
              </a:rPr>
              <a:t>Backend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Dependencies</a:t>
            </a:r>
            <a:endParaRPr lang="en-US" sz="1100" b="1" dirty="0">
              <a:solidFill>
                <a:srgbClr val="1E4191">
                  <a:lumMod val="60000"/>
                  <a:lumOff val="40000"/>
                </a:srgbClr>
              </a:solidFill>
            </a:endParaRPr>
          </a:p>
        </p:txBody>
      </p:sp>
      <p:sp>
        <p:nvSpPr>
          <p:cNvPr id="13" name="TextBox 12"/>
          <p:cNvSpPr txBox="1"/>
          <p:nvPr/>
        </p:nvSpPr>
        <p:spPr>
          <a:xfrm>
            <a:off x="1684144" y="6290359"/>
            <a:ext cx="1154687" cy="261610"/>
          </a:xfrm>
          <a:prstGeom prst="rect">
            <a:avLst/>
          </a:prstGeom>
          <a:noFill/>
        </p:spPr>
        <p:txBody>
          <a:bodyPr wrap="square" rtlCol="0">
            <a:spAutoFit/>
          </a:bodyPr>
          <a:lstStyle/>
          <a:p>
            <a:r>
              <a:rPr lang="en-US" sz="1100" b="1" dirty="0" smtClean="0">
                <a:solidFill>
                  <a:srgbClr val="1E4191">
                    <a:lumMod val="60000"/>
                    <a:lumOff val="40000"/>
                  </a:srgbClr>
                </a:solidFill>
              </a:rPr>
              <a:t>Infrastructure</a:t>
            </a:r>
            <a:endParaRPr lang="en-US" sz="1100" b="1" dirty="0">
              <a:solidFill>
                <a:srgbClr val="1E4191">
                  <a:lumMod val="60000"/>
                  <a:lumOff val="40000"/>
                </a:srgbClr>
              </a:solidFill>
            </a:endParaRPr>
          </a:p>
        </p:txBody>
      </p:sp>
      <p:grpSp>
        <p:nvGrpSpPr>
          <p:cNvPr id="9" name="Group 8"/>
          <p:cNvGrpSpPr/>
          <p:nvPr/>
        </p:nvGrpSpPr>
        <p:grpSpPr>
          <a:xfrm>
            <a:off x="3816462" y="1678755"/>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3126012" y="1852408"/>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3126012" y="203885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3126012" y="221259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3226273" y="1802909"/>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3380867" y="1885416"/>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389285" y="1960708"/>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248139" y="1909831"/>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3251965" y="206483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3372351" y="206413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3255140" y="221088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3375526" y="221018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3122837" y="237134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3314073" y="2553356"/>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050533" y="300851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3129347"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957608"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785869"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3138693" y="5726727"/>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4436661" y="5609054"/>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4571753" y="5700968"/>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3705488" y="5721730"/>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3054503" y="5609054"/>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5036819" y="5609054"/>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5132534" y="5704610"/>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5221326" y="5817255"/>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306681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3612283"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4157754"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4703225"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5248697"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3050100" y="3670772"/>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1684144" y="3903286"/>
            <a:ext cx="1341288" cy="600164"/>
          </a:xfrm>
          <a:prstGeom prst="rect">
            <a:avLst/>
          </a:prstGeom>
          <a:noFill/>
        </p:spPr>
        <p:txBody>
          <a:bodyPr wrap="square" rtlCol="0">
            <a:spAutoFit/>
          </a:bodyPr>
          <a:lstStyle/>
          <a:p>
            <a:r>
              <a:rPr lang="en-US" sz="1100" b="1" dirty="0" smtClean="0">
                <a:solidFill>
                  <a:srgbClr val="1E4191">
                    <a:lumMod val="60000"/>
                    <a:lumOff val="40000"/>
                  </a:srgbClr>
                </a:solidFill>
              </a:rPr>
              <a:t>Middle Tier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Application </a:t>
            </a:r>
          </a:p>
          <a:p>
            <a:r>
              <a:rPr lang="en-US" sz="1100" b="1" dirty="0" smtClean="0">
                <a:solidFill>
                  <a:srgbClr val="1E4191">
                    <a:lumMod val="60000"/>
                    <a:lumOff val="40000"/>
                  </a:srgbClr>
                </a:solidFill>
              </a:rPr>
              <a:t>Code</a:t>
            </a:r>
            <a:endParaRPr lang="en-US" sz="1100" b="1" dirty="0">
              <a:solidFill>
                <a:srgbClr val="1E4191">
                  <a:lumMod val="60000"/>
                  <a:lumOff val="40000"/>
                </a:srgbClr>
              </a:solidFill>
            </a:endParaRPr>
          </a:p>
        </p:txBody>
      </p:sp>
      <p:grpSp>
        <p:nvGrpSpPr>
          <p:cNvPr id="30" name="Group 29"/>
          <p:cNvGrpSpPr/>
          <p:nvPr/>
        </p:nvGrpSpPr>
        <p:grpSpPr>
          <a:xfrm>
            <a:off x="3098302" y="3727398"/>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255" name="Rectangle 254"/>
          <p:cNvSpPr/>
          <p:nvPr/>
        </p:nvSpPr>
        <p:spPr>
          <a:xfrm>
            <a:off x="6098906" y="2168027"/>
            <a:ext cx="2403679" cy="45881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56" name="Hexagon 255"/>
          <p:cNvSpPr/>
          <p:nvPr/>
        </p:nvSpPr>
        <p:spPr>
          <a:xfrm>
            <a:off x="6260706" y="2273194"/>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Hexagon 256"/>
          <p:cNvSpPr/>
          <p:nvPr/>
        </p:nvSpPr>
        <p:spPr>
          <a:xfrm>
            <a:off x="6809183" y="2273194"/>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Hexagon 257"/>
          <p:cNvSpPr/>
          <p:nvPr/>
        </p:nvSpPr>
        <p:spPr>
          <a:xfrm>
            <a:off x="7350837" y="2273194"/>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lowchart: Direct Access Storage 258"/>
          <p:cNvSpPr/>
          <p:nvPr/>
        </p:nvSpPr>
        <p:spPr>
          <a:xfrm>
            <a:off x="6186405" y="569479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ounded Rectangle 259"/>
          <p:cNvSpPr/>
          <p:nvPr/>
        </p:nvSpPr>
        <p:spPr>
          <a:xfrm>
            <a:off x="7382013" y="557711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7517105" y="5669032"/>
            <a:ext cx="258496" cy="253833"/>
            <a:chOff x="1298781" y="3822989"/>
            <a:chExt cx="390186" cy="354791"/>
          </a:xfrm>
        </p:grpSpPr>
        <p:sp>
          <p:nvSpPr>
            <p:cNvPr id="262" name="Oval 26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9" name="Flowchart: Direct Access Storage 268"/>
          <p:cNvSpPr/>
          <p:nvPr/>
        </p:nvSpPr>
        <p:spPr>
          <a:xfrm>
            <a:off x="6753200" y="568979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ounded Rectangle 269"/>
          <p:cNvSpPr/>
          <p:nvPr/>
        </p:nvSpPr>
        <p:spPr>
          <a:xfrm>
            <a:off x="6102215" y="557711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ounded Rectangle 270"/>
          <p:cNvSpPr/>
          <p:nvPr/>
        </p:nvSpPr>
        <p:spPr>
          <a:xfrm>
            <a:off x="7982171" y="557711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Magnetic Disk 271"/>
          <p:cNvSpPr/>
          <p:nvPr/>
        </p:nvSpPr>
        <p:spPr>
          <a:xfrm>
            <a:off x="8077886" y="567267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Magnetic Disk 272"/>
          <p:cNvSpPr/>
          <p:nvPr/>
        </p:nvSpPr>
        <p:spPr>
          <a:xfrm>
            <a:off x="8166678" y="578531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Hexagon 273"/>
          <p:cNvSpPr/>
          <p:nvPr/>
        </p:nvSpPr>
        <p:spPr>
          <a:xfrm>
            <a:off x="7899021" y="2275466"/>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5998231" y="4280872"/>
            <a:ext cx="2540150" cy="193349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8" name="Oval 287"/>
          <p:cNvSpPr/>
          <p:nvPr/>
        </p:nvSpPr>
        <p:spPr>
          <a:xfrm>
            <a:off x="6190707" y="439603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7018968" y="439603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7847229" y="439603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TextBox 351"/>
          <p:cNvSpPr txBox="1"/>
          <p:nvPr/>
        </p:nvSpPr>
        <p:spPr>
          <a:xfrm>
            <a:off x="5858707" y="826758"/>
            <a:ext cx="2307971" cy="646331"/>
          </a:xfrm>
          <a:prstGeom prst="rect">
            <a:avLst/>
          </a:prstGeom>
          <a:noFill/>
        </p:spPr>
        <p:txBody>
          <a:bodyPr wrap="square" rtlCol="0" anchor="ctr">
            <a:spAutoFit/>
          </a:bodyPr>
          <a:lstStyle/>
          <a:p>
            <a:r>
              <a:rPr lang="en-US" b="1" dirty="0" smtClean="0">
                <a:solidFill>
                  <a:srgbClr val="1E4191">
                    <a:lumMod val="60000"/>
                    <a:lumOff val="40000"/>
                  </a:srgbClr>
                </a:solidFill>
              </a:rPr>
              <a:t>Microservices Platform</a:t>
            </a:r>
            <a:endParaRPr lang="en-US" b="1" dirty="0">
              <a:solidFill>
                <a:srgbClr val="1E4191">
                  <a:lumMod val="60000"/>
                  <a:lumOff val="40000"/>
                </a:srgbClr>
              </a:solidFill>
            </a:endParaRPr>
          </a:p>
        </p:txBody>
      </p:sp>
      <p:sp>
        <p:nvSpPr>
          <p:cNvPr id="353" name="TextBox 352"/>
          <p:cNvSpPr txBox="1"/>
          <p:nvPr/>
        </p:nvSpPr>
        <p:spPr>
          <a:xfrm>
            <a:off x="8599146" y="2275067"/>
            <a:ext cx="1019175" cy="430887"/>
          </a:xfrm>
          <a:prstGeom prst="rect">
            <a:avLst/>
          </a:prstGeom>
          <a:noFill/>
        </p:spPr>
        <p:txBody>
          <a:bodyPr wrap="square" rtlCol="0">
            <a:spAutoFit/>
          </a:bodyPr>
          <a:lstStyle/>
          <a:p>
            <a:r>
              <a:rPr lang="en-US" sz="1100" b="1" dirty="0" smtClean="0">
                <a:solidFill>
                  <a:srgbClr val="1E4191">
                    <a:lumMod val="60000"/>
                    <a:lumOff val="40000"/>
                  </a:srgbClr>
                </a:solidFill>
              </a:rPr>
              <a:t>InSight API Layer</a:t>
            </a:r>
            <a:endParaRPr lang="en-US" sz="1100" b="1" dirty="0">
              <a:solidFill>
                <a:srgbClr val="1E4191">
                  <a:lumMod val="60000"/>
                  <a:lumOff val="40000"/>
                </a:srgbClr>
              </a:solidFill>
            </a:endParaRPr>
          </a:p>
        </p:txBody>
      </p:sp>
      <p:sp>
        <p:nvSpPr>
          <p:cNvPr id="354" name="TextBox 353"/>
          <p:cNvSpPr txBox="1"/>
          <p:nvPr/>
        </p:nvSpPr>
        <p:spPr>
          <a:xfrm>
            <a:off x="8555028" y="4974939"/>
            <a:ext cx="1291855" cy="430887"/>
          </a:xfrm>
          <a:prstGeom prst="rect">
            <a:avLst/>
          </a:prstGeom>
          <a:noFill/>
        </p:spPr>
        <p:txBody>
          <a:bodyPr wrap="square" rtlCol="0">
            <a:spAutoFit/>
          </a:bodyPr>
          <a:lstStyle/>
          <a:p>
            <a:r>
              <a:rPr lang="en-US" sz="1100" b="1" dirty="0" smtClean="0">
                <a:solidFill>
                  <a:srgbClr val="1E4191">
                    <a:lumMod val="60000"/>
                    <a:lumOff val="40000"/>
                  </a:srgbClr>
                </a:solidFill>
              </a:rPr>
              <a:t>Platform Services</a:t>
            </a:r>
            <a:endParaRPr lang="en-US" sz="1100" b="1" dirty="0">
              <a:solidFill>
                <a:srgbClr val="1E4191">
                  <a:lumMod val="60000"/>
                  <a:lumOff val="40000"/>
                </a:srgbClr>
              </a:solidFill>
            </a:endParaRPr>
          </a:p>
        </p:txBody>
      </p:sp>
      <p:sp>
        <p:nvSpPr>
          <p:cNvPr id="355" name="TextBox 354"/>
          <p:cNvSpPr txBox="1"/>
          <p:nvPr/>
        </p:nvSpPr>
        <p:spPr>
          <a:xfrm>
            <a:off x="8589051" y="5583376"/>
            <a:ext cx="1163679" cy="430887"/>
          </a:xfrm>
          <a:prstGeom prst="rect">
            <a:avLst/>
          </a:prstGeom>
          <a:noFill/>
        </p:spPr>
        <p:txBody>
          <a:bodyPr wrap="square" rtlCol="0">
            <a:spAutoFit/>
          </a:bodyPr>
          <a:lstStyle/>
          <a:p>
            <a:r>
              <a:rPr lang="en-US" sz="1100" b="1" dirty="0" smtClean="0">
                <a:solidFill>
                  <a:srgbClr val="1E4191">
                    <a:lumMod val="60000"/>
                    <a:lumOff val="40000"/>
                  </a:srgbClr>
                </a:solidFill>
              </a:rPr>
              <a:t>Backend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Dependencies</a:t>
            </a:r>
            <a:endParaRPr lang="en-US" sz="1100" b="1" dirty="0">
              <a:solidFill>
                <a:srgbClr val="1E4191">
                  <a:lumMod val="60000"/>
                  <a:lumOff val="40000"/>
                </a:srgbClr>
              </a:solidFill>
            </a:endParaRPr>
          </a:p>
        </p:txBody>
      </p:sp>
      <p:sp>
        <p:nvSpPr>
          <p:cNvPr id="362" name="Rectangle 361"/>
          <p:cNvSpPr/>
          <p:nvPr/>
        </p:nvSpPr>
        <p:spPr>
          <a:xfrm>
            <a:off x="3045981" y="4989731"/>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63" name="Oval 362"/>
          <p:cNvSpPr/>
          <p:nvPr/>
        </p:nvSpPr>
        <p:spPr>
          <a:xfrm>
            <a:off x="3124795"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3953056"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4781317"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TextBox 365"/>
          <p:cNvSpPr txBox="1"/>
          <p:nvPr/>
        </p:nvSpPr>
        <p:spPr>
          <a:xfrm>
            <a:off x="1698669" y="4983051"/>
            <a:ext cx="1341288" cy="430887"/>
          </a:xfrm>
          <a:prstGeom prst="rect">
            <a:avLst/>
          </a:prstGeom>
          <a:noFill/>
        </p:spPr>
        <p:txBody>
          <a:bodyPr wrap="square" rtlCol="0">
            <a:spAutoFit/>
          </a:bodyPr>
          <a:lstStyle/>
          <a:p>
            <a:r>
              <a:rPr lang="en-US" sz="1100" b="1" dirty="0" smtClean="0">
                <a:solidFill>
                  <a:srgbClr val="1E4191">
                    <a:lumMod val="60000"/>
                    <a:lumOff val="40000"/>
                  </a:srgbClr>
                </a:solidFill>
              </a:rPr>
              <a:t>Data </a:t>
            </a:r>
            <a:br>
              <a:rPr lang="en-US" sz="1100" b="1" dirty="0" smtClean="0">
                <a:solidFill>
                  <a:srgbClr val="1E4191">
                    <a:lumMod val="60000"/>
                    <a:lumOff val="40000"/>
                  </a:srgbClr>
                </a:solidFill>
              </a:rPr>
            </a:br>
            <a:r>
              <a:rPr lang="en-US" sz="1100" b="1" dirty="0" smtClean="0">
                <a:solidFill>
                  <a:srgbClr val="1E4191">
                    <a:lumMod val="60000"/>
                    <a:lumOff val="40000"/>
                  </a:srgbClr>
                </a:solidFill>
              </a:rPr>
              <a:t>Services</a:t>
            </a:r>
            <a:endParaRPr lang="en-US" sz="1100" b="1" dirty="0">
              <a:solidFill>
                <a:srgbClr val="1E4191">
                  <a:lumMod val="60000"/>
                  <a:lumOff val="40000"/>
                </a:srgbClr>
              </a:solidFill>
            </a:endParaRPr>
          </a:p>
        </p:txBody>
      </p:sp>
      <p:sp>
        <p:nvSpPr>
          <p:cNvPr id="164" name="TextBox 163"/>
          <p:cNvSpPr txBox="1"/>
          <p:nvPr/>
        </p:nvSpPr>
        <p:spPr>
          <a:xfrm>
            <a:off x="1744660" y="965257"/>
            <a:ext cx="4074127" cy="369332"/>
          </a:xfrm>
          <a:prstGeom prst="rect">
            <a:avLst/>
          </a:prstGeom>
          <a:noFill/>
        </p:spPr>
        <p:txBody>
          <a:bodyPr wrap="square" rtlCol="0" anchor="ctr">
            <a:spAutoFit/>
          </a:bodyPr>
          <a:lstStyle/>
          <a:p>
            <a:pPr algn="ctr"/>
            <a:r>
              <a:rPr lang="en-US" b="1" dirty="0" smtClean="0">
                <a:solidFill>
                  <a:srgbClr val="1E4191">
                    <a:lumMod val="60000"/>
                    <a:lumOff val="40000"/>
                  </a:srgbClr>
                </a:solidFill>
              </a:rPr>
              <a:t>InSight</a:t>
            </a:r>
            <a:endParaRPr lang="en-US" b="1" dirty="0">
              <a:solidFill>
                <a:srgbClr val="1E4191">
                  <a:lumMod val="60000"/>
                  <a:lumOff val="40000"/>
                </a:srgbClr>
              </a:solidFill>
            </a:endParaRPr>
          </a:p>
        </p:txBody>
      </p:sp>
      <p:grpSp>
        <p:nvGrpSpPr>
          <p:cNvPr id="174" name="Group 173"/>
          <p:cNvGrpSpPr/>
          <p:nvPr/>
        </p:nvGrpSpPr>
        <p:grpSpPr>
          <a:xfrm>
            <a:off x="8432642" y="1435102"/>
            <a:ext cx="224658" cy="228189"/>
            <a:chOff x="6413828" y="3137946"/>
            <a:chExt cx="311865" cy="361840"/>
          </a:xfrm>
        </p:grpSpPr>
        <p:sp>
          <p:nvSpPr>
            <p:cNvPr id="175" name="Rounded Rectangle 174"/>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Block Arc 175"/>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7" name="Oval 176"/>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0" name="TextBox 179"/>
          <p:cNvSpPr txBox="1"/>
          <p:nvPr/>
        </p:nvSpPr>
        <p:spPr>
          <a:xfrm>
            <a:off x="7133845" y="4336605"/>
            <a:ext cx="279044" cy="400110"/>
          </a:xfrm>
          <a:prstGeom prst="rect">
            <a:avLst/>
          </a:prstGeom>
          <a:noFill/>
        </p:spPr>
        <p:txBody>
          <a:bodyPr wrap="square" rtlCol="0" anchor="ctr">
            <a:spAutoFit/>
          </a:bodyPr>
          <a:lstStyle/>
          <a:p>
            <a:pPr algn="ctr"/>
            <a:r>
              <a:rPr lang="en-US" sz="2000" dirty="0" smtClean="0">
                <a:solidFill>
                  <a:srgbClr val="1E4191">
                    <a:lumMod val="60000"/>
                    <a:lumOff val="40000"/>
                  </a:srgbClr>
                </a:solidFill>
              </a:rPr>
              <a:t>$</a:t>
            </a:r>
            <a:endParaRPr lang="en-US" sz="2000" dirty="0">
              <a:solidFill>
                <a:srgbClr val="1E4191">
                  <a:lumMod val="60000"/>
                  <a:lumOff val="40000"/>
                </a:srgbClr>
              </a:solidFill>
            </a:endParaRPr>
          </a:p>
        </p:txBody>
      </p:sp>
      <p:sp>
        <p:nvSpPr>
          <p:cNvPr id="181" name="TextBox 180"/>
          <p:cNvSpPr txBox="1"/>
          <p:nvPr/>
        </p:nvSpPr>
        <p:spPr>
          <a:xfrm>
            <a:off x="7351653" y="1416519"/>
            <a:ext cx="1190930" cy="230832"/>
          </a:xfrm>
          <a:prstGeom prst="rect">
            <a:avLst/>
          </a:prstGeom>
          <a:noFill/>
        </p:spPr>
        <p:txBody>
          <a:bodyPr wrap="square" rtlCol="0">
            <a:spAutoFit/>
          </a:bodyPr>
          <a:lstStyle/>
          <a:p>
            <a:r>
              <a:rPr lang="en-US" sz="900" b="1" dirty="0" smtClean="0">
                <a:solidFill>
                  <a:srgbClr val="1E4191">
                    <a:lumMod val="60000"/>
                    <a:lumOff val="40000"/>
                  </a:srgbClr>
                </a:solidFill>
              </a:rPr>
              <a:t>Platform Security</a:t>
            </a:r>
            <a:endParaRPr lang="en-US" sz="900" b="1" dirty="0">
              <a:solidFill>
                <a:srgbClr val="1E4191">
                  <a:lumMod val="60000"/>
                  <a:lumOff val="40000"/>
                </a:srgbClr>
              </a:solidFill>
            </a:endParaRPr>
          </a:p>
        </p:txBody>
      </p:sp>
      <p:sp>
        <p:nvSpPr>
          <p:cNvPr id="182" name="TextBox 181"/>
          <p:cNvSpPr txBox="1"/>
          <p:nvPr/>
        </p:nvSpPr>
        <p:spPr>
          <a:xfrm>
            <a:off x="6145623" y="4631714"/>
            <a:ext cx="841277" cy="400110"/>
          </a:xfrm>
          <a:prstGeom prst="rect">
            <a:avLst/>
          </a:prstGeom>
          <a:noFill/>
        </p:spPr>
        <p:txBody>
          <a:bodyPr wrap="square" rtlCol="0">
            <a:spAutoFit/>
          </a:bodyPr>
          <a:lstStyle/>
          <a:p>
            <a:r>
              <a:rPr lang="en-US" sz="1000" b="1" dirty="0" smtClean="0">
                <a:solidFill>
                  <a:srgbClr val="1E4191">
                    <a:lumMod val="60000"/>
                    <a:lumOff val="40000"/>
                  </a:srgbClr>
                </a:solidFill>
              </a:rPr>
              <a:t>Usage </a:t>
            </a:r>
            <a:br>
              <a:rPr lang="en-US" sz="1000" b="1" dirty="0" smtClean="0">
                <a:solidFill>
                  <a:srgbClr val="1E4191">
                    <a:lumMod val="60000"/>
                    <a:lumOff val="40000"/>
                  </a:srgbClr>
                </a:solidFill>
              </a:rPr>
            </a:br>
            <a:r>
              <a:rPr lang="en-US" sz="1000" b="1" dirty="0" smtClean="0">
                <a:solidFill>
                  <a:srgbClr val="1E4191">
                    <a:lumMod val="60000"/>
                    <a:lumOff val="40000"/>
                  </a:srgbClr>
                </a:solidFill>
              </a:rPr>
              <a:t>Metering</a:t>
            </a:r>
            <a:endParaRPr lang="en-US" sz="1000" b="1" dirty="0">
              <a:solidFill>
                <a:srgbClr val="1E4191">
                  <a:lumMod val="60000"/>
                  <a:lumOff val="40000"/>
                </a:srgbClr>
              </a:solidFill>
            </a:endParaRPr>
          </a:p>
        </p:txBody>
      </p:sp>
      <p:sp>
        <p:nvSpPr>
          <p:cNvPr id="183" name="TextBox 182"/>
          <p:cNvSpPr txBox="1"/>
          <p:nvPr/>
        </p:nvSpPr>
        <p:spPr>
          <a:xfrm>
            <a:off x="6937175" y="4650394"/>
            <a:ext cx="1011910" cy="400110"/>
          </a:xfrm>
          <a:prstGeom prst="rect">
            <a:avLst/>
          </a:prstGeom>
          <a:noFill/>
        </p:spPr>
        <p:txBody>
          <a:bodyPr wrap="square" rtlCol="0">
            <a:spAutoFit/>
          </a:bodyPr>
          <a:lstStyle/>
          <a:p>
            <a:r>
              <a:rPr lang="en-US" sz="1000" b="1" dirty="0" smtClean="0">
                <a:solidFill>
                  <a:srgbClr val="1E4191">
                    <a:lumMod val="60000"/>
                    <a:lumOff val="40000"/>
                  </a:srgbClr>
                </a:solidFill>
              </a:rPr>
              <a:t>Billing &amp; Chargeback</a:t>
            </a:r>
            <a:endParaRPr lang="en-US" sz="1000" b="1" dirty="0">
              <a:solidFill>
                <a:srgbClr val="1E4191">
                  <a:lumMod val="60000"/>
                  <a:lumOff val="40000"/>
                </a:srgbClr>
              </a:solidFill>
            </a:endParaRPr>
          </a:p>
        </p:txBody>
      </p:sp>
      <p:grpSp>
        <p:nvGrpSpPr>
          <p:cNvPr id="61" name="Group 60"/>
          <p:cNvGrpSpPr/>
          <p:nvPr/>
        </p:nvGrpSpPr>
        <p:grpSpPr>
          <a:xfrm>
            <a:off x="6335846" y="4428698"/>
            <a:ext cx="228600" cy="228600"/>
            <a:chOff x="6996426" y="2875798"/>
            <a:chExt cx="228600" cy="228600"/>
          </a:xfrm>
        </p:grpSpPr>
        <p:sp>
          <p:nvSpPr>
            <p:cNvPr id="35" name="Oval 34"/>
            <p:cNvSpPr/>
            <p:nvPr/>
          </p:nvSpPr>
          <p:spPr>
            <a:xfrm>
              <a:off x="6996426" y="2875798"/>
              <a:ext cx="228600" cy="228600"/>
            </a:xfrm>
            <a:prstGeom prst="ellipse">
              <a:avLst/>
            </a:prstGeom>
            <a:noFill/>
            <a:ln w="254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rot="19207272">
              <a:off x="7006414" y="2911037"/>
              <a:ext cx="151347" cy="66517"/>
            </a:xfrm>
            <a:custGeom>
              <a:avLst/>
              <a:gdLst>
                <a:gd name="connsiteX0" fmla="*/ 537492 w 645050"/>
                <a:gd name="connsiteY0" fmla="*/ 73364 h 258280"/>
                <a:gd name="connsiteX1" fmla="*/ 644672 w 645050"/>
                <a:gd name="connsiteY1" fmla="*/ 254854 h 258280"/>
                <a:gd name="connsiteX2" fmla="*/ 645050 w 645050"/>
                <a:gd name="connsiteY2" fmla="*/ 258280 h 258280"/>
                <a:gd name="connsiteX3" fmla="*/ 515713 w 645050"/>
                <a:gd name="connsiteY3" fmla="*/ 258280 h 258280"/>
                <a:gd name="connsiteX4" fmla="*/ 489030 w 645050"/>
                <a:gd name="connsiteY4" fmla="*/ 220718 h 258280"/>
                <a:gd name="connsiteX5" fmla="*/ 448248 w 645050"/>
                <a:gd name="connsiteY5" fmla="*/ 180180 h 258280"/>
                <a:gd name="connsiteX6" fmla="*/ 2 w 645050"/>
                <a:gd name="connsiteY6" fmla="*/ 162636 h 258280"/>
                <a:gd name="connsiteX7" fmla="*/ 0 w 645050"/>
                <a:gd name="connsiteY7" fmla="*/ 162634 h 258280"/>
                <a:gd name="connsiteX8" fmla="*/ 537492 w 645050"/>
                <a:gd name="connsiteY8" fmla="*/ 73364 h 25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50" h="258280">
                  <a:moveTo>
                    <a:pt x="537492" y="73364"/>
                  </a:moveTo>
                  <a:cubicBezTo>
                    <a:pt x="593950" y="120536"/>
                    <a:pt x="629724" y="184319"/>
                    <a:pt x="644672" y="254854"/>
                  </a:cubicBezTo>
                  <a:lnTo>
                    <a:pt x="645050" y="258280"/>
                  </a:lnTo>
                  <a:lnTo>
                    <a:pt x="515713" y="258280"/>
                  </a:lnTo>
                  <a:lnTo>
                    <a:pt x="489030" y="220718"/>
                  </a:lnTo>
                  <a:cubicBezTo>
                    <a:pt x="476720" y="206166"/>
                    <a:pt x="463115" y="192602"/>
                    <a:pt x="448248" y="180180"/>
                  </a:cubicBezTo>
                  <a:cubicBezTo>
                    <a:pt x="329311" y="80809"/>
                    <a:pt x="152746" y="73898"/>
                    <a:pt x="2" y="162636"/>
                  </a:cubicBezTo>
                  <a:lnTo>
                    <a:pt x="0" y="162634"/>
                  </a:lnTo>
                  <a:cubicBezTo>
                    <a:pt x="146291" y="-12459"/>
                    <a:pt x="386934" y="-52427"/>
                    <a:pt x="537492" y="73364"/>
                  </a:cubicBez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7087298" y="2922438"/>
              <a:ext cx="85549" cy="100167"/>
            </a:xfrm>
            <a:custGeom>
              <a:avLst/>
              <a:gdLst>
                <a:gd name="connsiteX0" fmla="*/ 364613 w 364613"/>
                <a:gd name="connsiteY0" fmla="*/ 0 h 428714"/>
                <a:gd name="connsiteX1" fmla="*/ 121306 w 364613"/>
                <a:gd name="connsiteY1" fmla="*/ 375569 h 428714"/>
                <a:gd name="connsiteX2" fmla="*/ 118567 w 364613"/>
                <a:gd name="connsiteY2" fmla="*/ 389638 h 428714"/>
                <a:gd name="connsiteX3" fmla="*/ 61708 w 364613"/>
                <a:gd name="connsiteY3" fmla="*/ 428714 h 428714"/>
                <a:gd name="connsiteX4" fmla="*/ 0 w 364613"/>
                <a:gd name="connsiteY4" fmla="*/ 364733 h 428714"/>
                <a:gd name="connsiteX5" fmla="*/ 37689 w 364613"/>
                <a:gd name="connsiteY5" fmla="*/ 305780 h 428714"/>
                <a:gd name="connsiteX6" fmla="*/ 53995 w 364613"/>
                <a:gd name="connsiteY6" fmla="*/ 302367 h 42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613" h="428714">
                  <a:moveTo>
                    <a:pt x="364613" y="0"/>
                  </a:moveTo>
                  <a:lnTo>
                    <a:pt x="121306" y="375569"/>
                  </a:lnTo>
                  <a:lnTo>
                    <a:pt x="118567" y="389638"/>
                  </a:lnTo>
                  <a:cubicBezTo>
                    <a:pt x="109199" y="412601"/>
                    <a:pt x="87268" y="428714"/>
                    <a:pt x="61708" y="428714"/>
                  </a:cubicBezTo>
                  <a:cubicBezTo>
                    <a:pt x="27628" y="428714"/>
                    <a:pt x="0" y="400069"/>
                    <a:pt x="0" y="364733"/>
                  </a:cubicBezTo>
                  <a:cubicBezTo>
                    <a:pt x="0" y="338231"/>
                    <a:pt x="15541" y="315493"/>
                    <a:pt x="37689" y="305780"/>
                  </a:cubicBezTo>
                  <a:lnTo>
                    <a:pt x="53995" y="302367"/>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TextBox 200"/>
          <p:cNvSpPr txBox="1"/>
          <p:nvPr/>
        </p:nvSpPr>
        <p:spPr>
          <a:xfrm>
            <a:off x="7210464" y="2749208"/>
            <a:ext cx="2315562" cy="600164"/>
          </a:xfrm>
          <a:prstGeom prst="rect">
            <a:avLst/>
          </a:prstGeom>
          <a:solidFill>
            <a:schemeClr val="bg1">
              <a:lumMod val="95000"/>
            </a:schemeClr>
          </a:solidFill>
        </p:spPr>
        <p:txBody>
          <a:bodyPr wrap="square" rtlCol="0">
            <a:spAutoFit/>
          </a:bodyPr>
          <a:lstStyle/>
          <a:p>
            <a:r>
              <a:rPr lang="en-US" sz="1100" b="1" dirty="0" smtClean="0">
                <a:solidFill>
                  <a:srgbClr val="1E4191">
                    <a:lumMod val="60000"/>
                    <a:lumOff val="40000"/>
                  </a:srgbClr>
                </a:solidFill>
              </a:rPr>
              <a:t>API calls are routed into the application services layer in Insight</a:t>
            </a:r>
            <a:endParaRPr lang="en-US" sz="1100" b="1" dirty="0">
              <a:solidFill>
                <a:srgbClr val="1E4191">
                  <a:lumMod val="60000"/>
                  <a:lumOff val="40000"/>
                </a:srgbClr>
              </a:solidFill>
            </a:endParaRPr>
          </a:p>
        </p:txBody>
      </p:sp>
      <p:sp>
        <p:nvSpPr>
          <p:cNvPr id="4" name="Bent Arrow 3"/>
          <p:cNvSpPr/>
          <p:nvPr/>
        </p:nvSpPr>
        <p:spPr>
          <a:xfrm rot="10800000">
            <a:off x="5504338" y="2660267"/>
            <a:ext cx="1651080" cy="739489"/>
          </a:xfrm>
          <a:prstGeom prst="bentArrow">
            <a:avLst/>
          </a:prstGeom>
          <a:solidFill>
            <a:schemeClr val="bg1">
              <a:lumMod val="95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2" name="TextBox 201"/>
          <p:cNvSpPr txBox="1"/>
          <p:nvPr/>
        </p:nvSpPr>
        <p:spPr>
          <a:xfrm>
            <a:off x="6083164" y="3613082"/>
            <a:ext cx="2393285" cy="600164"/>
          </a:xfrm>
          <a:prstGeom prst="rect">
            <a:avLst/>
          </a:prstGeom>
          <a:solidFill>
            <a:schemeClr val="bg1">
              <a:lumMod val="95000"/>
            </a:schemeClr>
          </a:solidFill>
        </p:spPr>
        <p:txBody>
          <a:bodyPr wrap="square" rtlCol="0">
            <a:spAutoFit/>
          </a:bodyPr>
          <a:lstStyle/>
          <a:p>
            <a:r>
              <a:rPr lang="en-US" sz="1100" b="1" dirty="0" smtClean="0">
                <a:solidFill>
                  <a:srgbClr val="1E4191">
                    <a:lumMod val="60000"/>
                    <a:lumOff val="40000"/>
                  </a:srgbClr>
                </a:solidFill>
              </a:rPr>
              <a:t>APIs leverage platform services and are decoupled from back-end dependencies</a:t>
            </a:r>
            <a:endParaRPr lang="en-US" sz="1100" b="1" dirty="0">
              <a:solidFill>
                <a:srgbClr val="1E4191">
                  <a:lumMod val="60000"/>
                  <a:lumOff val="40000"/>
                </a:srgbClr>
              </a:solidFill>
            </a:endParaRPr>
          </a:p>
        </p:txBody>
      </p:sp>
      <p:sp>
        <p:nvSpPr>
          <p:cNvPr id="204" name="TextBox 203"/>
          <p:cNvSpPr txBox="1"/>
          <p:nvPr/>
        </p:nvSpPr>
        <p:spPr>
          <a:xfrm>
            <a:off x="7812655" y="4264931"/>
            <a:ext cx="593594" cy="400110"/>
          </a:xfrm>
          <a:prstGeom prst="rect">
            <a:avLst/>
          </a:prstGeom>
          <a:noFill/>
        </p:spPr>
        <p:txBody>
          <a:bodyPr wrap="square" rtlCol="0" anchor="ctr">
            <a:spAutoFit/>
          </a:bodyPr>
          <a:lstStyle/>
          <a:p>
            <a:pPr algn="ctr"/>
            <a:r>
              <a:rPr lang="en-US" sz="2000" dirty="0" smtClean="0">
                <a:solidFill>
                  <a:srgbClr val="1E4191">
                    <a:lumMod val="60000"/>
                    <a:lumOff val="40000"/>
                  </a:srgbClr>
                </a:solidFill>
              </a:rPr>
              <a:t>…</a:t>
            </a:r>
            <a:endParaRPr lang="en-US" sz="2000" dirty="0">
              <a:solidFill>
                <a:srgbClr val="1E4191">
                  <a:lumMod val="60000"/>
                  <a:lumOff val="40000"/>
                </a:srgbClr>
              </a:solidFill>
            </a:endParaRPr>
          </a:p>
        </p:txBody>
      </p:sp>
      <p:sp>
        <p:nvSpPr>
          <p:cNvPr id="205" name="Oval 204"/>
          <p:cNvSpPr/>
          <p:nvPr/>
        </p:nvSpPr>
        <p:spPr>
          <a:xfrm>
            <a:off x="6165256" y="505642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6993517" y="505642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7821778" y="505642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TextBox 208"/>
          <p:cNvSpPr txBox="1"/>
          <p:nvPr/>
        </p:nvSpPr>
        <p:spPr>
          <a:xfrm>
            <a:off x="5858811" y="3087923"/>
            <a:ext cx="1291855" cy="261610"/>
          </a:xfrm>
          <a:prstGeom prst="rect">
            <a:avLst/>
          </a:prstGeom>
          <a:noFill/>
        </p:spPr>
        <p:txBody>
          <a:bodyPr wrap="square" rtlCol="0">
            <a:spAutoFit/>
          </a:bodyPr>
          <a:lstStyle/>
          <a:p>
            <a:r>
              <a:rPr lang="en-US" sz="1100" b="1" dirty="0" smtClean="0">
                <a:solidFill>
                  <a:srgbClr val="1E4191">
                    <a:lumMod val="60000"/>
                    <a:lumOff val="40000"/>
                  </a:srgbClr>
                </a:solidFill>
              </a:rPr>
              <a:t>REST/HTTPS</a:t>
            </a:r>
            <a:endParaRPr lang="en-US" sz="1100" b="1" dirty="0">
              <a:solidFill>
                <a:srgbClr val="1E4191">
                  <a:lumMod val="60000"/>
                  <a:lumOff val="40000"/>
                </a:srgbClr>
              </a:solidFill>
            </a:endParaRPr>
          </a:p>
        </p:txBody>
      </p:sp>
      <p:sp>
        <p:nvSpPr>
          <p:cNvPr id="214" name="TextBox 213"/>
          <p:cNvSpPr txBox="1"/>
          <p:nvPr/>
        </p:nvSpPr>
        <p:spPr>
          <a:xfrm>
            <a:off x="5990405" y="1825468"/>
            <a:ext cx="2649542" cy="261610"/>
          </a:xfrm>
          <a:prstGeom prst="rect">
            <a:avLst/>
          </a:prstGeom>
          <a:solidFill>
            <a:schemeClr val="bg1">
              <a:lumMod val="95000"/>
            </a:schemeClr>
          </a:solidFill>
        </p:spPr>
        <p:txBody>
          <a:bodyPr wrap="square" rtlCol="0">
            <a:spAutoFit/>
          </a:bodyPr>
          <a:lstStyle/>
          <a:p>
            <a:r>
              <a:rPr lang="en-US" sz="1100" b="1" dirty="0" smtClean="0">
                <a:solidFill>
                  <a:srgbClr val="1E4191">
                    <a:lumMod val="60000"/>
                    <a:lumOff val="40000"/>
                  </a:srgbClr>
                </a:solidFill>
              </a:rPr>
              <a:t>InSight capabilities exposed via APIs</a:t>
            </a:r>
            <a:endParaRPr lang="en-US" sz="1100" b="1" dirty="0">
              <a:solidFill>
                <a:srgbClr val="1E4191">
                  <a:lumMod val="60000"/>
                  <a:lumOff val="40000"/>
                </a:srgbClr>
              </a:solidFill>
            </a:endParaRPr>
          </a:p>
        </p:txBody>
      </p:sp>
      <p:sp>
        <p:nvSpPr>
          <p:cNvPr id="203" name="Rounded Rectangle 202"/>
          <p:cNvSpPr/>
          <p:nvPr/>
        </p:nvSpPr>
        <p:spPr>
          <a:xfrm>
            <a:off x="5898297" y="1618502"/>
            <a:ext cx="3804343" cy="512335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p:cNvGrpSpPr/>
          <p:nvPr/>
        </p:nvGrpSpPr>
        <p:grpSpPr>
          <a:xfrm>
            <a:off x="8449164" y="2039104"/>
            <a:ext cx="224658" cy="228189"/>
            <a:chOff x="6413828" y="3137946"/>
            <a:chExt cx="311865" cy="361840"/>
          </a:xfrm>
        </p:grpSpPr>
        <p:sp>
          <p:nvSpPr>
            <p:cNvPr id="136" name="Rounded Rectangle 135"/>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Block Arc 136"/>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Oval 137"/>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0" name="TextBox 139"/>
          <p:cNvSpPr txBox="1"/>
          <p:nvPr/>
        </p:nvSpPr>
        <p:spPr>
          <a:xfrm>
            <a:off x="8678630" y="2032758"/>
            <a:ext cx="1105381" cy="230832"/>
          </a:xfrm>
          <a:prstGeom prst="rect">
            <a:avLst/>
          </a:prstGeom>
          <a:noFill/>
        </p:spPr>
        <p:txBody>
          <a:bodyPr wrap="square" rtlCol="0">
            <a:spAutoFit/>
          </a:bodyPr>
          <a:lstStyle/>
          <a:p>
            <a:r>
              <a:rPr lang="en-US" sz="900" b="1" dirty="0" smtClean="0">
                <a:solidFill>
                  <a:srgbClr val="1E4191">
                    <a:lumMod val="60000"/>
                    <a:lumOff val="40000"/>
                  </a:srgbClr>
                </a:solidFill>
              </a:rPr>
              <a:t>API Security</a:t>
            </a:r>
            <a:endParaRPr lang="en-US" sz="900" b="1" dirty="0">
              <a:solidFill>
                <a:srgbClr val="1E4191">
                  <a:lumMod val="60000"/>
                  <a:lumOff val="40000"/>
                </a:srgbClr>
              </a:solidFill>
            </a:endParaRPr>
          </a:p>
        </p:txBody>
      </p:sp>
    </p:spTree>
    <p:extLst>
      <p:ext uri="{BB962C8B-B14F-4D97-AF65-F5344CB8AC3E}">
        <p14:creationId xmlns:p14="http://schemas.microsoft.com/office/powerpoint/2010/main" val="180835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a:xfrm>
            <a:off x="6696112" y="861385"/>
            <a:ext cx="1356764" cy="5106991"/>
          </a:xfrm>
          <a:prstGeom prst="rect">
            <a:avLst/>
          </a:prstGeom>
          <a:solidFill>
            <a:srgbClr val="F2F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bject 4"/>
          <p:cNvSpPr/>
          <p:nvPr/>
        </p:nvSpPr>
        <p:spPr>
          <a:xfrm>
            <a:off x="1" y="0"/>
            <a:ext cx="12192000"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17"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p:txBody>
          <a:bodyPr/>
          <a:lstStyle/>
          <a:p>
            <a:r>
              <a:rPr lang="en-US" sz="3200" dirty="0" smtClean="0">
                <a:solidFill>
                  <a:schemeClr val="bg1"/>
                </a:solidFill>
              </a:rPr>
              <a:t>InSight API Opportunity Landscape</a:t>
            </a:r>
            <a:endParaRPr lang="en-US" sz="3200" dirty="0">
              <a:solidFill>
                <a:schemeClr val="bg1"/>
              </a:solidFill>
            </a:endParaRPr>
          </a:p>
        </p:txBody>
      </p:sp>
      <p:sp>
        <p:nvSpPr>
          <p:cNvPr id="4" name="Flowchart: Preparation 3"/>
          <p:cNvSpPr/>
          <p:nvPr/>
        </p:nvSpPr>
        <p:spPr>
          <a:xfrm>
            <a:off x="4634011"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 name="TextBox 4"/>
          <p:cNvSpPr txBox="1"/>
          <p:nvPr/>
        </p:nvSpPr>
        <p:spPr>
          <a:xfrm>
            <a:off x="4586734" y="2041784"/>
            <a:ext cx="551754" cy="276999"/>
          </a:xfrm>
          <a:prstGeom prst="rect">
            <a:avLst/>
          </a:prstGeom>
          <a:noFill/>
        </p:spPr>
        <p:txBody>
          <a:bodyPr wrap="none" rtlCol="0">
            <a:spAutoFit/>
          </a:bodyPr>
          <a:lstStyle/>
          <a:p>
            <a:pPr algn="ctr"/>
            <a:r>
              <a:rPr lang="en-US" sz="1200" b="1" dirty="0" smtClean="0">
                <a:solidFill>
                  <a:schemeClr val="tx1">
                    <a:lumMod val="60000"/>
                    <a:lumOff val="40000"/>
                  </a:schemeClr>
                </a:solidFill>
              </a:rPr>
              <a:t>Sites</a:t>
            </a:r>
            <a:endParaRPr lang="en-US" sz="1200" b="1" dirty="0">
              <a:solidFill>
                <a:schemeClr val="tx1">
                  <a:lumMod val="60000"/>
                  <a:lumOff val="40000"/>
                </a:schemeClr>
              </a:solidFill>
            </a:endParaRPr>
          </a:p>
        </p:txBody>
      </p:sp>
      <p:sp>
        <p:nvSpPr>
          <p:cNvPr id="43" name="Flowchart: Preparation 42"/>
          <p:cNvSpPr/>
          <p:nvPr/>
        </p:nvSpPr>
        <p:spPr>
          <a:xfrm>
            <a:off x="4634011" y="2646303"/>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4" name="TextBox 43"/>
          <p:cNvSpPr txBox="1"/>
          <p:nvPr/>
        </p:nvSpPr>
        <p:spPr>
          <a:xfrm>
            <a:off x="4359910" y="3101001"/>
            <a:ext cx="1005403" cy="276999"/>
          </a:xfrm>
          <a:prstGeom prst="rect">
            <a:avLst/>
          </a:prstGeom>
          <a:noFill/>
        </p:spPr>
        <p:txBody>
          <a:bodyPr wrap="none" rtlCol="0">
            <a:spAutoFit/>
          </a:bodyPr>
          <a:lstStyle/>
          <a:p>
            <a:pPr algn="ctr"/>
            <a:r>
              <a:rPr lang="en-US" sz="1200" b="1" dirty="0" smtClean="0">
                <a:solidFill>
                  <a:schemeClr val="tx1">
                    <a:lumMod val="60000"/>
                    <a:lumOff val="40000"/>
                  </a:schemeClr>
                </a:solidFill>
              </a:rPr>
              <a:t>Controllers</a:t>
            </a:r>
            <a:endParaRPr lang="en-US" sz="1200" b="1" dirty="0">
              <a:solidFill>
                <a:schemeClr val="tx1">
                  <a:lumMod val="60000"/>
                  <a:lumOff val="40000"/>
                </a:schemeClr>
              </a:solidFill>
            </a:endParaRPr>
          </a:p>
        </p:txBody>
      </p:sp>
      <p:sp>
        <p:nvSpPr>
          <p:cNvPr id="45" name="Flowchart: Preparation 44"/>
          <p:cNvSpPr/>
          <p:nvPr/>
        </p:nvSpPr>
        <p:spPr>
          <a:xfrm>
            <a:off x="4681388" y="4247832"/>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6" name="TextBox 45"/>
          <p:cNvSpPr txBox="1"/>
          <p:nvPr/>
        </p:nvSpPr>
        <p:spPr>
          <a:xfrm>
            <a:off x="4566786" y="4672400"/>
            <a:ext cx="686406" cy="276999"/>
          </a:xfrm>
          <a:prstGeom prst="rect">
            <a:avLst/>
          </a:prstGeom>
          <a:noFill/>
        </p:spPr>
        <p:txBody>
          <a:bodyPr wrap="none" rtlCol="0">
            <a:spAutoFit/>
          </a:bodyPr>
          <a:lstStyle/>
          <a:p>
            <a:pPr algn="ctr"/>
            <a:r>
              <a:rPr lang="en-US" sz="1200" b="1" dirty="0" smtClean="0">
                <a:solidFill>
                  <a:schemeClr val="tx1">
                    <a:lumMod val="60000"/>
                    <a:lumOff val="40000"/>
                  </a:schemeClr>
                </a:solidFill>
              </a:rPr>
              <a:t>Assets</a:t>
            </a:r>
            <a:endParaRPr lang="en-US" sz="1200" b="1" dirty="0">
              <a:solidFill>
                <a:schemeClr val="tx1">
                  <a:lumMod val="60000"/>
                  <a:lumOff val="40000"/>
                </a:schemeClr>
              </a:solidFill>
            </a:endParaRPr>
          </a:p>
        </p:txBody>
      </p:sp>
      <p:sp>
        <p:nvSpPr>
          <p:cNvPr id="47" name="Flowchart: Preparation 46"/>
          <p:cNvSpPr/>
          <p:nvPr/>
        </p:nvSpPr>
        <p:spPr>
          <a:xfrm>
            <a:off x="4681388" y="497409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8" name="TextBox 47"/>
          <p:cNvSpPr txBox="1"/>
          <p:nvPr/>
        </p:nvSpPr>
        <p:spPr>
          <a:xfrm>
            <a:off x="4400875" y="5398664"/>
            <a:ext cx="1018227" cy="276999"/>
          </a:xfrm>
          <a:prstGeom prst="rect">
            <a:avLst/>
          </a:prstGeom>
          <a:noFill/>
        </p:spPr>
        <p:txBody>
          <a:bodyPr wrap="none" rtlCol="0">
            <a:spAutoFit/>
          </a:bodyPr>
          <a:lstStyle/>
          <a:p>
            <a:pPr algn="ctr"/>
            <a:r>
              <a:rPr lang="en-US" sz="1200" b="1" dirty="0" smtClean="0">
                <a:solidFill>
                  <a:schemeClr val="tx1">
                    <a:lumMod val="60000"/>
                    <a:lumOff val="40000"/>
                  </a:schemeClr>
                </a:solidFill>
              </a:rPr>
              <a:t>Parameters</a:t>
            </a:r>
            <a:endParaRPr lang="en-US" sz="1200" b="1" dirty="0">
              <a:solidFill>
                <a:schemeClr val="tx1">
                  <a:lumMod val="60000"/>
                  <a:lumOff val="40000"/>
                </a:schemeClr>
              </a:solidFill>
            </a:endParaRPr>
          </a:p>
        </p:txBody>
      </p:sp>
      <p:sp>
        <p:nvSpPr>
          <p:cNvPr id="49" name="Flowchart: Preparation 48"/>
          <p:cNvSpPr/>
          <p:nvPr/>
        </p:nvSpPr>
        <p:spPr>
          <a:xfrm>
            <a:off x="490334"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0" name="TextBox 49"/>
          <p:cNvSpPr txBox="1"/>
          <p:nvPr/>
        </p:nvSpPr>
        <p:spPr>
          <a:xfrm>
            <a:off x="421416" y="2041784"/>
            <a:ext cx="595036" cy="461665"/>
          </a:xfrm>
          <a:prstGeom prst="rect">
            <a:avLst/>
          </a:prstGeom>
          <a:noFill/>
        </p:spPr>
        <p:txBody>
          <a:bodyPr wrap="none" rtlCol="0">
            <a:spAutoFit/>
          </a:bodyPr>
          <a:lstStyle/>
          <a:p>
            <a:pPr algn="ctr"/>
            <a:r>
              <a:rPr lang="en-US" sz="1200" b="1" dirty="0" smtClean="0">
                <a:solidFill>
                  <a:schemeClr val="tx1">
                    <a:lumMod val="60000"/>
                    <a:lumOff val="40000"/>
                  </a:schemeClr>
                </a:solidFill>
              </a:rPr>
              <a:t>User </a:t>
            </a:r>
            <a:br>
              <a:rPr lang="en-US" sz="1200" b="1" dirty="0" smtClean="0">
                <a:solidFill>
                  <a:schemeClr val="tx1">
                    <a:lumMod val="60000"/>
                    <a:lumOff val="40000"/>
                  </a:schemeClr>
                </a:solidFill>
              </a:rPr>
            </a:br>
            <a:r>
              <a:rPr lang="en-US" sz="1200" b="1" dirty="0" err="1" smtClean="0">
                <a:solidFill>
                  <a:schemeClr val="tx1">
                    <a:lumMod val="60000"/>
                    <a:lumOff val="40000"/>
                  </a:schemeClr>
                </a:solidFill>
              </a:rPr>
              <a:t>Mgmt</a:t>
            </a:r>
            <a:endParaRPr lang="en-US" sz="1200" b="1" dirty="0">
              <a:solidFill>
                <a:schemeClr val="tx1">
                  <a:lumMod val="60000"/>
                  <a:lumOff val="40000"/>
                </a:schemeClr>
              </a:solidFill>
            </a:endParaRPr>
          </a:p>
        </p:txBody>
      </p:sp>
      <p:sp>
        <p:nvSpPr>
          <p:cNvPr id="51" name="Flowchart: Preparation 50"/>
          <p:cNvSpPr/>
          <p:nvPr/>
        </p:nvSpPr>
        <p:spPr>
          <a:xfrm>
            <a:off x="490334" y="2675329"/>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2" name="TextBox 51"/>
          <p:cNvSpPr txBox="1"/>
          <p:nvPr/>
        </p:nvSpPr>
        <p:spPr>
          <a:xfrm>
            <a:off x="421416" y="3099897"/>
            <a:ext cx="595036" cy="461665"/>
          </a:xfrm>
          <a:prstGeom prst="rect">
            <a:avLst/>
          </a:prstGeom>
          <a:noFill/>
        </p:spPr>
        <p:txBody>
          <a:bodyPr wrap="none" rtlCol="0">
            <a:spAutoFit/>
          </a:bodyPr>
          <a:lstStyle/>
          <a:p>
            <a:pPr algn="ctr"/>
            <a:r>
              <a:rPr lang="en-US" sz="1200" b="1" dirty="0" smtClean="0">
                <a:solidFill>
                  <a:schemeClr val="tx1">
                    <a:lumMod val="60000"/>
                    <a:lumOff val="40000"/>
                  </a:schemeClr>
                </a:solidFill>
              </a:rPr>
              <a:t>Role </a:t>
            </a:r>
            <a:br>
              <a:rPr lang="en-US" sz="1200" b="1" dirty="0" smtClean="0">
                <a:solidFill>
                  <a:schemeClr val="tx1">
                    <a:lumMod val="60000"/>
                    <a:lumOff val="40000"/>
                  </a:schemeClr>
                </a:solidFill>
              </a:rPr>
            </a:br>
            <a:r>
              <a:rPr lang="en-US" sz="1200" b="1" dirty="0" err="1" smtClean="0">
                <a:solidFill>
                  <a:schemeClr val="tx1">
                    <a:lumMod val="60000"/>
                    <a:lumOff val="40000"/>
                  </a:schemeClr>
                </a:solidFill>
              </a:rPr>
              <a:t>Mgmt</a:t>
            </a:r>
            <a:endParaRPr lang="en-US" sz="1200" b="1" dirty="0">
              <a:solidFill>
                <a:schemeClr val="tx1">
                  <a:lumMod val="60000"/>
                  <a:lumOff val="40000"/>
                </a:schemeClr>
              </a:solidFill>
            </a:endParaRPr>
          </a:p>
        </p:txBody>
      </p:sp>
      <p:sp>
        <p:nvSpPr>
          <p:cNvPr id="53" name="Flowchart: Preparation 52"/>
          <p:cNvSpPr/>
          <p:nvPr/>
        </p:nvSpPr>
        <p:spPr>
          <a:xfrm>
            <a:off x="5886338" y="3149754"/>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4" name="TextBox 53"/>
          <p:cNvSpPr txBox="1"/>
          <p:nvPr/>
        </p:nvSpPr>
        <p:spPr>
          <a:xfrm>
            <a:off x="5681168" y="3604452"/>
            <a:ext cx="867546" cy="276999"/>
          </a:xfrm>
          <a:prstGeom prst="rect">
            <a:avLst/>
          </a:prstGeom>
          <a:noFill/>
        </p:spPr>
        <p:txBody>
          <a:bodyPr wrap="none" rtlCol="0">
            <a:spAutoFit/>
          </a:bodyPr>
          <a:lstStyle/>
          <a:p>
            <a:pPr algn="ctr"/>
            <a:r>
              <a:rPr lang="en-US" sz="1200" b="1" dirty="0" smtClean="0">
                <a:solidFill>
                  <a:schemeClr val="tx1">
                    <a:lumMod val="60000"/>
                    <a:lumOff val="40000"/>
                  </a:schemeClr>
                </a:solidFill>
              </a:rPr>
              <a:t>Analytics</a:t>
            </a:r>
            <a:endParaRPr lang="en-US" sz="1200" b="1" dirty="0">
              <a:solidFill>
                <a:schemeClr val="tx1">
                  <a:lumMod val="60000"/>
                  <a:lumOff val="40000"/>
                </a:schemeClr>
              </a:solidFill>
            </a:endParaRPr>
          </a:p>
        </p:txBody>
      </p:sp>
      <p:sp>
        <p:nvSpPr>
          <p:cNvPr id="57" name="Flowchart: Preparation 56"/>
          <p:cNvSpPr/>
          <p:nvPr/>
        </p:nvSpPr>
        <p:spPr>
          <a:xfrm>
            <a:off x="7074999" y="1529478"/>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8" name="TextBox 57"/>
          <p:cNvSpPr txBox="1"/>
          <p:nvPr/>
        </p:nvSpPr>
        <p:spPr>
          <a:xfrm>
            <a:off x="6855400" y="1984176"/>
            <a:ext cx="896399" cy="461665"/>
          </a:xfrm>
          <a:prstGeom prst="rect">
            <a:avLst/>
          </a:prstGeom>
          <a:noFill/>
        </p:spPr>
        <p:txBody>
          <a:bodyPr wrap="none" rtlCol="0">
            <a:spAutoFit/>
          </a:bodyPr>
          <a:lstStyle/>
          <a:p>
            <a:pPr algn="ctr"/>
            <a:r>
              <a:rPr lang="en-US" sz="1200" b="1" dirty="0" smtClean="0">
                <a:solidFill>
                  <a:schemeClr val="tx1">
                    <a:lumMod val="60000"/>
                    <a:lumOff val="40000"/>
                  </a:schemeClr>
                </a:solidFill>
              </a:rPr>
              <a:t>Reports</a:t>
            </a:r>
            <a:br>
              <a:rPr lang="en-US" sz="1200" b="1" dirty="0" smtClean="0">
                <a:solidFill>
                  <a:schemeClr val="tx1">
                    <a:lumMod val="60000"/>
                    <a:lumOff val="40000"/>
                  </a:schemeClr>
                </a:solidFill>
              </a:rPr>
            </a:br>
            <a:r>
              <a:rPr lang="en-US" sz="1200" b="1" dirty="0" smtClean="0">
                <a:solidFill>
                  <a:schemeClr val="tx1">
                    <a:lumMod val="60000"/>
                    <a:lumOff val="40000"/>
                  </a:schemeClr>
                </a:solidFill>
              </a:rPr>
              <a:t>Definition</a:t>
            </a:r>
            <a:endParaRPr lang="en-US" sz="1200" b="1" dirty="0">
              <a:solidFill>
                <a:schemeClr val="tx1">
                  <a:lumMod val="60000"/>
                  <a:lumOff val="40000"/>
                </a:schemeClr>
              </a:solidFill>
            </a:endParaRPr>
          </a:p>
        </p:txBody>
      </p:sp>
      <p:sp>
        <p:nvSpPr>
          <p:cNvPr id="59" name="Flowchart: Preparation 58"/>
          <p:cNvSpPr/>
          <p:nvPr/>
        </p:nvSpPr>
        <p:spPr>
          <a:xfrm>
            <a:off x="1686376"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0" name="TextBox 59"/>
          <p:cNvSpPr txBox="1"/>
          <p:nvPr/>
        </p:nvSpPr>
        <p:spPr>
          <a:xfrm>
            <a:off x="1478830" y="2041784"/>
            <a:ext cx="843501" cy="461665"/>
          </a:xfrm>
          <a:prstGeom prst="rect">
            <a:avLst/>
          </a:prstGeom>
          <a:noFill/>
        </p:spPr>
        <p:txBody>
          <a:bodyPr wrap="none" rtlCol="0">
            <a:spAutoFit/>
          </a:bodyPr>
          <a:lstStyle/>
          <a:p>
            <a:pPr algn="ctr"/>
            <a:r>
              <a:rPr lang="en-US" sz="1200" b="1" dirty="0" smtClean="0">
                <a:solidFill>
                  <a:schemeClr val="tx1">
                    <a:lumMod val="60000"/>
                    <a:lumOff val="40000"/>
                  </a:schemeClr>
                </a:solidFill>
              </a:rPr>
              <a:t>Account </a:t>
            </a:r>
            <a:br>
              <a:rPr lang="en-US" sz="1200" b="1" dirty="0" smtClean="0">
                <a:solidFill>
                  <a:schemeClr val="tx1">
                    <a:lumMod val="60000"/>
                    <a:lumOff val="40000"/>
                  </a:schemeClr>
                </a:solidFill>
              </a:rPr>
            </a:br>
            <a:r>
              <a:rPr lang="en-US" sz="1200" b="1" dirty="0" err="1" smtClean="0">
                <a:solidFill>
                  <a:schemeClr val="tx1">
                    <a:lumMod val="60000"/>
                    <a:lumOff val="40000"/>
                  </a:schemeClr>
                </a:solidFill>
              </a:rPr>
              <a:t>Mgmt</a:t>
            </a:r>
            <a:endParaRPr lang="en-US" sz="1200" b="1" dirty="0">
              <a:solidFill>
                <a:schemeClr val="tx1">
                  <a:lumMod val="60000"/>
                  <a:lumOff val="40000"/>
                </a:schemeClr>
              </a:solidFill>
            </a:endParaRPr>
          </a:p>
        </p:txBody>
      </p:sp>
      <p:sp>
        <p:nvSpPr>
          <p:cNvPr id="61" name="Flowchart: Preparation 60"/>
          <p:cNvSpPr/>
          <p:nvPr/>
        </p:nvSpPr>
        <p:spPr>
          <a:xfrm>
            <a:off x="1671980" y="3685183"/>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2" name="TextBox 61"/>
          <p:cNvSpPr txBox="1"/>
          <p:nvPr/>
        </p:nvSpPr>
        <p:spPr>
          <a:xfrm>
            <a:off x="1462001" y="4125523"/>
            <a:ext cx="877163" cy="461665"/>
          </a:xfrm>
          <a:prstGeom prst="rect">
            <a:avLst/>
          </a:prstGeom>
          <a:noFill/>
        </p:spPr>
        <p:txBody>
          <a:bodyPr wrap="none" rtlCol="0">
            <a:spAutoFit/>
          </a:bodyPr>
          <a:lstStyle/>
          <a:p>
            <a:pPr algn="ctr"/>
            <a:r>
              <a:rPr lang="en-US" sz="1200" b="1" dirty="0" smtClean="0">
                <a:solidFill>
                  <a:schemeClr val="tx1">
                    <a:lumMod val="60000"/>
                    <a:lumOff val="40000"/>
                  </a:schemeClr>
                </a:solidFill>
              </a:rPr>
              <a:t>Inventory</a:t>
            </a:r>
            <a:br>
              <a:rPr lang="en-US" sz="1200" b="1" dirty="0" smtClean="0">
                <a:solidFill>
                  <a:schemeClr val="tx1">
                    <a:lumMod val="60000"/>
                    <a:lumOff val="40000"/>
                  </a:schemeClr>
                </a:solidFill>
              </a:rPr>
            </a:br>
            <a:r>
              <a:rPr lang="en-US" sz="1200" b="1" dirty="0" err="1" smtClean="0">
                <a:solidFill>
                  <a:schemeClr val="tx1">
                    <a:lumMod val="60000"/>
                    <a:lumOff val="40000"/>
                  </a:schemeClr>
                </a:solidFill>
              </a:rPr>
              <a:t>Mgmt</a:t>
            </a:r>
            <a:endParaRPr lang="en-US" sz="1200" b="1" dirty="0">
              <a:solidFill>
                <a:schemeClr val="tx1">
                  <a:lumMod val="60000"/>
                  <a:lumOff val="40000"/>
                </a:schemeClr>
              </a:solidFill>
            </a:endParaRPr>
          </a:p>
        </p:txBody>
      </p:sp>
      <p:grpSp>
        <p:nvGrpSpPr>
          <p:cNvPr id="14" name="Group 13"/>
          <p:cNvGrpSpPr/>
          <p:nvPr/>
        </p:nvGrpSpPr>
        <p:grpSpPr>
          <a:xfrm>
            <a:off x="2371886" y="1640277"/>
            <a:ext cx="790601" cy="894780"/>
            <a:chOff x="1341619" y="4439004"/>
            <a:chExt cx="790601" cy="894780"/>
          </a:xfrm>
        </p:grpSpPr>
        <p:sp>
          <p:nvSpPr>
            <p:cNvPr id="63" name="Flowchart: Preparation 62"/>
            <p:cNvSpPr/>
            <p:nvPr/>
          </p:nvSpPr>
          <p:spPr>
            <a:xfrm>
              <a:off x="1508319" y="4439004"/>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4" name="TextBox 63"/>
            <p:cNvSpPr txBox="1"/>
            <p:nvPr/>
          </p:nvSpPr>
          <p:spPr>
            <a:xfrm>
              <a:off x="1341619" y="4872119"/>
              <a:ext cx="790601" cy="461665"/>
            </a:xfrm>
            <a:prstGeom prst="rect">
              <a:avLst/>
            </a:prstGeom>
            <a:noFill/>
          </p:spPr>
          <p:txBody>
            <a:bodyPr wrap="none" rtlCol="0">
              <a:spAutoFit/>
            </a:bodyPr>
            <a:lstStyle/>
            <a:p>
              <a:pPr algn="ctr"/>
              <a:r>
                <a:rPr lang="en-US" sz="1200" b="1" dirty="0" smtClean="0">
                  <a:solidFill>
                    <a:schemeClr val="tx1">
                      <a:lumMod val="60000"/>
                      <a:lumOff val="40000"/>
                    </a:schemeClr>
                  </a:solidFill>
                </a:rPr>
                <a:t>Value </a:t>
              </a:r>
              <a:br>
                <a:rPr lang="en-US" sz="1200" b="1" dirty="0" smtClean="0">
                  <a:solidFill>
                    <a:schemeClr val="tx1">
                      <a:lumMod val="60000"/>
                      <a:lumOff val="40000"/>
                    </a:schemeClr>
                  </a:solidFill>
                </a:rPr>
              </a:br>
              <a:r>
                <a:rPr lang="en-US" sz="1200" b="1" dirty="0" smtClean="0">
                  <a:solidFill>
                    <a:schemeClr val="tx1">
                      <a:lumMod val="60000"/>
                      <a:lumOff val="40000"/>
                    </a:schemeClr>
                  </a:solidFill>
                </a:rPr>
                <a:t>Projects</a:t>
              </a:r>
              <a:endParaRPr lang="en-US" sz="1200" b="1" dirty="0">
                <a:solidFill>
                  <a:schemeClr val="tx1">
                    <a:lumMod val="60000"/>
                    <a:lumOff val="40000"/>
                  </a:schemeClr>
                </a:solidFill>
              </a:endParaRPr>
            </a:p>
          </p:txBody>
        </p:sp>
      </p:grpSp>
      <p:grpSp>
        <p:nvGrpSpPr>
          <p:cNvPr id="15" name="Group 14"/>
          <p:cNvGrpSpPr/>
          <p:nvPr/>
        </p:nvGrpSpPr>
        <p:grpSpPr>
          <a:xfrm>
            <a:off x="2469671" y="2657677"/>
            <a:ext cx="595035" cy="903885"/>
            <a:chOff x="1439404" y="5456404"/>
            <a:chExt cx="595035" cy="903885"/>
          </a:xfrm>
        </p:grpSpPr>
        <p:sp>
          <p:nvSpPr>
            <p:cNvPr id="65" name="Flowchart: Preparation 64"/>
            <p:cNvSpPr/>
            <p:nvPr/>
          </p:nvSpPr>
          <p:spPr>
            <a:xfrm>
              <a:off x="1508319" y="5456404"/>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6" name="TextBox 65"/>
            <p:cNvSpPr txBox="1"/>
            <p:nvPr/>
          </p:nvSpPr>
          <p:spPr>
            <a:xfrm>
              <a:off x="1439404" y="5898624"/>
              <a:ext cx="595035" cy="461665"/>
            </a:xfrm>
            <a:prstGeom prst="rect">
              <a:avLst/>
            </a:prstGeom>
            <a:noFill/>
          </p:spPr>
          <p:txBody>
            <a:bodyPr wrap="none" rtlCol="0">
              <a:spAutoFit/>
            </a:bodyPr>
            <a:lstStyle/>
            <a:p>
              <a:pPr algn="ctr"/>
              <a:r>
                <a:rPr lang="en-US" sz="1200" b="1" dirty="0" smtClean="0">
                  <a:solidFill>
                    <a:schemeClr val="tx1">
                      <a:lumMod val="60000"/>
                      <a:lumOff val="40000"/>
                    </a:schemeClr>
                  </a:solidFill>
                </a:rPr>
                <a:t>File </a:t>
              </a:r>
            </a:p>
            <a:p>
              <a:pPr algn="ctr"/>
              <a:r>
                <a:rPr lang="en-US" sz="1200" b="1" dirty="0" err="1" smtClean="0">
                  <a:solidFill>
                    <a:schemeClr val="tx1">
                      <a:lumMod val="60000"/>
                      <a:lumOff val="40000"/>
                    </a:schemeClr>
                  </a:solidFill>
                </a:rPr>
                <a:t>Mgmt</a:t>
              </a:r>
              <a:endParaRPr lang="en-US" sz="1200" b="1" dirty="0">
                <a:solidFill>
                  <a:schemeClr val="tx1">
                    <a:lumMod val="60000"/>
                    <a:lumOff val="40000"/>
                  </a:schemeClr>
                </a:solidFill>
              </a:endParaRPr>
            </a:p>
          </p:txBody>
        </p:sp>
      </p:grpSp>
      <p:sp>
        <p:nvSpPr>
          <p:cNvPr id="71" name="Flowchart: Preparation 70"/>
          <p:cNvSpPr/>
          <p:nvPr/>
        </p:nvSpPr>
        <p:spPr>
          <a:xfrm>
            <a:off x="3504353" y="157267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4" name="TextBox 73"/>
          <p:cNvSpPr txBox="1"/>
          <p:nvPr/>
        </p:nvSpPr>
        <p:spPr>
          <a:xfrm>
            <a:off x="3380934" y="1997238"/>
            <a:ext cx="704040" cy="276999"/>
          </a:xfrm>
          <a:prstGeom prst="rect">
            <a:avLst/>
          </a:prstGeom>
          <a:noFill/>
        </p:spPr>
        <p:txBody>
          <a:bodyPr wrap="none" rtlCol="0">
            <a:spAutoFit/>
          </a:bodyPr>
          <a:lstStyle/>
          <a:p>
            <a:pPr algn="ctr"/>
            <a:r>
              <a:rPr lang="en-US" sz="1200" b="1" dirty="0" smtClean="0">
                <a:solidFill>
                  <a:schemeClr val="tx1">
                    <a:lumMod val="60000"/>
                    <a:lumOff val="40000"/>
                  </a:schemeClr>
                </a:solidFill>
              </a:rPr>
              <a:t>Alarms</a:t>
            </a:r>
            <a:endParaRPr lang="en-US" sz="1200" b="1" dirty="0">
              <a:solidFill>
                <a:schemeClr val="tx1">
                  <a:lumMod val="60000"/>
                  <a:lumOff val="40000"/>
                </a:schemeClr>
              </a:solidFill>
            </a:endParaRPr>
          </a:p>
        </p:txBody>
      </p:sp>
      <p:sp>
        <p:nvSpPr>
          <p:cNvPr id="75" name="Flowchart: Preparation 74"/>
          <p:cNvSpPr/>
          <p:nvPr/>
        </p:nvSpPr>
        <p:spPr>
          <a:xfrm>
            <a:off x="3504353" y="2663209"/>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6" name="TextBox 75"/>
          <p:cNvSpPr txBox="1"/>
          <p:nvPr/>
        </p:nvSpPr>
        <p:spPr>
          <a:xfrm>
            <a:off x="3243877" y="3103549"/>
            <a:ext cx="978153" cy="276999"/>
          </a:xfrm>
          <a:prstGeom prst="rect">
            <a:avLst/>
          </a:prstGeom>
          <a:noFill/>
        </p:spPr>
        <p:txBody>
          <a:bodyPr wrap="none" rtlCol="0">
            <a:spAutoFit/>
          </a:bodyPr>
          <a:lstStyle/>
          <a:p>
            <a:pPr algn="ctr"/>
            <a:r>
              <a:rPr lang="en-US" sz="1200" b="1" dirty="0" smtClean="0">
                <a:solidFill>
                  <a:schemeClr val="tx1">
                    <a:lumMod val="60000"/>
                    <a:lumOff val="40000"/>
                  </a:schemeClr>
                </a:solidFill>
              </a:rPr>
              <a:t>Comments</a:t>
            </a:r>
            <a:endParaRPr lang="en-US" sz="1200" b="1" dirty="0">
              <a:solidFill>
                <a:schemeClr val="tx1">
                  <a:lumMod val="60000"/>
                  <a:lumOff val="40000"/>
                </a:schemeClr>
              </a:solidFill>
            </a:endParaRPr>
          </a:p>
        </p:txBody>
      </p:sp>
      <p:sp>
        <p:nvSpPr>
          <p:cNvPr id="77" name="Flowchart: Preparation 76"/>
          <p:cNvSpPr/>
          <p:nvPr/>
        </p:nvSpPr>
        <p:spPr>
          <a:xfrm>
            <a:off x="3504353" y="368762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8" name="TextBox 77"/>
          <p:cNvSpPr txBox="1"/>
          <p:nvPr/>
        </p:nvSpPr>
        <p:spPr>
          <a:xfrm>
            <a:off x="3190978" y="4120735"/>
            <a:ext cx="1083951" cy="276999"/>
          </a:xfrm>
          <a:prstGeom prst="rect">
            <a:avLst/>
          </a:prstGeom>
          <a:noFill/>
        </p:spPr>
        <p:txBody>
          <a:bodyPr wrap="none" rtlCol="0">
            <a:spAutoFit/>
          </a:bodyPr>
          <a:lstStyle/>
          <a:p>
            <a:pPr algn="ctr"/>
            <a:r>
              <a:rPr lang="en-US" sz="1200" b="1" dirty="0" smtClean="0">
                <a:solidFill>
                  <a:schemeClr val="tx1">
                    <a:lumMod val="60000"/>
                    <a:lumOff val="40000"/>
                  </a:schemeClr>
                </a:solidFill>
              </a:rPr>
              <a:t>Annotations</a:t>
            </a:r>
            <a:endParaRPr lang="en-US" sz="1200" b="1" dirty="0">
              <a:solidFill>
                <a:schemeClr val="tx1">
                  <a:lumMod val="60000"/>
                  <a:lumOff val="40000"/>
                </a:schemeClr>
              </a:solidFill>
            </a:endParaRPr>
          </a:p>
        </p:txBody>
      </p:sp>
      <p:sp>
        <p:nvSpPr>
          <p:cNvPr id="79" name="Flowchart: Preparation 78"/>
          <p:cNvSpPr/>
          <p:nvPr/>
        </p:nvSpPr>
        <p:spPr>
          <a:xfrm>
            <a:off x="3504353" y="470502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80" name="TextBox 79"/>
          <p:cNvSpPr txBox="1"/>
          <p:nvPr/>
        </p:nvSpPr>
        <p:spPr>
          <a:xfrm>
            <a:off x="3337653" y="5147240"/>
            <a:ext cx="790602" cy="461665"/>
          </a:xfrm>
          <a:prstGeom prst="rect">
            <a:avLst/>
          </a:prstGeom>
          <a:noFill/>
        </p:spPr>
        <p:txBody>
          <a:bodyPr wrap="none" rtlCol="0">
            <a:spAutoFit/>
          </a:bodyPr>
          <a:lstStyle/>
          <a:p>
            <a:pPr algn="ctr"/>
            <a:r>
              <a:rPr lang="en-US" sz="1200" b="1" dirty="0" smtClean="0">
                <a:solidFill>
                  <a:schemeClr val="tx1">
                    <a:lumMod val="60000"/>
                    <a:lumOff val="40000"/>
                  </a:schemeClr>
                </a:solidFill>
              </a:rPr>
              <a:t>Missed </a:t>
            </a:r>
            <a:br>
              <a:rPr lang="en-US" sz="1200" b="1" dirty="0" smtClean="0">
                <a:solidFill>
                  <a:schemeClr val="tx1">
                    <a:lumMod val="60000"/>
                    <a:lumOff val="40000"/>
                  </a:schemeClr>
                </a:solidFill>
              </a:rPr>
            </a:br>
            <a:r>
              <a:rPr lang="en-US" sz="1200" b="1" dirty="0" smtClean="0">
                <a:solidFill>
                  <a:schemeClr val="tx1">
                    <a:lumMod val="60000"/>
                    <a:lumOff val="40000"/>
                  </a:schemeClr>
                </a:solidFill>
              </a:rPr>
              <a:t>Updates</a:t>
            </a:r>
            <a:endParaRPr lang="en-US" sz="1200" b="1" dirty="0">
              <a:solidFill>
                <a:schemeClr val="tx1">
                  <a:lumMod val="60000"/>
                  <a:lumOff val="40000"/>
                </a:schemeClr>
              </a:solidFill>
            </a:endParaRPr>
          </a:p>
        </p:txBody>
      </p:sp>
      <p:sp>
        <p:nvSpPr>
          <p:cNvPr id="118" name="Rounded Rectangle 117"/>
          <p:cNvSpPr/>
          <p:nvPr/>
        </p:nvSpPr>
        <p:spPr>
          <a:xfrm>
            <a:off x="184897" y="1418419"/>
            <a:ext cx="1054620" cy="2207200"/>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1" name="Rounded Rectangle 120"/>
          <p:cNvSpPr/>
          <p:nvPr/>
        </p:nvSpPr>
        <p:spPr>
          <a:xfrm>
            <a:off x="1340787" y="1414349"/>
            <a:ext cx="1819745" cy="4194556"/>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2" name="Rounded Rectangle 121"/>
          <p:cNvSpPr/>
          <p:nvPr/>
        </p:nvSpPr>
        <p:spPr>
          <a:xfrm>
            <a:off x="6718284" y="1349684"/>
            <a:ext cx="1248628" cy="42592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3" name="Flowchart: Preparation 122"/>
          <p:cNvSpPr/>
          <p:nvPr/>
        </p:nvSpPr>
        <p:spPr>
          <a:xfrm>
            <a:off x="7074999" y="2587992"/>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4" name="TextBox 123"/>
          <p:cNvSpPr txBox="1"/>
          <p:nvPr/>
        </p:nvSpPr>
        <p:spPr>
          <a:xfrm>
            <a:off x="6804905" y="3012560"/>
            <a:ext cx="997389" cy="461665"/>
          </a:xfrm>
          <a:prstGeom prst="rect">
            <a:avLst/>
          </a:prstGeom>
          <a:noFill/>
        </p:spPr>
        <p:txBody>
          <a:bodyPr wrap="none" rtlCol="0">
            <a:spAutoFit/>
          </a:bodyPr>
          <a:lstStyle/>
          <a:p>
            <a:pPr algn="ctr"/>
            <a:r>
              <a:rPr lang="en-US" sz="1200" b="1" dirty="0" smtClean="0">
                <a:solidFill>
                  <a:schemeClr val="tx1">
                    <a:lumMod val="60000"/>
                    <a:lumOff val="40000"/>
                  </a:schemeClr>
                </a:solidFill>
              </a:rPr>
              <a:t>Reports</a:t>
            </a:r>
            <a:br>
              <a:rPr lang="en-US" sz="1200" b="1" dirty="0" smtClean="0">
                <a:solidFill>
                  <a:schemeClr val="tx1">
                    <a:lumMod val="60000"/>
                    <a:lumOff val="40000"/>
                  </a:schemeClr>
                </a:solidFill>
              </a:rPr>
            </a:br>
            <a:r>
              <a:rPr lang="en-US" sz="1200" b="1" dirty="0" smtClean="0">
                <a:solidFill>
                  <a:schemeClr val="tx1">
                    <a:lumMod val="60000"/>
                    <a:lumOff val="40000"/>
                  </a:schemeClr>
                </a:solidFill>
              </a:rPr>
              <a:t>Generation</a:t>
            </a:r>
            <a:endParaRPr lang="en-US" sz="1200" b="1" dirty="0">
              <a:solidFill>
                <a:schemeClr val="tx1">
                  <a:lumMod val="60000"/>
                  <a:lumOff val="40000"/>
                </a:schemeClr>
              </a:solidFill>
            </a:endParaRPr>
          </a:p>
        </p:txBody>
      </p:sp>
      <p:sp>
        <p:nvSpPr>
          <p:cNvPr id="125" name="Flowchart: Preparation 124"/>
          <p:cNvSpPr/>
          <p:nvPr/>
        </p:nvSpPr>
        <p:spPr>
          <a:xfrm>
            <a:off x="7074999" y="3618318"/>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6" name="TextBox 125"/>
          <p:cNvSpPr txBox="1"/>
          <p:nvPr/>
        </p:nvSpPr>
        <p:spPr>
          <a:xfrm>
            <a:off x="6741586" y="4058658"/>
            <a:ext cx="1124027" cy="461665"/>
          </a:xfrm>
          <a:prstGeom prst="rect">
            <a:avLst/>
          </a:prstGeom>
          <a:noFill/>
        </p:spPr>
        <p:txBody>
          <a:bodyPr wrap="none" rtlCol="0">
            <a:spAutoFit/>
          </a:bodyPr>
          <a:lstStyle/>
          <a:p>
            <a:pPr algn="ctr"/>
            <a:r>
              <a:rPr lang="en-US" sz="1200" b="1" dirty="0" smtClean="0">
                <a:solidFill>
                  <a:schemeClr val="tx1">
                    <a:lumMod val="60000"/>
                    <a:lumOff val="40000"/>
                  </a:schemeClr>
                </a:solidFill>
              </a:rPr>
              <a:t>Reports </a:t>
            </a:r>
            <a:br>
              <a:rPr lang="en-US" sz="1200" b="1" dirty="0" smtClean="0">
                <a:solidFill>
                  <a:schemeClr val="tx1">
                    <a:lumMod val="60000"/>
                    <a:lumOff val="40000"/>
                  </a:schemeClr>
                </a:solidFill>
              </a:rPr>
            </a:br>
            <a:r>
              <a:rPr lang="en-US" sz="1200" b="1" dirty="0" smtClean="0">
                <a:solidFill>
                  <a:schemeClr val="tx1">
                    <a:lumMod val="60000"/>
                    <a:lumOff val="40000"/>
                  </a:schemeClr>
                </a:solidFill>
              </a:rPr>
              <a:t>Management</a:t>
            </a:r>
            <a:endParaRPr lang="en-US" sz="1200" b="1" dirty="0">
              <a:solidFill>
                <a:schemeClr val="tx1">
                  <a:lumMod val="60000"/>
                  <a:lumOff val="40000"/>
                </a:schemeClr>
              </a:solidFill>
            </a:endParaRPr>
          </a:p>
        </p:txBody>
      </p:sp>
      <p:sp>
        <p:nvSpPr>
          <p:cNvPr id="127" name="Flowchart: Preparation 126"/>
          <p:cNvSpPr/>
          <p:nvPr/>
        </p:nvSpPr>
        <p:spPr>
          <a:xfrm>
            <a:off x="7074999" y="4631377"/>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8" name="TextBox 127"/>
          <p:cNvSpPr txBox="1"/>
          <p:nvPr/>
        </p:nvSpPr>
        <p:spPr>
          <a:xfrm>
            <a:off x="6778456" y="5064492"/>
            <a:ext cx="1050288" cy="461665"/>
          </a:xfrm>
          <a:prstGeom prst="rect">
            <a:avLst/>
          </a:prstGeom>
          <a:noFill/>
        </p:spPr>
        <p:txBody>
          <a:bodyPr wrap="none" rtlCol="0">
            <a:spAutoFit/>
          </a:bodyPr>
          <a:lstStyle/>
          <a:p>
            <a:pPr algn="ctr"/>
            <a:r>
              <a:rPr lang="en-US" sz="1200" b="1" dirty="0" smtClean="0">
                <a:solidFill>
                  <a:schemeClr val="tx1">
                    <a:lumMod val="60000"/>
                    <a:lumOff val="40000"/>
                  </a:schemeClr>
                </a:solidFill>
              </a:rPr>
              <a:t>Reports </a:t>
            </a:r>
            <a:br>
              <a:rPr lang="en-US" sz="1200" b="1" dirty="0" smtClean="0">
                <a:solidFill>
                  <a:schemeClr val="tx1">
                    <a:lumMod val="60000"/>
                    <a:lumOff val="40000"/>
                  </a:schemeClr>
                </a:solidFill>
              </a:rPr>
            </a:br>
            <a:r>
              <a:rPr lang="en-US" sz="1200" b="1" dirty="0" smtClean="0">
                <a:solidFill>
                  <a:schemeClr val="tx1">
                    <a:lumMod val="60000"/>
                    <a:lumOff val="40000"/>
                  </a:schemeClr>
                </a:solidFill>
              </a:rPr>
              <a:t>Distribution</a:t>
            </a:r>
            <a:endParaRPr lang="en-US" sz="1200" b="1" dirty="0">
              <a:solidFill>
                <a:schemeClr val="tx1">
                  <a:lumMod val="60000"/>
                  <a:lumOff val="40000"/>
                </a:schemeClr>
              </a:solidFill>
            </a:endParaRPr>
          </a:p>
        </p:txBody>
      </p:sp>
      <p:sp>
        <p:nvSpPr>
          <p:cNvPr id="129" name="Flowchart: Preparation 128"/>
          <p:cNvSpPr/>
          <p:nvPr/>
        </p:nvSpPr>
        <p:spPr>
          <a:xfrm>
            <a:off x="1671980" y="2675329"/>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30" name="TextBox 129"/>
          <p:cNvSpPr txBox="1"/>
          <p:nvPr/>
        </p:nvSpPr>
        <p:spPr>
          <a:xfrm>
            <a:off x="1603064" y="3099897"/>
            <a:ext cx="595036" cy="461665"/>
          </a:xfrm>
          <a:prstGeom prst="rect">
            <a:avLst/>
          </a:prstGeom>
          <a:noFill/>
        </p:spPr>
        <p:txBody>
          <a:bodyPr wrap="none" rtlCol="0">
            <a:spAutoFit/>
          </a:bodyPr>
          <a:lstStyle/>
          <a:p>
            <a:pPr algn="ctr"/>
            <a:r>
              <a:rPr lang="en-US" sz="1200" b="1" dirty="0" smtClean="0">
                <a:solidFill>
                  <a:schemeClr val="tx1">
                    <a:lumMod val="60000"/>
                    <a:lumOff val="40000"/>
                  </a:schemeClr>
                </a:solidFill>
              </a:rPr>
              <a:t>Fleet </a:t>
            </a:r>
            <a:br>
              <a:rPr lang="en-US" sz="1200" b="1" dirty="0" smtClean="0">
                <a:solidFill>
                  <a:schemeClr val="tx1">
                    <a:lumMod val="60000"/>
                    <a:lumOff val="40000"/>
                  </a:schemeClr>
                </a:solidFill>
              </a:rPr>
            </a:br>
            <a:r>
              <a:rPr lang="en-US" sz="1200" b="1" dirty="0" err="1" smtClean="0">
                <a:solidFill>
                  <a:schemeClr val="tx1">
                    <a:lumMod val="60000"/>
                    <a:lumOff val="40000"/>
                  </a:schemeClr>
                </a:solidFill>
              </a:rPr>
              <a:t>Mgmt</a:t>
            </a:r>
            <a:endParaRPr lang="en-US" sz="1200" b="1" dirty="0">
              <a:solidFill>
                <a:schemeClr val="tx1">
                  <a:lumMod val="60000"/>
                  <a:lumOff val="40000"/>
                </a:schemeClr>
              </a:solidFill>
            </a:endParaRPr>
          </a:p>
        </p:txBody>
      </p:sp>
      <p:sp>
        <p:nvSpPr>
          <p:cNvPr id="151" name="Rounded Rectangle 150"/>
          <p:cNvSpPr/>
          <p:nvPr/>
        </p:nvSpPr>
        <p:spPr>
          <a:xfrm>
            <a:off x="5624055" y="3029531"/>
            <a:ext cx="1014943" cy="895137"/>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0" name="TextBox 159"/>
          <p:cNvSpPr txBox="1"/>
          <p:nvPr/>
        </p:nvSpPr>
        <p:spPr>
          <a:xfrm>
            <a:off x="4023379" y="922813"/>
            <a:ext cx="1730115" cy="523220"/>
          </a:xfrm>
          <a:prstGeom prst="rect">
            <a:avLst/>
          </a:prstGeom>
          <a:noFill/>
        </p:spPr>
        <p:txBody>
          <a:bodyPr wrap="square" rtlCol="0">
            <a:spAutoFit/>
          </a:bodyPr>
          <a:lstStyle/>
          <a:p>
            <a:pPr algn="ctr"/>
            <a:r>
              <a:rPr lang="en-US" sz="1400" b="1" dirty="0" smtClean="0">
                <a:solidFill>
                  <a:schemeClr val="tx1">
                    <a:lumMod val="60000"/>
                    <a:lumOff val="40000"/>
                  </a:schemeClr>
                </a:solidFill>
              </a:rPr>
              <a:t>Sites &amp; Controllers APIs</a:t>
            </a:r>
            <a:endParaRPr lang="en-US" sz="1400" b="1" dirty="0">
              <a:solidFill>
                <a:schemeClr val="tx1">
                  <a:lumMod val="60000"/>
                  <a:lumOff val="40000"/>
                </a:schemeClr>
              </a:solidFill>
            </a:endParaRPr>
          </a:p>
        </p:txBody>
      </p:sp>
      <p:sp>
        <p:nvSpPr>
          <p:cNvPr id="162" name="Rounded Rectangle 161"/>
          <p:cNvSpPr/>
          <p:nvPr/>
        </p:nvSpPr>
        <p:spPr>
          <a:xfrm>
            <a:off x="4386135" y="4097413"/>
            <a:ext cx="1064507" cy="16340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5" name="TextBox 164"/>
          <p:cNvSpPr txBox="1"/>
          <p:nvPr/>
        </p:nvSpPr>
        <p:spPr>
          <a:xfrm>
            <a:off x="6854027" y="838835"/>
            <a:ext cx="1068260" cy="523220"/>
          </a:xfrm>
          <a:prstGeom prst="rect">
            <a:avLst/>
          </a:prstGeom>
          <a:noFill/>
        </p:spPr>
        <p:txBody>
          <a:bodyPr wrap="square" rtlCol="0">
            <a:spAutoFit/>
          </a:bodyPr>
          <a:lstStyle/>
          <a:p>
            <a:pPr algn="ctr"/>
            <a:r>
              <a:rPr lang="en-US" sz="1400" b="1" dirty="0" smtClean="0">
                <a:solidFill>
                  <a:schemeClr val="tx1">
                    <a:lumMod val="60000"/>
                    <a:lumOff val="40000"/>
                  </a:schemeClr>
                </a:solidFill>
              </a:rPr>
              <a:t>Reports</a:t>
            </a:r>
            <a:br>
              <a:rPr lang="en-US" sz="1400" b="1" dirty="0" smtClean="0">
                <a:solidFill>
                  <a:schemeClr val="tx1">
                    <a:lumMod val="60000"/>
                    <a:lumOff val="40000"/>
                  </a:schemeClr>
                </a:solidFill>
              </a:rPr>
            </a:br>
            <a:r>
              <a:rPr lang="en-US" sz="1400" b="1" dirty="0" smtClean="0">
                <a:solidFill>
                  <a:schemeClr val="tx1">
                    <a:lumMod val="60000"/>
                    <a:lumOff val="40000"/>
                  </a:schemeClr>
                </a:solidFill>
              </a:rPr>
              <a:t>APIs</a:t>
            </a:r>
            <a:endParaRPr lang="en-US" sz="1400" b="1" dirty="0">
              <a:solidFill>
                <a:schemeClr val="tx1">
                  <a:lumMod val="60000"/>
                  <a:lumOff val="40000"/>
                </a:schemeClr>
              </a:solidFill>
            </a:endParaRPr>
          </a:p>
        </p:txBody>
      </p:sp>
      <p:sp>
        <p:nvSpPr>
          <p:cNvPr id="166" name="TextBox 165"/>
          <p:cNvSpPr txBox="1"/>
          <p:nvPr/>
        </p:nvSpPr>
        <p:spPr>
          <a:xfrm>
            <a:off x="5564061" y="2523181"/>
            <a:ext cx="1068260" cy="523220"/>
          </a:xfrm>
          <a:prstGeom prst="rect">
            <a:avLst/>
          </a:prstGeom>
          <a:noFill/>
        </p:spPr>
        <p:txBody>
          <a:bodyPr wrap="square" rtlCol="0">
            <a:spAutoFit/>
          </a:bodyPr>
          <a:lstStyle/>
          <a:p>
            <a:pPr algn="ctr"/>
            <a:r>
              <a:rPr lang="en-US" sz="1400" b="1" dirty="0" smtClean="0">
                <a:solidFill>
                  <a:schemeClr val="tx1">
                    <a:lumMod val="60000"/>
                    <a:lumOff val="40000"/>
                  </a:schemeClr>
                </a:solidFill>
              </a:rPr>
              <a:t>Analytics</a:t>
            </a:r>
            <a:br>
              <a:rPr lang="en-US" sz="1400" b="1" dirty="0" smtClean="0">
                <a:solidFill>
                  <a:schemeClr val="tx1">
                    <a:lumMod val="60000"/>
                    <a:lumOff val="40000"/>
                  </a:schemeClr>
                </a:solidFill>
              </a:rPr>
            </a:br>
            <a:r>
              <a:rPr lang="en-US" sz="1400" b="1" dirty="0" smtClean="0">
                <a:solidFill>
                  <a:schemeClr val="tx1">
                    <a:lumMod val="60000"/>
                    <a:lumOff val="40000"/>
                  </a:schemeClr>
                </a:solidFill>
              </a:rPr>
              <a:t>APIs</a:t>
            </a:r>
            <a:endParaRPr lang="en-US" sz="1400" b="1" dirty="0">
              <a:solidFill>
                <a:schemeClr val="tx1">
                  <a:lumMod val="60000"/>
                  <a:lumOff val="40000"/>
                </a:schemeClr>
              </a:solidFill>
            </a:endParaRPr>
          </a:p>
        </p:txBody>
      </p:sp>
      <p:sp>
        <p:nvSpPr>
          <p:cNvPr id="167" name="Rounded Rectangle 166"/>
          <p:cNvSpPr/>
          <p:nvPr/>
        </p:nvSpPr>
        <p:spPr>
          <a:xfrm>
            <a:off x="3248450" y="1395342"/>
            <a:ext cx="1012507" cy="421356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8" name="TextBox 167"/>
          <p:cNvSpPr txBox="1"/>
          <p:nvPr/>
        </p:nvSpPr>
        <p:spPr>
          <a:xfrm>
            <a:off x="3217098" y="933733"/>
            <a:ext cx="995502" cy="523220"/>
          </a:xfrm>
          <a:prstGeom prst="rect">
            <a:avLst/>
          </a:prstGeom>
          <a:noFill/>
        </p:spPr>
        <p:txBody>
          <a:bodyPr wrap="square" rtlCol="0">
            <a:spAutoFit/>
          </a:bodyPr>
          <a:lstStyle/>
          <a:p>
            <a:pPr algn="ctr"/>
            <a:r>
              <a:rPr lang="en-US" sz="1400" b="1" dirty="0" smtClean="0">
                <a:solidFill>
                  <a:schemeClr val="tx1">
                    <a:lumMod val="60000"/>
                    <a:lumOff val="40000"/>
                  </a:schemeClr>
                </a:solidFill>
              </a:rPr>
              <a:t>Activity</a:t>
            </a:r>
            <a:br>
              <a:rPr lang="en-US" sz="1400" b="1" dirty="0" smtClean="0">
                <a:solidFill>
                  <a:schemeClr val="tx1">
                    <a:lumMod val="60000"/>
                    <a:lumOff val="40000"/>
                  </a:schemeClr>
                </a:solidFill>
              </a:rPr>
            </a:br>
            <a:r>
              <a:rPr lang="en-US" sz="1400" b="1" dirty="0" smtClean="0">
                <a:solidFill>
                  <a:schemeClr val="tx1">
                    <a:lumMod val="60000"/>
                    <a:lumOff val="40000"/>
                  </a:schemeClr>
                </a:solidFill>
              </a:rPr>
              <a:t>APIs</a:t>
            </a:r>
            <a:endParaRPr lang="en-US" sz="1400" b="1" dirty="0">
              <a:solidFill>
                <a:schemeClr val="tx1">
                  <a:lumMod val="60000"/>
                  <a:lumOff val="40000"/>
                </a:schemeClr>
              </a:solidFill>
            </a:endParaRPr>
          </a:p>
        </p:txBody>
      </p:sp>
      <p:sp>
        <p:nvSpPr>
          <p:cNvPr id="171" name="Flowchart: Preparation 170"/>
          <p:cNvSpPr/>
          <p:nvPr/>
        </p:nvSpPr>
        <p:spPr>
          <a:xfrm>
            <a:off x="5878701" y="4548427"/>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72" name="TextBox 171"/>
          <p:cNvSpPr txBox="1"/>
          <p:nvPr/>
        </p:nvSpPr>
        <p:spPr>
          <a:xfrm>
            <a:off x="5585143" y="5003125"/>
            <a:ext cx="1044324" cy="461665"/>
          </a:xfrm>
          <a:prstGeom prst="rect">
            <a:avLst/>
          </a:prstGeom>
          <a:noFill/>
        </p:spPr>
        <p:txBody>
          <a:bodyPr wrap="none" rtlCol="0">
            <a:spAutoFit/>
          </a:bodyPr>
          <a:lstStyle/>
          <a:p>
            <a:pPr algn="ctr"/>
            <a:r>
              <a:rPr lang="en-US" sz="1200" b="1" dirty="0" smtClean="0">
                <a:solidFill>
                  <a:schemeClr val="tx1">
                    <a:lumMod val="60000"/>
                    <a:lumOff val="40000"/>
                  </a:schemeClr>
                </a:solidFill>
              </a:rPr>
              <a:t>Time Series</a:t>
            </a:r>
            <a:br>
              <a:rPr lang="en-US" sz="1200" b="1" dirty="0" smtClean="0">
                <a:solidFill>
                  <a:schemeClr val="tx1">
                    <a:lumMod val="60000"/>
                    <a:lumOff val="40000"/>
                  </a:schemeClr>
                </a:solidFill>
              </a:rPr>
            </a:br>
            <a:r>
              <a:rPr lang="en-US" sz="1200" b="1" dirty="0" smtClean="0">
                <a:solidFill>
                  <a:schemeClr val="tx1">
                    <a:lumMod val="60000"/>
                    <a:lumOff val="40000"/>
                  </a:schemeClr>
                </a:solidFill>
              </a:rPr>
              <a:t>Data</a:t>
            </a:r>
            <a:endParaRPr lang="en-US" sz="1200" b="1" dirty="0">
              <a:solidFill>
                <a:schemeClr val="tx1">
                  <a:lumMod val="60000"/>
                  <a:lumOff val="40000"/>
                </a:schemeClr>
              </a:solidFill>
            </a:endParaRPr>
          </a:p>
        </p:txBody>
      </p:sp>
      <p:sp>
        <p:nvSpPr>
          <p:cNvPr id="173" name="Rounded Rectangle 172"/>
          <p:cNvSpPr/>
          <p:nvPr/>
        </p:nvSpPr>
        <p:spPr>
          <a:xfrm>
            <a:off x="5604883" y="4416280"/>
            <a:ext cx="1014943" cy="113488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74" name="TextBox 173"/>
          <p:cNvSpPr txBox="1"/>
          <p:nvPr/>
        </p:nvSpPr>
        <p:spPr>
          <a:xfrm>
            <a:off x="5537434" y="3941762"/>
            <a:ext cx="1068260" cy="523220"/>
          </a:xfrm>
          <a:prstGeom prst="rect">
            <a:avLst/>
          </a:prstGeom>
          <a:noFill/>
        </p:spPr>
        <p:txBody>
          <a:bodyPr wrap="square" rtlCol="0">
            <a:spAutoFit/>
          </a:bodyPr>
          <a:lstStyle/>
          <a:p>
            <a:pPr algn="ctr"/>
            <a:r>
              <a:rPr lang="en-US" sz="1400" b="1" dirty="0" smtClean="0">
                <a:solidFill>
                  <a:schemeClr val="tx1">
                    <a:lumMod val="60000"/>
                    <a:lumOff val="40000"/>
                  </a:schemeClr>
                </a:solidFill>
              </a:rPr>
              <a:t>Data </a:t>
            </a:r>
            <a:br>
              <a:rPr lang="en-US" sz="1400" b="1" dirty="0" smtClean="0">
                <a:solidFill>
                  <a:schemeClr val="tx1">
                    <a:lumMod val="60000"/>
                    <a:lumOff val="40000"/>
                  </a:schemeClr>
                </a:solidFill>
              </a:rPr>
            </a:br>
            <a:r>
              <a:rPr lang="en-US" sz="1400" b="1" dirty="0" smtClean="0">
                <a:solidFill>
                  <a:schemeClr val="tx1">
                    <a:lumMod val="60000"/>
                    <a:lumOff val="40000"/>
                  </a:schemeClr>
                </a:solidFill>
              </a:rPr>
              <a:t>APIs</a:t>
            </a:r>
            <a:endParaRPr lang="en-US" sz="1400" b="1" dirty="0">
              <a:solidFill>
                <a:schemeClr val="tx1">
                  <a:lumMod val="60000"/>
                  <a:lumOff val="40000"/>
                </a:schemeClr>
              </a:solidFill>
            </a:endParaRPr>
          </a:p>
        </p:txBody>
      </p:sp>
      <p:sp>
        <p:nvSpPr>
          <p:cNvPr id="81" name="TextBox 80"/>
          <p:cNvSpPr txBox="1"/>
          <p:nvPr/>
        </p:nvSpPr>
        <p:spPr>
          <a:xfrm>
            <a:off x="243136" y="931389"/>
            <a:ext cx="995502" cy="523220"/>
          </a:xfrm>
          <a:prstGeom prst="rect">
            <a:avLst/>
          </a:prstGeom>
          <a:noFill/>
        </p:spPr>
        <p:txBody>
          <a:bodyPr wrap="square" rtlCol="0">
            <a:spAutoFit/>
          </a:bodyPr>
          <a:lstStyle/>
          <a:p>
            <a:pPr algn="ctr"/>
            <a:r>
              <a:rPr lang="en-US" sz="1400" b="1" dirty="0" smtClean="0">
                <a:solidFill>
                  <a:schemeClr val="tx1">
                    <a:lumMod val="60000"/>
                    <a:lumOff val="40000"/>
                  </a:schemeClr>
                </a:solidFill>
              </a:rPr>
              <a:t>Security</a:t>
            </a:r>
            <a:br>
              <a:rPr lang="en-US" sz="1400" b="1" dirty="0" smtClean="0">
                <a:solidFill>
                  <a:schemeClr val="tx1">
                    <a:lumMod val="60000"/>
                    <a:lumOff val="40000"/>
                  </a:schemeClr>
                </a:solidFill>
              </a:rPr>
            </a:br>
            <a:r>
              <a:rPr lang="en-US" sz="1400" b="1" dirty="0" smtClean="0">
                <a:solidFill>
                  <a:schemeClr val="tx1">
                    <a:lumMod val="60000"/>
                    <a:lumOff val="40000"/>
                  </a:schemeClr>
                </a:solidFill>
              </a:rPr>
              <a:t>APIs</a:t>
            </a:r>
            <a:endParaRPr lang="en-US" sz="1400" b="1" dirty="0">
              <a:solidFill>
                <a:schemeClr val="tx1">
                  <a:lumMod val="60000"/>
                  <a:lumOff val="40000"/>
                </a:schemeClr>
              </a:solidFill>
            </a:endParaRPr>
          </a:p>
        </p:txBody>
      </p:sp>
      <p:sp>
        <p:nvSpPr>
          <p:cNvPr id="82" name="TextBox 81"/>
          <p:cNvSpPr txBox="1"/>
          <p:nvPr/>
        </p:nvSpPr>
        <p:spPr>
          <a:xfrm>
            <a:off x="1380559" y="902330"/>
            <a:ext cx="995502" cy="523220"/>
          </a:xfrm>
          <a:prstGeom prst="rect">
            <a:avLst/>
          </a:prstGeom>
          <a:noFill/>
        </p:spPr>
        <p:txBody>
          <a:bodyPr wrap="square" rtlCol="0">
            <a:spAutoFit/>
          </a:bodyPr>
          <a:lstStyle/>
          <a:p>
            <a:pPr algn="ctr"/>
            <a:r>
              <a:rPr lang="en-US" sz="1400" b="1" dirty="0" smtClean="0">
                <a:solidFill>
                  <a:schemeClr val="tx1">
                    <a:lumMod val="60000"/>
                    <a:lumOff val="40000"/>
                  </a:schemeClr>
                </a:solidFill>
              </a:rPr>
              <a:t>Account</a:t>
            </a:r>
            <a:br>
              <a:rPr lang="en-US" sz="1400" b="1" dirty="0" smtClean="0">
                <a:solidFill>
                  <a:schemeClr val="tx1">
                    <a:lumMod val="60000"/>
                    <a:lumOff val="40000"/>
                  </a:schemeClr>
                </a:solidFill>
              </a:rPr>
            </a:br>
            <a:r>
              <a:rPr lang="en-US" sz="1400" b="1" dirty="0" smtClean="0">
                <a:solidFill>
                  <a:schemeClr val="tx1">
                    <a:lumMod val="60000"/>
                    <a:lumOff val="40000"/>
                  </a:schemeClr>
                </a:solidFill>
              </a:rPr>
              <a:t>APIs</a:t>
            </a:r>
            <a:endParaRPr lang="en-US" sz="1400" b="1" dirty="0">
              <a:solidFill>
                <a:schemeClr val="tx1">
                  <a:lumMod val="60000"/>
                  <a:lumOff val="40000"/>
                </a:schemeClr>
              </a:solidFill>
            </a:endParaRPr>
          </a:p>
        </p:txBody>
      </p:sp>
      <p:sp>
        <p:nvSpPr>
          <p:cNvPr id="83" name="TextBox 82"/>
          <p:cNvSpPr txBox="1"/>
          <p:nvPr/>
        </p:nvSpPr>
        <p:spPr>
          <a:xfrm>
            <a:off x="4378126" y="3586001"/>
            <a:ext cx="1068260" cy="523220"/>
          </a:xfrm>
          <a:prstGeom prst="rect">
            <a:avLst/>
          </a:prstGeom>
          <a:noFill/>
        </p:spPr>
        <p:txBody>
          <a:bodyPr wrap="square" rtlCol="0">
            <a:spAutoFit/>
          </a:bodyPr>
          <a:lstStyle/>
          <a:p>
            <a:pPr algn="ctr"/>
            <a:r>
              <a:rPr lang="en-US" sz="1400" b="1" dirty="0" smtClean="0">
                <a:solidFill>
                  <a:schemeClr val="tx1">
                    <a:lumMod val="60000"/>
                    <a:lumOff val="40000"/>
                  </a:schemeClr>
                </a:solidFill>
              </a:rPr>
              <a:t>Assets APIs</a:t>
            </a:r>
            <a:endParaRPr lang="en-US" sz="1400" b="1" dirty="0">
              <a:solidFill>
                <a:schemeClr val="tx1">
                  <a:lumMod val="60000"/>
                  <a:lumOff val="40000"/>
                </a:schemeClr>
              </a:solidFill>
            </a:endParaRPr>
          </a:p>
        </p:txBody>
      </p:sp>
      <p:sp>
        <p:nvSpPr>
          <p:cNvPr id="84" name="Rounded Rectangle 83"/>
          <p:cNvSpPr/>
          <p:nvPr/>
        </p:nvSpPr>
        <p:spPr>
          <a:xfrm>
            <a:off x="4354096" y="1407901"/>
            <a:ext cx="1064507" cy="2076334"/>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grpSp>
        <p:nvGrpSpPr>
          <p:cNvPr id="70" name="Group 69"/>
          <p:cNvGrpSpPr/>
          <p:nvPr/>
        </p:nvGrpSpPr>
        <p:grpSpPr>
          <a:xfrm>
            <a:off x="5741198" y="1611283"/>
            <a:ext cx="689164" cy="731697"/>
            <a:chOff x="2539668" y="1309772"/>
            <a:chExt cx="689164" cy="731697"/>
          </a:xfrm>
        </p:grpSpPr>
        <p:sp>
          <p:nvSpPr>
            <p:cNvPr id="72" name="Flowchart: Preparation 71"/>
            <p:cNvSpPr/>
            <p:nvPr/>
          </p:nvSpPr>
          <p:spPr>
            <a:xfrm>
              <a:off x="2655650" y="1309772"/>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3" name="TextBox 72"/>
            <p:cNvSpPr txBox="1"/>
            <p:nvPr/>
          </p:nvSpPr>
          <p:spPr>
            <a:xfrm>
              <a:off x="2539668" y="1764470"/>
              <a:ext cx="689164" cy="276999"/>
            </a:xfrm>
            <a:prstGeom prst="rect">
              <a:avLst/>
            </a:prstGeom>
            <a:noFill/>
          </p:spPr>
          <p:txBody>
            <a:bodyPr wrap="none" rtlCol="0">
              <a:spAutoFit/>
            </a:bodyPr>
            <a:lstStyle/>
            <a:p>
              <a:pPr algn="ctr"/>
              <a:r>
                <a:rPr lang="en-US" sz="1200" b="1" dirty="0" smtClean="0">
                  <a:solidFill>
                    <a:schemeClr val="tx1">
                      <a:lumMod val="60000"/>
                      <a:lumOff val="40000"/>
                    </a:schemeClr>
                  </a:solidFill>
                </a:rPr>
                <a:t>Trends</a:t>
              </a:r>
              <a:endParaRPr lang="en-US" sz="1200" b="1" dirty="0">
                <a:solidFill>
                  <a:schemeClr val="tx1">
                    <a:lumMod val="60000"/>
                    <a:lumOff val="40000"/>
                  </a:schemeClr>
                </a:solidFill>
              </a:endParaRPr>
            </a:p>
          </p:txBody>
        </p:sp>
      </p:grpSp>
      <p:sp>
        <p:nvSpPr>
          <p:cNvPr id="85" name="Rounded Rectangle 84"/>
          <p:cNvSpPr/>
          <p:nvPr/>
        </p:nvSpPr>
        <p:spPr>
          <a:xfrm>
            <a:off x="5597830" y="1401847"/>
            <a:ext cx="1014943" cy="108910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86" name="TextBox 85"/>
          <p:cNvSpPr txBox="1"/>
          <p:nvPr/>
        </p:nvSpPr>
        <p:spPr>
          <a:xfrm>
            <a:off x="5658042" y="862676"/>
            <a:ext cx="1068260" cy="523220"/>
          </a:xfrm>
          <a:prstGeom prst="rect">
            <a:avLst/>
          </a:prstGeom>
          <a:noFill/>
        </p:spPr>
        <p:txBody>
          <a:bodyPr wrap="square" rtlCol="0">
            <a:spAutoFit/>
          </a:bodyPr>
          <a:lstStyle/>
          <a:p>
            <a:pPr algn="ctr"/>
            <a:r>
              <a:rPr lang="en-US" sz="1400" b="1" dirty="0" smtClean="0">
                <a:solidFill>
                  <a:schemeClr val="tx1">
                    <a:lumMod val="60000"/>
                    <a:lumOff val="40000"/>
                  </a:schemeClr>
                </a:solidFill>
              </a:rPr>
              <a:t>Trends API</a:t>
            </a:r>
            <a:endParaRPr lang="en-US" sz="1400" b="1" dirty="0">
              <a:solidFill>
                <a:schemeClr val="tx1">
                  <a:lumMod val="60000"/>
                  <a:lumOff val="40000"/>
                </a:schemeClr>
              </a:solidFill>
            </a:endParaRPr>
          </a:p>
        </p:txBody>
      </p:sp>
      <p:sp>
        <p:nvSpPr>
          <p:cNvPr id="100" name="Rectangle 99"/>
          <p:cNvSpPr/>
          <p:nvPr/>
        </p:nvSpPr>
        <p:spPr>
          <a:xfrm>
            <a:off x="0" y="5968377"/>
            <a:ext cx="12184723" cy="893582"/>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8142143" y="861386"/>
            <a:ext cx="4058469" cy="599661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8163074" y="796304"/>
            <a:ext cx="4122462" cy="6186309"/>
          </a:xfrm>
          <a:prstGeom prst="rect">
            <a:avLst/>
          </a:prstGeom>
          <a:noFill/>
        </p:spPr>
        <p:txBody>
          <a:bodyPr wrap="square" rtlCol="0">
            <a:spAutoFit/>
          </a:bodyPr>
          <a:lstStyle/>
          <a:p>
            <a:r>
              <a:rPr lang="en-US" b="1" dirty="0" smtClean="0">
                <a:solidFill>
                  <a:schemeClr val="bg1"/>
                </a:solidFill>
                <a:latin typeface="Calibri" panose="020F0502020204030204" pitchFamily="34" charset="0"/>
              </a:rPr>
              <a:t>Rationale</a:t>
            </a:r>
          </a:p>
          <a:p>
            <a:pPr marL="285750" indent="-285750">
              <a:buFont typeface="Arial" panose="020B0604020202020204" pitchFamily="34" charset="0"/>
              <a:buChar char="•"/>
            </a:pPr>
            <a:r>
              <a:rPr lang="en-US" b="1" dirty="0" smtClean="0">
                <a:solidFill>
                  <a:schemeClr val="bg1"/>
                </a:solidFill>
                <a:latin typeface="Calibri" panose="020F0502020204030204" pitchFamily="34" charset="0"/>
              </a:rPr>
              <a:t>Fast time to value</a:t>
            </a:r>
          </a:p>
          <a:p>
            <a:pPr marL="285750" indent="-285750">
              <a:buFont typeface="Arial" panose="020B0604020202020204" pitchFamily="34" charset="0"/>
              <a:buChar char="•"/>
            </a:pPr>
            <a:r>
              <a:rPr lang="en-US" b="1" dirty="0">
                <a:solidFill>
                  <a:schemeClr val="bg1"/>
                </a:solidFill>
                <a:latin typeface="Calibri" panose="020F0502020204030204" pitchFamily="34" charset="0"/>
              </a:rPr>
              <a:t>Low </a:t>
            </a:r>
            <a:r>
              <a:rPr lang="en-US" b="1" dirty="0" smtClean="0">
                <a:solidFill>
                  <a:schemeClr val="bg1"/>
                </a:solidFill>
                <a:latin typeface="Calibri" panose="020F0502020204030204" pitchFamily="34" charset="0"/>
              </a:rPr>
              <a:t>Risk</a:t>
            </a:r>
            <a:r>
              <a:rPr lang="en-US" b="1" dirty="0">
                <a:solidFill>
                  <a:schemeClr val="bg1"/>
                </a:solidFill>
                <a:latin typeface="Calibri" panose="020F0502020204030204" pitchFamily="34" charset="0"/>
              </a:rPr>
              <a:t> </a:t>
            </a:r>
            <a:r>
              <a:rPr lang="en-US" dirty="0" smtClean="0">
                <a:solidFill>
                  <a:schemeClr val="bg1"/>
                </a:solidFill>
                <a:latin typeface="Calibri" panose="020F0502020204030204" pitchFamily="34" charset="0"/>
              </a:rPr>
              <a:t>of undesirable “ripple effects”</a:t>
            </a:r>
            <a:r>
              <a:rPr lang="en-US" b="1" dirty="0" smtClean="0">
                <a:solidFill>
                  <a:schemeClr val="bg1"/>
                </a:solidFill>
                <a:latin typeface="Calibri" panose="020F0502020204030204" pitchFamily="34" charset="0"/>
              </a:rPr>
              <a:t> </a:t>
            </a:r>
            <a:r>
              <a:rPr lang="en-US" dirty="0" smtClean="0">
                <a:solidFill>
                  <a:schemeClr val="bg1"/>
                </a:solidFill>
                <a:latin typeface="Calibri" panose="020F0502020204030204" pitchFamily="34" charset="0"/>
              </a:rPr>
              <a:t>of changes due to </a:t>
            </a:r>
            <a:r>
              <a:rPr lang="en-US" dirty="0">
                <a:solidFill>
                  <a:schemeClr val="bg1"/>
                </a:solidFill>
                <a:latin typeface="Calibri" panose="020F0502020204030204" pitchFamily="34" charset="0"/>
              </a:rPr>
              <a:t>high cohesion and loose </a:t>
            </a:r>
            <a:r>
              <a:rPr lang="en-US" dirty="0" smtClean="0">
                <a:solidFill>
                  <a:schemeClr val="bg1"/>
                </a:solidFill>
                <a:latin typeface="Calibri" panose="020F0502020204030204" pitchFamily="34" charset="0"/>
              </a:rPr>
              <a:t>coupling in reporting today</a:t>
            </a:r>
            <a:endParaRPr lang="en-US" b="1" dirty="0">
              <a:solidFill>
                <a:schemeClr val="bg1"/>
              </a:solidFill>
              <a:latin typeface="Calibri" panose="020F0502020204030204" pitchFamily="34" charset="0"/>
            </a:endParaRPr>
          </a:p>
          <a:p>
            <a:pPr marL="285750" indent="-285750">
              <a:buFont typeface="Arial" panose="020B0604020202020204" pitchFamily="34" charset="0"/>
              <a:buChar char="•"/>
            </a:pPr>
            <a:r>
              <a:rPr lang="en-US" b="1" dirty="0" smtClean="0">
                <a:solidFill>
                  <a:schemeClr val="bg1"/>
                </a:solidFill>
                <a:latin typeface="Calibri" panose="020F0502020204030204" pitchFamily="34" charset="0"/>
              </a:rPr>
              <a:t>Changing anyway: </a:t>
            </a:r>
            <a:r>
              <a:rPr lang="en-US" dirty="0" smtClean="0">
                <a:solidFill>
                  <a:schemeClr val="bg1"/>
                </a:solidFill>
                <a:latin typeface="Calibri" panose="020F0502020204030204" pitchFamily="34" charset="0"/>
              </a:rPr>
              <a:t>Need </a:t>
            </a:r>
            <a:r>
              <a:rPr lang="en-US" dirty="0">
                <a:solidFill>
                  <a:schemeClr val="bg1"/>
                </a:solidFill>
                <a:latin typeface="Calibri" panose="020F0502020204030204" pitchFamily="34" charset="0"/>
              </a:rPr>
              <a:t>to touch reporting anyway to add desired enhancements</a:t>
            </a:r>
          </a:p>
          <a:p>
            <a:pPr marL="742950" lvl="1" indent="-285750">
              <a:buFont typeface="Arial" panose="020B0604020202020204" pitchFamily="34" charset="0"/>
              <a:buChar char="•"/>
            </a:pPr>
            <a:r>
              <a:rPr lang="en-US" dirty="0">
                <a:solidFill>
                  <a:schemeClr val="bg1"/>
                </a:solidFill>
                <a:latin typeface="Calibri" panose="020F0502020204030204" pitchFamily="34" charset="0"/>
              </a:rPr>
              <a:t>Multiple data sources</a:t>
            </a:r>
          </a:p>
          <a:p>
            <a:pPr marL="742950" lvl="1" indent="-285750">
              <a:buFont typeface="Arial" panose="020B0604020202020204" pitchFamily="34" charset="0"/>
              <a:buChar char="•"/>
            </a:pPr>
            <a:r>
              <a:rPr lang="en-US" dirty="0">
                <a:solidFill>
                  <a:schemeClr val="bg1"/>
                </a:solidFill>
                <a:latin typeface="Calibri" panose="020F0502020204030204" pitchFamily="34" charset="0"/>
              </a:rPr>
              <a:t>Reports delivery via standard web mechanisms (HTTP POST</a:t>
            </a:r>
            <a:r>
              <a:rPr lang="en-US" dirty="0" smtClean="0">
                <a:solidFill>
                  <a:schemeClr val="bg1"/>
                </a:solidFill>
                <a:latin typeface="Calibri" panose="020F0502020204030204" pitchFamily="34" charset="0"/>
              </a:rPr>
              <a:t>)</a:t>
            </a:r>
          </a:p>
          <a:p>
            <a:pPr marL="285750" indent="-285750">
              <a:buFont typeface="Arial" panose="020B0604020202020204" pitchFamily="34" charset="0"/>
              <a:buChar char="•"/>
            </a:pPr>
            <a:r>
              <a:rPr lang="en-US" b="1" dirty="0" smtClean="0">
                <a:solidFill>
                  <a:schemeClr val="bg1"/>
                </a:solidFill>
                <a:latin typeface="Calibri" panose="020F0502020204030204" pitchFamily="34" charset="0"/>
              </a:rPr>
              <a:t>Opportunities to gain scalability improvements at same time</a:t>
            </a:r>
          </a:p>
          <a:p>
            <a:pPr marL="742950" lvl="1" indent="-285750">
              <a:buFont typeface="Arial" panose="020B0604020202020204" pitchFamily="34" charset="0"/>
              <a:buChar char="•"/>
            </a:pPr>
            <a:r>
              <a:rPr lang="en-US" dirty="0" smtClean="0">
                <a:solidFill>
                  <a:schemeClr val="bg1"/>
                </a:solidFill>
                <a:latin typeface="Calibri" panose="020F0502020204030204" pitchFamily="34" charset="0"/>
              </a:rPr>
              <a:t>Report metadata currently stored in Oracle; migrating to scalable database will </a:t>
            </a:r>
            <a:r>
              <a:rPr lang="en-US" b="1" dirty="0" smtClean="0">
                <a:solidFill>
                  <a:schemeClr val="bg1"/>
                </a:solidFill>
                <a:latin typeface="Calibri" panose="020F0502020204030204" pitchFamily="34" charset="0"/>
              </a:rPr>
              <a:t>support larger customer base</a:t>
            </a:r>
          </a:p>
          <a:p>
            <a:pPr marL="742950" lvl="1" indent="-285750">
              <a:buFont typeface="Arial" panose="020B0604020202020204" pitchFamily="34" charset="0"/>
              <a:buChar char="•"/>
            </a:pPr>
            <a:r>
              <a:rPr lang="en-US" dirty="0" smtClean="0">
                <a:solidFill>
                  <a:schemeClr val="bg1"/>
                </a:solidFill>
                <a:latin typeface="Calibri" panose="020F0502020204030204" pitchFamily="34" charset="0"/>
              </a:rPr>
              <a:t>Generated reports are currently stored in network file storage; S3-like BLOB storage preferred for achieving true Web scale</a:t>
            </a:r>
          </a:p>
        </p:txBody>
      </p:sp>
      <p:sp>
        <p:nvSpPr>
          <p:cNvPr id="88" name="TextBox 87"/>
          <p:cNvSpPr txBox="1"/>
          <p:nvPr/>
        </p:nvSpPr>
        <p:spPr>
          <a:xfrm>
            <a:off x="6727896" y="5936348"/>
            <a:ext cx="1420555" cy="646331"/>
          </a:xfrm>
          <a:prstGeom prst="rect">
            <a:avLst/>
          </a:prstGeom>
          <a:noFill/>
        </p:spPr>
        <p:txBody>
          <a:bodyPr wrap="square" rtlCol="0">
            <a:spAutoFit/>
          </a:bodyPr>
          <a:lstStyle/>
          <a:p>
            <a:pPr algn="ctr"/>
            <a:r>
              <a:rPr lang="en-US" b="1" dirty="0" smtClean="0">
                <a:solidFill>
                  <a:schemeClr val="bg1"/>
                </a:solidFill>
              </a:rPr>
              <a:t>Initial Focus Area</a:t>
            </a:r>
            <a:endParaRPr lang="en-US" b="1" dirty="0">
              <a:solidFill>
                <a:schemeClr val="bg1"/>
              </a:solidFill>
            </a:endParaRPr>
          </a:p>
        </p:txBody>
      </p:sp>
    </p:spTree>
    <p:extLst>
      <p:ext uri="{BB962C8B-B14F-4D97-AF65-F5344CB8AC3E}">
        <p14:creationId xmlns:p14="http://schemas.microsoft.com/office/powerpoint/2010/main" val="4039856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smtClean="0">
                <a:solidFill>
                  <a:schemeClr val="bg1"/>
                </a:solidFill>
              </a:rPr>
              <a:t>Reporting User Stories</a:t>
            </a:r>
            <a:endParaRPr lang="en-US" sz="3600" dirty="0">
              <a:solidFill>
                <a:schemeClr val="bg1"/>
              </a:solidFill>
            </a:endParaRPr>
          </a:p>
        </p:txBody>
      </p:sp>
      <p:grpSp>
        <p:nvGrpSpPr>
          <p:cNvPr id="344" name="Group 343"/>
          <p:cNvGrpSpPr/>
          <p:nvPr/>
        </p:nvGrpSpPr>
        <p:grpSpPr>
          <a:xfrm rot="21307717">
            <a:off x="744843" y="770316"/>
            <a:ext cx="6465301" cy="3775445"/>
            <a:chOff x="1235442" y="682333"/>
            <a:chExt cx="4046003" cy="2641801"/>
          </a:xfrm>
          <a:effectLst>
            <a:outerShdw blurRad="254000" dist="50800" dir="5400000" algn="ctr" rotWithShape="0">
              <a:srgbClr val="000000">
                <a:alpha val="40000"/>
              </a:srgbClr>
            </a:outerShdw>
          </a:effectLst>
        </p:grpSpPr>
        <p:sp>
          <p:nvSpPr>
            <p:cNvPr id="371" name="Rectangle 370"/>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Trebuchet MS" panose="020B0603020202020204"/>
                <a:ea typeface="+mn-ea"/>
                <a:cs typeface="+mn-cs"/>
              </a:endParaRPr>
            </a:p>
          </p:txBody>
        </p:sp>
        <p:cxnSp>
          <p:nvCxnSpPr>
            <p:cNvPr id="372" name="Straight Connector 371"/>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373" name="Straight Connector 372"/>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374" name="Straight Connector 373"/>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375" name="Straight Connector 374"/>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376" name="Straight Connector 375"/>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377" name="Straight Connector 376"/>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378" name="Straight Connector 377"/>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379" name="Straight Connector 378"/>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380" name="Straight Connector 379"/>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381" name="Straight Connector 380"/>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382" name="Straight Connector 381"/>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383" name="Straight Connector 382"/>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384" name="Straight Connector 383"/>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385" name="Straight Connector 384"/>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345" name="TextBox 104"/>
          <p:cNvSpPr txBox="1"/>
          <p:nvPr/>
        </p:nvSpPr>
        <p:spPr>
          <a:xfrm rot="21275400">
            <a:off x="773630" y="825251"/>
            <a:ext cx="6382144" cy="28007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ysClr val="windowText" lastClr="000000"/>
                </a:solidFill>
                <a:effectLst/>
                <a:uLnTx/>
                <a:uFillTx/>
                <a:latin typeface="Dakota" panose="020B0604020202020204"/>
              </a:rPr>
              <a:t>As a GE Insight</a:t>
            </a:r>
            <a:r>
              <a:rPr kumimoji="0" lang="en-US" sz="1600" b="1" i="0" u="none" strike="noStrike" kern="1200" cap="none" spc="0" normalizeH="0" noProof="0" dirty="0" smtClean="0">
                <a:ln>
                  <a:noFill/>
                </a:ln>
                <a:solidFill>
                  <a:sysClr val="windowText" lastClr="000000"/>
                </a:solidFill>
                <a:effectLst/>
                <a:uLnTx/>
                <a:uFillTx/>
                <a:latin typeface="Dakota" panose="020B0604020202020204"/>
              </a:rPr>
              <a:t> customer,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baseline="0" dirty="0" smtClean="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baseline="0" dirty="0" smtClean="0">
                <a:solidFill>
                  <a:sysClr val="windowText" lastClr="000000"/>
                </a:solidFill>
                <a:latin typeface="Dakota" panose="020B0604020202020204"/>
              </a:rPr>
              <a:t>I</a:t>
            </a:r>
            <a:r>
              <a:rPr lang="en-US" sz="1600" b="1" dirty="0" smtClean="0">
                <a:solidFill>
                  <a:sysClr val="windowText" lastClr="000000"/>
                </a:solidFill>
                <a:latin typeface="Dakota" panose="020B0604020202020204"/>
              </a:rPr>
              <a:t> want to be able to author, generate, view and schedule reports </a:t>
            </a:r>
            <a:r>
              <a:rPr lang="en-US" sz="1600" b="1" baseline="0" dirty="0" smtClean="0">
                <a:solidFill>
                  <a:sysClr val="windowText" lastClr="000000"/>
                </a:solidFill>
                <a:latin typeface="Dakota" panose="020B0604020202020204"/>
              </a:rPr>
              <a:t>that incorporate</a:t>
            </a:r>
            <a:r>
              <a:rPr lang="en-US" sz="1600" b="1" dirty="0" smtClean="0">
                <a:solidFill>
                  <a:sysClr val="windowText" lastClr="000000"/>
                </a:solidFill>
                <a:latin typeface="Dakota" panose="020B0604020202020204"/>
              </a:rPr>
              <a:t> </a:t>
            </a:r>
            <a:r>
              <a:rPr lang="en-US" sz="1600" b="1" baseline="0" dirty="0" smtClean="0">
                <a:solidFill>
                  <a:sysClr val="windowText" lastClr="000000"/>
                </a:solidFill>
                <a:latin typeface="Dakota" panose="020B0604020202020204"/>
              </a:rPr>
              <a:t>data from multiple</a:t>
            </a:r>
            <a:r>
              <a:rPr lang="en-US" sz="1600" b="1" dirty="0" smtClean="0">
                <a:solidFill>
                  <a:sysClr val="windowText" lastClr="000000"/>
                </a:solidFill>
                <a:latin typeface="Dakota" panose="020B0604020202020204"/>
              </a:rPr>
              <a:t> data </a:t>
            </a:r>
            <a:r>
              <a:rPr kumimoji="0" lang="en-US" sz="1600" b="1" i="0" u="none" strike="noStrike" kern="1200" cap="none" spc="0" normalizeH="0" noProof="0" dirty="0" smtClean="0">
                <a:ln>
                  <a:noFill/>
                </a:ln>
                <a:solidFill>
                  <a:sysClr val="windowText" lastClr="000000"/>
                </a:solidFill>
                <a:effectLst/>
                <a:uLnTx/>
                <a:uFillTx/>
                <a:latin typeface="Dakota" panose="020B0604020202020204"/>
              </a:rPr>
              <a:t>sources,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sysClr val="windowText" lastClr="000000"/>
                </a:solidFill>
                <a:effectLst/>
                <a:uLnTx/>
                <a:uFillTx/>
                <a:latin typeface="Dakota" panose="020B0604020202020204"/>
              </a:rPr>
              <a:t>So that my reports can utilize information</a:t>
            </a:r>
            <a:r>
              <a:rPr lang="en-US" sz="1600" b="1" dirty="0" smtClean="0">
                <a:solidFill>
                  <a:sysClr val="windowText" lastClr="000000"/>
                </a:solidFill>
                <a:latin typeface="Dakota" panose="020B0604020202020204"/>
              </a:rPr>
              <a:t> residing in many different data stores</a:t>
            </a:r>
            <a:r>
              <a:rPr kumimoji="0" lang="en-US" sz="1600" b="1" i="0" u="none" strike="noStrike" kern="1200" cap="none" spc="0" normalizeH="0" noProof="0" dirty="0" smtClean="0">
                <a:ln>
                  <a:noFill/>
                </a:ln>
                <a:solidFill>
                  <a:sysClr val="windowText" lastClr="000000"/>
                </a:solidFill>
                <a:effectLst/>
                <a:uLnTx/>
                <a:uFillTx/>
                <a:latin typeface="Dakota" panose="020B0604020202020204"/>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baseline="0" dirty="0" smtClean="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baseline="0" dirty="0" smtClean="0">
                <a:solidFill>
                  <a:sysClr val="windowText" lastClr="000000"/>
                </a:solidFill>
                <a:latin typeface="Dakota" panose="020B0604020202020204"/>
              </a:rPr>
              <a:t>Whereas today,</a:t>
            </a:r>
            <a:r>
              <a:rPr lang="en-US" sz="1600" b="1" dirty="0" smtClean="0">
                <a:solidFill>
                  <a:sysClr val="windowText" lastClr="000000"/>
                </a:solidFill>
                <a:latin typeface="Dakota" panose="020B0604020202020204"/>
              </a:rPr>
              <a:t> I can only report on data contained in GE InSight.</a:t>
            </a:r>
            <a:endParaRPr kumimoji="0" lang="en-US" sz="1600" b="1" i="0" u="none" strike="noStrike" kern="1200" cap="none" spc="0" normalizeH="0" baseline="0" noProof="0" dirty="0">
              <a:ln>
                <a:noFill/>
              </a:ln>
              <a:solidFill>
                <a:sysClr val="windowText" lastClr="000000"/>
              </a:solidFill>
              <a:effectLst/>
              <a:uLnTx/>
              <a:uFillTx/>
              <a:latin typeface="Dakota" panose="020B0604020202020204"/>
            </a:endParaRPr>
          </a:p>
        </p:txBody>
      </p:sp>
      <p:grpSp>
        <p:nvGrpSpPr>
          <p:cNvPr id="346" name="Group 345"/>
          <p:cNvGrpSpPr/>
          <p:nvPr/>
        </p:nvGrpSpPr>
        <p:grpSpPr>
          <a:xfrm>
            <a:off x="7191486" y="639119"/>
            <a:ext cx="4791935" cy="4247722"/>
            <a:chOff x="1235442" y="682333"/>
            <a:chExt cx="4046003" cy="2641801"/>
          </a:xfrm>
          <a:effectLst>
            <a:outerShdw blurRad="254000" dist="50800" dir="5400000" algn="ctr" rotWithShape="0">
              <a:srgbClr val="000000">
                <a:alpha val="40000"/>
              </a:srgbClr>
            </a:outerShdw>
          </a:effectLst>
        </p:grpSpPr>
        <p:sp>
          <p:nvSpPr>
            <p:cNvPr id="348" name="Rectangle 347"/>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Trebuchet MS" panose="020B0603020202020204"/>
                <a:ea typeface="+mn-ea"/>
                <a:cs typeface="+mn-cs"/>
              </a:endParaRPr>
            </a:p>
          </p:txBody>
        </p:sp>
        <p:cxnSp>
          <p:nvCxnSpPr>
            <p:cNvPr id="349" name="Straight Connector 348"/>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350" name="Straight Connector 349"/>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351" name="Straight Connector 350"/>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353" name="Straight Connector 352"/>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356" name="Straight Connector 355"/>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357" name="Straight Connector 356"/>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358" name="Straight Connector 357"/>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359" name="Straight Connector 358"/>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360" name="Straight Connector 359"/>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361" name="Straight Connector 360"/>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367" name="Straight Connector 366"/>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368" name="Straight Connector 367"/>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369" name="Straight Connector 368"/>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370" name="Straight Connector 369"/>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404" name="TextBox 126"/>
          <p:cNvSpPr txBox="1"/>
          <p:nvPr/>
        </p:nvSpPr>
        <p:spPr>
          <a:xfrm>
            <a:off x="7412589" y="895859"/>
            <a:ext cx="4354774" cy="35394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ysClr val="windowText" lastClr="000000"/>
                </a:solidFill>
                <a:effectLst/>
                <a:uLnTx/>
                <a:uFillTx/>
                <a:latin typeface="Dakota" pitchFamily="2" charset="0"/>
                <a:ea typeface="+mn-ea"/>
                <a:cs typeface="+mn-cs"/>
              </a:rPr>
              <a:t>As </a:t>
            </a:r>
            <a:r>
              <a:rPr lang="en-US" sz="1600" b="1" dirty="0" smtClean="0">
                <a:solidFill>
                  <a:sysClr val="windowText" lastClr="000000"/>
                </a:solidFill>
                <a:latin typeface="Dakota" pitchFamily="2" charset="0"/>
              </a:rPr>
              <a:t>a GE InSight customer</a:t>
            </a:r>
            <a:r>
              <a:rPr kumimoji="0" lang="en-US" sz="1600" b="1" i="0" u="none" strike="noStrike" kern="1200" cap="none" spc="0" normalizeH="0" noProof="0" dirty="0" smtClean="0">
                <a:ln>
                  <a:noFill/>
                </a:ln>
                <a:solidFill>
                  <a:sysClr val="windowText" lastClr="000000"/>
                </a:solidFill>
                <a:effectLst/>
                <a:uLnTx/>
                <a:uFillTx/>
                <a:latin typeface="Dakota" pitchFamily="2" charset="0"/>
                <a:ea typeface="+mn-ea"/>
                <a:cs typeface="+mn-cs"/>
              </a:rPr>
              <a:t>,</a:t>
            </a:r>
            <a:endParaRPr kumimoji="0" lang="en-US" sz="1600" b="1" i="0" u="none" strike="noStrike" kern="1200" cap="none" spc="0" normalizeH="0" baseline="0" noProof="0" dirty="0" smtClean="0">
              <a:ln>
                <a:noFill/>
              </a:ln>
              <a:solidFill>
                <a:sysClr val="windowText" lastClr="000000"/>
              </a:solidFill>
              <a:effectLst/>
              <a:uLnTx/>
              <a:uFillTx/>
              <a:latin typeface="Dakota"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solidFill>
                <a:sysClr val="windowText" lastClr="000000"/>
              </a:solidFill>
              <a:latin typeface="Dakota" pitchFamily="2" charset="0"/>
            </a:endParaRPr>
          </a:p>
          <a:p>
            <a:pPr lvl="0">
              <a:defRPr/>
            </a:pPr>
            <a:r>
              <a:rPr lang="en-US" sz="1600" b="1" dirty="0" smtClean="0">
                <a:solidFill>
                  <a:sysClr val="windowText" lastClr="000000"/>
                </a:solidFill>
                <a:latin typeface="Dakota" pitchFamily="2" charset="0"/>
              </a:rPr>
              <a:t>I want GE InSight to be able to automatically upload reports into my Web-connected system(s)</a:t>
            </a:r>
          </a:p>
          <a:p>
            <a:pPr lvl="0">
              <a:defRPr/>
            </a:pPr>
            <a:endParaRPr lang="en-US" sz="1600" b="1" dirty="0">
              <a:solidFill>
                <a:sysClr val="windowText" lastClr="000000"/>
              </a:solidFill>
              <a:latin typeface="Dakota" pitchFamily="2" charset="0"/>
            </a:endParaRPr>
          </a:p>
          <a:p>
            <a:pPr lvl="0">
              <a:defRPr/>
            </a:pPr>
            <a:r>
              <a:rPr lang="en-US" sz="1600" b="1" dirty="0" smtClean="0">
                <a:solidFill>
                  <a:sysClr val="windowText" lastClr="000000"/>
                </a:solidFill>
                <a:latin typeface="Dakota" pitchFamily="2" charset="0"/>
              </a:rPr>
              <a:t>So that my GE InSight reports are automatically available in the systems I need them to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solidFill>
                <a:sysClr val="windowText" lastClr="000000"/>
              </a:solidFill>
              <a:latin typeface="Dakot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ysClr val="windowText" lastClr="000000"/>
                </a:solidFill>
                <a:latin typeface="Dakota" pitchFamily="2" charset="0"/>
              </a:rPr>
              <a:t>Whereas today, I can only receive my GE </a:t>
            </a:r>
            <a:r>
              <a:rPr lang="en-US" sz="1600" b="1" dirty="0" err="1" smtClean="0">
                <a:solidFill>
                  <a:sysClr val="windowText" lastClr="000000"/>
                </a:solidFill>
                <a:latin typeface="Dakota" pitchFamily="2" charset="0"/>
              </a:rPr>
              <a:t>InSIght</a:t>
            </a:r>
            <a:r>
              <a:rPr lang="en-US" sz="1600" b="1" dirty="0" smtClean="0">
                <a:solidFill>
                  <a:sysClr val="windowText" lastClr="000000"/>
                </a:solidFill>
                <a:latin typeface="Dakota" pitchFamily="2" charset="0"/>
              </a:rPr>
              <a:t> reports through more traditional delivery channels (ex: email, SFTP, Web download)</a:t>
            </a:r>
            <a:endParaRPr kumimoji="0" lang="en-US" sz="1600" b="1" i="0" u="none" strike="noStrike" kern="1200" cap="none" spc="0" normalizeH="0" baseline="0" noProof="0" dirty="0">
              <a:ln>
                <a:noFill/>
              </a:ln>
              <a:solidFill>
                <a:sysClr val="windowText" lastClr="000000"/>
              </a:solidFill>
              <a:effectLst/>
              <a:uLnTx/>
              <a:uFillTx/>
              <a:latin typeface="Dakota" pitchFamily="2" charset="0"/>
              <a:ea typeface="+mn-ea"/>
              <a:cs typeface="+mn-cs"/>
            </a:endParaRPr>
          </a:p>
        </p:txBody>
      </p:sp>
      <p:grpSp>
        <p:nvGrpSpPr>
          <p:cNvPr id="39" name="Group 38"/>
          <p:cNvGrpSpPr/>
          <p:nvPr/>
        </p:nvGrpSpPr>
        <p:grpSpPr>
          <a:xfrm>
            <a:off x="566816" y="3681487"/>
            <a:ext cx="6869579" cy="3155071"/>
            <a:chOff x="1235442" y="682333"/>
            <a:chExt cx="4046003" cy="2641801"/>
          </a:xfrm>
          <a:effectLst>
            <a:outerShdw blurRad="254000" dist="50800" dir="5400000" algn="ctr" rotWithShape="0">
              <a:srgbClr val="000000">
                <a:alpha val="40000"/>
              </a:srgbClr>
            </a:outerShdw>
          </a:effectLst>
        </p:grpSpPr>
        <p:sp>
          <p:nvSpPr>
            <p:cNvPr id="40" name="Rectangle 39"/>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Trebuchet MS" panose="020B0603020202020204"/>
                <a:ea typeface="+mn-ea"/>
                <a:cs typeface="+mn-cs"/>
              </a:endParaRPr>
            </a:p>
          </p:txBody>
        </p:sp>
        <p:cxnSp>
          <p:nvCxnSpPr>
            <p:cNvPr id="41" name="Straight Connector 40"/>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42" name="Straight Connector 41"/>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43" name="Straight Connector 42"/>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44" name="Straight Connector 43"/>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45" name="Straight Connector 44"/>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46" name="Straight Connector 45"/>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47" name="Straight Connector 46"/>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48" name="Straight Connector 47"/>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49" name="Straight Connector 48"/>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50" name="Straight Connector 49"/>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51" name="Straight Connector 50"/>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52" name="Straight Connector 51"/>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53" name="Straight Connector 52"/>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54" name="Straight Connector 53"/>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55" name="TextBox 104"/>
          <p:cNvSpPr txBox="1"/>
          <p:nvPr/>
        </p:nvSpPr>
        <p:spPr>
          <a:xfrm rot="21567683">
            <a:off x="658697" y="3775773"/>
            <a:ext cx="6715216" cy="30469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ysClr val="windowText" lastClr="000000"/>
                </a:solidFill>
                <a:effectLst/>
                <a:uLnTx/>
                <a:uFillTx/>
                <a:latin typeface="Dakota" panose="020B0604020202020204"/>
              </a:rPr>
              <a:t>As an application developer</a:t>
            </a:r>
            <a:r>
              <a:rPr kumimoji="0" lang="en-US" sz="1600" b="1" i="0" u="none" strike="noStrike" kern="1200" cap="none" spc="0" normalizeH="0" noProof="0" dirty="0" smtClean="0">
                <a:ln>
                  <a:noFill/>
                </a:ln>
                <a:solidFill>
                  <a:sysClr val="windowText" lastClr="000000"/>
                </a:solidFill>
                <a:effectLst/>
                <a:uLnTx/>
                <a:uFillTx/>
                <a:latin typeface="Dakota" panose="020B0604020202020204"/>
              </a:rPr>
              <a:t>,</a:t>
            </a:r>
            <a:endParaRPr lang="en-US" sz="1600" b="1" dirty="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baseline="0" dirty="0" smtClean="0">
              <a:solidFill>
                <a:sysClr val="windowText" lastClr="000000"/>
              </a:solidFill>
              <a:latin typeface="Dakota" panose="020B0604020202020204"/>
            </a:endParaRPr>
          </a:p>
          <a:p>
            <a:pPr lvl="0">
              <a:defRPr/>
            </a:pPr>
            <a:r>
              <a:rPr lang="en-US" sz="1600" b="1" baseline="0" dirty="0" smtClean="0">
                <a:solidFill>
                  <a:sysClr val="windowText" lastClr="000000"/>
                </a:solidFill>
                <a:latin typeface="Dakota" panose="020B0604020202020204"/>
              </a:rPr>
              <a:t>I</a:t>
            </a:r>
            <a:r>
              <a:rPr lang="en-US" sz="1600" b="1" dirty="0" smtClean="0">
                <a:solidFill>
                  <a:sysClr val="windowText" lastClr="000000"/>
                </a:solidFill>
                <a:latin typeface="Dakota" panose="020B0604020202020204"/>
              </a:rPr>
              <a:t> want a set of easy-to-consume, well-crafted, well-documented, secure &amp; </a:t>
            </a:r>
            <a:r>
              <a:rPr lang="en-US" sz="1600" b="1" dirty="0">
                <a:solidFill>
                  <a:sysClr val="windowText" lastClr="000000"/>
                </a:solidFill>
                <a:latin typeface="Dakota" panose="020B0604020202020204"/>
              </a:rPr>
              <a:t>scalable APIs </a:t>
            </a:r>
            <a:r>
              <a:rPr lang="en-US" sz="1600" b="1" dirty="0" smtClean="0">
                <a:solidFill>
                  <a:sysClr val="windowText" lastClr="000000"/>
                </a:solidFill>
                <a:latin typeface="Dakota" panose="020B0604020202020204"/>
              </a:rPr>
              <a:t>that expose GE </a:t>
            </a:r>
            <a:r>
              <a:rPr lang="en-US" sz="1600" b="1" dirty="0">
                <a:solidFill>
                  <a:sysClr val="windowText" lastClr="000000"/>
                </a:solidFill>
                <a:latin typeface="Dakota" panose="020B0604020202020204"/>
              </a:rPr>
              <a:t>InSight’s rich reporting </a:t>
            </a:r>
            <a:r>
              <a:rPr lang="en-US" sz="1600" b="1" dirty="0" smtClean="0">
                <a:solidFill>
                  <a:sysClr val="windowText" lastClr="000000"/>
                </a:solidFill>
                <a:latin typeface="Dakota" panose="020B0604020202020204"/>
              </a:rPr>
              <a:t>functionality</a:t>
            </a:r>
            <a:endParaRPr lang="en-US" sz="1600" b="1" dirty="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baseline="0" dirty="0" smtClean="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ysClr val="windowText" lastClr="000000"/>
                </a:solidFill>
                <a:latin typeface="Dakota" panose="020B0604020202020204"/>
              </a:rPr>
              <a:t>So that I can build new and innovative applications and features that incorporate the powerful reporting capabilities available in GE InSight,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baseline="0" dirty="0" smtClean="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baseline="0" dirty="0" smtClean="0">
                <a:solidFill>
                  <a:sysClr val="windowText" lastClr="000000"/>
                </a:solidFill>
                <a:latin typeface="Dakota" panose="020B0604020202020204"/>
              </a:rPr>
              <a:t>Whereas today,</a:t>
            </a:r>
            <a:r>
              <a:rPr lang="en-US" sz="1600" b="1" dirty="0" smtClean="0">
                <a:solidFill>
                  <a:sysClr val="windowText" lastClr="000000"/>
                </a:solidFill>
                <a:latin typeface="Dakota" panose="020B0604020202020204"/>
              </a:rPr>
              <a:t> these capabilities of GE InSight are not available through APIs. </a:t>
            </a:r>
            <a:endParaRPr kumimoji="0" lang="en-US" sz="1600" b="1" i="0" u="none" strike="noStrike" kern="1200" cap="none" spc="0" normalizeH="0" baseline="0" noProof="0" dirty="0">
              <a:ln>
                <a:noFill/>
              </a:ln>
              <a:solidFill>
                <a:sysClr val="windowText" lastClr="000000"/>
              </a:solidFill>
              <a:effectLst/>
              <a:uLnTx/>
              <a:uFillTx/>
              <a:latin typeface="Dakota" panose="020B0604020202020204"/>
            </a:endParaRPr>
          </a:p>
        </p:txBody>
      </p:sp>
    </p:spTree>
    <p:extLst>
      <p:ext uri="{BB962C8B-B14F-4D97-AF65-F5344CB8AC3E}">
        <p14:creationId xmlns:p14="http://schemas.microsoft.com/office/powerpoint/2010/main" val="331890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ctangle 209"/>
          <p:cNvSpPr/>
          <p:nvPr/>
        </p:nvSpPr>
        <p:spPr>
          <a:xfrm>
            <a:off x="-13253" y="2280011"/>
            <a:ext cx="12192000" cy="4577989"/>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1" name="TextBox 210"/>
          <p:cNvSpPr txBox="1"/>
          <p:nvPr/>
        </p:nvSpPr>
        <p:spPr>
          <a:xfrm rot="16200000">
            <a:off x="-2150594" y="4444558"/>
            <a:ext cx="4549889" cy="276999"/>
          </a:xfrm>
          <a:prstGeom prst="rect">
            <a:avLst/>
          </a:prstGeom>
          <a:noFill/>
        </p:spPr>
        <p:txBody>
          <a:bodyPr wrap="square" rtlCol="0">
            <a:spAutoFit/>
          </a:bodyPr>
          <a:lstStyle/>
          <a:p>
            <a:pPr algn="ctr"/>
            <a:r>
              <a:rPr lang="en-US" sz="1200" dirty="0" smtClean="0">
                <a:solidFill>
                  <a:srgbClr val="1E4191">
                    <a:lumMod val="20000"/>
                    <a:lumOff val="80000"/>
                  </a:srgbClr>
                </a:solidFill>
              </a:rPr>
              <a:t>PRIVATE</a:t>
            </a:r>
            <a:endParaRPr lang="en-US" sz="1200" dirty="0">
              <a:solidFill>
                <a:srgbClr val="1E4191">
                  <a:lumMod val="20000"/>
                  <a:lumOff val="80000"/>
                </a:srgbClr>
              </a:solidFill>
            </a:endParaRPr>
          </a:p>
        </p:txBody>
      </p:sp>
      <p:sp>
        <p:nvSpPr>
          <p:cNvPr id="186" name="Bent Arrow 185"/>
          <p:cNvSpPr/>
          <p:nvPr/>
        </p:nvSpPr>
        <p:spPr>
          <a:xfrm rot="5400000">
            <a:off x="8077866" y="4015342"/>
            <a:ext cx="1282725" cy="1341821"/>
          </a:xfrm>
          <a:prstGeom prst="bentArrow">
            <a:avLst>
              <a:gd name="adj1" fmla="val 18846"/>
              <a:gd name="adj2" fmla="val 25000"/>
              <a:gd name="adj3" fmla="val 25000"/>
              <a:gd name="adj4" fmla="val 64449"/>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a:xfrm>
            <a:off x="457200" y="280989"/>
            <a:ext cx="11279717" cy="577387"/>
          </a:xfrm>
        </p:spPr>
        <p:txBody>
          <a:bodyPr/>
          <a:lstStyle/>
          <a:p>
            <a:r>
              <a:rPr lang="en-US" sz="3600" dirty="0" smtClean="0">
                <a:solidFill>
                  <a:schemeClr val="bg1"/>
                </a:solidFill>
              </a:rPr>
              <a:t>Reporting: Current State</a:t>
            </a:r>
            <a:endParaRPr lang="en-US" sz="3600" dirty="0">
              <a:solidFill>
                <a:schemeClr val="bg1"/>
              </a:solidFill>
            </a:endParaRPr>
          </a:p>
        </p:txBody>
      </p:sp>
      <p:sp>
        <p:nvSpPr>
          <p:cNvPr id="16" name="Rectangle 15"/>
          <p:cNvSpPr/>
          <p:nvPr/>
        </p:nvSpPr>
        <p:spPr>
          <a:xfrm>
            <a:off x="792120" y="2347139"/>
            <a:ext cx="1024835" cy="339911"/>
          </a:xfrm>
          <a:prstGeom prst="rect">
            <a:avLst/>
          </a:prstGeom>
          <a:solidFill>
            <a:srgbClr val="FDFDF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1E4191">
                    <a:lumMod val="60000"/>
                    <a:lumOff val="40000"/>
                  </a:srgbClr>
                </a:solidFill>
                <a:latin typeface="Arial" panose="020B0604020202020204" pitchFamily="34" charset="0"/>
                <a:cs typeface="Arial" panose="020B0604020202020204" pitchFamily="34" charset="0"/>
              </a:rPr>
              <a:t>Cassandra Web Services</a:t>
            </a:r>
          </a:p>
        </p:txBody>
      </p:sp>
      <p:sp>
        <p:nvSpPr>
          <p:cNvPr id="11" name="Rounded Rectangle 10"/>
          <p:cNvSpPr/>
          <p:nvPr/>
        </p:nvSpPr>
        <p:spPr>
          <a:xfrm>
            <a:off x="777422" y="2775055"/>
            <a:ext cx="947935" cy="673600"/>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TextBox 19"/>
          <p:cNvSpPr txBox="1"/>
          <p:nvPr/>
        </p:nvSpPr>
        <p:spPr>
          <a:xfrm>
            <a:off x="777422" y="2761910"/>
            <a:ext cx="617567" cy="646331"/>
          </a:xfrm>
          <a:prstGeom prst="rect">
            <a:avLst/>
          </a:prstGeom>
          <a:noFill/>
        </p:spPr>
        <p:txBody>
          <a:bodyPr wrap="square" rtlCol="0">
            <a:spAutoFit/>
          </a:bodyPr>
          <a:lstStyle/>
          <a:p>
            <a:r>
              <a:rPr lang="en-US" sz="1200" dirty="0" smtClean="0">
                <a:solidFill>
                  <a:srgbClr val="1E4191">
                    <a:lumMod val="60000"/>
                    <a:lumOff val="40000"/>
                  </a:srgbClr>
                </a:solidFill>
              </a:rPr>
              <a:t>Time </a:t>
            </a:r>
            <a:endParaRPr lang="en-US" sz="1200" dirty="0">
              <a:solidFill>
                <a:srgbClr val="1E4191">
                  <a:lumMod val="60000"/>
                  <a:lumOff val="40000"/>
                </a:srgbClr>
              </a:solidFill>
            </a:endParaRPr>
          </a:p>
          <a:p>
            <a:r>
              <a:rPr lang="en-US" sz="1200" dirty="0">
                <a:solidFill>
                  <a:srgbClr val="1E4191">
                    <a:lumMod val="60000"/>
                    <a:lumOff val="40000"/>
                  </a:srgbClr>
                </a:solidFill>
              </a:rPr>
              <a:t>Series </a:t>
            </a:r>
          </a:p>
          <a:p>
            <a:r>
              <a:rPr lang="en-US" sz="1200" dirty="0">
                <a:solidFill>
                  <a:srgbClr val="1E4191">
                    <a:lumMod val="60000"/>
                    <a:lumOff val="40000"/>
                  </a:srgbClr>
                </a:solidFill>
              </a:rPr>
              <a:t>Data</a:t>
            </a:r>
          </a:p>
        </p:txBody>
      </p:sp>
      <p:sp>
        <p:nvSpPr>
          <p:cNvPr id="22" name="Rectangle 21"/>
          <p:cNvSpPr/>
          <p:nvPr/>
        </p:nvSpPr>
        <p:spPr>
          <a:xfrm>
            <a:off x="792119" y="1635412"/>
            <a:ext cx="5622576"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Insight Web Services </a:t>
            </a:r>
          </a:p>
        </p:txBody>
      </p:sp>
      <p:sp>
        <p:nvSpPr>
          <p:cNvPr id="26" name="Rounded Rectangle 25"/>
          <p:cNvSpPr/>
          <p:nvPr/>
        </p:nvSpPr>
        <p:spPr>
          <a:xfrm>
            <a:off x="2156633" y="2763257"/>
            <a:ext cx="1051553" cy="685397"/>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TextBox 27"/>
          <p:cNvSpPr txBox="1"/>
          <p:nvPr/>
        </p:nvSpPr>
        <p:spPr>
          <a:xfrm>
            <a:off x="2678685" y="2801144"/>
            <a:ext cx="612668" cy="461665"/>
          </a:xfrm>
          <a:prstGeom prst="rect">
            <a:avLst/>
          </a:prstGeom>
          <a:noFill/>
        </p:spPr>
        <p:txBody>
          <a:bodyPr wrap="none" rtlCol="0">
            <a:spAutoFit/>
          </a:bodyPr>
          <a:lstStyle/>
          <a:p>
            <a:r>
              <a:rPr lang="en-US" sz="1200" dirty="0" smtClean="0">
                <a:solidFill>
                  <a:srgbClr val="1E4191">
                    <a:lumMod val="60000"/>
                    <a:lumOff val="40000"/>
                  </a:srgbClr>
                </a:solidFill>
              </a:rPr>
              <a:t>Asset </a:t>
            </a:r>
            <a:br>
              <a:rPr lang="en-US" sz="1200" dirty="0" smtClean="0">
                <a:solidFill>
                  <a:srgbClr val="1E4191">
                    <a:lumMod val="60000"/>
                    <a:lumOff val="40000"/>
                  </a:srgbClr>
                </a:solidFill>
              </a:rPr>
            </a:br>
            <a:r>
              <a:rPr lang="en-US" sz="1200" dirty="0" smtClean="0">
                <a:solidFill>
                  <a:srgbClr val="1E4191">
                    <a:lumMod val="60000"/>
                    <a:lumOff val="40000"/>
                  </a:srgbClr>
                </a:solidFill>
              </a:rPr>
              <a:t>Data</a:t>
            </a:r>
            <a:endParaRPr lang="en-US" sz="1200" dirty="0">
              <a:solidFill>
                <a:srgbClr val="1E4191">
                  <a:lumMod val="60000"/>
                  <a:lumOff val="40000"/>
                </a:srgbClr>
              </a:solidFill>
            </a:endParaRPr>
          </a:p>
        </p:txBody>
      </p:sp>
      <p:grpSp>
        <p:nvGrpSpPr>
          <p:cNvPr id="326" name="Group 325"/>
          <p:cNvGrpSpPr/>
          <p:nvPr/>
        </p:nvGrpSpPr>
        <p:grpSpPr>
          <a:xfrm>
            <a:off x="1357015" y="2866969"/>
            <a:ext cx="258496" cy="253833"/>
            <a:chOff x="1298781" y="3822989"/>
            <a:chExt cx="390186" cy="354791"/>
          </a:xfrm>
        </p:grpSpPr>
        <p:sp>
          <p:nvSpPr>
            <p:cNvPr id="325" name="Oval 324"/>
            <p:cNvSpPr/>
            <p:nvPr/>
          </p:nvSpPr>
          <p:spPr>
            <a:xfrm>
              <a:off x="1315115" y="3848167"/>
              <a:ext cx="347011" cy="310177"/>
            </a:xfrm>
            <a:prstGeom prst="ellipse">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4" name="Oval 403"/>
            <p:cNvSpPr/>
            <p:nvPr/>
          </p:nvSpPr>
          <p:spPr>
            <a:xfrm>
              <a:off x="1446450" y="3822989"/>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5" name="Oval 404"/>
            <p:cNvSpPr/>
            <p:nvPr/>
          </p:nvSpPr>
          <p:spPr>
            <a:xfrm>
              <a:off x="1450204" y="4113151"/>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6" name="Oval 405"/>
            <p:cNvSpPr/>
            <p:nvPr/>
          </p:nvSpPr>
          <p:spPr>
            <a:xfrm>
              <a:off x="1616663" y="402774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7" name="Oval 406"/>
            <p:cNvSpPr/>
            <p:nvPr/>
          </p:nvSpPr>
          <p:spPr>
            <a:xfrm>
              <a:off x="1298781" y="402774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8" name="Oval 407"/>
            <p:cNvSpPr/>
            <p:nvPr/>
          </p:nvSpPr>
          <p:spPr>
            <a:xfrm>
              <a:off x="1607569" y="3887187"/>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9" name="Oval 408"/>
            <p:cNvSpPr/>
            <p:nvPr/>
          </p:nvSpPr>
          <p:spPr>
            <a:xfrm>
              <a:off x="1303335" y="388377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470" name="Flowchart: Magnetic Disk 469"/>
          <p:cNvSpPr/>
          <p:nvPr/>
        </p:nvSpPr>
        <p:spPr>
          <a:xfrm>
            <a:off x="2251548" y="2878302"/>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71" name="Flowchart: Magnetic Disk 470"/>
          <p:cNvSpPr/>
          <p:nvPr/>
        </p:nvSpPr>
        <p:spPr>
          <a:xfrm>
            <a:off x="2403948" y="3030702"/>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2" name="TextBox 51"/>
          <p:cNvSpPr txBox="1"/>
          <p:nvPr/>
        </p:nvSpPr>
        <p:spPr>
          <a:xfrm>
            <a:off x="25565" y="850205"/>
            <a:ext cx="12178747" cy="369332"/>
          </a:xfrm>
          <a:prstGeom prst="rect">
            <a:avLst/>
          </a:prstGeom>
          <a:noFill/>
        </p:spPr>
        <p:txBody>
          <a:bodyPr wrap="square" rtlCol="0">
            <a:spAutoFit/>
          </a:bodyPr>
          <a:lstStyle/>
          <a:p>
            <a:pPr algn="ctr"/>
            <a:r>
              <a:rPr lang="en-US" b="1" dirty="0" smtClean="0">
                <a:solidFill>
                  <a:srgbClr val="1E4191">
                    <a:lumMod val="60000"/>
                    <a:lumOff val="40000"/>
                  </a:srgbClr>
                </a:solidFill>
              </a:rPr>
              <a:t>InSight</a:t>
            </a:r>
            <a:endParaRPr lang="en-US" b="1" dirty="0">
              <a:solidFill>
                <a:srgbClr val="1E4191">
                  <a:lumMod val="60000"/>
                  <a:lumOff val="40000"/>
                </a:srgbClr>
              </a:solidFill>
            </a:endParaRPr>
          </a:p>
        </p:txBody>
      </p:sp>
      <p:grpSp>
        <p:nvGrpSpPr>
          <p:cNvPr id="232" name="Group 231"/>
          <p:cNvGrpSpPr/>
          <p:nvPr/>
        </p:nvGrpSpPr>
        <p:grpSpPr>
          <a:xfrm>
            <a:off x="4621188" y="2752779"/>
            <a:ext cx="1793507" cy="738664"/>
            <a:chOff x="3935868" y="3267785"/>
            <a:chExt cx="1834499" cy="738664"/>
          </a:xfrm>
        </p:grpSpPr>
        <p:grpSp>
          <p:nvGrpSpPr>
            <p:cNvPr id="233" name="Group 232"/>
            <p:cNvGrpSpPr/>
            <p:nvPr/>
          </p:nvGrpSpPr>
          <p:grpSpPr>
            <a:xfrm>
              <a:off x="3935868" y="3267785"/>
              <a:ext cx="1834499" cy="738664"/>
              <a:chOff x="3935868" y="3267785"/>
              <a:chExt cx="1834499" cy="738664"/>
            </a:xfrm>
          </p:grpSpPr>
          <p:sp>
            <p:nvSpPr>
              <p:cNvPr id="236" name="TextBox 235"/>
              <p:cNvSpPr txBox="1"/>
              <p:nvPr/>
            </p:nvSpPr>
            <p:spPr>
              <a:xfrm>
                <a:off x="3935868" y="3267785"/>
                <a:ext cx="1472024" cy="738664"/>
              </a:xfrm>
              <a:prstGeom prst="rect">
                <a:avLst/>
              </a:prstGeom>
              <a:noFill/>
            </p:spPr>
            <p:txBody>
              <a:bodyPr wrap="square" rtlCol="0">
                <a:spAutoFit/>
              </a:bodyPr>
              <a:lstStyle/>
              <a:p>
                <a:pPr marL="91440" indent="-91440">
                  <a:buClr>
                    <a:srgbClr val="1E4191">
                      <a:lumMod val="60000"/>
                      <a:lumOff val="40000"/>
                    </a:srgbClr>
                  </a:buClr>
                  <a:buFont typeface="Wingdings" panose="05000000000000000000" pitchFamily="2" charset="2"/>
                  <a:buChar char="§"/>
                </a:pPr>
                <a:r>
                  <a:rPr lang="en-US" sz="1050" dirty="0" smtClean="0">
                    <a:solidFill>
                      <a:srgbClr val="1E4191">
                        <a:lumMod val="60000"/>
                        <a:lumOff val="40000"/>
                      </a:srgbClr>
                    </a:solidFill>
                  </a:rPr>
                  <a:t>Report Blueprints</a:t>
                </a:r>
              </a:p>
              <a:p>
                <a:pPr marL="91440" indent="-91440">
                  <a:buClr>
                    <a:srgbClr val="1E4191">
                      <a:lumMod val="60000"/>
                      <a:lumOff val="40000"/>
                    </a:srgbClr>
                  </a:buClr>
                  <a:buFont typeface="Wingdings" panose="05000000000000000000" pitchFamily="2" charset="2"/>
                  <a:buChar char="§"/>
                </a:pPr>
                <a:r>
                  <a:rPr lang="en-US" sz="1050" dirty="0" smtClean="0">
                    <a:solidFill>
                      <a:srgbClr val="1E4191">
                        <a:lumMod val="60000"/>
                        <a:lumOff val="40000"/>
                      </a:srgbClr>
                    </a:solidFill>
                  </a:rPr>
                  <a:t>Report Templates</a:t>
                </a:r>
              </a:p>
              <a:p>
                <a:pPr marL="91440" indent="-91440">
                  <a:buClr>
                    <a:srgbClr val="1E4191">
                      <a:lumMod val="60000"/>
                      <a:lumOff val="40000"/>
                    </a:srgbClr>
                  </a:buClr>
                  <a:buFont typeface="Wingdings" panose="05000000000000000000" pitchFamily="2" charset="2"/>
                  <a:buChar char="§"/>
                </a:pPr>
                <a:r>
                  <a:rPr lang="en-US" sz="1050" dirty="0" smtClean="0">
                    <a:solidFill>
                      <a:srgbClr val="1E4191">
                        <a:lumMod val="60000"/>
                        <a:lumOff val="40000"/>
                      </a:srgbClr>
                    </a:solidFill>
                  </a:rPr>
                  <a:t>Report Definitions</a:t>
                </a:r>
              </a:p>
              <a:p>
                <a:pPr marL="91440" indent="-91440">
                  <a:buClr>
                    <a:srgbClr val="1E4191">
                      <a:lumMod val="60000"/>
                      <a:lumOff val="40000"/>
                    </a:srgbClr>
                  </a:buClr>
                  <a:buFont typeface="Wingdings" panose="05000000000000000000" pitchFamily="2" charset="2"/>
                  <a:buChar char="§"/>
                </a:pPr>
                <a:r>
                  <a:rPr lang="en-US" sz="1050" dirty="0" smtClean="0">
                    <a:solidFill>
                      <a:srgbClr val="1E4191">
                        <a:lumMod val="60000"/>
                        <a:lumOff val="40000"/>
                      </a:srgbClr>
                    </a:solidFill>
                  </a:rPr>
                  <a:t>Report Schedules</a:t>
                </a:r>
                <a:endParaRPr lang="en-US" sz="1050" dirty="0">
                  <a:solidFill>
                    <a:srgbClr val="1E4191">
                      <a:lumMod val="60000"/>
                      <a:lumOff val="40000"/>
                    </a:srgbClr>
                  </a:solidFill>
                </a:endParaRPr>
              </a:p>
            </p:txBody>
          </p:sp>
          <p:sp>
            <p:nvSpPr>
              <p:cNvPr id="237" name="Rounded Rectangle 236"/>
              <p:cNvSpPr/>
              <p:nvPr/>
            </p:nvSpPr>
            <p:spPr>
              <a:xfrm>
                <a:off x="3949312" y="3303356"/>
                <a:ext cx="1821055" cy="67359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4" name="Flowchart: Magnetic Disk 233"/>
            <p:cNvSpPr/>
            <p:nvPr/>
          </p:nvSpPr>
          <p:spPr>
            <a:xfrm>
              <a:off x="5268936" y="34184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5" name="Flowchart: Magnetic Disk 234"/>
            <p:cNvSpPr/>
            <p:nvPr/>
          </p:nvSpPr>
          <p:spPr>
            <a:xfrm>
              <a:off x="5421336" y="35708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9" name="Rectangle 238"/>
          <p:cNvSpPr/>
          <p:nvPr/>
        </p:nvSpPr>
        <p:spPr>
          <a:xfrm>
            <a:off x="6779692" y="2992363"/>
            <a:ext cx="457200" cy="457200"/>
          </a:xfrm>
          <a:prstGeom prst="rect">
            <a:avLst/>
          </a:prstGeom>
          <a:solidFill>
            <a:srgbClr val="FDFDF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40" name="TextBox 239"/>
          <p:cNvSpPr txBox="1"/>
          <p:nvPr/>
        </p:nvSpPr>
        <p:spPr>
          <a:xfrm>
            <a:off x="7242062" y="2902381"/>
            <a:ext cx="997389" cy="461665"/>
          </a:xfrm>
          <a:prstGeom prst="rect">
            <a:avLst/>
          </a:prstGeom>
          <a:noFill/>
        </p:spPr>
        <p:txBody>
          <a:bodyPr wrap="none" rtlCol="0">
            <a:spAutoFit/>
          </a:bodyPr>
          <a:lstStyle/>
          <a:p>
            <a:pPr algn="ctr"/>
            <a:r>
              <a:rPr lang="en-US" sz="1200" b="1" dirty="0" smtClean="0">
                <a:solidFill>
                  <a:srgbClr val="1E4191">
                    <a:lumMod val="60000"/>
                    <a:lumOff val="40000"/>
                  </a:srgbClr>
                </a:solidFill>
              </a:rPr>
              <a:t>Report</a:t>
            </a:r>
            <a:br>
              <a:rPr lang="en-US" sz="1200" b="1" dirty="0" smtClean="0">
                <a:solidFill>
                  <a:srgbClr val="1E4191">
                    <a:lumMod val="60000"/>
                    <a:lumOff val="40000"/>
                  </a:srgbClr>
                </a:solidFill>
              </a:rPr>
            </a:br>
            <a:r>
              <a:rPr lang="en-US" sz="1200" b="1" dirty="0" smtClean="0">
                <a:solidFill>
                  <a:srgbClr val="1E4191">
                    <a:lumMod val="60000"/>
                    <a:lumOff val="40000"/>
                  </a:srgbClr>
                </a:solidFill>
              </a:rPr>
              <a:t>Generation</a:t>
            </a:r>
            <a:endParaRPr lang="en-US" sz="1200" b="1" dirty="0">
              <a:solidFill>
                <a:srgbClr val="1E4191">
                  <a:lumMod val="60000"/>
                  <a:lumOff val="40000"/>
                </a:srgbClr>
              </a:solidFill>
            </a:endParaRPr>
          </a:p>
        </p:txBody>
      </p:sp>
      <p:sp>
        <p:nvSpPr>
          <p:cNvPr id="248" name="TextBox 247"/>
          <p:cNvSpPr txBox="1"/>
          <p:nvPr/>
        </p:nvSpPr>
        <p:spPr>
          <a:xfrm>
            <a:off x="7003932" y="3572748"/>
            <a:ext cx="1051919" cy="646331"/>
          </a:xfrm>
          <a:prstGeom prst="rect">
            <a:avLst/>
          </a:prstGeom>
          <a:noFill/>
        </p:spPr>
        <p:txBody>
          <a:bodyPr wrap="square" rtlCol="0">
            <a:spAutoFit/>
          </a:bodyPr>
          <a:lstStyle/>
          <a:p>
            <a:pPr algn="ctr"/>
            <a:r>
              <a:rPr lang="en-US" sz="1200" b="1" dirty="0" smtClean="0">
                <a:solidFill>
                  <a:srgbClr val="1E4191">
                    <a:lumMod val="60000"/>
                    <a:lumOff val="40000"/>
                  </a:srgbClr>
                </a:solidFill>
              </a:rPr>
              <a:t>Report </a:t>
            </a:r>
          </a:p>
          <a:p>
            <a:pPr algn="ctr"/>
            <a:r>
              <a:rPr lang="en-US" sz="1200" b="1" dirty="0" smtClean="0">
                <a:solidFill>
                  <a:srgbClr val="1E4191">
                    <a:lumMod val="60000"/>
                    <a:lumOff val="40000"/>
                  </a:srgbClr>
                </a:solidFill>
              </a:rPr>
              <a:t>Generation Workers</a:t>
            </a:r>
            <a:endParaRPr lang="en-US" sz="1200" b="1" dirty="0">
              <a:solidFill>
                <a:srgbClr val="1E4191">
                  <a:lumMod val="60000"/>
                  <a:lumOff val="40000"/>
                </a:srgbClr>
              </a:solidFill>
            </a:endParaRPr>
          </a:p>
        </p:txBody>
      </p:sp>
      <p:sp>
        <p:nvSpPr>
          <p:cNvPr id="250" name="Rectangle 249"/>
          <p:cNvSpPr/>
          <p:nvPr/>
        </p:nvSpPr>
        <p:spPr>
          <a:xfrm>
            <a:off x="7193331" y="4190133"/>
            <a:ext cx="457200" cy="457200"/>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1" name="Shape 250"/>
          <p:cNvSpPr>
            <a:spLocks noChangeAspect="1"/>
          </p:cNvSpPr>
          <p:nvPr/>
        </p:nvSpPr>
        <p:spPr>
          <a:xfrm>
            <a:off x="7320761" y="4301512"/>
            <a:ext cx="224394" cy="228600"/>
          </a:xfrm>
          <a:prstGeom prst="gear9">
            <a:avLst/>
          </a:prstGeom>
          <a:noFill/>
          <a:ln>
            <a:solidFill>
              <a:schemeClr val="tx1">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4" name="Rectangle 253"/>
          <p:cNvSpPr/>
          <p:nvPr/>
        </p:nvSpPr>
        <p:spPr>
          <a:xfrm>
            <a:off x="7345731" y="4342533"/>
            <a:ext cx="457200" cy="457200"/>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5" name="Rounded Rectangle 254"/>
          <p:cNvSpPr/>
          <p:nvPr/>
        </p:nvSpPr>
        <p:spPr>
          <a:xfrm>
            <a:off x="6980035" y="3596320"/>
            <a:ext cx="1075816" cy="1439195"/>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6" name="Flowchart: Direct Access Storage 255"/>
          <p:cNvSpPr/>
          <p:nvPr/>
        </p:nvSpPr>
        <p:spPr>
          <a:xfrm rot="10800000">
            <a:off x="6741163" y="3691813"/>
            <a:ext cx="322903" cy="158448"/>
          </a:xfrm>
          <a:prstGeom prst="flowChartMagneticDrum">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7" name="Shape 256"/>
          <p:cNvSpPr>
            <a:spLocks noChangeAspect="1"/>
          </p:cNvSpPr>
          <p:nvPr/>
        </p:nvSpPr>
        <p:spPr>
          <a:xfrm>
            <a:off x="7457239" y="4444809"/>
            <a:ext cx="224394" cy="228600"/>
          </a:xfrm>
          <a:prstGeom prst="gear9">
            <a:avLst/>
          </a:prstGeom>
          <a:noFill/>
          <a:ln>
            <a:solidFill>
              <a:schemeClr val="tx1">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9" name="Rectangle 258"/>
          <p:cNvSpPr/>
          <p:nvPr/>
        </p:nvSpPr>
        <p:spPr>
          <a:xfrm>
            <a:off x="7498131" y="4494933"/>
            <a:ext cx="457200" cy="457200"/>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60" name="Shape 259"/>
          <p:cNvSpPr>
            <a:spLocks noChangeAspect="1"/>
          </p:cNvSpPr>
          <p:nvPr/>
        </p:nvSpPr>
        <p:spPr>
          <a:xfrm>
            <a:off x="7618740" y="4606310"/>
            <a:ext cx="224394" cy="228600"/>
          </a:xfrm>
          <a:prstGeom prst="gear9">
            <a:avLst/>
          </a:prstGeom>
          <a:noFill/>
          <a:ln>
            <a:solidFill>
              <a:schemeClr val="tx1">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7" name="Rectangle 276"/>
          <p:cNvSpPr/>
          <p:nvPr/>
        </p:nvSpPr>
        <p:spPr>
          <a:xfrm>
            <a:off x="9664469" y="3683109"/>
            <a:ext cx="457200" cy="457200"/>
          </a:xfrm>
          <a:prstGeom prst="rect">
            <a:avLst/>
          </a:prstGeom>
          <a:solidFill>
            <a:srgbClr val="FDFDF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78" name="TextBox 277"/>
          <p:cNvSpPr txBox="1"/>
          <p:nvPr/>
        </p:nvSpPr>
        <p:spPr>
          <a:xfrm>
            <a:off x="10085423" y="3716159"/>
            <a:ext cx="1050288" cy="461665"/>
          </a:xfrm>
          <a:prstGeom prst="rect">
            <a:avLst/>
          </a:prstGeom>
          <a:noFill/>
        </p:spPr>
        <p:txBody>
          <a:bodyPr wrap="none" rtlCol="0">
            <a:spAutoFit/>
          </a:bodyPr>
          <a:lstStyle/>
          <a:p>
            <a:r>
              <a:rPr lang="en-US" sz="1200" b="1" dirty="0" smtClean="0">
                <a:solidFill>
                  <a:srgbClr val="1E4191">
                    <a:lumMod val="60000"/>
                    <a:lumOff val="40000"/>
                  </a:srgbClr>
                </a:solidFill>
              </a:rPr>
              <a:t>Report </a:t>
            </a:r>
            <a:br>
              <a:rPr lang="en-US" sz="1200" b="1" dirty="0" smtClean="0">
                <a:solidFill>
                  <a:srgbClr val="1E4191">
                    <a:lumMod val="60000"/>
                    <a:lumOff val="40000"/>
                  </a:srgbClr>
                </a:solidFill>
              </a:rPr>
            </a:br>
            <a:r>
              <a:rPr lang="en-US" sz="1200" b="1" dirty="0" smtClean="0">
                <a:solidFill>
                  <a:srgbClr val="1E4191">
                    <a:lumMod val="60000"/>
                    <a:lumOff val="40000"/>
                  </a:srgbClr>
                </a:solidFill>
              </a:rPr>
              <a:t>Distribution</a:t>
            </a:r>
            <a:endParaRPr lang="en-US" sz="1200" b="1" dirty="0">
              <a:solidFill>
                <a:srgbClr val="1E4191">
                  <a:lumMod val="60000"/>
                  <a:lumOff val="40000"/>
                </a:srgbClr>
              </a:solidFill>
            </a:endParaRPr>
          </a:p>
        </p:txBody>
      </p:sp>
      <p:sp>
        <p:nvSpPr>
          <p:cNvPr id="282" name="Rounded Rectangle 281"/>
          <p:cNvSpPr/>
          <p:nvPr/>
        </p:nvSpPr>
        <p:spPr>
          <a:xfrm>
            <a:off x="9566566" y="3572748"/>
            <a:ext cx="1625270" cy="728764"/>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2" name="TextBox 241"/>
          <p:cNvSpPr txBox="1"/>
          <p:nvPr/>
        </p:nvSpPr>
        <p:spPr>
          <a:xfrm>
            <a:off x="9273441" y="5336128"/>
            <a:ext cx="1139026" cy="461665"/>
          </a:xfrm>
          <a:prstGeom prst="rect">
            <a:avLst/>
          </a:prstGeom>
          <a:noFill/>
        </p:spPr>
        <p:txBody>
          <a:bodyPr wrap="square" rtlCol="0">
            <a:spAutoFit/>
          </a:bodyPr>
          <a:lstStyle/>
          <a:p>
            <a:r>
              <a:rPr lang="en-US" sz="1200" dirty="0" smtClean="0">
                <a:solidFill>
                  <a:srgbClr val="1E4191">
                    <a:lumMod val="60000"/>
                    <a:lumOff val="40000"/>
                  </a:srgbClr>
                </a:solidFill>
              </a:rPr>
              <a:t>Network File Storage</a:t>
            </a:r>
            <a:endParaRPr lang="en-US" sz="1200" dirty="0">
              <a:solidFill>
                <a:srgbClr val="1E4191">
                  <a:lumMod val="60000"/>
                  <a:lumOff val="40000"/>
                </a:srgbClr>
              </a:solidFill>
            </a:endParaRPr>
          </a:p>
        </p:txBody>
      </p:sp>
      <p:sp>
        <p:nvSpPr>
          <p:cNvPr id="246" name="Folded Corner 245"/>
          <p:cNvSpPr/>
          <p:nvPr/>
        </p:nvSpPr>
        <p:spPr>
          <a:xfrm rot="16200000">
            <a:off x="8951103" y="5481838"/>
            <a:ext cx="236108" cy="172117"/>
          </a:xfrm>
          <a:prstGeom prst="foldedCorner">
            <a:avLst/>
          </a:prstGeom>
          <a:solidFill>
            <a:schemeClr val="bg1"/>
          </a:solid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303" name="Rectangle 302"/>
          <p:cNvSpPr/>
          <p:nvPr/>
        </p:nvSpPr>
        <p:spPr>
          <a:xfrm>
            <a:off x="8842901" y="5365269"/>
            <a:ext cx="457200" cy="457200"/>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62" name="Rectangle 161"/>
          <p:cNvSpPr/>
          <p:nvPr/>
        </p:nvSpPr>
        <p:spPr>
          <a:xfrm>
            <a:off x="5288670" y="2353769"/>
            <a:ext cx="1126025" cy="339911"/>
          </a:xfrm>
          <a:prstGeom prst="rect">
            <a:avLst/>
          </a:prstGeom>
          <a:solidFill>
            <a:srgbClr val="FDFDF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1E4191">
                    <a:lumMod val="60000"/>
                    <a:lumOff val="40000"/>
                  </a:srgbClr>
                </a:solidFill>
                <a:latin typeface="Arial" panose="020B0604020202020204" pitchFamily="34" charset="0"/>
                <a:cs typeface="Arial" panose="020B0604020202020204" pitchFamily="34" charset="0"/>
              </a:rPr>
              <a:t>Reporting Web Services</a:t>
            </a:r>
            <a:endParaRPr lang="en-US" sz="1000" dirty="0">
              <a:solidFill>
                <a:srgbClr val="1E4191">
                  <a:lumMod val="60000"/>
                  <a:lumOff val="40000"/>
                </a:srgbClr>
              </a:solidFill>
              <a:latin typeface="Arial" panose="020B0604020202020204" pitchFamily="34" charset="0"/>
              <a:cs typeface="Arial" panose="020B0604020202020204" pitchFamily="34" charset="0"/>
            </a:endParaRPr>
          </a:p>
        </p:txBody>
      </p:sp>
      <p:sp>
        <p:nvSpPr>
          <p:cNvPr id="163" name="Rounded Rectangle 162"/>
          <p:cNvSpPr/>
          <p:nvPr/>
        </p:nvSpPr>
        <p:spPr>
          <a:xfrm>
            <a:off x="6637279" y="2773258"/>
            <a:ext cx="1617013" cy="246850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8" name="Right Arrow 187"/>
          <p:cNvSpPr/>
          <p:nvPr/>
        </p:nvSpPr>
        <p:spPr>
          <a:xfrm>
            <a:off x="8074299" y="3641935"/>
            <a:ext cx="1441244" cy="524133"/>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0" name="Rectangle 199"/>
          <p:cNvSpPr/>
          <p:nvPr/>
        </p:nvSpPr>
        <p:spPr>
          <a:xfrm>
            <a:off x="792119" y="1213449"/>
            <a:ext cx="1730565"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1E4191">
                    <a:lumMod val="60000"/>
                    <a:lumOff val="40000"/>
                  </a:srgbClr>
                </a:solidFill>
                <a:latin typeface="Arial" panose="020B0604020202020204" pitchFamily="34" charset="0"/>
                <a:cs typeface="Arial" panose="020B0604020202020204" pitchFamily="34" charset="0"/>
              </a:rPr>
              <a:t>Web</a:t>
            </a:r>
            <a:endParaRPr lang="en-US" sz="1600" dirty="0">
              <a:solidFill>
                <a:srgbClr val="1E4191">
                  <a:lumMod val="60000"/>
                  <a:lumOff val="40000"/>
                </a:srgbClr>
              </a:solidFill>
              <a:latin typeface="Arial" panose="020B0604020202020204" pitchFamily="34" charset="0"/>
              <a:cs typeface="Arial" panose="020B0604020202020204" pitchFamily="34" charset="0"/>
            </a:endParaRPr>
          </a:p>
        </p:txBody>
      </p:sp>
      <p:sp>
        <p:nvSpPr>
          <p:cNvPr id="201" name="Rectangle 200"/>
          <p:cNvSpPr/>
          <p:nvPr/>
        </p:nvSpPr>
        <p:spPr>
          <a:xfrm>
            <a:off x="2735215" y="1213449"/>
            <a:ext cx="1818336"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1E4191">
                    <a:lumMod val="60000"/>
                    <a:lumOff val="40000"/>
                  </a:srgbClr>
                </a:solidFill>
                <a:latin typeface="Arial" panose="020B0604020202020204" pitchFamily="34" charset="0"/>
                <a:cs typeface="Arial" panose="020B0604020202020204" pitchFamily="34" charset="0"/>
              </a:rPr>
              <a:t>Hybrid</a:t>
            </a:r>
            <a:endParaRPr lang="en-US" sz="1600" dirty="0">
              <a:solidFill>
                <a:srgbClr val="1E4191">
                  <a:lumMod val="60000"/>
                  <a:lumOff val="40000"/>
                </a:srgbClr>
              </a:solidFill>
              <a:latin typeface="Arial" panose="020B0604020202020204" pitchFamily="34" charset="0"/>
              <a:cs typeface="Arial" panose="020B0604020202020204" pitchFamily="34" charset="0"/>
            </a:endParaRPr>
          </a:p>
        </p:txBody>
      </p:sp>
      <p:sp>
        <p:nvSpPr>
          <p:cNvPr id="202" name="Rectangle 201"/>
          <p:cNvSpPr/>
          <p:nvPr/>
        </p:nvSpPr>
        <p:spPr>
          <a:xfrm>
            <a:off x="4766081" y="1213449"/>
            <a:ext cx="1648614"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1E4191">
                    <a:lumMod val="60000"/>
                    <a:lumOff val="40000"/>
                  </a:srgbClr>
                </a:solidFill>
                <a:latin typeface="Arial" panose="020B0604020202020204" pitchFamily="34" charset="0"/>
                <a:cs typeface="Arial" panose="020B0604020202020204" pitchFamily="34" charset="0"/>
              </a:rPr>
              <a:t>Mobile</a:t>
            </a:r>
            <a:endParaRPr lang="en-US" sz="1600" dirty="0">
              <a:solidFill>
                <a:srgbClr val="1E4191">
                  <a:lumMod val="60000"/>
                  <a:lumOff val="40000"/>
                </a:srgbClr>
              </a:solidFill>
              <a:latin typeface="Arial" panose="020B0604020202020204" pitchFamily="34" charset="0"/>
              <a:cs typeface="Arial" panose="020B0604020202020204" pitchFamily="34" charset="0"/>
            </a:endParaRPr>
          </a:p>
        </p:txBody>
      </p:sp>
      <p:grpSp>
        <p:nvGrpSpPr>
          <p:cNvPr id="262" name="Group 261"/>
          <p:cNvGrpSpPr/>
          <p:nvPr/>
        </p:nvGrpSpPr>
        <p:grpSpPr>
          <a:xfrm>
            <a:off x="8305450" y="3817587"/>
            <a:ext cx="1001688" cy="400110"/>
            <a:chOff x="6208362" y="1821458"/>
            <a:chExt cx="1001688" cy="400110"/>
          </a:xfrm>
        </p:grpSpPr>
        <p:grpSp>
          <p:nvGrpSpPr>
            <p:cNvPr id="263" name="Group 262"/>
            <p:cNvGrpSpPr>
              <a:grpSpLocks noChangeAspect="1"/>
            </p:cNvGrpSpPr>
            <p:nvPr/>
          </p:nvGrpSpPr>
          <p:grpSpPr>
            <a:xfrm>
              <a:off x="6208362" y="1884112"/>
              <a:ext cx="215005" cy="278242"/>
              <a:chOff x="6504950" y="4350929"/>
              <a:chExt cx="1499461" cy="1940478"/>
            </a:xfrm>
          </p:grpSpPr>
          <p:sp>
            <p:nvSpPr>
              <p:cNvPr id="265" name="Folded Corner 264"/>
              <p:cNvSpPr>
                <a:spLocks noChangeAspect="1"/>
              </p:cNvSpPr>
              <p:nvPr/>
            </p:nvSpPr>
            <p:spPr>
              <a:xfrm rot="10800000" flipH="1">
                <a:off x="6504950" y="4350929"/>
                <a:ext cx="1499461" cy="1940478"/>
              </a:xfrm>
              <a:prstGeom prst="foldedCorner">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6" name="Rectangle 265"/>
              <p:cNvSpPr/>
              <p:nvPr/>
            </p:nvSpPr>
            <p:spPr>
              <a:xfrm>
                <a:off x="6598073" y="4581036"/>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7" name="Rectangle 266"/>
              <p:cNvSpPr/>
              <p:nvPr/>
            </p:nvSpPr>
            <p:spPr>
              <a:xfrm>
                <a:off x="6613338" y="5149577"/>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8" name="Rectangle 267"/>
              <p:cNvSpPr/>
              <p:nvPr/>
            </p:nvSpPr>
            <p:spPr>
              <a:xfrm>
                <a:off x="6620949" y="5718118"/>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9" name="Rectangle 268"/>
              <p:cNvSpPr/>
              <p:nvPr/>
            </p:nvSpPr>
            <p:spPr>
              <a:xfrm>
                <a:off x="7253165" y="4577780"/>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0" name="Rectangle 269"/>
              <p:cNvSpPr/>
              <p:nvPr/>
            </p:nvSpPr>
            <p:spPr>
              <a:xfrm>
                <a:off x="7268430" y="4937936"/>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1" name="Rectangle 270"/>
              <p:cNvSpPr/>
              <p:nvPr/>
            </p:nvSpPr>
            <p:spPr>
              <a:xfrm>
                <a:off x="7276039" y="571486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64" name="TextBox 263"/>
            <p:cNvSpPr txBox="1"/>
            <p:nvPr/>
          </p:nvSpPr>
          <p:spPr>
            <a:xfrm>
              <a:off x="6388991" y="1821458"/>
              <a:ext cx="821059" cy="400110"/>
            </a:xfrm>
            <a:prstGeom prst="rect">
              <a:avLst/>
            </a:prstGeom>
            <a:noFill/>
          </p:spPr>
          <p:txBody>
            <a:bodyPr wrap="none" rtlCol="0">
              <a:spAutoFit/>
            </a:bodyPr>
            <a:lstStyle/>
            <a:p>
              <a:r>
                <a:rPr lang="en-US" sz="1000" dirty="0" smtClean="0">
                  <a:solidFill>
                    <a:srgbClr val="1E4191">
                      <a:lumMod val="60000"/>
                      <a:lumOff val="40000"/>
                    </a:srgbClr>
                  </a:solidFill>
                </a:rPr>
                <a:t>Generated </a:t>
              </a:r>
              <a:br>
                <a:rPr lang="en-US" sz="1000" dirty="0" smtClean="0">
                  <a:solidFill>
                    <a:srgbClr val="1E4191">
                      <a:lumMod val="60000"/>
                      <a:lumOff val="40000"/>
                    </a:srgbClr>
                  </a:solidFill>
                </a:rPr>
              </a:br>
              <a:r>
                <a:rPr lang="en-US" sz="1000" dirty="0" smtClean="0">
                  <a:solidFill>
                    <a:srgbClr val="1E4191">
                      <a:lumMod val="60000"/>
                      <a:lumOff val="40000"/>
                    </a:srgbClr>
                  </a:solidFill>
                </a:rPr>
                <a:t>Reports</a:t>
              </a:r>
              <a:endParaRPr lang="en-US" sz="1000" dirty="0">
                <a:solidFill>
                  <a:srgbClr val="1E4191">
                    <a:lumMod val="60000"/>
                    <a:lumOff val="40000"/>
                  </a:srgbClr>
                </a:solidFill>
              </a:endParaRPr>
            </a:p>
          </p:txBody>
        </p:sp>
      </p:grpSp>
      <p:sp>
        <p:nvSpPr>
          <p:cNvPr id="203" name="Folded Corner 202"/>
          <p:cNvSpPr/>
          <p:nvPr/>
        </p:nvSpPr>
        <p:spPr>
          <a:xfrm rot="16200000">
            <a:off x="8898844" y="5544195"/>
            <a:ext cx="236108" cy="172117"/>
          </a:xfrm>
          <a:prstGeom prst="foldedCorner">
            <a:avLst/>
          </a:prstGeom>
          <a:solidFill>
            <a:schemeClr val="bg1"/>
          </a:solid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05" name="TextBox 204"/>
          <p:cNvSpPr txBox="1"/>
          <p:nvPr/>
        </p:nvSpPr>
        <p:spPr>
          <a:xfrm>
            <a:off x="9273442" y="5336128"/>
            <a:ext cx="1139026" cy="461665"/>
          </a:xfrm>
          <a:prstGeom prst="rect">
            <a:avLst/>
          </a:prstGeom>
          <a:noFill/>
        </p:spPr>
        <p:txBody>
          <a:bodyPr wrap="square" rtlCol="0">
            <a:spAutoFit/>
          </a:bodyPr>
          <a:lstStyle/>
          <a:p>
            <a:r>
              <a:rPr lang="en-US" sz="1200" dirty="0" smtClean="0">
                <a:solidFill>
                  <a:srgbClr val="1E4191">
                    <a:lumMod val="60000"/>
                    <a:lumOff val="40000"/>
                  </a:srgbClr>
                </a:solidFill>
              </a:rPr>
              <a:t>Network File Storage</a:t>
            </a:r>
            <a:endParaRPr lang="en-US" sz="1200" dirty="0">
              <a:solidFill>
                <a:srgbClr val="1E4191">
                  <a:lumMod val="60000"/>
                  <a:lumOff val="40000"/>
                </a:srgbClr>
              </a:solidFill>
            </a:endParaRPr>
          </a:p>
        </p:txBody>
      </p:sp>
      <p:sp>
        <p:nvSpPr>
          <p:cNvPr id="206" name="Folded Corner 205"/>
          <p:cNvSpPr/>
          <p:nvPr/>
        </p:nvSpPr>
        <p:spPr>
          <a:xfrm rot="16200000">
            <a:off x="8951104" y="5481838"/>
            <a:ext cx="236108" cy="172117"/>
          </a:xfrm>
          <a:prstGeom prst="foldedCorner">
            <a:avLst/>
          </a:prstGeom>
          <a:solidFill>
            <a:schemeClr val="bg1"/>
          </a:solidFill>
          <a:ln w="1270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07" name="Rectangle 206"/>
          <p:cNvSpPr/>
          <p:nvPr/>
        </p:nvSpPr>
        <p:spPr>
          <a:xfrm>
            <a:off x="8842902" y="5365269"/>
            <a:ext cx="457200" cy="457200"/>
          </a:xfrm>
          <a:prstGeom prst="rect">
            <a:avLst/>
          </a:prstGeom>
          <a:solidFill>
            <a:srgbClr val="FDFDF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09" name="Folded Corner 208"/>
          <p:cNvSpPr/>
          <p:nvPr/>
        </p:nvSpPr>
        <p:spPr>
          <a:xfrm rot="16200000">
            <a:off x="8898845" y="5544195"/>
            <a:ext cx="236108" cy="172117"/>
          </a:xfrm>
          <a:prstGeom prst="foldedCorner">
            <a:avLst/>
          </a:prstGeom>
          <a:solidFill>
            <a:schemeClr val="bg1"/>
          </a:solidFill>
          <a:ln w="1270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12" name="TextBox 211"/>
          <p:cNvSpPr txBox="1"/>
          <p:nvPr/>
        </p:nvSpPr>
        <p:spPr>
          <a:xfrm rot="16200000">
            <a:off x="-586466" y="1430693"/>
            <a:ext cx="1421635" cy="276999"/>
          </a:xfrm>
          <a:prstGeom prst="rect">
            <a:avLst/>
          </a:prstGeom>
          <a:noFill/>
        </p:spPr>
        <p:txBody>
          <a:bodyPr wrap="square" rtlCol="0">
            <a:spAutoFit/>
          </a:bodyPr>
          <a:lstStyle/>
          <a:p>
            <a:pPr algn="ctr"/>
            <a:r>
              <a:rPr lang="en-US" sz="1200" dirty="0" smtClean="0">
                <a:solidFill>
                  <a:srgbClr val="1E4191">
                    <a:lumMod val="20000"/>
                    <a:lumOff val="80000"/>
                  </a:srgbClr>
                </a:solidFill>
              </a:rPr>
              <a:t>PUBLUC</a:t>
            </a:r>
            <a:endParaRPr lang="en-US" sz="1200" dirty="0">
              <a:solidFill>
                <a:srgbClr val="1E4191">
                  <a:lumMod val="20000"/>
                  <a:lumOff val="80000"/>
                </a:srgbClr>
              </a:solidFill>
            </a:endParaRPr>
          </a:p>
        </p:txBody>
      </p:sp>
      <p:sp>
        <p:nvSpPr>
          <p:cNvPr id="213" name="Rectangle 212"/>
          <p:cNvSpPr/>
          <p:nvPr/>
        </p:nvSpPr>
        <p:spPr>
          <a:xfrm>
            <a:off x="-3809" y="6223166"/>
            <a:ext cx="5759901" cy="646761"/>
          </a:xfrm>
          <a:prstGeom prst="rect">
            <a:avLst/>
          </a:prstGeom>
          <a:solidFill>
            <a:schemeClr val="bg1">
              <a:lumMod val="8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14" name="Group 213"/>
          <p:cNvGrpSpPr/>
          <p:nvPr/>
        </p:nvGrpSpPr>
        <p:grpSpPr>
          <a:xfrm>
            <a:off x="78628" y="6442176"/>
            <a:ext cx="2530820" cy="287431"/>
            <a:chOff x="325941" y="4815434"/>
            <a:chExt cx="2530820" cy="287431"/>
          </a:xfrm>
        </p:grpSpPr>
        <p:sp>
          <p:nvSpPr>
            <p:cNvPr id="215" name="Rectangle 214"/>
            <p:cNvSpPr/>
            <p:nvPr/>
          </p:nvSpPr>
          <p:spPr>
            <a:xfrm>
              <a:off x="325941" y="4815434"/>
              <a:ext cx="262518" cy="287431"/>
            </a:xfrm>
            <a:prstGeom prst="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16" name="TextBox 215"/>
            <p:cNvSpPr txBox="1"/>
            <p:nvPr/>
          </p:nvSpPr>
          <p:spPr>
            <a:xfrm>
              <a:off x="657684" y="4820650"/>
              <a:ext cx="2199077" cy="276999"/>
            </a:xfrm>
            <a:prstGeom prst="rect">
              <a:avLst/>
            </a:prstGeom>
            <a:noFill/>
          </p:spPr>
          <p:txBody>
            <a:bodyPr wrap="square" rtlCol="0">
              <a:spAutoFit/>
            </a:bodyPr>
            <a:lstStyle/>
            <a:p>
              <a:r>
                <a:rPr lang="en-US" sz="1200" dirty="0" smtClean="0">
                  <a:solidFill>
                    <a:srgbClr val="1E4191">
                      <a:lumMod val="60000"/>
                      <a:lumOff val="40000"/>
                    </a:srgbClr>
                  </a:solidFill>
                </a:rPr>
                <a:t>Public Component</a:t>
              </a:r>
              <a:endParaRPr lang="en-US" sz="1200" dirty="0">
                <a:solidFill>
                  <a:srgbClr val="1E4191">
                    <a:lumMod val="60000"/>
                    <a:lumOff val="40000"/>
                  </a:srgbClr>
                </a:solidFill>
              </a:endParaRPr>
            </a:p>
          </p:txBody>
        </p:sp>
      </p:grpSp>
      <p:grpSp>
        <p:nvGrpSpPr>
          <p:cNvPr id="220" name="Group 219"/>
          <p:cNvGrpSpPr/>
          <p:nvPr/>
        </p:nvGrpSpPr>
        <p:grpSpPr>
          <a:xfrm>
            <a:off x="2337487" y="6442176"/>
            <a:ext cx="2669774" cy="287431"/>
            <a:chOff x="332030" y="5658482"/>
            <a:chExt cx="2669774" cy="287431"/>
          </a:xfrm>
        </p:grpSpPr>
        <p:sp>
          <p:nvSpPr>
            <p:cNvPr id="221" name="Flowchart: Preparation 220"/>
            <p:cNvSpPr/>
            <p:nvPr/>
          </p:nvSpPr>
          <p:spPr>
            <a:xfrm>
              <a:off x="332030" y="5658482"/>
              <a:ext cx="262518" cy="287431"/>
            </a:xfrm>
            <a:prstGeom prst="rect">
              <a:avLst/>
            </a:prstGeom>
            <a:solidFill>
              <a:schemeClr val="bg1">
                <a:lumMod val="95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22" name="TextBox 221"/>
            <p:cNvSpPr txBox="1"/>
            <p:nvPr/>
          </p:nvSpPr>
          <p:spPr>
            <a:xfrm>
              <a:off x="673236" y="5663698"/>
              <a:ext cx="2328568" cy="276999"/>
            </a:xfrm>
            <a:prstGeom prst="rect">
              <a:avLst/>
            </a:prstGeom>
            <a:noFill/>
          </p:spPr>
          <p:txBody>
            <a:bodyPr wrap="square" rtlCol="0">
              <a:spAutoFit/>
            </a:bodyPr>
            <a:lstStyle/>
            <a:p>
              <a:r>
                <a:rPr lang="en-US" sz="1200" dirty="0" smtClean="0">
                  <a:solidFill>
                    <a:srgbClr val="1E4191">
                      <a:lumMod val="60000"/>
                      <a:lumOff val="40000"/>
                    </a:srgbClr>
                  </a:solidFill>
                </a:rPr>
                <a:t>Private Component</a:t>
              </a:r>
              <a:endParaRPr lang="en-US" sz="1200" dirty="0">
                <a:solidFill>
                  <a:srgbClr val="1E4191">
                    <a:lumMod val="60000"/>
                    <a:lumOff val="40000"/>
                  </a:srgbClr>
                </a:solidFill>
              </a:endParaRPr>
            </a:p>
          </p:txBody>
        </p:sp>
      </p:grpSp>
      <p:sp>
        <p:nvSpPr>
          <p:cNvPr id="223" name="TextBox 222"/>
          <p:cNvSpPr txBox="1"/>
          <p:nvPr/>
        </p:nvSpPr>
        <p:spPr>
          <a:xfrm>
            <a:off x="433459" y="6223166"/>
            <a:ext cx="825173" cy="276999"/>
          </a:xfrm>
          <a:prstGeom prst="rect">
            <a:avLst/>
          </a:prstGeom>
          <a:noFill/>
        </p:spPr>
        <p:txBody>
          <a:bodyPr wrap="square" rtlCol="0">
            <a:spAutoFit/>
          </a:bodyPr>
          <a:lstStyle/>
          <a:p>
            <a:r>
              <a:rPr lang="en-US" sz="1200" b="1" dirty="0" smtClean="0">
                <a:solidFill>
                  <a:srgbClr val="1E4191">
                    <a:lumMod val="60000"/>
                    <a:lumOff val="40000"/>
                  </a:srgbClr>
                </a:solidFill>
              </a:rPr>
              <a:t>LEGEND</a:t>
            </a:r>
            <a:endParaRPr lang="en-US" sz="1200" b="1" dirty="0">
              <a:solidFill>
                <a:srgbClr val="1E4191">
                  <a:lumMod val="60000"/>
                  <a:lumOff val="40000"/>
                </a:srgbClr>
              </a:solidFill>
            </a:endParaRPr>
          </a:p>
        </p:txBody>
      </p:sp>
    </p:spTree>
    <p:extLst>
      <p:ext uri="{BB962C8B-B14F-4D97-AF65-F5344CB8AC3E}">
        <p14:creationId xmlns:p14="http://schemas.microsoft.com/office/powerpoint/2010/main" val="2116010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4998</TotalTime>
  <Words>2799</Words>
  <Application>Microsoft Office PowerPoint</Application>
  <PresentationFormat>Widescreen</PresentationFormat>
  <Paragraphs>673</Paragraphs>
  <Slides>19</Slides>
  <Notes>12</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19</vt:i4>
      </vt:variant>
    </vt:vector>
  </HeadingPairs>
  <TitlesOfParts>
    <vt:vector size="35" baseType="lpstr">
      <vt:lpstr>Arial Narrow</vt:lpstr>
      <vt:lpstr>Arial</vt:lpstr>
      <vt:lpstr>Trebuchet MS</vt:lpstr>
      <vt:lpstr>Segoe</vt:lpstr>
      <vt:lpstr>Calibri</vt:lpstr>
      <vt:lpstr>Times New Roman</vt:lpstr>
      <vt:lpstr>Dakota</vt:lpstr>
      <vt:lpstr>Calibri Light</vt:lpstr>
      <vt:lpstr>Wingdings</vt:lpstr>
      <vt:lpstr>Courier New</vt:lpstr>
      <vt:lpstr>Hand Of Sean</vt:lpstr>
      <vt:lpstr>GE Inspira Pitch</vt:lpstr>
      <vt:lpstr>Swis721 BT</vt:lpstr>
      <vt:lpstr>Office Theme</vt:lpstr>
      <vt:lpstr>blank</vt:lpstr>
      <vt:lpstr>1_blank</vt:lpstr>
      <vt:lpstr>PowerPoint Presentation</vt:lpstr>
      <vt:lpstr>PowerPoint Presentation</vt:lpstr>
      <vt:lpstr>PowerPoint Presentation</vt:lpstr>
      <vt:lpstr>InSight Platform Vision</vt:lpstr>
      <vt:lpstr>Microservices Transformation Process</vt:lpstr>
      <vt:lpstr>InSight API Layer</vt:lpstr>
      <vt:lpstr>InSight API Opportunity Landscape</vt:lpstr>
      <vt:lpstr>Reporting User Stories</vt:lpstr>
      <vt:lpstr>Reporting: Current State</vt:lpstr>
      <vt:lpstr>Reporting: Future State</vt:lpstr>
      <vt:lpstr>PowerPoint Presentation</vt:lpstr>
      <vt:lpstr>Team Structure</vt:lpstr>
      <vt:lpstr>Team Structure (cont’d) </vt:lpstr>
      <vt:lpstr>Commercials</vt:lpstr>
      <vt:lpstr>PowerPoint Presentation</vt:lpstr>
      <vt:lpstr>Indicative Client Case Studies</vt:lpstr>
      <vt:lpstr>Current InSight Infrastructure (Production)</vt:lpstr>
      <vt:lpstr>Lift &amp; Shift to IaaS</vt:lpstr>
      <vt:lpstr>Predix Cloud Platform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338</cp:revision>
  <dcterms:created xsi:type="dcterms:W3CDTF">2016-04-11T00:21:46Z</dcterms:created>
  <dcterms:modified xsi:type="dcterms:W3CDTF">2016-04-18T11:29:59Z</dcterms:modified>
</cp:coreProperties>
</file>