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2.xml" ContentType="application/vnd.openxmlformats-officedocument.presentationml.comments+xml"/>
  <Override PartName="/ppt/comments/comment3.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94" r:id="rId3"/>
  </p:sldMasterIdLst>
  <p:notesMasterIdLst>
    <p:notesMasterId r:id="rId22"/>
  </p:notesMasterIdLst>
  <p:sldIdLst>
    <p:sldId id="285" r:id="rId4"/>
    <p:sldId id="384" r:id="rId5"/>
    <p:sldId id="385" r:id="rId6"/>
    <p:sldId id="367" r:id="rId7"/>
    <p:sldId id="372" r:id="rId8"/>
    <p:sldId id="370" r:id="rId9"/>
    <p:sldId id="373" r:id="rId10"/>
    <p:sldId id="382" r:id="rId11"/>
    <p:sldId id="383" r:id="rId12"/>
    <p:sldId id="380" r:id="rId13"/>
    <p:sldId id="388" r:id="rId14"/>
    <p:sldId id="341" r:id="rId15"/>
    <p:sldId id="342" r:id="rId16"/>
    <p:sldId id="386" r:id="rId17"/>
    <p:sldId id="302" r:id="rId18"/>
    <p:sldId id="369" r:id="rId19"/>
    <p:sldId id="366" r:id="rId20"/>
    <p:sldId id="38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1" clrIdx="0">
    <p:extLst>
      <p:ext uri="{19B8F6BF-5375-455C-9EA6-DF929625EA0E}">
        <p15:presenceInfo xmlns:p15="http://schemas.microsoft.com/office/powerpoint/2012/main" userId="" providerId=""/>
      </p:ext>
    </p:extLst>
  </p:cmAuthor>
  <p:cmAuthor id="2" name="Microsoft Office User" initials="Office [2]" lastIdx="1" clrIdx="1">
    <p:extLst>
      <p:ext uri="{19B8F6BF-5375-455C-9EA6-DF929625EA0E}">
        <p15:presenceInfo xmlns:p15="http://schemas.microsoft.com/office/powerpoint/2012/main" userId="" providerId=""/>
      </p:ext>
    </p:extLst>
  </p:cmAuthor>
  <p:cmAuthor id="3" name="Microsoft Office User" initials="Office [3]" lastIdx="1" clrIdx="2">
    <p:extLst>
      <p:ext uri="{19B8F6BF-5375-455C-9EA6-DF929625EA0E}">
        <p15:presenceInfo xmlns:p15="http://schemas.microsoft.com/office/powerpoint/2012/main" userId="" providerI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AA5"/>
    <a:srgbClr val="5881DD"/>
    <a:srgbClr val="F2F9EB"/>
    <a:srgbClr val="E7F4D8"/>
    <a:srgbClr val="FDFDFD"/>
    <a:srgbClr val="FEFEFE"/>
    <a:srgbClr val="FCFCFC"/>
    <a:srgbClr val="FAFAFA"/>
    <a:srgbClr val="F4F4F4"/>
    <a:srgbClr val="E9EF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2" autoAdjust="0"/>
    <p:restoredTop sz="94660"/>
  </p:normalViewPr>
  <p:slideViewPr>
    <p:cSldViewPr snapToGrid="0">
      <p:cViewPr>
        <p:scale>
          <a:sx n="75" d="100"/>
          <a:sy n="75" d="100"/>
        </p:scale>
        <p:origin x="352" y="7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notesMaster" Target="notesMasters/notesMaster1.xml"/><Relationship Id="rId23" Type="http://schemas.openxmlformats.org/officeDocument/2006/relationships/commentAuthors" Target="commentAuthors.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4-28T11:38:35.969" idx="1">
    <p:pos x="2901" y="1035"/>
    <p:text>in Predix</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6-04-28T11:40:23.079" idx="1">
    <p:pos x="4085" y="1510"/>
    <p:text>Do we need this as we are going to develop totally independent of Insight</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3" dt="2016-04-28T11:41:30.999" idx="1">
    <p:pos x="10" y="10"/>
    <p:text>This needs to be modified</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3E6267-ED53-4CE4-87AE-58DA31EE8E8B}" type="datetimeFigureOut">
              <a:rPr lang="en-US" smtClean="0"/>
              <a:t>4/28/16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4CB9EA-FC67-4259-8677-BD1C9E612D26}" type="slidenum">
              <a:rPr lang="en-US" smtClean="0"/>
              <a:t>‹#›</a:t>
            </a:fld>
            <a:endParaRPr lang="en-US"/>
          </a:p>
        </p:txBody>
      </p:sp>
    </p:spTree>
    <p:extLst>
      <p:ext uri="{BB962C8B-B14F-4D97-AF65-F5344CB8AC3E}">
        <p14:creationId xmlns:p14="http://schemas.microsoft.com/office/powerpoint/2010/main" val="1375370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9803520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6278765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9997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853170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617081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842027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772913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262501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147658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3244246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425945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e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jpe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1A3F2F7-DC5A-4CCD-AA37-1409C7808454}" type="datetimeFigureOut">
              <a:rPr lang="en-US" smtClean="0"/>
              <a:t>4/28/16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2434036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A3F2F7-DC5A-4CCD-AA37-1409C7808454}" type="datetimeFigureOut">
              <a:rPr lang="en-US" smtClean="0"/>
              <a:t>4/28/16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2615551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A3F2F7-DC5A-4CCD-AA37-1409C7808454}" type="datetimeFigureOut">
              <a:rPr lang="en-US" smtClean="0"/>
              <a:t>4/28/16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1517319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6" name="Rectangle 96"/>
          <p:cNvSpPr>
            <a:spLocks noGrp="1" noChangeArrowheads="1"/>
          </p:cNvSpPr>
          <p:nvPr>
            <p:ph type="sldNum" sz="quarter" idx="14"/>
          </p:nvPr>
        </p:nvSpPr>
        <p:spPr bwMode="auto">
          <a:xfrm>
            <a:off x="105983" y="6590620"/>
            <a:ext cx="460376" cy="18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n-lt"/>
                <a:cs typeface="Arial" panose="020B0604020202020204" pitchFamily="34" charset="0"/>
              </a:defRPr>
            </a:lvl1pPr>
          </a:lstStyle>
          <a:p>
            <a:pPr>
              <a:defRPr/>
            </a:pPr>
            <a:fld id="{A85E9118-4525-4620-91B5-75B9750E007A}" type="slidenum">
              <a:rPr lang="en-US" smtClean="0"/>
              <a:pPr>
                <a:defRPr/>
              </a:pPr>
              <a:t>‹#›</a:t>
            </a:fld>
            <a:endParaRPr lang="en-US" dirty="0"/>
          </a:p>
        </p:txBody>
      </p:sp>
      <p:sp>
        <p:nvSpPr>
          <p:cNvPr id="5" name="Text Placeholder 6"/>
          <p:cNvSpPr>
            <a:spLocks noGrp="1"/>
          </p:cNvSpPr>
          <p:nvPr>
            <p:ph type="body" sz="quarter" idx="13" hasCustomPrompt="1"/>
          </p:nvPr>
        </p:nvSpPr>
        <p:spPr>
          <a:xfrm>
            <a:off x="406400" y="1"/>
            <a:ext cx="3556000" cy="381000"/>
          </a:xfrm>
        </p:spPr>
        <p:txBody>
          <a:bodyPr anchor="ctr" anchorCtr="1">
            <a:normAutofit/>
          </a:bodyPr>
          <a:lstStyle>
            <a:lvl1pPr algn="ctr">
              <a:buNone/>
              <a:defRPr sz="1600">
                <a:solidFill>
                  <a:schemeClr val="bg1"/>
                </a:solidFill>
                <a:latin typeface="+mn-lt"/>
              </a:defRPr>
            </a:lvl1pPr>
          </a:lstStyle>
          <a:p>
            <a:pPr lvl="0"/>
            <a:r>
              <a:rPr lang="en-US" dirty="0"/>
              <a:t>Edit Heading</a:t>
            </a:r>
          </a:p>
        </p:txBody>
      </p:sp>
    </p:spTree>
    <p:extLst>
      <p:ext uri="{BB962C8B-B14F-4D97-AF65-F5344CB8AC3E}">
        <p14:creationId xmlns:p14="http://schemas.microsoft.com/office/powerpoint/2010/main" val="34008947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80615" name="Rectangle 7"/>
          <p:cNvSpPr>
            <a:spLocks noGrp="1" noChangeArrowheads="1"/>
          </p:cNvSpPr>
          <p:nvPr>
            <p:ph type="ctrTitle" sz="quarter"/>
          </p:nvPr>
        </p:nvSpPr>
        <p:spPr>
          <a:xfrm>
            <a:off x="459317" y="263526"/>
            <a:ext cx="11201400" cy="1395413"/>
          </a:xfrm>
        </p:spPr>
        <p:txBody>
          <a:bodyPr/>
          <a:lstStyle>
            <a:lvl1pPr>
              <a:spcBef>
                <a:spcPct val="25000"/>
              </a:spcBef>
              <a:defRPr sz="5000"/>
            </a:lvl1pPr>
          </a:lstStyle>
          <a:p>
            <a:pPr lvl="0"/>
            <a:r>
              <a:rPr lang="en-US" noProof="0"/>
              <a:t>Click to edit Master title style</a:t>
            </a:r>
          </a:p>
        </p:txBody>
      </p:sp>
      <p:sp>
        <p:nvSpPr>
          <p:cNvPr id="580616" name="Rectangle 8"/>
          <p:cNvSpPr>
            <a:spLocks noGrp="1" noChangeArrowheads="1"/>
          </p:cNvSpPr>
          <p:nvPr>
            <p:ph type="subTitle" sz="quarter" idx="1"/>
          </p:nvPr>
        </p:nvSpPr>
        <p:spPr>
          <a:xfrm>
            <a:off x="459318" y="1677988"/>
            <a:ext cx="11195049" cy="1752600"/>
          </a:xfrm>
        </p:spPr>
        <p:txBody>
          <a:bodyPr/>
          <a:lstStyle>
            <a:lvl1pPr>
              <a:spcBef>
                <a:spcPct val="0"/>
              </a:spcBef>
              <a:defRPr sz="5000">
                <a:solidFill>
                  <a:schemeClr val="accent2"/>
                </a:solidFill>
              </a:defRPr>
            </a:lvl1pPr>
          </a:lstStyle>
          <a:p>
            <a:pPr lvl="0"/>
            <a:r>
              <a:rPr lang="en-US" noProof="0"/>
              <a:t>Click to edit Master subtitle style</a:t>
            </a:r>
          </a:p>
        </p:txBody>
      </p:sp>
    </p:spTree>
    <p:extLst>
      <p:ext uri="{BB962C8B-B14F-4D97-AF65-F5344CB8AC3E}">
        <p14:creationId xmlns:p14="http://schemas.microsoft.com/office/powerpoint/2010/main" val="23762949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55902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Text Heavy">
    <p:spTree>
      <p:nvGrpSpPr>
        <p:cNvPr id="1" name=""/>
        <p:cNvGrpSpPr/>
        <p:nvPr/>
      </p:nvGrpSpPr>
      <p:grpSpPr>
        <a:xfrm>
          <a:off x="0" y="0"/>
          <a:ext cx="0" cy="0"/>
          <a:chOff x="0" y="0"/>
          <a:chExt cx="0" cy="0"/>
        </a:xfrm>
      </p:grpSpPr>
      <p:sp>
        <p:nvSpPr>
          <p:cNvPr id="2" name="Title 1"/>
          <p:cNvSpPr>
            <a:spLocks noGrp="1"/>
          </p:cNvSpPr>
          <p:nvPr>
            <p:ph type="title"/>
          </p:nvPr>
        </p:nvSpPr>
        <p:spPr>
          <a:xfrm>
            <a:off x="457200" y="280989"/>
            <a:ext cx="11279717" cy="608245"/>
          </a:xfrm>
        </p:spPr>
        <p:txBody>
          <a:bodyPr/>
          <a:lstStyle>
            <a:lvl1pPr>
              <a:defRPr/>
            </a:lvl1pPr>
          </a:lstStyle>
          <a:p>
            <a:r>
              <a:rPr lang="en-US"/>
              <a:t>Click to edit Master title style</a:t>
            </a:r>
            <a:endParaRPr lang="en-GB" dirty="0"/>
          </a:p>
        </p:txBody>
      </p:sp>
      <p:sp>
        <p:nvSpPr>
          <p:cNvPr id="3" name="Content Placeholder 2"/>
          <p:cNvSpPr>
            <a:spLocks noGrp="1"/>
          </p:cNvSpPr>
          <p:nvPr>
            <p:ph idx="1"/>
          </p:nvPr>
        </p:nvSpPr>
        <p:spPr>
          <a:xfrm>
            <a:off x="457200" y="1115737"/>
            <a:ext cx="11279717" cy="4848503"/>
          </a:xfrm>
        </p:spPr>
        <p:txBody>
          <a:bodyPr/>
          <a:lstStyle>
            <a:lvl1pPr>
              <a:spcBef>
                <a:spcPts val="0"/>
              </a:spcBef>
              <a:defRPr sz="2400"/>
            </a:lvl1pPr>
            <a:lvl2pPr>
              <a:defRPr sz="2400"/>
            </a:lvl2pPr>
            <a:lvl3pPr>
              <a:defRPr sz="24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904040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sz="half" idx="1"/>
          </p:nvPr>
        </p:nvSpPr>
        <p:spPr>
          <a:xfrm>
            <a:off x="457200" y="1727200"/>
            <a:ext cx="5537200" cy="4237038"/>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6197600" y="1727200"/>
            <a:ext cx="5539317" cy="4237038"/>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8613976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sz="half" idx="1"/>
          </p:nvPr>
        </p:nvSpPr>
        <p:spPr>
          <a:xfrm>
            <a:off x="457201" y="1727200"/>
            <a:ext cx="3658999" cy="4237038"/>
          </a:xfrm>
        </p:spPr>
        <p:txBody>
          <a:bodyPr/>
          <a:lstStyle>
            <a:lvl1pPr>
              <a:defRPr sz="1800"/>
            </a:lvl1pPr>
            <a:lvl2pPr marL="180975" indent="-179388">
              <a:defRPr sz="1800"/>
            </a:lvl2pPr>
            <a:lvl3pPr marL="361950" indent="-180975">
              <a:defRPr sz="1800"/>
            </a:lvl3pPr>
            <a:lvl4pPr marL="542925" indent="-180975">
              <a:defRPr sz="1800"/>
            </a:lvl4pPr>
            <a:lvl5pPr marL="715963" indent="-173038">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Content Placeholder 2"/>
          <p:cNvSpPr>
            <a:spLocks noGrp="1"/>
          </p:cNvSpPr>
          <p:nvPr>
            <p:ph sz="half" idx="10"/>
          </p:nvPr>
        </p:nvSpPr>
        <p:spPr>
          <a:xfrm>
            <a:off x="4275827" y="1727200"/>
            <a:ext cx="3658999" cy="4237038"/>
          </a:xfrm>
        </p:spPr>
        <p:txBody>
          <a:bodyPr/>
          <a:lstStyle>
            <a:lvl1pPr>
              <a:defRPr sz="1800"/>
            </a:lvl1pPr>
            <a:lvl2pPr marL="180975" indent="-179388">
              <a:defRPr sz="1800"/>
            </a:lvl2pPr>
            <a:lvl3pPr marL="361950" indent="-180975">
              <a:defRPr sz="1800"/>
            </a:lvl3pPr>
            <a:lvl4pPr marL="542925" indent="-180975">
              <a:defRPr sz="1800"/>
            </a:lvl4pPr>
            <a:lvl5pPr marL="715963" indent="-173038">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Content Placeholder 2"/>
          <p:cNvSpPr>
            <a:spLocks noGrp="1"/>
          </p:cNvSpPr>
          <p:nvPr>
            <p:ph sz="half" idx="11"/>
          </p:nvPr>
        </p:nvSpPr>
        <p:spPr>
          <a:xfrm>
            <a:off x="8084269" y="1727200"/>
            <a:ext cx="3658999" cy="4237038"/>
          </a:xfrm>
        </p:spPr>
        <p:txBody>
          <a:bodyPr/>
          <a:lstStyle>
            <a:lvl1pPr>
              <a:defRPr sz="1800"/>
            </a:lvl1pPr>
            <a:lvl2pPr marL="180975" indent="-179388">
              <a:defRPr sz="1800"/>
            </a:lvl2pPr>
            <a:lvl3pPr marL="361950" indent="-180975">
              <a:defRPr sz="1800"/>
            </a:lvl3pPr>
            <a:lvl4pPr marL="542925" indent="-180975">
              <a:defRPr sz="1800"/>
            </a:lvl4pPr>
            <a:lvl5pPr marL="715963" indent="-173038">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7427731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4190" y="1736450"/>
            <a:ext cx="5536540" cy="394355"/>
          </a:xfrm>
        </p:spPr>
        <p:txBody>
          <a:bodyPr anchor="t" anchorCtr="0"/>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64190" y="2189528"/>
            <a:ext cx="5536540" cy="376665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p:nvPr>
        </p:nvSpPr>
        <p:spPr>
          <a:xfrm>
            <a:off x="6204552" y="1736450"/>
            <a:ext cx="5538715" cy="394355"/>
          </a:xfrm>
        </p:spPr>
        <p:txBody>
          <a:bodyPr anchor="t" anchorCtr="0"/>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4552" y="2189528"/>
            <a:ext cx="5538715" cy="376665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Title 1"/>
          <p:cNvSpPr>
            <a:spLocks noGrp="1"/>
          </p:cNvSpPr>
          <p:nvPr>
            <p:ph type="title"/>
          </p:nvPr>
        </p:nvSpPr>
        <p:spPr>
          <a:xfrm>
            <a:off x="457200" y="280989"/>
            <a:ext cx="11279717" cy="998537"/>
          </a:xfrm>
        </p:spPr>
        <p:txBody>
          <a:bodyPr/>
          <a:lstStyle/>
          <a:p>
            <a:r>
              <a:rPr lang="en-US"/>
              <a:t>Click to edit Master title style</a:t>
            </a:r>
            <a:endParaRPr lang="en-GB" dirty="0"/>
          </a:p>
        </p:txBody>
      </p:sp>
    </p:spTree>
    <p:extLst>
      <p:ext uri="{BB962C8B-B14F-4D97-AF65-F5344CB8AC3E}">
        <p14:creationId xmlns:p14="http://schemas.microsoft.com/office/powerpoint/2010/main" val="11513999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68755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A3F2F7-DC5A-4CCD-AA37-1409C7808454}" type="datetimeFigureOut">
              <a:rPr lang="en-US" smtClean="0"/>
              <a:t>4/28/16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14699091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14300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340181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0363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Header Purpl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30502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Header Cyan">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18837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Header Violet">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88067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Header Light Green">
    <p:bg>
      <p:bgPr>
        <a:solidFill>
          <a:schemeClr val="accent5"/>
        </a:solidFill>
        <a:effectLst/>
      </p:bgPr>
    </p:bg>
    <p:spTree>
      <p:nvGrpSpPr>
        <p:cNvPr id="1" name=""/>
        <p:cNvGrpSpPr/>
        <p:nvPr/>
      </p:nvGrpSpPr>
      <p:grpSpPr>
        <a:xfrm>
          <a:off x="0" y="0"/>
          <a:ext cx="0" cy="0"/>
          <a:chOff x="0" y="0"/>
          <a:chExt cx="0" cy="0"/>
        </a:xfrm>
      </p:grpSpPr>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spTree>
    <p:extLst>
      <p:ext uri="{BB962C8B-B14F-4D97-AF65-F5344CB8AC3E}">
        <p14:creationId xmlns:p14="http://schemas.microsoft.com/office/powerpoint/2010/main" val="38079294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3" name="Picture 5" descr="D:\Documents and Settings\200015691\Desktop\Ivan Files\Downloads\IAW Tagline\IAW Tagline PPT use\One Line-Horizontal\GE_lockup_PMS7455_IaW_pp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3301" y="2733676"/>
            <a:ext cx="4917017" cy="1350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646897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77132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80615" name="Rectangle 7"/>
          <p:cNvSpPr>
            <a:spLocks noGrp="1" noChangeArrowheads="1"/>
          </p:cNvSpPr>
          <p:nvPr>
            <p:ph type="ctrTitle" sz="quarter"/>
          </p:nvPr>
        </p:nvSpPr>
        <p:spPr>
          <a:xfrm>
            <a:off x="459317" y="263526"/>
            <a:ext cx="11201400" cy="1395413"/>
          </a:xfrm>
        </p:spPr>
        <p:txBody>
          <a:bodyPr/>
          <a:lstStyle>
            <a:lvl1pPr>
              <a:spcBef>
                <a:spcPct val="25000"/>
              </a:spcBef>
              <a:defRPr sz="5000"/>
            </a:lvl1pPr>
          </a:lstStyle>
          <a:p>
            <a:pPr lvl="0"/>
            <a:r>
              <a:rPr lang="en-US" noProof="0"/>
              <a:t>Click to edit Master title style</a:t>
            </a:r>
          </a:p>
        </p:txBody>
      </p:sp>
      <p:sp>
        <p:nvSpPr>
          <p:cNvPr id="580616" name="Rectangle 8"/>
          <p:cNvSpPr>
            <a:spLocks noGrp="1" noChangeArrowheads="1"/>
          </p:cNvSpPr>
          <p:nvPr>
            <p:ph type="subTitle" sz="quarter" idx="1"/>
          </p:nvPr>
        </p:nvSpPr>
        <p:spPr>
          <a:xfrm>
            <a:off x="459318" y="1677988"/>
            <a:ext cx="11195049" cy="1752600"/>
          </a:xfrm>
        </p:spPr>
        <p:txBody>
          <a:bodyPr/>
          <a:lstStyle>
            <a:lvl1pPr>
              <a:spcBef>
                <a:spcPct val="0"/>
              </a:spcBef>
              <a:defRPr sz="5000">
                <a:solidFill>
                  <a:schemeClr val="accent2"/>
                </a:solidFill>
              </a:defRPr>
            </a:lvl1pPr>
          </a:lstStyle>
          <a:p>
            <a:pPr lvl="0"/>
            <a:r>
              <a:rPr lang="en-US" noProof="0"/>
              <a:t>Click to edit Master subtitle style</a:t>
            </a:r>
          </a:p>
        </p:txBody>
      </p:sp>
    </p:spTree>
    <p:extLst>
      <p:ext uri="{BB962C8B-B14F-4D97-AF65-F5344CB8AC3E}">
        <p14:creationId xmlns:p14="http://schemas.microsoft.com/office/powerpoint/2010/main" val="1959221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A3F2F7-DC5A-4CCD-AA37-1409C7808454}" type="datetimeFigureOut">
              <a:rPr lang="en-US" smtClean="0"/>
              <a:t>4/28/16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320013119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53436612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Text Heavy">
    <p:spTree>
      <p:nvGrpSpPr>
        <p:cNvPr id="1" name=""/>
        <p:cNvGrpSpPr/>
        <p:nvPr/>
      </p:nvGrpSpPr>
      <p:grpSpPr>
        <a:xfrm>
          <a:off x="0" y="0"/>
          <a:ext cx="0" cy="0"/>
          <a:chOff x="0" y="0"/>
          <a:chExt cx="0" cy="0"/>
        </a:xfrm>
      </p:grpSpPr>
      <p:sp>
        <p:nvSpPr>
          <p:cNvPr id="2" name="Title 1"/>
          <p:cNvSpPr>
            <a:spLocks noGrp="1"/>
          </p:cNvSpPr>
          <p:nvPr>
            <p:ph type="title"/>
          </p:nvPr>
        </p:nvSpPr>
        <p:spPr>
          <a:xfrm>
            <a:off x="457200" y="280989"/>
            <a:ext cx="11279717" cy="608245"/>
          </a:xfrm>
        </p:spPr>
        <p:txBody>
          <a:bodyPr/>
          <a:lstStyle>
            <a:lvl1pPr>
              <a:defRPr/>
            </a:lvl1pPr>
          </a:lstStyle>
          <a:p>
            <a:r>
              <a:rPr lang="en-US"/>
              <a:t>Click to edit Master title style</a:t>
            </a:r>
            <a:endParaRPr lang="en-GB" dirty="0"/>
          </a:p>
        </p:txBody>
      </p:sp>
      <p:sp>
        <p:nvSpPr>
          <p:cNvPr id="3" name="Content Placeholder 2"/>
          <p:cNvSpPr>
            <a:spLocks noGrp="1"/>
          </p:cNvSpPr>
          <p:nvPr>
            <p:ph idx="1"/>
          </p:nvPr>
        </p:nvSpPr>
        <p:spPr>
          <a:xfrm>
            <a:off x="457200" y="1115737"/>
            <a:ext cx="11279717" cy="4848503"/>
          </a:xfrm>
        </p:spPr>
        <p:txBody>
          <a:bodyPr/>
          <a:lstStyle>
            <a:lvl1pPr>
              <a:spcBef>
                <a:spcPts val="0"/>
              </a:spcBef>
              <a:defRPr sz="2400"/>
            </a:lvl1pPr>
            <a:lvl2pPr>
              <a:defRPr sz="2400"/>
            </a:lvl2pPr>
            <a:lvl3pPr>
              <a:defRPr sz="24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4730995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sz="half" idx="1"/>
          </p:nvPr>
        </p:nvSpPr>
        <p:spPr>
          <a:xfrm>
            <a:off x="457200" y="1727200"/>
            <a:ext cx="5537200" cy="4237038"/>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6197600" y="1727200"/>
            <a:ext cx="5539317" cy="4237038"/>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40065669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sz="half" idx="1"/>
          </p:nvPr>
        </p:nvSpPr>
        <p:spPr>
          <a:xfrm>
            <a:off x="457201" y="1727200"/>
            <a:ext cx="3658999" cy="4237038"/>
          </a:xfrm>
        </p:spPr>
        <p:txBody>
          <a:bodyPr/>
          <a:lstStyle>
            <a:lvl1pPr>
              <a:defRPr sz="1800"/>
            </a:lvl1pPr>
            <a:lvl2pPr marL="180975" indent="-179388">
              <a:defRPr sz="1800"/>
            </a:lvl2pPr>
            <a:lvl3pPr marL="361950" indent="-180975">
              <a:defRPr sz="1800"/>
            </a:lvl3pPr>
            <a:lvl4pPr marL="542925" indent="-180975">
              <a:defRPr sz="1800"/>
            </a:lvl4pPr>
            <a:lvl5pPr marL="715963" indent="-173038">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Content Placeholder 2"/>
          <p:cNvSpPr>
            <a:spLocks noGrp="1"/>
          </p:cNvSpPr>
          <p:nvPr>
            <p:ph sz="half" idx="10"/>
          </p:nvPr>
        </p:nvSpPr>
        <p:spPr>
          <a:xfrm>
            <a:off x="4275827" y="1727200"/>
            <a:ext cx="3658999" cy="4237038"/>
          </a:xfrm>
        </p:spPr>
        <p:txBody>
          <a:bodyPr/>
          <a:lstStyle>
            <a:lvl1pPr>
              <a:defRPr sz="1800"/>
            </a:lvl1pPr>
            <a:lvl2pPr marL="180975" indent="-179388">
              <a:defRPr sz="1800"/>
            </a:lvl2pPr>
            <a:lvl3pPr marL="361950" indent="-180975">
              <a:defRPr sz="1800"/>
            </a:lvl3pPr>
            <a:lvl4pPr marL="542925" indent="-180975">
              <a:defRPr sz="1800"/>
            </a:lvl4pPr>
            <a:lvl5pPr marL="715963" indent="-173038">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Content Placeholder 2"/>
          <p:cNvSpPr>
            <a:spLocks noGrp="1"/>
          </p:cNvSpPr>
          <p:nvPr>
            <p:ph sz="half" idx="11"/>
          </p:nvPr>
        </p:nvSpPr>
        <p:spPr>
          <a:xfrm>
            <a:off x="8084269" y="1727200"/>
            <a:ext cx="3658999" cy="4237038"/>
          </a:xfrm>
        </p:spPr>
        <p:txBody>
          <a:bodyPr/>
          <a:lstStyle>
            <a:lvl1pPr>
              <a:defRPr sz="1800"/>
            </a:lvl1pPr>
            <a:lvl2pPr marL="180975" indent="-179388">
              <a:defRPr sz="1800"/>
            </a:lvl2pPr>
            <a:lvl3pPr marL="361950" indent="-180975">
              <a:defRPr sz="1800"/>
            </a:lvl3pPr>
            <a:lvl4pPr marL="542925" indent="-180975">
              <a:defRPr sz="1800"/>
            </a:lvl4pPr>
            <a:lvl5pPr marL="715963" indent="-173038">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78604834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4190" y="1736450"/>
            <a:ext cx="5536540" cy="394355"/>
          </a:xfrm>
        </p:spPr>
        <p:txBody>
          <a:bodyPr anchor="t" anchorCtr="0"/>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64190" y="2189528"/>
            <a:ext cx="5536540" cy="376665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p:nvPr>
        </p:nvSpPr>
        <p:spPr>
          <a:xfrm>
            <a:off x="6204552" y="1736450"/>
            <a:ext cx="5538715" cy="394355"/>
          </a:xfrm>
        </p:spPr>
        <p:txBody>
          <a:bodyPr anchor="t" anchorCtr="0"/>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4552" y="2189528"/>
            <a:ext cx="5538715" cy="376665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Title 1"/>
          <p:cNvSpPr>
            <a:spLocks noGrp="1"/>
          </p:cNvSpPr>
          <p:nvPr>
            <p:ph type="title"/>
          </p:nvPr>
        </p:nvSpPr>
        <p:spPr>
          <a:xfrm>
            <a:off x="457200" y="280989"/>
            <a:ext cx="11279717" cy="998537"/>
          </a:xfrm>
        </p:spPr>
        <p:txBody>
          <a:bodyPr/>
          <a:lstStyle/>
          <a:p>
            <a:r>
              <a:rPr lang="en-US"/>
              <a:t>Click to edit Master title style</a:t>
            </a:r>
            <a:endParaRPr lang="en-GB" dirty="0"/>
          </a:p>
        </p:txBody>
      </p:sp>
    </p:spTree>
    <p:extLst>
      <p:ext uri="{BB962C8B-B14F-4D97-AF65-F5344CB8AC3E}">
        <p14:creationId xmlns:p14="http://schemas.microsoft.com/office/powerpoint/2010/main" val="258865651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5809208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spTree>
    <p:extLst>
      <p:ext uri="{BB962C8B-B14F-4D97-AF65-F5344CB8AC3E}">
        <p14:creationId xmlns:p14="http://schemas.microsoft.com/office/powerpoint/2010/main" val="27324284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995474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716955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Purpl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6190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1A3F2F7-DC5A-4CCD-AA37-1409C7808454}" type="datetimeFigureOut">
              <a:rPr lang="en-US" smtClean="0"/>
              <a:t>4/28/16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405457719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Cyan">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341330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Violet">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532630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Light Green">
    <p:bg>
      <p:bgPr>
        <a:solidFill>
          <a:schemeClr val="accent5"/>
        </a:solidFill>
        <a:effectLst/>
      </p:bgPr>
    </p:bg>
    <p:spTree>
      <p:nvGrpSpPr>
        <p:cNvPr id="1" name=""/>
        <p:cNvGrpSpPr/>
        <p:nvPr/>
      </p:nvGrpSpPr>
      <p:grpSpPr>
        <a:xfrm>
          <a:off x="0" y="0"/>
          <a:ext cx="0" cy="0"/>
          <a:chOff x="0" y="0"/>
          <a:chExt cx="0" cy="0"/>
        </a:xfrm>
      </p:grpSpPr>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spTree>
    <p:extLst>
      <p:ext uri="{BB962C8B-B14F-4D97-AF65-F5344CB8AC3E}">
        <p14:creationId xmlns:p14="http://schemas.microsoft.com/office/powerpoint/2010/main" val="32214693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3" name="Picture 5" descr="D:\Documents and Settings\200015691\Desktop\Ivan Files\Downloads\IAW Tagline\IAW Tagline PPT use\One Line-Horizontal\GE_lockup_PMS7455_IaW_pp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3301" y="2733676"/>
            <a:ext cx="4917017" cy="1350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287748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631902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8000" y="457200"/>
            <a:ext cx="11249152" cy="530352"/>
          </a:xfrm>
        </p:spPr>
        <p:txBody>
          <a:bodyPr/>
          <a:lstStyle>
            <a:lvl1pPr>
              <a:defRPr/>
            </a:lvl1pPr>
          </a:lstStyle>
          <a:p>
            <a:r>
              <a:rPr lang="en-US" dirty="0"/>
              <a:t>Click to add title</a:t>
            </a:r>
          </a:p>
        </p:txBody>
      </p:sp>
      <p:sp>
        <p:nvSpPr>
          <p:cNvPr id="3" name="Content Placeholder 2"/>
          <p:cNvSpPr>
            <a:spLocks noGrp="1"/>
          </p:cNvSpPr>
          <p:nvPr>
            <p:ph idx="1" hasCustomPrompt="1"/>
          </p:nvPr>
        </p:nvSpPr>
        <p:spPr>
          <a:xfrm>
            <a:off x="508000" y="1371600"/>
            <a:ext cx="11176000" cy="5029200"/>
          </a:xfrm>
        </p:spPr>
        <p:txBody>
          <a:bodyPr/>
          <a:lstStyle>
            <a:lvl3pPr>
              <a:defRPr/>
            </a:lvl3pPr>
            <a:lvl4pPr>
              <a:buFont typeface="Calibri" pitchFamily="34" charset="0"/>
              <a:buChar char="»"/>
              <a:defRPr/>
            </a:lvl4pPr>
            <a:lvl5pPr>
              <a:defRPr/>
            </a:lvl5pPr>
          </a:lstStyle>
          <a:p>
            <a:pPr lvl="0"/>
            <a:r>
              <a:rPr lang="en-US" dirty="0"/>
              <a:t>First Level</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3" hasCustomPrompt="1"/>
          </p:nvPr>
        </p:nvSpPr>
        <p:spPr>
          <a:xfrm>
            <a:off x="406400" y="1"/>
            <a:ext cx="3556000" cy="381000"/>
          </a:xfrm>
        </p:spPr>
        <p:txBody>
          <a:bodyPr anchor="ctr" anchorCtr="1">
            <a:normAutofit/>
          </a:bodyPr>
          <a:lstStyle>
            <a:lvl1pPr algn="ctr">
              <a:buNone/>
              <a:defRPr sz="1600">
                <a:solidFill>
                  <a:schemeClr val="bg1"/>
                </a:solidFill>
                <a:latin typeface="+mn-lt"/>
              </a:defRPr>
            </a:lvl1pPr>
          </a:lstStyle>
          <a:p>
            <a:pPr lvl="0"/>
            <a:r>
              <a:rPr lang="en-US" dirty="0"/>
              <a:t>Edit Heading</a:t>
            </a:r>
          </a:p>
        </p:txBody>
      </p:sp>
      <p:sp>
        <p:nvSpPr>
          <p:cNvPr id="8" name="Rectangle 96"/>
          <p:cNvSpPr>
            <a:spLocks noGrp="1" noChangeArrowheads="1"/>
          </p:cNvSpPr>
          <p:nvPr>
            <p:ph type="sldNum" sz="quarter" idx="14"/>
          </p:nvPr>
        </p:nvSpPr>
        <p:spPr bwMode="auto">
          <a:xfrm>
            <a:off x="105983" y="6590620"/>
            <a:ext cx="460376" cy="18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j-lt"/>
                <a:cs typeface="Arial" panose="020B0604020202020204" pitchFamily="34" charset="0"/>
              </a:defRPr>
            </a:lvl1pPr>
          </a:lstStyle>
          <a:p>
            <a:pPr>
              <a:defRPr/>
            </a:pPr>
            <a:fld id="{A85E9118-4525-4620-91B5-75B9750E007A}" type="slidenum">
              <a:rPr lang="en-US">
                <a:solidFill>
                  <a:srgbClr val="FFFFFF">
                    <a:lumMod val="50000"/>
                  </a:srgbClr>
                </a:solidFill>
              </a:rPr>
              <a:pPr>
                <a:defRPr/>
              </a:pPr>
              <a:t>‹#›</a:t>
            </a:fld>
            <a:endParaRPr lang="en-US" dirty="0">
              <a:solidFill>
                <a:srgbClr val="FFFFFF">
                  <a:lumMod val="50000"/>
                </a:srgbClr>
              </a:solidFill>
            </a:endParaRPr>
          </a:p>
        </p:txBody>
      </p:sp>
    </p:spTree>
    <p:extLst>
      <p:ext uri="{BB962C8B-B14F-4D97-AF65-F5344CB8AC3E}">
        <p14:creationId xmlns:p14="http://schemas.microsoft.com/office/powerpoint/2010/main" val="253796552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8000" y="457200"/>
            <a:ext cx="11249152" cy="530352"/>
          </a:xfrm>
        </p:spPr>
        <p:txBody>
          <a:bodyPr/>
          <a:lstStyle>
            <a:lvl1pPr>
              <a:defRPr/>
            </a:lvl1pPr>
          </a:lstStyle>
          <a:p>
            <a:r>
              <a:rPr lang="en-US" dirty="0"/>
              <a:t>Click to add title</a:t>
            </a:r>
          </a:p>
        </p:txBody>
      </p:sp>
      <p:sp>
        <p:nvSpPr>
          <p:cNvPr id="3" name="Content Placeholder 2"/>
          <p:cNvSpPr>
            <a:spLocks noGrp="1"/>
          </p:cNvSpPr>
          <p:nvPr>
            <p:ph idx="1" hasCustomPrompt="1"/>
          </p:nvPr>
        </p:nvSpPr>
        <p:spPr>
          <a:xfrm>
            <a:off x="508000" y="1371600"/>
            <a:ext cx="11176000" cy="5029200"/>
          </a:xfrm>
        </p:spPr>
        <p:txBody>
          <a:bodyPr/>
          <a:lstStyle>
            <a:lvl3pPr>
              <a:defRPr/>
            </a:lvl3pPr>
            <a:lvl4pPr>
              <a:buFont typeface="Calibri" pitchFamily="34" charset="0"/>
              <a:buChar char="»"/>
              <a:defRPr/>
            </a:lvl4pPr>
            <a:lvl5pPr>
              <a:defRPr/>
            </a:lvl5pPr>
          </a:lstStyle>
          <a:p>
            <a:pPr lvl="0"/>
            <a:r>
              <a:rPr lang="en-US" dirty="0"/>
              <a:t>First Level</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3" hasCustomPrompt="1"/>
          </p:nvPr>
        </p:nvSpPr>
        <p:spPr>
          <a:xfrm>
            <a:off x="406400" y="1"/>
            <a:ext cx="3556000" cy="381000"/>
          </a:xfrm>
        </p:spPr>
        <p:txBody>
          <a:bodyPr anchor="ctr" anchorCtr="1">
            <a:normAutofit/>
          </a:bodyPr>
          <a:lstStyle>
            <a:lvl1pPr algn="ctr">
              <a:buNone/>
              <a:defRPr sz="1600">
                <a:solidFill>
                  <a:schemeClr val="bg1"/>
                </a:solidFill>
                <a:latin typeface="+mn-lt"/>
              </a:defRPr>
            </a:lvl1pPr>
          </a:lstStyle>
          <a:p>
            <a:pPr lvl="0"/>
            <a:r>
              <a:rPr lang="en-US" dirty="0"/>
              <a:t>Edit Heading</a:t>
            </a:r>
          </a:p>
        </p:txBody>
      </p:sp>
      <p:sp>
        <p:nvSpPr>
          <p:cNvPr id="8" name="Rectangle 96"/>
          <p:cNvSpPr>
            <a:spLocks noGrp="1" noChangeArrowheads="1"/>
          </p:cNvSpPr>
          <p:nvPr>
            <p:ph type="sldNum" sz="quarter" idx="14"/>
          </p:nvPr>
        </p:nvSpPr>
        <p:spPr bwMode="auto">
          <a:xfrm>
            <a:off x="105983" y="6590620"/>
            <a:ext cx="460376" cy="18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j-lt"/>
                <a:cs typeface="Arial" panose="020B0604020202020204" pitchFamily="34" charset="0"/>
              </a:defRPr>
            </a:lvl1pPr>
          </a:lstStyle>
          <a:p>
            <a:pPr>
              <a:defRPr/>
            </a:pPr>
            <a:fld id="{A85E9118-4525-4620-91B5-75B9750E007A}" type="slidenum">
              <a:rPr lang="en-US">
                <a:solidFill>
                  <a:srgbClr val="FFFFFF">
                    <a:lumMod val="50000"/>
                  </a:srgbClr>
                </a:solidFill>
              </a:rPr>
              <a:pPr>
                <a:defRPr/>
              </a:pPr>
              <a:t>‹#›</a:t>
            </a:fld>
            <a:endParaRPr lang="en-US" dirty="0">
              <a:solidFill>
                <a:srgbClr val="FFFFFF">
                  <a:lumMod val="50000"/>
                </a:srgbClr>
              </a:solidFill>
            </a:endParaRPr>
          </a:p>
        </p:txBody>
      </p:sp>
    </p:spTree>
    <p:extLst>
      <p:ext uri="{BB962C8B-B14F-4D97-AF65-F5344CB8AC3E}">
        <p14:creationId xmlns:p14="http://schemas.microsoft.com/office/powerpoint/2010/main" val="219952641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sp>
        <p:nvSpPr>
          <p:cNvPr id="6" name="Rectangle 96"/>
          <p:cNvSpPr>
            <a:spLocks noGrp="1" noChangeArrowheads="1"/>
          </p:cNvSpPr>
          <p:nvPr>
            <p:ph type="sldNum" sz="quarter" idx="14"/>
          </p:nvPr>
        </p:nvSpPr>
        <p:spPr bwMode="auto">
          <a:xfrm>
            <a:off x="105983" y="6590620"/>
            <a:ext cx="460376" cy="18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n-lt"/>
                <a:cs typeface="Arial" panose="020B0604020202020204" pitchFamily="34" charset="0"/>
              </a:defRPr>
            </a:lvl1pPr>
          </a:lstStyle>
          <a:p>
            <a:pPr>
              <a:defRPr/>
            </a:pPr>
            <a:fld id="{A85E9118-4525-4620-91B5-75B9750E007A}" type="slidenum">
              <a:rPr lang="en-US">
                <a:solidFill>
                  <a:srgbClr val="FFFFFF">
                    <a:lumMod val="50000"/>
                  </a:srgbClr>
                </a:solidFill>
              </a:rPr>
              <a:pPr>
                <a:defRPr/>
              </a:pPr>
              <a:t>‹#›</a:t>
            </a:fld>
            <a:endParaRPr lang="en-US" dirty="0">
              <a:solidFill>
                <a:srgbClr val="FFFFFF">
                  <a:lumMod val="50000"/>
                </a:srgbClr>
              </a:solidFill>
            </a:endParaRPr>
          </a:p>
        </p:txBody>
      </p:sp>
      <p:sp>
        <p:nvSpPr>
          <p:cNvPr id="5" name="Text Placeholder 6"/>
          <p:cNvSpPr>
            <a:spLocks noGrp="1"/>
          </p:cNvSpPr>
          <p:nvPr>
            <p:ph type="body" sz="quarter" idx="13" hasCustomPrompt="1"/>
          </p:nvPr>
        </p:nvSpPr>
        <p:spPr>
          <a:xfrm>
            <a:off x="406400" y="1"/>
            <a:ext cx="3556000" cy="381000"/>
          </a:xfrm>
        </p:spPr>
        <p:txBody>
          <a:bodyPr anchor="ctr" anchorCtr="1">
            <a:normAutofit/>
          </a:bodyPr>
          <a:lstStyle>
            <a:lvl1pPr algn="ctr">
              <a:buNone/>
              <a:defRPr sz="1600">
                <a:solidFill>
                  <a:schemeClr val="bg1"/>
                </a:solidFill>
                <a:latin typeface="+mn-lt"/>
              </a:defRPr>
            </a:lvl1pPr>
          </a:lstStyle>
          <a:p>
            <a:pPr lvl="0"/>
            <a:r>
              <a:rPr lang="en-US" dirty="0"/>
              <a:t>Edit Heading</a:t>
            </a:r>
          </a:p>
        </p:txBody>
      </p:sp>
    </p:spTree>
    <p:extLst>
      <p:ext uri="{BB962C8B-B14F-4D97-AF65-F5344CB8AC3E}">
        <p14:creationId xmlns:p14="http://schemas.microsoft.com/office/powerpoint/2010/main" val="3172021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1A3F2F7-DC5A-4CCD-AA37-1409C7808454}" type="datetimeFigureOut">
              <a:rPr lang="en-US" smtClean="0"/>
              <a:t>4/28/16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4031519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1A3F2F7-DC5A-4CCD-AA37-1409C7808454}" type="datetimeFigureOut">
              <a:rPr lang="en-US" smtClean="0"/>
              <a:t>4/28/16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1701561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A3F2F7-DC5A-4CCD-AA37-1409C7808454}" type="datetimeFigureOut">
              <a:rPr lang="en-US" smtClean="0"/>
              <a:t>4/28/16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2147027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A3F2F7-DC5A-4CCD-AA37-1409C7808454}" type="datetimeFigureOut">
              <a:rPr lang="en-US" smtClean="0"/>
              <a:t>4/28/16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3778854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A3F2F7-DC5A-4CCD-AA37-1409C7808454}" type="datetimeFigureOut">
              <a:rPr lang="en-US" smtClean="0"/>
              <a:t>4/28/16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44659787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slideLayout" Target="../slideLayouts/slideLayout25.xml"/><Relationship Id="rId14" Type="http://schemas.openxmlformats.org/officeDocument/2006/relationships/slideLayout" Target="../slideLayouts/slideLayout26.xml"/><Relationship Id="rId15" Type="http://schemas.openxmlformats.org/officeDocument/2006/relationships/slideLayout" Target="../slideLayouts/slideLayout27.xml"/><Relationship Id="rId16" Type="http://schemas.openxmlformats.org/officeDocument/2006/relationships/slideLayout" Target="../slideLayouts/slideLayout28.xml"/><Relationship Id="rId17"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7.xml"/><Relationship Id="rId20" Type="http://schemas.openxmlformats.org/officeDocument/2006/relationships/theme" Target="../theme/theme3.xml"/><Relationship Id="rId10" Type="http://schemas.openxmlformats.org/officeDocument/2006/relationships/slideLayout" Target="../slideLayouts/slideLayout38.xml"/><Relationship Id="rId11" Type="http://schemas.openxmlformats.org/officeDocument/2006/relationships/slideLayout" Target="../slideLayouts/slideLayout39.xml"/><Relationship Id="rId12" Type="http://schemas.openxmlformats.org/officeDocument/2006/relationships/slideLayout" Target="../slideLayouts/slideLayout40.xml"/><Relationship Id="rId13" Type="http://schemas.openxmlformats.org/officeDocument/2006/relationships/slideLayout" Target="../slideLayouts/slideLayout41.xml"/><Relationship Id="rId14" Type="http://schemas.openxmlformats.org/officeDocument/2006/relationships/slideLayout" Target="../slideLayouts/slideLayout42.xml"/><Relationship Id="rId15" Type="http://schemas.openxmlformats.org/officeDocument/2006/relationships/slideLayout" Target="../slideLayouts/slideLayout43.xml"/><Relationship Id="rId16" Type="http://schemas.openxmlformats.org/officeDocument/2006/relationships/slideLayout" Target="../slideLayouts/slideLayout44.xml"/><Relationship Id="rId17" Type="http://schemas.openxmlformats.org/officeDocument/2006/relationships/slideLayout" Target="../slideLayouts/slideLayout45.xml"/><Relationship Id="rId18" Type="http://schemas.openxmlformats.org/officeDocument/2006/relationships/slideLayout" Target="../slideLayouts/slideLayout46.xml"/><Relationship Id="rId19" Type="http://schemas.openxmlformats.org/officeDocument/2006/relationships/slideLayout" Target="../slideLayouts/slideLayout47.xml"/><Relationship Id="rId1" Type="http://schemas.openxmlformats.org/officeDocument/2006/relationships/slideLayout" Target="../slideLayouts/slideLayout29.xml"/><Relationship Id="rId2" Type="http://schemas.openxmlformats.org/officeDocument/2006/relationships/slideLayout" Target="../slideLayouts/slideLayout30.xml"/><Relationship Id="rId3" Type="http://schemas.openxmlformats.org/officeDocument/2006/relationships/slideLayout" Target="../slideLayouts/slideLayout31.xml"/><Relationship Id="rId4" Type="http://schemas.openxmlformats.org/officeDocument/2006/relationships/slideLayout" Target="../slideLayouts/slideLayout32.xml"/><Relationship Id="rId5" Type="http://schemas.openxmlformats.org/officeDocument/2006/relationships/slideLayout" Target="../slideLayouts/slideLayout33.xml"/><Relationship Id="rId6" Type="http://schemas.openxmlformats.org/officeDocument/2006/relationships/slideLayout" Target="../slideLayouts/slideLayout34.xml"/><Relationship Id="rId7" Type="http://schemas.openxmlformats.org/officeDocument/2006/relationships/slideLayout" Target="../slideLayouts/slideLayout35.xml"/><Relationship Id="rId8"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A3F2F7-DC5A-4CCD-AA37-1409C7808454}" type="datetimeFigureOut">
              <a:rPr lang="en-US" smtClean="0"/>
              <a:t>4/28/16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2D7A1-F3C1-4E98-BD36-2DE56269A221}" type="slidenum">
              <a:rPr lang="en-US" smtClean="0"/>
              <a:t>‹#›</a:t>
            </a:fld>
            <a:endParaRPr lang="en-US"/>
          </a:p>
        </p:txBody>
      </p:sp>
    </p:spTree>
    <p:extLst>
      <p:ext uri="{BB962C8B-B14F-4D97-AF65-F5344CB8AC3E}">
        <p14:creationId xmlns:p14="http://schemas.microsoft.com/office/powerpoint/2010/main" val="3507094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9586" name="Rectangle 2"/>
          <p:cNvSpPr>
            <a:spLocks noGrp="1" noChangeArrowheads="1"/>
          </p:cNvSpPr>
          <p:nvPr>
            <p:ph type="title"/>
          </p:nvPr>
        </p:nvSpPr>
        <p:spPr bwMode="auto">
          <a:xfrm>
            <a:off x="457200" y="280989"/>
            <a:ext cx="11279717" cy="998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t>Click to edit Master title style</a:t>
            </a:r>
          </a:p>
        </p:txBody>
      </p:sp>
      <p:sp>
        <p:nvSpPr>
          <p:cNvPr id="579587" name="Rectangle 3"/>
          <p:cNvSpPr>
            <a:spLocks noGrp="1" noChangeArrowheads="1"/>
          </p:cNvSpPr>
          <p:nvPr>
            <p:ph type="body" idx="1"/>
          </p:nvPr>
        </p:nvSpPr>
        <p:spPr bwMode="auto">
          <a:xfrm>
            <a:off x="457200" y="1727200"/>
            <a:ext cx="11279717" cy="423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443753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84" r:id="rId16"/>
  </p:sldLayoutIdLst>
  <p:hf sldNum="0" hdr="0" dt="0"/>
  <p:txStyles>
    <p:titleStyle>
      <a:lvl1pPr algn="l" rtl="0" eaLnBrk="1" fontAlgn="base" hangingPunct="1">
        <a:lnSpc>
          <a:spcPct val="90000"/>
        </a:lnSpc>
        <a:spcBef>
          <a:spcPct val="0"/>
        </a:spcBef>
        <a:spcAft>
          <a:spcPct val="0"/>
        </a:spcAft>
        <a:defRPr sz="4000">
          <a:solidFill>
            <a:srgbClr val="1E4191"/>
          </a:solidFill>
          <a:latin typeface="+mj-lt"/>
          <a:ea typeface="+mj-ea"/>
          <a:cs typeface="+mj-cs"/>
        </a:defRPr>
      </a:lvl1pPr>
      <a:lvl2pPr algn="l" rtl="0" eaLnBrk="1" fontAlgn="base" hangingPunct="1">
        <a:lnSpc>
          <a:spcPct val="90000"/>
        </a:lnSpc>
        <a:spcBef>
          <a:spcPct val="0"/>
        </a:spcBef>
        <a:spcAft>
          <a:spcPct val="0"/>
        </a:spcAft>
        <a:defRPr sz="4000">
          <a:solidFill>
            <a:srgbClr val="1E4191"/>
          </a:solidFill>
          <a:latin typeface="GE Inspira Pitch" pitchFamily="34" charset="0"/>
        </a:defRPr>
      </a:lvl2pPr>
      <a:lvl3pPr algn="l" rtl="0" eaLnBrk="1" fontAlgn="base" hangingPunct="1">
        <a:lnSpc>
          <a:spcPct val="90000"/>
        </a:lnSpc>
        <a:spcBef>
          <a:spcPct val="0"/>
        </a:spcBef>
        <a:spcAft>
          <a:spcPct val="0"/>
        </a:spcAft>
        <a:defRPr sz="4000">
          <a:solidFill>
            <a:srgbClr val="1E4191"/>
          </a:solidFill>
          <a:latin typeface="GE Inspira Pitch" pitchFamily="34" charset="0"/>
        </a:defRPr>
      </a:lvl3pPr>
      <a:lvl4pPr algn="l" rtl="0" eaLnBrk="1" fontAlgn="base" hangingPunct="1">
        <a:lnSpc>
          <a:spcPct val="90000"/>
        </a:lnSpc>
        <a:spcBef>
          <a:spcPct val="0"/>
        </a:spcBef>
        <a:spcAft>
          <a:spcPct val="0"/>
        </a:spcAft>
        <a:defRPr sz="4000">
          <a:solidFill>
            <a:srgbClr val="1E4191"/>
          </a:solidFill>
          <a:latin typeface="GE Inspira Pitch" pitchFamily="34" charset="0"/>
        </a:defRPr>
      </a:lvl4pPr>
      <a:lvl5pPr algn="l" rtl="0" eaLnBrk="1" fontAlgn="base" hangingPunct="1">
        <a:lnSpc>
          <a:spcPct val="90000"/>
        </a:lnSpc>
        <a:spcBef>
          <a:spcPct val="0"/>
        </a:spcBef>
        <a:spcAft>
          <a:spcPct val="0"/>
        </a:spcAft>
        <a:defRPr sz="4000">
          <a:solidFill>
            <a:srgbClr val="1E4191"/>
          </a:solidFill>
          <a:latin typeface="GE Inspira Pitch" pitchFamily="34" charset="0"/>
        </a:defRPr>
      </a:lvl5pPr>
      <a:lvl6pPr marL="457200" algn="l" rtl="0" eaLnBrk="1" fontAlgn="base" hangingPunct="1">
        <a:lnSpc>
          <a:spcPct val="90000"/>
        </a:lnSpc>
        <a:spcBef>
          <a:spcPct val="0"/>
        </a:spcBef>
        <a:spcAft>
          <a:spcPct val="0"/>
        </a:spcAft>
        <a:defRPr sz="4000">
          <a:solidFill>
            <a:srgbClr val="1E4191"/>
          </a:solidFill>
          <a:latin typeface="GE Inspira Pitch" pitchFamily="34" charset="0"/>
        </a:defRPr>
      </a:lvl6pPr>
      <a:lvl7pPr marL="914400" algn="l" rtl="0" eaLnBrk="1" fontAlgn="base" hangingPunct="1">
        <a:lnSpc>
          <a:spcPct val="90000"/>
        </a:lnSpc>
        <a:spcBef>
          <a:spcPct val="0"/>
        </a:spcBef>
        <a:spcAft>
          <a:spcPct val="0"/>
        </a:spcAft>
        <a:defRPr sz="4000">
          <a:solidFill>
            <a:srgbClr val="1E4191"/>
          </a:solidFill>
          <a:latin typeface="GE Inspira Pitch" pitchFamily="34" charset="0"/>
        </a:defRPr>
      </a:lvl7pPr>
      <a:lvl8pPr marL="1371600" algn="l" rtl="0" eaLnBrk="1" fontAlgn="base" hangingPunct="1">
        <a:lnSpc>
          <a:spcPct val="90000"/>
        </a:lnSpc>
        <a:spcBef>
          <a:spcPct val="0"/>
        </a:spcBef>
        <a:spcAft>
          <a:spcPct val="0"/>
        </a:spcAft>
        <a:defRPr sz="4000">
          <a:solidFill>
            <a:srgbClr val="1E4191"/>
          </a:solidFill>
          <a:latin typeface="GE Inspira Pitch" pitchFamily="34" charset="0"/>
        </a:defRPr>
      </a:lvl8pPr>
      <a:lvl9pPr marL="1828800" algn="l" rtl="0" eaLnBrk="1" fontAlgn="base" hangingPunct="1">
        <a:lnSpc>
          <a:spcPct val="90000"/>
        </a:lnSpc>
        <a:spcBef>
          <a:spcPct val="0"/>
        </a:spcBef>
        <a:spcAft>
          <a:spcPct val="0"/>
        </a:spcAft>
        <a:defRPr sz="4000">
          <a:solidFill>
            <a:srgbClr val="1E4191"/>
          </a:solidFill>
          <a:latin typeface="GE Inspira Pitch" pitchFamily="34" charset="0"/>
        </a:defRPr>
      </a:lvl9pPr>
    </p:titleStyle>
    <p:bodyStyle>
      <a:lvl1pPr algn="l" rtl="0" eaLnBrk="1" fontAlgn="base" hangingPunct="1">
        <a:lnSpc>
          <a:spcPct val="90000"/>
        </a:lnSpc>
        <a:spcBef>
          <a:spcPct val="50000"/>
        </a:spcBef>
        <a:spcAft>
          <a:spcPct val="0"/>
        </a:spcAft>
        <a:buClr>
          <a:srgbClr val="004880"/>
        </a:buClr>
        <a:defRPr sz="3200">
          <a:solidFill>
            <a:srgbClr val="1E4191"/>
          </a:solidFill>
          <a:latin typeface="+mn-lt"/>
          <a:ea typeface="+mn-ea"/>
          <a:cs typeface="+mn-cs"/>
        </a:defRPr>
      </a:lvl1pPr>
      <a:lvl2pPr marL="341313" indent="-339725" algn="l" rtl="0" eaLnBrk="1" fontAlgn="base" hangingPunct="1">
        <a:lnSpc>
          <a:spcPct val="90000"/>
        </a:lnSpc>
        <a:spcBef>
          <a:spcPct val="30000"/>
        </a:spcBef>
        <a:spcAft>
          <a:spcPct val="0"/>
        </a:spcAft>
        <a:buClr>
          <a:srgbClr val="004880"/>
        </a:buClr>
        <a:buFont typeface="GE Inspira Pitch" pitchFamily="34" charset="0"/>
        <a:buChar char="•"/>
        <a:defRPr sz="3200">
          <a:solidFill>
            <a:srgbClr val="1E4191"/>
          </a:solidFill>
          <a:latin typeface="+mn-lt"/>
        </a:defRPr>
      </a:lvl2pPr>
      <a:lvl3pPr marL="744538" indent="-288925" algn="l" rtl="0" eaLnBrk="1" fontAlgn="base" hangingPunct="1">
        <a:lnSpc>
          <a:spcPct val="90000"/>
        </a:lnSpc>
        <a:spcBef>
          <a:spcPct val="20000"/>
        </a:spcBef>
        <a:spcAft>
          <a:spcPct val="0"/>
        </a:spcAft>
        <a:buClr>
          <a:srgbClr val="004880"/>
        </a:buClr>
        <a:buChar char="–"/>
        <a:defRPr sz="3200">
          <a:solidFill>
            <a:srgbClr val="1E4191"/>
          </a:solidFill>
          <a:latin typeface="+mn-lt"/>
        </a:defRPr>
      </a:lvl3pPr>
      <a:lvl4pPr marL="1146175" indent="-287338" algn="l" rtl="0" eaLnBrk="1" fontAlgn="base" hangingPunct="1">
        <a:lnSpc>
          <a:spcPct val="90000"/>
        </a:lnSpc>
        <a:spcBef>
          <a:spcPct val="10000"/>
        </a:spcBef>
        <a:spcAft>
          <a:spcPct val="0"/>
        </a:spcAft>
        <a:buClr>
          <a:srgbClr val="004880"/>
        </a:buClr>
        <a:buChar char="–"/>
        <a:defRPr sz="3200">
          <a:solidFill>
            <a:srgbClr val="1E4191"/>
          </a:solidFill>
          <a:latin typeface="+mn-lt"/>
        </a:defRPr>
      </a:lvl4pPr>
      <a:lvl5pPr marL="1546225" indent="-285750" algn="l" rtl="0" eaLnBrk="1" fontAlgn="base" hangingPunct="1">
        <a:lnSpc>
          <a:spcPct val="90000"/>
        </a:lnSpc>
        <a:spcBef>
          <a:spcPts val="240"/>
        </a:spcBef>
        <a:spcAft>
          <a:spcPct val="0"/>
        </a:spcAft>
        <a:buClr>
          <a:srgbClr val="004880"/>
        </a:buClr>
        <a:buChar char="–"/>
        <a:defRPr sz="3200">
          <a:solidFill>
            <a:srgbClr val="1E4191"/>
          </a:solidFill>
          <a:latin typeface="+mn-lt"/>
        </a:defRPr>
      </a:lvl5pPr>
      <a:lvl6pPr marL="2003425" indent="-285750" algn="l" rtl="0" eaLnBrk="1" fontAlgn="base" hangingPunct="1">
        <a:lnSpc>
          <a:spcPct val="90000"/>
        </a:lnSpc>
        <a:spcBef>
          <a:spcPct val="0"/>
        </a:spcBef>
        <a:spcAft>
          <a:spcPct val="0"/>
        </a:spcAft>
        <a:buClr>
          <a:srgbClr val="004880"/>
        </a:buClr>
        <a:buChar char="–"/>
        <a:defRPr sz="3200">
          <a:solidFill>
            <a:srgbClr val="1E4191"/>
          </a:solidFill>
          <a:latin typeface="+mn-lt"/>
        </a:defRPr>
      </a:lvl6pPr>
      <a:lvl7pPr marL="2460625" indent="-285750" algn="l" rtl="0" eaLnBrk="1" fontAlgn="base" hangingPunct="1">
        <a:lnSpc>
          <a:spcPct val="90000"/>
        </a:lnSpc>
        <a:spcBef>
          <a:spcPct val="0"/>
        </a:spcBef>
        <a:spcAft>
          <a:spcPct val="0"/>
        </a:spcAft>
        <a:buClr>
          <a:srgbClr val="004880"/>
        </a:buClr>
        <a:buChar char="–"/>
        <a:defRPr sz="3200">
          <a:solidFill>
            <a:srgbClr val="1E4191"/>
          </a:solidFill>
          <a:latin typeface="+mn-lt"/>
        </a:defRPr>
      </a:lvl7pPr>
      <a:lvl8pPr marL="2917825" indent="-285750" algn="l" rtl="0" eaLnBrk="1" fontAlgn="base" hangingPunct="1">
        <a:lnSpc>
          <a:spcPct val="90000"/>
        </a:lnSpc>
        <a:spcBef>
          <a:spcPct val="0"/>
        </a:spcBef>
        <a:spcAft>
          <a:spcPct val="0"/>
        </a:spcAft>
        <a:buClr>
          <a:srgbClr val="004880"/>
        </a:buClr>
        <a:buChar char="–"/>
        <a:defRPr sz="3200">
          <a:solidFill>
            <a:srgbClr val="1E4191"/>
          </a:solidFill>
          <a:latin typeface="+mn-lt"/>
        </a:defRPr>
      </a:lvl8pPr>
      <a:lvl9pPr marL="3375025" indent="-285750" algn="l" rtl="0" eaLnBrk="1" fontAlgn="base" hangingPunct="1">
        <a:lnSpc>
          <a:spcPct val="90000"/>
        </a:lnSpc>
        <a:spcBef>
          <a:spcPct val="0"/>
        </a:spcBef>
        <a:spcAft>
          <a:spcPct val="0"/>
        </a:spcAft>
        <a:buClr>
          <a:srgbClr val="004880"/>
        </a:buClr>
        <a:buChar char="–"/>
        <a:defRPr sz="3200">
          <a:solidFill>
            <a:srgbClr val="1E419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9586" name="Rectangle 2"/>
          <p:cNvSpPr>
            <a:spLocks noGrp="1" noChangeArrowheads="1"/>
          </p:cNvSpPr>
          <p:nvPr>
            <p:ph type="title"/>
          </p:nvPr>
        </p:nvSpPr>
        <p:spPr bwMode="auto">
          <a:xfrm>
            <a:off x="457200" y="280989"/>
            <a:ext cx="11279717" cy="998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t>Click to edit Master title style</a:t>
            </a:r>
          </a:p>
        </p:txBody>
      </p:sp>
      <p:sp>
        <p:nvSpPr>
          <p:cNvPr id="579587" name="Rectangle 3"/>
          <p:cNvSpPr>
            <a:spLocks noGrp="1" noChangeArrowheads="1"/>
          </p:cNvSpPr>
          <p:nvPr>
            <p:ph type="body" idx="1"/>
          </p:nvPr>
        </p:nvSpPr>
        <p:spPr bwMode="auto">
          <a:xfrm>
            <a:off x="457200" y="1727200"/>
            <a:ext cx="11279717" cy="423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81291302"/>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 id="2147483712" r:id="rId18"/>
    <p:sldLayoutId id="2147483713" r:id="rId19"/>
  </p:sldLayoutIdLst>
  <p:hf sldNum="0" hdr="0" dt="0"/>
  <p:txStyles>
    <p:titleStyle>
      <a:lvl1pPr algn="l" rtl="0" eaLnBrk="1" fontAlgn="base" hangingPunct="1">
        <a:lnSpc>
          <a:spcPct val="90000"/>
        </a:lnSpc>
        <a:spcBef>
          <a:spcPct val="0"/>
        </a:spcBef>
        <a:spcAft>
          <a:spcPct val="0"/>
        </a:spcAft>
        <a:defRPr sz="4000">
          <a:solidFill>
            <a:srgbClr val="1E4191"/>
          </a:solidFill>
          <a:latin typeface="+mj-lt"/>
          <a:ea typeface="+mj-ea"/>
          <a:cs typeface="+mj-cs"/>
        </a:defRPr>
      </a:lvl1pPr>
      <a:lvl2pPr algn="l" rtl="0" eaLnBrk="1" fontAlgn="base" hangingPunct="1">
        <a:lnSpc>
          <a:spcPct val="90000"/>
        </a:lnSpc>
        <a:spcBef>
          <a:spcPct val="0"/>
        </a:spcBef>
        <a:spcAft>
          <a:spcPct val="0"/>
        </a:spcAft>
        <a:defRPr sz="4000">
          <a:solidFill>
            <a:srgbClr val="1E4191"/>
          </a:solidFill>
          <a:latin typeface="GE Inspira Pitch" pitchFamily="34" charset="0"/>
        </a:defRPr>
      </a:lvl2pPr>
      <a:lvl3pPr algn="l" rtl="0" eaLnBrk="1" fontAlgn="base" hangingPunct="1">
        <a:lnSpc>
          <a:spcPct val="90000"/>
        </a:lnSpc>
        <a:spcBef>
          <a:spcPct val="0"/>
        </a:spcBef>
        <a:spcAft>
          <a:spcPct val="0"/>
        </a:spcAft>
        <a:defRPr sz="4000">
          <a:solidFill>
            <a:srgbClr val="1E4191"/>
          </a:solidFill>
          <a:latin typeface="GE Inspira Pitch" pitchFamily="34" charset="0"/>
        </a:defRPr>
      </a:lvl3pPr>
      <a:lvl4pPr algn="l" rtl="0" eaLnBrk="1" fontAlgn="base" hangingPunct="1">
        <a:lnSpc>
          <a:spcPct val="90000"/>
        </a:lnSpc>
        <a:spcBef>
          <a:spcPct val="0"/>
        </a:spcBef>
        <a:spcAft>
          <a:spcPct val="0"/>
        </a:spcAft>
        <a:defRPr sz="4000">
          <a:solidFill>
            <a:srgbClr val="1E4191"/>
          </a:solidFill>
          <a:latin typeface="GE Inspira Pitch" pitchFamily="34" charset="0"/>
        </a:defRPr>
      </a:lvl4pPr>
      <a:lvl5pPr algn="l" rtl="0" eaLnBrk="1" fontAlgn="base" hangingPunct="1">
        <a:lnSpc>
          <a:spcPct val="90000"/>
        </a:lnSpc>
        <a:spcBef>
          <a:spcPct val="0"/>
        </a:spcBef>
        <a:spcAft>
          <a:spcPct val="0"/>
        </a:spcAft>
        <a:defRPr sz="4000">
          <a:solidFill>
            <a:srgbClr val="1E4191"/>
          </a:solidFill>
          <a:latin typeface="GE Inspira Pitch" pitchFamily="34" charset="0"/>
        </a:defRPr>
      </a:lvl5pPr>
      <a:lvl6pPr marL="457200" algn="l" rtl="0" eaLnBrk="1" fontAlgn="base" hangingPunct="1">
        <a:lnSpc>
          <a:spcPct val="90000"/>
        </a:lnSpc>
        <a:spcBef>
          <a:spcPct val="0"/>
        </a:spcBef>
        <a:spcAft>
          <a:spcPct val="0"/>
        </a:spcAft>
        <a:defRPr sz="4000">
          <a:solidFill>
            <a:srgbClr val="1E4191"/>
          </a:solidFill>
          <a:latin typeface="GE Inspira Pitch" pitchFamily="34" charset="0"/>
        </a:defRPr>
      </a:lvl6pPr>
      <a:lvl7pPr marL="914400" algn="l" rtl="0" eaLnBrk="1" fontAlgn="base" hangingPunct="1">
        <a:lnSpc>
          <a:spcPct val="90000"/>
        </a:lnSpc>
        <a:spcBef>
          <a:spcPct val="0"/>
        </a:spcBef>
        <a:spcAft>
          <a:spcPct val="0"/>
        </a:spcAft>
        <a:defRPr sz="4000">
          <a:solidFill>
            <a:srgbClr val="1E4191"/>
          </a:solidFill>
          <a:latin typeface="GE Inspira Pitch" pitchFamily="34" charset="0"/>
        </a:defRPr>
      </a:lvl7pPr>
      <a:lvl8pPr marL="1371600" algn="l" rtl="0" eaLnBrk="1" fontAlgn="base" hangingPunct="1">
        <a:lnSpc>
          <a:spcPct val="90000"/>
        </a:lnSpc>
        <a:spcBef>
          <a:spcPct val="0"/>
        </a:spcBef>
        <a:spcAft>
          <a:spcPct val="0"/>
        </a:spcAft>
        <a:defRPr sz="4000">
          <a:solidFill>
            <a:srgbClr val="1E4191"/>
          </a:solidFill>
          <a:latin typeface="GE Inspira Pitch" pitchFamily="34" charset="0"/>
        </a:defRPr>
      </a:lvl8pPr>
      <a:lvl9pPr marL="1828800" algn="l" rtl="0" eaLnBrk="1" fontAlgn="base" hangingPunct="1">
        <a:lnSpc>
          <a:spcPct val="90000"/>
        </a:lnSpc>
        <a:spcBef>
          <a:spcPct val="0"/>
        </a:spcBef>
        <a:spcAft>
          <a:spcPct val="0"/>
        </a:spcAft>
        <a:defRPr sz="4000">
          <a:solidFill>
            <a:srgbClr val="1E4191"/>
          </a:solidFill>
          <a:latin typeface="GE Inspira Pitch" pitchFamily="34" charset="0"/>
        </a:defRPr>
      </a:lvl9pPr>
    </p:titleStyle>
    <p:bodyStyle>
      <a:lvl1pPr algn="l" rtl="0" eaLnBrk="1" fontAlgn="base" hangingPunct="1">
        <a:lnSpc>
          <a:spcPct val="90000"/>
        </a:lnSpc>
        <a:spcBef>
          <a:spcPct val="50000"/>
        </a:spcBef>
        <a:spcAft>
          <a:spcPct val="0"/>
        </a:spcAft>
        <a:buClr>
          <a:srgbClr val="004880"/>
        </a:buClr>
        <a:defRPr sz="3200">
          <a:solidFill>
            <a:srgbClr val="1E4191"/>
          </a:solidFill>
          <a:latin typeface="+mn-lt"/>
          <a:ea typeface="+mn-ea"/>
          <a:cs typeface="+mn-cs"/>
        </a:defRPr>
      </a:lvl1pPr>
      <a:lvl2pPr marL="341313" indent="-339725" algn="l" rtl="0" eaLnBrk="1" fontAlgn="base" hangingPunct="1">
        <a:lnSpc>
          <a:spcPct val="90000"/>
        </a:lnSpc>
        <a:spcBef>
          <a:spcPct val="30000"/>
        </a:spcBef>
        <a:spcAft>
          <a:spcPct val="0"/>
        </a:spcAft>
        <a:buClr>
          <a:srgbClr val="004880"/>
        </a:buClr>
        <a:buFont typeface="GE Inspira Pitch" pitchFamily="34" charset="0"/>
        <a:buChar char="•"/>
        <a:defRPr sz="3200">
          <a:solidFill>
            <a:srgbClr val="1E4191"/>
          </a:solidFill>
          <a:latin typeface="+mn-lt"/>
        </a:defRPr>
      </a:lvl2pPr>
      <a:lvl3pPr marL="744538" indent="-288925" algn="l" rtl="0" eaLnBrk="1" fontAlgn="base" hangingPunct="1">
        <a:lnSpc>
          <a:spcPct val="90000"/>
        </a:lnSpc>
        <a:spcBef>
          <a:spcPct val="20000"/>
        </a:spcBef>
        <a:spcAft>
          <a:spcPct val="0"/>
        </a:spcAft>
        <a:buClr>
          <a:srgbClr val="004880"/>
        </a:buClr>
        <a:buChar char="–"/>
        <a:defRPr sz="3200">
          <a:solidFill>
            <a:srgbClr val="1E4191"/>
          </a:solidFill>
          <a:latin typeface="+mn-lt"/>
        </a:defRPr>
      </a:lvl3pPr>
      <a:lvl4pPr marL="1146175" indent="-287338" algn="l" rtl="0" eaLnBrk="1" fontAlgn="base" hangingPunct="1">
        <a:lnSpc>
          <a:spcPct val="90000"/>
        </a:lnSpc>
        <a:spcBef>
          <a:spcPct val="10000"/>
        </a:spcBef>
        <a:spcAft>
          <a:spcPct val="0"/>
        </a:spcAft>
        <a:buClr>
          <a:srgbClr val="004880"/>
        </a:buClr>
        <a:buChar char="–"/>
        <a:defRPr sz="3200">
          <a:solidFill>
            <a:srgbClr val="1E4191"/>
          </a:solidFill>
          <a:latin typeface="+mn-lt"/>
        </a:defRPr>
      </a:lvl4pPr>
      <a:lvl5pPr marL="1546225" indent="-285750" algn="l" rtl="0" eaLnBrk="1" fontAlgn="base" hangingPunct="1">
        <a:lnSpc>
          <a:spcPct val="90000"/>
        </a:lnSpc>
        <a:spcBef>
          <a:spcPts val="240"/>
        </a:spcBef>
        <a:spcAft>
          <a:spcPct val="0"/>
        </a:spcAft>
        <a:buClr>
          <a:srgbClr val="004880"/>
        </a:buClr>
        <a:buChar char="–"/>
        <a:defRPr sz="3200">
          <a:solidFill>
            <a:srgbClr val="1E4191"/>
          </a:solidFill>
          <a:latin typeface="+mn-lt"/>
        </a:defRPr>
      </a:lvl5pPr>
      <a:lvl6pPr marL="2003425" indent="-285750" algn="l" rtl="0" eaLnBrk="1" fontAlgn="base" hangingPunct="1">
        <a:lnSpc>
          <a:spcPct val="90000"/>
        </a:lnSpc>
        <a:spcBef>
          <a:spcPct val="0"/>
        </a:spcBef>
        <a:spcAft>
          <a:spcPct val="0"/>
        </a:spcAft>
        <a:buClr>
          <a:srgbClr val="004880"/>
        </a:buClr>
        <a:buChar char="–"/>
        <a:defRPr sz="3200">
          <a:solidFill>
            <a:srgbClr val="1E4191"/>
          </a:solidFill>
          <a:latin typeface="+mn-lt"/>
        </a:defRPr>
      </a:lvl6pPr>
      <a:lvl7pPr marL="2460625" indent="-285750" algn="l" rtl="0" eaLnBrk="1" fontAlgn="base" hangingPunct="1">
        <a:lnSpc>
          <a:spcPct val="90000"/>
        </a:lnSpc>
        <a:spcBef>
          <a:spcPct val="0"/>
        </a:spcBef>
        <a:spcAft>
          <a:spcPct val="0"/>
        </a:spcAft>
        <a:buClr>
          <a:srgbClr val="004880"/>
        </a:buClr>
        <a:buChar char="–"/>
        <a:defRPr sz="3200">
          <a:solidFill>
            <a:srgbClr val="1E4191"/>
          </a:solidFill>
          <a:latin typeface="+mn-lt"/>
        </a:defRPr>
      </a:lvl7pPr>
      <a:lvl8pPr marL="2917825" indent="-285750" algn="l" rtl="0" eaLnBrk="1" fontAlgn="base" hangingPunct="1">
        <a:lnSpc>
          <a:spcPct val="90000"/>
        </a:lnSpc>
        <a:spcBef>
          <a:spcPct val="0"/>
        </a:spcBef>
        <a:spcAft>
          <a:spcPct val="0"/>
        </a:spcAft>
        <a:buClr>
          <a:srgbClr val="004880"/>
        </a:buClr>
        <a:buChar char="–"/>
        <a:defRPr sz="3200">
          <a:solidFill>
            <a:srgbClr val="1E4191"/>
          </a:solidFill>
          <a:latin typeface="+mn-lt"/>
        </a:defRPr>
      </a:lvl8pPr>
      <a:lvl9pPr marL="3375025" indent="-285750" algn="l" rtl="0" eaLnBrk="1" fontAlgn="base" hangingPunct="1">
        <a:lnSpc>
          <a:spcPct val="90000"/>
        </a:lnSpc>
        <a:spcBef>
          <a:spcPct val="0"/>
        </a:spcBef>
        <a:spcAft>
          <a:spcPct val="0"/>
        </a:spcAft>
        <a:buClr>
          <a:srgbClr val="004880"/>
        </a:buClr>
        <a:buChar char="–"/>
        <a:defRPr sz="3200">
          <a:solidFill>
            <a:srgbClr val="1E419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comments" Target="../comments/commen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 Id="rId3"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comments" Target="../comments/commen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p:cNvSpPr/>
          <p:nvPr/>
        </p:nvSpPr>
        <p:spPr>
          <a:xfrm>
            <a:off x="7885506" y="1006404"/>
            <a:ext cx="1381125" cy="1381125"/>
          </a:xfrm>
          <a:custGeom>
            <a:avLst/>
            <a:gdLst/>
            <a:ahLst/>
            <a:cxnLst/>
            <a:rect l="l" t="t" r="r" b="b"/>
            <a:pathLst>
              <a:path w="1381125" h="1381125">
                <a:moveTo>
                  <a:pt x="1380655" y="690321"/>
                </a:moveTo>
                <a:lnTo>
                  <a:pt x="1379062" y="737584"/>
                </a:lnTo>
                <a:lnTo>
                  <a:pt x="1374353" y="783993"/>
                </a:lnTo>
                <a:lnTo>
                  <a:pt x="1366629" y="829445"/>
                </a:lnTo>
                <a:lnTo>
                  <a:pt x="1355995" y="873835"/>
                </a:lnTo>
                <a:lnTo>
                  <a:pt x="1342552" y="917063"/>
                </a:lnTo>
                <a:lnTo>
                  <a:pt x="1326404" y="959025"/>
                </a:lnTo>
                <a:lnTo>
                  <a:pt x="1307653" y="999618"/>
                </a:lnTo>
                <a:lnTo>
                  <a:pt x="1286403" y="1038739"/>
                </a:lnTo>
                <a:lnTo>
                  <a:pt x="1262755" y="1076286"/>
                </a:lnTo>
                <a:lnTo>
                  <a:pt x="1236814" y="1112155"/>
                </a:lnTo>
                <a:lnTo>
                  <a:pt x="1208681" y="1146245"/>
                </a:lnTo>
                <a:lnTo>
                  <a:pt x="1178459" y="1178452"/>
                </a:lnTo>
                <a:lnTo>
                  <a:pt x="1146253" y="1208672"/>
                </a:lnTo>
                <a:lnTo>
                  <a:pt x="1112163" y="1236805"/>
                </a:lnTo>
                <a:lnTo>
                  <a:pt x="1076293" y="1262746"/>
                </a:lnTo>
                <a:lnTo>
                  <a:pt x="1038746" y="1286393"/>
                </a:lnTo>
                <a:lnTo>
                  <a:pt x="999625" y="1307643"/>
                </a:lnTo>
                <a:lnTo>
                  <a:pt x="959032" y="1326393"/>
                </a:lnTo>
                <a:lnTo>
                  <a:pt x="917071" y="1342541"/>
                </a:lnTo>
                <a:lnTo>
                  <a:pt x="873844" y="1355983"/>
                </a:lnTo>
                <a:lnTo>
                  <a:pt x="829454" y="1366617"/>
                </a:lnTo>
                <a:lnTo>
                  <a:pt x="784003" y="1374340"/>
                </a:lnTo>
                <a:lnTo>
                  <a:pt x="737596" y="1379049"/>
                </a:lnTo>
                <a:lnTo>
                  <a:pt x="690333" y="1380642"/>
                </a:lnTo>
                <a:lnTo>
                  <a:pt x="643070" y="1379049"/>
                </a:lnTo>
                <a:lnTo>
                  <a:pt x="596661" y="1374340"/>
                </a:lnTo>
                <a:lnTo>
                  <a:pt x="551209" y="1366617"/>
                </a:lnTo>
                <a:lnTo>
                  <a:pt x="506818" y="1355983"/>
                </a:lnTo>
                <a:lnTo>
                  <a:pt x="463589" y="1342541"/>
                </a:lnTo>
                <a:lnTo>
                  <a:pt x="421627" y="1326393"/>
                </a:lnTo>
                <a:lnTo>
                  <a:pt x="381034" y="1307643"/>
                </a:lnTo>
                <a:lnTo>
                  <a:pt x="341912" y="1286393"/>
                </a:lnTo>
                <a:lnTo>
                  <a:pt x="304364" y="1262746"/>
                </a:lnTo>
                <a:lnTo>
                  <a:pt x="268494" y="1236805"/>
                </a:lnTo>
                <a:lnTo>
                  <a:pt x="234404" y="1208672"/>
                </a:lnTo>
                <a:lnTo>
                  <a:pt x="202196" y="1178452"/>
                </a:lnTo>
                <a:lnTo>
                  <a:pt x="171975" y="1146245"/>
                </a:lnTo>
                <a:lnTo>
                  <a:pt x="143841" y="1112155"/>
                </a:lnTo>
                <a:lnTo>
                  <a:pt x="117900" y="1076286"/>
                </a:lnTo>
                <a:lnTo>
                  <a:pt x="94252" y="1038739"/>
                </a:lnTo>
                <a:lnTo>
                  <a:pt x="73001" y="999618"/>
                </a:lnTo>
                <a:lnTo>
                  <a:pt x="54250" y="959025"/>
                </a:lnTo>
                <a:lnTo>
                  <a:pt x="38102" y="917063"/>
                </a:lnTo>
                <a:lnTo>
                  <a:pt x="24659" y="873835"/>
                </a:lnTo>
                <a:lnTo>
                  <a:pt x="14025" y="829445"/>
                </a:lnTo>
                <a:lnTo>
                  <a:pt x="6302" y="783993"/>
                </a:lnTo>
                <a:lnTo>
                  <a:pt x="1592" y="737584"/>
                </a:lnTo>
                <a:lnTo>
                  <a:pt x="0" y="690321"/>
                </a:lnTo>
                <a:lnTo>
                  <a:pt x="1592" y="643057"/>
                </a:lnTo>
                <a:lnTo>
                  <a:pt x="6302" y="596648"/>
                </a:lnTo>
                <a:lnTo>
                  <a:pt x="14025" y="551197"/>
                </a:lnTo>
                <a:lnTo>
                  <a:pt x="24659" y="506806"/>
                </a:lnTo>
                <a:lnTo>
                  <a:pt x="38102" y="463578"/>
                </a:lnTo>
                <a:lnTo>
                  <a:pt x="54250" y="421616"/>
                </a:lnTo>
                <a:lnTo>
                  <a:pt x="73001" y="381024"/>
                </a:lnTo>
                <a:lnTo>
                  <a:pt x="94252" y="341902"/>
                </a:lnTo>
                <a:lnTo>
                  <a:pt x="117900" y="304355"/>
                </a:lnTo>
                <a:lnTo>
                  <a:pt x="143841" y="268486"/>
                </a:lnTo>
                <a:lnTo>
                  <a:pt x="171975" y="234396"/>
                </a:lnTo>
                <a:lnTo>
                  <a:pt x="202196" y="202190"/>
                </a:lnTo>
                <a:lnTo>
                  <a:pt x="234404" y="171969"/>
                </a:lnTo>
                <a:lnTo>
                  <a:pt x="268494" y="143837"/>
                </a:lnTo>
                <a:lnTo>
                  <a:pt x="304364" y="117895"/>
                </a:lnTo>
                <a:lnTo>
                  <a:pt x="341912" y="94249"/>
                </a:lnTo>
                <a:lnTo>
                  <a:pt x="381034" y="72999"/>
                </a:lnTo>
                <a:lnTo>
                  <a:pt x="421627" y="54248"/>
                </a:lnTo>
                <a:lnTo>
                  <a:pt x="463589" y="38101"/>
                </a:lnTo>
                <a:lnTo>
                  <a:pt x="506818" y="24658"/>
                </a:lnTo>
                <a:lnTo>
                  <a:pt x="551209" y="14024"/>
                </a:lnTo>
                <a:lnTo>
                  <a:pt x="596661" y="6301"/>
                </a:lnTo>
                <a:lnTo>
                  <a:pt x="643070" y="1592"/>
                </a:lnTo>
                <a:lnTo>
                  <a:pt x="690333" y="0"/>
                </a:lnTo>
                <a:lnTo>
                  <a:pt x="737596" y="1592"/>
                </a:lnTo>
                <a:lnTo>
                  <a:pt x="784003" y="6301"/>
                </a:lnTo>
                <a:lnTo>
                  <a:pt x="829454" y="14024"/>
                </a:lnTo>
                <a:lnTo>
                  <a:pt x="873844" y="24658"/>
                </a:lnTo>
                <a:lnTo>
                  <a:pt x="917071" y="38101"/>
                </a:lnTo>
                <a:lnTo>
                  <a:pt x="959032" y="54248"/>
                </a:lnTo>
                <a:lnTo>
                  <a:pt x="999625" y="72999"/>
                </a:lnTo>
                <a:lnTo>
                  <a:pt x="1038746" y="94249"/>
                </a:lnTo>
                <a:lnTo>
                  <a:pt x="1076293" y="117895"/>
                </a:lnTo>
                <a:lnTo>
                  <a:pt x="1112163" y="143837"/>
                </a:lnTo>
                <a:lnTo>
                  <a:pt x="1146253" y="171969"/>
                </a:lnTo>
                <a:lnTo>
                  <a:pt x="1178459" y="202190"/>
                </a:lnTo>
                <a:lnTo>
                  <a:pt x="1208681" y="234396"/>
                </a:lnTo>
                <a:lnTo>
                  <a:pt x="1236814" y="268486"/>
                </a:lnTo>
                <a:lnTo>
                  <a:pt x="1262755" y="304355"/>
                </a:lnTo>
                <a:lnTo>
                  <a:pt x="1286403" y="341902"/>
                </a:lnTo>
                <a:lnTo>
                  <a:pt x="1307653" y="381024"/>
                </a:lnTo>
                <a:lnTo>
                  <a:pt x="1326404" y="421616"/>
                </a:lnTo>
                <a:lnTo>
                  <a:pt x="1342552" y="463578"/>
                </a:lnTo>
                <a:lnTo>
                  <a:pt x="1355995" y="506806"/>
                </a:lnTo>
                <a:lnTo>
                  <a:pt x="1366629" y="551197"/>
                </a:lnTo>
                <a:lnTo>
                  <a:pt x="1374353" y="596648"/>
                </a:lnTo>
                <a:lnTo>
                  <a:pt x="1379062" y="643057"/>
                </a:lnTo>
                <a:lnTo>
                  <a:pt x="1380655" y="690321"/>
                </a:lnTo>
                <a:close/>
              </a:path>
            </a:pathLst>
          </a:custGeom>
          <a:ln w="25565">
            <a:solidFill>
              <a:srgbClr val="FFFFFF"/>
            </a:solidFill>
          </a:ln>
        </p:spPr>
        <p:txBody>
          <a:bodyPr wrap="square" lIns="0" tIns="0" rIns="0" bIns="0" rtlCol="0"/>
          <a:lstStyle/>
          <a:p>
            <a:endParaRPr/>
          </a:p>
        </p:txBody>
      </p:sp>
      <p:sp>
        <p:nvSpPr>
          <p:cNvPr id="6" name="object 4"/>
          <p:cNvSpPr/>
          <p:nvPr/>
        </p:nvSpPr>
        <p:spPr>
          <a:xfrm>
            <a:off x="0" y="0"/>
            <a:ext cx="12192000" cy="6858000"/>
          </a:xfrm>
          <a:custGeom>
            <a:avLst/>
            <a:gdLst/>
            <a:ahLst/>
            <a:cxnLst/>
            <a:rect l="l" t="t" r="r" b="b"/>
            <a:pathLst>
              <a:path w="10058400" h="7772400">
                <a:moveTo>
                  <a:pt x="10058400" y="7772400"/>
                </a:moveTo>
                <a:lnTo>
                  <a:pt x="0" y="7772400"/>
                </a:lnTo>
                <a:lnTo>
                  <a:pt x="0" y="0"/>
                </a:lnTo>
                <a:lnTo>
                  <a:pt x="10058400" y="0"/>
                </a:lnTo>
                <a:lnTo>
                  <a:pt x="10058400" y="7772400"/>
                </a:lnTo>
                <a:close/>
              </a:path>
            </a:pathLst>
          </a:custGeom>
          <a:solidFill>
            <a:srgbClr val="006AA5"/>
          </a:solidFill>
        </p:spPr>
        <p:txBody>
          <a:bodyPr wrap="square" lIns="0" tIns="0" rIns="0" bIns="0" rtlCol="0"/>
          <a:lstStyle/>
          <a:p>
            <a:endParaRPr/>
          </a:p>
        </p:txBody>
      </p:sp>
      <p:sp>
        <p:nvSpPr>
          <p:cNvPr id="7" name="object 5"/>
          <p:cNvSpPr/>
          <p:nvPr/>
        </p:nvSpPr>
        <p:spPr>
          <a:xfrm>
            <a:off x="0" y="3453197"/>
            <a:ext cx="7298055" cy="3369945"/>
          </a:xfrm>
          <a:custGeom>
            <a:avLst/>
            <a:gdLst/>
            <a:ahLst/>
            <a:cxnLst/>
            <a:rect l="l" t="t" r="r" b="b"/>
            <a:pathLst>
              <a:path w="7298055" h="3369945">
                <a:moveTo>
                  <a:pt x="0" y="0"/>
                </a:moveTo>
                <a:lnTo>
                  <a:pt x="0" y="3369868"/>
                </a:lnTo>
                <a:lnTo>
                  <a:pt x="7297737" y="3369868"/>
                </a:lnTo>
                <a:lnTo>
                  <a:pt x="5823851" y="5359"/>
                </a:lnTo>
                <a:lnTo>
                  <a:pt x="0" y="0"/>
                </a:lnTo>
                <a:close/>
              </a:path>
            </a:pathLst>
          </a:custGeom>
          <a:solidFill>
            <a:srgbClr val="006CB7"/>
          </a:solidFill>
        </p:spPr>
        <p:txBody>
          <a:bodyPr wrap="square" lIns="0" tIns="0" rIns="0" bIns="0" rtlCol="0"/>
          <a:lstStyle/>
          <a:p>
            <a:endParaRPr/>
          </a:p>
        </p:txBody>
      </p:sp>
      <p:sp>
        <p:nvSpPr>
          <p:cNvPr id="8" name="object 6"/>
          <p:cNvSpPr/>
          <p:nvPr/>
        </p:nvSpPr>
        <p:spPr>
          <a:xfrm>
            <a:off x="633614" y="811994"/>
            <a:ext cx="2237740" cy="2237740"/>
          </a:xfrm>
          <a:custGeom>
            <a:avLst/>
            <a:gdLst/>
            <a:ahLst/>
            <a:cxnLst/>
            <a:rect l="l" t="t" r="r" b="b"/>
            <a:pathLst>
              <a:path w="2237740" h="2237740">
                <a:moveTo>
                  <a:pt x="2237168" y="1118590"/>
                </a:moveTo>
                <a:lnTo>
                  <a:pt x="2236135" y="1167112"/>
                </a:lnTo>
                <a:lnTo>
                  <a:pt x="2233062" y="1215106"/>
                </a:lnTo>
                <a:lnTo>
                  <a:pt x="2227993" y="1262530"/>
                </a:lnTo>
                <a:lnTo>
                  <a:pt x="2220968" y="1309342"/>
                </a:lnTo>
                <a:lnTo>
                  <a:pt x="2212031" y="1355501"/>
                </a:lnTo>
                <a:lnTo>
                  <a:pt x="2201222" y="1400963"/>
                </a:lnTo>
                <a:lnTo>
                  <a:pt x="2188584" y="1445687"/>
                </a:lnTo>
                <a:lnTo>
                  <a:pt x="2174160" y="1489632"/>
                </a:lnTo>
                <a:lnTo>
                  <a:pt x="2157990" y="1532755"/>
                </a:lnTo>
                <a:lnTo>
                  <a:pt x="2140117" y="1575014"/>
                </a:lnTo>
                <a:lnTo>
                  <a:pt x="2120582" y="1616368"/>
                </a:lnTo>
                <a:lnTo>
                  <a:pt x="2099428" y="1656773"/>
                </a:lnTo>
                <a:lnTo>
                  <a:pt x="2076698" y="1696190"/>
                </a:lnTo>
                <a:lnTo>
                  <a:pt x="2052431" y="1734574"/>
                </a:lnTo>
                <a:lnTo>
                  <a:pt x="2026672" y="1771885"/>
                </a:lnTo>
                <a:lnTo>
                  <a:pt x="1999461" y="1808080"/>
                </a:lnTo>
                <a:lnTo>
                  <a:pt x="1970841" y="1843118"/>
                </a:lnTo>
                <a:lnTo>
                  <a:pt x="1940853" y="1876956"/>
                </a:lnTo>
                <a:lnTo>
                  <a:pt x="1909540" y="1909552"/>
                </a:lnTo>
                <a:lnTo>
                  <a:pt x="1876943" y="1940866"/>
                </a:lnTo>
                <a:lnTo>
                  <a:pt x="1843105" y="1970853"/>
                </a:lnTo>
                <a:lnTo>
                  <a:pt x="1808067" y="1999474"/>
                </a:lnTo>
                <a:lnTo>
                  <a:pt x="1771872" y="2026685"/>
                </a:lnTo>
                <a:lnTo>
                  <a:pt x="1734561" y="2052444"/>
                </a:lnTo>
                <a:lnTo>
                  <a:pt x="1696177" y="2076710"/>
                </a:lnTo>
                <a:lnTo>
                  <a:pt x="1656761" y="2099441"/>
                </a:lnTo>
                <a:lnTo>
                  <a:pt x="1616355" y="2120595"/>
                </a:lnTo>
                <a:lnTo>
                  <a:pt x="1575002" y="2140129"/>
                </a:lnTo>
                <a:lnTo>
                  <a:pt x="1532742" y="2158002"/>
                </a:lnTo>
                <a:lnTo>
                  <a:pt x="1489620" y="2174172"/>
                </a:lnTo>
                <a:lnTo>
                  <a:pt x="1445675" y="2188597"/>
                </a:lnTo>
                <a:lnTo>
                  <a:pt x="1400950" y="2201235"/>
                </a:lnTo>
                <a:lnTo>
                  <a:pt x="1355488" y="2212043"/>
                </a:lnTo>
                <a:lnTo>
                  <a:pt x="1309330" y="2220981"/>
                </a:lnTo>
                <a:lnTo>
                  <a:pt x="1262518" y="2228005"/>
                </a:lnTo>
                <a:lnTo>
                  <a:pt x="1215093" y="2233075"/>
                </a:lnTo>
                <a:lnTo>
                  <a:pt x="1167099" y="2236147"/>
                </a:lnTo>
                <a:lnTo>
                  <a:pt x="1118577" y="2237181"/>
                </a:lnTo>
                <a:lnTo>
                  <a:pt x="1070055" y="2236147"/>
                </a:lnTo>
                <a:lnTo>
                  <a:pt x="1022061" y="2233075"/>
                </a:lnTo>
                <a:lnTo>
                  <a:pt x="974638" y="2228005"/>
                </a:lnTo>
                <a:lnTo>
                  <a:pt x="927826" y="2220981"/>
                </a:lnTo>
                <a:lnTo>
                  <a:pt x="881668" y="2212043"/>
                </a:lnTo>
                <a:lnTo>
                  <a:pt x="836205" y="2201235"/>
                </a:lnTo>
                <a:lnTo>
                  <a:pt x="791481" y="2188597"/>
                </a:lnTo>
                <a:lnTo>
                  <a:pt x="747537" y="2174172"/>
                </a:lnTo>
                <a:lnTo>
                  <a:pt x="704414" y="2158002"/>
                </a:lnTo>
                <a:lnTo>
                  <a:pt x="662155" y="2140129"/>
                </a:lnTo>
                <a:lnTo>
                  <a:pt x="620802" y="2120595"/>
                </a:lnTo>
                <a:lnTo>
                  <a:pt x="580397" y="2099441"/>
                </a:lnTo>
                <a:lnTo>
                  <a:pt x="540981" y="2076710"/>
                </a:lnTo>
                <a:lnTo>
                  <a:pt x="502597" y="2052444"/>
                </a:lnTo>
                <a:lnTo>
                  <a:pt x="465287" y="2026685"/>
                </a:lnTo>
                <a:lnTo>
                  <a:pt x="429092" y="1999474"/>
                </a:lnTo>
                <a:lnTo>
                  <a:pt x="394055" y="1970853"/>
                </a:lnTo>
                <a:lnTo>
                  <a:pt x="360218" y="1940866"/>
                </a:lnTo>
                <a:lnTo>
                  <a:pt x="327621" y="1909552"/>
                </a:lnTo>
                <a:lnTo>
                  <a:pt x="296309" y="1876956"/>
                </a:lnTo>
                <a:lnTo>
                  <a:pt x="266322" y="1843118"/>
                </a:lnTo>
                <a:lnTo>
                  <a:pt x="237702" y="1808080"/>
                </a:lnTo>
                <a:lnTo>
                  <a:pt x="210491" y="1771885"/>
                </a:lnTo>
                <a:lnTo>
                  <a:pt x="184732" y="1734574"/>
                </a:lnTo>
                <a:lnTo>
                  <a:pt x="160466" y="1696190"/>
                </a:lnTo>
                <a:lnTo>
                  <a:pt x="137736" y="1656773"/>
                </a:lnTo>
                <a:lnTo>
                  <a:pt x="116583" y="1616368"/>
                </a:lnTo>
                <a:lnTo>
                  <a:pt x="97049" y="1575014"/>
                </a:lnTo>
                <a:lnTo>
                  <a:pt x="79176" y="1532755"/>
                </a:lnTo>
                <a:lnTo>
                  <a:pt x="63006" y="1489632"/>
                </a:lnTo>
                <a:lnTo>
                  <a:pt x="48582" y="1445687"/>
                </a:lnTo>
                <a:lnTo>
                  <a:pt x="35945" y="1400963"/>
                </a:lnTo>
                <a:lnTo>
                  <a:pt x="25136" y="1355501"/>
                </a:lnTo>
                <a:lnTo>
                  <a:pt x="16199" y="1309342"/>
                </a:lnTo>
                <a:lnTo>
                  <a:pt x="9175" y="1262530"/>
                </a:lnTo>
                <a:lnTo>
                  <a:pt x="4105" y="1215106"/>
                </a:lnTo>
                <a:lnTo>
                  <a:pt x="1033" y="1167112"/>
                </a:lnTo>
                <a:lnTo>
                  <a:pt x="0" y="1118590"/>
                </a:lnTo>
                <a:lnTo>
                  <a:pt x="1033" y="1070068"/>
                </a:lnTo>
                <a:lnTo>
                  <a:pt x="4105" y="1022074"/>
                </a:lnTo>
                <a:lnTo>
                  <a:pt x="9175" y="974650"/>
                </a:lnTo>
                <a:lnTo>
                  <a:pt x="16199" y="927838"/>
                </a:lnTo>
                <a:lnTo>
                  <a:pt x="25136" y="881680"/>
                </a:lnTo>
                <a:lnTo>
                  <a:pt x="35945" y="836217"/>
                </a:lnTo>
                <a:lnTo>
                  <a:pt x="48582" y="791493"/>
                </a:lnTo>
                <a:lnTo>
                  <a:pt x="63006" y="747548"/>
                </a:lnTo>
                <a:lnTo>
                  <a:pt x="79176" y="704425"/>
                </a:lnTo>
                <a:lnTo>
                  <a:pt x="97049" y="662166"/>
                </a:lnTo>
                <a:lnTo>
                  <a:pt x="116583" y="620812"/>
                </a:lnTo>
                <a:lnTo>
                  <a:pt x="137736" y="580407"/>
                </a:lnTo>
                <a:lnTo>
                  <a:pt x="160466" y="540991"/>
                </a:lnTo>
                <a:lnTo>
                  <a:pt x="184732" y="502606"/>
                </a:lnTo>
                <a:lnTo>
                  <a:pt x="210491" y="465295"/>
                </a:lnTo>
                <a:lnTo>
                  <a:pt x="237702" y="429100"/>
                </a:lnTo>
                <a:lnTo>
                  <a:pt x="266322" y="394063"/>
                </a:lnTo>
                <a:lnTo>
                  <a:pt x="296309" y="360224"/>
                </a:lnTo>
                <a:lnTo>
                  <a:pt x="327621" y="327628"/>
                </a:lnTo>
                <a:lnTo>
                  <a:pt x="360218" y="296315"/>
                </a:lnTo>
                <a:lnTo>
                  <a:pt x="394055" y="266327"/>
                </a:lnTo>
                <a:lnTo>
                  <a:pt x="429092" y="237707"/>
                </a:lnTo>
                <a:lnTo>
                  <a:pt x="465287" y="210496"/>
                </a:lnTo>
                <a:lnTo>
                  <a:pt x="502597" y="184736"/>
                </a:lnTo>
                <a:lnTo>
                  <a:pt x="540981" y="160470"/>
                </a:lnTo>
                <a:lnTo>
                  <a:pt x="580397" y="137739"/>
                </a:lnTo>
                <a:lnTo>
                  <a:pt x="620802" y="116585"/>
                </a:lnTo>
                <a:lnTo>
                  <a:pt x="662155" y="97051"/>
                </a:lnTo>
                <a:lnTo>
                  <a:pt x="704414" y="79178"/>
                </a:lnTo>
                <a:lnTo>
                  <a:pt x="747537" y="63008"/>
                </a:lnTo>
                <a:lnTo>
                  <a:pt x="791481" y="48583"/>
                </a:lnTo>
                <a:lnTo>
                  <a:pt x="836205" y="35945"/>
                </a:lnTo>
                <a:lnTo>
                  <a:pt x="881668" y="25137"/>
                </a:lnTo>
                <a:lnTo>
                  <a:pt x="927826" y="16199"/>
                </a:lnTo>
                <a:lnTo>
                  <a:pt x="974638" y="9175"/>
                </a:lnTo>
                <a:lnTo>
                  <a:pt x="1022061" y="4105"/>
                </a:lnTo>
                <a:lnTo>
                  <a:pt x="1070055" y="1033"/>
                </a:lnTo>
                <a:lnTo>
                  <a:pt x="1118577" y="0"/>
                </a:lnTo>
                <a:lnTo>
                  <a:pt x="1167099" y="1033"/>
                </a:lnTo>
                <a:lnTo>
                  <a:pt x="1215093" y="4105"/>
                </a:lnTo>
                <a:lnTo>
                  <a:pt x="1262518" y="9175"/>
                </a:lnTo>
                <a:lnTo>
                  <a:pt x="1309330" y="16199"/>
                </a:lnTo>
                <a:lnTo>
                  <a:pt x="1355488" y="25137"/>
                </a:lnTo>
                <a:lnTo>
                  <a:pt x="1400950" y="35945"/>
                </a:lnTo>
                <a:lnTo>
                  <a:pt x="1445675" y="48583"/>
                </a:lnTo>
                <a:lnTo>
                  <a:pt x="1489620" y="63008"/>
                </a:lnTo>
                <a:lnTo>
                  <a:pt x="1532742" y="79178"/>
                </a:lnTo>
                <a:lnTo>
                  <a:pt x="1575002" y="97051"/>
                </a:lnTo>
                <a:lnTo>
                  <a:pt x="1616355" y="116585"/>
                </a:lnTo>
                <a:lnTo>
                  <a:pt x="1656761" y="137739"/>
                </a:lnTo>
                <a:lnTo>
                  <a:pt x="1696177" y="160470"/>
                </a:lnTo>
                <a:lnTo>
                  <a:pt x="1734561" y="184736"/>
                </a:lnTo>
                <a:lnTo>
                  <a:pt x="1771872" y="210496"/>
                </a:lnTo>
                <a:lnTo>
                  <a:pt x="1808067" y="237707"/>
                </a:lnTo>
                <a:lnTo>
                  <a:pt x="1843105" y="266327"/>
                </a:lnTo>
                <a:lnTo>
                  <a:pt x="1876943" y="296315"/>
                </a:lnTo>
                <a:lnTo>
                  <a:pt x="1909540" y="327628"/>
                </a:lnTo>
                <a:lnTo>
                  <a:pt x="1940853" y="360224"/>
                </a:lnTo>
                <a:lnTo>
                  <a:pt x="1970841" y="394063"/>
                </a:lnTo>
                <a:lnTo>
                  <a:pt x="1999461" y="429100"/>
                </a:lnTo>
                <a:lnTo>
                  <a:pt x="2026672" y="465295"/>
                </a:lnTo>
                <a:lnTo>
                  <a:pt x="2052431" y="502606"/>
                </a:lnTo>
                <a:lnTo>
                  <a:pt x="2076698" y="540991"/>
                </a:lnTo>
                <a:lnTo>
                  <a:pt x="2099428" y="580407"/>
                </a:lnTo>
                <a:lnTo>
                  <a:pt x="2120582" y="620812"/>
                </a:lnTo>
                <a:lnTo>
                  <a:pt x="2140117" y="662166"/>
                </a:lnTo>
                <a:lnTo>
                  <a:pt x="2157990" y="704425"/>
                </a:lnTo>
                <a:lnTo>
                  <a:pt x="2174160" y="747548"/>
                </a:lnTo>
                <a:lnTo>
                  <a:pt x="2188584" y="791493"/>
                </a:lnTo>
                <a:lnTo>
                  <a:pt x="2201222" y="836217"/>
                </a:lnTo>
                <a:lnTo>
                  <a:pt x="2212031" y="881680"/>
                </a:lnTo>
                <a:lnTo>
                  <a:pt x="2220968" y="927838"/>
                </a:lnTo>
                <a:lnTo>
                  <a:pt x="2227993" y="974650"/>
                </a:lnTo>
                <a:lnTo>
                  <a:pt x="2233062" y="1022074"/>
                </a:lnTo>
                <a:lnTo>
                  <a:pt x="2236135" y="1070068"/>
                </a:lnTo>
                <a:lnTo>
                  <a:pt x="2237168" y="1118590"/>
                </a:lnTo>
                <a:close/>
              </a:path>
            </a:pathLst>
          </a:custGeom>
          <a:ln w="25565">
            <a:solidFill>
              <a:srgbClr val="FFFFFF"/>
            </a:solidFill>
          </a:ln>
        </p:spPr>
        <p:txBody>
          <a:bodyPr wrap="square" lIns="0" tIns="0" rIns="0" bIns="0" rtlCol="0"/>
          <a:lstStyle/>
          <a:p>
            <a:endParaRPr/>
          </a:p>
        </p:txBody>
      </p:sp>
      <p:sp>
        <p:nvSpPr>
          <p:cNvPr id="9" name="object 7"/>
          <p:cNvSpPr/>
          <p:nvPr/>
        </p:nvSpPr>
        <p:spPr>
          <a:xfrm>
            <a:off x="8891329" y="3453197"/>
            <a:ext cx="1167130" cy="1840864"/>
          </a:xfrm>
          <a:custGeom>
            <a:avLst/>
            <a:gdLst/>
            <a:ahLst/>
            <a:cxnLst/>
            <a:rect l="l" t="t" r="r" b="b"/>
            <a:pathLst>
              <a:path w="1167129" h="1840864">
                <a:moveTo>
                  <a:pt x="920445" y="0"/>
                </a:moveTo>
                <a:lnTo>
                  <a:pt x="871560" y="1275"/>
                </a:lnTo>
                <a:lnTo>
                  <a:pt x="823340" y="5060"/>
                </a:lnTo>
                <a:lnTo>
                  <a:pt x="775848" y="11291"/>
                </a:lnTo>
                <a:lnTo>
                  <a:pt x="729149" y="19904"/>
                </a:lnTo>
                <a:lnTo>
                  <a:pt x="683304" y="30835"/>
                </a:lnTo>
                <a:lnTo>
                  <a:pt x="638379" y="44021"/>
                </a:lnTo>
                <a:lnTo>
                  <a:pt x="594436" y="59399"/>
                </a:lnTo>
                <a:lnTo>
                  <a:pt x="551540" y="76904"/>
                </a:lnTo>
                <a:lnTo>
                  <a:pt x="509754" y="96472"/>
                </a:lnTo>
                <a:lnTo>
                  <a:pt x="469141" y="118042"/>
                </a:lnTo>
                <a:lnTo>
                  <a:pt x="429765" y="141548"/>
                </a:lnTo>
                <a:lnTo>
                  <a:pt x="391690" y="166927"/>
                </a:lnTo>
                <a:lnTo>
                  <a:pt x="354979" y="194116"/>
                </a:lnTo>
                <a:lnTo>
                  <a:pt x="319696" y="223051"/>
                </a:lnTo>
                <a:lnTo>
                  <a:pt x="285905" y="253668"/>
                </a:lnTo>
                <a:lnTo>
                  <a:pt x="253669" y="285903"/>
                </a:lnTo>
                <a:lnTo>
                  <a:pt x="223052" y="319694"/>
                </a:lnTo>
                <a:lnTo>
                  <a:pt x="194117" y="354977"/>
                </a:lnTo>
                <a:lnTo>
                  <a:pt x="166928" y="391687"/>
                </a:lnTo>
                <a:lnTo>
                  <a:pt x="141548" y="429762"/>
                </a:lnTo>
                <a:lnTo>
                  <a:pt x="118042" y="469137"/>
                </a:lnTo>
                <a:lnTo>
                  <a:pt x="96473" y="509749"/>
                </a:lnTo>
                <a:lnTo>
                  <a:pt x="76904" y="551535"/>
                </a:lnTo>
                <a:lnTo>
                  <a:pt x="59399" y="594431"/>
                </a:lnTo>
                <a:lnTo>
                  <a:pt x="44021" y="638372"/>
                </a:lnTo>
                <a:lnTo>
                  <a:pt x="30835" y="683297"/>
                </a:lnTo>
                <a:lnTo>
                  <a:pt x="19904" y="729140"/>
                </a:lnTo>
                <a:lnTo>
                  <a:pt x="11291" y="775839"/>
                </a:lnTo>
                <a:lnTo>
                  <a:pt x="5060" y="823330"/>
                </a:lnTo>
                <a:lnTo>
                  <a:pt x="1275" y="871549"/>
                </a:lnTo>
                <a:lnTo>
                  <a:pt x="0" y="920432"/>
                </a:lnTo>
                <a:lnTo>
                  <a:pt x="1275" y="969315"/>
                </a:lnTo>
                <a:lnTo>
                  <a:pt x="5060" y="1017534"/>
                </a:lnTo>
                <a:lnTo>
                  <a:pt x="11291" y="1065025"/>
                </a:lnTo>
                <a:lnTo>
                  <a:pt x="19904" y="1111724"/>
                </a:lnTo>
                <a:lnTo>
                  <a:pt x="30835" y="1157567"/>
                </a:lnTo>
                <a:lnTo>
                  <a:pt x="44021" y="1202492"/>
                </a:lnTo>
                <a:lnTo>
                  <a:pt x="59399" y="1246433"/>
                </a:lnTo>
                <a:lnTo>
                  <a:pt x="76904" y="1289329"/>
                </a:lnTo>
                <a:lnTo>
                  <a:pt x="96473" y="1331115"/>
                </a:lnTo>
                <a:lnTo>
                  <a:pt x="118042" y="1371727"/>
                </a:lnTo>
                <a:lnTo>
                  <a:pt x="141548" y="1411102"/>
                </a:lnTo>
                <a:lnTo>
                  <a:pt x="166928" y="1449177"/>
                </a:lnTo>
                <a:lnTo>
                  <a:pt x="194117" y="1485887"/>
                </a:lnTo>
                <a:lnTo>
                  <a:pt x="223052" y="1521170"/>
                </a:lnTo>
                <a:lnTo>
                  <a:pt x="253669" y="1554961"/>
                </a:lnTo>
                <a:lnTo>
                  <a:pt x="285905" y="1587196"/>
                </a:lnTo>
                <a:lnTo>
                  <a:pt x="319696" y="1617813"/>
                </a:lnTo>
                <a:lnTo>
                  <a:pt x="354979" y="1646748"/>
                </a:lnTo>
                <a:lnTo>
                  <a:pt x="391690" y="1673937"/>
                </a:lnTo>
                <a:lnTo>
                  <a:pt x="429765" y="1699316"/>
                </a:lnTo>
                <a:lnTo>
                  <a:pt x="469141" y="1722822"/>
                </a:lnTo>
                <a:lnTo>
                  <a:pt x="509754" y="1744392"/>
                </a:lnTo>
                <a:lnTo>
                  <a:pt x="551540" y="1763960"/>
                </a:lnTo>
                <a:lnTo>
                  <a:pt x="594436" y="1781465"/>
                </a:lnTo>
                <a:lnTo>
                  <a:pt x="638379" y="1796843"/>
                </a:lnTo>
                <a:lnTo>
                  <a:pt x="683304" y="1810029"/>
                </a:lnTo>
                <a:lnTo>
                  <a:pt x="729149" y="1820960"/>
                </a:lnTo>
                <a:lnTo>
                  <a:pt x="775848" y="1829573"/>
                </a:lnTo>
                <a:lnTo>
                  <a:pt x="823340" y="1835804"/>
                </a:lnTo>
                <a:lnTo>
                  <a:pt x="871560" y="1839589"/>
                </a:lnTo>
                <a:lnTo>
                  <a:pt x="920445" y="1840864"/>
                </a:lnTo>
                <a:lnTo>
                  <a:pt x="969327" y="1839589"/>
                </a:lnTo>
                <a:lnTo>
                  <a:pt x="1017545" y="1835804"/>
                </a:lnTo>
                <a:lnTo>
                  <a:pt x="1065035" y="1829573"/>
                </a:lnTo>
                <a:lnTo>
                  <a:pt x="1111733" y="1820960"/>
                </a:lnTo>
                <a:lnTo>
                  <a:pt x="1157576" y="1810029"/>
                </a:lnTo>
                <a:lnTo>
                  <a:pt x="1167070" y="1807242"/>
                </a:lnTo>
                <a:lnTo>
                  <a:pt x="1167070" y="33622"/>
                </a:lnTo>
                <a:lnTo>
                  <a:pt x="1111733" y="19904"/>
                </a:lnTo>
                <a:lnTo>
                  <a:pt x="1065035" y="11291"/>
                </a:lnTo>
                <a:lnTo>
                  <a:pt x="1017545" y="5060"/>
                </a:lnTo>
                <a:lnTo>
                  <a:pt x="969327" y="1275"/>
                </a:lnTo>
                <a:lnTo>
                  <a:pt x="920445" y="0"/>
                </a:lnTo>
                <a:close/>
              </a:path>
            </a:pathLst>
          </a:custGeom>
          <a:solidFill>
            <a:srgbClr val="006CB7"/>
          </a:solidFill>
        </p:spPr>
        <p:txBody>
          <a:bodyPr wrap="square" lIns="0" tIns="0" rIns="0" bIns="0" rtlCol="0"/>
          <a:lstStyle/>
          <a:p>
            <a:endParaRPr/>
          </a:p>
        </p:txBody>
      </p:sp>
      <p:sp>
        <p:nvSpPr>
          <p:cNvPr id="10" name="object 8"/>
          <p:cNvSpPr/>
          <p:nvPr/>
        </p:nvSpPr>
        <p:spPr>
          <a:xfrm>
            <a:off x="4182016" y="1134628"/>
            <a:ext cx="2701925" cy="2701925"/>
          </a:xfrm>
          <a:custGeom>
            <a:avLst/>
            <a:gdLst/>
            <a:ahLst/>
            <a:cxnLst/>
            <a:rect l="l" t="t" r="r" b="b"/>
            <a:pathLst>
              <a:path w="2701925" h="2701925">
                <a:moveTo>
                  <a:pt x="1350810" y="0"/>
                </a:moveTo>
                <a:lnTo>
                  <a:pt x="1302360" y="852"/>
                </a:lnTo>
                <a:lnTo>
                  <a:pt x="1254340" y="3391"/>
                </a:lnTo>
                <a:lnTo>
                  <a:pt x="1206777" y="7588"/>
                </a:lnTo>
                <a:lnTo>
                  <a:pt x="1159701" y="13414"/>
                </a:lnTo>
                <a:lnTo>
                  <a:pt x="1113139" y="20841"/>
                </a:lnTo>
                <a:lnTo>
                  <a:pt x="1067121" y="29840"/>
                </a:lnTo>
                <a:lnTo>
                  <a:pt x="1021675" y="40382"/>
                </a:lnTo>
                <a:lnTo>
                  <a:pt x="976829" y="52439"/>
                </a:lnTo>
                <a:lnTo>
                  <a:pt x="932613" y="65982"/>
                </a:lnTo>
                <a:lnTo>
                  <a:pt x="889054" y="80984"/>
                </a:lnTo>
                <a:lnTo>
                  <a:pt x="846182" y="97414"/>
                </a:lnTo>
                <a:lnTo>
                  <a:pt x="804024" y="115245"/>
                </a:lnTo>
                <a:lnTo>
                  <a:pt x="762610" y="134448"/>
                </a:lnTo>
                <a:lnTo>
                  <a:pt x="721967" y="154995"/>
                </a:lnTo>
                <a:lnTo>
                  <a:pt x="682126" y="176856"/>
                </a:lnTo>
                <a:lnTo>
                  <a:pt x="643113" y="200004"/>
                </a:lnTo>
                <a:lnTo>
                  <a:pt x="604958" y="224409"/>
                </a:lnTo>
                <a:lnTo>
                  <a:pt x="567690" y="250044"/>
                </a:lnTo>
                <a:lnTo>
                  <a:pt x="531336" y="276879"/>
                </a:lnTo>
                <a:lnTo>
                  <a:pt x="495926" y="304886"/>
                </a:lnTo>
                <a:lnTo>
                  <a:pt x="461487" y="334037"/>
                </a:lnTo>
                <a:lnTo>
                  <a:pt x="428050" y="364302"/>
                </a:lnTo>
                <a:lnTo>
                  <a:pt x="395641" y="395654"/>
                </a:lnTo>
                <a:lnTo>
                  <a:pt x="364290" y="428063"/>
                </a:lnTo>
                <a:lnTo>
                  <a:pt x="334025" y="461502"/>
                </a:lnTo>
                <a:lnTo>
                  <a:pt x="304876" y="495941"/>
                </a:lnTo>
                <a:lnTo>
                  <a:pt x="276869" y="531352"/>
                </a:lnTo>
                <a:lnTo>
                  <a:pt x="250035" y="567706"/>
                </a:lnTo>
                <a:lnTo>
                  <a:pt x="224401" y="604976"/>
                </a:lnTo>
                <a:lnTo>
                  <a:pt x="199997" y="643131"/>
                </a:lnTo>
                <a:lnTo>
                  <a:pt x="176850" y="682145"/>
                </a:lnTo>
                <a:lnTo>
                  <a:pt x="154989" y="721987"/>
                </a:lnTo>
                <a:lnTo>
                  <a:pt x="134443" y="762630"/>
                </a:lnTo>
                <a:lnTo>
                  <a:pt x="115241" y="804045"/>
                </a:lnTo>
                <a:lnTo>
                  <a:pt x="97410" y="846203"/>
                </a:lnTo>
                <a:lnTo>
                  <a:pt x="80981" y="889076"/>
                </a:lnTo>
                <a:lnTo>
                  <a:pt x="65980" y="932636"/>
                </a:lnTo>
                <a:lnTo>
                  <a:pt x="52437" y="976853"/>
                </a:lnTo>
                <a:lnTo>
                  <a:pt x="40380" y="1021699"/>
                </a:lnTo>
                <a:lnTo>
                  <a:pt x="29838" y="1067145"/>
                </a:lnTo>
                <a:lnTo>
                  <a:pt x="20840" y="1113164"/>
                </a:lnTo>
                <a:lnTo>
                  <a:pt x="13414" y="1159726"/>
                </a:lnTo>
                <a:lnTo>
                  <a:pt x="7588" y="1206802"/>
                </a:lnTo>
                <a:lnTo>
                  <a:pt x="3391" y="1254365"/>
                </a:lnTo>
                <a:lnTo>
                  <a:pt x="852" y="1302385"/>
                </a:lnTo>
                <a:lnTo>
                  <a:pt x="0" y="1350835"/>
                </a:lnTo>
                <a:lnTo>
                  <a:pt x="852" y="1399285"/>
                </a:lnTo>
                <a:lnTo>
                  <a:pt x="3391" y="1447305"/>
                </a:lnTo>
                <a:lnTo>
                  <a:pt x="7588" y="1494868"/>
                </a:lnTo>
                <a:lnTo>
                  <a:pt x="13414" y="1541944"/>
                </a:lnTo>
                <a:lnTo>
                  <a:pt x="20840" y="1588506"/>
                </a:lnTo>
                <a:lnTo>
                  <a:pt x="29838" y="1634525"/>
                </a:lnTo>
                <a:lnTo>
                  <a:pt x="40380" y="1679971"/>
                </a:lnTo>
                <a:lnTo>
                  <a:pt x="52437" y="1724817"/>
                </a:lnTo>
                <a:lnTo>
                  <a:pt x="65980" y="1769034"/>
                </a:lnTo>
                <a:lnTo>
                  <a:pt x="80981" y="1812594"/>
                </a:lnTo>
                <a:lnTo>
                  <a:pt x="97410" y="1855467"/>
                </a:lnTo>
                <a:lnTo>
                  <a:pt x="115241" y="1897625"/>
                </a:lnTo>
                <a:lnTo>
                  <a:pt x="134443" y="1939040"/>
                </a:lnTo>
                <a:lnTo>
                  <a:pt x="154989" y="1979683"/>
                </a:lnTo>
                <a:lnTo>
                  <a:pt x="176850" y="2019525"/>
                </a:lnTo>
                <a:lnTo>
                  <a:pt x="199997" y="2058539"/>
                </a:lnTo>
                <a:lnTo>
                  <a:pt x="224401" y="2096694"/>
                </a:lnTo>
                <a:lnTo>
                  <a:pt x="250035" y="2133964"/>
                </a:lnTo>
                <a:lnTo>
                  <a:pt x="276869" y="2170318"/>
                </a:lnTo>
                <a:lnTo>
                  <a:pt x="304876" y="2205729"/>
                </a:lnTo>
                <a:lnTo>
                  <a:pt x="334025" y="2240168"/>
                </a:lnTo>
                <a:lnTo>
                  <a:pt x="364290" y="2273607"/>
                </a:lnTo>
                <a:lnTo>
                  <a:pt x="395641" y="2306016"/>
                </a:lnTo>
                <a:lnTo>
                  <a:pt x="428050" y="2337368"/>
                </a:lnTo>
                <a:lnTo>
                  <a:pt x="461487" y="2367633"/>
                </a:lnTo>
                <a:lnTo>
                  <a:pt x="495926" y="2396784"/>
                </a:lnTo>
                <a:lnTo>
                  <a:pt x="531336" y="2424791"/>
                </a:lnTo>
                <a:lnTo>
                  <a:pt x="567690" y="2451626"/>
                </a:lnTo>
                <a:lnTo>
                  <a:pt x="604958" y="2477261"/>
                </a:lnTo>
                <a:lnTo>
                  <a:pt x="643113" y="2501666"/>
                </a:lnTo>
                <a:lnTo>
                  <a:pt x="682126" y="2524814"/>
                </a:lnTo>
                <a:lnTo>
                  <a:pt x="721967" y="2546675"/>
                </a:lnTo>
                <a:lnTo>
                  <a:pt x="762610" y="2567222"/>
                </a:lnTo>
                <a:lnTo>
                  <a:pt x="804024" y="2586425"/>
                </a:lnTo>
                <a:lnTo>
                  <a:pt x="846182" y="2604256"/>
                </a:lnTo>
                <a:lnTo>
                  <a:pt x="889054" y="2620686"/>
                </a:lnTo>
                <a:lnTo>
                  <a:pt x="932613" y="2635688"/>
                </a:lnTo>
                <a:lnTo>
                  <a:pt x="976829" y="2649231"/>
                </a:lnTo>
                <a:lnTo>
                  <a:pt x="1021675" y="2661288"/>
                </a:lnTo>
                <a:lnTo>
                  <a:pt x="1067121" y="2671830"/>
                </a:lnTo>
                <a:lnTo>
                  <a:pt x="1113139" y="2680829"/>
                </a:lnTo>
                <a:lnTo>
                  <a:pt x="1159701" y="2688256"/>
                </a:lnTo>
                <a:lnTo>
                  <a:pt x="1206777" y="2694082"/>
                </a:lnTo>
                <a:lnTo>
                  <a:pt x="1254340" y="2698279"/>
                </a:lnTo>
                <a:lnTo>
                  <a:pt x="1302360" y="2700818"/>
                </a:lnTo>
                <a:lnTo>
                  <a:pt x="1350810" y="2701671"/>
                </a:lnTo>
                <a:lnTo>
                  <a:pt x="1399260" y="2700818"/>
                </a:lnTo>
                <a:lnTo>
                  <a:pt x="1447281" y="2698279"/>
                </a:lnTo>
                <a:lnTo>
                  <a:pt x="1494845" y="2694082"/>
                </a:lnTo>
                <a:lnTo>
                  <a:pt x="1541922" y="2688256"/>
                </a:lnTo>
                <a:lnTo>
                  <a:pt x="1588484" y="2680829"/>
                </a:lnTo>
                <a:lnTo>
                  <a:pt x="1634503" y="2671830"/>
                </a:lnTo>
                <a:lnTo>
                  <a:pt x="1679950" y="2661288"/>
                </a:lnTo>
                <a:lnTo>
                  <a:pt x="1724797" y="2649231"/>
                </a:lnTo>
                <a:lnTo>
                  <a:pt x="1769014" y="2635688"/>
                </a:lnTo>
                <a:lnTo>
                  <a:pt x="1812573" y="2620686"/>
                </a:lnTo>
                <a:lnTo>
                  <a:pt x="1855447" y="2604256"/>
                </a:lnTo>
                <a:lnTo>
                  <a:pt x="1897605" y="2586425"/>
                </a:lnTo>
                <a:lnTo>
                  <a:pt x="1939020" y="2567222"/>
                </a:lnTo>
                <a:lnTo>
                  <a:pt x="1979663" y="2546675"/>
                </a:lnTo>
                <a:lnTo>
                  <a:pt x="2019505" y="2524814"/>
                </a:lnTo>
                <a:lnTo>
                  <a:pt x="2058519" y="2501666"/>
                </a:lnTo>
                <a:lnTo>
                  <a:pt x="2096674" y="2477261"/>
                </a:lnTo>
                <a:lnTo>
                  <a:pt x="2133944" y="2451626"/>
                </a:lnTo>
                <a:lnTo>
                  <a:pt x="2170298" y="2424791"/>
                </a:lnTo>
                <a:lnTo>
                  <a:pt x="2205709" y="2396784"/>
                </a:lnTo>
                <a:lnTo>
                  <a:pt x="2240148" y="2367633"/>
                </a:lnTo>
                <a:lnTo>
                  <a:pt x="2273586" y="2337368"/>
                </a:lnTo>
                <a:lnTo>
                  <a:pt x="2305996" y="2306016"/>
                </a:lnTo>
                <a:lnTo>
                  <a:pt x="2337347" y="2273607"/>
                </a:lnTo>
                <a:lnTo>
                  <a:pt x="2367612" y="2240168"/>
                </a:lnTo>
                <a:lnTo>
                  <a:pt x="2396763" y="2205729"/>
                </a:lnTo>
                <a:lnTo>
                  <a:pt x="2424770" y="2170318"/>
                </a:lnTo>
                <a:lnTo>
                  <a:pt x="2451605" y="2133964"/>
                </a:lnTo>
                <a:lnTo>
                  <a:pt x="2477239" y="2096694"/>
                </a:lnTo>
                <a:lnTo>
                  <a:pt x="2501644" y="2058539"/>
                </a:lnTo>
                <a:lnTo>
                  <a:pt x="2524791" y="2019525"/>
                </a:lnTo>
                <a:lnTo>
                  <a:pt x="2546653" y="1979683"/>
                </a:lnTo>
                <a:lnTo>
                  <a:pt x="2567199" y="1939040"/>
                </a:lnTo>
                <a:lnTo>
                  <a:pt x="2586402" y="1897625"/>
                </a:lnTo>
                <a:lnTo>
                  <a:pt x="2604232" y="1855467"/>
                </a:lnTo>
                <a:lnTo>
                  <a:pt x="2620662" y="1812594"/>
                </a:lnTo>
                <a:lnTo>
                  <a:pt x="2635663" y="1769034"/>
                </a:lnTo>
                <a:lnTo>
                  <a:pt x="2649207" y="1724817"/>
                </a:lnTo>
                <a:lnTo>
                  <a:pt x="2661264" y="1679971"/>
                </a:lnTo>
                <a:lnTo>
                  <a:pt x="2671806" y="1634525"/>
                </a:lnTo>
                <a:lnTo>
                  <a:pt x="2680804" y="1588506"/>
                </a:lnTo>
                <a:lnTo>
                  <a:pt x="2688231" y="1541944"/>
                </a:lnTo>
                <a:lnTo>
                  <a:pt x="2694057" y="1494868"/>
                </a:lnTo>
                <a:lnTo>
                  <a:pt x="2698253" y="1447305"/>
                </a:lnTo>
                <a:lnTo>
                  <a:pt x="2700792" y="1399285"/>
                </a:lnTo>
                <a:lnTo>
                  <a:pt x="2701645" y="1350835"/>
                </a:lnTo>
                <a:lnTo>
                  <a:pt x="2700792" y="1302385"/>
                </a:lnTo>
                <a:lnTo>
                  <a:pt x="2698253" y="1254365"/>
                </a:lnTo>
                <a:lnTo>
                  <a:pt x="2694057" y="1206802"/>
                </a:lnTo>
                <a:lnTo>
                  <a:pt x="2688231" y="1159726"/>
                </a:lnTo>
                <a:lnTo>
                  <a:pt x="2680804" y="1113164"/>
                </a:lnTo>
                <a:lnTo>
                  <a:pt x="2671806" y="1067145"/>
                </a:lnTo>
                <a:lnTo>
                  <a:pt x="2661264" y="1021699"/>
                </a:lnTo>
                <a:lnTo>
                  <a:pt x="2649207" y="976853"/>
                </a:lnTo>
                <a:lnTo>
                  <a:pt x="2635663" y="932636"/>
                </a:lnTo>
                <a:lnTo>
                  <a:pt x="2620662" y="889076"/>
                </a:lnTo>
                <a:lnTo>
                  <a:pt x="2604232" y="846203"/>
                </a:lnTo>
                <a:lnTo>
                  <a:pt x="2586402" y="804045"/>
                </a:lnTo>
                <a:lnTo>
                  <a:pt x="2567199" y="762630"/>
                </a:lnTo>
                <a:lnTo>
                  <a:pt x="2546653" y="721987"/>
                </a:lnTo>
                <a:lnTo>
                  <a:pt x="2524791" y="682145"/>
                </a:lnTo>
                <a:lnTo>
                  <a:pt x="2501644" y="643131"/>
                </a:lnTo>
                <a:lnTo>
                  <a:pt x="2477239" y="604976"/>
                </a:lnTo>
                <a:lnTo>
                  <a:pt x="2451605" y="567706"/>
                </a:lnTo>
                <a:lnTo>
                  <a:pt x="2424770" y="531352"/>
                </a:lnTo>
                <a:lnTo>
                  <a:pt x="2396763" y="495941"/>
                </a:lnTo>
                <a:lnTo>
                  <a:pt x="2367612" y="461502"/>
                </a:lnTo>
                <a:lnTo>
                  <a:pt x="2337347" y="428063"/>
                </a:lnTo>
                <a:lnTo>
                  <a:pt x="2305996" y="395654"/>
                </a:lnTo>
                <a:lnTo>
                  <a:pt x="2273586" y="364302"/>
                </a:lnTo>
                <a:lnTo>
                  <a:pt x="2240148" y="334037"/>
                </a:lnTo>
                <a:lnTo>
                  <a:pt x="2205709" y="304886"/>
                </a:lnTo>
                <a:lnTo>
                  <a:pt x="2170298" y="276879"/>
                </a:lnTo>
                <a:lnTo>
                  <a:pt x="2133944" y="250044"/>
                </a:lnTo>
                <a:lnTo>
                  <a:pt x="2096674" y="224409"/>
                </a:lnTo>
                <a:lnTo>
                  <a:pt x="2058519" y="200004"/>
                </a:lnTo>
                <a:lnTo>
                  <a:pt x="2019505" y="176856"/>
                </a:lnTo>
                <a:lnTo>
                  <a:pt x="1979663" y="154995"/>
                </a:lnTo>
                <a:lnTo>
                  <a:pt x="1939020" y="134448"/>
                </a:lnTo>
                <a:lnTo>
                  <a:pt x="1897605" y="115245"/>
                </a:lnTo>
                <a:lnTo>
                  <a:pt x="1855447" y="97414"/>
                </a:lnTo>
                <a:lnTo>
                  <a:pt x="1812573" y="80984"/>
                </a:lnTo>
                <a:lnTo>
                  <a:pt x="1769014" y="65982"/>
                </a:lnTo>
                <a:lnTo>
                  <a:pt x="1724797" y="52439"/>
                </a:lnTo>
                <a:lnTo>
                  <a:pt x="1679950" y="40382"/>
                </a:lnTo>
                <a:lnTo>
                  <a:pt x="1634503" y="29840"/>
                </a:lnTo>
                <a:lnTo>
                  <a:pt x="1588484" y="20841"/>
                </a:lnTo>
                <a:lnTo>
                  <a:pt x="1541922" y="13414"/>
                </a:lnTo>
                <a:lnTo>
                  <a:pt x="1494845" y="7588"/>
                </a:lnTo>
                <a:lnTo>
                  <a:pt x="1447281" y="3391"/>
                </a:lnTo>
                <a:lnTo>
                  <a:pt x="1399260" y="852"/>
                </a:lnTo>
                <a:lnTo>
                  <a:pt x="1350810" y="0"/>
                </a:lnTo>
                <a:close/>
              </a:path>
            </a:pathLst>
          </a:custGeom>
          <a:solidFill>
            <a:srgbClr val="006CB7"/>
          </a:solidFill>
        </p:spPr>
        <p:txBody>
          <a:bodyPr wrap="square" lIns="0" tIns="0" rIns="0" bIns="0" rtlCol="0"/>
          <a:lstStyle/>
          <a:p>
            <a:endParaRPr/>
          </a:p>
        </p:txBody>
      </p:sp>
      <p:sp>
        <p:nvSpPr>
          <p:cNvPr id="12" name="object 10"/>
          <p:cNvSpPr txBox="1"/>
          <p:nvPr/>
        </p:nvSpPr>
        <p:spPr>
          <a:xfrm>
            <a:off x="391539" y="4332080"/>
            <a:ext cx="6321233" cy="952184"/>
          </a:xfrm>
          <a:prstGeom prst="rect">
            <a:avLst/>
          </a:prstGeom>
        </p:spPr>
        <p:txBody>
          <a:bodyPr vert="horz" wrap="square" lIns="0" tIns="0" rIns="0" bIns="0" rtlCol="0">
            <a:spAutoFit/>
          </a:bodyPr>
          <a:lstStyle/>
          <a:p>
            <a:pPr marL="12699">
              <a:lnSpc>
                <a:spcPts val="3690"/>
              </a:lnSpc>
            </a:pPr>
            <a:r>
              <a:rPr lang="en-US" sz="3599" spc="120" dirty="0">
                <a:solidFill>
                  <a:srgbClr val="FFFFFF"/>
                </a:solidFill>
                <a:cs typeface="Calibri"/>
              </a:rPr>
              <a:t>GE InSight</a:t>
            </a:r>
            <a:endParaRPr lang="en-US" sz="3599" spc="120" dirty="0">
              <a:solidFill>
                <a:srgbClr val="FFFFFF"/>
              </a:solidFill>
              <a:latin typeface="Calibri"/>
              <a:cs typeface="Calibri"/>
            </a:endParaRPr>
          </a:p>
          <a:p>
            <a:pPr marL="12699">
              <a:lnSpc>
                <a:spcPts val="3690"/>
              </a:lnSpc>
            </a:pPr>
            <a:r>
              <a:rPr lang="en-US" sz="3599" spc="120" dirty="0">
                <a:solidFill>
                  <a:srgbClr val="FFFFFF"/>
                </a:solidFill>
                <a:latin typeface="Calibri"/>
                <a:cs typeface="Calibri"/>
              </a:rPr>
              <a:t>Microservices &amp; APIs</a:t>
            </a:r>
          </a:p>
        </p:txBody>
      </p:sp>
      <p:sp>
        <p:nvSpPr>
          <p:cNvPr id="13" name="object 11"/>
          <p:cNvSpPr/>
          <p:nvPr/>
        </p:nvSpPr>
        <p:spPr>
          <a:xfrm>
            <a:off x="3007422" y="2130699"/>
            <a:ext cx="984885" cy="159385"/>
          </a:xfrm>
          <a:custGeom>
            <a:avLst/>
            <a:gdLst/>
            <a:ahLst/>
            <a:cxnLst/>
            <a:rect l="l" t="t" r="r" b="b"/>
            <a:pathLst>
              <a:path w="984885" h="159385">
                <a:moveTo>
                  <a:pt x="0" y="0"/>
                </a:moveTo>
                <a:lnTo>
                  <a:pt x="984719" y="159296"/>
                </a:lnTo>
              </a:path>
            </a:pathLst>
          </a:custGeom>
          <a:ln w="25565">
            <a:solidFill>
              <a:srgbClr val="FFFFFF"/>
            </a:solidFill>
          </a:ln>
        </p:spPr>
        <p:txBody>
          <a:bodyPr wrap="square" lIns="0" tIns="0" rIns="0" bIns="0" rtlCol="0"/>
          <a:lstStyle/>
          <a:p>
            <a:endParaRPr/>
          </a:p>
        </p:txBody>
      </p:sp>
      <p:sp>
        <p:nvSpPr>
          <p:cNvPr id="14" name="object 12"/>
          <p:cNvSpPr/>
          <p:nvPr/>
        </p:nvSpPr>
        <p:spPr>
          <a:xfrm>
            <a:off x="6981422" y="1960039"/>
            <a:ext cx="816610" cy="195580"/>
          </a:xfrm>
          <a:custGeom>
            <a:avLst/>
            <a:gdLst/>
            <a:ahLst/>
            <a:cxnLst/>
            <a:rect l="l" t="t" r="r" b="b"/>
            <a:pathLst>
              <a:path w="816609" h="195580">
                <a:moveTo>
                  <a:pt x="0" y="194995"/>
                </a:moveTo>
                <a:lnTo>
                  <a:pt x="816076" y="0"/>
                </a:lnTo>
              </a:path>
            </a:pathLst>
          </a:custGeom>
          <a:ln w="25565">
            <a:solidFill>
              <a:srgbClr val="FFFFFF"/>
            </a:solidFill>
          </a:ln>
        </p:spPr>
        <p:txBody>
          <a:bodyPr wrap="square" lIns="0" tIns="0" rIns="0" bIns="0" rtlCol="0"/>
          <a:lstStyle/>
          <a:p>
            <a:endParaRPr/>
          </a:p>
        </p:txBody>
      </p:sp>
      <p:sp>
        <p:nvSpPr>
          <p:cNvPr id="15" name="object 13"/>
          <p:cNvSpPr/>
          <p:nvPr/>
        </p:nvSpPr>
        <p:spPr>
          <a:xfrm>
            <a:off x="8897004" y="2467559"/>
            <a:ext cx="433070" cy="918210"/>
          </a:xfrm>
          <a:custGeom>
            <a:avLst/>
            <a:gdLst/>
            <a:ahLst/>
            <a:cxnLst/>
            <a:rect l="l" t="t" r="r" b="b"/>
            <a:pathLst>
              <a:path w="433070" h="918210">
                <a:moveTo>
                  <a:pt x="0" y="0"/>
                </a:moveTo>
                <a:lnTo>
                  <a:pt x="432511" y="917943"/>
                </a:lnTo>
              </a:path>
            </a:pathLst>
          </a:custGeom>
          <a:ln w="25565">
            <a:solidFill>
              <a:srgbClr val="FFFFFF"/>
            </a:solidFill>
          </a:ln>
        </p:spPr>
        <p:txBody>
          <a:bodyPr wrap="square" lIns="0" tIns="0" rIns="0" bIns="0" rtlCol="0"/>
          <a:lstStyle/>
          <a:p>
            <a:endParaRPr/>
          </a:p>
        </p:txBody>
      </p:sp>
      <p:sp>
        <p:nvSpPr>
          <p:cNvPr id="16" name="object 14"/>
          <p:cNvSpPr/>
          <p:nvPr/>
        </p:nvSpPr>
        <p:spPr>
          <a:xfrm>
            <a:off x="1139512" y="1316967"/>
            <a:ext cx="1225550" cy="1227455"/>
          </a:xfrm>
          <a:custGeom>
            <a:avLst/>
            <a:gdLst/>
            <a:ahLst/>
            <a:cxnLst/>
            <a:rect l="l" t="t" r="r" b="b"/>
            <a:pathLst>
              <a:path w="1225550" h="1227455">
                <a:moveTo>
                  <a:pt x="1084462" y="994765"/>
                </a:moveTo>
                <a:lnTo>
                  <a:pt x="335532" y="994765"/>
                </a:lnTo>
                <a:lnTo>
                  <a:pt x="375537" y="1020947"/>
                </a:lnTo>
                <a:lnTo>
                  <a:pt x="418198" y="1043038"/>
                </a:lnTo>
                <a:lnTo>
                  <a:pt x="463243" y="1060766"/>
                </a:lnTo>
                <a:lnTo>
                  <a:pt x="510398" y="1073861"/>
                </a:lnTo>
                <a:lnTo>
                  <a:pt x="510398" y="1182941"/>
                </a:lnTo>
                <a:lnTo>
                  <a:pt x="548484" y="1216812"/>
                </a:lnTo>
                <a:lnTo>
                  <a:pt x="591685" y="1226076"/>
                </a:lnTo>
                <a:lnTo>
                  <a:pt x="613535" y="1227239"/>
                </a:lnTo>
                <a:lnTo>
                  <a:pt x="630632" y="1226513"/>
                </a:lnTo>
                <a:lnTo>
                  <a:pt x="673266" y="1218243"/>
                </a:lnTo>
                <a:lnTo>
                  <a:pt x="709885" y="1198713"/>
                </a:lnTo>
                <a:lnTo>
                  <a:pt x="714741" y="1073899"/>
                </a:lnTo>
                <a:lnTo>
                  <a:pt x="754876" y="1063117"/>
                </a:lnTo>
                <a:lnTo>
                  <a:pt x="793522" y="1048962"/>
                </a:lnTo>
                <a:lnTo>
                  <a:pt x="830516" y="1031608"/>
                </a:lnTo>
                <a:lnTo>
                  <a:pt x="865693" y="1011224"/>
                </a:lnTo>
                <a:lnTo>
                  <a:pt x="1074533" y="1011224"/>
                </a:lnTo>
                <a:lnTo>
                  <a:pt x="1082047" y="1000091"/>
                </a:lnTo>
                <a:lnTo>
                  <a:pt x="1084462" y="994765"/>
                </a:lnTo>
                <a:close/>
              </a:path>
              <a:path w="1225550" h="1227455">
                <a:moveTo>
                  <a:pt x="1074533" y="1011224"/>
                </a:moveTo>
                <a:lnTo>
                  <a:pt x="865693" y="1011224"/>
                </a:lnTo>
                <a:lnTo>
                  <a:pt x="948345" y="1093889"/>
                </a:lnTo>
                <a:lnTo>
                  <a:pt x="955559" y="1096746"/>
                </a:lnTo>
                <a:lnTo>
                  <a:pt x="966328" y="1096746"/>
                </a:lnTo>
                <a:lnTo>
                  <a:pt x="1024665" y="1066395"/>
                </a:lnTo>
                <a:lnTo>
                  <a:pt x="1060056" y="1032673"/>
                </a:lnTo>
                <a:lnTo>
                  <a:pt x="1074533" y="1011224"/>
                </a:lnTo>
                <a:close/>
              </a:path>
              <a:path w="1225550" h="1227455">
                <a:moveTo>
                  <a:pt x="260235" y="130600"/>
                </a:moveTo>
                <a:lnTo>
                  <a:pt x="200716" y="160839"/>
                </a:lnTo>
                <a:lnTo>
                  <a:pt x="165328" y="194549"/>
                </a:lnTo>
                <a:lnTo>
                  <a:pt x="143335" y="227124"/>
                </a:lnTo>
                <a:lnTo>
                  <a:pt x="129832" y="260301"/>
                </a:lnTo>
                <a:lnTo>
                  <a:pt x="130167" y="268585"/>
                </a:lnTo>
                <a:lnTo>
                  <a:pt x="132902" y="276412"/>
                </a:lnTo>
                <a:lnTo>
                  <a:pt x="137933" y="283222"/>
                </a:lnTo>
                <a:lnTo>
                  <a:pt x="215174" y="360476"/>
                </a:lnTo>
                <a:lnTo>
                  <a:pt x="198175" y="389281"/>
                </a:lnTo>
                <a:lnTo>
                  <a:pt x="183208" y="419344"/>
                </a:lnTo>
                <a:lnTo>
                  <a:pt x="170365" y="450573"/>
                </a:lnTo>
                <a:lnTo>
                  <a:pt x="159739" y="482879"/>
                </a:lnTo>
                <a:lnTo>
                  <a:pt x="43305" y="482879"/>
                </a:lnTo>
                <a:lnTo>
                  <a:pt x="1175" y="556285"/>
                </a:lnTo>
                <a:lnTo>
                  <a:pt x="0" y="605155"/>
                </a:lnTo>
                <a:lnTo>
                  <a:pt x="7494" y="643737"/>
                </a:lnTo>
                <a:lnTo>
                  <a:pt x="27520" y="682331"/>
                </a:lnTo>
                <a:lnTo>
                  <a:pt x="43330" y="687197"/>
                </a:lnTo>
                <a:lnTo>
                  <a:pt x="146937" y="687197"/>
                </a:lnTo>
                <a:lnTo>
                  <a:pt x="155204" y="727917"/>
                </a:lnTo>
                <a:lnTo>
                  <a:pt x="166916" y="767294"/>
                </a:lnTo>
                <a:lnTo>
                  <a:pt x="181897" y="805163"/>
                </a:lnTo>
                <a:lnTo>
                  <a:pt x="199972" y="841362"/>
                </a:lnTo>
                <a:lnTo>
                  <a:pt x="117625" y="923747"/>
                </a:lnTo>
                <a:lnTo>
                  <a:pt x="112720" y="930324"/>
                </a:lnTo>
                <a:lnTo>
                  <a:pt x="109961" y="937872"/>
                </a:lnTo>
                <a:lnTo>
                  <a:pt x="109449" y="945892"/>
                </a:lnTo>
                <a:lnTo>
                  <a:pt x="111288" y="953884"/>
                </a:lnTo>
                <a:lnTo>
                  <a:pt x="139700" y="1005384"/>
                </a:lnTo>
                <a:lnTo>
                  <a:pt x="173469" y="1040798"/>
                </a:lnTo>
                <a:lnTo>
                  <a:pt x="206259" y="1062888"/>
                </a:lnTo>
                <a:lnTo>
                  <a:pt x="238669" y="1076439"/>
                </a:lnTo>
                <a:lnTo>
                  <a:pt x="249515" y="1076439"/>
                </a:lnTo>
                <a:lnTo>
                  <a:pt x="256716" y="1073581"/>
                </a:lnTo>
                <a:lnTo>
                  <a:pt x="335532" y="994765"/>
                </a:lnTo>
                <a:lnTo>
                  <a:pt x="1084462" y="994765"/>
                </a:lnTo>
                <a:lnTo>
                  <a:pt x="1093379" y="975093"/>
                </a:lnTo>
                <a:lnTo>
                  <a:pt x="1095535" y="966913"/>
                </a:lnTo>
                <a:lnTo>
                  <a:pt x="1095194" y="958635"/>
                </a:lnTo>
                <a:lnTo>
                  <a:pt x="1092459" y="950817"/>
                </a:lnTo>
                <a:lnTo>
                  <a:pt x="1087435" y="944016"/>
                </a:lnTo>
                <a:lnTo>
                  <a:pt x="1010169" y="866787"/>
                </a:lnTo>
                <a:lnTo>
                  <a:pt x="1033805" y="825369"/>
                </a:lnTo>
                <a:lnTo>
                  <a:pt x="1040972" y="809193"/>
                </a:lnTo>
                <a:lnTo>
                  <a:pt x="613192" y="809193"/>
                </a:lnTo>
                <a:lnTo>
                  <a:pt x="568141" y="803990"/>
                </a:lnTo>
                <a:lnTo>
                  <a:pt x="526758" y="789175"/>
                </a:lnTo>
                <a:lnTo>
                  <a:pt x="490231" y="765936"/>
                </a:lnTo>
                <a:lnTo>
                  <a:pt x="459721" y="735417"/>
                </a:lnTo>
                <a:lnTo>
                  <a:pt x="436505" y="698946"/>
                </a:lnTo>
                <a:lnTo>
                  <a:pt x="421686" y="657573"/>
                </a:lnTo>
                <a:lnTo>
                  <a:pt x="416482" y="612533"/>
                </a:lnTo>
                <a:lnTo>
                  <a:pt x="421686" y="567491"/>
                </a:lnTo>
                <a:lnTo>
                  <a:pt x="436505" y="526110"/>
                </a:lnTo>
                <a:lnTo>
                  <a:pt x="459750" y="489583"/>
                </a:lnTo>
                <a:lnTo>
                  <a:pt x="490231" y="459099"/>
                </a:lnTo>
                <a:lnTo>
                  <a:pt x="526758" y="435851"/>
                </a:lnTo>
                <a:lnTo>
                  <a:pt x="568141" y="421028"/>
                </a:lnTo>
                <a:lnTo>
                  <a:pt x="613192" y="415823"/>
                </a:lnTo>
                <a:lnTo>
                  <a:pt x="1040193" y="415823"/>
                </a:lnTo>
                <a:lnTo>
                  <a:pt x="1036039" y="406338"/>
                </a:lnTo>
                <a:lnTo>
                  <a:pt x="1016482" y="370542"/>
                </a:lnTo>
                <a:lnTo>
                  <a:pt x="993989" y="336702"/>
                </a:lnTo>
                <a:lnTo>
                  <a:pt x="1067458" y="263258"/>
                </a:lnTo>
                <a:lnTo>
                  <a:pt x="1072354" y="256671"/>
                </a:lnTo>
                <a:lnTo>
                  <a:pt x="1075107" y="249113"/>
                </a:lnTo>
                <a:lnTo>
                  <a:pt x="1075616" y="241084"/>
                </a:lnTo>
                <a:lnTo>
                  <a:pt x="1073783" y="233083"/>
                </a:lnTo>
                <a:lnTo>
                  <a:pt x="1064367" y="216014"/>
                </a:lnTo>
                <a:lnTo>
                  <a:pt x="359675" y="216014"/>
                </a:lnTo>
                <a:lnTo>
                  <a:pt x="282395" y="138760"/>
                </a:lnTo>
                <a:lnTo>
                  <a:pt x="275821" y="133858"/>
                </a:lnTo>
                <a:lnTo>
                  <a:pt x="268266" y="131106"/>
                </a:lnTo>
                <a:lnTo>
                  <a:pt x="260235" y="130600"/>
                </a:lnTo>
                <a:close/>
              </a:path>
              <a:path w="1225550" h="1227455">
                <a:moveTo>
                  <a:pt x="1040193" y="415823"/>
                </a:moveTo>
                <a:lnTo>
                  <a:pt x="613192" y="415823"/>
                </a:lnTo>
                <a:lnTo>
                  <a:pt x="658238" y="421028"/>
                </a:lnTo>
                <a:lnTo>
                  <a:pt x="699618" y="435851"/>
                </a:lnTo>
                <a:lnTo>
                  <a:pt x="736143" y="459099"/>
                </a:lnTo>
                <a:lnTo>
                  <a:pt x="766622" y="489583"/>
                </a:lnTo>
                <a:lnTo>
                  <a:pt x="789866" y="526110"/>
                </a:lnTo>
                <a:lnTo>
                  <a:pt x="804686" y="567491"/>
                </a:lnTo>
                <a:lnTo>
                  <a:pt x="809890" y="612533"/>
                </a:lnTo>
                <a:lnTo>
                  <a:pt x="804686" y="657573"/>
                </a:lnTo>
                <a:lnTo>
                  <a:pt x="789866" y="698946"/>
                </a:lnTo>
                <a:lnTo>
                  <a:pt x="766622" y="735464"/>
                </a:lnTo>
                <a:lnTo>
                  <a:pt x="736143" y="765936"/>
                </a:lnTo>
                <a:lnTo>
                  <a:pt x="699618" y="789175"/>
                </a:lnTo>
                <a:lnTo>
                  <a:pt x="658238" y="803990"/>
                </a:lnTo>
                <a:lnTo>
                  <a:pt x="613192" y="809193"/>
                </a:lnTo>
                <a:lnTo>
                  <a:pt x="1040972" y="809193"/>
                </a:lnTo>
                <a:lnTo>
                  <a:pt x="1053245" y="781491"/>
                </a:lnTo>
                <a:lnTo>
                  <a:pt x="1068206" y="735417"/>
                </a:lnTo>
                <a:lnTo>
                  <a:pt x="1078406" y="687412"/>
                </a:lnTo>
                <a:lnTo>
                  <a:pt x="1182038" y="687412"/>
                </a:lnTo>
                <a:lnTo>
                  <a:pt x="1224196" y="613961"/>
                </a:lnTo>
                <a:lnTo>
                  <a:pt x="1225369" y="565076"/>
                </a:lnTo>
                <a:lnTo>
                  <a:pt x="1217861" y="526493"/>
                </a:lnTo>
                <a:lnTo>
                  <a:pt x="1197803" y="487954"/>
                </a:lnTo>
                <a:lnTo>
                  <a:pt x="1182012" y="483108"/>
                </a:lnTo>
                <a:lnTo>
                  <a:pt x="1065706" y="483108"/>
                </a:lnTo>
                <a:lnTo>
                  <a:pt x="1052500" y="443917"/>
                </a:lnTo>
                <a:lnTo>
                  <a:pt x="1040193" y="415823"/>
                </a:lnTo>
                <a:close/>
              </a:path>
              <a:path w="1225550" h="1227455">
                <a:moveTo>
                  <a:pt x="611833" y="0"/>
                </a:moveTo>
                <a:lnTo>
                  <a:pt x="552088" y="9011"/>
                </a:lnTo>
                <a:lnTo>
                  <a:pt x="515472" y="28544"/>
                </a:lnTo>
                <a:lnTo>
                  <a:pt x="510614" y="153339"/>
                </a:lnTo>
                <a:lnTo>
                  <a:pt x="470480" y="164122"/>
                </a:lnTo>
                <a:lnTo>
                  <a:pt x="431834" y="178276"/>
                </a:lnTo>
                <a:lnTo>
                  <a:pt x="394844" y="195630"/>
                </a:lnTo>
                <a:lnTo>
                  <a:pt x="359675" y="216014"/>
                </a:lnTo>
                <a:lnTo>
                  <a:pt x="1064367" y="216014"/>
                </a:lnTo>
                <a:lnTo>
                  <a:pt x="1056129" y="201079"/>
                </a:lnTo>
                <a:lnTo>
                  <a:pt x="840700" y="201079"/>
                </a:lnTo>
                <a:lnTo>
                  <a:pt x="810919" y="185907"/>
                </a:lnTo>
                <a:lnTo>
                  <a:pt x="779972" y="172848"/>
                </a:lnTo>
                <a:lnTo>
                  <a:pt x="747953" y="161983"/>
                </a:lnTo>
                <a:lnTo>
                  <a:pt x="714957" y="153390"/>
                </a:lnTo>
                <a:lnTo>
                  <a:pt x="714957" y="44323"/>
                </a:lnTo>
                <a:lnTo>
                  <a:pt x="676888" y="10437"/>
                </a:lnTo>
                <a:lnTo>
                  <a:pt x="633680" y="1164"/>
                </a:lnTo>
                <a:lnTo>
                  <a:pt x="611833" y="0"/>
                </a:lnTo>
                <a:close/>
              </a:path>
              <a:path w="1225550" h="1227455">
                <a:moveTo>
                  <a:pt x="945816" y="110698"/>
                </a:moveTo>
                <a:lnTo>
                  <a:pt x="937566" y="111048"/>
                </a:lnTo>
                <a:lnTo>
                  <a:pt x="929768" y="113780"/>
                </a:lnTo>
                <a:lnTo>
                  <a:pt x="922970" y="118795"/>
                </a:lnTo>
                <a:lnTo>
                  <a:pt x="840700" y="201079"/>
                </a:lnTo>
                <a:lnTo>
                  <a:pt x="1056129" y="201079"/>
                </a:lnTo>
                <a:lnTo>
                  <a:pt x="1011596" y="146123"/>
                </a:lnTo>
                <a:lnTo>
                  <a:pt x="978994" y="124144"/>
                </a:lnTo>
                <a:lnTo>
                  <a:pt x="945816" y="110698"/>
                </a:lnTo>
                <a:close/>
              </a:path>
            </a:pathLst>
          </a:custGeom>
          <a:solidFill>
            <a:srgbClr val="FFFFFF"/>
          </a:solidFill>
        </p:spPr>
        <p:txBody>
          <a:bodyPr wrap="square" lIns="0" tIns="0" rIns="0" bIns="0" rtlCol="0"/>
          <a:lstStyle/>
          <a:p>
            <a:endParaRPr/>
          </a:p>
        </p:txBody>
      </p:sp>
      <p:sp>
        <p:nvSpPr>
          <p:cNvPr id="17" name="object 15"/>
          <p:cNvSpPr/>
          <p:nvPr/>
        </p:nvSpPr>
        <p:spPr>
          <a:xfrm>
            <a:off x="8260890" y="1387935"/>
            <a:ext cx="629920" cy="617855"/>
          </a:xfrm>
          <a:custGeom>
            <a:avLst/>
            <a:gdLst/>
            <a:ahLst/>
            <a:cxnLst/>
            <a:rect l="l" t="t" r="r" b="b"/>
            <a:pathLst>
              <a:path w="629920" h="617855">
                <a:moveTo>
                  <a:pt x="389089" y="68135"/>
                </a:moveTo>
                <a:lnTo>
                  <a:pt x="21805" y="68135"/>
                </a:lnTo>
                <a:lnTo>
                  <a:pt x="13340" y="69854"/>
                </a:lnTo>
                <a:lnTo>
                  <a:pt x="6407" y="74537"/>
                </a:lnTo>
                <a:lnTo>
                  <a:pt x="1721" y="81471"/>
                </a:lnTo>
                <a:lnTo>
                  <a:pt x="0" y="89941"/>
                </a:lnTo>
                <a:lnTo>
                  <a:pt x="0" y="595782"/>
                </a:lnTo>
                <a:lnTo>
                  <a:pt x="1721" y="604252"/>
                </a:lnTo>
                <a:lnTo>
                  <a:pt x="6407" y="611185"/>
                </a:lnTo>
                <a:lnTo>
                  <a:pt x="13340" y="615868"/>
                </a:lnTo>
                <a:lnTo>
                  <a:pt x="21805" y="617588"/>
                </a:lnTo>
                <a:lnTo>
                  <a:pt x="78155" y="617588"/>
                </a:lnTo>
                <a:lnTo>
                  <a:pt x="78155" y="471792"/>
                </a:lnTo>
                <a:lnTo>
                  <a:pt x="80222" y="461617"/>
                </a:lnTo>
                <a:lnTo>
                  <a:pt x="85850" y="453286"/>
                </a:lnTo>
                <a:lnTo>
                  <a:pt x="94181" y="447658"/>
                </a:lnTo>
                <a:lnTo>
                  <a:pt x="104355" y="445592"/>
                </a:lnTo>
                <a:lnTo>
                  <a:pt x="410908" y="445592"/>
                </a:lnTo>
                <a:lnTo>
                  <a:pt x="410908" y="392252"/>
                </a:lnTo>
                <a:lnTo>
                  <a:pt x="109448" y="392252"/>
                </a:lnTo>
                <a:lnTo>
                  <a:pt x="97144" y="389751"/>
                </a:lnTo>
                <a:lnTo>
                  <a:pt x="87064" y="382941"/>
                </a:lnTo>
                <a:lnTo>
                  <a:pt x="80252" y="372862"/>
                </a:lnTo>
                <a:lnTo>
                  <a:pt x="77749" y="360552"/>
                </a:lnTo>
                <a:lnTo>
                  <a:pt x="77749" y="314477"/>
                </a:lnTo>
                <a:lnTo>
                  <a:pt x="80252" y="302168"/>
                </a:lnTo>
                <a:lnTo>
                  <a:pt x="87064" y="292088"/>
                </a:lnTo>
                <a:lnTo>
                  <a:pt x="97144" y="285279"/>
                </a:lnTo>
                <a:lnTo>
                  <a:pt x="109448" y="282778"/>
                </a:lnTo>
                <a:lnTo>
                  <a:pt x="410908" y="282778"/>
                </a:lnTo>
                <a:lnTo>
                  <a:pt x="410908" y="229412"/>
                </a:lnTo>
                <a:lnTo>
                  <a:pt x="109448" y="229412"/>
                </a:lnTo>
                <a:lnTo>
                  <a:pt x="97144" y="226911"/>
                </a:lnTo>
                <a:lnTo>
                  <a:pt x="87064" y="220102"/>
                </a:lnTo>
                <a:lnTo>
                  <a:pt x="80252" y="210022"/>
                </a:lnTo>
                <a:lnTo>
                  <a:pt x="77749" y="197713"/>
                </a:lnTo>
                <a:lnTo>
                  <a:pt x="77749" y="151637"/>
                </a:lnTo>
                <a:lnTo>
                  <a:pt x="80252" y="139336"/>
                </a:lnTo>
                <a:lnTo>
                  <a:pt x="87064" y="129260"/>
                </a:lnTo>
                <a:lnTo>
                  <a:pt x="97144" y="122452"/>
                </a:lnTo>
                <a:lnTo>
                  <a:pt x="109448" y="119951"/>
                </a:lnTo>
                <a:lnTo>
                  <a:pt x="410908" y="119951"/>
                </a:lnTo>
                <a:lnTo>
                  <a:pt x="410908" y="89941"/>
                </a:lnTo>
                <a:lnTo>
                  <a:pt x="409187" y="81471"/>
                </a:lnTo>
                <a:lnTo>
                  <a:pt x="404499" y="74537"/>
                </a:lnTo>
                <a:lnTo>
                  <a:pt x="397562" y="69854"/>
                </a:lnTo>
                <a:lnTo>
                  <a:pt x="389089" y="68135"/>
                </a:lnTo>
                <a:close/>
              </a:path>
              <a:path w="629920" h="617855">
                <a:moveTo>
                  <a:pt x="410908" y="445592"/>
                </a:moveTo>
                <a:lnTo>
                  <a:pt x="161112" y="445592"/>
                </a:lnTo>
                <a:lnTo>
                  <a:pt x="171279" y="447658"/>
                </a:lnTo>
                <a:lnTo>
                  <a:pt x="179606" y="453286"/>
                </a:lnTo>
                <a:lnTo>
                  <a:pt x="185233" y="461617"/>
                </a:lnTo>
                <a:lnTo>
                  <a:pt x="187299" y="471792"/>
                </a:lnTo>
                <a:lnTo>
                  <a:pt x="187299" y="617588"/>
                </a:lnTo>
                <a:lnTo>
                  <a:pt x="623824" y="617588"/>
                </a:lnTo>
                <a:lnTo>
                  <a:pt x="629881" y="611530"/>
                </a:lnTo>
                <a:lnTo>
                  <a:pt x="629881" y="583272"/>
                </a:lnTo>
                <a:lnTo>
                  <a:pt x="623824" y="577214"/>
                </a:lnTo>
                <a:lnTo>
                  <a:pt x="410908" y="577214"/>
                </a:lnTo>
                <a:lnTo>
                  <a:pt x="410908" y="445592"/>
                </a:lnTo>
                <a:close/>
              </a:path>
              <a:path w="629920" h="617855">
                <a:moveTo>
                  <a:pt x="526707" y="191376"/>
                </a:moveTo>
                <a:lnTo>
                  <a:pt x="501653" y="196434"/>
                </a:lnTo>
                <a:lnTo>
                  <a:pt x="481195" y="210227"/>
                </a:lnTo>
                <a:lnTo>
                  <a:pt x="467401" y="230686"/>
                </a:lnTo>
                <a:lnTo>
                  <a:pt x="462343" y="255739"/>
                </a:lnTo>
                <a:lnTo>
                  <a:pt x="462343" y="263398"/>
                </a:lnTo>
                <a:lnTo>
                  <a:pt x="463745" y="270725"/>
                </a:lnTo>
                <a:lnTo>
                  <a:pt x="466204" y="277520"/>
                </a:lnTo>
                <a:lnTo>
                  <a:pt x="451941" y="292160"/>
                </a:lnTo>
                <a:lnTo>
                  <a:pt x="441083" y="309599"/>
                </a:lnTo>
                <a:lnTo>
                  <a:pt x="434172" y="329292"/>
                </a:lnTo>
                <a:lnTo>
                  <a:pt x="431749" y="350697"/>
                </a:lnTo>
                <a:lnTo>
                  <a:pt x="436850" y="381459"/>
                </a:lnTo>
                <a:lnTo>
                  <a:pt x="451019" y="408003"/>
                </a:lnTo>
                <a:lnTo>
                  <a:pt x="472559" y="428646"/>
                </a:lnTo>
                <a:lnTo>
                  <a:pt x="499770" y="441705"/>
                </a:lnTo>
                <a:lnTo>
                  <a:pt x="499770" y="577214"/>
                </a:lnTo>
                <a:lnTo>
                  <a:pt x="553643" y="577214"/>
                </a:lnTo>
                <a:lnTo>
                  <a:pt x="553643" y="441705"/>
                </a:lnTo>
                <a:lnTo>
                  <a:pt x="580854" y="428646"/>
                </a:lnTo>
                <a:lnTo>
                  <a:pt x="602394" y="408003"/>
                </a:lnTo>
                <a:lnTo>
                  <a:pt x="616564" y="381459"/>
                </a:lnTo>
                <a:lnTo>
                  <a:pt x="621665" y="350697"/>
                </a:lnTo>
                <a:lnTo>
                  <a:pt x="619237" y="329287"/>
                </a:lnTo>
                <a:lnTo>
                  <a:pt x="612321" y="309594"/>
                </a:lnTo>
                <a:lnTo>
                  <a:pt x="601466" y="292160"/>
                </a:lnTo>
                <a:lnTo>
                  <a:pt x="587209" y="277520"/>
                </a:lnTo>
                <a:lnTo>
                  <a:pt x="589663" y="270713"/>
                </a:lnTo>
                <a:lnTo>
                  <a:pt x="591070" y="263398"/>
                </a:lnTo>
                <a:lnTo>
                  <a:pt x="591070" y="255739"/>
                </a:lnTo>
                <a:lnTo>
                  <a:pt x="586012" y="230686"/>
                </a:lnTo>
                <a:lnTo>
                  <a:pt x="572219" y="210227"/>
                </a:lnTo>
                <a:lnTo>
                  <a:pt x="551760" y="196434"/>
                </a:lnTo>
                <a:lnTo>
                  <a:pt x="526707" y="191376"/>
                </a:lnTo>
                <a:close/>
              </a:path>
              <a:path w="629920" h="617855">
                <a:moveTo>
                  <a:pt x="257378" y="282778"/>
                </a:moveTo>
                <a:lnTo>
                  <a:pt x="155587" y="282778"/>
                </a:lnTo>
                <a:lnTo>
                  <a:pt x="167898" y="285279"/>
                </a:lnTo>
                <a:lnTo>
                  <a:pt x="177982" y="292088"/>
                </a:lnTo>
                <a:lnTo>
                  <a:pt x="184796" y="302168"/>
                </a:lnTo>
                <a:lnTo>
                  <a:pt x="187299" y="314477"/>
                </a:lnTo>
                <a:lnTo>
                  <a:pt x="187299" y="360552"/>
                </a:lnTo>
                <a:lnTo>
                  <a:pt x="184796" y="372862"/>
                </a:lnTo>
                <a:lnTo>
                  <a:pt x="177982" y="382941"/>
                </a:lnTo>
                <a:lnTo>
                  <a:pt x="167898" y="389751"/>
                </a:lnTo>
                <a:lnTo>
                  <a:pt x="155587" y="392252"/>
                </a:lnTo>
                <a:lnTo>
                  <a:pt x="257378" y="392252"/>
                </a:lnTo>
                <a:lnTo>
                  <a:pt x="245074" y="389751"/>
                </a:lnTo>
                <a:lnTo>
                  <a:pt x="234994" y="382941"/>
                </a:lnTo>
                <a:lnTo>
                  <a:pt x="228181" y="372862"/>
                </a:lnTo>
                <a:lnTo>
                  <a:pt x="225678" y="360552"/>
                </a:lnTo>
                <a:lnTo>
                  <a:pt x="225678" y="314477"/>
                </a:lnTo>
                <a:lnTo>
                  <a:pt x="228181" y="302168"/>
                </a:lnTo>
                <a:lnTo>
                  <a:pt x="234994" y="292088"/>
                </a:lnTo>
                <a:lnTo>
                  <a:pt x="245074" y="285279"/>
                </a:lnTo>
                <a:lnTo>
                  <a:pt x="257378" y="282778"/>
                </a:lnTo>
                <a:close/>
              </a:path>
              <a:path w="629920" h="617855">
                <a:moveTo>
                  <a:pt x="410908" y="282778"/>
                </a:moveTo>
                <a:lnTo>
                  <a:pt x="303517" y="282778"/>
                </a:lnTo>
                <a:lnTo>
                  <a:pt x="315826" y="285279"/>
                </a:lnTo>
                <a:lnTo>
                  <a:pt x="325905" y="292088"/>
                </a:lnTo>
                <a:lnTo>
                  <a:pt x="332715" y="302168"/>
                </a:lnTo>
                <a:lnTo>
                  <a:pt x="335216" y="314477"/>
                </a:lnTo>
                <a:lnTo>
                  <a:pt x="335216" y="360552"/>
                </a:lnTo>
                <a:lnTo>
                  <a:pt x="332715" y="372862"/>
                </a:lnTo>
                <a:lnTo>
                  <a:pt x="325905" y="382941"/>
                </a:lnTo>
                <a:lnTo>
                  <a:pt x="315826" y="389751"/>
                </a:lnTo>
                <a:lnTo>
                  <a:pt x="303517" y="392252"/>
                </a:lnTo>
                <a:lnTo>
                  <a:pt x="410908" y="392252"/>
                </a:lnTo>
                <a:lnTo>
                  <a:pt x="410908" y="282778"/>
                </a:lnTo>
                <a:close/>
              </a:path>
              <a:path w="629920" h="617855">
                <a:moveTo>
                  <a:pt x="257378" y="119951"/>
                </a:moveTo>
                <a:lnTo>
                  <a:pt x="155587" y="119951"/>
                </a:lnTo>
                <a:lnTo>
                  <a:pt x="167898" y="122452"/>
                </a:lnTo>
                <a:lnTo>
                  <a:pt x="177982" y="129260"/>
                </a:lnTo>
                <a:lnTo>
                  <a:pt x="184796" y="139336"/>
                </a:lnTo>
                <a:lnTo>
                  <a:pt x="187299" y="151637"/>
                </a:lnTo>
                <a:lnTo>
                  <a:pt x="187299" y="197713"/>
                </a:lnTo>
                <a:lnTo>
                  <a:pt x="184796" y="210022"/>
                </a:lnTo>
                <a:lnTo>
                  <a:pt x="177982" y="220102"/>
                </a:lnTo>
                <a:lnTo>
                  <a:pt x="167898" y="226911"/>
                </a:lnTo>
                <a:lnTo>
                  <a:pt x="155587" y="229412"/>
                </a:lnTo>
                <a:lnTo>
                  <a:pt x="257378" y="229412"/>
                </a:lnTo>
                <a:lnTo>
                  <a:pt x="245074" y="226911"/>
                </a:lnTo>
                <a:lnTo>
                  <a:pt x="234994" y="220102"/>
                </a:lnTo>
                <a:lnTo>
                  <a:pt x="228181" y="210022"/>
                </a:lnTo>
                <a:lnTo>
                  <a:pt x="225678" y="197713"/>
                </a:lnTo>
                <a:lnTo>
                  <a:pt x="225678" y="151637"/>
                </a:lnTo>
                <a:lnTo>
                  <a:pt x="228181" y="139336"/>
                </a:lnTo>
                <a:lnTo>
                  <a:pt x="234994" y="129260"/>
                </a:lnTo>
                <a:lnTo>
                  <a:pt x="245074" y="122452"/>
                </a:lnTo>
                <a:lnTo>
                  <a:pt x="257378" y="119951"/>
                </a:lnTo>
                <a:close/>
              </a:path>
              <a:path w="629920" h="617855">
                <a:moveTo>
                  <a:pt x="410908" y="119951"/>
                </a:moveTo>
                <a:lnTo>
                  <a:pt x="303517" y="119951"/>
                </a:lnTo>
                <a:lnTo>
                  <a:pt x="315826" y="122452"/>
                </a:lnTo>
                <a:lnTo>
                  <a:pt x="325905" y="129260"/>
                </a:lnTo>
                <a:lnTo>
                  <a:pt x="332715" y="139336"/>
                </a:lnTo>
                <a:lnTo>
                  <a:pt x="335216" y="151637"/>
                </a:lnTo>
                <a:lnTo>
                  <a:pt x="335216" y="197713"/>
                </a:lnTo>
                <a:lnTo>
                  <a:pt x="332715" y="210022"/>
                </a:lnTo>
                <a:lnTo>
                  <a:pt x="325905" y="220102"/>
                </a:lnTo>
                <a:lnTo>
                  <a:pt x="315826" y="226911"/>
                </a:lnTo>
                <a:lnTo>
                  <a:pt x="303517" y="229412"/>
                </a:lnTo>
                <a:lnTo>
                  <a:pt x="410908" y="229412"/>
                </a:lnTo>
                <a:lnTo>
                  <a:pt x="410908" y="119951"/>
                </a:lnTo>
                <a:close/>
              </a:path>
              <a:path w="629920" h="617855">
                <a:moveTo>
                  <a:pt x="332143" y="0"/>
                </a:moveTo>
                <a:lnTo>
                  <a:pt x="78740" y="0"/>
                </a:lnTo>
                <a:lnTo>
                  <a:pt x="71627" y="1445"/>
                </a:lnTo>
                <a:lnTo>
                  <a:pt x="65800" y="5380"/>
                </a:lnTo>
                <a:lnTo>
                  <a:pt x="61861" y="11203"/>
                </a:lnTo>
                <a:lnTo>
                  <a:pt x="60413" y="18313"/>
                </a:lnTo>
                <a:lnTo>
                  <a:pt x="60413" y="68135"/>
                </a:lnTo>
                <a:lnTo>
                  <a:pt x="350481" y="68135"/>
                </a:lnTo>
                <a:lnTo>
                  <a:pt x="350481" y="18313"/>
                </a:lnTo>
                <a:lnTo>
                  <a:pt x="349036" y="11203"/>
                </a:lnTo>
                <a:lnTo>
                  <a:pt x="345098" y="5380"/>
                </a:lnTo>
                <a:lnTo>
                  <a:pt x="339267" y="1445"/>
                </a:lnTo>
                <a:lnTo>
                  <a:pt x="332143" y="0"/>
                </a:lnTo>
                <a:close/>
              </a:path>
            </a:pathLst>
          </a:custGeom>
          <a:solidFill>
            <a:srgbClr val="FFFFFF"/>
          </a:solidFill>
        </p:spPr>
        <p:txBody>
          <a:bodyPr wrap="square" lIns="0" tIns="0" rIns="0" bIns="0" rtlCol="0"/>
          <a:lstStyle/>
          <a:p>
            <a:endParaRPr/>
          </a:p>
        </p:txBody>
      </p:sp>
      <p:grpSp>
        <p:nvGrpSpPr>
          <p:cNvPr id="26" name="Group 25"/>
          <p:cNvGrpSpPr/>
          <p:nvPr/>
        </p:nvGrpSpPr>
        <p:grpSpPr>
          <a:xfrm>
            <a:off x="4506459" y="1420797"/>
            <a:ext cx="2099142" cy="2113088"/>
            <a:chOff x="4529358" y="2246398"/>
            <a:chExt cx="1491466" cy="1424375"/>
          </a:xfrm>
        </p:grpSpPr>
        <p:sp>
          <p:nvSpPr>
            <p:cNvPr id="27" name="Hexagon 26"/>
            <p:cNvSpPr/>
            <p:nvPr/>
          </p:nvSpPr>
          <p:spPr>
            <a:xfrm rot="5400000">
              <a:off x="4539598" y="2254652"/>
              <a:ext cx="1424375" cy="1407868"/>
            </a:xfrm>
            <a:prstGeom prst="hexagon">
              <a:avLst/>
            </a:prstGeom>
            <a:noFill/>
            <a:ln w="38100" cap="flat" cmpd="sng" algn="ctr">
              <a:solidFill>
                <a:srgbClr val="1E4191">
                  <a:lumMod val="60000"/>
                  <a:lumOff val="40000"/>
                </a:srgbClr>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GE Inspira Pitch"/>
                <a:ea typeface="+mn-ea"/>
                <a:cs typeface="+mn-cs"/>
              </a:endParaRPr>
            </a:p>
          </p:txBody>
        </p:sp>
        <p:sp>
          <p:nvSpPr>
            <p:cNvPr id="28" name="Diamond 27"/>
            <p:cNvSpPr/>
            <p:nvPr/>
          </p:nvSpPr>
          <p:spPr>
            <a:xfrm>
              <a:off x="4587079" y="2248789"/>
              <a:ext cx="1316731" cy="625837"/>
            </a:xfrm>
            <a:prstGeom prst="diamond">
              <a:avLst/>
            </a:prstGeom>
            <a:solidFill>
              <a:srgbClr val="006AA5"/>
            </a:solidFill>
            <a:ln w="38100" cap="flat" cmpd="sng" algn="ctr">
              <a:solidFill>
                <a:srgbClr val="1E4191">
                  <a:lumMod val="60000"/>
                  <a:lumOff val="40000"/>
                </a:srgbClr>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GE Inspira Pitch"/>
                <a:ea typeface="+mn-ea"/>
                <a:cs typeface="+mn-cs"/>
              </a:endParaRPr>
            </a:p>
          </p:txBody>
        </p:sp>
        <p:sp>
          <p:nvSpPr>
            <p:cNvPr id="29" name="TextBox 26"/>
            <p:cNvSpPr txBox="1"/>
            <p:nvPr/>
          </p:nvSpPr>
          <p:spPr>
            <a:xfrm>
              <a:off x="4529358" y="2407215"/>
              <a:ext cx="1491466" cy="17634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rgbClr val="FFFFFF"/>
                </a:solidFill>
                <a:effectLst/>
                <a:uLnTx/>
                <a:uFillTx/>
                <a:latin typeface="Arial Narrow" panose="020B0606020202030204" pitchFamily="34" charset="0"/>
                <a:ea typeface="+mn-ea"/>
                <a:cs typeface="+mn-cs"/>
              </a:endParaRPr>
            </a:p>
          </p:txBody>
        </p:sp>
      </p:grpSp>
      <p:pic>
        <p:nvPicPr>
          <p:cNvPr id="1028" name="Picture 4" descr="https://www.apsstandard.org/images/home-slide-1-cloud-ic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13539" y="4000470"/>
            <a:ext cx="862856" cy="539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32114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bject 4"/>
          <p:cNvSpPr/>
          <p:nvPr/>
        </p:nvSpPr>
        <p:spPr>
          <a:xfrm>
            <a:off x="0" y="0"/>
            <a:ext cx="12178747"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rgbClr val="1E4191">
              <a:lumMod val="60000"/>
              <a:lumOff val="40000"/>
            </a:srgbClr>
          </a:solidFill>
        </p:spPr>
        <p:txBody>
          <a:bodyPr wrap="square" lIns="0" tIns="0" rIns="0" bIns="0" rtlCol="0"/>
          <a:lstStyle/>
          <a:p>
            <a:pPr>
              <a:defRPr/>
            </a:pPr>
            <a:endParaRPr sz="1266" kern="0">
              <a:solidFill>
                <a:srgbClr val="1E4191"/>
              </a:solidFill>
            </a:endParaRPr>
          </a:p>
        </p:txBody>
      </p:sp>
      <p:sp>
        <p:nvSpPr>
          <p:cNvPr id="29"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solidFill>
                <a:srgbClr val="1E4191"/>
              </a:solidFill>
            </a:endParaRPr>
          </a:p>
        </p:txBody>
      </p:sp>
      <p:sp>
        <p:nvSpPr>
          <p:cNvPr id="31" name="Title 1"/>
          <p:cNvSpPr txBox="1">
            <a:spLocks/>
          </p:cNvSpPr>
          <p:nvPr/>
        </p:nvSpPr>
        <p:spPr>
          <a:xfrm>
            <a:off x="508000" y="268929"/>
            <a:ext cx="11249152" cy="530352"/>
          </a:xfrm>
          <a:prstGeom prst="rect">
            <a:avLst/>
          </a:prstGeom>
        </p:spPr>
        <p:txBody>
          <a:bodyP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FFFFFF"/>
                </a:solidFill>
              </a:rPr>
              <a:t>Prospective Timeline</a:t>
            </a:r>
          </a:p>
        </p:txBody>
      </p:sp>
      <p:grpSp>
        <p:nvGrpSpPr>
          <p:cNvPr id="15" name="Group 14"/>
          <p:cNvGrpSpPr/>
          <p:nvPr/>
        </p:nvGrpSpPr>
        <p:grpSpPr>
          <a:xfrm>
            <a:off x="1753182" y="880151"/>
            <a:ext cx="1691640" cy="5957678"/>
            <a:chOff x="1760774" y="859979"/>
            <a:chExt cx="1691640" cy="5930786"/>
          </a:xfrm>
        </p:grpSpPr>
        <p:sp>
          <p:nvSpPr>
            <p:cNvPr id="44" name="Rectangle 43"/>
            <p:cNvSpPr/>
            <p:nvPr/>
          </p:nvSpPr>
          <p:spPr>
            <a:xfrm>
              <a:off x="1760774" y="859979"/>
              <a:ext cx="1691640" cy="294399"/>
            </a:xfrm>
            <a:prstGeom prst="rect">
              <a:avLst/>
            </a:prstGeom>
            <a:solidFill>
              <a:schemeClr val="tx1">
                <a:lumMod val="60000"/>
                <a:lumOff val="40000"/>
              </a:schemeClr>
            </a:solidFill>
            <a:ln w="9525" cap="flat" cmpd="sng" algn="ctr">
              <a:solidFill>
                <a:srgbClr val="FFFFFF"/>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2000" b="1" dirty="0">
                  <a:solidFill>
                    <a:srgbClr val="FFFFFF"/>
                  </a:solidFill>
                  <a:latin typeface="Calibri"/>
                </a:rPr>
                <a:t>Weeks 3-4</a:t>
              </a:r>
            </a:p>
          </p:txBody>
        </p:sp>
        <p:sp>
          <p:nvSpPr>
            <p:cNvPr id="73" name="Rectangle 72"/>
            <p:cNvSpPr/>
            <p:nvPr/>
          </p:nvSpPr>
          <p:spPr>
            <a:xfrm>
              <a:off x="1760774" y="1196751"/>
              <a:ext cx="1691640" cy="457200"/>
            </a:xfrm>
            <a:prstGeom prst="rect">
              <a:avLst/>
            </a:prstGeom>
            <a:solidFill>
              <a:schemeClr val="tx1">
                <a:lumMod val="60000"/>
                <a:lumOff val="40000"/>
              </a:schemeClr>
            </a:solidFill>
            <a:ln w="952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400" b="1" dirty="0">
                  <a:solidFill>
                    <a:srgbClr val="FFFFFF"/>
                  </a:solidFill>
                  <a:latin typeface="Calibri"/>
                </a:rPr>
                <a:t>Conception &amp; Design</a:t>
              </a:r>
            </a:p>
          </p:txBody>
        </p:sp>
        <p:sp>
          <p:nvSpPr>
            <p:cNvPr id="74" name="Content Placeholder 14"/>
            <p:cNvSpPr txBox="1">
              <a:spLocks/>
            </p:cNvSpPr>
            <p:nvPr/>
          </p:nvSpPr>
          <p:spPr>
            <a:xfrm>
              <a:off x="1760774" y="1714594"/>
              <a:ext cx="1691640" cy="5076171"/>
            </a:xfrm>
            <a:prstGeom prst="rect">
              <a:avLst/>
            </a:prstGeom>
            <a:solidFill>
              <a:srgbClr val="FFFFFF">
                <a:lumMod val="95000"/>
              </a:srgbClr>
            </a:solidFill>
          </p:spPr>
          <p:txBody>
            <a:bodyPr vert="horz" wrap="square" lIns="91440" tIns="45720" rIns="91440" bIns="4572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82880" indent="-182880">
                <a:spcBef>
                  <a:spcPts val="3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Populate initial product backlog</a:t>
              </a:r>
            </a:p>
            <a:p>
              <a:pPr marL="182880" indent="-182880">
                <a:spcBef>
                  <a:spcPts val="3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Refine user stories and define  initial acceptance criteria</a:t>
              </a:r>
            </a:p>
            <a:p>
              <a:pPr marL="182880" indent="-182880">
                <a:lnSpc>
                  <a:spcPct val="110000"/>
                </a:lnSpc>
                <a:spcBef>
                  <a:spcPts val="3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Backlog Grooming, Iteration Planning,</a:t>
              </a:r>
            </a:p>
            <a:p>
              <a:pPr marL="182880" indent="-182880">
                <a:lnSpc>
                  <a:spcPct val="110000"/>
                </a:lnSpc>
                <a:spcBef>
                  <a:spcPts val="3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JEDI design (Just Enough Design Initially): High level analysis/design/</a:t>
              </a:r>
              <a:br>
                <a:rPr lang="en-US" sz="1200" dirty="0">
                  <a:solidFill>
                    <a:srgbClr val="6A6A6A"/>
                  </a:solidFill>
                  <a:latin typeface="Swis721 BT" pitchFamily="34" charset="0"/>
                  <a:cs typeface="Arial" pitchFamily="34" charset="0"/>
                </a:rPr>
              </a:br>
              <a:r>
                <a:rPr lang="en-US" sz="1200" dirty="0">
                  <a:solidFill>
                    <a:srgbClr val="6A6A6A"/>
                  </a:solidFill>
                  <a:latin typeface="Swis721 BT" pitchFamily="34" charset="0"/>
                  <a:cs typeface="Arial" pitchFamily="34" charset="0"/>
                </a:rPr>
                <a:t>test planning for early iterations</a:t>
              </a:r>
            </a:p>
            <a:p>
              <a:pPr marL="182880" indent="-182880">
                <a:lnSpc>
                  <a:spcPct val="110000"/>
                </a:lnSpc>
                <a:spcBef>
                  <a:spcPts val="3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First cut of API specifications for reporting services APIs</a:t>
              </a:r>
            </a:p>
            <a:p>
              <a:pPr marL="182880" indent="-182880">
                <a:lnSpc>
                  <a:spcPct val="110000"/>
                </a:lnSpc>
                <a:spcBef>
                  <a:spcPts val="3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Create test plans for reporting services APIs</a:t>
              </a:r>
              <a:endParaRPr lang="en-US" sz="1200" b="1" dirty="0">
                <a:solidFill>
                  <a:srgbClr val="1E4191">
                    <a:lumMod val="60000"/>
                    <a:lumOff val="40000"/>
                  </a:srgbClr>
                </a:solidFill>
                <a:latin typeface="Swis721 BT" pitchFamily="34" charset="0"/>
                <a:cs typeface="Arial" pitchFamily="34" charset="0"/>
              </a:endParaRPr>
            </a:p>
            <a:p>
              <a:pPr>
                <a:lnSpc>
                  <a:spcPct val="110000"/>
                </a:lnSpc>
                <a:spcBef>
                  <a:spcPts val="300"/>
                </a:spcBef>
                <a:buClr>
                  <a:srgbClr val="1E4191">
                    <a:lumMod val="60000"/>
                    <a:lumOff val="40000"/>
                  </a:srgbClr>
                </a:buClr>
                <a:buSzPct val="120000"/>
                <a:defRPr/>
              </a:pPr>
              <a:r>
                <a:rPr lang="en-US" sz="1200" b="1" dirty="0">
                  <a:solidFill>
                    <a:srgbClr val="1E4191">
                      <a:lumMod val="60000"/>
                      <a:lumOff val="40000"/>
                    </a:srgbClr>
                  </a:solidFill>
                  <a:latin typeface="Swis721 BT" pitchFamily="34" charset="0"/>
                  <a:cs typeface="Arial" pitchFamily="34" charset="0"/>
                </a:rPr>
                <a:t>Walkthrough: API designs &amp; specifications, user stories</a:t>
              </a:r>
              <a:endParaRPr lang="en-US" sz="1200" dirty="0">
                <a:solidFill>
                  <a:srgbClr val="6A6A6A"/>
                </a:solidFill>
                <a:latin typeface="Swis721 BT" pitchFamily="34" charset="0"/>
                <a:cs typeface="Arial" pitchFamily="34" charset="0"/>
              </a:endParaRPr>
            </a:p>
          </p:txBody>
        </p:sp>
      </p:grpSp>
      <p:grpSp>
        <p:nvGrpSpPr>
          <p:cNvPr id="16" name="Group 15"/>
          <p:cNvGrpSpPr/>
          <p:nvPr/>
        </p:nvGrpSpPr>
        <p:grpSpPr>
          <a:xfrm>
            <a:off x="3489216" y="880151"/>
            <a:ext cx="1691640" cy="5957679"/>
            <a:chOff x="3501415" y="859979"/>
            <a:chExt cx="1691640" cy="5930787"/>
          </a:xfrm>
        </p:grpSpPr>
        <p:sp>
          <p:nvSpPr>
            <p:cNvPr id="45" name="Rectangle 44"/>
            <p:cNvSpPr/>
            <p:nvPr/>
          </p:nvSpPr>
          <p:spPr>
            <a:xfrm>
              <a:off x="3501415" y="859979"/>
              <a:ext cx="1691640" cy="294399"/>
            </a:xfrm>
            <a:prstGeom prst="rect">
              <a:avLst/>
            </a:prstGeom>
            <a:solidFill>
              <a:schemeClr val="tx1">
                <a:lumMod val="60000"/>
                <a:lumOff val="40000"/>
              </a:schemeClr>
            </a:solidFill>
            <a:ln w="9525" cap="flat" cmpd="sng" algn="ctr">
              <a:solidFill>
                <a:srgbClr val="FFFFFF"/>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2000" b="1" dirty="0">
                  <a:solidFill>
                    <a:srgbClr val="FFFFFF"/>
                  </a:solidFill>
                  <a:latin typeface="Calibri"/>
                </a:rPr>
                <a:t>Weeks 5-6</a:t>
              </a:r>
            </a:p>
          </p:txBody>
        </p:sp>
        <p:sp>
          <p:nvSpPr>
            <p:cNvPr id="76" name="Rectangle 75"/>
            <p:cNvSpPr/>
            <p:nvPr/>
          </p:nvSpPr>
          <p:spPr>
            <a:xfrm>
              <a:off x="3501415" y="1196751"/>
              <a:ext cx="1691640" cy="457200"/>
            </a:xfrm>
            <a:prstGeom prst="rect">
              <a:avLst/>
            </a:prstGeom>
            <a:solidFill>
              <a:schemeClr val="tx1">
                <a:lumMod val="60000"/>
                <a:lumOff val="40000"/>
              </a:schemeClr>
            </a:solidFill>
            <a:ln w="952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400" b="1" dirty="0">
                  <a:solidFill>
                    <a:srgbClr val="FFFFFF"/>
                  </a:solidFill>
                  <a:latin typeface="Calibri"/>
                </a:rPr>
                <a:t>Reporting Services Buildout</a:t>
              </a:r>
            </a:p>
          </p:txBody>
        </p:sp>
        <p:sp>
          <p:nvSpPr>
            <p:cNvPr id="77" name="Content Placeholder 14"/>
            <p:cNvSpPr txBox="1">
              <a:spLocks/>
            </p:cNvSpPr>
            <p:nvPr/>
          </p:nvSpPr>
          <p:spPr>
            <a:xfrm>
              <a:off x="3501415" y="1714595"/>
              <a:ext cx="1691640" cy="5076171"/>
            </a:xfrm>
            <a:prstGeom prst="rect">
              <a:avLst/>
            </a:prstGeom>
            <a:solidFill>
              <a:srgbClr val="FFFFFF">
                <a:lumMod val="95000"/>
              </a:srgbClr>
            </a:solidFill>
          </p:spPr>
          <p:txBody>
            <a:bodyPr vert="horz" wrap="square" lIns="91440" tIns="45720" rIns="91440" bIns="4572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82880" indent="-182880">
                <a:spcBef>
                  <a:spcPts val="300"/>
                </a:spcBef>
                <a:buClr>
                  <a:srgbClr val="5881DD"/>
                </a:buClr>
                <a:buSzPct val="120000"/>
                <a:buFont typeface="Wingdings" pitchFamily="2" charset="2"/>
                <a:buChar char="§"/>
                <a:defRPr/>
              </a:pPr>
              <a:r>
                <a:rPr lang="en-US" sz="1200" dirty="0">
                  <a:solidFill>
                    <a:srgbClr val="6A6A6A"/>
                  </a:solidFill>
                  <a:latin typeface="Swis721 BT" pitchFamily="34" charset="0"/>
                  <a:cs typeface="Arial" pitchFamily="34" charset="0"/>
                </a:rPr>
                <a:t>Migrate report metadata &amp; schedules data sources to scalable cloud databases</a:t>
              </a:r>
            </a:p>
            <a:p>
              <a:pPr marL="182880" indent="-182880">
                <a:spcBef>
                  <a:spcPts val="300"/>
                </a:spcBef>
                <a:buClr>
                  <a:srgbClr val="5881DD"/>
                </a:buClr>
                <a:buSzPct val="120000"/>
                <a:buFont typeface="Wingdings" pitchFamily="2" charset="2"/>
                <a:buChar char="§"/>
                <a:defRPr/>
              </a:pPr>
              <a:r>
                <a:rPr lang="en-US" sz="1200" dirty="0">
                  <a:solidFill>
                    <a:srgbClr val="6A6A6A"/>
                  </a:solidFill>
                  <a:latin typeface="Swis721 BT" pitchFamily="34" charset="0"/>
                  <a:cs typeface="Arial" pitchFamily="34" charset="0"/>
                </a:rPr>
                <a:t>Migrate current report codebase to microservices architecture</a:t>
              </a:r>
            </a:p>
            <a:p>
              <a:pPr marL="182880" indent="-182880">
                <a:spcBef>
                  <a:spcPts val="300"/>
                </a:spcBef>
                <a:buClr>
                  <a:srgbClr val="5881DD"/>
                </a:buClr>
                <a:buSzPct val="120000"/>
                <a:buFont typeface="Wingdings" pitchFamily="2" charset="2"/>
                <a:buChar char="§"/>
                <a:defRPr/>
              </a:pPr>
              <a:r>
                <a:rPr lang="en-US" sz="1200" dirty="0">
                  <a:solidFill>
                    <a:srgbClr val="6A6A6A"/>
                  </a:solidFill>
                  <a:latin typeface="Swis721 BT" pitchFamily="34" charset="0"/>
                  <a:cs typeface="Arial" pitchFamily="34" charset="0"/>
                </a:rPr>
                <a:t>Enhance reporting services to use scalable blob storage for generated reports</a:t>
              </a:r>
            </a:p>
            <a:p>
              <a:pPr marL="182880" indent="-182880">
                <a:spcBef>
                  <a:spcPts val="3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Integrate with security layers (OAuth2 etc.)</a:t>
              </a:r>
              <a:br>
                <a:rPr lang="en-US" sz="1200" dirty="0">
                  <a:solidFill>
                    <a:srgbClr val="6A6A6A"/>
                  </a:solidFill>
                  <a:latin typeface="Swis721 BT" pitchFamily="34" charset="0"/>
                  <a:cs typeface="Arial" pitchFamily="34" charset="0"/>
                </a:rPr>
              </a:br>
              <a:endParaRPr lang="en-US" sz="1200" dirty="0">
                <a:solidFill>
                  <a:srgbClr val="6A6A6A"/>
                </a:solidFill>
                <a:latin typeface="Swis721 BT" pitchFamily="34" charset="0"/>
                <a:cs typeface="Arial" pitchFamily="34" charset="0"/>
              </a:endParaRPr>
            </a:p>
            <a:p>
              <a:pPr marL="182880" indent="-182880">
                <a:spcBef>
                  <a:spcPts val="300"/>
                </a:spcBef>
                <a:buClr>
                  <a:srgbClr val="1E4191">
                    <a:lumMod val="60000"/>
                    <a:lumOff val="40000"/>
                  </a:srgbClr>
                </a:buClr>
                <a:buSzPct val="120000"/>
                <a:buFont typeface="Wingdings" pitchFamily="2" charset="2"/>
                <a:buChar char="§"/>
                <a:defRPr/>
              </a:pPr>
              <a:endParaRPr lang="en-US" sz="1200" dirty="0">
                <a:solidFill>
                  <a:srgbClr val="6A6A6A"/>
                </a:solidFill>
                <a:latin typeface="Swis721 BT" pitchFamily="34" charset="0"/>
                <a:cs typeface="Arial" pitchFamily="34" charset="0"/>
              </a:endParaRPr>
            </a:p>
            <a:p>
              <a:pPr marL="182880" indent="-182880">
                <a:spcBef>
                  <a:spcPts val="300"/>
                </a:spcBef>
                <a:buClr>
                  <a:srgbClr val="1E4191">
                    <a:lumMod val="60000"/>
                    <a:lumOff val="40000"/>
                  </a:srgbClr>
                </a:buClr>
                <a:buSzPct val="120000"/>
                <a:buFont typeface="Wingdings" pitchFamily="2" charset="2"/>
                <a:buChar char="§"/>
                <a:defRPr/>
              </a:pPr>
              <a:endParaRPr lang="en-US" sz="1200" dirty="0">
                <a:solidFill>
                  <a:srgbClr val="6A6A6A"/>
                </a:solidFill>
                <a:latin typeface="Swis721 BT" pitchFamily="34" charset="0"/>
                <a:cs typeface="Arial" pitchFamily="34" charset="0"/>
              </a:endParaRPr>
            </a:p>
            <a:p>
              <a:pPr marL="182880" indent="-182880">
                <a:spcBef>
                  <a:spcPts val="300"/>
                </a:spcBef>
                <a:buClr>
                  <a:srgbClr val="1E4191">
                    <a:lumMod val="60000"/>
                    <a:lumOff val="40000"/>
                  </a:srgbClr>
                </a:buClr>
                <a:buSzPct val="120000"/>
                <a:buFont typeface="Wingdings" pitchFamily="2" charset="2"/>
                <a:buChar char="§"/>
                <a:defRPr/>
              </a:pPr>
              <a:endParaRPr lang="en-US" sz="1200" dirty="0">
                <a:solidFill>
                  <a:srgbClr val="6A6A6A"/>
                </a:solidFill>
                <a:latin typeface="Swis721 BT" pitchFamily="34" charset="0"/>
                <a:cs typeface="Arial" pitchFamily="34" charset="0"/>
              </a:endParaRPr>
            </a:p>
            <a:p>
              <a:pPr>
                <a:spcBef>
                  <a:spcPts val="300"/>
                </a:spcBef>
                <a:buClr>
                  <a:srgbClr val="1E4191">
                    <a:lumMod val="60000"/>
                    <a:lumOff val="40000"/>
                  </a:srgbClr>
                </a:buClr>
                <a:buSzPct val="120000"/>
                <a:defRPr/>
              </a:pPr>
              <a:r>
                <a:rPr lang="en-US" sz="1200" b="1" dirty="0">
                  <a:solidFill>
                    <a:srgbClr val="1E4191">
                      <a:lumMod val="60000"/>
                      <a:lumOff val="40000"/>
                    </a:srgbClr>
                  </a:solidFill>
                  <a:latin typeface="Swis721 BT" pitchFamily="34" charset="0"/>
                  <a:cs typeface="Arial" pitchFamily="34" charset="0"/>
                </a:rPr>
                <a:t>Demo: reporting services operational on cloud</a:t>
              </a:r>
            </a:p>
          </p:txBody>
        </p:sp>
      </p:grpSp>
      <p:grpSp>
        <p:nvGrpSpPr>
          <p:cNvPr id="17" name="Group 16"/>
          <p:cNvGrpSpPr/>
          <p:nvPr/>
        </p:nvGrpSpPr>
        <p:grpSpPr>
          <a:xfrm>
            <a:off x="5225250" y="880151"/>
            <a:ext cx="1691640" cy="5957678"/>
            <a:chOff x="5231972" y="859979"/>
            <a:chExt cx="1691640" cy="5930786"/>
          </a:xfrm>
        </p:grpSpPr>
        <p:sp>
          <p:nvSpPr>
            <p:cNvPr id="46" name="Rectangle 45"/>
            <p:cNvSpPr/>
            <p:nvPr/>
          </p:nvSpPr>
          <p:spPr>
            <a:xfrm>
              <a:off x="5231972" y="859979"/>
              <a:ext cx="1691640" cy="294399"/>
            </a:xfrm>
            <a:prstGeom prst="rect">
              <a:avLst/>
            </a:prstGeom>
            <a:solidFill>
              <a:schemeClr val="tx1">
                <a:lumMod val="60000"/>
                <a:lumOff val="40000"/>
              </a:schemeClr>
            </a:solidFill>
            <a:ln w="9525" cap="flat" cmpd="sng" algn="ctr">
              <a:solidFill>
                <a:srgbClr val="FFFFFF"/>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2000" b="1" dirty="0">
                  <a:solidFill>
                    <a:srgbClr val="FFFFFF"/>
                  </a:solidFill>
                  <a:latin typeface="Calibri"/>
                </a:rPr>
                <a:t>Weeks 7-8</a:t>
              </a:r>
            </a:p>
          </p:txBody>
        </p:sp>
        <p:sp>
          <p:nvSpPr>
            <p:cNvPr id="79" name="Rectangle 78"/>
            <p:cNvSpPr/>
            <p:nvPr/>
          </p:nvSpPr>
          <p:spPr>
            <a:xfrm>
              <a:off x="5231972" y="1196750"/>
              <a:ext cx="1691640" cy="457200"/>
            </a:xfrm>
            <a:prstGeom prst="rect">
              <a:avLst/>
            </a:prstGeom>
            <a:solidFill>
              <a:schemeClr val="tx1">
                <a:lumMod val="60000"/>
                <a:lumOff val="40000"/>
              </a:schemeClr>
            </a:solidFill>
            <a:ln w="952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400" b="1" dirty="0">
                  <a:solidFill>
                    <a:srgbClr val="FFFFFF"/>
                  </a:solidFill>
                  <a:latin typeface="Calibri"/>
                </a:rPr>
                <a:t>Data Federation Services  Buildout</a:t>
              </a:r>
            </a:p>
          </p:txBody>
        </p:sp>
        <p:sp>
          <p:nvSpPr>
            <p:cNvPr id="80" name="Content Placeholder 14"/>
            <p:cNvSpPr txBox="1">
              <a:spLocks/>
            </p:cNvSpPr>
            <p:nvPr/>
          </p:nvSpPr>
          <p:spPr>
            <a:xfrm>
              <a:off x="5231972" y="1714594"/>
              <a:ext cx="1691640" cy="5076171"/>
            </a:xfrm>
            <a:prstGeom prst="rect">
              <a:avLst/>
            </a:prstGeom>
            <a:solidFill>
              <a:srgbClr val="FFFFFF">
                <a:lumMod val="95000"/>
              </a:srgbClr>
            </a:solidFill>
          </p:spPr>
          <p:txBody>
            <a:bodyPr vert="horz" wrap="square" lIns="91440" tIns="45720" rIns="91440" bIns="4572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82880" indent="-182880">
                <a:spcBef>
                  <a:spcPts val="2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Evaluate, select &amp; stand up OSS packages for data mapping &amp; integration</a:t>
              </a:r>
            </a:p>
            <a:p>
              <a:pPr marL="182880" indent="-182880">
                <a:spcBef>
                  <a:spcPts val="2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Create and test workflows to normalize &amp; transform data from multiple data sources</a:t>
              </a:r>
            </a:p>
            <a:p>
              <a:pPr marL="182880" indent="-182880">
                <a:spcBef>
                  <a:spcPts val="2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Integrate with security layers (OAuth2 etc.)</a:t>
              </a:r>
            </a:p>
            <a:p>
              <a:pPr marL="182880" indent="-182880">
                <a:spcBef>
                  <a:spcPts val="3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Enable for integration with reporting services</a:t>
              </a:r>
              <a:br>
                <a:rPr lang="en-US" sz="1200" dirty="0">
                  <a:solidFill>
                    <a:srgbClr val="6A6A6A"/>
                  </a:solidFill>
                  <a:latin typeface="Swis721 BT" pitchFamily="34" charset="0"/>
                  <a:cs typeface="Arial" pitchFamily="34" charset="0"/>
                </a:rPr>
              </a:br>
              <a:endParaRPr lang="en-US" sz="1200" dirty="0">
                <a:solidFill>
                  <a:srgbClr val="6A6A6A"/>
                </a:solidFill>
                <a:latin typeface="Swis721 BT" pitchFamily="34" charset="0"/>
                <a:cs typeface="Arial" pitchFamily="34" charset="0"/>
              </a:endParaRPr>
            </a:p>
            <a:p>
              <a:pPr marL="182880" indent="-182880">
                <a:spcBef>
                  <a:spcPts val="300"/>
                </a:spcBef>
                <a:buClr>
                  <a:srgbClr val="1E4191">
                    <a:lumMod val="60000"/>
                    <a:lumOff val="40000"/>
                  </a:srgbClr>
                </a:buClr>
                <a:buSzPct val="120000"/>
                <a:buFont typeface="Wingdings" pitchFamily="2" charset="2"/>
                <a:buChar char="§"/>
                <a:defRPr/>
              </a:pPr>
              <a:endParaRPr lang="en-US" sz="1200" dirty="0">
                <a:solidFill>
                  <a:srgbClr val="6A6A6A"/>
                </a:solidFill>
                <a:latin typeface="Swis721 BT" pitchFamily="34" charset="0"/>
                <a:cs typeface="Arial" pitchFamily="34" charset="0"/>
              </a:endParaRPr>
            </a:p>
            <a:p>
              <a:pPr marL="182880" indent="-182880">
                <a:spcBef>
                  <a:spcPts val="300"/>
                </a:spcBef>
                <a:buClr>
                  <a:srgbClr val="1E4191">
                    <a:lumMod val="60000"/>
                    <a:lumOff val="40000"/>
                  </a:srgbClr>
                </a:buClr>
                <a:buSzPct val="120000"/>
                <a:buFont typeface="Wingdings" pitchFamily="2" charset="2"/>
                <a:buChar char="§"/>
                <a:defRPr/>
              </a:pPr>
              <a:endParaRPr lang="en-US" sz="1200" dirty="0">
                <a:solidFill>
                  <a:srgbClr val="6A6A6A"/>
                </a:solidFill>
                <a:latin typeface="Swis721 BT" pitchFamily="34" charset="0"/>
                <a:cs typeface="Arial" pitchFamily="34" charset="0"/>
              </a:endParaRPr>
            </a:p>
            <a:p>
              <a:pPr marL="182880" indent="-182880">
                <a:spcBef>
                  <a:spcPts val="300"/>
                </a:spcBef>
                <a:buClr>
                  <a:srgbClr val="1E4191">
                    <a:lumMod val="60000"/>
                    <a:lumOff val="40000"/>
                  </a:srgbClr>
                </a:buClr>
                <a:buSzPct val="120000"/>
                <a:buFont typeface="Wingdings" pitchFamily="2" charset="2"/>
                <a:buChar char="§"/>
                <a:defRPr/>
              </a:pPr>
              <a:endParaRPr lang="en-US" sz="1200" dirty="0">
                <a:solidFill>
                  <a:srgbClr val="6A6A6A"/>
                </a:solidFill>
                <a:latin typeface="Swis721 BT" pitchFamily="34" charset="0"/>
                <a:cs typeface="Arial" pitchFamily="34" charset="0"/>
              </a:endParaRPr>
            </a:p>
            <a:p>
              <a:pPr>
                <a:spcBef>
                  <a:spcPts val="200"/>
                </a:spcBef>
                <a:buClr>
                  <a:srgbClr val="1E4191">
                    <a:lumMod val="60000"/>
                    <a:lumOff val="40000"/>
                  </a:srgbClr>
                </a:buClr>
                <a:buSzPct val="120000"/>
                <a:defRPr/>
              </a:pPr>
              <a:r>
                <a:rPr lang="en-US" sz="1200" b="1" dirty="0">
                  <a:solidFill>
                    <a:srgbClr val="1E4191">
                      <a:lumMod val="60000"/>
                      <a:lumOff val="40000"/>
                    </a:srgbClr>
                  </a:solidFill>
                  <a:latin typeface="Swis721 BT" pitchFamily="34" charset="0"/>
                  <a:cs typeface="Arial" pitchFamily="34" charset="0"/>
                </a:rPr>
                <a:t>Demo: data federation services</a:t>
              </a:r>
            </a:p>
          </p:txBody>
        </p:sp>
      </p:grpSp>
      <p:grpSp>
        <p:nvGrpSpPr>
          <p:cNvPr id="14" name="Group 13"/>
          <p:cNvGrpSpPr/>
          <p:nvPr/>
        </p:nvGrpSpPr>
        <p:grpSpPr>
          <a:xfrm>
            <a:off x="17148" y="880151"/>
            <a:ext cx="1691640" cy="5957679"/>
            <a:chOff x="17148" y="859979"/>
            <a:chExt cx="1691640" cy="5930787"/>
          </a:xfrm>
        </p:grpSpPr>
        <p:sp>
          <p:nvSpPr>
            <p:cNvPr id="43" name="Rectangle 42"/>
            <p:cNvSpPr/>
            <p:nvPr/>
          </p:nvSpPr>
          <p:spPr>
            <a:xfrm>
              <a:off x="17148" y="859979"/>
              <a:ext cx="1691640" cy="294399"/>
            </a:xfrm>
            <a:prstGeom prst="rect">
              <a:avLst/>
            </a:prstGeom>
            <a:solidFill>
              <a:schemeClr val="tx1">
                <a:lumMod val="60000"/>
                <a:lumOff val="40000"/>
              </a:schemeClr>
            </a:solidFill>
            <a:ln w="9525" cap="flat" cmpd="sng" algn="ctr">
              <a:solidFill>
                <a:srgbClr val="FFFFFF"/>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2000" b="1" dirty="0">
                  <a:solidFill>
                    <a:srgbClr val="FFFFFF"/>
                  </a:solidFill>
                  <a:latin typeface="Calibri"/>
                </a:rPr>
                <a:t>Weeks 1-2</a:t>
              </a:r>
            </a:p>
          </p:txBody>
        </p:sp>
        <p:sp>
          <p:nvSpPr>
            <p:cNvPr id="90" name="Rectangle 89"/>
            <p:cNvSpPr/>
            <p:nvPr/>
          </p:nvSpPr>
          <p:spPr>
            <a:xfrm>
              <a:off x="17148" y="1196750"/>
              <a:ext cx="1691640" cy="457200"/>
            </a:xfrm>
            <a:prstGeom prst="rect">
              <a:avLst/>
            </a:prstGeom>
            <a:solidFill>
              <a:schemeClr val="tx1">
                <a:lumMod val="60000"/>
                <a:lumOff val="40000"/>
              </a:schemeClr>
            </a:solidFill>
            <a:ln w="952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400" b="1" dirty="0">
                  <a:solidFill>
                    <a:srgbClr val="FFFFFF"/>
                  </a:solidFill>
                  <a:latin typeface="Calibri"/>
                </a:rPr>
                <a:t>Foundational Readiness</a:t>
              </a:r>
            </a:p>
          </p:txBody>
        </p:sp>
        <p:sp>
          <p:nvSpPr>
            <p:cNvPr id="91" name="Content Placeholder 14"/>
            <p:cNvSpPr txBox="1">
              <a:spLocks/>
            </p:cNvSpPr>
            <p:nvPr/>
          </p:nvSpPr>
          <p:spPr>
            <a:xfrm>
              <a:off x="17148" y="1714595"/>
              <a:ext cx="1691640" cy="5076171"/>
            </a:xfrm>
            <a:prstGeom prst="rect">
              <a:avLst/>
            </a:prstGeom>
            <a:solidFill>
              <a:srgbClr val="FFFFFF">
                <a:lumMod val="95000"/>
              </a:srgbClr>
            </a:solidFill>
          </p:spPr>
          <p:txBody>
            <a:bodyPr vert="horz" wrap="square" lIns="91440" tIns="45720" rIns="91440" bIns="4572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82880" indent="-182880">
                <a:spcBef>
                  <a:spcPts val="3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Onboard architect, technical product owner, dev engineers, SDETs</a:t>
              </a:r>
            </a:p>
            <a:p>
              <a:pPr marL="182880" indent="-182880">
                <a:spcBef>
                  <a:spcPts val="3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Training &amp; indoctrination for dev engineers on targeted microservices/</a:t>
              </a:r>
              <a:br>
                <a:rPr lang="en-US" sz="1200" dirty="0">
                  <a:solidFill>
                    <a:srgbClr val="6A6A6A"/>
                  </a:solidFill>
                  <a:latin typeface="Swis721 BT" pitchFamily="34" charset="0"/>
                  <a:cs typeface="Arial" pitchFamily="34" charset="0"/>
                </a:rPr>
              </a:br>
              <a:r>
                <a:rPr lang="en-US" sz="1200" dirty="0">
                  <a:solidFill>
                    <a:srgbClr val="6A6A6A"/>
                  </a:solidFill>
                  <a:latin typeface="Swis721 BT" pitchFamily="34" charset="0"/>
                  <a:cs typeface="Arial" pitchFamily="34" charset="0"/>
                </a:rPr>
                <a:t>cloud platform(s), microservices frameworks, tools, processes and methodology in use on project</a:t>
              </a:r>
            </a:p>
            <a:p>
              <a:pPr marL="182880" indent="-182880">
                <a:spcBef>
                  <a:spcPts val="3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Set up Agile team tools (JIRA, Confluence, etc.)</a:t>
              </a:r>
            </a:p>
            <a:p>
              <a:pPr marL="182880" indent="-182880">
                <a:spcBef>
                  <a:spcPts val="3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Set up architecture repository</a:t>
              </a:r>
            </a:p>
            <a:p>
              <a:pPr marL="182880" indent="-182880">
                <a:spcBef>
                  <a:spcPts val="3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Set up quality management tools</a:t>
              </a:r>
            </a:p>
            <a:p>
              <a:pPr marL="182880" indent="-182880">
                <a:spcBef>
                  <a:spcPts val="3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Set up build automation pipelines (CI/CD)</a:t>
              </a:r>
            </a:p>
          </p:txBody>
        </p:sp>
      </p:grpSp>
      <p:grpSp>
        <p:nvGrpSpPr>
          <p:cNvPr id="18" name="Group 17"/>
          <p:cNvGrpSpPr/>
          <p:nvPr/>
        </p:nvGrpSpPr>
        <p:grpSpPr>
          <a:xfrm>
            <a:off x="6961284" y="880151"/>
            <a:ext cx="1691640" cy="5957678"/>
            <a:chOff x="6958431" y="859979"/>
            <a:chExt cx="1691640" cy="5930786"/>
          </a:xfrm>
        </p:grpSpPr>
        <p:sp>
          <p:nvSpPr>
            <p:cNvPr id="84" name="Rectangle 83"/>
            <p:cNvSpPr/>
            <p:nvPr/>
          </p:nvSpPr>
          <p:spPr>
            <a:xfrm>
              <a:off x="6958431" y="859979"/>
              <a:ext cx="1691640" cy="294399"/>
            </a:xfrm>
            <a:prstGeom prst="rect">
              <a:avLst/>
            </a:prstGeom>
            <a:solidFill>
              <a:schemeClr val="tx1">
                <a:lumMod val="60000"/>
                <a:lumOff val="40000"/>
              </a:schemeClr>
            </a:solidFill>
            <a:ln w="9525" cap="flat" cmpd="sng" algn="ctr">
              <a:solidFill>
                <a:srgbClr val="FFFFFF"/>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2000" b="1" dirty="0">
                  <a:solidFill>
                    <a:srgbClr val="FFFFFF"/>
                  </a:solidFill>
                  <a:latin typeface="Calibri"/>
                </a:rPr>
                <a:t>Weeks 9-10</a:t>
              </a:r>
            </a:p>
          </p:txBody>
        </p:sp>
        <p:sp>
          <p:nvSpPr>
            <p:cNvPr id="87" name="Rectangle 86"/>
            <p:cNvSpPr/>
            <p:nvPr/>
          </p:nvSpPr>
          <p:spPr>
            <a:xfrm>
              <a:off x="6958431" y="1196750"/>
              <a:ext cx="1691640" cy="457200"/>
            </a:xfrm>
            <a:prstGeom prst="rect">
              <a:avLst/>
            </a:prstGeom>
            <a:solidFill>
              <a:schemeClr val="tx1">
                <a:lumMod val="60000"/>
                <a:lumOff val="40000"/>
              </a:schemeClr>
            </a:solidFill>
            <a:ln w="952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400" b="1" dirty="0">
                  <a:solidFill>
                    <a:srgbClr val="FFFFFF"/>
                  </a:solidFill>
                  <a:latin typeface="Calibri"/>
                </a:rPr>
                <a:t>Reporting Services Enhancements</a:t>
              </a:r>
            </a:p>
          </p:txBody>
        </p:sp>
        <p:sp>
          <p:nvSpPr>
            <p:cNvPr id="92" name="Content Placeholder 14"/>
            <p:cNvSpPr txBox="1">
              <a:spLocks/>
            </p:cNvSpPr>
            <p:nvPr/>
          </p:nvSpPr>
          <p:spPr>
            <a:xfrm>
              <a:off x="6958431" y="1714594"/>
              <a:ext cx="1691640" cy="5076171"/>
            </a:xfrm>
            <a:prstGeom prst="rect">
              <a:avLst/>
            </a:prstGeom>
            <a:solidFill>
              <a:srgbClr val="FFFFFF">
                <a:lumMod val="95000"/>
              </a:srgbClr>
            </a:solidFill>
          </p:spPr>
          <p:txBody>
            <a:bodyPr vert="horz" wrap="square" lIns="91440" tIns="45720" rIns="91440" bIns="4572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82880" indent="-182880">
                <a:lnSpc>
                  <a:spcPct val="110000"/>
                </a:lnSpc>
                <a:spcBef>
                  <a:spcPts val="3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Enhance reporting services to leverage data federation services</a:t>
              </a:r>
            </a:p>
            <a:p>
              <a:pPr marL="182880" indent="-182880">
                <a:lnSpc>
                  <a:spcPct val="110000"/>
                </a:lnSpc>
                <a:spcBef>
                  <a:spcPts val="3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Refine data federation API as needed</a:t>
              </a:r>
            </a:p>
            <a:p>
              <a:pPr marL="182880" indent="-182880">
                <a:spcBef>
                  <a:spcPts val="3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Refine reporting services APIs to add seamless overlay to data federation services (specification of data sources, mappings, etc. in report metadata)</a:t>
              </a:r>
            </a:p>
            <a:p>
              <a:pPr marL="182880" indent="-182880">
                <a:spcBef>
                  <a:spcPts val="300"/>
                </a:spcBef>
                <a:buClr>
                  <a:srgbClr val="1E4191">
                    <a:lumMod val="60000"/>
                    <a:lumOff val="40000"/>
                  </a:srgbClr>
                </a:buClr>
                <a:buSzPct val="120000"/>
                <a:buFont typeface="Wingdings" pitchFamily="2" charset="2"/>
                <a:buChar char="§"/>
                <a:defRPr/>
              </a:pPr>
              <a:endParaRPr lang="en-US" sz="1200" b="1" dirty="0">
                <a:solidFill>
                  <a:srgbClr val="6A6A6A"/>
                </a:solidFill>
                <a:latin typeface="Swis721 BT" pitchFamily="34" charset="0"/>
                <a:cs typeface="Arial" pitchFamily="34" charset="0"/>
              </a:endParaRPr>
            </a:p>
            <a:p>
              <a:pPr marL="182880" indent="-182880">
                <a:spcBef>
                  <a:spcPts val="300"/>
                </a:spcBef>
                <a:buClr>
                  <a:srgbClr val="1E4191">
                    <a:lumMod val="60000"/>
                    <a:lumOff val="40000"/>
                  </a:srgbClr>
                </a:buClr>
                <a:buSzPct val="120000"/>
                <a:buFont typeface="Wingdings" pitchFamily="2" charset="2"/>
                <a:buChar char="§"/>
                <a:defRPr/>
              </a:pPr>
              <a:endParaRPr lang="en-US" sz="1200" b="1" dirty="0">
                <a:solidFill>
                  <a:srgbClr val="6A6A6A"/>
                </a:solidFill>
                <a:latin typeface="Swis721 BT" pitchFamily="34" charset="0"/>
                <a:cs typeface="Arial" pitchFamily="34" charset="0"/>
              </a:endParaRPr>
            </a:p>
            <a:p>
              <a:pPr marL="182880" indent="-182880">
                <a:spcBef>
                  <a:spcPts val="300"/>
                </a:spcBef>
                <a:buClr>
                  <a:srgbClr val="1E4191">
                    <a:lumMod val="60000"/>
                    <a:lumOff val="40000"/>
                  </a:srgbClr>
                </a:buClr>
                <a:buSzPct val="120000"/>
                <a:buFont typeface="Wingdings" pitchFamily="2" charset="2"/>
                <a:buChar char="§"/>
                <a:defRPr/>
              </a:pPr>
              <a:endParaRPr lang="en-US" sz="1200" b="1" dirty="0">
                <a:solidFill>
                  <a:srgbClr val="6A6A6A"/>
                </a:solidFill>
                <a:latin typeface="Swis721 BT" pitchFamily="34" charset="0"/>
                <a:cs typeface="Arial" pitchFamily="34" charset="0"/>
              </a:endParaRPr>
            </a:p>
            <a:p>
              <a:pPr marL="182880" indent="-182880">
                <a:spcBef>
                  <a:spcPts val="300"/>
                </a:spcBef>
                <a:buClr>
                  <a:srgbClr val="1E4191">
                    <a:lumMod val="60000"/>
                    <a:lumOff val="40000"/>
                  </a:srgbClr>
                </a:buClr>
                <a:buSzPct val="120000"/>
                <a:buFont typeface="Wingdings" pitchFamily="2" charset="2"/>
                <a:buChar char="§"/>
                <a:defRPr/>
              </a:pPr>
              <a:endParaRPr lang="en-US" sz="1200" b="1" dirty="0">
                <a:solidFill>
                  <a:srgbClr val="6A6A6A"/>
                </a:solidFill>
                <a:latin typeface="Swis721 BT" pitchFamily="34" charset="0"/>
                <a:cs typeface="Arial" pitchFamily="34" charset="0"/>
              </a:endParaRPr>
            </a:p>
            <a:p>
              <a:pPr>
                <a:spcBef>
                  <a:spcPts val="300"/>
                </a:spcBef>
                <a:buClr>
                  <a:srgbClr val="1E4191">
                    <a:lumMod val="60000"/>
                    <a:lumOff val="40000"/>
                  </a:srgbClr>
                </a:buClr>
                <a:buSzPct val="120000"/>
                <a:defRPr/>
              </a:pPr>
              <a:r>
                <a:rPr lang="en-US" sz="1200" b="1" dirty="0">
                  <a:solidFill>
                    <a:srgbClr val="1E4191">
                      <a:lumMod val="60000"/>
                      <a:lumOff val="40000"/>
                    </a:srgbClr>
                  </a:solidFill>
                  <a:latin typeface="Swis721 BT" pitchFamily="34" charset="0"/>
                  <a:cs typeface="Arial" pitchFamily="34" charset="0"/>
                </a:rPr>
                <a:t>Demo: multiple data sources in reporting</a:t>
              </a:r>
            </a:p>
            <a:p>
              <a:pPr marL="182880" indent="-182880">
                <a:lnSpc>
                  <a:spcPct val="110000"/>
                </a:lnSpc>
                <a:spcBef>
                  <a:spcPts val="300"/>
                </a:spcBef>
                <a:buClr>
                  <a:srgbClr val="5881DD"/>
                </a:buClr>
                <a:buSzPct val="120000"/>
                <a:buFont typeface="Wingdings" pitchFamily="2" charset="2"/>
                <a:buChar char="§"/>
                <a:defRPr/>
              </a:pPr>
              <a:endParaRPr lang="en-US" sz="1200" dirty="0">
                <a:solidFill>
                  <a:srgbClr val="6A6A6A"/>
                </a:solidFill>
                <a:latin typeface="Swis721 BT" pitchFamily="34" charset="0"/>
                <a:cs typeface="Arial" pitchFamily="34" charset="0"/>
              </a:endParaRPr>
            </a:p>
            <a:p>
              <a:pPr marL="182880" indent="-182880">
                <a:lnSpc>
                  <a:spcPct val="110000"/>
                </a:lnSpc>
                <a:spcBef>
                  <a:spcPts val="300"/>
                </a:spcBef>
                <a:buClr>
                  <a:srgbClr val="5881DD"/>
                </a:buClr>
                <a:buSzPct val="120000"/>
                <a:buFont typeface="Wingdings" pitchFamily="2" charset="2"/>
                <a:buChar char="§"/>
                <a:defRPr/>
              </a:pPr>
              <a:endParaRPr lang="en-US" sz="1200" b="1" dirty="0">
                <a:solidFill>
                  <a:srgbClr val="1E4191">
                    <a:lumMod val="60000"/>
                    <a:lumOff val="40000"/>
                  </a:srgbClr>
                </a:solidFill>
                <a:latin typeface="Swis721 BT" pitchFamily="34" charset="0"/>
                <a:cs typeface="Arial" pitchFamily="34" charset="0"/>
              </a:endParaRPr>
            </a:p>
          </p:txBody>
        </p:sp>
      </p:grpSp>
      <p:grpSp>
        <p:nvGrpSpPr>
          <p:cNvPr id="19" name="Group 18"/>
          <p:cNvGrpSpPr/>
          <p:nvPr/>
        </p:nvGrpSpPr>
        <p:grpSpPr>
          <a:xfrm>
            <a:off x="8697318" y="880151"/>
            <a:ext cx="1691640" cy="5957678"/>
            <a:chOff x="8687483" y="859979"/>
            <a:chExt cx="1691640" cy="5930786"/>
          </a:xfrm>
        </p:grpSpPr>
        <p:sp>
          <p:nvSpPr>
            <p:cNvPr id="93" name="Rectangle 92"/>
            <p:cNvSpPr/>
            <p:nvPr/>
          </p:nvSpPr>
          <p:spPr>
            <a:xfrm>
              <a:off x="8687483" y="859979"/>
              <a:ext cx="1691640" cy="294399"/>
            </a:xfrm>
            <a:prstGeom prst="rect">
              <a:avLst/>
            </a:prstGeom>
            <a:solidFill>
              <a:schemeClr val="tx1">
                <a:lumMod val="60000"/>
                <a:lumOff val="40000"/>
              </a:schemeClr>
            </a:solidFill>
            <a:ln w="9525" cap="flat" cmpd="sng" algn="ctr">
              <a:solidFill>
                <a:srgbClr val="FFFFFF"/>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2000" b="1" dirty="0">
                  <a:solidFill>
                    <a:srgbClr val="FFFFFF"/>
                  </a:solidFill>
                  <a:latin typeface="Calibri"/>
                </a:rPr>
                <a:t>Weeks 11-12</a:t>
              </a:r>
            </a:p>
          </p:txBody>
        </p:sp>
        <p:sp>
          <p:nvSpPr>
            <p:cNvPr id="95" name="Rectangle 94"/>
            <p:cNvSpPr/>
            <p:nvPr/>
          </p:nvSpPr>
          <p:spPr>
            <a:xfrm>
              <a:off x="8687483" y="1196750"/>
              <a:ext cx="1691640" cy="457200"/>
            </a:xfrm>
            <a:prstGeom prst="rect">
              <a:avLst/>
            </a:prstGeom>
            <a:solidFill>
              <a:schemeClr val="tx1">
                <a:lumMod val="60000"/>
                <a:lumOff val="40000"/>
              </a:schemeClr>
            </a:solidFill>
            <a:ln w="952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400" b="1" dirty="0">
                  <a:solidFill>
                    <a:srgbClr val="FFFFFF"/>
                  </a:solidFill>
                  <a:latin typeface="Calibri"/>
                </a:rPr>
                <a:t>Reporting Services Enhancements</a:t>
              </a:r>
            </a:p>
          </p:txBody>
        </p:sp>
        <p:sp>
          <p:nvSpPr>
            <p:cNvPr id="96" name="Content Placeholder 14"/>
            <p:cNvSpPr txBox="1">
              <a:spLocks/>
            </p:cNvSpPr>
            <p:nvPr/>
          </p:nvSpPr>
          <p:spPr>
            <a:xfrm>
              <a:off x="8687483" y="1714594"/>
              <a:ext cx="1691640" cy="5076171"/>
            </a:xfrm>
            <a:prstGeom prst="rect">
              <a:avLst/>
            </a:prstGeom>
            <a:solidFill>
              <a:srgbClr val="FFFFFF">
                <a:lumMod val="95000"/>
              </a:srgbClr>
            </a:solidFill>
          </p:spPr>
          <p:txBody>
            <a:bodyPr vert="horz" wrap="square" lIns="91440" tIns="45720" rIns="91440" bIns="4572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82880" indent="-182880">
                <a:lnSpc>
                  <a:spcPct val="110000"/>
                </a:lnSpc>
                <a:spcBef>
                  <a:spcPts val="300"/>
                </a:spcBef>
                <a:buClr>
                  <a:srgbClr val="5881DD"/>
                </a:buClr>
                <a:buSzPct val="120000"/>
                <a:buFont typeface="Wingdings" pitchFamily="2" charset="2"/>
                <a:buChar char="§"/>
                <a:defRPr/>
              </a:pPr>
              <a:r>
                <a:rPr lang="en-US" sz="1200" dirty="0">
                  <a:solidFill>
                    <a:srgbClr val="6A6A6A"/>
                  </a:solidFill>
                  <a:latin typeface="Swis721 BT" pitchFamily="34" charset="0"/>
                  <a:cs typeface="Arial" pitchFamily="34" charset="0"/>
                </a:rPr>
                <a:t>Enhance reporting services to add capabilities to deliver reports to third parties via HTTP (</a:t>
              </a:r>
              <a:r>
                <a:rPr lang="en-US" sz="1200" dirty="0" err="1">
                  <a:solidFill>
                    <a:srgbClr val="6A6A6A"/>
                  </a:solidFill>
                  <a:latin typeface="Swis721 BT" pitchFamily="34" charset="0"/>
                  <a:cs typeface="Arial" pitchFamily="34" charset="0"/>
                </a:rPr>
                <a:t>webhooks</a:t>
              </a:r>
              <a:r>
                <a:rPr lang="en-US" sz="1200" dirty="0">
                  <a:solidFill>
                    <a:srgbClr val="6A6A6A"/>
                  </a:solidFill>
                  <a:latin typeface="Swis721 BT" pitchFamily="34" charset="0"/>
                  <a:cs typeface="Arial" pitchFamily="34" charset="0"/>
                </a:rPr>
                <a:t>/upload)</a:t>
              </a:r>
              <a:br>
                <a:rPr lang="en-US" sz="1200" dirty="0">
                  <a:solidFill>
                    <a:srgbClr val="6A6A6A"/>
                  </a:solidFill>
                  <a:latin typeface="Swis721 BT" pitchFamily="34" charset="0"/>
                  <a:cs typeface="Arial" pitchFamily="34" charset="0"/>
                </a:rPr>
              </a:br>
              <a:endParaRPr lang="en-US" sz="1200" dirty="0">
                <a:solidFill>
                  <a:srgbClr val="6A6A6A"/>
                </a:solidFill>
                <a:latin typeface="Swis721 BT" pitchFamily="34" charset="0"/>
                <a:cs typeface="Arial" pitchFamily="34" charset="0"/>
              </a:endParaRPr>
            </a:p>
            <a:p>
              <a:pPr marL="182880" indent="-182880">
                <a:lnSpc>
                  <a:spcPct val="110000"/>
                </a:lnSpc>
                <a:spcBef>
                  <a:spcPts val="300"/>
                </a:spcBef>
                <a:buClr>
                  <a:srgbClr val="5881DD"/>
                </a:buClr>
                <a:buSzPct val="120000"/>
                <a:buFont typeface="Wingdings" pitchFamily="2" charset="2"/>
                <a:buChar char="§"/>
                <a:defRPr/>
              </a:pPr>
              <a:endParaRPr lang="en-US" sz="1200" b="1" dirty="0">
                <a:solidFill>
                  <a:srgbClr val="6A6A6A"/>
                </a:solidFill>
                <a:latin typeface="Swis721 BT" pitchFamily="34" charset="0"/>
                <a:cs typeface="Arial" pitchFamily="34" charset="0"/>
              </a:endParaRPr>
            </a:p>
            <a:p>
              <a:pPr marL="182880" indent="-182880">
                <a:lnSpc>
                  <a:spcPct val="110000"/>
                </a:lnSpc>
                <a:spcBef>
                  <a:spcPts val="300"/>
                </a:spcBef>
                <a:buClr>
                  <a:srgbClr val="5881DD"/>
                </a:buClr>
                <a:buSzPct val="120000"/>
                <a:buFont typeface="Wingdings" pitchFamily="2" charset="2"/>
                <a:buChar char="§"/>
                <a:defRPr/>
              </a:pPr>
              <a:endParaRPr lang="en-US" sz="1200" b="1" dirty="0">
                <a:solidFill>
                  <a:srgbClr val="6A6A6A"/>
                </a:solidFill>
                <a:latin typeface="Swis721 BT" pitchFamily="34" charset="0"/>
                <a:cs typeface="Arial" pitchFamily="34" charset="0"/>
              </a:endParaRPr>
            </a:p>
            <a:p>
              <a:pPr marL="182880" indent="-182880">
                <a:lnSpc>
                  <a:spcPct val="110000"/>
                </a:lnSpc>
                <a:spcBef>
                  <a:spcPts val="300"/>
                </a:spcBef>
                <a:buClr>
                  <a:srgbClr val="5881DD"/>
                </a:buClr>
                <a:buSzPct val="120000"/>
                <a:buFont typeface="Wingdings" pitchFamily="2" charset="2"/>
                <a:buChar char="§"/>
                <a:defRPr/>
              </a:pPr>
              <a:endParaRPr lang="en-US" sz="1200" b="1" dirty="0">
                <a:solidFill>
                  <a:srgbClr val="6A6A6A"/>
                </a:solidFill>
                <a:latin typeface="Swis721 BT" pitchFamily="34" charset="0"/>
                <a:cs typeface="Arial" pitchFamily="34" charset="0"/>
              </a:endParaRPr>
            </a:p>
            <a:p>
              <a:pPr marL="182880" indent="-182880">
                <a:lnSpc>
                  <a:spcPct val="110000"/>
                </a:lnSpc>
                <a:spcBef>
                  <a:spcPts val="300"/>
                </a:spcBef>
                <a:buClr>
                  <a:srgbClr val="5881DD"/>
                </a:buClr>
                <a:buSzPct val="120000"/>
                <a:buFont typeface="Wingdings" pitchFamily="2" charset="2"/>
                <a:buChar char="§"/>
                <a:defRPr/>
              </a:pPr>
              <a:endParaRPr lang="en-US" sz="1200" b="1" dirty="0">
                <a:solidFill>
                  <a:srgbClr val="6A6A6A"/>
                </a:solidFill>
                <a:latin typeface="Swis721 BT" pitchFamily="34" charset="0"/>
                <a:cs typeface="Arial" pitchFamily="34" charset="0"/>
              </a:endParaRPr>
            </a:p>
            <a:p>
              <a:pPr marL="182880" indent="-182880">
                <a:lnSpc>
                  <a:spcPct val="110000"/>
                </a:lnSpc>
                <a:spcBef>
                  <a:spcPts val="300"/>
                </a:spcBef>
                <a:buClr>
                  <a:srgbClr val="5881DD"/>
                </a:buClr>
                <a:buSzPct val="120000"/>
                <a:buFont typeface="Wingdings" pitchFamily="2" charset="2"/>
                <a:buChar char="§"/>
                <a:defRPr/>
              </a:pPr>
              <a:endParaRPr lang="en-US" sz="1200" b="1" dirty="0">
                <a:solidFill>
                  <a:srgbClr val="6A6A6A"/>
                </a:solidFill>
                <a:latin typeface="Swis721 BT" pitchFamily="34" charset="0"/>
                <a:cs typeface="Arial" pitchFamily="34" charset="0"/>
              </a:endParaRPr>
            </a:p>
            <a:p>
              <a:pPr marL="182880" indent="-182880">
                <a:lnSpc>
                  <a:spcPct val="110000"/>
                </a:lnSpc>
                <a:spcBef>
                  <a:spcPts val="300"/>
                </a:spcBef>
                <a:buClr>
                  <a:srgbClr val="5881DD"/>
                </a:buClr>
                <a:buSzPct val="120000"/>
                <a:buFont typeface="Wingdings" pitchFamily="2" charset="2"/>
                <a:buChar char="§"/>
                <a:defRPr/>
              </a:pPr>
              <a:endParaRPr lang="en-US" sz="1200" b="1" dirty="0">
                <a:solidFill>
                  <a:srgbClr val="6A6A6A"/>
                </a:solidFill>
                <a:latin typeface="Swis721 BT" pitchFamily="34" charset="0"/>
                <a:cs typeface="Arial" pitchFamily="34" charset="0"/>
              </a:endParaRPr>
            </a:p>
            <a:p>
              <a:pPr marL="182880" indent="-182880">
                <a:lnSpc>
                  <a:spcPct val="110000"/>
                </a:lnSpc>
                <a:spcBef>
                  <a:spcPts val="300"/>
                </a:spcBef>
                <a:buClr>
                  <a:srgbClr val="5881DD"/>
                </a:buClr>
                <a:buSzPct val="120000"/>
                <a:buFont typeface="Wingdings" pitchFamily="2" charset="2"/>
                <a:buChar char="§"/>
                <a:defRPr/>
              </a:pPr>
              <a:endParaRPr lang="en-US" sz="1200" b="1" dirty="0">
                <a:solidFill>
                  <a:srgbClr val="6A6A6A"/>
                </a:solidFill>
                <a:latin typeface="Swis721 BT" pitchFamily="34" charset="0"/>
                <a:cs typeface="Arial" pitchFamily="34" charset="0"/>
              </a:endParaRPr>
            </a:p>
            <a:p>
              <a:pPr marL="182880" indent="-182880">
                <a:lnSpc>
                  <a:spcPct val="110000"/>
                </a:lnSpc>
                <a:spcBef>
                  <a:spcPts val="300"/>
                </a:spcBef>
                <a:buClr>
                  <a:srgbClr val="5881DD"/>
                </a:buClr>
                <a:buSzPct val="120000"/>
                <a:buFont typeface="Wingdings" pitchFamily="2" charset="2"/>
                <a:buChar char="§"/>
                <a:defRPr/>
              </a:pPr>
              <a:endParaRPr lang="en-US" sz="1200" b="1" dirty="0">
                <a:solidFill>
                  <a:srgbClr val="6A6A6A"/>
                </a:solidFill>
                <a:latin typeface="Swis721 BT" pitchFamily="34" charset="0"/>
                <a:cs typeface="Arial" pitchFamily="34" charset="0"/>
              </a:endParaRPr>
            </a:p>
            <a:p>
              <a:pPr marL="182880" indent="-182880">
                <a:lnSpc>
                  <a:spcPct val="110000"/>
                </a:lnSpc>
                <a:spcBef>
                  <a:spcPts val="300"/>
                </a:spcBef>
                <a:buClr>
                  <a:srgbClr val="5881DD"/>
                </a:buClr>
                <a:buSzPct val="120000"/>
                <a:buFont typeface="Wingdings" pitchFamily="2" charset="2"/>
                <a:buChar char="§"/>
                <a:defRPr/>
              </a:pPr>
              <a:endParaRPr lang="en-US" sz="1200" b="1" dirty="0">
                <a:solidFill>
                  <a:srgbClr val="6A6A6A"/>
                </a:solidFill>
                <a:latin typeface="Swis721 BT" pitchFamily="34" charset="0"/>
                <a:cs typeface="Arial" pitchFamily="34" charset="0"/>
              </a:endParaRPr>
            </a:p>
            <a:p>
              <a:pPr marL="182880" indent="-182880">
                <a:lnSpc>
                  <a:spcPct val="110000"/>
                </a:lnSpc>
                <a:spcBef>
                  <a:spcPts val="300"/>
                </a:spcBef>
                <a:buClr>
                  <a:srgbClr val="5881DD"/>
                </a:buClr>
                <a:buSzPct val="120000"/>
                <a:buFont typeface="Wingdings" pitchFamily="2" charset="2"/>
                <a:buChar char="§"/>
                <a:defRPr/>
              </a:pPr>
              <a:endParaRPr lang="en-US" sz="1200" b="1" dirty="0">
                <a:solidFill>
                  <a:srgbClr val="6A6A6A"/>
                </a:solidFill>
                <a:latin typeface="Swis721 BT" pitchFamily="34" charset="0"/>
                <a:cs typeface="Arial" pitchFamily="34" charset="0"/>
              </a:endParaRPr>
            </a:p>
            <a:p>
              <a:pPr>
                <a:lnSpc>
                  <a:spcPct val="110000"/>
                </a:lnSpc>
                <a:spcBef>
                  <a:spcPts val="300"/>
                </a:spcBef>
                <a:buClr>
                  <a:srgbClr val="5881DD"/>
                </a:buClr>
                <a:buSzPct val="120000"/>
                <a:defRPr/>
              </a:pPr>
              <a:r>
                <a:rPr lang="en-US" sz="1200" b="1" dirty="0">
                  <a:solidFill>
                    <a:srgbClr val="1E4191">
                      <a:lumMod val="60000"/>
                      <a:lumOff val="40000"/>
                    </a:srgbClr>
                  </a:solidFill>
                  <a:latin typeface="Swis721 BT" pitchFamily="34" charset="0"/>
                  <a:cs typeface="Arial" pitchFamily="34" charset="0"/>
                </a:rPr>
                <a:t>Demo: reports delivered through HTTP (</a:t>
              </a:r>
              <a:r>
                <a:rPr lang="en-US" sz="1200" b="1" dirty="0" err="1">
                  <a:solidFill>
                    <a:srgbClr val="1E4191">
                      <a:lumMod val="60000"/>
                      <a:lumOff val="40000"/>
                    </a:srgbClr>
                  </a:solidFill>
                  <a:latin typeface="Swis721 BT" pitchFamily="34" charset="0"/>
                  <a:cs typeface="Arial" pitchFamily="34" charset="0"/>
                </a:rPr>
                <a:t>webhooks</a:t>
              </a:r>
              <a:r>
                <a:rPr lang="en-US" sz="1200" b="1" dirty="0">
                  <a:solidFill>
                    <a:srgbClr val="1E4191">
                      <a:lumMod val="60000"/>
                      <a:lumOff val="40000"/>
                    </a:srgbClr>
                  </a:solidFill>
                  <a:latin typeface="Swis721 BT" pitchFamily="34" charset="0"/>
                  <a:cs typeface="Arial" pitchFamily="34" charset="0"/>
                </a:rPr>
                <a:t>/</a:t>
              </a:r>
              <a:br>
                <a:rPr lang="en-US" sz="1200" b="1" dirty="0">
                  <a:solidFill>
                    <a:srgbClr val="1E4191">
                      <a:lumMod val="60000"/>
                      <a:lumOff val="40000"/>
                    </a:srgbClr>
                  </a:solidFill>
                  <a:latin typeface="Swis721 BT" pitchFamily="34" charset="0"/>
                  <a:cs typeface="Arial" pitchFamily="34" charset="0"/>
                </a:rPr>
              </a:br>
              <a:r>
                <a:rPr lang="en-US" sz="1200" b="1" dirty="0">
                  <a:solidFill>
                    <a:srgbClr val="1E4191">
                      <a:lumMod val="60000"/>
                      <a:lumOff val="40000"/>
                    </a:srgbClr>
                  </a:solidFill>
                  <a:latin typeface="Swis721 BT" pitchFamily="34" charset="0"/>
                  <a:cs typeface="Arial" pitchFamily="34" charset="0"/>
                </a:rPr>
                <a:t>upload)</a:t>
              </a:r>
            </a:p>
            <a:p>
              <a:pPr marL="233363" indent="-233363">
                <a:lnSpc>
                  <a:spcPct val="110000"/>
                </a:lnSpc>
                <a:spcBef>
                  <a:spcPts val="300"/>
                </a:spcBef>
                <a:buClr>
                  <a:srgbClr val="1E4191">
                    <a:lumMod val="60000"/>
                    <a:lumOff val="40000"/>
                  </a:srgbClr>
                </a:buClr>
                <a:buSzPct val="120000"/>
                <a:buFont typeface="Wingdings" pitchFamily="2" charset="2"/>
                <a:buChar char="§"/>
                <a:defRPr/>
              </a:pPr>
              <a:endParaRPr lang="en-US" sz="1200" b="1" dirty="0">
                <a:solidFill>
                  <a:srgbClr val="1E4191">
                    <a:lumMod val="60000"/>
                    <a:lumOff val="40000"/>
                  </a:srgbClr>
                </a:solidFill>
                <a:latin typeface="Swis721 BT" pitchFamily="34" charset="0"/>
                <a:cs typeface="Arial" pitchFamily="34" charset="0"/>
              </a:endParaRPr>
            </a:p>
          </p:txBody>
        </p:sp>
      </p:grpSp>
      <p:grpSp>
        <p:nvGrpSpPr>
          <p:cNvPr id="21" name="Group 20"/>
          <p:cNvGrpSpPr/>
          <p:nvPr/>
        </p:nvGrpSpPr>
        <p:grpSpPr>
          <a:xfrm>
            <a:off x="10433351" y="880151"/>
            <a:ext cx="1691640" cy="5957678"/>
            <a:chOff x="10433351" y="859979"/>
            <a:chExt cx="1691640" cy="5930786"/>
          </a:xfrm>
        </p:grpSpPr>
        <p:sp>
          <p:nvSpPr>
            <p:cNvPr id="97" name="Rectangle 96"/>
            <p:cNvSpPr/>
            <p:nvPr/>
          </p:nvSpPr>
          <p:spPr>
            <a:xfrm>
              <a:off x="10433351" y="859979"/>
              <a:ext cx="1691640" cy="294399"/>
            </a:xfrm>
            <a:prstGeom prst="rect">
              <a:avLst/>
            </a:prstGeom>
            <a:solidFill>
              <a:schemeClr val="tx1">
                <a:lumMod val="60000"/>
                <a:lumOff val="40000"/>
              </a:schemeClr>
            </a:solidFill>
            <a:ln w="9525" cap="flat" cmpd="sng" algn="ctr">
              <a:solidFill>
                <a:srgbClr val="FFFFFF"/>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2000" b="1" dirty="0">
                  <a:solidFill>
                    <a:srgbClr val="FFFFFF"/>
                  </a:solidFill>
                  <a:latin typeface="Calibri"/>
                </a:rPr>
                <a:t>Weeks 13-15+</a:t>
              </a:r>
            </a:p>
          </p:txBody>
        </p:sp>
        <p:sp>
          <p:nvSpPr>
            <p:cNvPr id="98" name="Rectangle 97"/>
            <p:cNvSpPr/>
            <p:nvPr/>
          </p:nvSpPr>
          <p:spPr>
            <a:xfrm>
              <a:off x="10433351" y="1196750"/>
              <a:ext cx="1691640" cy="457200"/>
            </a:xfrm>
            <a:prstGeom prst="rect">
              <a:avLst/>
            </a:prstGeom>
            <a:solidFill>
              <a:schemeClr val="tx1">
                <a:lumMod val="60000"/>
                <a:lumOff val="40000"/>
              </a:schemeClr>
            </a:solidFill>
            <a:ln w="952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400" b="1" dirty="0">
                  <a:solidFill>
                    <a:srgbClr val="FFFFFF"/>
                  </a:solidFill>
                  <a:latin typeface="Calibri"/>
                </a:rPr>
                <a:t>Additional API /microservices</a:t>
              </a:r>
            </a:p>
          </p:txBody>
        </p:sp>
        <p:sp>
          <p:nvSpPr>
            <p:cNvPr id="99" name="Content Placeholder 14"/>
            <p:cNvSpPr txBox="1">
              <a:spLocks/>
            </p:cNvSpPr>
            <p:nvPr/>
          </p:nvSpPr>
          <p:spPr>
            <a:xfrm>
              <a:off x="10433351" y="1714594"/>
              <a:ext cx="1691640" cy="5076171"/>
            </a:xfrm>
            <a:prstGeom prst="rect">
              <a:avLst/>
            </a:prstGeom>
            <a:solidFill>
              <a:srgbClr val="FFFFFF">
                <a:lumMod val="95000"/>
              </a:srgbClr>
            </a:solidFill>
          </p:spPr>
          <p:txBody>
            <a:bodyPr vert="horz" wrap="square" lIns="91440" tIns="45720" rIns="91440" bIns="4572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33363" indent="-233363">
                <a:lnSpc>
                  <a:spcPct val="110000"/>
                </a:lnSpc>
                <a:spcBef>
                  <a:spcPts val="3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a:t>
              </a:r>
              <a:endParaRPr lang="en-US" sz="1200" b="1" dirty="0">
                <a:solidFill>
                  <a:srgbClr val="1E4191">
                    <a:lumMod val="60000"/>
                    <a:lumOff val="40000"/>
                  </a:srgbClr>
                </a:solidFill>
                <a:latin typeface="Swis721 BT" pitchFamily="34" charset="0"/>
                <a:cs typeface="Arial" pitchFamily="34" charset="0"/>
              </a:endParaRPr>
            </a:p>
          </p:txBody>
        </p:sp>
      </p:grpSp>
    </p:spTree>
    <p:extLst>
      <p:ext uri="{BB962C8B-B14F-4D97-AF65-F5344CB8AC3E}">
        <p14:creationId xmlns:p14="http://schemas.microsoft.com/office/powerpoint/2010/main" val="4277695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4"/>
          <p:cNvSpPr/>
          <p:nvPr/>
        </p:nvSpPr>
        <p:spPr>
          <a:xfrm>
            <a:off x="0" y="0"/>
            <a:ext cx="12178747"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rgbClr val="1E4191">
              <a:lumMod val="60000"/>
              <a:lumOff val="40000"/>
            </a:srgbClr>
          </a:solidFill>
        </p:spPr>
        <p:txBody>
          <a:bodyPr wrap="square" lIns="0" tIns="0" rIns="0" bIns="0" rtlCol="0"/>
          <a:lstStyle/>
          <a:p>
            <a:pPr>
              <a:defRPr/>
            </a:pPr>
            <a:endParaRPr sz="1266" kern="0">
              <a:solidFill>
                <a:srgbClr val="1E4191"/>
              </a:solidFill>
            </a:endParaRPr>
          </a:p>
        </p:txBody>
      </p:sp>
      <p:sp>
        <p:nvSpPr>
          <p:cNvPr id="6"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solidFill>
                <a:srgbClr val="1E4191"/>
              </a:solidFill>
            </a:endParaRPr>
          </a:p>
        </p:txBody>
      </p:sp>
      <p:sp>
        <p:nvSpPr>
          <p:cNvPr id="7" name="Title 1"/>
          <p:cNvSpPr txBox="1">
            <a:spLocks/>
          </p:cNvSpPr>
          <p:nvPr/>
        </p:nvSpPr>
        <p:spPr>
          <a:xfrm>
            <a:off x="508000" y="268929"/>
            <a:ext cx="11249152" cy="530352"/>
          </a:xfrm>
          <a:prstGeom prst="rect">
            <a:avLst/>
          </a:prstGeom>
        </p:spPr>
        <p:txBody>
          <a:bodyP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FFFFFF"/>
                </a:solidFill>
              </a:rPr>
              <a:t>Prospective Timeline</a:t>
            </a:r>
          </a:p>
        </p:txBody>
      </p:sp>
      <p:grpSp>
        <p:nvGrpSpPr>
          <p:cNvPr id="8" name="Group 7"/>
          <p:cNvGrpSpPr/>
          <p:nvPr/>
        </p:nvGrpSpPr>
        <p:grpSpPr>
          <a:xfrm>
            <a:off x="2045281" y="880151"/>
            <a:ext cx="2004203" cy="5957678"/>
            <a:chOff x="1760774" y="859979"/>
            <a:chExt cx="1691640" cy="5930786"/>
          </a:xfrm>
        </p:grpSpPr>
        <p:sp>
          <p:nvSpPr>
            <p:cNvPr id="9" name="Rectangle 8"/>
            <p:cNvSpPr/>
            <p:nvPr/>
          </p:nvSpPr>
          <p:spPr>
            <a:xfrm>
              <a:off x="1760774" y="859979"/>
              <a:ext cx="1691640" cy="294399"/>
            </a:xfrm>
            <a:prstGeom prst="rect">
              <a:avLst/>
            </a:prstGeom>
            <a:solidFill>
              <a:schemeClr val="tx1">
                <a:lumMod val="60000"/>
                <a:lumOff val="40000"/>
              </a:schemeClr>
            </a:solidFill>
            <a:ln w="9525" cap="flat" cmpd="sng" algn="ctr">
              <a:solidFill>
                <a:srgbClr val="FFFFFF"/>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2000" b="1" dirty="0">
                  <a:solidFill>
                    <a:srgbClr val="FFFFFF"/>
                  </a:solidFill>
                  <a:latin typeface="Calibri"/>
                </a:rPr>
                <a:t>Weeks </a:t>
              </a:r>
              <a:r>
                <a:rPr lang="en-US" sz="2000" b="1" dirty="0" smtClean="0">
                  <a:solidFill>
                    <a:srgbClr val="FFFFFF"/>
                  </a:solidFill>
                  <a:latin typeface="Calibri"/>
                </a:rPr>
                <a:t>3-5</a:t>
              </a:r>
              <a:endParaRPr lang="en-US" sz="2000" b="1" dirty="0">
                <a:solidFill>
                  <a:srgbClr val="FFFFFF"/>
                </a:solidFill>
                <a:latin typeface="Calibri"/>
              </a:endParaRPr>
            </a:p>
          </p:txBody>
        </p:sp>
        <p:sp>
          <p:nvSpPr>
            <p:cNvPr id="10" name="Rectangle 9"/>
            <p:cNvSpPr/>
            <p:nvPr/>
          </p:nvSpPr>
          <p:spPr>
            <a:xfrm>
              <a:off x="1760774" y="1196751"/>
              <a:ext cx="1691640" cy="457200"/>
            </a:xfrm>
            <a:prstGeom prst="rect">
              <a:avLst/>
            </a:prstGeom>
            <a:solidFill>
              <a:schemeClr val="tx1">
                <a:lumMod val="60000"/>
                <a:lumOff val="40000"/>
              </a:schemeClr>
            </a:solidFill>
            <a:ln w="952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400" b="1" dirty="0">
                  <a:solidFill>
                    <a:srgbClr val="FFFFFF"/>
                  </a:solidFill>
                  <a:latin typeface="Calibri"/>
                </a:rPr>
                <a:t>Conception &amp; Design</a:t>
              </a:r>
            </a:p>
          </p:txBody>
        </p:sp>
        <p:sp>
          <p:nvSpPr>
            <p:cNvPr id="11" name="Content Placeholder 14"/>
            <p:cNvSpPr txBox="1">
              <a:spLocks/>
            </p:cNvSpPr>
            <p:nvPr/>
          </p:nvSpPr>
          <p:spPr>
            <a:xfrm>
              <a:off x="1760774" y="1714594"/>
              <a:ext cx="1691640" cy="5076171"/>
            </a:xfrm>
            <a:prstGeom prst="rect">
              <a:avLst/>
            </a:prstGeom>
            <a:solidFill>
              <a:srgbClr val="FFFFFF">
                <a:lumMod val="95000"/>
              </a:srgbClr>
            </a:solidFill>
          </p:spPr>
          <p:txBody>
            <a:bodyPr vert="horz" wrap="square" lIns="91440" tIns="45720" rIns="91440" bIns="4572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82880" indent="-182880">
                <a:spcBef>
                  <a:spcPts val="3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Populate initial product backlog</a:t>
              </a:r>
            </a:p>
            <a:p>
              <a:pPr marL="182880" indent="-182880">
                <a:spcBef>
                  <a:spcPts val="3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Refine user stories and define  initial acceptance </a:t>
              </a:r>
              <a:r>
                <a:rPr lang="en-US" sz="1200" dirty="0" smtClean="0">
                  <a:solidFill>
                    <a:srgbClr val="6A6A6A"/>
                  </a:solidFill>
                  <a:latin typeface="Swis721 BT" pitchFamily="34" charset="0"/>
                  <a:cs typeface="Arial" pitchFamily="34" charset="0"/>
                </a:rPr>
                <a:t>criteria</a:t>
              </a:r>
            </a:p>
            <a:p>
              <a:pPr marL="182880" indent="-182880">
                <a:spcBef>
                  <a:spcPts val="300"/>
                </a:spcBef>
                <a:buClr>
                  <a:srgbClr val="1E4191">
                    <a:lumMod val="60000"/>
                    <a:lumOff val="40000"/>
                  </a:srgbClr>
                </a:buClr>
                <a:buSzPct val="120000"/>
                <a:buFont typeface="Wingdings" pitchFamily="2" charset="2"/>
                <a:buChar char="§"/>
                <a:defRPr/>
              </a:pPr>
              <a:r>
                <a:rPr lang="en-US" sz="1200" dirty="0" smtClean="0">
                  <a:solidFill>
                    <a:srgbClr val="6A6A6A"/>
                  </a:solidFill>
                  <a:latin typeface="Swis721 BT" pitchFamily="34" charset="0"/>
                  <a:cs typeface="Arial" pitchFamily="34" charset="0"/>
                </a:rPr>
                <a:t>Dev Space Build</a:t>
              </a:r>
            </a:p>
            <a:p>
              <a:pPr marL="182880" indent="-182880">
                <a:spcBef>
                  <a:spcPts val="300"/>
                </a:spcBef>
                <a:buClr>
                  <a:srgbClr val="1E4191">
                    <a:lumMod val="60000"/>
                    <a:lumOff val="40000"/>
                  </a:srgbClr>
                </a:buClr>
                <a:buSzPct val="120000"/>
                <a:buFont typeface="Wingdings" pitchFamily="2" charset="2"/>
                <a:buChar char="§"/>
                <a:defRPr/>
              </a:pPr>
              <a:r>
                <a:rPr lang="en-US" sz="1200" dirty="0" smtClean="0">
                  <a:solidFill>
                    <a:srgbClr val="6A6A6A"/>
                  </a:solidFill>
                  <a:latin typeface="Swis721 BT" pitchFamily="34" charset="0"/>
                  <a:cs typeface="Arial" pitchFamily="34" charset="0"/>
                </a:rPr>
                <a:t>Final Architecture</a:t>
              </a:r>
            </a:p>
            <a:p>
              <a:pPr marL="182880" indent="-182880">
                <a:spcBef>
                  <a:spcPts val="300"/>
                </a:spcBef>
                <a:buClr>
                  <a:srgbClr val="1E4191">
                    <a:lumMod val="60000"/>
                    <a:lumOff val="40000"/>
                  </a:srgbClr>
                </a:buClr>
                <a:buSzPct val="120000"/>
                <a:buFont typeface="Wingdings" pitchFamily="2" charset="2"/>
                <a:buChar char="§"/>
                <a:defRPr/>
              </a:pPr>
              <a:r>
                <a:rPr lang="en-US" sz="1200" dirty="0" smtClean="0">
                  <a:solidFill>
                    <a:srgbClr val="6A6A6A"/>
                  </a:solidFill>
                  <a:latin typeface="Swis721 BT" pitchFamily="34" charset="0"/>
                  <a:cs typeface="Arial" pitchFamily="34" charset="0"/>
                </a:rPr>
                <a:t>Predix TS/AM/ </a:t>
              </a:r>
              <a:r>
                <a:rPr lang="en-US" sz="1200" dirty="0" err="1" smtClean="0">
                  <a:solidFill>
                    <a:srgbClr val="6A6A6A"/>
                  </a:solidFill>
                  <a:latin typeface="Swis721 BT" pitchFamily="34" charset="0"/>
                  <a:cs typeface="Arial" pitchFamily="34" charset="0"/>
                </a:rPr>
                <a:t>ReportsLab</a:t>
              </a:r>
              <a:r>
                <a:rPr lang="en-US" sz="1200" dirty="0" smtClean="0">
                  <a:solidFill>
                    <a:srgbClr val="6A6A6A"/>
                  </a:solidFill>
                  <a:latin typeface="Swis721 BT" pitchFamily="34" charset="0"/>
                  <a:cs typeface="Arial" pitchFamily="34" charset="0"/>
                </a:rPr>
                <a:t> Analysis</a:t>
              </a:r>
            </a:p>
            <a:p>
              <a:pPr marL="182880" indent="-182880">
                <a:spcBef>
                  <a:spcPts val="300"/>
                </a:spcBef>
                <a:buClr>
                  <a:srgbClr val="1E4191">
                    <a:lumMod val="60000"/>
                    <a:lumOff val="40000"/>
                  </a:srgbClr>
                </a:buClr>
                <a:buSzPct val="120000"/>
                <a:buFont typeface="Wingdings" pitchFamily="2" charset="2"/>
                <a:buChar char="§"/>
                <a:defRPr/>
              </a:pPr>
              <a:r>
                <a:rPr lang="en-US" sz="1200" dirty="0" smtClean="0">
                  <a:solidFill>
                    <a:srgbClr val="6A6A6A"/>
                  </a:solidFill>
                  <a:latin typeface="Swis721 BT" pitchFamily="34" charset="0"/>
                  <a:cs typeface="Arial" pitchFamily="34" charset="0"/>
                </a:rPr>
                <a:t>Setup Test TS/AM Data</a:t>
              </a:r>
            </a:p>
            <a:p>
              <a:pPr marL="182880" indent="-182880">
                <a:spcBef>
                  <a:spcPts val="300"/>
                </a:spcBef>
                <a:buClr>
                  <a:srgbClr val="1E4191">
                    <a:lumMod val="60000"/>
                    <a:lumOff val="40000"/>
                  </a:srgbClr>
                </a:buClr>
                <a:buSzPct val="120000"/>
                <a:buFont typeface="Wingdings" pitchFamily="2" charset="2"/>
                <a:buChar char="§"/>
                <a:defRPr/>
              </a:pPr>
              <a:r>
                <a:rPr lang="en-US" sz="1200" dirty="0" smtClean="0">
                  <a:solidFill>
                    <a:srgbClr val="6A6A6A"/>
                  </a:solidFill>
                  <a:latin typeface="Swis721 BT" pitchFamily="34" charset="0"/>
                  <a:cs typeface="Arial" pitchFamily="34" charset="0"/>
                </a:rPr>
                <a:t>Build Initial UI, Services, Report Engine Frameworks</a:t>
              </a:r>
            </a:p>
            <a:p>
              <a:pPr marL="182880" indent="-182880">
                <a:spcBef>
                  <a:spcPts val="300"/>
                </a:spcBef>
                <a:buClr>
                  <a:srgbClr val="1E4191">
                    <a:lumMod val="60000"/>
                    <a:lumOff val="40000"/>
                  </a:srgbClr>
                </a:buClr>
                <a:buSzPct val="120000"/>
                <a:buFont typeface="Wingdings" pitchFamily="2" charset="2"/>
                <a:buChar char="§"/>
                <a:defRPr/>
              </a:pPr>
              <a:r>
                <a:rPr lang="en-US" sz="1200" dirty="0" smtClean="0">
                  <a:solidFill>
                    <a:srgbClr val="6A6A6A"/>
                  </a:solidFill>
                  <a:latin typeface="Swis721 BT" pitchFamily="34" charset="0"/>
                  <a:cs typeface="Arial" pitchFamily="34" charset="0"/>
                </a:rPr>
                <a:t>Create Test Plans</a:t>
              </a:r>
            </a:p>
            <a:p>
              <a:pPr marL="182880" indent="-182880">
                <a:spcBef>
                  <a:spcPts val="300"/>
                </a:spcBef>
                <a:buClr>
                  <a:srgbClr val="1E4191">
                    <a:lumMod val="60000"/>
                    <a:lumOff val="40000"/>
                  </a:srgbClr>
                </a:buClr>
                <a:buSzPct val="120000"/>
                <a:buFont typeface="Wingdings" pitchFamily="2" charset="2"/>
                <a:buChar char="§"/>
                <a:defRPr/>
              </a:pPr>
              <a:endParaRPr lang="en-US" sz="1200" b="1" dirty="0" smtClean="0">
                <a:solidFill>
                  <a:srgbClr val="1E4191">
                    <a:lumMod val="60000"/>
                    <a:lumOff val="40000"/>
                  </a:srgbClr>
                </a:solidFill>
                <a:latin typeface="Swis721 BT" pitchFamily="34" charset="0"/>
                <a:cs typeface="Arial" pitchFamily="34" charset="0"/>
              </a:endParaRPr>
            </a:p>
            <a:p>
              <a:pPr>
                <a:lnSpc>
                  <a:spcPct val="110000"/>
                </a:lnSpc>
                <a:spcBef>
                  <a:spcPts val="300"/>
                </a:spcBef>
                <a:buClr>
                  <a:srgbClr val="1E4191">
                    <a:lumMod val="60000"/>
                    <a:lumOff val="40000"/>
                  </a:srgbClr>
                </a:buClr>
                <a:buSzPct val="120000"/>
                <a:defRPr/>
              </a:pPr>
              <a:endParaRPr lang="en-US" sz="1200" b="1" dirty="0">
                <a:solidFill>
                  <a:srgbClr val="1E4191">
                    <a:lumMod val="60000"/>
                    <a:lumOff val="40000"/>
                  </a:srgbClr>
                </a:solidFill>
                <a:latin typeface="Swis721 BT" pitchFamily="34" charset="0"/>
                <a:cs typeface="Arial" pitchFamily="34" charset="0"/>
              </a:endParaRPr>
            </a:p>
            <a:p>
              <a:pPr>
                <a:lnSpc>
                  <a:spcPct val="110000"/>
                </a:lnSpc>
                <a:spcBef>
                  <a:spcPts val="300"/>
                </a:spcBef>
                <a:buClr>
                  <a:srgbClr val="1E4191">
                    <a:lumMod val="60000"/>
                    <a:lumOff val="40000"/>
                  </a:srgbClr>
                </a:buClr>
                <a:buSzPct val="120000"/>
                <a:defRPr/>
              </a:pPr>
              <a:endParaRPr lang="en-US" sz="1200" b="1" dirty="0" smtClean="0">
                <a:solidFill>
                  <a:srgbClr val="1E4191">
                    <a:lumMod val="60000"/>
                    <a:lumOff val="40000"/>
                  </a:srgbClr>
                </a:solidFill>
                <a:latin typeface="Swis721 BT" pitchFamily="34" charset="0"/>
                <a:cs typeface="Arial" pitchFamily="34" charset="0"/>
              </a:endParaRPr>
            </a:p>
            <a:p>
              <a:pPr>
                <a:lnSpc>
                  <a:spcPct val="110000"/>
                </a:lnSpc>
                <a:spcBef>
                  <a:spcPts val="300"/>
                </a:spcBef>
                <a:buClr>
                  <a:srgbClr val="1E4191">
                    <a:lumMod val="60000"/>
                    <a:lumOff val="40000"/>
                  </a:srgbClr>
                </a:buClr>
                <a:buSzPct val="120000"/>
                <a:defRPr/>
              </a:pPr>
              <a:endParaRPr lang="en-US" sz="1200" b="1" dirty="0" smtClean="0">
                <a:solidFill>
                  <a:srgbClr val="1E4191">
                    <a:lumMod val="60000"/>
                    <a:lumOff val="40000"/>
                  </a:srgbClr>
                </a:solidFill>
                <a:latin typeface="Swis721 BT" pitchFamily="34" charset="0"/>
                <a:cs typeface="Arial" pitchFamily="34" charset="0"/>
              </a:endParaRPr>
            </a:p>
            <a:p>
              <a:pPr>
                <a:lnSpc>
                  <a:spcPct val="110000"/>
                </a:lnSpc>
                <a:spcBef>
                  <a:spcPts val="300"/>
                </a:spcBef>
                <a:buClr>
                  <a:srgbClr val="1E4191">
                    <a:lumMod val="60000"/>
                    <a:lumOff val="40000"/>
                  </a:srgbClr>
                </a:buClr>
                <a:buSzPct val="120000"/>
                <a:defRPr/>
              </a:pPr>
              <a:endParaRPr lang="en-US" sz="1200" b="1" dirty="0">
                <a:solidFill>
                  <a:srgbClr val="1E4191">
                    <a:lumMod val="60000"/>
                    <a:lumOff val="40000"/>
                  </a:srgbClr>
                </a:solidFill>
                <a:latin typeface="Swis721 BT" pitchFamily="34" charset="0"/>
                <a:cs typeface="Arial" pitchFamily="34" charset="0"/>
              </a:endParaRPr>
            </a:p>
            <a:p>
              <a:pPr>
                <a:lnSpc>
                  <a:spcPct val="110000"/>
                </a:lnSpc>
                <a:spcBef>
                  <a:spcPts val="300"/>
                </a:spcBef>
                <a:buClr>
                  <a:srgbClr val="1E4191">
                    <a:lumMod val="60000"/>
                    <a:lumOff val="40000"/>
                  </a:srgbClr>
                </a:buClr>
                <a:buSzPct val="120000"/>
                <a:defRPr/>
              </a:pPr>
              <a:r>
                <a:rPr lang="en-US" sz="1200" b="1" dirty="0" smtClean="0">
                  <a:solidFill>
                    <a:srgbClr val="1E4191">
                      <a:lumMod val="60000"/>
                      <a:lumOff val="40000"/>
                    </a:srgbClr>
                  </a:solidFill>
                  <a:latin typeface="Swis721 BT" pitchFamily="34" charset="0"/>
                  <a:cs typeface="Arial" pitchFamily="34" charset="0"/>
                </a:rPr>
                <a:t>Walkthrough: Initial Frameworks and Dev Space </a:t>
              </a:r>
              <a:r>
                <a:rPr lang="en-US" sz="1200" b="1" dirty="0" err="1" smtClean="0">
                  <a:solidFill>
                    <a:srgbClr val="1E4191">
                      <a:lumMod val="60000"/>
                      <a:lumOff val="40000"/>
                    </a:srgbClr>
                  </a:solidFill>
                  <a:latin typeface="Swis721 BT" pitchFamily="34" charset="0"/>
                  <a:cs typeface="Arial" pitchFamily="34" charset="0"/>
                </a:rPr>
                <a:t>Env</a:t>
              </a:r>
              <a:r>
                <a:rPr lang="en-US" sz="1200" b="1" dirty="0" smtClean="0">
                  <a:solidFill>
                    <a:srgbClr val="1E4191">
                      <a:lumMod val="60000"/>
                      <a:lumOff val="40000"/>
                    </a:srgbClr>
                  </a:solidFill>
                  <a:latin typeface="Swis721 BT" pitchFamily="34" charset="0"/>
                  <a:cs typeface="Arial" pitchFamily="34" charset="0"/>
                </a:rPr>
                <a:t> including Test Data</a:t>
              </a:r>
              <a:endParaRPr lang="en-US" sz="1200" dirty="0">
                <a:solidFill>
                  <a:srgbClr val="6A6A6A"/>
                </a:solidFill>
                <a:latin typeface="Swis721 BT" pitchFamily="34" charset="0"/>
                <a:cs typeface="Arial" pitchFamily="34" charset="0"/>
              </a:endParaRPr>
            </a:p>
          </p:txBody>
        </p:sp>
      </p:grpSp>
      <p:grpSp>
        <p:nvGrpSpPr>
          <p:cNvPr id="12" name="Group 11"/>
          <p:cNvGrpSpPr/>
          <p:nvPr/>
        </p:nvGrpSpPr>
        <p:grpSpPr>
          <a:xfrm>
            <a:off x="4104257" y="880151"/>
            <a:ext cx="1953641" cy="5957679"/>
            <a:chOff x="3501415" y="859979"/>
            <a:chExt cx="1691640" cy="5930787"/>
          </a:xfrm>
        </p:grpSpPr>
        <p:sp>
          <p:nvSpPr>
            <p:cNvPr id="13" name="Rectangle 12"/>
            <p:cNvSpPr/>
            <p:nvPr/>
          </p:nvSpPr>
          <p:spPr>
            <a:xfrm>
              <a:off x="3501415" y="859979"/>
              <a:ext cx="1691640" cy="294399"/>
            </a:xfrm>
            <a:prstGeom prst="rect">
              <a:avLst/>
            </a:prstGeom>
            <a:solidFill>
              <a:schemeClr val="tx1">
                <a:lumMod val="60000"/>
                <a:lumOff val="40000"/>
              </a:schemeClr>
            </a:solidFill>
            <a:ln w="9525" cap="flat" cmpd="sng" algn="ctr">
              <a:solidFill>
                <a:srgbClr val="FFFFFF"/>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2000" b="1" dirty="0" smtClean="0">
                  <a:solidFill>
                    <a:srgbClr val="FFFFFF"/>
                  </a:solidFill>
                  <a:latin typeface="Calibri"/>
                </a:rPr>
                <a:t>Sprint 2</a:t>
              </a:r>
            </a:p>
          </p:txBody>
        </p:sp>
        <p:sp>
          <p:nvSpPr>
            <p:cNvPr id="14" name="Rectangle 13"/>
            <p:cNvSpPr/>
            <p:nvPr/>
          </p:nvSpPr>
          <p:spPr>
            <a:xfrm>
              <a:off x="3501415" y="1196751"/>
              <a:ext cx="1691640" cy="457200"/>
            </a:xfrm>
            <a:prstGeom prst="rect">
              <a:avLst/>
            </a:prstGeom>
            <a:solidFill>
              <a:schemeClr val="tx1">
                <a:lumMod val="60000"/>
                <a:lumOff val="40000"/>
              </a:schemeClr>
            </a:solidFill>
            <a:ln w="952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400" b="1" dirty="0">
                  <a:solidFill>
                    <a:srgbClr val="FFFFFF"/>
                  </a:solidFill>
                  <a:latin typeface="Calibri"/>
                </a:rPr>
                <a:t>Reporting Services Buildout</a:t>
              </a:r>
            </a:p>
          </p:txBody>
        </p:sp>
        <p:sp>
          <p:nvSpPr>
            <p:cNvPr id="15" name="Content Placeholder 14"/>
            <p:cNvSpPr txBox="1">
              <a:spLocks/>
            </p:cNvSpPr>
            <p:nvPr/>
          </p:nvSpPr>
          <p:spPr>
            <a:xfrm>
              <a:off x="3501415" y="1714595"/>
              <a:ext cx="1691640" cy="5076171"/>
            </a:xfrm>
            <a:prstGeom prst="rect">
              <a:avLst/>
            </a:prstGeom>
            <a:solidFill>
              <a:srgbClr val="FFFFFF">
                <a:lumMod val="95000"/>
              </a:srgbClr>
            </a:solidFill>
          </p:spPr>
          <p:txBody>
            <a:bodyPr vert="horz" wrap="square" lIns="91440" tIns="45720" rIns="91440" bIns="4572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82880" indent="-182880">
                <a:spcBef>
                  <a:spcPts val="300"/>
                </a:spcBef>
                <a:buClr>
                  <a:srgbClr val="5881DD"/>
                </a:buClr>
                <a:buSzPct val="120000"/>
                <a:buFont typeface="Wingdings" pitchFamily="2" charset="2"/>
                <a:buChar char="§"/>
                <a:defRPr/>
              </a:pPr>
              <a:r>
                <a:rPr lang="en-US" sz="1200" dirty="0" smtClean="0">
                  <a:solidFill>
                    <a:srgbClr val="6A6A6A"/>
                  </a:solidFill>
                  <a:latin typeface="Swis721 BT" pitchFamily="34" charset="0"/>
                  <a:cs typeface="Arial" pitchFamily="34" charset="0"/>
                </a:rPr>
                <a:t>Security &amp; Authentication</a:t>
              </a:r>
            </a:p>
            <a:p>
              <a:pPr marL="182880" indent="-182880">
                <a:spcBef>
                  <a:spcPts val="300"/>
                </a:spcBef>
                <a:buClr>
                  <a:srgbClr val="5881DD"/>
                </a:buClr>
                <a:buSzPct val="120000"/>
                <a:buFont typeface="Wingdings" pitchFamily="2" charset="2"/>
                <a:buChar char="§"/>
                <a:defRPr/>
              </a:pPr>
              <a:r>
                <a:rPr lang="en-US" sz="1200" dirty="0" smtClean="0">
                  <a:solidFill>
                    <a:srgbClr val="6A6A6A"/>
                  </a:solidFill>
                  <a:latin typeface="Swis721 BT" pitchFamily="34" charset="0"/>
                  <a:cs typeface="Arial" pitchFamily="34" charset="0"/>
                </a:rPr>
                <a:t>Reports UI first Phase</a:t>
              </a:r>
            </a:p>
            <a:p>
              <a:pPr marL="182880" indent="-182880">
                <a:spcBef>
                  <a:spcPts val="300"/>
                </a:spcBef>
                <a:buClr>
                  <a:srgbClr val="5881DD"/>
                </a:buClr>
                <a:buSzPct val="120000"/>
                <a:buFont typeface="Wingdings" pitchFamily="2" charset="2"/>
                <a:buChar char="§"/>
                <a:defRPr/>
              </a:pPr>
              <a:r>
                <a:rPr lang="en-US" sz="1200" dirty="0" smtClean="0">
                  <a:solidFill>
                    <a:srgbClr val="6A6A6A"/>
                  </a:solidFill>
                  <a:latin typeface="Swis721 BT" pitchFamily="34" charset="0"/>
                  <a:cs typeface="Arial" pitchFamily="34" charset="0"/>
                </a:rPr>
                <a:t>Reporting Services first Phase</a:t>
              </a:r>
            </a:p>
            <a:p>
              <a:pPr marL="182880" indent="-182880">
                <a:spcBef>
                  <a:spcPts val="300"/>
                </a:spcBef>
                <a:buClr>
                  <a:srgbClr val="5881DD"/>
                </a:buClr>
                <a:buSzPct val="120000"/>
                <a:buFont typeface="Wingdings" pitchFamily="2" charset="2"/>
                <a:buChar char="§"/>
                <a:defRPr/>
              </a:pPr>
              <a:r>
                <a:rPr lang="en-US" sz="1200" dirty="0" smtClean="0">
                  <a:solidFill>
                    <a:srgbClr val="6A6A6A"/>
                  </a:solidFill>
                  <a:latin typeface="Swis721 BT" pitchFamily="34" charset="0"/>
                  <a:cs typeface="Arial" pitchFamily="34" charset="0"/>
                </a:rPr>
                <a:t>UI Web Services build</a:t>
              </a:r>
            </a:p>
            <a:p>
              <a:pPr marL="182880" indent="-182880">
                <a:spcBef>
                  <a:spcPts val="300"/>
                </a:spcBef>
                <a:buClr>
                  <a:srgbClr val="5881DD"/>
                </a:buClr>
                <a:buSzPct val="120000"/>
                <a:buFont typeface="Wingdings" pitchFamily="2" charset="2"/>
                <a:buChar char="§"/>
                <a:defRPr/>
              </a:pPr>
              <a:endParaRPr lang="en-US" sz="1200" dirty="0">
                <a:solidFill>
                  <a:srgbClr val="6A6A6A"/>
                </a:solidFill>
                <a:latin typeface="Swis721 BT" pitchFamily="34" charset="0"/>
                <a:cs typeface="Arial" pitchFamily="34" charset="0"/>
              </a:endParaRPr>
            </a:p>
            <a:p>
              <a:pPr marL="182880" indent="-182880">
                <a:spcBef>
                  <a:spcPts val="300"/>
                </a:spcBef>
                <a:buClr>
                  <a:srgbClr val="5881DD"/>
                </a:buClr>
                <a:buSzPct val="120000"/>
                <a:buFont typeface="Wingdings" pitchFamily="2" charset="2"/>
                <a:buChar char="§"/>
                <a:defRPr/>
              </a:pPr>
              <a:endParaRPr lang="en-US" sz="1200" dirty="0" smtClean="0">
                <a:solidFill>
                  <a:srgbClr val="6A6A6A"/>
                </a:solidFill>
                <a:latin typeface="Swis721 BT" pitchFamily="34" charset="0"/>
                <a:cs typeface="Arial" pitchFamily="34" charset="0"/>
              </a:endParaRPr>
            </a:p>
            <a:p>
              <a:pPr marL="182880" indent="-182880">
                <a:spcBef>
                  <a:spcPts val="300"/>
                </a:spcBef>
                <a:buClr>
                  <a:srgbClr val="5881DD"/>
                </a:buClr>
                <a:buSzPct val="120000"/>
                <a:buFont typeface="Wingdings" pitchFamily="2" charset="2"/>
                <a:buChar char="§"/>
                <a:defRPr/>
              </a:pPr>
              <a:endParaRPr lang="en-US" sz="1200" dirty="0">
                <a:solidFill>
                  <a:srgbClr val="6A6A6A"/>
                </a:solidFill>
                <a:latin typeface="Swis721 BT" pitchFamily="34" charset="0"/>
                <a:cs typeface="Arial" pitchFamily="34" charset="0"/>
              </a:endParaRPr>
            </a:p>
            <a:p>
              <a:pPr>
                <a:spcBef>
                  <a:spcPts val="300"/>
                </a:spcBef>
                <a:buClr>
                  <a:srgbClr val="5881DD"/>
                </a:buClr>
                <a:buSzPct val="120000"/>
                <a:defRPr/>
              </a:pPr>
              <a:endParaRPr lang="en-US" sz="1200" dirty="0">
                <a:solidFill>
                  <a:srgbClr val="6A6A6A"/>
                </a:solidFill>
                <a:latin typeface="Swis721 BT" pitchFamily="34" charset="0"/>
                <a:cs typeface="Arial" pitchFamily="34" charset="0"/>
              </a:endParaRPr>
            </a:p>
            <a:p>
              <a:pPr>
                <a:spcBef>
                  <a:spcPts val="300"/>
                </a:spcBef>
                <a:buClr>
                  <a:srgbClr val="5881DD"/>
                </a:buClr>
                <a:buSzPct val="120000"/>
                <a:defRPr/>
              </a:pPr>
              <a:endParaRPr lang="en-US" sz="1200" dirty="0" smtClean="0">
                <a:solidFill>
                  <a:srgbClr val="6A6A6A"/>
                </a:solidFill>
                <a:latin typeface="Swis721 BT" pitchFamily="34" charset="0"/>
                <a:cs typeface="Arial" pitchFamily="34" charset="0"/>
              </a:endParaRPr>
            </a:p>
            <a:p>
              <a:pPr>
                <a:spcBef>
                  <a:spcPts val="300"/>
                </a:spcBef>
                <a:buClr>
                  <a:srgbClr val="5881DD"/>
                </a:buClr>
                <a:buSzPct val="120000"/>
                <a:defRPr/>
              </a:pPr>
              <a:endParaRPr lang="en-US" sz="1200" dirty="0">
                <a:solidFill>
                  <a:srgbClr val="6A6A6A"/>
                </a:solidFill>
                <a:latin typeface="Swis721 BT" pitchFamily="34" charset="0"/>
                <a:cs typeface="Arial" pitchFamily="34" charset="0"/>
              </a:endParaRPr>
            </a:p>
            <a:p>
              <a:pPr marL="182880" indent="-182880">
                <a:spcBef>
                  <a:spcPts val="300"/>
                </a:spcBef>
                <a:buClr>
                  <a:srgbClr val="1E4191">
                    <a:lumMod val="60000"/>
                    <a:lumOff val="40000"/>
                  </a:srgbClr>
                </a:buClr>
                <a:buSzPct val="120000"/>
                <a:buFont typeface="Wingdings" pitchFamily="2" charset="2"/>
                <a:buChar char="§"/>
                <a:defRPr/>
              </a:pPr>
              <a:endParaRPr lang="en-US" sz="1200" dirty="0">
                <a:solidFill>
                  <a:srgbClr val="6A6A6A"/>
                </a:solidFill>
                <a:latin typeface="Swis721 BT" pitchFamily="34" charset="0"/>
                <a:cs typeface="Arial" pitchFamily="34" charset="0"/>
              </a:endParaRPr>
            </a:p>
            <a:p>
              <a:pPr marL="182880" indent="-182880">
                <a:spcBef>
                  <a:spcPts val="300"/>
                </a:spcBef>
                <a:buClr>
                  <a:srgbClr val="1E4191">
                    <a:lumMod val="60000"/>
                    <a:lumOff val="40000"/>
                  </a:srgbClr>
                </a:buClr>
                <a:buSzPct val="120000"/>
                <a:buFont typeface="Wingdings" pitchFamily="2" charset="2"/>
                <a:buChar char="§"/>
                <a:defRPr/>
              </a:pPr>
              <a:endParaRPr lang="en-US" sz="1200" dirty="0">
                <a:solidFill>
                  <a:srgbClr val="6A6A6A"/>
                </a:solidFill>
                <a:latin typeface="Swis721 BT" pitchFamily="34" charset="0"/>
                <a:cs typeface="Arial" pitchFamily="34" charset="0"/>
              </a:endParaRPr>
            </a:p>
            <a:p>
              <a:pPr marL="182880" indent="-182880">
                <a:spcBef>
                  <a:spcPts val="300"/>
                </a:spcBef>
                <a:buClr>
                  <a:srgbClr val="1E4191">
                    <a:lumMod val="60000"/>
                    <a:lumOff val="40000"/>
                  </a:srgbClr>
                </a:buClr>
                <a:buSzPct val="120000"/>
                <a:buFont typeface="Wingdings" pitchFamily="2" charset="2"/>
                <a:buChar char="§"/>
                <a:defRPr/>
              </a:pPr>
              <a:endParaRPr lang="en-US" sz="1200" dirty="0">
                <a:solidFill>
                  <a:srgbClr val="6A6A6A"/>
                </a:solidFill>
                <a:latin typeface="Swis721 BT" pitchFamily="34" charset="0"/>
                <a:cs typeface="Arial" pitchFamily="34" charset="0"/>
              </a:endParaRPr>
            </a:p>
            <a:p>
              <a:pPr>
                <a:spcBef>
                  <a:spcPts val="300"/>
                </a:spcBef>
                <a:buClr>
                  <a:srgbClr val="1E4191">
                    <a:lumMod val="60000"/>
                    <a:lumOff val="40000"/>
                  </a:srgbClr>
                </a:buClr>
                <a:buSzPct val="120000"/>
                <a:defRPr/>
              </a:pPr>
              <a:endParaRPr lang="en-US" sz="1200" b="1" dirty="0">
                <a:solidFill>
                  <a:srgbClr val="1E4191">
                    <a:lumMod val="60000"/>
                    <a:lumOff val="40000"/>
                  </a:srgbClr>
                </a:solidFill>
                <a:latin typeface="Swis721 BT" pitchFamily="34" charset="0"/>
                <a:cs typeface="Arial" pitchFamily="34" charset="0"/>
              </a:endParaRPr>
            </a:p>
            <a:p>
              <a:pPr>
                <a:spcBef>
                  <a:spcPts val="300"/>
                </a:spcBef>
                <a:buClr>
                  <a:srgbClr val="1E4191">
                    <a:lumMod val="60000"/>
                    <a:lumOff val="40000"/>
                  </a:srgbClr>
                </a:buClr>
                <a:buSzPct val="120000"/>
                <a:defRPr/>
              </a:pPr>
              <a:endParaRPr lang="en-US" sz="1200" b="1" dirty="0" smtClean="0">
                <a:solidFill>
                  <a:srgbClr val="1E4191">
                    <a:lumMod val="60000"/>
                    <a:lumOff val="40000"/>
                  </a:srgbClr>
                </a:solidFill>
                <a:latin typeface="Swis721 BT" pitchFamily="34" charset="0"/>
                <a:cs typeface="Arial" pitchFamily="34" charset="0"/>
              </a:endParaRPr>
            </a:p>
            <a:p>
              <a:pPr>
                <a:spcBef>
                  <a:spcPts val="300"/>
                </a:spcBef>
                <a:buClr>
                  <a:srgbClr val="1E4191">
                    <a:lumMod val="60000"/>
                    <a:lumOff val="40000"/>
                  </a:srgbClr>
                </a:buClr>
                <a:buSzPct val="120000"/>
                <a:defRPr/>
              </a:pPr>
              <a:endParaRPr lang="en-US" sz="1200" b="1" dirty="0">
                <a:solidFill>
                  <a:srgbClr val="1E4191">
                    <a:lumMod val="60000"/>
                    <a:lumOff val="40000"/>
                  </a:srgbClr>
                </a:solidFill>
                <a:latin typeface="Swis721 BT" pitchFamily="34" charset="0"/>
                <a:cs typeface="Arial" pitchFamily="34" charset="0"/>
              </a:endParaRPr>
            </a:p>
            <a:p>
              <a:pPr>
                <a:spcBef>
                  <a:spcPts val="300"/>
                </a:spcBef>
                <a:buClr>
                  <a:srgbClr val="1E4191">
                    <a:lumMod val="60000"/>
                    <a:lumOff val="40000"/>
                  </a:srgbClr>
                </a:buClr>
                <a:buSzPct val="120000"/>
                <a:defRPr/>
              </a:pPr>
              <a:endParaRPr lang="en-US" sz="1200" b="1" dirty="0" smtClean="0">
                <a:solidFill>
                  <a:srgbClr val="1E4191">
                    <a:lumMod val="60000"/>
                    <a:lumOff val="40000"/>
                  </a:srgbClr>
                </a:solidFill>
                <a:latin typeface="Swis721 BT" pitchFamily="34" charset="0"/>
                <a:cs typeface="Arial" pitchFamily="34" charset="0"/>
              </a:endParaRPr>
            </a:p>
            <a:p>
              <a:pPr>
                <a:spcBef>
                  <a:spcPts val="300"/>
                </a:spcBef>
                <a:buClr>
                  <a:srgbClr val="1E4191">
                    <a:lumMod val="60000"/>
                    <a:lumOff val="40000"/>
                  </a:srgbClr>
                </a:buClr>
                <a:buSzPct val="120000"/>
                <a:defRPr/>
              </a:pPr>
              <a:r>
                <a:rPr lang="en-US" sz="1200" b="1" dirty="0" smtClean="0">
                  <a:solidFill>
                    <a:srgbClr val="1E4191">
                      <a:lumMod val="60000"/>
                      <a:lumOff val="40000"/>
                    </a:srgbClr>
                  </a:solidFill>
                  <a:latin typeface="Swis721 BT" pitchFamily="34" charset="0"/>
                  <a:cs typeface="Arial" pitchFamily="34" charset="0"/>
                </a:rPr>
                <a:t>Demo</a:t>
              </a:r>
              <a:r>
                <a:rPr lang="en-US" sz="1200" b="1" dirty="0">
                  <a:solidFill>
                    <a:srgbClr val="1E4191">
                      <a:lumMod val="60000"/>
                      <a:lumOff val="40000"/>
                    </a:srgbClr>
                  </a:solidFill>
                  <a:latin typeface="Swis721 BT" pitchFamily="34" charset="0"/>
                  <a:cs typeface="Arial" pitchFamily="34" charset="0"/>
                </a:rPr>
                <a:t>: </a:t>
              </a:r>
              <a:r>
                <a:rPr lang="en-US" sz="1200" b="1" dirty="0" smtClean="0">
                  <a:solidFill>
                    <a:srgbClr val="1E4191">
                      <a:lumMod val="60000"/>
                      <a:lumOff val="40000"/>
                    </a:srgbClr>
                  </a:solidFill>
                  <a:latin typeface="Swis721 BT" pitchFamily="34" charset="0"/>
                  <a:cs typeface="Arial" pitchFamily="34" charset="0"/>
                </a:rPr>
                <a:t>reports with Line Chart, Bar Chart</a:t>
              </a:r>
              <a:endParaRPr lang="en-US" sz="1200" b="1" dirty="0">
                <a:solidFill>
                  <a:srgbClr val="1E4191">
                    <a:lumMod val="60000"/>
                    <a:lumOff val="40000"/>
                  </a:srgbClr>
                </a:solidFill>
                <a:latin typeface="Swis721 BT" pitchFamily="34" charset="0"/>
                <a:cs typeface="Arial" pitchFamily="34" charset="0"/>
              </a:endParaRPr>
            </a:p>
          </p:txBody>
        </p:sp>
      </p:grpSp>
      <p:grpSp>
        <p:nvGrpSpPr>
          <p:cNvPr id="20" name="Group 19"/>
          <p:cNvGrpSpPr/>
          <p:nvPr/>
        </p:nvGrpSpPr>
        <p:grpSpPr>
          <a:xfrm>
            <a:off x="17148" y="880151"/>
            <a:ext cx="1977332" cy="5957679"/>
            <a:chOff x="17148" y="859979"/>
            <a:chExt cx="1691640" cy="5930787"/>
          </a:xfrm>
        </p:grpSpPr>
        <p:sp>
          <p:nvSpPr>
            <p:cNvPr id="21" name="Rectangle 20"/>
            <p:cNvSpPr/>
            <p:nvPr/>
          </p:nvSpPr>
          <p:spPr>
            <a:xfrm>
              <a:off x="17148" y="859979"/>
              <a:ext cx="1691640" cy="294399"/>
            </a:xfrm>
            <a:prstGeom prst="rect">
              <a:avLst/>
            </a:prstGeom>
            <a:solidFill>
              <a:schemeClr val="tx1">
                <a:lumMod val="60000"/>
                <a:lumOff val="40000"/>
              </a:schemeClr>
            </a:solidFill>
            <a:ln w="9525" cap="flat" cmpd="sng" algn="ctr">
              <a:solidFill>
                <a:srgbClr val="FFFFFF"/>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2000" b="1" dirty="0">
                  <a:solidFill>
                    <a:srgbClr val="FFFFFF"/>
                  </a:solidFill>
                  <a:latin typeface="Calibri"/>
                </a:rPr>
                <a:t>Weeks 1-2</a:t>
              </a:r>
            </a:p>
          </p:txBody>
        </p:sp>
        <p:sp>
          <p:nvSpPr>
            <p:cNvPr id="22" name="Rectangle 21"/>
            <p:cNvSpPr/>
            <p:nvPr/>
          </p:nvSpPr>
          <p:spPr>
            <a:xfrm>
              <a:off x="17148" y="1196750"/>
              <a:ext cx="1691640" cy="457200"/>
            </a:xfrm>
            <a:prstGeom prst="rect">
              <a:avLst/>
            </a:prstGeom>
            <a:solidFill>
              <a:schemeClr val="tx1">
                <a:lumMod val="60000"/>
                <a:lumOff val="40000"/>
              </a:schemeClr>
            </a:solidFill>
            <a:ln w="952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400" b="1" dirty="0">
                  <a:solidFill>
                    <a:srgbClr val="FFFFFF"/>
                  </a:solidFill>
                  <a:latin typeface="Calibri"/>
                </a:rPr>
                <a:t>Foundational Readiness</a:t>
              </a:r>
            </a:p>
          </p:txBody>
        </p:sp>
        <p:sp>
          <p:nvSpPr>
            <p:cNvPr id="23" name="Content Placeholder 14"/>
            <p:cNvSpPr txBox="1">
              <a:spLocks/>
            </p:cNvSpPr>
            <p:nvPr/>
          </p:nvSpPr>
          <p:spPr>
            <a:xfrm>
              <a:off x="17148" y="1714595"/>
              <a:ext cx="1691640" cy="5076171"/>
            </a:xfrm>
            <a:prstGeom prst="rect">
              <a:avLst/>
            </a:prstGeom>
            <a:solidFill>
              <a:srgbClr val="FFFFFF">
                <a:lumMod val="95000"/>
              </a:srgbClr>
            </a:solidFill>
          </p:spPr>
          <p:txBody>
            <a:bodyPr vert="horz" wrap="square" lIns="91440" tIns="45720" rIns="91440" bIns="4572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82880" indent="-182880">
                <a:spcBef>
                  <a:spcPts val="3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Onboard architect, technical product owner, dev engineers, SDETs</a:t>
              </a:r>
            </a:p>
            <a:p>
              <a:pPr marL="182880" indent="-182880">
                <a:spcBef>
                  <a:spcPts val="3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Training &amp; indoctrination for dev engineers on targeted microservices/</a:t>
              </a:r>
              <a:br>
                <a:rPr lang="en-US" sz="1200" dirty="0">
                  <a:solidFill>
                    <a:srgbClr val="6A6A6A"/>
                  </a:solidFill>
                  <a:latin typeface="Swis721 BT" pitchFamily="34" charset="0"/>
                  <a:cs typeface="Arial" pitchFamily="34" charset="0"/>
                </a:rPr>
              </a:br>
              <a:r>
                <a:rPr lang="en-US" sz="1200" dirty="0">
                  <a:solidFill>
                    <a:srgbClr val="6A6A6A"/>
                  </a:solidFill>
                  <a:latin typeface="Swis721 BT" pitchFamily="34" charset="0"/>
                  <a:cs typeface="Arial" pitchFamily="34" charset="0"/>
                </a:rPr>
                <a:t>cloud platform(s), microservices frameworks, tools, processes and methodology in use on project</a:t>
              </a:r>
            </a:p>
            <a:p>
              <a:pPr marL="182880" indent="-182880">
                <a:spcBef>
                  <a:spcPts val="3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Set up Agile team tools (JIRA, Confluence, etc.)</a:t>
              </a:r>
            </a:p>
            <a:p>
              <a:pPr marL="182880" indent="-182880">
                <a:spcBef>
                  <a:spcPts val="3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Set up architecture repository</a:t>
              </a:r>
            </a:p>
            <a:p>
              <a:pPr marL="182880" indent="-182880">
                <a:spcBef>
                  <a:spcPts val="3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Set up quality management tools</a:t>
              </a:r>
            </a:p>
            <a:p>
              <a:pPr marL="182880" indent="-182880">
                <a:spcBef>
                  <a:spcPts val="3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Set up build automation pipelines (CI/CD)</a:t>
              </a:r>
            </a:p>
          </p:txBody>
        </p:sp>
      </p:grpSp>
      <p:grpSp>
        <p:nvGrpSpPr>
          <p:cNvPr id="36" name="Group 35"/>
          <p:cNvGrpSpPr/>
          <p:nvPr/>
        </p:nvGrpSpPr>
        <p:grpSpPr>
          <a:xfrm>
            <a:off x="6129002" y="889225"/>
            <a:ext cx="1953641" cy="5957679"/>
            <a:chOff x="3501415" y="859979"/>
            <a:chExt cx="1691640" cy="5930787"/>
          </a:xfrm>
        </p:grpSpPr>
        <p:sp>
          <p:nvSpPr>
            <p:cNvPr id="37" name="Rectangle 36"/>
            <p:cNvSpPr/>
            <p:nvPr/>
          </p:nvSpPr>
          <p:spPr>
            <a:xfrm>
              <a:off x="3501415" y="859979"/>
              <a:ext cx="1691640" cy="294399"/>
            </a:xfrm>
            <a:prstGeom prst="rect">
              <a:avLst/>
            </a:prstGeom>
            <a:solidFill>
              <a:schemeClr val="tx1">
                <a:lumMod val="60000"/>
                <a:lumOff val="40000"/>
              </a:schemeClr>
            </a:solidFill>
            <a:ln w="9525" cap="flat" cmpd="sng" algn="ctr">
              <a:solidFill>
                <a:srgbClr val="FFFFFF"/>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2000" b="1" dirty="0" smtClean="0">
                  <a:solidFill>
                    <a:srgbClr val="FFFFFF"/>
                  </a:solidFill>
                  <a:latin typeface="Calibri"/>
                </a:rPr>
                <a:t>Sprint 3</a:t>
              </a:r>
            </a:p>
          </p:txBody>
        </p:sp>
        <p:sp>
          <p:nvSpPr>
            <p:cNvPr id="38" name="Rectangle 37"/>
            <p:cNvSpPr/>
            <p:nvPr/>
          </p:nvSpPr>
          <p:spPr>
            <a:xfrm>
              <a:off x="3501415" y="1196751"/>
              <a:ext cx="1691640" cy="457200"/>
            </a:xfrm>
            <a:prstGeom prst="rect">
              <a:avLst/>
            </a:prstGeom>
            <a:solidFill>
              <a:schemeClr val="tx1">
                <a:lumMod val="60000"/>
                <a:lumOff val="40000"/>
              </a:schemeClr>
            </a:solidFill>
            <a:ln w="952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400" b="1" dirty="0">
                  <a:solidFill>
                    <a:srgbClr val="FFFFFF"/>
                  </a:solidFill>
                  <a:latin typeface="Calibri"/>
                </a:rPr>
                <a:t>Reporting Services Buildout</a:t>
              </a:r>
            </a:p>
          </p:txBody>
        </p:sp>
        <p:sp>
          <p:nvSpPr>
            <p:cNvPr id="39" name="Content Placeholder 14"/>
            <p:cNvSpPr txBox="1">
              <a:spLocks/>
            </p:cNvSpPr>
            <p:nvPr/>
          </p:nvSpPr>
          <p:spPr>
            <a:xfrm>
              <a:off x="3501415" y="1714595"/>
              <a:ext cx="1691640" cy="5076171"/>
            </a:xfrm>
            <a:prstGeom prst="rect">
              <a:avLst/>
            </a:prstGeom>
            <a:solidFill>
              <a:srgbClr val="FFFFFF">
                <a:lumMod val="95000"/>
              </a:srgbClr>
            </a:solidFill>
          </p:spPr>
          <p:txBody>
            <a:bodyPr vert="horz" wrap="square" lIns="91440" tIns="45720" rIns="91440" bIns="4572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82880" indent="-182880">
                <a:spcBef>
                  <a:spcPts val="300"/>
                </a:spcBef>
                <a:buClr>
                  <a:srgbClr val="5881DD"/>
                </a:buClr>
                <a:buSzPct val="120000"/>
                <a:buFont typeface="Wingdings" pitchFamily="2" charset="2"/>
                <a:buChar char="§"/>
                <a:defRPr/>
              </a:pPr>
              <a:r>
                <a:rPr lang="en-US" sz="1200" dirty="0">
                  <a:solidFill>
                    <a:srgbClr val="6A6A6A"/>
                  </a:solidFill>
                  <a:latin typeface="Swis721 BT" pitchFamily="34" charset="0"/>
                  <a:cs typeface="Arial" pitchFamily="34" charset="0"/>
                </a:rPr>
                <a:t>Reports UI </a:t>
              </a:r>
              <a:r>
                <a:rPr lang="en-US" sz="1200" dirty="0" smtClean="0">
                  <a:solidFill>
                    <a:srgbClr val="6A6A6A"/>
                  </a:solidFill>
                  <a:latin typeface="Swis721 BT" pitchFamily="34" charset="0"/>
                  <a:cs typeface="Arial" pitchFamily="34" charset="0"/>
                </a:rPr>
                <a:t>Second Phase</a:t>
              </a:r>
              <a:endParaRPr lang="en-US" sz="1200" dirty="0">
                <a:solidFill>
                  <a:srgbClr val="6A6A6A"/>
                </a:solidFill>
                <a:latin typeface="Swis721 BT" pitchFamily="34" charset="0"/>
                <a:cs typeface="Arial" pitchFamily="34" charset="0"/>
              </a:endParaRPr>
            </a:p>
            <a:p>
              <a:pPr marL="182880" indent="-182880">
                <a:spcBef>
                  <a:spcPts val="300"/>
                </a:spcBef>
                <a:buClr>
                  <a:srgbClr val="5881DD"/>
                </a:buClr>
                <a:buSzPct val="120000"/>
                <a:buFont typeface="Wingdings" pitchFamily="2" charset="2"/>
                <a:buChar char="§"/>
                <a:defRPr/>
              </a:pPr>
              <a:r>
                <a:rPr lang="en-US" sz="1200" dirty="0">
                  <a:solidFill>
                    <a:srgbClr val="6A6A6A"/>
                  </a:solidFill>
                  <a:latin typeface="Swis721 BT" pitchFamily="34" charset="0"/>
                  <a:cs typeface="Arial" pitchFamily="34" charset="0"/>
                </a:rPr>
                <a:t>Reporting Services </a:t>
              </a:r>
              <a:r>
                <a:rPr lang="en-US" sz="1200" dirty="0" smtClean="0">
                  <a:solidFill>
                    <a:srgbClr val="6A6A6A"/>
                  </a:solidFill>
                  <a:latin typeface="Swis721 BT" pitchFamily="34" charset="0"/>
                  <a:cs typeface="Arial" pitchFamily="34" charset="0"/>
                </a:rPr>
                <a:t>Second Phase</a:t>
              </a:r>
            </a:p>
            <a:p>
              <a:pPr marL="182880" indent="-182880">
                <a:spcBef>
                  <a:spcPts val="300"/>
                </a:spcBef>
                <a:buClr>
                  <a:srgbClr val="5881DD"/>
                </a:buClr>
                <a:buSzPct val="120000"/>
                <a:buFont typeface="Wingdings" pitchFamily="2" charset="2"/>
                <a:buChar char="§"/>
                <a:defRPr/>
              </a:pPr>
              <a:r>
                <a:rPr lang="en-US" sz="1200" dirty="0" smtClean="0">
                  <a:solidFill>
                    <a:srgbClr val="6A6A6A"/>
                  </a:solidFill>
                  <a:latin typeface="Swis721 BT" pitchFamily="34" charset="0"/>
                  <a:cs typeface="Arial" pitchFamily="34" charset="0"/>
                </a:rPr>
                <a:t>Reports History</a:t>
              </a:r>
            </a:p>
            <a:p>
              <a:pPr marL="182880" indent="-182880">
                <a:spcBef>
                  <a:spcPts val="300"/>
                </a:spcBef>
                <a:buClr>
                  <a:srgbClr val="5881DD"/>
                </a:buClr>
                <a:buSzPct val="120000"/>
                <a:buFont typeface="Wingdings" pitchFamily="2" charset="2"/>
                <a:buChar char="§"/>
                <a:defRPr/>
              </a:pPr>
              <a:r>
                <a:rPr lang="en-US" sz="1200" dirty="0" smtClean="0">
                  <a:solidFill>
                    <a:srgbClr val="6A6A6A"/>
                  </a:solidFill>
                  <a:latin typeface="Swis721 BT" pitchFamily="34" charset="0"/>
                  <a:cs typeface="Arial" pitchFamily="34" charset="0"/>
                </a:rPr>
                <a:t>Reports Preview</a:t>
              </a:r>
            </a:p>
            <a:p>
              <a:pPr marL="182880" indent="-182880">
                <a:spcBef>
                  <a:spcPts val="300"/>
                </a:spcBef>
                <a:buClr>
                  <a:srgbClr val="5881DD"/>
                </a:buClr>
                <a:buSzPct val="120000"/>
                <a:buFont typeface="Wingdings" pitchFamily="2" charset="2"/>
                <a:buChar char="§"/>
                <a:defRPr/>
              </a:pPr>
              <a:r>
                <a:rPr lang="en-US" sz="1200" dirty="0" smtClean="0">
                  <a:solidFill>
                    <a:srgbClr val="6A6A6A"/>
                  </a:solidFill>
                  <a:latin typeface="Swis721 BT" pitchFamily="34" charset="0"/>
                  <a:cs typeface="Arial" pitchFamily="34" charset="0"/>
                </a:rPr>
                <a:t>Reports Scheduler UI</a:t>
              </a:r>
            </a:p>
            <a:p>
              <a:pPr marL="182880" indent="-182880">
                <a:spcBef>
                  <a:spcPts val="300"/>
                </a:spcBef>
                <a:buClr>
                  <a:srgbClr val="5881DD"/>
                </a:buClr>
                <a:buSzPct val="120000"/>
                <a:buFont typeface="Wingdings" pitchFamily="2" charset="2"/>
                <a:buChar char="§"/>
                <a:defRPr/>
              </a:pPr>
              <a:r>
                <a:rPr lang="en-US" sz="1200" dirty="0" smtClean="0">
                  <a:solidFill>
                    <a:srgbClr val="6A6A6A"/>
                  </a:solidFill>
                  <a:latin typeface="Swis721 BT" pitchFamily="34" charset="0"/>
                  <a:cs typeface="Arial" pitchFamily="34" charset="0"/>
                </a:rPr>
                <a:t>Data Federation Layer Analysis</a:t>
              </a:r>
            </a:p>
            <a:p>
              <a:pPr marL="182880" indent="-182880">
                <a:spcBef>
                  <a:spcPts val="300"/>
                </a:spcBef>
                <a:buClr>
                  <a:srgbClr val="5881DD"/>
                </a:buClr>
                <a:buSzPct val="120000"/>
                <a:buFont typeface="Wingdings" pitchFamily="2" charset="2"/>
                <a:buChar char="§"/>
                <a:defRPr/>
              </a:pPr>
              <a:endParaRPr lang="en-US" sz="1200" dirty="0">
                <a:solidFill>
                  <a:srgbClr val="6A6A6A"/>
                </a:solidFill>
                <a:latin typeface="Swis721 BT" pitchFamily="34" charset="0"/>
                <a:cs typeface="Arial" pitchFamily="34" charset="0"/>
              </a:endParaRPr>
            </a:p>
            <a:p>
              <a:pPr marL="182880" indent="-182880">
                <a:spcBef>
                  <a:spcPts val="300"/>
                </a:spcBef>
                <a:buClr>
                  <a:srgbClr val="5881DD"/>
                </a:buClr>
                <a:buSzPct val="120000"/>
                <a:buFont typeface="Wingdings" pitchFamily="2" charset="2"/>
                <a:buChar char="§"/>
                <a:defRPr/>
              </a:pPr>
              <a:endParaRPr lang="en-US" sz="1200" dirty="0">
                <a:solidFill>
                  <a:srgbClr val="6A6A6A"/>
                </a:solidFill>
                <a:latin typeface="Swis721 BT" pitchFamily="34" charset="0"/>
                <a:cs typeface="Arial" pitchFamily="34" charset="0"/>
              </a:endParaRPr>
            </a:p>
            <a:p>
              <a:pPr marL="182880" indent="-182880">
                <a:spcBef>
                  <a:spcPts val="300"/>
                </a:spcBef>
                <a:buClr>
                  <a:srgbClr val="1E4191">
                    <a:lumMod val="60000"/>
                    <a:lumOff val="40000"/>
                  </a:srgbClr>
                </a:buClr>
                <a:buSzPct val="120000"/>
                <a:buFont typeface="Wingdings" pitchFamily="2" charset="2"/>
                <a:buChar char="§"/>
                <a:defRPr/>
              </a:pPr>
              <a:endParaRPr lang="en-US" sz="1200" dirty="0">
                <a:solidFill>
                  <a:srgbClr val="6A6A6A"/>
                </a:solidFill>
                <a:latin typeface="Swis721 BT" pitchFamily="34" charset="0"/>
                <a:cs typeface="Arial" pitchFamily="34" charset="0"/>
              </a:endParaRPr>
            </a:p>
            <a:p>
              <a:pPr marL="182880" indent="-182880">
                <a:spcBef>
                  <a:spcPts val="300"/>
                </a:spcBef>
                <a:buClr>
                  <a:srgbClr val="1E4191">
                    <a:lumMod val="60000"/>
                    <a:lumOff val="40000"/>
                  </a:srgbClr>
                </a:buClr>
                <a:buSzPct val="120000"/>
                <a:buFont typeface="Wingdings" pitchFamily="2" charset="2"/>
                <a:buChar char="§"/>
                <a:defRPr/>
              </a:pPr>
              <a:endParaRPr lang="en-US" sz="1200" dirty="0">
                <a:solidFill>
                  <a:srgbClr val="6A6A6A"/>
                </a:solidFill>
                <a:latin typeface="Swis721 BT" pitchFamily="34" charset="0"/>
                <a:cs typeface="Arial" pitchFamily="34" charset="0"/>
              </a:endParaRPr>
            </a:p>
            <a:p>
              <a:pPr>
                <a:spcBef>
                  <a:spcPts val="300"/>
                </a:spcBef>
                <a:buClr>
                  <a:srgbClr val="1E4191">
                    <a:lumMod val="60000"/>
                    <a:lumOff val="40000"/>
                  </a:srgbClr>
                </a:buClr>
                <a:buSzPct val="120000"/>
                <a:defRPr/>
              </a:pPr>
              <a:endParaRPr lang="en-US" sz="1200" b="1" dirty="0" smtClean="0">
                <a:solidFill>
                  <a:srgbClr val="1E4191">
                    <a:lumMod val="60000"/>
                    <a:lumOff val="40000"/>
                  </a:srgbClr>
                </a:solidFill>
                <a:latin typeface="Swis721 BT" pitchFamily="34" charset="0"/>
                <a:cs typeface="Arial" pitchFamily="34" charset="0"/>
              </a:endParaRPr>
            </a:p>
            <a:p>
              <a:pPr>
                <a:spcBef>
                  <a:spcPts val="300"/>
                </a:spcBef>
                <a:buClr>
                  <a:srgbClr val="1E4191">
                    <a:lumMod val="60000"/>
                    <a:lumOff val="40000"/>
                  </a:srgbClr>
                </a:buClr>
                <a:buSzPct val="120000"/>
                <a:defRPr/>
              </a:pPr>
              <a:endParaRPr lang="en-US" sz="1200" b="1" dirty="0">
                <a:solidFill>
                  <a:srgbClr val="1E4191">
                    <a:lumMod val="60000"/>
                    <a:lumOff val="40000"/>
                  </a:srgbClr>
                </a:solidFill>
                <a:latin typeface="Swis721 BT" pitchFamily="34" charset="0"/>
                <a:cs typeface="Arial" pitchFamily="34" charset="0"/>
              </a:endParaRPr>
            </a:p>
            <a:p>
              <a:pPr>
                <a:spcBef>
                  <a:spcPts val="300"/>
                </a:spcBef>
                <a:buClr>
                  <a:srgbClr val="1E4191">
                    <a:lumMod val="60000"/>
                    <a:lumOff val="40000"/>
                  </a:srgbClr>
                </a:buClr>
                <a:buSzPct val="120000"/>
                <a:defRPr/>
              </a:pPr>
              <a:endParaRPr lang="en-US" sz="1200" b="1" dirty="0" smtClean="0">
                <a:solidFill>
                  <a:srgbClr val="1E4191">
                    <a:lumMod val="60000"/>
                    <a:lumOff val="40000"/>
                  </a:srgbClr>
                </a:solidFill>
                <a:latin typeface="Swis721 BT" pitchFamily="34" charset="0"/>
                <a:cs typeface="Arial" pitchFamily="34" charset="0"/>
              </a:endParaRPr>
            </a:p>
            <a:p>
              <a:pPr>
                <a:spcBef>
                  <a:spcPts val="300"/>
                </a:spcBef>
                <a:buClr>
                  <a:srgbClr val="1E4191">
                    <a:lumMod val="60000"/>
                    <a:lumOff val="40000"/>
                  </a:srgbClr>
                </a:buClr>
                <a:buSzPct val="120000"/>
                <a:defRPr/>
              </a:pPr>
              <a:endParaRPr lang="en-US" sz="1200" b="1" dirty="0">
                <a:solidFill>
                  <a:srgbClr val="1E4191">
                    <a:lumMod val="60000"/>
                    <a:lumOff val="40000"/>
                  </a:srgbClr>
                </a:solidFill>
                <a:latin typeface="Swis721 BT" pitchFamily="34" charset="0"/>
                <a:cs typeface="Arial" pitchFamily="34" charset="0"/>
              </a:endParaRPr>
            </a:p>
            <a:p>
              <a:pPr>
                <a:spcBef>
                  <a:spcPts val="300"/>
                </a:spcBef>
                <a:buClr>
                  <a:srgbClr val="1E4191">
                    <a:lumMod val="60000"/>
                    <a:lumOff val="40000"/>
                  </a:srgbClr>
                </a:buClr>
                <a:buSzPct val="120000"/>
                <a:defRPr/>
              </a:pPr>
              <a:endParaRPr lang="en-US" sz="1200" b="1" dirty="0" smtClean="0">
                <a:solidFill>
                  <a:srgbClr val="1E4191">
                    <a:lumMod val="60000"/>
                    <a:lumOff val="40000"/>
                  </a:srgbClr>
                </a:solidFill>
                <a:latin typeface="Swis721 BT" pitchFamily="34" charset="0"/>
                <a:cs typeface="Arial" pitchFamily="34" charset="0"/>
              </a:endParaRPr>
            </a:p>
            <a:p>
              <a:pPr>
                <a:spcBef>
                  <a:spcPts val="300"/>
                </a:spcBef>
                <a:buClr>
                  <a:srgbClr val="1E4191">
                    <a:lumMod val="60000"/>
                    <a:lumOff val="40000"/>
                  </a:srgbClr>
                </a:buClr>
                <a:buSzPct val="120000"/>
                <a:defRPr/>
              </a:pPr>
              <a:endParaRPr lang="en-US" sz="1200" b="1" dirty="0">
                <a:solidFill>
                  <a:srgbClr val="1E4191">
                    <a:lumMod val="60000"/>
                    <a:lumOff val="40000"/>
                  </a:srgbClr>
                </a:solidFill>
                <a:latin typeface="Swis721 BT" pitchFamily="34" charset="0"/>
                <a:cs typeface="Arial" pitchFamily="34" charset="0"/>
              </a:endParaRPr>
            </a:p>
            <a:p>
              <a:pPr>
                <a:spcBef>
                  <a:spcPts val="300"/>
                </a:spcBef>
                <a:buClr>
                  <a:srgbClr val="1E4191">
                    <a:lumMod val="60000"/>
                    <a:lumOff val="40000"/>
                  </a:srgbClr>
                </a:buClr>
                <a:buSzPct val="120000"/>
                <a:defRPr/>
              </a:pPr>
              <a:r>
                <a:rPr lang="en-US" sz="1200" b="1" dirty="0" smtClean="0">
                  <a:solidFill>
                    <a:srgbClr val="1E4191">
                      <a:lumMod val="60000"/>
                      <a:lumOff val="40000"/>
                    </a:srgbClr>
                  </a:solidFill>
                  <a:latin typeface="Swis721 BT" pitchFamily="34" charset="0"/>
                  <a:cs typeface="Arial" pitchFamily="34" charset="0"/>
                </a:rPr>
                <a:t>Demo</a:t>
              </a:r>
              <a:r>
                <a:rPr lang="en-US" sz="1200" b="1" dirty="0">
                  <a:solidFill>
                    <a:srgbClr val="1E4191">
                      <a:lumMod val="60000"/>
                      <a:lumOff val="40000"/>
                    </a:srgbClr>
                  </a:solidFill>
                  <a:latin typeface="Swis721 BT" pitchFamily="34" charset="0"/>
                  <a:cs typeface="Arial" pitchFamily="34" charset="0"/>
                </a:rPr>
                <a:t>: </a:t>
              </a:r>
              <a:r>
                <a:rPr lang="en-US" sz="1200" b="1" dirty="0" smtClean="0">
                  <a:solidFill>
                    <a:srgbClr val="1E4191">
                      <a:lumMod val="60000"/>
                      <a:lumOff val="40000"/>
                    </a:srgbClr>
                  </a:solidFill>
                  <a:latin typeface="Swis721 BT" pitchFamily="34" charset="0"/>
                  <a:cs typeface="Arial" pitchFamily="34" charset="0"/>
                </a:rPr>
                <a:t>Reports with more components</a:t>
              </a:r>
              <a:endParaRPr lang="en-US" sz="1200" b="1" dirty="0">
                <a:solidFill>
                  <a:srgbClr val="1E4191">
                    <a:lumMod val="60000"/>
                    <a:lumOff val="40000"/>
                  </a:srgbClr>
                </a:solidFill>
                <a:latin typeface="Swis721 BT" pitchFamily="34" charset="0"/>
                <a:cs typeface="Arial" pitchFamily="34" charset="0"/>
              </a:endParaRPr>
            </a:p>
          </p:txBody>
        </p:sp>
      </p:grpSp>
      <p:grpSp>
        <p:nvGrpSpPr>
          <p:cNvPr id="40" name="Group 39"/>
          <p:cNvGrpSpPr/>
          <p:nvPr/>
        </p:nvGrpSpPr>
        <p:grpSpPr>
          <a:xfrm>
            <a:off x="8171884" y="880151"/>
            <a:ext cx="1953641" cy="5957679"/>
            <a:chOff x="3501415" y="859979"/>
            <a:chExt cx="1691640" cy="5930787"/>
          </a:xfrm>
        </p:grpSpPr>
        <p:sp>
          <p:nvSpPr>
            <p:cNvPr id="41" name="Rectangle 40"/>
            <p:cNvSpPr/>
            <p:nvPr/>
          </p:nvSpPr>
          <p:spPr>
            <a:xfrm>
              <a:off x="3501415" y="859979"/>
              <a:ext cx="1691640" cy="294399"/>
            </a:xfrm>
            <a:prstGeom prst="rect">
              <a:avLst/>
            </a:prstGeom>
            <a:solidFill>
              <a:schemeClr val="tx1">
                <a:lumMod val="60000"/>
                <a:lumOff val="40000"/>
              </a:schemeClr>
            </a:solidFill>
            <a:ln w="9525" cap="flat" cmpd="sng" algn="ctr">
              <a:solidFill>
                <a:srgbClr val="FFFFFF"/>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2000" b="1" dirty="0" smtClean="0">
                  <a:solidFill>
                    <a:srgbClr val="FFFFFF"/>
                  </a:solidFill>
                  <a:latin typeface="Calibri"/>
                </a:rPr>
                <a:t>Sprint 4</a:t>
              </a:r>
            </a:p>
          </p:txBody>
        </p:sp>
        <p:sp>
          <p:nvSpPr>
            <p:cNvPr id="42" name="Rectangle 41"/>
            <p:cNvSpPr/>
            <p:nvPr/>
          </p:nvSpPr>
          <p:spPr>
            <a:xfrm>
              <a:off x="3501415" y="1196751"/>
              <a:ext cx="1691640" cy="457200"/>
            </a:xfrm>
            <a:prstGeom prst="rect">
              <a:avLst/>
            </a:prstGeom>
            <a:solidFill>
              <a:schemeClr val="tx1">
                <a:lumMod val="60000"/>
                <a:lumOff val="40000"/>
              </a:schemeClr>
            </a:solidFill>
            <a:ln w="952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400" b="1" dirty="0">
                  <a:solidFill>
                    <a:srgbClr val="FFFFFF"/>
                  </a:solidFill>
                  <a:latin typeface="Calibri"/>
                </a:rPr>
                <a:t>Reporting Services Buildout</a:t>
              </a:r>
            </a:p>
          </p:txBody>
        </p:sp>
        <p:sp>
          <p:nvSpPr>
            <p:cNvPr id="43" name="Content Placeholder 14"/>
            <p:cNvSpPr txBox="1">
              <a:spLocks/>
            </p:cNvSpPr>
            <p:nvPr/>
          </p:nvSpPr>
          <p:spPr>
            <a:xfrm>
              <a:off x="3501415" y="1714595"/>
              <a:ext cx="1691640" cy="5076171"/>
            </a:xfrm>
            <a:prstGeom prst="rect">
              <a:avLst/>
            </a:prstGeom>
            <a:solidFill>
              <a:srgbClr val="FFFFFF">
                <a:lumMod val="95000"/>
              </a:srgbClr>
            </a:solidFill>
          </p:spPr>
          <p:txBody>
            <a:bodyPr vert="horz" wrap="square" lIns="91440" tIns="45720" rIns="91440" bIns="4572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82880" indent="-182880">
                <a:spcBef>
                  <a:spcPts val="300"/>
                </a:spcBef>
                <a:buClr>
                  <a:srgbClr val="5881DD"/>
                </a:buClr>
                <a:buSzPct val="120000"/>
                <a:buFont typeface="Wingdings" pitchFamily="2" charset="2"/>
                <a:buChar char="§"/>
                <a:defRPr/>
              </a:pPr>
              <a:r>
                <a:rPr lang="en-US" sz="1200" dirty="0" smtClean="0">
                  <a:solidFill>
                    <a:srgbClr val="6A6A6A"/>
                  </a:solidFill>
                  <a:latin typeface="Swis721 BT" pitchFamily="34" charset="0"/>
                  <a:cs typeface="Arial" pitchFamily="34" charset="0"/>
                </a:rPr>
                <a:t>CSV Reports</a:t>
              </a:r>
            </a:p>
            <a:p>
              <a:pPr marL="182880" indent="-182880">
                <a:spcBef>
                  <a:spcPts val="300"/>
                </a:spcBef>
                <a:buClr>
                  <a:srgbClr val="5881DD"/>
                </a:buClr>
                <a:buSzPct val="120000"/>
                <a:buFont typeface="Wingdings" pitchFamily="2" charset="2"/>
                <a:buChar char="§"/>
                <a:defRPr/>
              </a:pPr>
              <a:r>
                <a:rPr lang="en-US" sz="1200" dirty="0" smtClean="0">
                  <a:solidFill>
                    <a:srgbClr val="6A6A6A"/>
                  </a:solidFill>
                  <a:latin typeface="Swis721 BT" pitchFamily="34" charset="0"/>
                  <a:cs typeface="Arial" pitchFamily="34" charset="0"/>
                </a:rPr>
                <a:t>Reports Generation Queuing </a:t>
              </a:r>
              <a:r>
                <a:rPr lang="en-US" sz="1200" dirty="0" err="1" smtClean="0">
                  <a:solidFill>
                    <a:srgbClr val="6A6A6A"/>
                  </a:solidFill>
                  <a:latin typeface="Swis721 BT" pitchFamily="34" charset="0"/>
                  <a:cs typeface="Arial" pitchFamily="34" charset="0"/>
                </a:rPr>
                <a:t>Sytem</a:t>
              </a:r>
              <a:endParaRPr lang="en-US" sz="1200" dirty="0" smtClean="0">
                <a:solidFill>
                  <a:srgbClr val="6A6A6A"/>
                </a:solidFill>
                <a:latin typeface="Swis721 BT" pitchFamily="34" charset="0"/>
                <a:cs typeface="Arial" pitchFamily="34" charset="0"/>
              </a:endParaRPr>
            </a:p>
            <a:p>
              <a:pPr marL="182880" indent="-182880">
                <a:spcBef>
                  <a:spcPts val="300"/>
                </a:spcBef>
                <a:buClr>
                  <a:srgbClr val="5881DD"/>
                </a:buClr>
                <a:buSzPct val="120000"/>
                <a:buFont typeface="Wingdings" pitchFamily="2" charset="2"/>
                <a:buChar char="§"/>
                <a:defRPr/>
              </a:pPr>
              <a:r>
                <a:rPr lang="en-US" sz="1200" dirty="0" smtClean="0">
                  <a:solidFill>
                    <a:srgbClr val="6A6A6A"/>
                  </a:solidFill>
                  <a:latin typeface="Swis721 BT" pitchFamily="34" charset="0"/>
                  <a:cs typeface="Arial" pitchFamily="34" charset="0"/>
                </a:rPr>
                <a:t>Reports Generation </a:t>
              </a:r>
              <a:r>
                <a:rPr lang="en-US" sz="1200" dirty="0" err="1" smtClean="0">
                  <a:solidFill>
                    <a:srgbClr val="6A6A6A"/>
                  </a:solidFill>
                  <a:latin typeface="Swis721 BT" pitchFamily="34" charset="0"/>
                  <a:cs typeface="Arial" pitchFamily="34" charset="0"/>
                </a:rPr>
                <a:t>Utilitiies</a:t>
              </a:r>
              <a:endParaRPr lang="en-US" sz="1200" dirty="0" smtClean="0">
                <a:solidFill>
                  <a:srgbClr val="6A6A6A"/>
                </a:solidFill>
                <a:latin typeface="Swis721 BT" pitchFamily="34" charset="0"/>
                <a:cs typeface="Arial" pitchFamily="34" charset="0"/>
              </a:endParaRPr>
            </a:p>
            <a:p>
              <a:pPr marL="182880" indent="-182880">
                <a:spcBef>
                  <a:spcPts val="300"/>
                </a:spcBef>
                <a:buClr>
                  <a:srgbClr val="5881DD"/>
                </a:buClr>
                <a:buSzPct val="120000"/>
                <a:buFont typeface="Wingdings" pitchFamily="2" charset="2"/>
                <a:buChar char="§"/>
                <a:defRPr/>
              </a:pPr>
              <a:r>
                <a:rPr lang="en-US" sz="1200" dirty="0" smtClean="0">
                  <a:solidFill>
                    <a:srgbClr val="6A6A6A"/>
                  </a:solidFill>
                  <a:latin typeface="Swis721 BT" pitchFamily="34" charset="0"/>
                  <a:cs typeface="Arial" pitchFamily="34" charset="0"/>
                </a:rPr>
                <a:t>Reports Emailer</a:t>
              </a:r>
            </a:p>
            <a:p>
              <a:pPr marL="182880" indent="-182880">
                <a:spcBef>
                  <a:spcPts val="300"/>
                </a:spcBef>
                <a:buClr>
                  <a:srgbClr val="5881DD"/>
                </a:buClr>
                <a:buSzPct val="120000"/>
                <a:buFont typeface="Wingdings" pitchFamily="2" charset="2"/>
                <a:buChar char="§"/>
                <a:defRPr/>
              </a:pPr>
              <a:r>
                <a:rPr lang="en-US" sz="1200" dirty="0" smtClean="0">
                  <a:solidFill>
                    <a:srgbClr val="6A6A6A"/>
                  </a:solidFill>
                  <a:latin typeface="Swis721 BT" pitchFamily="34" charset="0"/>
                  <a:cs typeface="Arial" pitchFamily="34" charset="0"/>
                </a:rPr>
                <a:t>Administration UI</a:t>
              </a:r>
            </a:p>
            <a:p>
              <a:pPr marL="182880" indent="-182880">
                <a:spcBef>
                  <a:spcPts val="300"/>
                </a:spcBef>
                <a:buClr>
                  <a:srgbClr val="5881DD"/>
                </a:buClr>
                <a:buSzPct val="120000"/>
                <a:buFont typeface="Wingdings" pitchFamily="2" charset="2"/>
                <a:buChar char="§"/>
                <a:defRPr/>
              </a:pPr>
              <a:r>
                <a:rPr lang="en-US" sz="1200" dirty="0" smtClean="0">
                  <a:solidFill>
                    <a:srgbClr val="6A6A6A"/>
                  </a:solidFill>
                  <a:latin typeface="Swis721 BT" pitchFamily="34" charset="0"/>
                  <a:cs typeface="Arial" pitchFamily="34" charset="0"/>
                </a:rPr>
                <a:t>Data Federation Layer</a:t>
              </a:r>
              <a:r>
                <a:rPr lang="en-US" sz="1200" dirty="0">
                  <a:solidFill>
                    <a:srgbClr val="6A6A6A"/>
                  </a:solidFill>
                  <a:latin typeface="Swis721 BT" pitchFamily="34" charset="0"/>
                  <a:cs typeface="Arial" pitchFamily="34" charset="0"/>
                </a:rPr>
                <a:t/>
              </a:r>
              <a:br>
                <a:rPr lang="en-US" sz="1200" dirty="0">
                  <a:solidFill>
                    <a:srgbClr val="6A6A6A"/>
                  </a:solidFill>
                  <a:latin typeface="Swis721 BT" pitchFamily="34" charset="0"/>
                  <a:cs typeface="Arial" pitchFamily="34" charset="0"/>
                </a:rPr>
              </a:br>
              <a:endParaRPr lang="en-US" sz="1200" dirty="0">
                <a:solidFill>
                  <a:srgbClr val="6A6A6A"/>
                </a:solidFill>
                <a:latin typeface="Swis721 BT" pitchFamily="34" charset="0"/>
                <a:cs typeface="Arial" pitchFamily="34" charset="0"/>
              </a:endParaRPr>
            </a:p>
            <a:p>
              <a:pPr marL="182880" indent="-182880">
                <a:spcBef>
                  <a:spcPts val="300"/>
                </a:spcBef>
                <a:buClr>
                  <a:srgbClr val="1E4191">
                    <a:lumMod val="60000"/>
                    <a:lumOff val="40000"/>
                  </a:srgbClr>
                </a:buClr>
                <a:buSzPct val="120000"/>
                <a:buFont typeface="Wingdings" pitchFamily="2" charset="2"/>
                <a:buChar char="§"/>
                <a:defRPr/>
              </a:pPr>
              <a:endParaRPr lang="en-US" sz="1200" dirty="0">
                <a:solidFill>
                  <a:srgbClr val="6A6A6A"/>
                </a:solidFill>
                <a:latin typeface="Swis721 BT" pitchFamily="34" charset="0"/>
                <a:cs typeface="Arial" pitchFamily="34" charset="0"/>
              </a:endParaRPr>
            </a:p>
            <a:p>
              <a:pPr marL="182880" indent="-182880">
                <a:spcBef>
                  <a:spcPts val="300"/>
                </a:spcBef>
                <a:buClr>
                  <a:srgbClr val="1E4191">
                    <a:lumMod val="60000"/>
                    <a:lumOff val="40000"/>
                  </a:srgbClr>
                </a:buClr>
                <a:buSzPct val="120000"/>
                <a:buFont typeface="Wingdings" pitchFamily="2" charset="2"/>
                <a:buChar char="§"/>
                <a:defRPr/>
              </a:pPr>
              <a:endParaRPr lang="en-US" sz="1200" dirty="0">
                <a:solidFill>
                  <a:srgbClr val="6A6A6A"/>
                </a:solidFill>
                <a:latin typeface="Swis721 BT" pitchFamily="34" charset="0"/>
                <a:cs typeface="Arial" pitchFamily="34" charset="0"/>
              </a:endParaRPr>
            </a:p>
            <a:p>
              <a:pPr marL="182880" indent="-182880">
                <a:spcBef>
                  <a:spcPts val="300"/>
                </a:spcBef>
                <a:buClr>
                  <a:srgbClr val="1E4191">
                    <a:lumMod val="60000"/>
                    <a:lumOff val="40000"/>
                  </a:srgbClr>
                </a:buClr>
                <a:buSzPct val="120000"/>
                <a:buFont typeface="Wingdings" pitchFamily="2" charset="2"/>
                <a:buChar char="§"/>
                <a:defRPr/>
              </a:pPr>
              <a:endParaRPr lang="en-US" sz="1200" dirty="0">
                <a:solidFill>
                  <a:srgbClr val="6A6A6A"/>
                </a:solidFill>
                <a:latin typeface="Swis721 BT" pitchFamily="34" charset="0"/>
                <a:cs typeface="Arial" pitchFamily="34" charset="0"/>
              </a:endParaRPr>
            </a:p>
            <a:p>
              <a:pPr>
                <a:spcBef>
                  <a:spcPts val="300"/>
                </a:spcBef>
                <a:buClr>
                  <a:srgbClr val="1E4191">
                    <a:lumMod val="60000"/>
                    <a:lumOff val="40000"/>
                  </a:srgbClr>
                </a:buClr>
                <a:buSzPct val="120000"/>
                <a:defRPr/>
              </a:pPr>
              <a:endParaRPr lang="en-US" sz="1200" b="1" dirty="0" smtClean="0">
                <a:solidFill>
                  <a:srgbClr val="1E4191">
                    <a:lumMod val="60000"/>
                    <a:lumOff val="40000"/>
                  </a:srgbClr>
                </a:solidFill>
                <a:latin typeface="Swis721 BT" pitchFamily="34" charset="0"/>
                <a:cs typeface="Arial" pitchFamily="34" charset="0"/>
              </a:endParaRPr>
            </a:p>
            <a:p>
              <a:pPr>
                <a:spcBef>
                  <a:spcPts val="300"/>
                </a:spcBef>
                <a:buClr>
                  <a:srgbClr val="1E4191">
                    <a:lumMod val="60000"/>
                    <a:lumOff val="40000"/>
                  </a:srgbClr>
                </a:buClr>
                <a:buSzPct val="120000"/>
                <a:defRPr/>
              </a:pPr>
              <a:endParaRPr lang="en-US" sz="1200" b="1" dirty="0">
                <a:solidFill>
                  <a:srgbClr val="1E4191">
                    <a:lumMod val="60000"/>
                    <a:lumOff val="40000"/>
                  </a:srgbClr>
                </a:solidFill>
                <a:latin typeface="Swis721 BT" pitchFamily="34" charset="0"/>
                <a:cs typeface="Arial" pitchFamily="34" charset="0"/>
              </a:endParaRPr>
            </a:p>
            <a:p>
              <a:pPr>
                <a:spcBef>
                  <a:spcPts val="300"/>
                </a:spcBef>
                <a:buClr>
                  <a:srgbClr val="1E4191">
                    <a:lumMod val="60000"/>
                    <a:lumOff val="40000"/>
                  </a:srgbClr>
                </a:buClr>
                <a:buSzPct val="120000"/>
                <a:defRPr/>
              </a:pPr>
              <a:endParaRPr lang="en-US" sz="1200" b="1" dirty="0" smtClean="0">
                <a:solidFill>
                  <a:srgbClr val="1E4191">
                    <a:lumMod val="60000"/>
                    <a:lumOff val="40000"/>
                  </a:srgbClr>
                </a:solidFill>
                <a:latin typeface="Swis721 BT" pitchFamily="34" charset="0"/>
                <a:cs typeface="Arial" pitchFamily="34" charset="0"/>
              </a:endParaRPr>
            </a:p>
            <a:p>
              <a:pPr>
                <a:spcBef>
                  <a:spcPts val="300"/>
                </a:spcBef>
                <a:buClr>
                  <a:srgbClr val="1E4191">
                    <a:lumMod val="60000"/>
                    <a:lumOff val="40000"/>
                  </a:srgbClr>
                </a:buClr>
                <a:buSzPct val="120000"/>
                <a:defRPr/>
              </a:pPr>
              <a:endParaRPr lang="en-US" sz="1200" b="1" dirty="0">
                <a:solidFill>
                  <a:srgbClr val="1E4191">
                    <a:lumMod val="60000"/>
                    <a:lumOff val="40000"/>
                  </a:srgbClr>
                </a:solidFill>
                <a:latin typeface="Swis721 BT" pitchFamily="34" charset="0"/>
                <a:cs typeface="Arial" pitchFamily="34" charset="0"/>
              </a:endParaRPr>
            </a:p>
            <a:p>
              <a:pPr>
                <a:spcBef>
                  <a:spcPts val="300"/>
                </a:spcBef>
                <a:buClr>
                  <a:srgbClr val="1E4191">
                    <a:lumMod val="60000"/>
                    <a:lumOff val="40000"/>
                  </a:srgbClr>
                </a:buClr>
                <a:buSzPct val="120000"/>
                <a:defRPr/>
              </a:pPr>
              <a:endParaRPr lang="en-US" sz="1200" b="1" dirty="0" smtClean="0">
                <a:solidFill>
                  <a:srgbClr val="1E4191">
                    <a:lumMod val="60000"/>
                    <a:lumOff val="40000"/>
                  </a:srgbClr>
                </a:solidFill>
                <a:latin typeface="Swis721 BT" pitchFamily="34" charset="0"/>
                <a:cs typeface="Arial" pitchFamily="34" charset="0"/>
              </a:endParaRPr>
            </a:p>
            <a:p>
              <a:pPr>
                <a:spcBef>
                  <a:spcPts val="300"/>
                </a:spcBef>
                <a:buClr>
                  <a:srgbClr val="1E4191">
                    <a:lumMod val="60000"/>
                    <a:lumOff val="40000"/>
                  </a:srgbClr>
                </a:buClr>
                <a:buSzPct val="120000"/>
                <a:defRPr/>
              </a:pPr>
              <a:endParaRPr lang="en-US" sz="1200" b="1" dirty="0">
                <a:solidFill>
                  <a:srgbClr val="1E4191">
                    <a:lumMod val="60000"/>
                    <a:lumOff val="40000"/>
                  </a:srgbClr>
                </a:solidFill>
                <a:latin typeface="Swis721 BT" pitchFamily="34" charset="0"/>
                <a:cs typeface="Arial" pitchFamily="34" charset="0"/>
              </a:endParaRPr>
            </a:p>
            <a:p>
              <a:pPr>
                <a:spcBef>
                  <a:spcPts val="300"/>
                </a:spcBef>
                <a:buClr>
                  <a:srgbClr val="1E4191">
                    <a:lumMod val="60000"/>
                    <a:lumOff val="40000"/>
                  </a:srgbClr>
                </a:buClr>
                <a:buSzPct val="120000"/>
                <a:defRPr/>
              </a:pPr>
              <a:endParaRPr lang="en-US" sz="1200" b="1" dirty="0" smtClean="0">
                <a:solidFill>
                  <a:srgbClr val="1E4191">
                    <a:lumMod val="60000"/>
                    <a:lumOff val="40000"/>
                  </a:srgbClr>
                </a:solidFill>
                <a:latin typeface="Swis721 BT" pitchFamily="34" charset="0"/>
                <a:cs typeface="Arial" pitchFamily="34" charset="0"/>
              </a:endParaRPr>
            </a:p>
            <a:p>
              <a:pPr>
                <a:spcBef>
                  <a:spcPts val="300"/>
                </a:spcBef>
                <a:buClr>
                  <a:srgbClr val="1E4191">
                    <a:lumMod val="60000"/>
                    <a:lumOff val="40000"/>
                  </a:srgbClr>
                </a:buClr>
                <a:buSzPct val="120000"/>
                <a:defRPr/>
              </a:pPr>
              <a:r>
                <a:rPr lang="en-US" sz="1200" b="1" dirty="0" smtClean="0">
                  <a:solidFill>
                    <a:srgbClr val="1E4191">
                      <a:lumMod val="60000"/>
                      <a:lumOff val="40000"/>
                    </a:srgbClr>
                  </a:solidFill>
                  <a:latin typeface="Swis721 BT" pitchFamily="34" charset="0"/>
                  <a:cs typeface="Arial" pitchFamily="34" charset="0"/>
                </a:rPr>
                <a:t>Demo</a:t>
              </a:r>
              <a:r>
                <a:rPr lang="en-US" sz="1200" b="1" dirty="0">
                  <a:solidFill>
                    <a:srgbClr val="1E4191">
                      <a:lumMod val="60000"/>
                      <a:lumOff val="40000"/>
                    </a:srgbClr>
                  </a:solidFill>
                  <a:latin typeface="Swis721 BT" pitchFamily="34" charset="0"/>
                  <a:cs typeface="Arial" pitchFamily="34" charset="0"/>
                </a:rPr>
                <a:t>: reporting services operational on cloud</a:t>
              </a:r>
            </a:p>
          </p:txBody>
        </p:sp>
      </p:grpSp>
      <p:grpSp>
        <p:nvGrpSpPr>
          <p:cNvPr id="44" name="Group 43"/>
          <p:cNvGrpSpPr/>
          <p:nvPr/>
        </p:nvGrpSpPr>
        <p:grpSpPr>
          <a:xfrm>
            <a:off x="10180298" y="880151"/>
            <a:ext cx="1953641" cy="5957679"/>
            <a:chOff x="3501415" y="859979"/>
            <a:chExt cx="1691640" cy="5930787"/>
          </a:xfrm>
        </p:grpSpPr>
        <p:sp>
          <p:nvSpPr>
            <p:cNvPr id="45" name="Rectangle 44"/>
            <p:cNvSpPr/>
            <p:nvPr/>
          </p:nvSpPr>
          <p:spPr>
            <a:xfrm>
              <a:off x="3501415" y="859979"/>
              <a:ext cx="1691640" cy="294399"/>
            </a:xfrm>
            <a:prstGeom prst="rect">
              <a:avLst/>
            </a:prstGeom>
            <a:solidFill>
              <a:schemeClr val="tx1">
                <a:lumMod val="60000"/>
                <a:lumOff val="40000"/>
              </a:schemeClr>
            </a:solidFill>
            <a:ln w="9525" cap="flat" cmpd="sng" algn="ctr">
              <a:solidFill>
                <a:srgbClr val="FFFFFF"/>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2000" b="1" dirty="0" smtClean="0">
                  <a:solidFill>
                    <a:srgbClr val="FFFFFF"/>
                  </a:solidFill>
                  <a:latin typeface="Calibri"/>
                </a:rPr>
                <a:t>Sprint 5</a:t>
              </a:r>
            </a:p>
          </p:txBody>
        </p:sp>
        <p:sp>
          <p:nvSpPr>
            <p:cNvPr id="46" name="Rectangle 45"/>
            <p:cNvSpPr/>
            <p:nvPr/>
          </p:nvSpPr>
          <p:spPr>
            <a:xfrm>
              <a:off x="3501415" y="1196751"/>
              <a:ext cx="1691640" cy="457200"/>
            </a:xfrm>
            <a:prstGeom prst="rect">
              <a:avLst/>
            </a:prstGeom>
            <a:solidFill>
              <a:schemeClr val="tx1">
                <a:lumMod val="60000"/>
                <a:lumOff val="40000"/>
              </a:schemeClr>
            </a:solidFill>
            <a:ln w="952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400" b="1" dirty="0" smtClean="0">
                  <a:solidFill>
                    <a:srgbClr val="FFFFFF"/>
                  </a:solidFill>
                  <a:latin typeface="Calibri"/>
                </a:rPr>
                <a:t>Enhancements</a:t>
              </a:r>
              <a:endParaRPr lang="en-US" sz="1400" b="1" dirty="0">
                <a:solidFill>
                  <a:srgbClr val="FFFFFF"/>
                </a:solidFill>
                <a:latin typeface="Calibri"/>
              </a:endParaRPr>
            </a:p>
          </p:txBody>
        </p:sp>
        <p:sp>
          <p:nvSpPr>
            <p:cNvPr id="47" name="Content Placeholder 14"/>
            <p:cNvSpPr txBox="1">
              <a:spLocks/>
            </p:cNvSpPr>
            <p:nvPr/>
          </p:nvSpPr>
          <p:spPr>
            <a:xfrm>
              <a:off x="3501415" y="1714595"/>
              <a:ext cx="1691640" cy="5076171"/>
            </a:xfrm>
            <a:prstGeom prst="rect">
              <a:avLst/>
            </a:prstGeom>
            <a:solidFill>
              <a:srgbClr val="FFFFFF">
                <a:lumMod val="95000"/>
              </a:srgbClr>
            </a:solidFill>
          </p:spPr>
          <p:txBody>
            <a:bodyPr vert="horz" wrap="square" lIns="91440" tIns="45720" rIns="91440" bIns="4572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82880" indent="-182880">
                <a:spcBef>
                  <a:spcPts val="300"/>
                </a:spcBef>
                <a:buClr>
                  <a:srgbClr val="5881DD"/>
                </a:buClr>
                <a:buSzPct val="120000"/>
                <a:buFont typeface="Wingdings" pitchFamily="2" charset="2"/>
                <a:buChar char="§"/>
                <a:defRPr/>
              </a:pPr>
              <a:r>
                <a:rPr lang="en-US" sz="1200" dirty="0" smtClean="0">
                  <a:solidFill>
                    <a:srgbClr val="6A6A6A"/>
                  </a:solidFill>
                  <a:latin typeface="Swis721 BT" pitchFamily="34" charset="0"/>
                  <a:cs typeface="Arial" pitchFamily="34" charset="0"/>
                </a:rPr>
                <a:t>Add </a:t>
              </a:r>
              <a:r>
                <a:rPr lang="en-US" sz="1200" dirty="0" err="1" smtClean="0">
                  <a:solidFill>
                    <a:srgbClr val="6A6A6A"/>
                  </a:solidFill>
                  <a:latin typeface="Swis721 BT" pitchFamily="34" charset="0"/>
                  <a:cs typeface="Arial" pitchFamily="34" charset="0"/>
                </a:rPr>
                <a:t>Nrw</a:t>
              </a:r>
              <a:r>
                <a:rPr lang="en-US" sz="1200" dirty="0" smtClean="0">
                  <a:solidFill>
                    <a:srgbClr val="6A6A6A"/>
                  </a:solidFill>
                  <a:latin typeface="Swis721 BT" pitchFamily="34" charset="0"/>
                  <a:cs typeface="Arial" pitchFamily="34" charset="0"/>
                </a:rPr>
                <a:t> features and Enhancements</a:t>
              </a:r>
              <a:endParaRPr lang="en-US" sz="1200" dirty="0">
                <a:solidFill>
                  <a:srgbClr val="6A6A6A"/>
                </a:solidFill>
                <a:latin typeface="Swis721 BT" pitchFamily="34" charset="0"/>
                <a:cs typeface="Arial" pitchFamily="34" charset="0"/>
              </a:endParaRPr>
            </a:p>
          </p:txBody>
        </p:sp>
      </p:grpSp>
    </p:spTree>
    <p:extLst>
      <p:ext uri="{BB962C8B-B14F-4D97-AF65-F5344CB8AC3E}">
        <p14:creationId xmlns:p14="http://schemas.microsoft.com/office/powerpoint/2010/main" val="1752172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object 4"/>
          <p:cNvSpPr/>
          <p:nvPr/>
        </p:nvSpPr>
        <p:spPr>
          <a:xfrm>
            <a:off x="0" y="0"/>
            <a:ext cx="12178747"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chemeClr val="tx1">
              <a:lumMod val="60000"/>
              <a:lumOff val="40000"/>
            </a:schemeClr>
          </a:solidFill>
        </p:spPr>
        <p:txBody>
          <a:bodyPr wrap="square" lIns="0" tIns="0" rIns="0" bIns="0" rtlCol="0"/>
          <a:lstStyle/>
          <a:p>
            <a:endParaRPr sz="1266"/>
          </a:p>
        </p:txBody>
      </p:sp>
      <p:sp>
        <p:nvSpPr>
          <p:cNvPr id="164"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p>
        </p:txBody>
      </p:sp>
      <p:sp>
        <p:nvSpPr>
          <p:cNvPr id="2" name="Title 1"/>
          <p:cNvSpPr>
            <a:spLocks noGrp="1"/>
          </p:cNvSpPr>
          <p:nvPr>
            <p:ph type="title"/>
          </p:nvPr>
        </p:nvSpPr>
        <p:spPr>
          <a:xfrm>
            <a:off x="457200" y="286305"/>
            <a:ext cx="11279717" cy="575081"/>
          </a:xfrm>
        </p:spPr>
        <p:txBody>
          <a:bodyPr/>
          <a:lstStyle/>
          <a:p>
            <a:r>
              <a:rPr lang="en-US" sz="3600" dirty="0">
                <a:solidFill>
                  <a:schemeClr val="bg1"/>
                </a:solidFill>
              </a:rPr>
              <a:t>Team Structure</a:t>
            </a:r>
          </a:p>
        </p:txBody>
      </p:sp>
      <p:graphicFrame>
        <p:nvGraphicFramePr>
          <p:cNvPr id="3" name="Table 2"/>
          <p:cNvGraphicFramePr>
            <a:graphicFrameLocks noGrp="1"/>
          </p:cNvGraphicFramePr>
          <p:nvPr>
            <p:extLst>
              <p:ext uri="{D42A27DB-BD31-4B8C-83A1-F6EECF244321}">
                <p14:modId xmlns:p14="http://schemas.microsoft.com/office/powerpoint/2010/main" val="672597351"/>
              </p:ext>
            </p:extLst>
          </p:nvPr>
        </p:nvGraphicFramePr>
        <p:xfrm>
          <a:off x="140677" y="882125"/>
          <a:ext cx="11904786" cy="5619527"/>
        </p:xfrm>
        <a:graphic>
          <a:graphicData uri="http://schemas.openxmlformats.org/drawingml/2006/table">
            <a:tbl>
              <a:tblPr firstRow="1" bandRow="1">
                <a:tableStyleId>{5940675A-B579-460E-94D1-54222C63F5DA}</a:tableStyleId>
              </a:tblPr>
              <a:tblGrid>
                <a:gridCol w="1238960">
                  <a:extLst>
                    <a:ext uri="{9D8B030D-6E8A-4147-A177-3AD203B41FA5}">
                      <a16:colId xmlns="" xmlns:a16="http://schemas.microsoft.com/office/drawing/2014/main" val="575166441"/>
                    </a:ext>
                  </a:extLst>
                </a:gridCol>
                <a:gridCol w="2621565">
                  <a:extLst>
                    <a:ext uri="{9D8B030D-6E8A-4147-A177-3AD203B41FA5}">
                      <a16:colId xmlns="" xmlns:a16="http://schemas.microsoft.com/office/drawing/2014/main" val="1492189147"/>
                    </a:ext>
                  </a:extLst>
                </a:gridCol>
                <a:gridCol w="8044261">
                  <a:extLst>
                    <a:ext uri="{9D8B030D-6E8A-4147-A177-3AD203B41FA5}">
                      <a16:colId xmlns="" xmlns:a16="http://schemas.microsoft.com/office/drawing/2014/main" val="684733766"/>
                    </a:ext>
                  </a:extLst>
                </a:gridCol>
              </a:tblGrid>
              <a:tr h="372338">
                <a:tc>
                  <a:txBody>
                    <a:bodyPr/>
                    <a:lstStyle/>
                    <a:p>
                      <a:r>
                        <a:rPr lang="en-US" sz="1600" b="1" dirty="0">
                          <a:solidFill>
                            <a:schemeClr val="bg1"/>
                          </a:solidFill>
                        </a:rPr>
                        <a:t>Role</a:t>
                      </a:r>
                      <a:endParaRPr lang="en-US" b="1" dirty="0">
                        <a:solidFill>
                          <a:schemeClr val="bg1"/>
                        </a:solidFill>
                      </a:endParaRPr>
                    </a:p>
                  </a:txBody>
                  <a:tcPr>
                    <a:solidFill>
                      <a:srgbClr val="5881DD"/>
                    </a:solidFill>
                  </a:tcPr>
                </a:tc>
                <a:tc>
                  <a:txBody>
                    <a:bodyPr/>
                    <a:lstStyle/>
                    <a:p>
                      <a:pPr marL="0" algn="l" defTabSz="914400" rtl="0" eaLnBrk="1" latinLnBrk="0" hangingPunct="1"/>
                      <a:r>
                        <a:rPr lang="en-US" sz="1600" b="1" kern="1200" dirty="0">
                          <a:solidFill>
                            <a:schemeClr val="bg1"/>
                          </a:solidFill>
                          <a:latin typeface="+mn-lt"/>
                          <a:ea typeface="+mn-ea"/>
                          <a:cs typeface="+mn-cs"/>
                        </a:rPr>
                        <a:t>Responsibilities and Locations</a:t>
                      </a:r>
                    </a:p>
                  </a:txBody>
                  <a:tcPr>
                    <a:solidFill>
                      <a:srgbClr val="5881DD"/>
                    </a:solidFill>
                  </a:tcPr>
                </a:tc>
                <a:tc>
                  <a:txBody>
                    <a:bodyPr/>
                    <a:lstStyle/>
                    <a:p>
                      <a:r>
                        <a:rPr lang="en-US" sz="1600" b="1" kern="1200" dirty="0">
                          <a:solidFill>
                            <a:schemeClr val="bg1"/>
                          </a:solidFill>
                          <a:latin typeface="+mn-lt"/>
                          <a:ea typeface="+mn-ea"/>
                          <a:cs typeface="+mn-cs"/>
                        </a:rPr>
                        <a:t>Skill Sets and Experience</a:t>
                      </a:r>
                    </a:p>
                  </a:txBody>
                  <a:tcPr>
                    <a:solidFill>
                      <a:srgbClr val="5881DD"/>
                    </a:solidFill>
                  </a:tcPr>
                </a:tc>
                <a:extLst>
                  <a:ext uri="{0D108BD9-81ED-4DB2-BD59-A6C34878D82A}">
                    <a16:rowId xmlns="" xmlns:a16="http://schemas.microsoft.com/office/drawing/2014/main" val="1798971401"/>
                  </a:ext>
                </a:extLst>
              </a:tr>
              <a:tr h="286870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rgbClr val="5881DD"/>
                          </a:solidFill>
                          <a:effectLst/>
                          <a:latin typeface="+mn-lt"/>
                          <a:ea typeface="+mn-ea"/>
                          <a:cs typeface="+mn-cs"/>
                        </a:rPr>
                        <a:t>Microservices Architect</a:t>
                      </a: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b="1" kern="1200" dirty="0">
                          <a:solidFill>
                            <a:srgbClr val="5881DD"/>
                          </a:solidFill>
                          <a:effectLst/>
                          <a:latin typeface="+mn-lt"/>
                          <a:ea typeface="+mn-ea"/>
                          <a:cs typeface="+mn-cs"/>
                        </a:rPr>
                        <a:t>Responsibilities:</a:t>
                      </a:r>
                      <a:r>
                        <a:rPr lang="en-US" sz="1050" b="0" kern="1200" dirty="0">
                          <a:solidFill>
                            <a:srgbClr val="5881DD"/>
                          </a:solidFill>
                          <a:effectLst/>
                          <a:latin typeface="+mn-lt"/>
                          <a:ea typeface="+mn-ea"/>
                          <a:cs typeface="+mn-cs"/>
                        </a:rPr>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kern="1200" dirty="0">
                          <a:solidFill>
                            <a:srgbClr val="5881DD"/>
                          </a:solidFill>
                          <a:effectLst/>
                          <a:latin typeface="+mn-lt"/>
                          <a:ea typeface="+mn-ea"/>
                          <a:cs typeface="+mn-cs"/>
                        </a:rPr>
                        <a:t>Provide Cloud, Microservices, and Java design and development best practices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kern="1200" dirty="0">
                          <a:solidFill>
                            <a:srgbClr val="5881DD"/>
                          </a:solidFill>
                          <a:effectLst/>
                          <a:latin typeface="+mn-lt"/>
                          <a:ea typeface="+mn-ea"/>
                          <a:cs typeface="+mn-cs"/>
                        </a:rPr>
                        <a:t>Provide Subject Matter Expertise in Microservices development and deployment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050" b="1" kern="1200" dirty="0">
                          <a:solidFill>
                            <a:srgbClr val="5881DD"/>
                          </a:solidFill>
                          <a:effectLst/>
                          <a:latin typeface="+mn-lt"/>
                          <a:ea typeface="+mn-ea"/>
                          <a:cs typeface="+mn-cs"/>
                        </a:rPr>
                        <a:t>Location: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kern="1200" dirty="0">
                          <a:solidFill>
                            <a:srgbClr val="5881DD"/>
                          </a:solidFill>
                          <a:effectLst/>
                          <a:latin typeface="+mn-lt"/>
                          <a:ea typeface="+mn-ea"/>
                          <a:cs typeface="+mn-cs"/>
                        </a:rPr>
                        <a:t>1 Resource On-Site supported additionally from UST Cloud Architecture Practice</a:t>
                      </a:r>
                      <a:endParaRPr lang="en-US" sz="1050" dirty="0">
                        <a:solidFill>
                          <a:srgbClr val="5881DD"/>
                        </a:solidFill>
                      </a:endParaRPr>
                    </a:p>
                  </a:txBody>
                  <a:tcPr/>
                </a:tc>
                <a:tc>
                  <a:txBody>
                    <a:bodyPr/>
                    <a:lstStyle/>
                    <a:p>
                      <a:r>
                        <a:rPr lang="en-US" sz="1050" b="0" i="1" kern="1200" dirty="0">
                          <a:solidFill>
                            <a:srgbClr val="5881DD"/>
                          </a:solidFill>
                          <a:effectLst/>
                          <a:latin typeface="+mn-lt"/>
                          <a:ea typeface="+mn-ea"/>
                          <a:cs typeface="+mn-cs"/>
                        </a:rPr>
                        <a:t>Key role – master of everything</a:t>
                      </a:r>
                    </a:p>
                    <a:p>
                      <a:pPr marL="171450" lvl="0" indent="-171450">
                        <a:buFont typeface="Arial" panose="020B0604020202020204" pitchFamily="34" charset="0"/>
                        <a:buChar char="•"/>
                      </a:pPr>
                      <a:r>
                        <a:rPr lang="en-US" sz="1050" b="0" kern="1200" dirty="0">
                          <a:solidFill>
                            <a:srgbClr val="5881DD"/>
                          </a:solidFill>
                          <a:effectLst/>
                          <a:latin typeface="+mn-lt"/>
                          <a:ea typeface="+mn-ea"/>
                          <a:cs typeface="+mn-cs"/>
                        </a:rPr>
                        <a:t>Must have minimum 10 years of IT experience</a:t>
                      </a:r>
                    </a:p>
                    <a:p>
                      <a:pPr marL="171450" lvl="0" indent="-171450">
                        <a:buFont typeface="Arial" panose="020B0604020202020204" pitchFamily="34" charset="0"/>
                        <a:buChar char="•"/>
                      </a:pPr>
                      <a:r>
                        <a:rPr lang="en-US" sz="1050" b="0" kern="1200" dirty="0">
                          <a:solidFill>
                            <a:srgbClr val="5881DD"/>
                          </a:solidFill>
                          <a:effectLst/>
                          <a:latin typeface="+mn-lt"/>
                          <a:ea typeface="+mn-ea"/>
                          <a:cs typeface="+mn-cs"/>
                        </a:rPr>
                        <a:t>Cloud Foundry expertise</a:t>
                      </a:r>
                    </a:p>
                    <a:p>
                      <a:pPr marL="171450" lvl="0" indent="-171450">
                        <a:buFont typeface="Arial" panose="020B0604020202020204" pitchFamily="34" charset="0"/>
                        <a:buChar char="•"/>
                      </a:pPr>
                      <a:r>
                        <a:rPr lang="en-US" sz="1050" b="0" kern="1200" dirty="0">
                          <a:solidFill>
                            <a:srgbClr val="5881DD"/>
                          </a:solidFill>
                          <a:effectLst/>
                          <a:latin typeface="+mn-lt"/>
                          <a:ea typeface="+mn-ea"/>
                          <a:cs typeface="+mn-cs"/>
                        </a:rPr>
                        <a:t>Proficient in API Design</a:t>
                      </a:r>
                      <a:r>
                        <a:rPr lang="en-US" sz="1050" b="0" kern="1200" baseline="0" dirty="0">
                          <a:solidFill>
                            <a:srgbClr val="5881DD"/>
                          </a:solidFill>
                          <a:effectLst/>
                          <a:latin typeface="+mn-lt"/>
                          <a:ea typeface="+mn-ea"/>
                          <a:cs typeface="+mn-cs"/>
                        </a:rPr>
                        <a:t> concepts and best practices for </a:t>
                      </a:r>
                      <a:r>
                        <a:rPr lang="en-US" sz="1050" b="0" kern="1200" dirty="0">
                          <a:solidFill>
                            <a:srgbClr val="5881DD"/>
                          </a:solidFill>
                          <a:effectLst/>
                          <a:latin typeface="+mn-lt"/>
                          <a:ea typeface="+mn-ea"/>
                          <a:cs typeface="+mn-cs"/>
                        </a:rPr>
                        <a:t>RESTful service design </a:t>
                      </a:r>
                    </a:p>
                    <a:p>
                      <a:pPr marL="171450" lvl="0" indent="-171450">
                        <a:buFont typeface="Arial" panose="020B0604020202020204" pitchFamily="34" charset="0"/>
                        <a:buChar char="•"/>
                      </a:pPr>
                      <a:r>
                        <a:rPr lang="en-US" sz="1050" b="0" kern="1200" dirty="0">
                          <a:solidFill>
                            <a:srgbClr val="5881DD"/>
                          </a:solidFill>
                          <a:effectLst/>
                          <a:latin typeface="+mn-lt"/>
                          <a:ea typeface="+mn-ea"/>
                          <a:cs typeface="+mn-cs"/>
                        </a:rPr>
                        <a:t>Expert level Java EE. Java EE certification preferred</a:t>
                      </a:r>
                    </a:p>
                    <a:p>
                      <a:pPr marL="171450" lvl="0" indent="-171450">
                        <a:buFont typeface="Arial" panose="020B0604020202020204" pitchFamily="34" charset="0"/>
                        <a:buChar char="•"/>
                      </a:pPr>
                      <a:r>
                        <a:rPr lang="en-US" sz="1050" b="0" kern="1200" dirty="0">
                          <a:solidFill>
                            <a:srgbClr val="5881DD"/>
                          </a:solidFill>
                          <a:effectLst/>
                          <a:latin typeface="+mn-lt"/>
                          <a:ea typeface="+mn-ea"/>
                          <a:cs typeface="+mn-cs"/>
                        </a:rPr>
                        <a:t>Must be familiar with Python, PHP, HTML5, and AngularJS</a:t>
                      </a:r>
                    </a:p>
                    <a:p>
                      <a:pPr marL="171450" lvl="0" indent="-171450">
                        <a:buFont typeface="Arial" panose="020B0604020202020204" pitchFamily="34" charset="0"/>
                        <a:buChar char="•"/>
                      </a:pPr>
                      <a:r>
                        <a:rPr lang="en-US" sz="1050" b="0" kern="1200" dirty="0">
                          <a:solidFill>
                            <a:srgbClr val="5881DD"/>
                          </a:solidFill>
                          <a:effectLst/>
                          <a:latin typeface="+mn-lt"/>
                          <a:ea typeface="+mn-ea"/>
                          <a:cs typeface="+mn-cs"/>
                        </a:rPr>
                        <a:t>Expert level at modern software paradigm, e.g., single page applications</a:t>
                      </a:r>
                    </a:p>
                    <a:p>
                      <a:pPr marL="171450" lvl="0" indent="-171450">
                        <a:buFont typeface="Arial" panose="020B0604020202020204" pitchFamily="34" charset="0"/>
                        <a:buChar char="•"/>
                      </a:pPr>
                      <a:r>
                        <a:rPr lang="en-US" sz="1050" b="0" kern="1200" dirty="0">
                          <a:solidFill>
                            <a:srgbClr val="5881DD"/>
                          </a:solidFill>
                          <a:effectLst/>
                          <a:latin typeface="+mn-lt"/>
                          <a:ea typeface="+mn-ea"/>
                          <a:cs typeface="+mn-cs"/>
                        </a:rPr>
                        <a:t>Must have solid understanding of 12 factor principle and self-contained systems (SCS)</a:t>
                      </a:r>
                    </a:p>
                    <a:p>
                      <a:pPr marL="171450" lvl="0" indent="-171450">
                        <a:buFont typeface="Arial" panose="020B0604020202020204" pitchFamily="34" charset="0"/>
                        <a:buChar char="•"/>
                      </a:pPr>
                      <a:r>
                        <a:rPr lang="en-US" sz="1050" b="0" kern="1200" dirty="0">
                          <a:solidFill>
                            <a:srgbClr val="5881DD"/>
                          </a:solidFill>
                          <a:effectLst/>
                          <a:latin typeface="+mn-lt"/>
                          <a:ea typeface="+mn-ea"/>
                          <a:cs typeface="+mn-cs"/>
                        </a:rPr>
                        <a:t>Expert level DevOps Automation - automate continuous integration and enable continuous delivery - build/deployment automation</a:t>
                      </a:r>
                    </a:p>
                    <a:p>
                      <a:pPr marL="171450" lvl="0" indent="-171450">
                        <a:buFont typeface="Arial" panose="020B0604020202020204" pitchFamily="34" charset="0"/>
                        <a:buChar char="•"/>
                      </a:pPr>
                      <a:r>
                        <a:rPr lang="en-US" sz="1050" b="0" kern="1200" dirty="0">
                          <a:solidFill>
                            <a:srgbClr val="5881DD"/>
                          </a:solidFill>
                          <a:effectLst/>
                          <a:latin typeface="+mn-lt"/>
                          <a:ea typeface="+mn-ea"/>
                          <a:cs typeface="+mn-cs"/>
                        </a:rPr>
                        <a:t>Must be able to development reusable frameworks, components, and templates</a:t>
                      </a:r>
                    </a:p>
                    <a:p>
                      <a:pPr marL="171450" lvl="0" indent="-171450">
                        <a:buFont typeface="Arial" panose="020B0604020202020204" pitchFamily="34" charset="0"/>
                        <a:buChar char="•"/>
                      </a:pPr>
                      <a:r>
                        <a:rPr lang="en-US" sz="1050" b="0" kern="1200" dirty="0">
                          <a:solidFill>
                            <a:srgbClr val="5881DD"/>
                          </a:solidFill>
                          <a:effectLst/>
                          <a:latin typeface="+mn-lt"/>
                          <a:ea typeface="+mn-ea"/>
                          <a:cs typeface="+mn-cs"/>
                        </a:rPr>
                        <a:t>Must be able to recognize the structural and behavior patterns and have the judgment to apply the appropriate solution patterns</a:t>
                      </a:r>
                    </a:p>
                    <a:p>
                      <a:pPr marL="171450" lvl="0" indent="-171450">
                        <a:buFont typeface="Arial" panose="020B0604020202020204" pitchFamily="34" charset="0"/>
                        <a:buChar char="•"/>
                      </a:pPr>
                      <a:r>
                        <a:rPr lang="en-US" sz="1050" b="0" kern="1200" dirty="0">
                          <a:solidFill>
                            <a:srgbClr val="5881DD"/>
                          </a:solidFill>
                          <a:effectLst/>
                          <a:latin typeface="+mn-lt"/>
                          <a:ea typeface="+mn-ea"/>
                          <a:cs typeface="+mn-cs"/>
                        </a:rPr>
                        <a:t>Must be competent in agile development and team tools setup and configurations</a:t>
                      </a:r>
                    </a:p>
                    <a:p>
                      <a:pPr marL="171450" lvl="0" indent="-171450">
                        <a:buFont typeface="Arial" panose="020B0604020202020204" pitchFamily="34" charset="0"/>
                        <a:buChar char="•"/>
                      </a:pPr>
                      <a:r>
                        <a:rPr lang="en-US" sz="1050" b="0" kern="1200" dirty="0">
                          <a:solidFill>
                            <a:srgbClr val="5881DD"/>
                          </a:solidFill>
                          <a:effectLst/>
                          <a:latin typeface="+mn-lt"/>
                          <a:ea typeface="+mn-ea"/>
                          <a:cs typeface="+mn-cs"/>
                        </a:rPr>
                        <a:t>Define requirements/Acceptance Criteria definition &amp; refinement for early sprints</a:t>
                      </a:r>
                    </a:p>
                    <a:p>
                      <a:pPr marL="171450" lvl="0" indent="-171450">
                        <a:buFont typeface="Arial" panose="020B0604020202020204" pitchFamily="34" charset="0"/>
                        <a:buChar char="•"/>
                      </a:pPr>
                      <a:r>
                        <a:rPr lang="en-US" sz="1050" b="0" kern="1200" dirty="0">
                          <a:solidFill>
                            <a:srgbClr val="5881DD"/>
                          </a:solidFill>
                          <a:effectLst/>
                          <a:latin typeface="+mn-lt"/>
                          <a:ea typeface="+mn-ea"/>
                          <a:cs typeface="+mn-cs"/>
                        </a:rPr>
                        <a:t>Identify development tools, standards, and guidelines</a:t>
                      </a:r>
                    </a:p>
                    <a:p>
                      <a:pPr marL="171450" lvl="0" indent="-171450">
                        <a:buFont typeface="Arial" panose="020B0604020202020204" pitchFamily="34" charset="0"/>
                        <a:buChar char="•"/>
                      </a:pPr>
                      <a:r>
                        <a:rPr lang="en-US" sz="1050" b="0" kern="1200" dirty="0">
                          <a:solidFill>
                            <a:srgbClr val="5881DD"/>
                          </a:solidFill>
                          <a:effectLst/>
                          <a:latin typeface="+mn-lt"/>
                          <a:ea typeface="+mn-ea"/>
                          <a:cs typeface="+mn-cs"/>
                        </a:rPr>
                        <a:t>Setup tools, assets, APIs repositories</a:t>
                      </a:r>
                    </a:p>
                    <a:p>
                      <a:pPr marL="171450" indent="-171450">
                        <a:buFont typeface="Arial" panose="020B0604020202020204" pitchFamily="34" charset="0"/>
                        <a:buChar char="•"/>
                      </a:pPr>
                      <a:r>
                        <a:rPr lang="en-US" sz="1050" b="0" kern="1200" dirty="0">
                          <a:solidFill>
                            <a:srgbClr val="5881DD"/>
                          </a:solidFill>
                          <a:effectLst/>
                          <a:latin typeface="+mn-lt"/>
                          <a:ea typeface="+mn-ea"/>
                          <a:cs typeface="+mn-cs"/>
                        </a:rPr>
                        <a:t>Must have great communication skills to all levels of stakeholders</a:t>
                      </a:r>
                    </a:p>
                  </a:txBody>
                  <a:tcPr/>
                </a:tc>
                <a:extLst>
                  <a:ext uri="{0D108BD9-81ED-4DB2-BD59-A6C34878D82A}">
                    <a16:rowId xmlns="" xmlns:a16="http://schemas.microsoft.com/office/drawing/2014/main" val="1177118147"/>
                  </a:ext>
                </a:extLst>
              </a:tr>
              <a:tr h="13710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rgbClr val="5881DD"/>
                          </a:solidFill>
                          <a:effectLst/>
                          <a:latin typeface="+mn-lt"/>
                          <a:ea typeface="+mn-ea"/>
                          <a:cs typeface="+mn-cs"/>
                        </a:rPr>
                        <a:t>Technical Product Owner/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rgbClr val="5881DD"/>
                          </a:solidFill>
                          <a:effectLst/>
                          <a:latin typeface="+mn-lt"/>
                          <a:ea typeface="+mn-ea"/>
                          <a:cs typeface="+mn-cs"/>
                        </a:rPr>
                        <a:t>Technical Lead</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1" kern="1200" dirty="0">
                          <a:solidFill>
                            <a:srgbClr val="5881DD"/>
                          </a:solidFill>
                          <a:effectLst/>
                          <a:latin typeface="+mn-lt"/>
                          <a:ea typeface="+mn-ea"/>
                          <a:cs typeface="+mn-cs"/>
                        </a:rPr>
                        <a:t>Responsibilities: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kern="1200" dirty="0">
                          <a:solidFill>
                            <a:srgbClr val="5881DD"/>
                          </a:solidFill>
                          <a:effectLst/>
                          <a:latin typeface="+mn-lt"/>
                          <a:ea typeface="+mn-ea"/>
                          <a:cs typeface="+mn-cs"/>
                        </a:rPr>
                        <a:t>Leads software engineering team in creation of cloud-native solutions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kern="1200" baseline="0" dirty="0">
                          <a:solidFill>
                            <a:srgbClr val="5881DD"/>
                          </a:solidFill>
                          <a:effectLst/>
                          <a:latin typeface="+mn-lt"/>
                          <a:ea typeface="+mn-ea"/>
                          <a:cs typeface="+mn-cs"/>
                        </a:rPr>
                        <a:t>Hands-on member of the engineering team building the solution</a:t>
                      </a:r>
                      <a:endParaRPr lang="en-US" sz="1050" b="0" kern="1200" dirty="0">
                        <a:solidFill>
                          <a:srgbClr val="5881DD"/>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kern="1200" dirty="0">
                          <a:solidFill>
                            <a:srgbClr val="5881DD"/>
                          </a:solidFill>
                          <a:effectLst/>
                          <a:latin typeface="+mn-lt"/>
                          <a:ea typeface="+mn-ea"/>
                          <a:cs typeface="+mn-cs"/>
                        </a:rPr>
                        <a:t>Iteration planning,</a:t>
                      </a:r>
                      <a:r>
                        <a:rPr lang="en-US" sz="1050" b="0" kern="1200" baseline="0" dirty="0">
                          <a:solidFill>
                            <a:srgbClr val="5881DD"/>
                          </a:solidFill>
                          <a:effectLst/>
                          <a:latin typeface="+mn-lt"/>
                          <a:ea typeface="+mn-ea"/>
                          <a:cs typeface="+mn-cs"/>
                        </a:rPr>
                        <a:t> managing and </a:t>
                      </a:r>
                      <a:r>
                        <a:rPr lang="en-US" sz="1050" b="0" kern="1200" dirty="0">
                          <a:solidFill>
                            <a:srgbClr val="5881DD"/>
                          </a:solidFill>
                          <a:effectLst/>
                          <a:latin typeface="+mn-lt"/>
                          <a:ea typeface="+mn-ea"/>
                          <a:cs typeface="+mn-cs"/>
                        </a:rPr>
                        <a:t>coordinating product and iteration backlog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kern="1200" dirty="0">
                          <a:solidFill>
                            <a:srgbClr val="5881DD"/>
                          </a:solidFill>
                          <a:effectLst/>
                          <a:latin typeface="+mn-lt"/>
                          <a:ea typeface="+mn-ea"/>
                          <a:cs typeface="+mn-cs"/>
                        </a:rPr>
                        <a:t>User Story elaboration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kern="1200" dirty="0">
                          <a:solidFill>
                            <a:srgbClr val="5881DD"/>
                          </a:solidFill>
                          <a:effectLst/>
                          <a:latin typeface="+mn-lt"/>
                          <a:ea typeface="+mn-ea"/>
                          <a:cs typeface="+mn-cs"/>
                        </a:rPr>
                        <a:t>Acceptance</a:t>
                      </a:r>
                      <a:r>
                        <a:rPr lang="en-US" sz="1050" b="0" kern="1200" baseline="0" dirty="0">
                          <a:solidFill>
                            <a:srgbClr val="5881DD"/>
                          </a:solidFill>
                          <a:effectLst/>
                          <a:latin typeface="+mn-lt"/>
                          <a:ea typeface="+mn-ea"/>
                          <a:cs typeface="+mn-cs"/>
                        </a:rPr>
                        <a:t> criteria development for complex </a:t>
                      </a:r>
                      <a:endParaRPr lang="en-US" sz="1050" b="0" kern="1200" dirty="0">
                        <a:solidFill>
                          <a:srgbClr val="5881DD"/>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1" kern="1200" dirty="0">
                          <a:solidFill>
                            <a:srgbClr val="5881DD"/>
                          </a:solidFill>
                          <a:effectLst/>
                          <a:latin typeface="+mn-lt"/>
                          <a:ea typeface="+mn-ea"/>
                          <a:cs typeface="+mn-cs"/>
                        </a:rPr>
                        <a:t>Location:</a:t>
                      </a:r>
                      <a:r>
                        <a:rPr lang="en-US" sz="1050" b="0" kern="1200" dirty="0">
                          <a:solidFill>
                            <a:srgbClr val="5881DD"/>
                          </a:solidFill>
                          <a:effectLst/>
                          <a:latin typeface="+mn-lt"/>
                          <a:ea typeface="+mn-ea"/>
                          <a:cs typeface="+mn-cs"/>
                        </a:rPr>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kern="1200" dirty="0">
                          <a:solidFill>
                            <a:srgbClr val="5881DD"/>
                          </a:solidFill>
                          <a:effectLst/>
                          <a:latin typeface="+mn-lt"/>
                          <a:ea typeface="+mn-ea"/>
                          <a:cs typeface="+mn-cs"/>
                        </a:rPr>
                        <a:t>1 Resource On-Site</a:t>
                      </a:r>
                    </a:p>
                  </a:txBody>
                  <a:tcPr/>
                </a:tc>
                <a:tc>
                  <a:txBody>
                    <a:bodyPr/>
                    <a:lstStyle/>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Must have 8-10 years IT experience</a:t>
                      </a:r>
                    </a:p>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Strong background in leading top performing</a:t>
                      </a:r>
                      <a:r>
                        <a:rPr lang="en-US" sz="1050" b="0" kern="1200" baseline="0" dirty="0">
                          <a:solidFill>
                            <a:srgbClr val="5881DD"/>
                          </a:solidFill>
                          <a:effectLst/>
                          <a:latin typeface="+mn-lt"/>
                          <a:ea typeface="+mn-ea"/>
                          <a:cs typeface="+mn-cs"/>
                        </a:rPr>
                        <a:t> software development/engineering teams</a:t>
                      </a:r>
                      <a:endParaRPr lang="en-US" sz="1050" b="0" kern="1200" dirty="0">
                        <a:solidFill>
                          <a:srgbClr val="5881DD"/>
                        </a:solidFill>
                        <a:effectLst/>
                        <a:latin typeface="+mn-lt"/>
                        <a:ea typeface="+mn-ea"/>
                        <a:cs typeface="+mn-cs"/>
                      </a:endParaRPr>
                    </a:p>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Must have expert level knowledge of agile development</a:t>
                      </a:r>
                    </a:p>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Must have experience with Cloud Foundry, Java EE, DevOps, CI/CD</a:t>
                      </a:r>
                    </a:p>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Must be familiar with Python, PHP, HTML5, and AngularJS</a:t>
                      </a:r>
                    </a:p>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Must be a team builder,</a:t>
                      </a:r>
                      <a:r>
                        <a:rPr lang="en-US" sz="1050" b="0" kern="1200" baseline="0" dirty="0">
                          <a:solidFill>
                            <a:srgbClr val="5881DD"/>
                          </a:solidFill>
                          <a:effectLst/>
                          <a:latin typeface="+mn-lt"/>
                          <a:ea typeface="+mn-ea"/>
                          <a:cs typeface="+mn-cs"/>
                        </a:rPr>
                        <a:t> </a:t>
                      </a:r>
                      <a:r>
                        <a:rPr lang="en-US" sz="1050" b="0" kern="1200" dirty="0">
                          <a:solidFill>
                            <a:srgbClr val="5881DD"/>
                          </a:solidFill>
                          <a:effectLst/>
                          <a:latin typeface="+mn-lt"/>
                          <a:ea typeface="+mn-ea"/>
                          <a:cs typeface="+mn-cs"/>
                        </a:rPr>
                        <a:t>team enabler, and conflict competent</a:t>
                      </a:r>
                    </a:p>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Must possess organizational dynamics awareness and be able to tackle challenging incidents gracefully</a:t>
                      </a:r>
                    </a:p>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Define requirements/Acceptance Criteria definitions &amp; refinements</a:t>
                      </a:r>
                    </a:p>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Must be expert at user story elaborations</a:t>
                      </a:r>
                    </a:p>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Expert understanding of API design</a:t>
                      </a:r>
                      <a:r>
                        <a:rPr lang="en-US" sz="1050" b="0" kern="1200" baseline="0" dirty="0">
                          <a:solidFill>
                            <a:srgbClr val="5881DD"/>
                          </a:solidFill>
                          <a:effectLst/>
                          <a:latin typeface="+mn-lt"/>
                          <a:ea typeface="+mn-ea"/>
                          <a:cs typeface="+mn-cs"/>
                        </a:rPr>
                        <a:t> principles</a:t>
                      </a:r>
                    </a:p>
                    <a:p>
                      <a:pPr marL="171450" lvl="0" indent="-171450" algn="l" defTabSz="914400" rtl="0" eaLnBrk="1" latinLnBrk="0" hangingPunct="1">
                        <a:buFont typeface="Arial" panose="020B0604020202020204" pitchFamily="34" charset="0"/>
                        <a:buChar char="•"/>
                      </a:pPr>
                      <a:r>
                        <a:rPr lang="en-US" sz="1050" b="0" kern="1200" baseline="0" dirty="0">
                          <a:solidFill>
                            <a:srgbClr val="5881DD"/>
                          </a:solidFill>
                          <a:effectLst/>
                          <a:latin typeface="+mn-lt"/>
                          <a:ea typeface="+mn-ea"/>
                          <a:cs typeface="+mn-cs"/>
                        </a:rPr>
                        <a:t>Strong understanding of API strategy from a business and technical perspective including API marketing, usage metering, API subscription management, API billing &amp; chargeback, etc.</a:t>
                      </a:r>
                      <a:endParaRPr lang="en-US" sz="1050" b="0" kern="1200" dirty="0">
                        <a:solidFill>
                          <a:srgbClr val="5881DD"/>
                        </a:solidFill>
                        <a:effectLst/>
                        <a:latin typeface="+mn-lt"/>
                        <a:ea typeface="+mn-ea"/>
                        <a:cs typeface="+mn-cs"/>
                      </a:endParaRPr>
                    </a:p>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Must have great communication skills to all levels of stakeholders</a:t>
                      </a:r>
                    </a:p>
                  </a:txBody>
                  <a:tcPr/>
                </a:tc>
                <a:extLst>
                  <a:ext uri="{0D108BD9-81ED-4DB2-BD59-A6C34878D82A}">
                    <a16:rowId xmlns="" xmlns:a16="http://schemas.microsoft.com/office/drawing/2014/main" val="1566297127"/>
                  </a:ext>
                </a:extLst>
              </a:tr>
            </a:tbl>
          </a:graphicData>
        </a:graphic>
      </p:graphicFrame>
    </p:spTree>
    <p:extLst>
      <p:ext uri="{BB962C8B-B14F-4D97-AF65-F5344CB8AC3E}">
        <p14:creationId xmlns:p14="http://schemas.microsoft.com/office/powerpoint/2010/main" val="1775414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object 4"/>
          <p:cNvSpPr/>
          <p:nvPr/>
        </p:nvSpPr>
        <p:spPr>
          <a:xfrm>
            <a:off x="0" y="0"/>
            <a:ext cx="12178747"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chemeClr val="tx1">
              <a:lumMod val="60000"/>
              <a:lumOff val="40000"/>
            </a:schemeClr>
          </a:solidFill>
        </p:spPr>
        <p:txBody>
          <a:bodyPr wrap="square" lIns="0" tIns="0" rIns="0" bIns="0" rtlCol="0"/>
          <a:lstStyle/>
          <a:p>
            <a:endParaRPr sz="1266"/>
          </a:p>
        </p:txBody>
      </p:sp>
      <p:sp>
        <p:nvSpPr>
          <p:cNvPr id="164"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p>
        </p:txBody>
      </p:sp>
      <p:sp>
        <p:nvSpPr>
          <p:cNvPr id="2" name="Title 1"/>
          <p:cNvSpPr>
            <a:spLocks noGrp="1"/>
          </p:cNvSpPr>
          <p:nvPr>
            <p:ph type="title"/>
          </p:nvPr>
        </p:nvSpPr>
        <p:spPr>
          <a:xfrm>
            <a:off x="457200" y="286305"/>
            <a:ext cx="11279717" cy="575081"/>
          </a:xfrm>
        </p:spPr>
        <p:txBody>
          <a:bodyPr/>
          <a:lstStyle/>
          <a:p>
            <a:r>
              <a:rPr lang="en-US" sz="3600" dirty="0">
                <a:solidFill>
                  <a:schemeClr val="bg1"/>
                </a:solidFill>
              </a:rPr>
              <a:t>Team Structure </a:t>
            </a:r>
            <a:r>
              <a:rPr lang="en-US" sz="2400" dirty="0">
                <a:solidFill>
                  <a:schemeClr val="bg1"/>
                </a:solidFill>
              </a:rPr>
              <a:t>(cont’d)</a:t>
            </a:r>
            <a:r>
              <a:rPr lang="en-US" sz="3600" dirty="0">
                <a:solidFill>
                  <a:schemeClr val="bg1"/>
                </a:solidFill>
              </a:rPr>
              <a:t> </a:t>
            </a:r>
          </a:p>
        </p:txBody>
      </p:sp>
      <p:graphicFrame>
        <p:nvGraphicFramePr>
          <p:cNvPr id="3" name="Table 2"/>
          <p:cNvGraphicFramePr>
            <a:graphicFrameLocks noGrp="1"/>
          </p:cNvGraphicFramePr>
          <p:nvPr>
            <p:extLst>
              <p:ext uri="{D42A27DB-BD31-4B8C-83A1-F6EECF244321}">
                <p14:modId xmlns:p14="http://schemas.microsoft.com/office/powerpoint/2010/main" val="2864555810"/>
              </p:ext>
            </p:extLst>
          </p:nvPr>
        </p:nvGraphicFramePr>
        <p:xfrm>
          <a:off x="140677" y="914399"/>
          <a:ext cx="11904786" cy="5882640"/>
        </p:xfrm>
        <a:graphic>
          <a:graphicData uri="http://schemas.openxmlformats.org/drawingml/2006/table">
            <a:tbl>
              <a:tblPr firstRow="1" bandRow="1">
                <a:tableStyleId>{5940675A-B579-460E-94D1-54222C63F5DA}</a:tableStyleId>
              </a:tblPr>
              <a:tblGrid>
                <a:gridCol w="1238960">
                  <a:extLst>
                    <a:ext uri="{9D8B030D-6E8A-4147-A177-3AD203B41FA5}">
                      <a16:colId xmlns="" xmlns:a16="http://schemas.microsoft.com/office/drawing/2014/main" val="575166441"/>
                    </a:ext>
                  </a:extLst>
                </a:gridCol>
                <a:gridCol w="2621565">
                  <a:extLst>
                    <a:ext uri="{9D8B030D-6E8A-4147-A177-3AD203B41FA5}">
                      <a16:colId xmlns="" xmlns:a16="http://schemas.microsoft.com/office/drawing/2014/main" val="1492189147"/>
                    </a:ext>
                  </a:extLst>
                </a:gridCol>
                <a:gridCol w="8044261">
                  <a:extLst>
                    <a:ext uri="{9D8B030D-6E8A-4147-A177-3AD203B41FA5}">
                      <a16:colId xmlns="" xmlns:a16="http://schemas.microsoft.com/office/drawing/2014/main" val="684733766"/>
                    </a:ext>
                  </a:extLst>
                </a:gridCol>
              </a:tblGrid>
              <a:tr h="372338">
                <a:tc>
                  <a:txBody>
                    <a:bodyPr/>
                    <a:lstStyle/>
                    <a:p>
                      <a:r>
                        <a:rPr lang="en-US" sz="1600" b="1" dirty="0">
                          <a:solidFill>
                            <a:schemeClr val="bg1"/>
                          </a:solidFill>
                        </a:rPr>
                        <a:t>Role</a:t>
                      </a:r>
                      <a:endParaRPr lang="en-US" b="1" dirty="0">
                        <a:solidFill>
                          <a:schemeClr val="bg1"/>
                        </a:solidFill>
                      </a:endParaRPr>
                    </a:p>
                  </a:txBody>
                  <a:tcPr>
                    <a:solidFill>
                      <a:srgbClr val="5881DD"/>
                    </a:solidFill>
                  </a:tcPr>
                </a:tc>
                <a:tc>
                  <a:txBody>
                    <a:bodyPr/>
                    <a:lstStyle/>
                    <a:p>
                      <a:pPr marL="0" algn="l" defTabSz="914400" rtl="0" eaLnBrk="1" latinLnBrk="0" hangingPunct="1"/>
                      <a:r>
                        <a:rPr lang="en-US" sz="1600" b="1" kern="1200" dirty="0">
                          <a:solidFill>
                            <a:schemeClr val="bg1"/>
                          </a:solidFill>
                          <a:latin typeface="+mn-lt"/>
                          <a:ea typeface="+mn-ea"/>
                          <a:cs typeface="+mn-cs"/>
                        </a:rPr>
                        <a:t>Responsibilities and Locations</a:t>
                      </a:r>
                    </a:p>
                  </a:txBody>
                  <a:tcPr>
                    <a:solidFill>
                      <a:srgbClr val="5881DD"/>
                    </a:solidFill>
                  </a:tcPr>
                </a:tc>
                <a:tc>
                  <a:txBody>
                    <a:bodyPr/>
                    <a:lstStyle/>
                    <a:p>
                      <a:r>
                        <a:rPr lang="en-US" sz="1600" b="1" kern="1200" dirty="0">
                          <a:solidFill>
                            <a:schemeClr val="bg1"/>
                          </a:solidFill>
                          <a:latin typeface="+mn-lt"/>
                          <a:ea typeface="+mn-ea"/>
                          <a:cs typeface="+mn-cs"/>
                        </a:rPr>
                        <a:t>Skill Sets and Experience</a:t>
                      </a:r>
                    </a:p>
                  </a:txBody>
                  <a:tcPr>
                    <a:solidFill>
                      <a:srgbClr val="5881DD"/>
                    </a:solidFill>
                  </a:tcPr>
                </a:tc>
                <a:extLst>
                  <a:ext uri="{0D108BD9-81ED-4DB2-BD59-A6C34878D82A}">
                    <a16:rowId xmlns="" xmlns:a16="http://schemas.microsoft.com/office/drawing/2014/main" val="1798971401"/>
                  </a:ext>
                </a:extLst>
              </a:tr>
              <a:tr h="15078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rgbClr val="5881DD"/>
                          </a:solidFill>
                          <a:effectLst/>
                          <a:latin typeface="+mn-lt"/>
                          <a:ea typeface="+mn-ea"/>
                          <a:cs typeface="+mn-cs"/>
                        </a:rPr>
                        <a:t>Software Dev Engineers</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1" kern="1200" dirty="0">
                          <a:solidFill>
                            <a:srgbClr val="5881DD"/>
                          </a:solidFill>
                          <a:effectLst/>
                          <a:latin typeface="+mn-lt"/>
                          <a:ea typeface="+mn-ea"/>
                          <a:cs typeface="+mn-cs"/>
                        </a:rPr>
                        <a:t>Responsibilities: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dirty="0">
                          <a:solidFill>
                            <a:srgbClr val="5881DD"/>
                          </a:solidFill>
                          <a:effectLst/>
                          <a:latin typeface="+mn-lt"/>
                          <a:ea typeface="+mn-ea"/>
                          <a:cs typeface="+mn-cs"/>
                        </a:rPr>
                        <a:t>Develop defined Microservices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dirty="0">
                          <a:solidFill>
                            <a:srgbClr val="5881DD"/>
                          </a:solidFill>
                          <a:effectLst/>
                          <a:latin typeface="+mn-lt"/>
                          <a:ea typeface="+mn-ea"/>
                          <a:cs typeface="+mn-cs"/>
                        </a:rPr>
                        <a:t>Develop Unit tests,</a:t>
                      </a:r>
                      <a:r>
                        <a:rPr lang="en-US" sz="1000" b="0" kern="1200" baseline="0" dirty="0">
                          <a:solidFill>
                            <a:srgbClr val="5881DD"/>
                          </a:solidFill>
                          <a:effectLst/>
                          <a:latin typeface="+mn-lt"/>
                          <a:ea typeface="+mn-ea"/>
                          <a:cs typeface="+mn-cs"/>
                        </a:rPr>
                        <a:t> integration tests, acceptance tests, consumer-driven contract tests</a:t>
                      </a:r>
                      <a:endParaRPr lang="en-US" sz="1000" b="0" kern="1200" dirty="0">
                        <a:solidFill>
                          <a:srgbClr val="5881DD"/>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dirty="0">
                          <a:solidFill>
                            <a:srgbClr val="5881DD"/>
                          </a:solidFill>
                          <a:effectLst/>
                          <a:latin typeface="+mn-lt"/>
                          <a:ea typeface="+mn-ea"/>
                          <a:cs typeface="+mn-cs"/>
                        </a:rPr>
                        <a:t>Support Quality Assurance efforts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1" kern="1200" dirty="0">
                          <a:solidFill>
                            <a:srgbClr val="5881DD"/>
                          </a:solidFill>
                          <a:effectLst/>
                          <a:latin typeface="+mn-lt"/>
                          <a:ea typeface="+mn-ea"/>
                          <a:cs typeface="+mn-cs"/>
                        </a:rPr>
                        <a:t>Location: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dirty="0">
                          <a:solidFill>
                            <a:srgbClr val="5881DD"/>
                          </a:solidFill>
                          <a:effectLst/>
                          <a:latin typeface="+mn-lt"/>
                          <a:ea typeface="+mn-ea"/>
                          <a:cs typeface="+mn-cs"/>
                        </a:rPr>
                        <a:t>4 Software Development Engineers On-site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a:solidFill>
                          <a:srgbClr val="5881DD"/>
                        </a:solidFill>
                      </a:endParaRPr>
                    </a:p>
                  </a:txBody>
                  <a:tcPr/>
                </a:tc>
                <a:tc>
                  <a:txBody>
                    <a:bodyPr/>
                    <a:lstStyle/>
                    <a:p>
                      <a:pPr marL="171450" lvl="0" indent="-171450" algn="l" defTabSz="914400" rtl="0" eaLnBrk="1" latinLnBrk="0" hangingPunct="1">
                        <a:buFont typeface="Arial" panose="020B0604020202020204" pitchFamily="34" charset="0"/>
                        <a:buChar char="•"/>
                      </a:pPr>
                      <a:r>
                        <a:rPr lang="en-US" sz="1000" b="0" kern="1200" dirty="0">
                          <a:solidFill>
                            <a:srgbClr val="5881DD"/>
                          </a:solidFill>
                          <a:effectLst/>
                          <a:latin typeface="+mn-lt"/>
                          <a:ea typeface="+mn-ea"/>
                          <a:cs typeface="+mn-cs"/>
                        </a:rPr>
                        <a:t>Must have 6-8 years IT experience</a:t>
                      </a:r>
                    </a:p>
                    <a:p>
                      <a:pPr marL="171450" lvl="0" indent="-171450" algn="l" defTabSz="914400" rtl="0" eaLnBrk="1" latinLnBrk="0" hangingPunct="1">
                        <a:buFont typeface="Arial" panose="020B0604020202020204" pitchFamily="34" charset="0"/>
                        <a:buChar char="•"/>
                      </a:pPr>
                      <a:r>
                        <a:rPr lang="en-US" sz="1000" b="0" kern="1200" dirty="0">
                          <a:solidFill>
                            <a:srgbClr val="5881DD"/>
                          </a:solidFill>
                          <a:effectLst/>
                          <a:latin typeface="+mn-lt"/>
                          <a:ea typeface="+mn-ea"/>
                          <a:cs typeface="+mn-cs"/>
                        </a:rPr>
                        <a:t>Must have experience agile development</a:t>
                      </a:r>
                    </a:p>
                    <a:p>
                      <a:pPr marL="171450" lvl="0" indent="-171450" algn="l" defTabSz="914400" rtl="0" eaLnBrk="1" latinLnBrk="0" hangingPunct="1">
                        <a:buFont typeface="Arial" panose="020B0604020202020204" pitchFamily="34" charset="0"/>
                        <a:buChar char="•"/>
                      </a:pPr>
                      <a:r>
                        <a:rPr lang="en-US" sz="1000" b="0" kern="1200" dirty="0">
                          <a:solidFill>
                            <a:srgbClr val="5881DD"/>
                          </a:solidFill>
                          <a:effectLst/>
                          <a:latin typeface="+mn-lt"/>
                          <a:ea typeface="+mn-ea"/>
                          <a:cs typeface="+mn-cs"/>
                        </a:rPr>
                        <a:t>Must have experience with Cloud Foundry, Java EE, DevOps, CI/CD</a:t>
                      </a:r>
                    </a:p>
                    <a:p>
                      <a:pPr marL="171450" lvl="0" indent="-171450" algn="l" defTabSz="914400" rtl="0" eaLnBrk="1" latinLnBrk="0" hangingPunct="1">
                        <a:buFont typeface="Arial" panose="020B0604020202020204" pitchFamily="34" charset="0"/>
                        <a:buChar char="•"/>
                      </a:pPr>
                      <a:r>
                        <a:rPr lang="en-US" sz="1000" b="0" kern="1200" dirty="0">
                          <a:solidFill>
                            <a:srgbClr val="5881DD"/>
                          </a:solidFill>
                          <a:effectLst/>
                          <a:latin typeface="+mn-lt"/>
                          <a:ea typeface="+mn-ea"/>
                          <a:cs typeface="+mn-cs"/>
                        </a:rPr>
                        <a:t>Must be familiar with Python, PHP, HTML5, and AngularJS</a:t>
                      </a:r>
                    </a:p>
                    <a:p>
                      <a:pPr marL="171450" lvl="0" indent="-171450" algn="l" defTabSz="914400" rtl="0" eaLnBrk="1" latinLnBrk="0" hangingPunct="1">
                        <a:buFont typeface="Arial" panose="020B0604020202020204" pitchFamily="34" charset="0"/>
                        <a:buChar char="•"/>
                      </a:pPr>
                      <a:r>
                        <a:rPr lang="en-US" sz="1000" b="0" kern="1200" dirty="0">
                          <a:solidFill>
                            <a:srgbClr val="5881DD"/>
                          </a:solidFill>
                          <a:effectLst/>
                          <a:latin typeface="+mn-lt"/>
                          <a:ea typeface="+mn-ea"/>
                          <a:cs typeface="+mn-cs"/>
                        </a:rPr>
                        <a:t>Must have a solid understanding of microservices architectures,</a:t>
                      </a:r>
                      <a:r>
                        <a:rPr lang="en-US" sz="1000" b="0" kern="1200" baseline="0" dirty="0">
                          <a:solidFill>
                            <a:srgbClr val="5881DD"/>
                          </a:solidFill>
                          <a:effectLst/>
                          <a:latin typeface="+mn-lt"/>
                          <a:ea typeface="+mn-ea"/>
                          <a:cs typeface="+mn-cs"/>
                        </a:rPr>
                        <a:t> challenges, and solution </a:t>
                      </a:r>
                      <a:r>
                        <a:rPr lang="en-US" sz="1000" b="0" kern="1200" dirty="0">
                          <a:solidFill>
                            <a:srgbClr val="5881DD"/>
                          </a:solidFill>
                          <a:effectLst/>
                          <a:latin typeface="+mn-lt"/>
                          <a:ea typeface="+mn-ea"/>
                          <a:cs typeface="+mn-cs"/>
                        </a:rPr>
                        <a:t>patterns</a:t>
                      </a:r>
                    </a:p>
                    <a:p>
                      <a:pPr marL="171450" lvl="0" indent="-171450" algn="l" defTabSz="914400" rtl="0" eaLnBrk="1" latinLnBrk="0" hangingPunct="1">
                        <a:buFont typeface="Arial" panose="020B0604020202020204" pitchFamily="34" charset="0"/>
                        <a:buChar char="•"/>
                      </a:pPr>
                      <a:r>
                        <a:rPr lang="en-US" sz="1000" b="0" kern="1200" dirty="0">
                          <a:solidFill>
                            <a:srgbClr val="5881DD"/>
                          </a:solidFill>
                          <a:effectLst/>
                          <a:latin typeface="+mn-lt"/>
                          <a:ea typeface="+mn-ea"/>
                          <a:cs typeface="+mn-cs"/>
                        </a:rPr>
                        <a:t>Strong experience </a:t>
                      </a:r>
                      <a:r>
                        <a:rPr lang="en-US" sz="1000" b="0" kern="1200" baseline="0" dirty="0">
                          <a:solidFill>
                            <a:srgbClr val="5881DD"/>
                          </a:solidFill>
                          <a:effectLst/>
                          <a:latin typeface="+mn-lt"/>
                          <a:ea typeface="+mn-ea"/>
                          <a:cs typeface="+mn-cs"/>
                        </a:rPr>
                        <a:t>in RESTful API design and implementation</a:t>
                      </a:r>
                      <a:endParaRPr lang="en-US" sz="1000" b="0" kern="1200" dirty="0">
                        <a:solidFill>
                          <a:srgbClr val="5881DD"/>
                        </a:solidFill>
                        <a:effectLst/>
                        <a:latin typeface="+mn-lt"/>
                        <a:ea typeface="+mn-ea"/>
                        <a:cs typeface="+mn-cs"/>
                      </a:endParaRPr>
                    </a:p>
                    <a:p>
                      <a:pPr marL="171450" lvl="0" indent="-171450" algn="l" defTabSz="914400" rtl="0" eaLnBrk="1" latinLnBrk="0" hangingPunct="1">
                        <a:buFont typeface="Arial" panose="020B0604020202020204" pitchFamily="34" charset="0"/>
                        <a:buChar char="•"/>
                      </a:pPr>
                      <a:r>
                        <a:rPr lang="en-US" sz="1000" b="0" kern="1200" dirty="0">
                          <a:solidFill>
                            <a:srgbClr val="5881DD"/>
                          </a:solidFill>
                          <a:effectLst/>
                          <a:latin typeface="+mn-lt"/>
                          <a:ea typeface="+mn-ea"/>
                          <a:cs typeface="+mn-cs"/>
                        </a:rPr>
                        <a:t>Must be able to understand requirements and be able to deliver code consistent with requirements,</a:t>
                      </a:r>
                      <a:r>
                        <a:rPr lang="en-US" sz="1000" b="0" kern="1200" baseline="0" dirty="0">
                          <a:solidFill>
                            <a:srgbClr val="5881DD"/>
                          </a:solidFill>
                          <a:effectLst/>
                          <a:latin typeface="+mn-lt"/>
                          <a:ea typeface="+mn-ea"/>
                          <a:cs typeface="+mn-cs"/>
                        </a:rPr>
                        <a:t> architecture, development standards and guidelines</a:t>
                      </a:r>
                      <a:r>
                        <a:rPr lang="en-US" sz="1000" b="0" kern="1200" dirty="0">
                          <a:solidFill>
                            <a:srgbClr val="5881DD"/>
                          </a:solidFill>
                          <a:effectLst/>
                          <a:latin typeface="+mn-lt"/>
                          <a:ea typeface="+mn-ea"/>
                          <a:cs typeface="+mn-cs"/>
                        </a:rPr>
                        <a:t> </a:t>
                      </a:r>
                    </a:p>
                    <a:p>
                      <a:pPr marL="171450" lvl="0" indent="-171450" algn="l" defTabSz="914400" rtl="0" eaLnBrk="1" latinLnBrk="0" hangingPunct="1">
                        <a:buFont typeface="Arial" panose="020B0604020202020204" pitchFamily="34" charset="0"/>
                        <a:buChar char="•"/>
                      </a:pPr>
                      <a:r>
                        <a:rPr lang="en-US" sz="1000" b="0" kern="1200" dirty="0">
                          <a:solidFill>
                            <a:srgbClr val="5881DD"/>
                          </a:solidFill>
                          <a:effectLst/>
                          <a:latin typeface="+mn-lt"/>
                          <a:ea typeface="+mn-ea"/>
                          <a:cs typeface="+mn-cs"/>
                        </a:rPr>
                        <a:t>Must be competent in  automated unit testing, automated integration testing, automated acceptance testing – TDD,</a:t>
                      </a:r>
                      <a:r>
                        <a:rPr lang="en-US" sz="1000" b="0" kern="1200" baseline="0" dirty="0">
                          <a:solidFill>
                            <a:srgbClr val="5881DD"/>
                          </a:solidFill>
                          <a:effectLst/>
                          <a:latin typeface="+mn-lt"/>
                          <a:ea typeface="+mn-ea"/>
                          <a:cs typeface="+mn-cs"/>
                        </a:rPr>
                        <a:t> BDD, ATDD</a:t>
                      </a:r>
                      <a:endParaRPr lang="en-US" sz="1000" b="0" kern="1200" dirty="0">
                        <a:solidFill>
                          <a:srgbClr val="5881DD"/>
                        </a:solidFill>
                        <a:effectLst/>
                        <a:latin typeface="+mn-lt"/>
                        <a:ea typeface="+mn-ea"/>
                        <a:cs typeface="+mn-cs"/>
                      </a:endParaRPr>
                    </a:p>
                  </a:txBody>
                  <a:tcPr/>
                </a:tc>
                <a:extLst>
                  <a:ext uri="{0D108BD9-81ED-4DB2-BD59-A6C34878D82A}">
                    <a16:rowId xmlns="" xmlns:a16="http://schemas.microsoft.com/office/drawing/2014/main" val="1177118147"/>
                  </a:ext>
                </a:extLst>
              </a:tr>
              <a:tr h="13710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rgbClr val="5881DD"/>
                          </a:solidFill>
                          <a:effectLst/>
                          <a:latin typeface="+mn-lt"/>
                          <a:ea typeface="+mn-ea"/>
                          <a:cs typeface="+mn-cs"/>
                        </a:rPr>
                        <a:t>SDETS( Software Dev Engineers in Test)</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1" kern="1200" dirty="0">
                          <a:solidFill>
                            <a:srgbClr val="5881DD"/>
                          </a:solidFill>
                          <a:effectLst/>
                          <a:latin typeface="+mn-lt"/>
                          <a:ea typeface="+mn-ea"/>
                          <a:cs typeface="+mn-cs"/>
                        </a:rPr>
                        <a:t>Responsibilities: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dirty="0">
                          <a:solidFill>
                            <a:srgbClr val="5881DD"/>
                          </a:solidFill>
                          <a:effectLst/>
                          <a:latin typeface="+mn-lt"/>
                          <a:ea typeface="+mn-ea"/>
                          <a:cs typeface="+mn-cs"/>
                        </a:rPr>
                        <a:t>Functional and non-functional testing of Microservices, APIs, and cloud native solutions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dirty="0">
                          <a:solidFill>
                            <a:srgbClr val="5881DD"/>
                          </a:solidFill>
                          <a:effectLst/>
                          <a:latin typeface="+mn-lt"/>
                          <a:ea typeface="+mn-ea"/>
                          <a:cs typeface="+mn-cs"/>
                        </a:rPr>
                        <a:t>Guides overall test methodology</a:t>
                      </a:r>
                      <a:r>
                        <a:rPr lang="en-US" sz="1000" b="0" kern="1200" baseline="0" dirty="0">
                          <a:solidFill>
                            <a:srgbClr val="5881DD"/>
                          </a:solidFill>
                          <a:effectLst/>
                          <a:latin typeface="+mn-lt"/>
                          <a:ea typeface="+mn-ea"/>
                          <a:cs typeface="+mn-cs"/>
                        </a:rPr>
                        <a:t> and best practices</a:t>
                      </a:r>
                      <a:endParaRPr lang="en-US" sz="1000" b="0" kern="1200" dirty="0">
                        <a:solidFill>
                          <a:srgbClr val="5881DD"/>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1" kern="1200" dirty="0">
                          <a:solidFill>
                            <a:srgbClr val="5881DD"/>
                          </a:solidFill>
                          <a:effectLst/>
                          <a:latin typeface="+mn-lt"/>
                          <a:ea typeface="+mn-ea"/>
                          <a:cs typeface="+mn-cs"/>
                        </a:rPr>
                        <a:t>Location: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dirty="0">
                          <a:solidFill>
                            <a:srgbClr val="5881DD"/>
                          </a:solidFill>
                          <a:effectLst/>
                          <a:latin typeface="+mn-lt"/>
                          <a:ea typeface="+mn-ea"/>
                          <a:cs typeface="+mn-cs"/>
                        </a:rPr>
                        <a:t>2 SDETS On-site</a:t>
                      </a:r>
                    </a:p>
                  </a:txBody>
                  <a:tcPr/>
                </a:tc>
                <a:tc>
                  <a:txBody>
                    <a:bodyPr/>
                    <a:lstStyle/>
                    <a:p>
                      <a:pPr marL="171450" lvl="0" indent="-171450" algn="l" defTabSz="914400" rtl="0" eaLnBrk="1" latinLnBrk="0" hangingPunct="1">
                        <a:buFont typeface="Arial" panose="020B0604020202020204" pitchFamily="34" charset="0"/>
                        <a:buChar char="•"/>
                      </a:pPr>
                      <a:r>
                        <a:rPr lang="en-US" sz="1000" b="0" kern="1200" dirty="0">
                          <a:solidFill>
                            <a:srgbClr val="5881DD"/>
                          </a:solidFill>
                          <a:effectLst/>
                          <a:latin typeface="+mn-lt"/>
                          <a:ea typeface="+mn-ea"/>
                          <a:cs typeface="+mn-cs"/>
                        </a:rPr>
                        <a:t>Must have 6-8 years IT experience</a:t>
                      </a:r>
                    </a:p>
                    <a:p>
                      <a:pPr marL="171450" lvl="0" indent="-171450" algn="l" defTabSz="914400" rtl="0" eaLnBrk="1" latinLnBrk="0" hangingPunct="1">
                        <a:buFont typeface="Arial" panose="020B0604020202020204" pitchFamily="34" charset="0"/>
                        <a:buChar char="•"/>
                      </a:pPr>
                      <a:r>
                        <a:rPr lang="en-US" sz="1000" b="0" kern="1200" dirty="0">
                          <a:solidFill>
                            <a:srgbClr val="5881DD"/>
                          </a:solidFill>
                          <a:effectLst/>
                          <a:latin typeface="+mn-lt"/>
                          <a:ea typeface="+mn-ea"/>
                          <a:cs typeface="+mn-cs"/>
                        </a:rPr>
                        <a:t>Similar level of skills and background as Software</a:t>
                      </a:r>
                      <a:r>
                        <a:rPr lang="en-US" sz="1000" b="0" kern="1200" baseline="0" dirty="0">
                          <a:solidFill>
                            <a:srgbClr val="5881DD"/>
                          </a:solidFill>
                          <a:effectLst/>
                          <a:latin typeface="+mn-lt"/>
                          <a:ea typeface="+mn-ea"/>
                          <a:cs typeface="+mn-cs"/>
                        </a:rPr>
                        <a:t> Dev Engineer skillset above, </a:t>
                      </a:r>
                      <a:r>
                        <a:rPr lang="en-US" sz="1000" b="0" kern="1200" dirty="0">
                          <a:solidFill>
                            <a:srgbClr val="5881DD"/>
                          </a:solidFill>
                          <a:effectLst/>
                          <a:latin typeface="+mn-lt"/>
                          <a:ea typeface="+mn-ea"/>
                          <a:cs typeface="+mn-cs"/>
                        </a:rPr>
                        <a:t>with additional</a:t>
                      </a:r>
                      <a:r>
                        <a:rPr lang="en-US" sz="1000" b="0" kern="1200" baseline="0" dirty="0">
                          <a:solidFill>
                            <a:srgbClr val="5881DD"/>
                          </a:solidFill>
                          <a:effectLst/>
                          <a:latin typeface="+mn-lt"/>
                          <a:ea typeface="+mn-ea"/>
                          <a:cs typeface="+mn-cs"/>
                        </a:rPr>
                        <a:t> specialty and depth of experience in automated and manual testing</a:t>
                      </a:r>
                    </a:p>
                    <a:p>
                      <a:pPr marL="171450" lvl="0" indent="-171450" algn="l" defTabSz="914400" rtl="0" eaLnBrk="1" latinLnBrk="0" hangingPunct="1">
                        <a:buFont typeface="Arial" panose="020B0604020202020204" pitchFamily="34" charset="0"/>
                        <a:buChar char="•"/>
                      </a:pPr>
                      <a:r>
                        <a:rPr lang="en-US" sz="1000" b="0" kern="1200" baseline="0" dirty="0">
                          <a:solidFill>
                            <a:srgbClr val="5881DD"/>
                          </a:solidFill>
                          <a:effectLst/>
                          <a:latin typeface="+mn-lt"/>
                          <a:ea typeface="+mn-ea"/>
                          <a:cs typeface="+mn-cs"/>
                        </a:rPr>
                        <a:t>Mentors software development engineers in implementing automated testing practices at all levels within a cloud native solutions architecture</a:t>
                      </a:r>
                      <a:endParaRPr lang="en-US" sz="1000" b="0" kern="1200" dirty="0">
                        <a:solidFill>
                          <a:srgbClr val="5881DD"/>
                        </a:solidFill>
                        <a:effectLst/>
                        <a:latin typeface="+mn-lt"/>
                        <a:ea typeface="+mn-ea"/>
                        <a:cs typeface="+mn-cs"/>
                      </a:endParaRPr>
                    </a:p>
                    <a:p>
                      <a:pPr marL="171450" lvl="0" indent="-171450" algn="l" defTabSz="914400" rtl="0" eaLnBrk="1" latinLnBrk="0" hangingPunct="1">
                        <a:buFont typeface="Arial" panose="020B0604020202020204" pitchFamily="34" charset="0"/>
                        <a:buChar char="•"/>
                      </a:pPr>
                      <a:r>
                        <a:rPr lang="en-US" sz="1000" b="0" kern="1200" dirty="0">
                          <a:solidFill>
                            <a:srgbClr val="5881DD"/>
                          </a:solidFill>
                          <a:effectLst/>
                          <a:latin typeface="+mn-lt"/>
                          <a:ea typeface="+mn-ea"/>
                          <a:cs typeface="+mn-cs"/>
                        </a:rPr>
                        <a:t>Must be able to validate software against specifications</a:t>
                      </a:r>
                    </a:p>
                    <a:p>
                      <a:pPr marL="171450" lvl="0" indent="-171450" algn="l" defTabSz="914400" rtl="0" eaLnBrk="1" latinLnBrk="0" hangingPunct="1">
                        <a:buFont typeface="Arial" panose="020B0604020202020204" pitchFamily="34" charset="0"/>
                        <a:buChar char="•"/>
                      </a:pPr>
                      <a:r>
                        <a:rPr lang="en-US" sz="1000" b="0" kern="1200" dirty="0">
                          <a:solidFill>
                            <a:srgbClr val="5881DD"/>
                          </a:solidFill>
                          <a:effectLst/>
                          <a:latin typeface="+mn-lt"/>
                          <a:ea typeface="+mn-ea"/>
                          <a:cs typeface="+mn-cs"/>
                        </a:rPr>
                        <a:t>Must be able to setup test environment</a:t>
                      </a:r>
                    </a:p>
                    <a:p>
                      <a:pPr marL="171450" lvl="0" indent="-171450" algn="l" defTabSz="914400" rtl="0" eaLnBrk="1" latinLnBrk="0" hangingPunct="1">
                        <a:buFont typeface="Arial" panose="020B0604020202020204" pitchFamily="34" charset="0"/>
                        <a:buChar char="•"/>
                      </a:pPr>
                      <a:r>
                        <a:rPr lang="en-US" sz="1000" b="0" kern="1200" dirty="0">
                          <a:solidFill>
                            <a:srgbClr val="5881DD"/>
                          </a:solidFill>
                          <a:effectLst/>
                          <a:latin typeface="+mn-lt"/>
                          <a:ea typeface="+mn-ea"/>
                          <a:cs typeface="+mn-cs"/>
                        </a:rPr>
                        <a:t>Must be able to setup configurations for various environments</a:t>
                      </a:r>
                    </a:p>
                    <a:p>
                      <a:pPr marL="171450" lvl="0" indent="-171450" algn="l" defTabSz="914400" rtl="0" eaLnBrk="1" latinLnBrk="0" hangingPunct="1">
                        <a:buFont typeface="Arial" panose="020B0604020202020204" pitchFamily="34" charset="0"/>
                        <a:buChar char="•"/>
                      </a:pPr>
                      <a:r>
                        <a:rPr lang="en-US" sz="1000" b="0" kern="1200" dirty="0">
                          <a:solidFill>
                            <a:srgbClr val="5881DD"/>
                          </a:solidFill>
                          <a:effectLst/>
                          <a:latin typeface="+mn-lt"/>
                          <a:ea typeface="+mn-ea"/>
                          <a:cs typeface="+mn-cs"/>
                        </a:rPr>
                        <a:t>Must be able to create and execute automated tests against complex microservices architectures and test services in-depth</a:t>
                      </a:r>
                    </a:p>
                    <a:p>
                      <a:pPr marL="171450" lvl="0" indent="-171450" algn="l" defTabSz="914400" rtl="0" eaLnBrk="1" latinLnBrk="0" hangingPunct="1">
                        <a:buFont typeface="Arial" panose="020B0604020202020204" pitchFamily="34" charset="0"/>
                        <a:buChar char="•"/>
                      </a:pPr>
                      <a:r>
                        <a:rPr lang="en-US" sz="1000" b="0" kern="1200" dirty="0">
                          <a:solidFill>
                            <a:srgbClr val="5881DD"/>
                          </a:solidFill>
                          <a:effectLst/>
                          <a:latin typeface="+mn-lt"/>
                          <a:ea typeface="+mn-ea"/>
                          <a:cs typeface="+mn-cs"/>
                        </a:rPr>
                        <a:t>Must be self-starter</a:t>
                      </a:r>
                    </a:p>
                  </a:txBody>
                  <a:tcPr/>
                </a:tc>
                <a:extLst>
                  <a:ext uri="{0D108BD9-81ED-4DB2-BD59-A6C34878D82A}">
                    <a16:rowId xmlns="" xmlns:a16="http://schemas.microsoft.com/office/drawing/2014/main" val="1566297127"/>
                  </a:ext>
                </a:extLst>
              </a:tr>
              <a:tr h="13710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rgbClr val="5881DD"/>
                          </a:solidFill>
                          <a:effectLst/>
                          <a:latin typeface="+mn-lt"/>
                          <a:ea typeface="+mn-ea"/>
                          <a:cs typeface="+mn-cs"/>
                        </a:rPr>
                        <a:t>Cloud Infra Architect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dirty="0">
                        <a:solidFill>
                          <a:srgbClr val="5881DD"/>
                        </a:solidFill>
                        <a:effectLst/>
                        <a:latin typeface="+mn-lt"/>
                        <a:ea typeface="+mn-ea"/>
                        <a:cs typeface="+mn-cs"/>
                      </a:endParaRP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1" kern="1200" dirty="0">
                          <a:solidFill>
                            <a:srgbClr val="5881DD"/>
                          </a:solidFill>
                          <a:effectLst/>
                          <a:latin typeface="+mn-lt"/>
                          <a:ea typeface="+mn-ea"/>
                          <a:cs typeface="+mn-cs"/>
                        </a:rPr>
                        <a:t>Responsibilities: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dirty="0">
                          <a:solidFill>
                            <a:srgbClr val="5881DD"/>
                          </a:solidFill>
                          <a:effectLst/>
                          <a:latin typeface="+mn-lt"/>
                          <a:ea typeface="+mn-ea"/>
                          <a:cs typeface="+mn-cs"/>
                        </a:rPr>
                        <a:t>Provisioning and configuration</a:t>
                      </a:r>
                      <a:r>
                        <a:rPr lang="en-US" sz="1000" b="0" kern="1200" baseline="0" dirty="0">
                          <a:solidFill>
                            <a:srgbClr val="5881DD"/>
                          </a:solidFill>
                          <a:effectLst/>
                          <a:latin typeface="+mn-lt"/>
                          <a:ea typeface="+mn-ea"/>
                          <a:cs typeface="+mn-cs"/>
                        </a:rPr>
                        <a:t> of </a:t>
                      </a:r>
                      <a:r>
                        <a:rPr lang="en-US" sz="1000" b="0" kern="1200" dirty="0">
                          <a:solidFill>
                            <a:srgbClr val="5881DD"/>
                          </a:solidFill>
                          <a:effectLst/>
                          <a:latin typeface="+mn-lt"/>
                          <a:ea typeface="+mn-ea"/>
                          <a:cs typeface="+mn-cs"/>
                        </a:rPr>
                        <a:t>compute</a:t>
                      </a:r>
                      <a:r>
                        <a:rPr lang="en-US" sz="1000" b="0" kern="1200" baseline="0" dirty="0">
                          <a:solidFill>
                            <a:srgbClr val="5881DD"/>
                          </a:solidFill>
                          <a:effectLst/>
                          <a:latin typeface="+mn-lt"/>
                          <a:ea typeface="+mn-ea"/>
                          <a:cs typeface="+mn-cs"/>
                        </a:rPr>
                        <a:t> instances</a:t>
                      </a:r>
                      <a:endParaRPr lang="en-US" sz="1000" b="0" kern="1200" dirty="0">
                        <a:solidFill>
                          <a:srgbClr val="5881DD"/>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dirty="0">
                          <a:solidFill>
                            <a:srgbClr val="5881DD"/>
                          </a:solidFill>
                          <a:effectLst/>
                          <a:latin typeface="+mn-lt"/>
                          <a:ea typeface="+mn-ea"/>
                          <a:cs typeface="+mn-cs"/>
                        </a:rPr>
                        <a:t>Setting up perimeter and endpoint connectivity,</a:t>
                      </a:r>
                      <a:r>
                        <a:rPr lang="en-US" sz="1000" b="0" kern="1200" baseline="0" dirty="0">
                          <a:solidFill>
                            <a:srgbClr val="5881DD"/>
                          </a:solidFill>
                          <a:effectLst/>
                          <a:latin typeface="+mn-lt"/>
                          <a:ea typeface="+mn-ea"/>
                          <a:cs typeface="+mn-cs"/>
                        </a:rPr>
                        <a:t> </a:t>
                      </a:r>
                      <a:r>
                        <a:rPr lang="en-US" sz="1000" b="0" kern="1200" dirty="0">
                          <a:solidFill>
                            <a:srgbClr val="5881DD"/>
                          </a:solidFill>
                          <a:effectLst/>
                          <a:latin typeface="+mn-lt"/>
                          <a:ea typeface="+mn-ea"/>
                          <a:cs typeface="+mn-cs"/>
                        </a:rPr>
                        <a:t>routing, and security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baseline="0" dirty="0">
                          <a:solidFill>
                            <a:srgbClr val="5881DD"/>
                          </a:solidFill>
                          <a:effectLst/>
                          <a:latin typeface="+mn-lt"/>
                          <a:ea typeface="+mn-ea"/>
                          <a:cs typeface="+mn-cs"/>
                        </a:rPr>
                        <a:t>Migrating server, middleware, application, and service workloads to IaaS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baseline="0" dirty="0">
                          <a:solidFill>
                            <a:srgbClr val="5881DD"/>
                          </a:solidFill>
                          <a:effectLst/>
                          <a:latin typeface="+mn-lt"/>
                          <a:ea typeface="+mn-ea"/>
                          <a:cs typeface="+mn-cs"/>
                        </a:rPr>
                        <a:t>Establishing effective cloud-scale logging, monitoring, audit trails and operational dashboards</a:t>
                      </a:r>
                      <a:endParaRPr lang="en-US" sz="1000" b="0" kern="1200" dirty="0">
                        <a:solidFill>
                          <a:srgbClr val="5881DD"/>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1" kern="1200" dirty="0">
                          <a:solidFill>
                            <a:srgbClr val="5881DD"/>
                          </a:solidFill>
                          <a:effectLst/>
                          <a:latin typeface="+mn-lt"/>
                          <a:ea typeface="+mn-ea"/>
                          <a:cs typeface="+mn-cs"/>
                        </a:rPr>
                        <a:t>Location: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dirty="0">
                          <a:solidFill>
                            <a:srgbClr val="5881DD"/>
                          </a:solidFill>
                          <a:effectLst/>
                          <a:latin typeface="+mn-lt"/>
                          <a:ea typeface="+mn-ea"/>
                          <a:cs typeface="+mn-cs"/>
                        </a:rPr>
                        <a:t>1 Cloud</a:t>
                      </a:r>
                      <a:r>
                        <a:rPr lang="en-US" sz="1000" b="0" kern="1200" baseline="0" dirty="0">
                          <a:solidFill>
                            <a:srgbClr val="5881DD"/>
                          </a:solidFill>
                          <a:effectLst/>
                          <a:latin typeface="+mn-lt"/>
                          <a:ea typeface="+mn-ea"/>
                          <a:cs typeface="+mn-cs"/>
                        </a:rPr>
                        <a:t> Architect </a:t>
                      </a:r>
                      <a:r>
                        <a:rPr lang="en-US" sz="1000" b="0" kern="1200" dirty="0">
                          <a:solidFill>
                            <a:srgbClr val="5881DD"/>
                          </a:solidFill>
                          <a:effectLst/>
                          <a:latin typeface="+mn-lt"/>
                          <a:ea typeface="+mn-ea"/>
                          <a:cs typeface="+mn-cs"/>
                        </a:rPr>
                        <a:t>On-site</a:t>
                      </a:r>
                      <a:endParaRPr lang="en-US" sz="1000" dirty="0">
                        <a:solidFill>
                          <a:srgbClr val="5881DD"/>
                        </a:solidFill>
                      </a:endParaRPr>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dirty="0">
                          <a:solidFill>
                            <a:srgbClr val="5881DD"/>
                          </a:solidFill>
                          <a:effectLst/>
                          <a:latin typeface="+mn-lt"/>
                          <a:ea typeface="+mn-ea"/>
                          <a:cs typeface="+mn-cs"/>
                        </a:rPr>
                        <a:t>Must have 6-8 years cloud infrastructure experience</a:t>
                      </a:r>
                      <a:r>
                        <a:rPr lang="en-US" sz="1000" b="0" kern="1200" baseline="0" dirty="0">
                          <a:solidFill>
                            <a:srgbClr val="5881DD"/>
                          </a:solidFill>
                          <a:effectLst/>
                          <a:latin typeface="+mn-lt"/>
                          <a:ea typeface="+mn-ea"/>
                          <a:cs typeface="+mn-cs"/>
                        </a:rPr>
                        <a:t> with </a:t>
                      </a:r>
                      <a:r>
                        <a:rPr lang="en-US" sz="1000" b="0" kern="1200" dirty="0">
                          <a:solidFill>
                            <a:srgbClr val="5881DD"/>
                          </a:solidFill>
                          <a:effectLst/>
                          <a:latin typeface="+mn-lt"/>
                          <a:ea typeface="+mn-ea"/>
                          <a:cs typeface="+mn-cs"/>
                        </a:rPr>
                        <a:t>strong experience in architecting cloud first applications on Microservices Platform;</a:t>
                      </a:r>
                      <a:r>
                        <a:rPr lang="en-US" sz="1000" b="0" kern="1200" baseline="0" dirty="0">
                          <a:solidFill>
                            <a:srgbClr val="5881DD"/>
                          </a:solidFill>
                          <a:effectLst/>
                          <a:latin typeface="+mn-lt"/>
                          <a:ea typeface="+mn-ea"/>
                          <a:cs typeface="+mn-cs"/>
                        </a:rPr>
                        <a:t> e</a:t>
                      </a:r>
                      <a:r>
                        <a:rPr lang="en-US" sz="1000" b="0" kern="1200" dirty="0">
                          <a:solidFill>
                            <a:srgbClr val="5881DD"/>
                          </a:solidFill>
                          <a:effectLst/>
                          <a:latin typeface="+mn-lt"/>
                          <a:ea typeface="+mn-ea"/>
                          <a:cs typeface="+mn-cs"/>
                        </a:rPr>
                        <a:t>xpert in provisioning, application deployment and data migration on</a:t>
                      </a:r>
                      <a:r>
                        <a:rPr lang="en-US" sz="1000" b="0" kern="1200" baseline="0" dirty="0">
                          <a:solidFill>
                            <a:srgbClr val="5881DD"/>
                          </a:solidFill>
                          <a:effectLst/>
                          <a:latin typeface="+mn-lt"/>
                          <a:ea typeface="+mn-ea"/>
                          <a:cs typeface="+mn-cs"/>
                        </a:rPr>
                        <a:t> Cloud Platform</a:t>
                      </a:r>
                      <a:endParaRPr lang="en-US" sz="1000" b="0" kern="1200" dirty="0">
                        <a:solidFill>
                          <a:srgbClr val="5881DD"/>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dirty="0">
                          <a:solidFill>
                            <a:srgbClr val="5881DD"/>
                          </a:solidFill>
                          <a:effectLst/>
                          <a:latin typeface="+mn-lt"/>
                          <a:ea typeface="+mn-ea"/>
                          <a:cs typeface="+mn-cs"/>
                        </a:rPr>
                        <a:t>Designs high availability applications on the Cloud</a:t>
                      </a:r>
                      <a:r>
                        <a:rPr lang="en-US" sz="1000" b="0" kern="1200" baseline="0" dirty="0">
                          <a:solidFill>
                            <a:srgbClr val="5881DD"/>
                          </a:solidFill>
                          <a:effectLst/>
                          <a:latin typeface="+mn-lt"/>
                          <a:ea typeface="+mn-ea"/>
                          <a:cs typeface="+mn-cs"/>
                        </a:rPr>
                        <a:t> platform</a:t>
                      </a:r>
                      <a:r>
                        <a:rPr lang="en-US" sz="1000" b="0" kern="1200" dirty="0">
                          <a:solidFill>
                            <a:srgbClr val="5881DD"/>
                          </a:solidFill>
                          <a:effectLst/>
                          <a:latin typeface="+mn-lt"/>
                          <a:ea typeface="+mn-ea"/>
                          <a:cs typeface="+mn-cs"/>
                        </a:rPr>
                        <a:t> across availability zones and availability regions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dirty="0">
                          <a:solidFill>
                            <a:srgbClr val="5881DD"/>
                          </a:solidFill>
                          <a:effectLst/>
                          <a:latin typeface="+mn-lt"/>
                          <a:ea typeface="+mn-ea"/>
                          <a:cs typeface="+mn-cs"/>
                        </a:rPr>
                        <a:t>Deep knowledge of monitoring, logging and cloud </a:t>
                      </a:r>
                      <a:r>
                        <a:rPr lang="en-US" sz="1000" b="0" kern="1200">
                          <a:solidFill>
                            <a:srgbClr val="5881DD"/>
                          </a:solidFill>
                          <a:effectLst/>
                          <a:latin typeface="+mn-lt"/>
                          <a:ea typeface="+mn-ea"/>
                          <a:cs typeface="+mn-cs"/>
                        </a:rPr>
                        <a:t>management tools</a:t>
                      </a:r>
                      <a:endParaRPr lang="en-US" sz="1000" b="0" kern="1200" dirty="0">
                        <a:solidFill>
                          <a:srgbClr val="5881DD"/>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dirty="0">
                          <a:solidFill>
                            <a:srgbClr val="5881DD"/>
                          </a:solidFill>
                          <a:effectLst/>
                          <a:latin typeface="+mn-lt"/>
                          <a:ea typeface="+mn-ea"/>
                          <a:cs typeface="+mn-cs"/>
                        </a:rPr>
                        <a:t>Experienced in provisioning and configuration management tools like Ansible, SaltStack, Chef, Puppet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dirty="0">
                          <a:solidFill>
                            <a:srgbClr val="5881DD"/>
                          </a:solidFill>
                          <a:effectLst/>
                          <a:latin typeface="+mn-lt"/>
                          <a:ea typeface="+mn-ea"/>
                          <a:cs typeface="+mn-cs"/>
                        </a:rPr>
                        <a:t>Excellent</a:t>
                      </a:r>
                      <a:r>
                        <a:rPr lang="en-US" sz="1000" b="0" kern="1200" baseline="0" dirty="0">
                          <a:solidFill>
                            <a:srgbClr val="5881DD"/>
                          </a:solidFill>
                          <a:effectLst/>
                          <a:latin typeface="+mn-lt"/>
                          <a:ea typeface="+mn-ea"/>
                          <a:cs typeface="+mn-cs"/>
                        </a:rPr>
                        <a:t> e</a:t>
                      </a:r>
                      <a:r>
                        <a:rPr lang="en-US" sz="1000" b="0" kern="1200" dirty="0">
                          <a:solidFill>
                            <a:srgbClr val="5881DD"/>
                          </a:solidFill>
                          <a:effectLst/>
                          <a:latin typeface="+mn-lt"/>
                          <a:ea typeface="+mn-ea"/>
                          <a:cs typeface="+mn-cs"/>
                        </a:rPr>
                        <a:t>xperience in REST API design and documentation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dirty="0">
                          <a:solidFill>
                            <a:srgbClr val="5881DD"/>
                          </a:solidFill>
                          <a:effectLst/>
                          <a:latin typeface="+mn-lt"/>
                          <a:ea typeface="+mn-ea"/>
                          <a:cs typeface="+mn-cs"/>
                        </a:rPr>
                        <a:t>Knowledge of Hadoop, Kafka, Spark, etc.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dirty="0">
                          <a:solidFill>
                            <a:srgbClr val="5881DD"/>
                          </a:solidFill>
                          <a:effectLst/>
                          <a:latin typeface="+mn-lt"/>
                          <a:ea typeface="+mn-ea"/>
                          <a:cs typeface="+mn-cs"/>
                        </a:rPr>
                        <a:t>Knowledge of Lucene/</a:t>
                      </a:r>
                      <a:r>
                        <a:rPr lang="en-US" sz="1000" b="0" kern="1200" dirty="0" err="1">
                          <a:solidFill>
                            <a:srgbClr val="5881DD"/>
                          </a:solidFill>
                          <a:effectLst/>
                          <a:latin typeface="+mn-lt"/>
                          <a:ea typeface="+mn-ea"/>
                          <a:cs typeface="+mn-cs"/>
                        </a:rPr>
                        <a:t>Solr</a:t>
                      </a:r>
                      <a:r>
                        <a:rPr lang="en-US" sz="1000" b="0" kern="1200" dirty="0">
                          <a:solidFill>
                            <a:srgbClr val="5881DD"/>
                          </a:solidFill>
                          <a:effectLst/>
                          <a:latin typeface="+mn-lt"/>
                          <a:ea typeface="+mn-ea"/>
                          <a:cs typeface="+mn-cs"/>
                        </a:rPr>
                        <a:t>, Elastic Search, etc.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dirty="0">
                          <a:solidFill>
                            <a:srgbClr val="5881DD"/>
                          </a:solidFill>
                          <a:effectLst/>
                          <a:latin typeface="+mn-lt"/>
                          <a:ea typeface="+mn-ea"/>
                          <a:cs typeface="+mn-cs"/>
                        </a:rPr>
                        <a:t>Deep knowledge of the internals of PaaS platform, like Cloud Foundry, other leading PaaS solutions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dirty="0">
                          <a:solidFill>
                            <a:srgbClr val="5881DD"/>
                          </a:solidFill>
                          <a:effectLst/>
                          <a:latin typeface="+mn-lt"/>
                          <a:ea typeface="+mn-ea"/>
                          <a:cs typeface="+mn-cs"/>
                        </a:rPr>
                        <a:t>Hands-on experience in PostgreSQL, Cassandra, Redis, Zookeeper</a:t>
                      </a:r>
                    </a:p>
                  </a:txBody>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2110277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3199577" y="2571658"/>
            <a:ext cx="5668859" cy="1301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7548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2824" y="2799328"/>
            <a:ext cx="11280000" cy="997200"/>
          </a:xfrm>
        </p:spPr>
        <p:txBody>
          <a:bodyPr/>
          <a:lstStyle/>
          <a:p>
            <a:r>
              <a:rPr lang="en-US" dirty="0"/>
              <a:t>Appendices</a:t>
            </a:r>
          </a:p>
        </p:txBody>
      </p:sp>
      <p:sp>
        <p:nvSpPr>
          <p:cNvPr id="3" name="Text Placeholder 2"/>
          <p:cNvSpPr>
            <a:spLocks noGrp="1"/>
          </p:cNvSpPr>
          <p:nvPr>
            <p:ph type="body" sz="quarter" idx="4294967295"/>
          </p:nvPr>
        </p:nvSpPr>
        <p:spPr>
          <a:xfrm>
            <a:off x="3333750" y="1625600"/>
            <a:ext cx="8858250" cy="533400"/>
          </a:xfrm>
        </p:spPr>
        <p:txBody>
          <a:bodyPr/>
          <a:lstStyle/>
          <a:p>
            <a:r>
              <a:rPr lang="en-US" dirty="0"/>
              <a:t>Appendices</a:t>
            </a:r>
            <a:endParaRPr lang="en-US" sz="1800" dirty="0"/>
          </a:p>
        </p:txBody>
      </p:sp>
    </p:spTree>
    <p:extLst>
      <p:ext uri="{BB962C8B-B14F-4D97-AF65-F5344CB8AC3E}">
        <p14:creationId xmlns:p14="http://schemas.microsoft.com/office/powerpoint/2010/main" val="1047326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object 4"/>
          <p:cNvSpPr/>
          <p:nvPr/>
        </p:nvSpPr>
        <p:spPr>
          <a:xfrm>
            <a:off x="0" y="0"/>
            <a:ext cx="12178747"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chemeClr val="tx1">
              <a:lumMod val="60000"/>
              <a:lumOff val="40000"/>
            </a:schemeClr>
          </a:solidFill>
        </p:spPr>
        <p:txBody>
          <a:bodyPr wrap="square" lIns="0" tIns="0" rIns="0" bIns="0" rtlCol="0"/>
          <a:lstStyle/>
          <a:p>
            <a:endParaRPr sz="1266"/>
          </a:p>
        </p:txBody>
      </p:sp>
      <p:sp>
        <p:nvSpPr>
          <p:cNvPr id="164"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p>
        </p:txBody>
      </p:sp>
      <p:sp>
        <p:nvSpPr>
          <p:cNvPr id="2" name="Title 1"/>
          <p:cNvSpPr>
            <a:spLocks noGrp="1"/>
          </p:cNvSpPr>
          <p:nvPr>
            <p:ph type="title"/>
          </p:nvPr>
        </p:nvSpPr>
        <p:spPr>
          <a:xfrm>
            <a:off x="457200" y="286305"/>
            <a:ext cx="11279717" cy="998537"/>
          </a:xfrm>
        </p:spPr>
        <p:txBody>
          <a:bodyPr/>
          <a:lstStyle/>
          <a:p>
            <a:r>
              <a:rPr lang="en-US" sz="3600" dirty="0">
                <a:solidFill>
                  <a:schemeClr val="bg1"/>
                </a:solidFill>
              </a:rPr>
              <a:t>Current </a:t>
            </a:r>
            <a:r>
              <a:rPr lang="en-US" sz="3600" dirty="0" err="1">
                <a:solidFill>
                  <a:schemeClr val="bg1"/>
                </a:solidFill>
              </a:rPr>
              <a:t>InSight</a:t>
            </a:r>
            <a:r>
              <a:rPr lang="en-US" sz="3600" dirty="0">
                <a:solidFill>
                  <a:schemeClr val="bg1"/>
                </a:solidFill>
              </a:rPr>
              <a:t> Infrastructure (Production)</a:t>
            </a:r>
          </a:p>
        </p:txBody>
      </p:sp>
      <p:sp>
        <p:nvSpPr>
          <p:cNvPr id="31" name="Rectangle 30"/>
          <p:cNvSpPr/>
          <p:nvPr/>
        </p:nvSpPr>
        <p:spPr>
          <a:xfrm>
            <a:off x="1126603" y="901878"/>
            <a:ext cx="3961036" cy="476857"/>
          </a:xfrm>
          <a:prstGeom prst="rect">
            <a:avLst/>
          </a:prstGeom>
          <a:noFill/>
          <a:ln w="12700" cap="flat" cmpd="sng" algn="ctr">
            <a:solidFill>
              <a:schemeClr val="tx1">
                <a:lumMod val="60000"/>
                <a:lumOff val="40000"/>
              </a:scheme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tx1">
                    <a:lumMod val="60000"/>
                    <a:lumOff val="40000"/>
                  </a:schemeClr>
                </a:solidFill>
                <a:effectLst/>
                <a:uLnTx/>
                <a:uFillTx/>
                <a:latin typeface="Calibri" panose="020F0502020204030204"/>
                <a:ea typeface="+mn-ea"/>
                <a:cs typeface="+mn-cs"/>
              </a:rPr>
              <a:t>Web Proxies</a:t>
            </a:r>
          </a:p>
        </p:txBody>
      </p:sp>
      <p:sp>
        <p:nvSpPr>
          <p:cNvPr id="32" name="Rectangle 31"/>
          <p:cNvSpPr/>
          <p:nvPr/>
        </p:nvSpPr>
        <p:spPr>
          <a:xfrm>
            <a:off x="1260358" y="1149168"/>
            <a:ext cx="1119057" cy="164547"/>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cihcispwata301v</a:t>
            </a:r>
          </a:p>
        </p:txBody>
      </p:sp>
      <p:sp>
        <p:nvSpPr>
          <p:cNvPr id="33" name="Rectangle 32"/>
          <p:cNvSpPr/>
          <p:nvPr/>
        </p:nvSpPr>
        <p:spPr>
          <a:xfrm>
            <a:off x="2552272" y="1149167"/>
            <a:ext cx="1119057" cy="164547"/>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cihcispwata302v</a:t>
            </a:r>
          </a:p>
        </p:txBody>
      </p:sp>
      <p:sp>
        <p:nvSpPr>
          <p:cNvPr id="34" name="Rectangle 33"/>
          <p:cNvSpPr/>
          <p:nvPr/>
        </p:nvSpPr>
        <p:spPr>
          <a:xfrm>
            <a:off x="3844185" y="1141437"/>
            <a:ext cx="1119057" cy="164547"/>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cihcispwata303v</a:t>
            </a:r>
          </a:p>
        </p:txBody>
      </p:sp>
      <p:sp>
        <p:nvSpPr>
          <p:cNvPr id="36" name="Rectangle 35"/>
          <p:cNvSpPr/>
          <p:nvPr/>
        </p:nvSpPr>
        <p:spPr>
          <a:xfrm>
            <a:off x="1055303" y="2820805"/>
            <a:ext cx="1403782" cy="1769086"/>
          </a:xfrm>
          <a:prstGeom prst="rect">
            <a:avLst/>
          </a:prstGeom>
          <a:noFill/>
          <a:ln w="12700" cap="flat" cmpd="sng" algn="ctr">
            <a:solidFill>
              <a:schemeClr val="tx1">
                <a:lumMod val="60000"/>
                <a:lumOff val="40000"/>
              </a:schemeClr>
            </a:solidFill>
            <a:prstDash val="solid"/>
            <a:miter lim="800000"/>
          </a:ln>
          <a:effectLst/>
        </p:spPr>
        <p:txBody>
          <a:bodyPr rtlCol="0" anchor="t"/>
          <a:lstStyle/>
          <a:p>
            <a:pPr algn="ctr"/>
            <a:r>
              <a:rPr lang="en-US" sz="1400" b="1" kern="0" dirty="0" err="1">
                <a:solidFill>
                  <a:schemeClr val="tx1">
                    <a:lumMod val="60000"/>
                    <a:lumOff val="40000"/>
                  </a:schemeClr>
                </a:solidFill>
                <a:latin typeface="Calibri" panose="020F0502020204030204"/>
              </a:rPr>
              <a:t>SpotFire</a:t>
            </a:r>
            <a:endParaRPr lang="en-US" sz="1400" b="1" kern="0" dirty="0">
              <a:solidFill>
                <a:schemeClr val="tx1">
                  <a:lumMod val="60000"/>
                  <a:lumOff val="40000"/>
                </a:schemeClr>
              </a:solidFill>
              <a:latin typeface="Calibri" panose="020F0502020204030204"/>
            </a:endParaRPr>
          </a:p>
        </p:txBody>
      </p:sp>
      <p:sp>
        <p:nvSpPr>
          <p:cNvPr id="37" name="Rectangle 36"/>
          <p:cNvSpPr/>
          <p:nvPr/>
        </p:nvSpPr>
        <p:spPr>
          <a:xfrm>
            <a:off x="1154026" y="3134578"/>
            <a:ext cx="1227039" cy="859396"/>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
            </a: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
            </a: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
            </a: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amusalpwt8qas03</a:t>
            </a:r>
            <a:b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.logon.ds.ge.com</a:t>
            </a: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8" name="Rectangle 37"/>
          <p:cNvSpPr/>
          <p:nvPr/>
        </p:nvSpPr>
        <p:spPr>
          <a:xfrm>
            <a:off x="1216799" y="3192436"/>
            <a:ext cx="1112596" cy="181768"/>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err="1">
                <a:ln>
                  <a:noFill/>
                </a:ln>
                <a:solidFill>
                  <a:prstClr val="white"/>
                </a:solidFill>
                <a:effectLst/>
                <a:uLnTx/>
                <a:uFillTx/>
                <a:latin typeface="Calibri" panose="020F0502020204030204"/>
                <a:ea typeface="+mn-ea"/>
                <a:cs typeface="+mn-cs"/>
              </a:rPr>
              <a:t>SpotFire</a:t>
            </a:r>
            <a:endPar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9" name="Rectangle 38"/>
          <p:cNvSpPr/>
          <p:nvPr/>
        </p:nvSpPr>
        <p:spPr>
          <a:xfrm>
            <a:off x="1216799" y="3443448"/>
            <a:ext cx="1112596" cy="181768"/>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Scheduler</a:t>
            </a:r>
          </a:p>
        </p:txBody>
      </p:sp>
      <p:sp>
        <p:nvSpPr>
          <p:cNvPr id="58" name="Rectangle 57"/>
          <p:cNvSpPr/>
          <p:nvPr/>
        </p:nvSpPr>
        <p:spPr>
          <a:xfrm rot="16200000">
            <a:off x="-72804" y="1841043"/>
            <a:ext cx="1343180" cy="672912"/>
          </a:xfrm>
          <a:prstGeom prst="rect">
            <a:avLst/>
          </a:prstGeom>
          <a:noFill/>
          <a:ln w="12700" cap="flat" cmpd="sng" algn="ctr">
            <a:solidFill>
              <a:schemeClr val="tx1">
                <a:lumMod val="60000"/>
                <a:lumOff val="40000"/>
              </a:schemeClr>
            </a:solidFill>
            <a:prstDash val="solid"/>
            <a:miter lim="800000"/>
          </a:ln>
          <a:effectLst/>
        </p:spPr>
        <p:txBody>
          <a:bodyPr rtlCol="0" anchor="t"/>
          <a:lstStyle/>
          <a:p>
            <a:pPr algn="ctr"/>
            <a:r>
              <a:rPr lang="en-US" sz="1400" b="1" kern="0" dirty="0">
                <a:solidFill>
                  <a:schemeClr val="tx1">
                    <a:lumMod val="60000"/>
                    <a:lumOff val="40000"/>
                  </a:schemeClr>
                </a:solidFill>
                <a:latin typeface="Calibri" panose="020F0502020204030204"/>
              </a:rPr>
              <a:t>ADS</a:t>
            </a:r>
          </a:p>
        </p:txBody>
      </p:sp>
      <p:sp>
        <p:nvSpPr>
          <p:cNvPr id="59" name="Rectangle 58"/>
          <p:cNvSpPr/>
          <p:nvPr/>
        </p:nvSpPr>
        <p:spPr>
          <a:xfrm rot="16200000">
            <a:off x="41249" y="2048057"/>
            <a:ext cx="1237087" cy="285923"/>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Amuscinwt8db02</a:t>
            </a:r>
            <a:b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.logon.ds.ge.com </a:t>
            </a: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1" name="Rectangle 60"/>
          <p:cNvSpPr/>
          <p:nvPr/>
        </p:nvSpPr>
        <p:spPr>
          <a:xfrm>
            <a:off x="2597165" y="2821850"/>
            <a:ext cx="2437079" cy="1758030"/>
          </a:xfrm>
          <a:prstGeom prst="rect">
            <a:avLst/>
          </a:prstGeom>
          <a:noFill/>
          <a:ln w="12700" cap="flat" cmpd="sng" algn="ctr">
            <a:solidFill>
              <a:schemeClr val="tx1">
                <a:lumMod val="60000"/>
                <a:lumOff val="40000"/>
              </a:schemeClr>
            </a:solidFill>
            <a:prstDash val="solid"/>
            <a:miter lim="800000"/>
          </a:ln>
          <a:effectLst/>
        </p:spPr>
        <p:txBody>
          <a:bodyPr rtlCol="0" anchor="t"/>
          <a:lstStyle/>
          <a:p>
            <a:pPr algn="ctr"/>
            <a:r>
              <a:rPr lang="en-US" sz="1400" b="1" kern="0" dirty="0">
                <a:solidFill>
                  <a:schemeClr val="tx1">
                    <a:lumMod val="60000"/>
                    <a:lumOff val="40000"/>
                  </a:schemeClr>
                </a:solidFill>
                <a:latin typeface="Calibri" panose="020F0502020204030204"/>
              </a:rPr>
              <a:t>Reporting</a:t>
            </a:r>
          </a:p>
        </p:txBody>
      </p:sp>
      <p:sp>
        <p:nvSpPr>
          <p:cNvPr id="62" name="Rectangle 61"/>
          <p:cNvSpPr/>
          <p:nvPr/>
        </p:nvSpPr>
        <p:spPr>
          <a:xfrm>
            <a:off x="2683218" y="3168490"/>
            <a:ext cx="2246249" cy="67874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Web Service (Reporting)</a:t>
            </a: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
            </a: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
            </a: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amuscinwt8app32.logon.ds.ge.com </a:t>
            </a: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3" name="Rectangle 62"/>
          <p:cNvSpPr/>
          <p:nvPr/>
        </p:nvSpPr>
        <p:spPr>
          <a:xfrm>
            <a:off x="3211046" y="3407678"/>
            <a:ext cx="1223855" cy="190793"/>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err="1">
                <a:ln>
                  <a:noFill/>
                </a:ln>
                <a:solidFill>
                  <a:prstClr val="white"/>
                </a:solidFill>
                <a:effectLst/>
                <a:uLnTx/>
                <a:uFillTx/>
                <a:latin typeface="Calibri" panose="020F0502020204030204"/>
                <a:ea typeface="+mn-ea"/>
                <a:cs typeface="+mn-cs"/>
              </a:rPr>
              <a:t>Spotfire</a:t>
            </a: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 Web Player</a:t>
            </a:r>
          </a:p>
        </p:txBody>
      </p:sp>
      <p:sp>
        <p:nvSpPr>
          <p:cNvPr id="64" name="Rectangle 63"/>
          <p:cNvSpPr/>
          <p:nvPr/>
        </p:nvSpPr>
        <p:spPr>
          <a:xfrm>
            <a:off x="2703861" y="3977606"/>
            <a:ext cx="2227100" cy="166217"/>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amuscinwtlprep1.cloud.ge.com</a:t>
            </a: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5" name="Rectangle 64"/>
          <p:cNvSpPr/>
          <p:nvPr/>
        </p:nvSpPr>
        <p:spPr>
          <a:xfrm>
            <a:off x="2696664" y="4223478"/>
            <a:ext cx="2227100" cy="166217"/>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amuscinwtlprep2.cloud.ge.com </a:t>
            </a: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7" name="Rectangle 76"/>
          <p:cNvSpPr/>
          <p:nvPr/>
        </p:nvSpPr>
        <p:spPr>
          <a:xfrm>
            <a:off x="2583077" y="4641353"/>
            <a:ext cx="1361378" cy="953121"/>
          </a:xfrm>
          <a:prstGeom prst="rect">
            <a:avLst/>
          </a:prstGeom>
          <a:noFill/>
          <a:ln w="12700" cap="flat" cmpd="sng" algn="ctr">
            <a:solidFill>
              <a:schemeClr val="tx1">
                <a:lumMod val="60000"/>
                <a:lumOff val="40000"/>
              </a:schemeClr>
            </a:solidFill>
            <a:prstDash val="solid"/>
            <a:miter lim="800000"/>
          </a:ln>
          <a:effectLst/>
        </p:spPr>
        <p:txBody>
          <a:bodyPr rtlCol="0" anchor="t"/>
          <a:lstStyle/>
          <a:p>
            <a:pPr algn="ctr"/>
            <a:r>
              <a:rPr lang="en-US" sz="1400" b="1" kern="0" dirty="0">
                <a:solidFill>
                  <a:schemeClr val="tx1">
                    <a:lumMod val="60000"/>
                    <a:lumOff val="40000"/>
                  </a:schemeClr>
                </a:solidFill>
                <a:latin typeface="Calibri" panose="020F0502020204030204"/>
              </a:rPr>
              <a:t>Oracle</a:t>
            </a:r>
          </a:p>
        </p:txBody>
      </p:sp>
      <p:sp>
        <p:nvSpPr>
          <p:cNvPr id="78" name="Rectangle 77"/>
          <p:cNvSpPr/>
          <p:nvPr/>
        </p:nvSpPr>
        <p:spPr>
          <a:xfrm>
            <a:off x="2661540" y="4977889"/>
            <a:ext cx="1202990" cy="226202"/>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Oracle RAC Cluster</a:t>
            </a:r>
          </a:p>
        </p:txBody>
      </p:sp>
      <p:sp>
        <p:nvSpPr>
          <p:cNvPr id="79" name="Rectangle 78"/>
          <p:cNvSpPr/>
          <p:nvPr/>
        </p:nvSpPr>
        <p:spPr>
          <a:xfrm>
            <a:off x="2659341" y="5236978"/>
            <a:ext cx="583345" cy="207887"/>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Node 1</a:t>
            </a:r>
          </a:p>
        </p:txBody>
      </p:sp>
      <p:sp>
        <p:nvSpPr>
          <p:cNvPr id="80" name="Rectangle 79"/>
          <p:cNvSpPr/>
          <p:nvPr/>
        </p:nvSpPr>
        <p:spPr>
          <a:xfrm>
            <a:off x="3283385" y="5236978"/>
            <a:ext cx="583345" cy="207887"/>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Node 2</a:t>
            </a:r>
          </a:p>
        </p:txBody>
      </p:sp>
      <p:sp>
        <p:nvSpPr>
          <p:cNvPr id="82" name="Rectangle 81"/>
          <p:cNvSpPr/>
          <p:nvPr/>
        </p:nvSpPr>
        <p:spPr>
          <a:xfrm>
            <a:off x="4024246" y="4642886"/>
            <a:ext cx="2461994" cy="2172949"/>
          </a:xfrm>
          <a:prstGeom prst="rect">
            <a:avLst/>
          </a:prstGeom>
          <a:noFill/>
          <a:ln w="12700" cap="flat" cmpd="sng" algn="ctr">
            <a:solidFill>
              <a:schemeClr val="tx1">
                <a:lumMod val="60000"/>
                <a:lumOff val="40000"/>
              </a:schemeClr>
            </a:solidFill>
            <a:prstDash val="solid"/>
            <a:miter lim="800000"/>
          </a:ln>
          <a:effectLst/>
        </p:spPr>
        <p:txBody>
          <a:bodyPr rtlCol="0" anchor="t"/>
          <a:lstStyle/>
          <a:p>
            <a:pPr algn="ctr"/>
            <a:r>
              <a:rPr lang="en-US" sz="1400" b="1" kern="0" dirty="0">
                <a:solidFill>
                  <a:schemeClr val="tx1">
                    <a:lumMod val="60000"/>
                    <a:lumOff val="40000"/>
                  </a:schemeClr>
                </a:solidFill>
                <a:latin typeface="Calibri" panose="020F0502020204030204"/>
              </a:rPr>
              <a:t>Cassandra Cluster</a:t>
            </a:r>
          </a:p>
        </p:txBody>
      </p:sp>
      <p:sp>
        <p:nvSpPr>
          <p:cNvPr id="83" name="Rectangle 82"/>
          <p:cNvSpPr/>
          <p:nvPr/>
        </p:nvSpPr>
        <p:spPr>
          <a:xfrm>
            <a:off x="4081269" y="4943713"/>
            <a:ext cx="719281"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amuscinwtlcts01.cloud.ge.com </a:t>
            </a:r>
          </a:p>
        </p:txBody>
      </p:sp>
      <p:sp>
        <p:nvSpPr>
          <p:cNvPr id="84" name="Rectangle 83"/>
          <p:cNvSpPr/>
          <p:nvPr/>
        </p:nvSpPr>
        <p:spPr>
          <a:xfrm>
            <a:off x="4081269" y="5161059"/>
            <a:ext cx="719281"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amuscinwtlcts02.cloud.ge.com </a:t>
            </a:r>
          </a:p>
        </p:txBody>
      </p:sp>
      <p:sp>
        <p:nvSpPr>
          <p:cNvPr id="85" name="Rectangle 84"/>
          <p:cNvSpPr/>
          <p:nvPr/>
        </p:nvSpPr>
        <p:spPr>
          <a:xfrm>
            <a:off x="4081269" y="5378406"/>
            <a:ext cx="719281"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amuscinwtlcts03.cloud.ge.com </a:t>
            </a:r>
          </a:p>
        </p:txBody>
      </p:sp>
      <p:sp>
        <p:nvSpPr>
          <p:cNvPr id="86" name="Rectangle 85"/>
          <p:cNvSpPr/>
          <p:nvPr/>
        </p:nvSpPr>
        <p:spPr>
          <a:xfrm>
            <a:off x="4081269" y="5595753"/>
            <a:ext cx="719281"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amuscinwtlcts04.cloud.ge.com </a:t>
            </a:r>
          </a:p>
        </p:txBody>
      </p:sp>
      <p:sp>
        <p:nvSpPr>
          <p:cNvPr id="87" name="Rectangle 86"/>
          <p:cNvSpPr/>
          <p:nvPr/>
        </p:nvSpPr>
        <p:spPr>
          <a:xfrm>
            <a:off x="4081269" y="5813100"/>
            <a:ext cx="719281"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amuscinwtlcts05.cloud.ge.com </a:t>
            </a:r>
          </a:p>
        </p:txBody>
      </p:sp>
      <p:sp>
        <p:nvSpPr>
          <p:cNvPr id="88" name="Rectangle 87"/>
          <p:cNvSpPr/>
          <p:nvPr/>
        </p:nvSpPr>
        <p:spPr>
          <a:xfrm>
            <a:off x="4081269" y="6030446"/>
            <a:ext cx="719281"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amuscinwtlcts06.cloud.ge.com </a:t>
            </a:r>
          </a:p>
        </p:txBody>
      </p:sp>
      <p:sp>
        <p:nvSpPr>
          <p:cNvPr id="89" name="Rectangle 88"/>
          <p:cNvSpPr/>
          <p:nvPr/>
        </p:nvSpPr>
        <p:spPr>
          <a:xfrm>
            <a:off x="4081269" y="6247793"/>
            <a:ext cx="719281"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amuscinwtlcts07.cloud.ge.com </a:t>
            </a:r>
          </a:p>
        </p:txBody>
      </p:sp>
      <p:sp>
        <p:nvSpPr>
          <p:cNvPr id="90" name="Rectangle 89"/>
          <p:cNvSpPr/>
          <p:nvPr/>
        </p:nvSpPr>
        <p:spPr>
          <a:xfrm>
            <a:off x="4081269" y="6465141"/>
            <a:ext cx="719281"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amuscinwtlcts08.cloud.ge.com </a:t>
            </a:r>
          </a:p>
        </p:txBody>
      </p:sp>
      <p:sp>
        <p:nvSpPr>
          <p:cNvPr id="91" name="Rectangle 90"/>
          <p:cNvSpPr/>
          <p:nvPr/>
        </p:nvSpPr>
        <p:spPr>
          <a:xfrm>
            <a:off x="4862359" y="4943713"/>
            <a:ext cx="791210"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pwnlp0990v01.corporate.ge.com</a:t>
            </a:r>
          </a:p>
        </p:txBody>
      </p:sp>
      <p:sp>
        <p:nvSpPr>
          <p:cNvPr id="92" name="Rectangle 91"/>
          <p:cNvSpPr/>
          <p:nvPr/>
        </p:nvSpPr>
        <p:spPr>
          <a:xfrm>
            <a:off x="4862359" y="5161059"/>
            <a:ext cx="791210"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pwnlp0990v02.corporate.ge.com</a:t>
            </a:r>
          </a:p>
        </p:txBody>
      </p:sp>
      <p:sp>
        <p:nvSpPr>
          <p:cNvPr id="93" name="Rectangle 92"/>
          <p:cNvSpPr/>
          <p:nvPr/>
        </p:nvSpPr>
        <p:spPr>
          <a:xfrm>
            <a:off x="4862359" y="5378406"/>
            <a:ext cx="791210"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pwnlp0990v03.corporate.ge.com</a:t>
            </a:r>
          </a:p>
        </p:txBody>
      </p:sp>
      <p:sp>
        <p:nvSpPr>
          <p:cNvPr id="94" name="Rectangle 93"/>
          <p:cNvSpPr/>
          <p:nvPr/>
        </p:nvSpPr>
        <p:spPr>
          <a:xfrm>
            <a:off x="4862359" y="5595753"/>
            <a:ext cx="791210"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pwnlp0990v04.corporate.ge.com</a:t>
            </a:r>
          </a:p>
        </p:txBody>
      </p:sp>
      <p:sp>
        <p:nvSpPr>
          <p:cNvPr id="95" name="Rectangle 94"/>
          <p:cNvSpPr/>
          <p:nvPr/>
        </p:nvSpPr>
        <p:spPr>
          <a:xfrm>
            <a:off x="4862359" y="5813100"/>
            <a:ext cx="791210"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pwnlp0990v05.corporate.ge.com</a:t>
            </a:r>
          </a:p>
        </p:txBody>
      </p:sp>
      <p:sp>
        <p:nvSpPr>
          <p:cNvPr id="96" name="Rectangle 95"/>
          <p:cNvSpPr/>
          <p:nvPr/>
        </p:nvSpPr>
        <p:spPr>
          <a:xfrm>
            <a:off x="4862359" y="6030446"/>
            <a:ext cx="791210"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pwnlp0990v06.corporate.ge.com</a:t>
            </a:r>
          </a:p>
        </p:txBody>
      </p:sp>
      <p:sp>
        <p:nvSpPr>
          <p:cNvPr id="97" name="Rectangle 96"/>
          <p:cNvSpPr/>
          <p:nvPr/>
        </p:nvSpPr>
        <p:spPr>
          <a:xfrm>
            <a:off x="4862359" y="6247793"/>
            <a:ext cx="791210"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pwnlp0990v07.corporate.ge.com</a:t>
            </a:r>
          </a:p>
        </p:txBody>
      </p:sp>
      <p:sp>
        <p:nvSpPr>
          <p:cNvPr id="98" name="Rectangle 97"/>
          <p:cNvSpPr/>
          <p:nvPr/>
        </p:nvSpPr>
        <p:spPr>
          <a:xfrm>
            <a:off x="4862359" y="6465141"/>
            <a:ext cx="791210"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pwnlp0990v08.corporate.ge.com</a:t>
            </a:r>
          </a:p>
        </p:txBody>
      </p:sp>
      <p:sp>
        <p:nvSpPr>
          <p:cNvPr id="99" name="Rectangle 98"/>
          <p:cNvSpPr/>
          <p:nvPr/>
        </p:nvSpPr>
        <p:spPr>
          <a:xfrm>
            <a:off x="5715479" y="4943713"/>
            <a:ext cx="719281"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amusalpwtlcts01.cloud.ge.com</a:t>
            </a:r>
          </a:p>
        </p:txBody>
      </p:sp>
      <p:sp>
        <p:nvSpPr>
          <p:cNvPr id="100" name="Rectangle 99"/>
          <p:cNvSpPr/>
          <p:nvPr/>
        </p:nvSpPr>
        <p:spPr>
          <a:xfrm>
            <a:off x="5715479" y="5161059"/>
            <a:ext cx="719281"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amusalpwtlcts02.cloud.ge.com</a:t>
            </a:r>
          </a:p>
        </p:txBody>
      </p:sp>
      <p:sp>
        <p:nvSpPr>
          <p:cNvPr id="101" name="Rectangle 100"/>
          <p:cNvSpPr/>
          <p:nvPr/>
        </p:nvSpPr>
        <p:spPr>
          <a:xfrm>
            <a:off x="5715479" y="5378406"/>
            <a:ext cx="719281"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amusalpwtlcts03.cloud.ge.com</a:t>
            </a:r>
          </a:p>
        </p:txBody>
      </p:sp>
      <p:sp>
        <p:nvSpPr>
          <p:cNvPr id="102" name="Rectangle 101"/>
          <p:cNvSpPr/>
          <p:nvPr/>
        </p:nvSpPr>
        <p:spPr>
          <a:xfrm>
            <a:off x="5715479" y="5595753"/>
            <a:ext cx="719281"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amusalpwtlcts04.cloud.ge.com</a:t>
            </a:r>
          </a:p>
        </p:txBody>
      </p:sp>
      <p:sp>
        <p:nvSpPr>
          <p:cNvPr id="103" name="Rectangle 102"/>
          <p:cNvSpPr/>
          <p:nvPr/>
        </p:nvSpPr>
        <p:spPr>
          <a:xfrm>
            <a:off x="5715479" y="5813100"/>
            <a:ext cx="719281"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amusalpwtlcts05.cloud.ge.com</a:t>
            </a:r>
          </a:p>
        </p:txBody>
      </p:sp>
      <p:sp>
        <p:nvSpPr>
          <p:cNvPr id="104" name="Rectangle 103"/>
          <p:cNvSpPr/>
          <p:nvPr/>
        </p:nvSpPr>
        <p:spPr>
          <a:xfrm>
            <a:off x="5715479" y="6030446"/>
            <a:ext cx="719281"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amusalpwtlcts06.cloud.ge.com</a:t>
            </a:r>
          </a:p>
        </p:txBody>
      </p:sp>
      <p:sp>
        <p:nvSpPr>
          <p:cNvPr id="105" name="Rectangle 104"/>
          <p:cNvSpPr/>
          <p:nvPr/>
        </p:nvSpPr>
        <p:spPr>
          <a:xfrm>
            <a:off x="5715479" y="6247793"/>
            <a:ext cx="719281"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amusalpwtlcts07.cloud.ge.com</a:t>
            </a:r>
          </a:p>
        </p:txBody>
      </p:sp>
      <p:sp>
        <p:nvSpPr>
          <p:cNvPr id="106" name="Rectangle 105"/>
          <p:cNvSpPr/>
          <p:nvPr/>
        </p:nvSpPr>
        <p:spPr>
          <a:xfrm>
            <a:off x="5715479" y="6465141"/>
            <a:ext cx="719281"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amusalpwtlcts08.cloud.ge.com</a:t>
            </a:r>
          </a:p>
        </p:txBody>
      </p:sp>
      <p:sp>
        <p:nvSpPr>
          <p:cNvPr id="108" name="Rectangle 107"/>
          <p:cNvSpPr/>
          <p:nvPr/>
        </p:nvSpPr>
        <p:spPr>
          <a:xfrm>
            <a:off x="5178803" y="3626248"/>
            <a:ext cx="1298041" cy="941445"/>
          </a:xfrm>
          <a:prstGeom prst="rect">
            <a:avLst/>
          </a:prstGeom>
          <a:noFill/>
          <a:ln w="12700" cap="flat" cmpd="sng" algn="ctr">
            <a:solidFill>
              <a:schemeClr val="tx1">
                <a:lumMod val="60000"/>
                <a:lumOff val="40000"/>
              </a:schemeClr>
            </a:solidFill>
            <a:prstDash val="solid"/>
            <a:miter lim="800000"/>
          </a:ln>
          <a:effectLst/>
        </p:spPr>
        <p:txBody>
          <a:bodyPr rtlCol="0" anchor="t"/>
          <a:lstStyle/>
          <a:p>
            <a:pPr algn="ctr"/>
            <a:r>
              <a:rPr lang="en-US" sz="1400" b="1" kern="0" dirty="0">
                <a:solidFill>
                  <a:schemeClr val="tx1">
                    <a:lumMod val="60000"/>
                    <a:lumOff val="40000"/>
                  </a:schemeClr>
                </a:solidFill>
                <a:latin typeface="Calibri" panose="020F0502020204030204"/>
              </a:rPr>
              <a:t>Active MQ</a:t>
            </a:r>
          </a:p>
        </p:txBody>
      </p:sp>
      <p:sp>
        <p:nvSpPr>
          <p:cNvPr id="109" name="Rectangle 108"/>
          <p:cNvSpPr/>
          <p:nvPr/>
        </p:nvSpPr>
        <p:spPr>
          <a:xfrm>
            <a:off x="5281455" y="4201008"/>
            <a:ext cx="1096060" cy="269877"/>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Amuscinwtlamq01</a:t>
            </a:r>
            <a:b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.gesm.ge.com </a:t>
            </a:r>
            <a:endPar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0" name="Rectangle 109"/>
          <p:cNvSpPr/>
          <p:nvPr/>
        </p:nvSpPr>
        <p:spPr>
          <a:xfrm>
            <a:off x="5281456" y="3874697"/>
            <a:ext cx="1096060" cy="269877"/>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Amuscinwtlamq02</a:t>
            </a:r>
            <a:b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.gesm.ge.com</a:t>
            </a:r>
            <a:endPar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2" name="Rectangle 111"/>
          <p:cNvSpPr/>
          <p:nvPr/>
        </p:nvSpPr>
        <p:spPr>
          <a:xfrm>
            <a:off x="6621404" y="1371620"/>
            <a:ext cx="5297597" cy="3208260"/>
          </a:xfrm>
          <a:prstGeom prst="rect">
            <a:avLst/>
          </a:prstGeom>
          <a:noFill/>
          <a:ln w="12700" cap="flat" cmpd="sng" algn="ctr">
            <a:solidFill>
              <a:schemeClr val="tx1">
                <a:lumMod val="60000"/>
                <a:lumOff val="40000"/>
              </a:schemeClr>
            </a:solidFill>
            <a:prstDash val="solid"/>
            <a:miter lim="800000"/>
          </a:ln>
          <a:effectLst/>
        </p:spPr>
        <p:txBody>
          <a:bodyPr rtlCol="0" anchor="t"/>
          <a:lstStyle/>
          <a:p>
            <a:pPr algn="ctr"/>
            <a:r>
              <a:rPr lang="en-US" sz="1400" b="1" kern="0" dirty="0">
                <a:solidFill>
                  <a:schemeClr val="tx1">
                    <a:lumMod val="60000"/>
                    <a:lumOff val="40000"/>
                  </a:schemeClr>
                </a:solidFill>
                <a:latin typeface="Calibri" panose="020F0502020204030204"/>
              </a:rPr>
              <a:t>Data Processing</a:t>
            </a:r>
          </a:p>
        </p:txBody>
      </p:sp>
      <p:grpSp>
        <p:nvGrpSpPr>
          <p:cNvPr id="113" name="Group 112"/>
          <p:cNvGrpSpPr/>
          <p:nvPr/>
        </p:nvGrpSpPr>
        <p:grpSpPr>
          <a:xfrm>
            <a:off x="6740196" y="1704562"/>
            <a:ext cx="2744447" cy="2755334"/>
            <a:chOff x="3970240" y="406444"/>
            <a:chExt cx="2243475" cy="2658095"/>
          </a:xfrm>
        </p:grpSpPr>
        <p:sp>
          <p:nvSpPr>
            <p:cNvPr id="126" name="Rectangle 125"/>
            <p:cNvSpPr/>
            <p:nvPr/>
          </p:nvSpPr>
          <p:spPr>
            <a:xfrm>
              <a:off x="3970240" y="406444"/>
              <a:ext cx="2243475" cy="2658095"/>
            </a:xfrm>
            <a:prstGeom prst="rect">
              <a:avLst/>
            </a:prstGeom>
            <a:noFill/>
            <a:ln w="12700" cap="flat" cmpd="sng" algn="ctr">
              <a:solidFill>
                <a:srgbClr val="5B9BD5">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tx1">
                      <a:lumMod val="60000"/>
                      <a:lumOff val="40000"/>
                    </a:schemeClr>
                  </a:solidFill>
                  <a:effectLst/>
                  <a:uLnTx/>
                  <a:uFillTx/>
                  <a:latin typeface="Calibri" panose="020F0502020204030204"/>
                  <a:ea typeface="+mn-ea"/>
                  <a:cs typeface="+mn-cs"/>
                </a:rPr>
                <a:t>Scrubbing</a:t>
              </a:r>
            </a:p>
          </p:txBody>
        </p:sp>
        <p:sp>
          <p:nvSpPr>
            <p:cNvPr id="127" name="Rectangle 126"/>
            <p:cNvSpPr/>
            <p:nvPr/>
          </p:nvSpPr>
          <p:spPr>
            <a:xfrm>
              <a:off x="4057846" y="612264"/>
              <a:ext cx="2065390" cy="1328293"/>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Scrubbing 1 </a:t>
              </a:r>
            </a:p>
          </p:txBody>
        </p:sp>
        <p:sp>
          <p:nvSpPr>
            <p:cNvPr id="128" name="Rectangle 127"/>
            <p:cNvSpPr/>
            <p:nvPr/>
          </p:nvSpPr>
          <p:spPr>
            <a:xfrm>
              <a:off x="4188761" y="1024925"/>
              <a:ext cx="909685" cy="163115"/>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Polling Scheduler</a:t>
              </a:r>
            </a:p>
          </p:txBody>
        </p:sp>
        <p:sp>
          <p:nvSpPr>
            <p:cNvPr id="129" name="Rectangle 128"/>
            <p:cNvSpPr/>
            <p:nvPr/>
          </p:nvSpPr>
          <p:spPr>
            <a:xfrm>
              <a:off x="4188761" y="1250178"/>
              <a:ext cx="909685" cy="163115"/>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Parsing</a:t>
              </a:r>
            </a:p>
          </p:txBody>
        </p:sp>
        <p:sp>
          <p:nvSpPr>
            <p:cNvPr id="130" name="Rectangle 129"/>
            <p:cNvSpPr/>
            <p:nvPr/>
          </p:nvSpPr>
          <p:spPr>
            <a:xfrm>
              <a:off x="4188761" y="1475431"/>
              <a:ext cx="909685" cy="388368"/>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Alarming </a:t>
              </a:r>
              <a:b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(Raw + </a:t>
              </a:r>
              <a:r>
                <a:rPr kumimoji="0" lang="en-US" sz="900" b="1" i="0" u="none" strike="noStrike" kern="0" cap="none" spc="0" normalizeH="0" baseline="0" noProof="0" dirty="0" err="1">
                  <a:ln>
                    <a:noFill/>
                  </a:ln>
                  <a:solidFill>
                    <a:prstClr val="white"/>
                  </a:solidFill>
                  <a:effectLst/>
                  <a:uLnTx/>
                  <a:uFillTx/>
                  <a:latin typeface="Calibri" panose="020F0502020204030204"/>
                  <a:ea typeface="+mn-ea"/>
                  <a:cs typeface="+mn-cs"/>
                </a:rPr>
                <a:t>Calc</a:t>
              </a: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a:t>
              </a:r>
            </a:p>
          </p:txBody>
        </p:sp>
        <p:sp>
          <p:nvSpPr>
            <p:cNvPr id="131" name="Rectangle 130"/>
            <p:cNvSpPr/>
            <p:nvPr/>
          </p:nvSpPr>
          <p:spPr>
            <a:xfrm>
              <a:off x="5164958" y="799672"/>
              <a:ext cx="873460" cy="163115"/>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err="1">
                  <a:ln>
                    <a:noFill/>
                  </a:ln>
                  <a:solidFill>
                    <a:prstClr val="white"/>
                  </a:solidFill>
                  <a:effectLst/>
                  <a:uLnTx/>
                  <a:uFillTx/>
                  <a:latin typeface="Calibri" panose="020F0502020204030204"/>
                  <a:ea typeface="+mn-ea"/>
                  <a:cs typeface="+mn-cs"/>
                </a:rPr>
                <a:t>ZenoMail</a:t>
              </a:r>
              <a:endPar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2" name="Rectangle 131"/>
            <p:cNvSpPr/>
            <p:nvPr/>
          </p:nvSpPr>
          <p:spPr>
            <a:xfrm>
              <a:off x="5164958" y="1698557"/>
              <a:ext cx="873460" cy="16524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DCS</a:t>
              </a:r>
            </a:p>
          </p:txBody>
        </p:sp>
        <p:sp>
          <p:nvSpPr>
            <p:cNvPr id="133" name="Rectangle 132"/>
            <p:cNvSpPr/>
            <p:nvPr/>
          </p:nvSpPr>
          <p:spPr>
            <a:xfrm>
              <a:off x="5164958" y="1024925"/>
              <a:ext cx="873460" cy="386241"/>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Email Polling (CMS Tank </a:t>
              </a:r>
              <a:r>
                <a:rPr kumimoji="0" lang="en-US" sz="900" b="1" i="0" u="none" strike="noStrike" kern="0" cap="none" spc="0" normalizeH="0" baseline="0" noProof="0" dirty="0" err="1">
                  <a:ln>
                    <a:noFill/>
                  </a:ln>
                  <a:solidFill>
                    <a:prstClr val="white"/>
                  </a:solidFill>
                  <a:effectLst/>
                  <a:uLnTx/>
                  <a:uFillTx/>
                  <a:latin typeface="Calibri" panose="020F0502020204030204"/>
                  <a:ea typeface="+mn-ea"/>
                  <a:cs typeface="+mn-cs"/>
                </a:rPr>
                <a:t>Inv</a:t>
              </a: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 2 SAP)</a:t>
              </a:r>
            </a:p>
          </p:txBody>
        </p:sp>
        <p:sp>
          <p:nvSpPr>
            <p:cNvPr id="134" name="Rectangle 133"/>
            <p:cNvSpPr/>
            <p:nvPr/>
          </p:nvSpPr>
          <p:spPr>
            <a:xfrm>
              <a:off x="5164958" y="1473304"/>
              <a:ext cx="873460" cy="163115"/>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BMS 2 SAP</a:t>
              </a:r>
            </a:p>
          </p:txBody>
        </p:sp>
        <p:sp>
          <p:nvSpPr>
            <p:cNvPr id="135" name="Rectangle 134"/>
            <p:cNvSpPr/>
            <p:nvPr/>
          </p:nvSpPr>
          <p:spPr>
            <a:xfrm>
              <a:off x="4188761" y="810027"/>
              <a:ext cx="873460" cy="163115"/>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Scrubbing Web</a:t>
              </a:r>
            </a:p>
          </p:txBody>
        </p:sp>
        <p:sp>
          <p:nvSpPr>
            <p:cNvPr id="136" name="Rectangle 135"/>
            <p:cNvSpPr/>
            <p:nvPr/>
          </p:nvSpPr>
          <p:spPr>
            <a:xfrm>
              <a:off x="4057846" y="2058711"/>
              <a:ext cx="1124883" cy="948209"/>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Scrubbing 2 </a:t>
              </a:r>
            </a:p>
          </p:txBody>
        </p:sp>
        <p:sp>
          <p:nvSpPr>
            <p:cNvPr id="137" name="Rectangle 136"/>
            <p:cNvSpPr/>
            <p:nvPr/>
          </p:nvSpPr>
          <p:spPr>
            <a:xfrm>
              <a:off x="4170721" y="2306048"/>
              <a:ext cx="909685" cy="163115"/>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Parsing</a:t>
              </a:r>
            </a:p>
          </p:txBody>
        </p:sp>
        <p:sp>
          <p:nvSpPr>
            <p:cNvPr id="138" name="Rectangle 137"/>
            <p:cNvSpPr/>
            <p:nvPr/>
          </p:nvSpPr>
          <p:spPr>
            <a:xfrm>
              <a:off x="4170721" y="2531301"/>
              <a:ext cx="909685" cy="163115"/>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Alarming (Raw)</a:t>
              </a:r>
            </a:p>
          </p:txBody>
        </p:sp>
        <p:sp>
          <p:nvSpPr>
            <p:cNvPr id="139" name="Rectangle 138"/>
            <p:cNvSpPr/>
            <p:nvPr/>
          </p:nvSpPr>
          <p:spPr>
            <a:xfrm>
              <a:off x="4170721" y="2756554"/>
              <a:ext cx="909685" cy="163115"/>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FSR</a:t>
              </a:r>
            </a:p>
          </p:txBody>
        </p:sp>
        <p:sp>
          <p:nvSpPr>
            <p:cNvPr id="140" name="Rectangle 139"/>
            <p:cNvSpPr/>
            <p:nvPr/>
          </p:nvSpPr>
          <p:spPr>
            <a:xfrm>
              <a:off x="5220050" y="2058711"/>
              <a:ext cx="903186" cy="472590"/>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Scrubbing 3 </a:t>
              </a:r>
            </a:p>
          </p:txBody>
        </p:sp>
        <p:sp>
          <p:nvSpPr>
            <p:cNvPr id="141" name="Rectangle 140"/>
            <p:cNvSpPr/>
            <p:nvPr/>
          </p:nvSpPr>
          <p:spPr>
            <a:xfrm>
              <a:off x="5311713" y="2299035"/>
              <a:ext cx="683459" cy="163115"/>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Alarms</a:t>
              </a:r>
            </a:p>
          </p:txBody>
        </p:sp>
      </p:grpSp>
      <p:grpSp>
        <p:nvGrpSpPr>
          <p:cNvPr id="114" name="Group 113"/>
          <p:cNvGrpSpPr/>
          <p:nvPr/>
        </p:nvGrpSpPr>
        <p:grpSpPr>
          <a:xfrm>
            <a:off x="9622724" y="1721718"/>
            <a:ext cx="2095119" cy="2762417"/>
            <a:chOff x="9999595" y="1868315"/>
            <a:chExt cx="1712675" cy="2664928"/>
          </a:xfrm>
        </p:grpSpPr>
        <p:sp>
          <p:nvSpPr>
            <p:cNvPr id="115" name="Rectangle 114"/>
            <p:cNvSpPr/>
            <p:nvPr/>
          </p:nvSpPr>
          <p:spPr>
            <a:xfrm>
              <a:off x="9999595" y="1868315"/>
              <a:ext cx="1712675" cy="2664928"/>
            </a:xfrm>
            <a:prstGeom prst="rect">
              <a:avLst/>
            </a:prstGeom>
            <a:noFill/>
            <a:ln w="12700" cap="flat" cmpd="sng" algn="ctr">
              <a:solidFill>
                <a:srgbClr val="5B9BD5">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rPr>
                <a:t>RHO</a:t>
              </a:r>
            </a:p>
          </p:txBody>
        </p:sp>
        <p:sp>
          <p:nvSpPr>
            <p:cNvPr id="116" name="Rectangle 115"/>
            <p:cNvSpPr/>
            <p:nvPr/>
          </p:nvSpPr>
          <p:spPr>
            <a:xfrm>
              <a:off x="10106295" y="2081441"/>
              <a:ext cx="1484895" cy="333598"/>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amuscinwtlrho01.cloud.ge.com</a:t>
              </a:r>
              <a:endPar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7" name="Rectangle 116"/>
            <p:cNvSpPr/>
            <p:nvPr/>
          </p:nvSpPr>
          <p:spPr>
            <a:xfrm>
              <a:off x="10106295" y="2464747"/>
              <a:ext cx="1484895" cy="145335"/>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amuscinwtlrho02.cloud.ge.com</a:t>
              </a:r>
              <a:endPar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8" name="Rectangle 117"/>
            <p:cNvSpPr/>
            <p:nvPr/>
          </p:nvSpPr>
          <p:spPr>
            <a:xfrm>
              <a:off x="10106295" y="2659790"/>
              <a:ext cx="1484895" cy="145335"/>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amuscinwtlrho03.cloud.ge.com</a:t>
              </a:r>
              <a:endPar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9" name="Rectangle 118"/>
            <p:cNvSpPr/>
            <p:nvPr/>
          </p:nvSpPr>
          <p:spPr>
            <a:xfrm>
              <a:off x="10106295" y="2854833"/>
              <a:ext cx="1484895" cy="145335"/>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amuscinwtlrho41.cloud.ge.com</a:t>
              </a:r>
              <a:endPar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0" name="Rectangle 119"/>
            <p:cNvSpPr/>
            <p:nvPr/>
          </p:nvSpPr>
          <p:spPr>
            <a:xfrm>
              <a:off x="10095668" y="3067555"/>
              <a:ext cx="1487582" cy="145335"/>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VDCCLP1208.vdccin.tsg.ge.com</a:t>
              </a:r>
              <a:endPar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1" name="Rectangle 120"/>
            <p:cNvSpPr/>
            <p:nvPr/>
          </p:nvSpPr>
          <p:spPr>
            <a:xfrm>
              <a:off x="10095668" y="3262598"/>
              <a:ext cx="1487582" cy="145335"/>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VDCGLP01142.ics.cloud.ge.com</a:t>
              </a:r>
              <a:endPar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2" name="Rectangle 121"/>
            <p:cNvSpPr/>
            <p:nvPr/>
          </p:nvSpPr>
          <p:spPr>
            <a:xfrm>
              <a:off x="10095668" y="3457641"/>
              <a:ext cx="1487582" cy="145335"/>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VDCGLP01143.ics.cloud.ge.com </a:t>
              </a:r>
              <a:endPar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3" name="Rectangle 122"/>
            <p:cNvSpPr/>
            <p:nvPr/>
          </p:nvSpPr>
          <p:spPr>
            <a:xfrm>
              <a:off x="10095668" y="3652684"/>
              <a:ext cx="1487582" cy="145335"/>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VDCGLP01144.ics.cloud.ge.com</a:t>
              </a:r>
              <a:endPar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4" name="Rectangle 123"/>
            <p:cNvSpPr/>
            <p:nvPr/>
          </p:nvSpPr>
          <p:spPr>
            <a:xfrm>
              <a:off x="10095668" y="3847727"/>
              <a:ext cx="1487582" cy="145335"/>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VDCGLP01145.ics.cloud.ge.com</a:t>
              </a:r>
              <a:endPar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5" name="Rectangle 124"/>
            <p:cNvSpPr/>
            <p:nvPr/>
          </p:nvSpPr>
          <p:spPr>
            <a:xfrm>
              <a:off x="10402589" y="2103132"/>
              <a:ext cx="710135" cy="141023"/>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err="1">
                  <a:ln>
                    <a:noFill/>
                  </a:ln>
                  <a:solidFill>
                    <a:prstClr val="white"/>
                  </a:solidFill>
                  <a:effectLst/>
                  <a:uLnTx/>
                  <a:uFillTx/>
                  <a:latin typeface="Calibri" panose="020F0502020204030204"/>
                  <a:ea typeface="+mn-ea"/>
                  <a:cs typeface="+mn-cs"/>
                </a:rPr>
                <a:t>memcached</a:t>
              </a:r>
              <a:endPar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sp>
        <p:nvSpPr>
          <p:cNvPr id="143" name="Rectangle 142"/>
          <p:cNvSpPr/>
          <p:nvPr/>
        </p:nvSpPr>
        <p:spPr>
          <a:xfrm>
            <a:off x="6621406" y="4661406"/>
            <a:ext cx="5297595" cy="2154429"/>
          </a:xfrm>
          <a:prstGeom prst="rect">
            <a:avLst/>
          </a:prstGeom>
          <a:noFill/>
          <a:ln w="12700" cap="flat" cmpd="sng" algn="ctr">
            <a:solidFill>
              <a:schemeClr val="tx1">
                <a:lumMod val="60000"/>
                <a:lumOff val="40000"/>
              </a:schemeClr>
            </a:solidFill>
            <a:prstDash val="solid"/>
            <a:miter lim="800000"/>
          </a:ln>
          <a:effectLst/>
        </p:spPr>
        <p:txBody>
          <a:bodyPr rtlCol="0" anchor="t"/>
          <a:lstStyle/>
          <a:p>
            <a:pPr algn="ctr"/>
            <a:r>
              <a:rPr lang="en-US" sz="1400" b="1" kern="0" dirty="0">
                <a:solidFill>
                  <a:schemeClr val="tx1">
                    <a:lumMod val="60000"/>
                    <a:lumOff val="40000"/>
                  </a:schemeClr>
                </a:solidFill>
                <a:latin typeface="Calibri" panose="020F0502020204030204"/>
              </a:rPr>
              <a:t>Distributed Pre-Compute Platform</a:t>
            </a:r>
          </a:p>
        </p:txBody>
      </p:sp>
      <p:sp>
        <p:nvSpPr>
          <p:cNvPr id="144" name="Rectangle 143"/>
          <p:cNvSpPr/>
          <p:nvPr/>
        </p:nvSpPr>
        <p:spPr>
          <a:xfrm>
            <a:off x="7808512" y="5024078"/>
            <a:ext cx="954912" cy="1579337"/>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
            </a: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
            </a: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
            </a: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
            </a: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
            </a: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
            </a: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
            </a: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amuscinwtlpcm02.cloud.ge.com </a:t>
            </a: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5" name="Rectangle 144"/>
          <p:cNvSpPr/>
          <p:nvPr/>
        </p:nvSpPr>
        <p:spPr>
          <a:xfrm>
            <a:off x="8829403" y="5027265"/>
            <a:ext cx="954912" cy="1579337"/>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
            </a: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
            </a: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
            </a: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
            </a: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
            </a: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
            </a: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
            </a: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amuscinwtlpcm03.cloud.ge.com </a:t>
            </a: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6" name="Rectangle 145"/>
          <p:cNvSpPr/>
          <p:nvPr/>
        </p:nvSpPr>
        <p:spPr>
          <a:xfrm>
            <a:off x="9831031" y="5038506"/>
            <a:ext cx="954912" cy="1579337"/>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
            </a: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
            </a: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
            </a: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
            </a: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
            </a: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
            </a: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
            </a: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amuscinwtlpcm04.cloud.ge.com </a:t>
            </a: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7" name="Rectangle 146"/>
          <p:cNvSpPr/>
          <p:nvPr/>
        </p:nvSpPr>
        <p:spPr>
          <a:xfrm>
            <a:off x="10843731" y="5048945"/>
            <a:ext cx="954912" cy="1579337"/>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
            </a: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
            </a: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
            </a: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
            </a: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
            </a: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
            </a: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
            </a: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amuscinwtlpcm05.cloud.ge.com </a:t>
            </a: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8" name="Rectangle 147"/>
          <p:cNvSpPr/>
          <p:nvPr/>
        </p:nvSpPr>
        <p:spPr>
          <a:xfrm>
            <a:off x="6780989" y="5024078"/>
            <a:ext cx="954912" cy="1579337"/>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
            </a: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
            </a: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
            </a: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
            </a: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
            </a: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
            </a: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
            </a: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amuscinwtlpcm01.cloud.ge.com </a:t>
            </a: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9" name="Rectangle 148"/>
          <p:cNvSpPr/>
          <p:nvPr/>
        </p:nvSpPr>
        <p:spPr>
          <a:xfrm>
            <a:off x="6901125" y="5641708"/>
            <a:ext cx="834777" cy="214179"/>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Storm Nimbus</a:t>
            </a:r>
          </a:p>
        </p:txBody>
      </p:sp>
      <p:sp>
        <p:nvSpPr>
          <p:cNvPr id="150" name="Rectangle 149"/>
          <p:cNvSpPr/>
          <p:nvPr/>
        </p:nvSpPr>
        <p:spPr>
          <a:xfrm>
            <a:off x="6904039" y="5910229"/>
            <a:ext cx="834777" cy="214179"/>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Storm UI</a:t>
            </a:r>
          </a:p>
        </p:txBody>
      </p:sp>
      <p:sp>
        <p:nvSpPr>
          <p:cNvPr id="151" name="Rectangle 150"/>
          <p:cNvSpPr/>
          <p:nvPr/>
        </p:nvSpPr>
        <p:spPr>
          <a:xfrm>
            <a:off x="10903798" y="5097652"/>
            <a:ext cx="834777" cy="411033"/>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Rho Precomputes</a:t>
            </a:r>
          </a:p>
        </p:txBody>
      </p:sp>
      <p:sp>
        <p:nvSpPr>
          <p:cNvPr id="152" name="Rectangle 151"/>
          <p:cNvSpPr/>
          <p:nvPr/>
        </p:nvSpPr>
        <p:spPr>
          <a:xfrm>
            <a:off x="6901124" y="5119423"/>
            <a:ext cx="2729548" cy="214037"/>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err="1">
                <a:ln>
                  <a:noFill/>
                </a:ln>
                <a:solidFill>
                  <a:prstClr val="white"/>
                </a:solidFill>
                <a:effectLst/>
                <a:uLnTx/>
                <a:uFillTx/>
                <a:latin typeface="Calibri" panose="020F0502020204030204"/>
                <a:ea typeface="+mn-ea"/>
                <a:cs typeface="+mn-cs"/>
              </a:rPr>
              <a:t>ZooKeeper</a:t>
            </a:r>
            <a:endPar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3" name="Rectangle 152"/>
          <p:cNvSpPr/>
          <p:nvPr/>
        </p:nvSpPr>
        <p:spPr>
          <a:xfrm>
            <a:off x="6901125" y="5385694"/>
            <a:ext cx="2729547" cy="201214"/>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Kafka</a:t>
            </a:r>
          </a:p>
        </p:txBody>
      </p:sp>
      <p:sp>
        <p:nvSpPr>
          <p:cNvPr id="154" name="Rectangle 153"/>
          <p:cNvSpPr/>
          <p:nvPr/>
        </p:nvSpPr>
        <p:spPr>
          <a:xfrm>
            <a:off x="7856037" y="5638872"/>
            <a:ext cx="3770254" cy="237013"/>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Storm Supervisor</a:t>
            </a:r>
          </a:p>
        </p:txBody>
      </p:sp>
      <p:sp>
        <p:nvSpPr>
          <p:cNvPr id="156" name="Rectangle 155"/>
          <p:cNvSpPr/>
          <p:nvPr/>
        </p:nvSpPr>
        <p:spPr>
          <a:xfrm>
            <a:off x="1084707" y="1438155"/>
            <a:ext cx="3969298" cy="1309900"/>
          </a:xfrm>
          <a:prstGeom prst="rect">
            <a:avLst/>
          </a:prstGeom>
          <a:noFill/>
          <a:ln w="12700" cap="flat" cmpd="sng" algn="ctr">
            <a:solidFill>
              <a:schemeClr val="tx1">
                <a:lumMod val="60000"/>
                <a:lumOff val="40000"/>
              </a:schemeClr>
            </a:solidFill>
            <a:prstDash val="solid"/>
            <a:miter lim="800000"/>
          </a:ln>
          <a:effectLst/>
        </p:spPr>
        <p:txBody>
          <a:bodyPr rtlCol="0" anchor="t"/>
          <a:lstStyle/>
          <a:p>
            <a:pPr algn="ctr"/>
            <a:r>
              <a:rPr lang="en-US" sz="1400" b="1" kern="0" dirty="0">
                <a:solidFill>
                  <a:schemeClr val="tx1">
                    <a:lumMod val="60000"/>
                    <a:lumOff val="40000"/>
                  </a:schemeClr>
                </a:solidFill>
                <a:latin typeface="Calibri" panose="020F0502020204030204"/>
              </a:rPr>
              <a:t>Insight UI</a:t>
            </a:r>
          </a:p>
        </p:txBody>
      </p:sp>
      <p:sp>
        <p:nvSpPr>
          <p:cNvPr id="157" name="Rectangle 156"/>
          <p:cNvSpPr/>
          <p:nvPr/>
        </p:nvSpPr>
        <p:spPr>
          <a:xfrm>
            <a:off x="2078135" y="1723266"/>
            <a:ext cx="919405" cy="926985"/>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waterrmd02.</a:t>
            </a:r>
            <a:b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cloud.ge.com </a:t>
            </a: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8" name="Rectangle 157"/>
          <p:cNvSpPr/>
          <p:nvPr/>
        </p:nvSpPr>
        <p:spPr>
          <a:xfrm>
            <a:off x="1146167" y="1721168"/>
            <a:ext cx="908326" cy="936271"/>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waterrmd01.cloud.ge.com </a:t>
            </a: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9" name="Rectangle 158"/>
          <p:cNvSpPr/>
          <p:nvPr/>
        </p:nvSpPr>
        <p:spPr>
          <a:xfrm>
            <a:off x="3040776" y="1723266"/>
            <a:ext cx="920986" cy="926985"/>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waterrmd03.</a:t>
            </a:r>
            <a:b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cloud.ge.com </a:t>
            </a: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0" name="Rectangle 159"/>
          <p:cNvSpPr/>
          <p:nvPr/>
        </p:nvSpPr>
        <p:spPr>
          <a:xfrm>
            <a:off x="3991286" y="1721167"/>
            <a:ext cx="925343" cy="926985"/>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waterrmd04.</a:t>
            </a:r>
            <a:b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cloud.ge.com </a:t>
            </a: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1" name="Rectangle 160"/>
          <p:cNvSpPr/>
          <p:nvPr/>
        </p:nvSpPr>
        <p:spPr>
          <a:xfrm>
            <a:off x="1244892" y="1815365"/>
            <a:ext cx="3609432" cy="164461"/>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PHP Web Service</a:t>
            </a:r>
          </a:p>
        </p:txBody>
      </p:sp>
      <p:sp>
        <p:nvSpPr>
          <p:cNvPr id="162" name="Rectangle 161"/>
          <p:cNvSpPr/>
          <p:nvPr/>
        </p:nvSpPr>
        <p:spPr>
          <a:xfrm>
            <a:off x="1244891" y="2064417"/>
            <a:ext cx="3609432" cy="144956"/>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err="1">
                <a:ln>
                  <a:noFill/>
                </a:ln>
                <a:solidFill>
                  <a:prstClr val="white"/>
                </a:solidFill>
                <a:effectLst/>
                <a:uLnTx/>
                <a:uFillTx/>
                <a:latin typeface="Calibri" panose="020F0502020204030204"/>
                <a:ea typeface="+mn-ea"/>
                <a:cs typeface="+mn-cs"/>
              </a:rPr>
              <a:t>memcached</a:t>
            </a:r>
            <a:endPar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89462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 name="Rectangle 486"/>
          <p:cNvSpPr/>
          <p:nvPr/>
        </p:nvSpPr>
        <p:spPr>
          <a:xfrm>
            <a:off x="4677789" y="2779168"/>
            <a:ext cx="2813932" cy="4080292"/>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6" name="Rectangle 485"/>
          <p:cNvSpPr/>
          <p:nvPr/>
        </p:nvSpPr>
        <p:spPr>
          <a:xfrm>
            <a:off x="1094171" y="2777708"/>
            <a:ext cx="2890975" cy="40802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302108" y="1658286"/>
            <a:ext cx="632897" cy="988828"/>
          </a:xfrm>
          <a:prstGeom prst="roundRect">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1346185" y="1730002"/>
            <a:ext cx="545524" cy="788059"/>
          </a:xfrm>
          <a:prstGeom prst="roundRect">
            <a:avLst/>
          </a:prstGeom>
          <a:solidFill>
            <a:schemeClr val="bg1"/>
          </a:solid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bject 4"/>
          <p:cNvSpPr/>
          <p:nvPr/>
        </p:nvSpPr>
        <p:spPr>
          <a:xfrm>
            <a:off x="0" y="0"/>
            <a:ext cx="12200613"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chemeClr val="tx1">
              <a:lumMod val="60000"/>
              <a:lumOff val="40000"/>
            </a:schemeClr>
          </a:solidFill>
        </p:spPr>
        <p:txBody>
          <a:bodyPr wrap="square" lIns="0" tIns="0" rIns="0" bIns="0" rtlCol="0"/>
          <a:lstStyle/>
          <a:p>
            <a:endParaRPr sz="1266">
              <a:solidFill>
                <a:srgbClr val="1E4191"/>
              </a:solidFill>
            </a:endParaRPr>
          </a:p>
        </p:txBody>
      </p:sp>
      <p:sp>
        <p:nvSpPr>
          <p:cNvPr id="34"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solidFill>
                <a:srgbClr val="1E4191"/>
              </a:solidFill>
            </a:endParaRPr>
          </a:p>
        </p:txBody>
      </p:sp>
      <p:sp>
        <p:nvSpPr>
          <p:cNvPr id="2" name="Title 1"/>
          <p:cNvSpPr>
            <a:spLocks noGrp="1"/>
          </p:cNvSpPr>
          <p:nvPr>
            <p:ph type="title"/>
          </p:nvPr>
        </p:nvSpPr>
        <p:spPr/>
        <p:txBody>
          <a:bodyPr/>
          <a:lstStyle/>
          <a:p>
            <a:r>
              <a:rPr lang="en-US" sz="3600" dirty="0">
                <a:solidFill>
                  <a:schemeClr val="bg1"/>
                </a:solidFill>
              </a:rPr>
              <a:t>Lift &amp; Shift to IaaS</a:t>
            </a:r>
          </a:p>
        </p:txBody>
      </p:sp>
      <p:cxnSp>
        <p:nvCxnSpPr>
          <p:cNvPr id="17" name="Straight Connector 16"/>
          <p:cNvCxnSpPr/>
          <p:nvPr/>
        </p:nvCxnSpPr>
        <p:spPr>
          <a:xfrm>
            <a:off x="4074127" y="1340635"/>
            <a:ext cx="0" cy="5056094"/>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0" y="909313"/>
            <a:ext cx="4074127" cy="646331"/>
          </a:xfrm>
          <a:prstGeom prst="rect">
            <a:avLst/>
          </a:prstGeom>
          <a:noFill/>
        </p:spPr>
        <p:txBody>
          <a:bodyPr wrap="square" rtlCol="0">
            <a:spAutoFit/>
          </a:bodyPr>
          <a:lstStyle/>
          <a:p>
            <a:pPr algn="ctr"/>
            <a:r>
              <a:rPr lang="en-US" b="1" dirty="0">
                <a:solidFill>
                  <a:srgbClr val="1E4191">
                    <a:lumMod val="60000"/>
                    <a:lumOff val="40000"/>
                  </a:srgbClr>
                </a:solidFill>
              </a:rPr>
              <a:t>Current </a:t>
            </a:r>
          </a:p>
          <a:p>
            <a:pPr algn="ctr"/>
            <a:r>
              <a:rPr lang="en-US" b="1" dirty="0">
                <a:solidFill>
                  <a:srgbClr val="1E4191">
                    <a:lumMod val="60000"/>
                    <a:lumOff val="40000"/>
                  </a:srgbClr>
                </a:solidFill>
              </a:rPr>
              <a:t>Deployment Model</a:t>
            </a:r>
          </a:p>
        </p:txBody>
      </p:sp>
      <p:sp>
        <p:nvSpPr>
          <p:cNvPr id="10" name="TextBox 9"/>
          <p:cNvSpPr txBox="1"/>
          <p:nvPr/>
        </p:nvSpPr>
        <p:spPr>
          <a:xfrm>
            <a:off x="-60516" y="1965583"/>
            <a:ext cx="376026" cy="261610"/>
          </a:xfrm>
          <a:prstGeom prst="rect">
            <a:avLst/>
          </a:prstGeom>
          <a:noFill/>
        </p:spPr>
        <p:txBody>
          <a:bodyPr wrap="square" rtlCol="0">
            <a:spAutoFit/>
          </a:bodyPr>
          <a:lstStyle/>
          <a:p>
            <a:r>
              <a:rPr lang="en-US" sz="1100" b="1" dirty="0">
                <a:solidFill>
                  <a:srgbClr val="1E4191">
                    <a:lumMod val="60000"/>
                    <a:lumOff val="40000"/>
                  </a:srgbClr>
                </a:solidFill>
              </a:rPr>
              <a:t>UI</a:t>
            </a:r>
          </a:p>
        </p:txBody>
      </p:sp>
      <p:sp>
        <p:nvSpPr>
          <p:cNvPr id="11" name="TextBox 10"/>
          <p:cNvSpPr txBox="1"/>
          <p:nvPr/>
        </p:nvSpPr>
        <p:spPr>
          <a:xfrm>
            <a:off x="-60516" y="3172308"/>
            <a:ext cx="1316051" cy="600164"/>
          </a:xfrm>
          <a:prstGeom prst="rect">
            <a:avLst/>
          </a:prstGeom>
          <a:noFill/>
        </p:spPr>
        <p:txBody>
          <a:bodyPr wrap="square" rtlCol="0">
            <a:spAutoFit/>
          </a:bodyPr>
          <a:lstStyle/>
          <a:p>
            <a:r>
              <a:rPr lang="en-US" sz="1100" b="1" dirty="0">
                <a:solidFill>
                  <a:srgbClr val="1E4191">
                    <a:lumMod val="60000"/>
                    <a:lumOff val="40000"/>
                  </a:srgbClr>
                </a:solidFill>
              </a:rPr>
              <a:t>Application </a:t>
            </a:r>
            <a:br>
              <a:rPr lang="en-US" sz="1100" b="1" dirty="0">
                <a:solidFill>
                  <a:srgbClr val="1E4191">
                    <a:lumMod val="60000"/>
                    <a:lumOff val="40000"/>
                  </a:srgbClr>
                </a:solidFill>
              </a:rPr>
            </a:br>
            <a:r>
              <a:rPr lang="en-US" sz="1100" b="1" dirty="0">
                <a:solidFill>
                  <a:srgbClr val="1E4191">
                    <a:lumMod val="60000"/>
                    <a:lumOff val="40000"/>
                  </a:srgbClr>
                </a:solidFill>
              </a:rPr>
              <a:t>Services</a:t>
            </a:r>
            <a:br>
              <a:rPr lang="en-US" sz="1100" b="1" dirty="0">
                <a:solidFill>
                  <a:srgbClr val="1E4191">
                    <a:lumMod val="60000"/>
                    <a:lumOff val="40000"/>
                  </a:srgbClr>
                </a:solidFill>
              </a:rPr>
            </a:br>
            <a:r>
              <a:rPr lang="en-US" sz="1100" b="1" dirty="0">
                <a:solidFill>
                  <a:srgbClr val="1E4191">
                    <a:lumMod val="60000"/>
                    <a:lumOff val="40000"/>
                  </a:srgbClr>
                </a:solidFill>
              </a:rPr>
              <a:t>Layer</a:t>
            </a:r>
          </a:p>
        </p:txBody>
      </p:sp>
      <p:sp>
        <p:nvSpPr>
          <p:cNvPr id="12" name="TextBox 11"/>
          <p:cNvSpPr txBox="1"/>
          <p:nvPr/>
        </p:nvSpPr>
        <p:spPr>
          <a:xfrm>
            <a:off x="-60516" y="5574559"/>
            <a:ext cx="1291855" cy="430887"/>
          </a:xfrm>
          <a:prstGeom prst="rect">
            <a:avLst/>
          </a:prstGeom>
          <a:noFill/>
        </p:spPr>
        <p:txBody>
          <a:bodyPr wrap="square" rtlCol="0">
            <a:spAutoFit/>
          </a:bodyPr>
          <a:lstStyle/>
          <a:p>
            <a:r>
              <a:rPr lang="en-US" sz="1100" b="1" dirty="0">
                <a:solidFill>
                  <a:srgbClr val="1E4191">
                    <a:lumMod val="60000"/>
                    <a:lumOff val="40000"/>
                  </a:srgbClr>
                </a:solidFill>
              </a:rPr>
              <a:t>Backend   </a:t>
            </a:r>
            <a:br>
              <a:rPr lang="en-US" sz="1100" b="1" dirty="0">
                <a:solidFill>
                  <a:srgbClr val="1E4191">
                    <a:lumMod val="60000"/>
                    <a:lumOff val="40000"/>
                  </a:srgbClr>
                </a:solidFill>
              </a:rPr>
            </a:br>
            <a:r>
              <a:rPr lang="en-US" sz="1100" b="1" dirty="0">
                <a:solidFill>
                  <a:srgbClr val="1E4191">
                    <a:lumMod val="60000"/>
                    <a:lumOff val="40000"/>
                  </a:srgbClr>
                </a:solidFill>
              </a:rPr>
              <a:t>Dependencies</a:t>
            </a:r>
          </a:p>
        </p:txBody>
      </p:sp>
      <p:sp>
        <p:nvSpPr>
          <p:cNvPr id="13" name="TextBox 12"/>
          <p:cNvSpPr txBox="1"/>
          <p:nvPr/>
        </p:nvSpPr>
        <p:spPr>
          <a:xfrm>
            <a:off x="-60516" y="6290359"/>
            <a:ext cx="1154687" cy="261610"/>
          </a:xfrm>
          <a:prstGeom prst="rect">
            <a:avLst/>
          </a:prstGeom>
          <a:noFill/>
        </p:spPr>
        <p:txBody>
          <a:bodyPr wrap="square" rtlCol="0">
            <a:spAutoFit/>
          </a:bodyPr>
          <a:lstStyle/>
          <a:p>
            <a:r>
              <a:rPr lang="en-US" sz="1100" b="1" dirty="0">
                <a:solidFill>
                  <a:srgbClr val="1E4191">
                    <a:lumMod val="60000"/>
                    <a:lumOff val="40000"/>
                  </a:srgbClr>
                </a:solidFill>
              </a:rPr>
              <a:t>Infrastructure</a:t>
            </a:r>
          </a:p>
        </p:txBody>
      </p:sp>
      <p:grpSp>
        <p:nvGrpSpPr>
          <p:cNvPr id="9" name="Group 8"/>
          <p:cNvGrpSpPr/>
          <p:nvPr/>
        </p:nvGrpSpPr>
        <p:grpSpPr>
          <a:xfrm>
            <a:off x="2071802" y="1658286"/>
            <a:ext cx="1632831" cy="988828"/>
            <a:chOff x="1259225" y="1967024"/>
            <a:chExt cx="1632831" cy="988828"/>
          </a:xfrm>
        </p:grpSpPr>
        <p:sp>
          <p:nvSpPr>
            <p:cNvPr id="14" name="Rectangle 13"/>
            <p:cNvSpPr/>
            <p:nvPr/>
          </p:nvSpPr>
          <p:spPr>
            <a:xfrm>
              <a:off x="1259225" y="1967024"/>
              <a:ext cx="1632831" cy="988828"/>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5" name="Rectangle 14"/>
            <p:cNvSpPr/>
            <p:nvPr/>
          </p:nvSpPr>
          <p:spPr>
            <a:xfrm>
              <a:off x="1329927" y="2118427"/>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6" name="Rectangle 15"/>
            <p:cNvSpPr/>
            <p:nvPr/>
          </p:nvSpPr>
          <p:spPr>
            <a:xfrm>
              <a:off x="1329927" y="2354411"/>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8" name="Rectangle 17"/>
            <p:cNvSpPr/>
            <p:nvPr/>
          </p:nvSpPr>
          <p:spPr>
            <a:xfrm>
              <a:off x="1329926" y="2590395"/>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9" name="Rectangle 18"/>
            <p:cNvSpPr/>
            <p:nvPr/>
          </p:nvSpPr>
          <p:spPr>
            <a:xfrm>
              <a:off x="1259225" y="2826799"/>
              <a:ext cx="1632831" cy="129053"/>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0" name="Rectangle 19"/>
            <p:cNvSpPr/>
            <p:nvPr/>
          </p:nvSpPr>
          <p:spPr>
            <a:xfrm>
              <a:off x="1259225" y="1967024"/>
              <a:ext cx="1632831" cy="129053"/>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1" name="Rectangle 20"/>
            <p:cNvSpPr/>
            <p:nvPr/>
          </p:nvSpPr>
          <p:spPr>
            <a:xfrm>
              <a:off x="1623526" y="2149869"/>
              <a:ext cx="1126128" cy="62313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7" name="Freeform 6"/>
            <p:cNvSpPr/>
            <p:nvPr/>
          </p:nvSpPr>
          <p:spPr>
            <a:xfrm>
              <a:off x="2076230" y="2191612"/>
              <a:ext cx="486780" cy="607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a:off x="2100880" y="2344012"/>
              <a:ext cx="486780" cy="607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1687556" y="2182507"/>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8" name="Rectangle 27"/>
            <p:cNvSpPr/>
            <p:nvPr/>
          </p:nvSpPr>
          <p:spPr>
            <a:xfrm>
              <a:off x="1698760" y="2482826"/>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9" name="Rectangle 28"/>
            <p:cNvSpPr/>
            <p:nvPr/>
          </p:nvSpPr>
          <p:spPr>
            <a:xfrm>
              <a:off x="2032697" y="2473855"/>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grpSp>
      <p:sp>
        <p:nvSpPr>
          <p:cNvPr id="40" name="Rectangle 39"/>
          <p:cNvSpPr/>
          <p:nvPr/>
        </p:nvSpPr>
        <p:spPr>
          <a:xfrm>
            <a:off x="1381352" y="1831939"/>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41" name="Rectangle 40"/>
          <p:cNvSpPr/>
          <p:nvPr/>
        </p:nvSpPr>
        <p:spPr>
          <a:xfrm>
            <a:off x="1381352" y="2018382"/>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42" name="Rectangle 41"/>
          <p:cNvSpPr/>
          <p:nvPr/>
        </p:nvSpPr>
        <p:spPr>
          <a:xfrm>
            <a:off x="1381352" y="2192125"/>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45" name="Rounded Rectangle 44"/>
          <p:cNvSpPr/>
          <p:nvPr/>
        </p:nvSpPr>
        <p:spPr>
          <a:xfrm>
            <a:off x="1481613" y="1782440"/>
            <a:ext cx="384562" cy="668725"/>
          </a:xfrm>
          <a:prstGeom prst="roundRect">
            <a:avLst/>
          </a:prstGeom>
          <a:noFill/>
          <a:ln w="635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46" name="Freeform 45"/>
          <p:cNvSpPr/>
          <p:nvPr/>
        </p:nvSpPr>
        <p:spPr>
          <a:xfrm>
            <a:off x="1636207" y="1864947"/>
            <a:ext cx="166231" cy="692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p:cNvSpPr/>
          <p:nvPr/>
        </p:nvSpPr>
        <p:spPr>
          <a:xfrm>
            <a:off x="1644625" y="1940239"/>
            <a:ext cx="166231" cy="692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1503479" y="1889362"/>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49" name="Rectangle 48"/>
          <p:cNvSpPr/>
          <p:nvPr/>
        </p:nvSpPr>
        <p:spPr>
          <a:xfrm>
            <a:off x="1507305" y="2044364"/>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50" name="Rectangle 49"/>
          <p:cNvSpPr/>
          <p:nvPr/>
        </p:nvSpPr>
        <p:spPr>
          <a:xfrm>
            <a:off x="1627691" y="2043663"/>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51" name="Rectangle 50"/>
          <p:cNvSpPr/>
          <p:nvPr/>
        </p:nvSpPr>
        <p:spPr>
          <a:xfrm>
            <a:off x="1510480" y="2190414"/>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52" name="Rectangle 51"/>
          <p:cNvSpPr/>
          <p:nvPr/>
        </p:nvSpPr>
        <p:spPr>
          <a:xfrm>
            <a:off x="1630866" y="2189713"/>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53" name="Rectangle 52"/>
          <p:cNvSpPr/>
          <p:nvPr/>
        </p:nvSpPr>
        <p:spPr>
          <a:xfrm>
            <a:off x="1378177" y="2350875"/>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2" name="Oval 21"/>
          <p:cNvSpPr/>
          <p:nvPr/>
        </p:nvSpPr>
        <p:spPr>
          <a:xfrm>
            <a:off x="1569413" y="2532887"/>
            <a:ext cx="92168" cy="91440"/>
          </a:xfrm>
          <a:prstGeom prst="ellipse">
            <a:avLst/>
          </a:prstGeom>
          <a:solidFill>
            <a:schemeClr val="bg1"/>
          </a:solid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1305873" y="3144997"/>
            <a:ext cx="2449803" cy="49126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3" name="Oval 22"/>
          <p:cNvSpPr/>
          <p:nvPr/>
        </p:nvSpPr>
        <p:spPr>
          <a:xfrm>
            <a:off x="1384687" y="3245027"/>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2212948" y="3245027"/>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3041209" y="3245027"/>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lowchart: Direct Access Storage 57"/>
          <p:cNvSpPr/>
          <p:nvPr/>
        </p:nvSpPr>
        <p:spPr>
          <a:xfrm>
            <a:off x="1394033" y="5699431"/>
            <a:ext cx="472761" cy="174293"/>
          </a:xfrm>
          <a:prstGeom prst="flowChartMagneticDrum">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p:cNvSpPr/>
          <p:nvPr/>
        </p:nvSpPr>
        <p:spPr>
          <a:xfrm>
            <a:off x="2692001" y="5581758"/>
            <a:ext cx="526218"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p:cNvGrpSpPr/>
          <p:nvPr/>
        </p:nvGrpSpPr>
        <p:grpSpPr>
          <a:xfrm>
            <a:off x="2827093" y="5673672"/>
            <a:ext cx="258496" cy="253833"/>
            <a:chOff x="1298781" y="3822989"/>
            <a:chExt cx="390186" cy="354791"/>
          </a:xfrm>
        </p:grpSpPr>
        <p:sp>
          <p:nvSpPr>
            <p:cNvPr id="68" name="Oval 67"/>
            <p:cNvSpPr/>
            <p:nvPr/>
          </p:nvSpPr>
          <p:spPr>
            <a:xfrm>
              <a:off x="1315115" y="3848167"/>
              <a:ext cx="347011" cy="310177"/>
            </a:xfrm>
            <a:prstGeom prst="ellipse">
              <a:avLst/>
            </a:prstGeom>
            <a:no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1446450" y="3822989"/>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1450204" y="4113151"/>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1616663"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1298781"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1607569" y="3887187"/>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1303335" y="388377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Flowchart: Direct Access Storage 76"/>
          <p:cNvSpPr/>
          <p:nvPr/>
        </p:nvSpPr>
        <p:spPr>
          <a:xfrm>
            <a:off x="1960828" y="5694434"/>
            <a:ext cx="472761" cy="174293"/>
          </a:xfrm>
          <a:prstGeom prst="flowChartMagneticDrum">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ounded Rectangle 77"/>
          <p:cNvSpPr/>
          <p:nvPr/>
        </p:nvSpPr>
        <p:spPr>
          <a:xfrm>
            <a:off x="1309843" y="5581758"/>
            <a:ext cx="1265187"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ounded Rectangle 78"/>
          <p:cNvSpPr/>
          <p:nvPr/>
        </p:nvSpPr>
        <p:spPr>
          <a:xfrm>
            <a:off x="3292159" y="5581758"/>
            <a:ext cx="532940"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lowchart: Magnetic Disk 79"/>
          <p:cNvSpPr/>
          <p:nvPr/>
        </p:nvSpPr>
        <p:spPr>
          <a:xfrm>
            <a:off x="3387874" y="5677314"/>
            <a:ext cx="218516" cy="191824"/>
          </a:xfrm>
          <a:prstGeom prst="flowChartMagneticDisk">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lowchart: Magnetic Disk 80"/>
          <p:cNvSpPr/>
          <p:nvPr/>
        </p:nvSpPr>
        <p:spPr>
          <a:xfrm>
            <a:off x="3476666" y="5789959"/>
            <a:ext cx="218516" cy="191824"/>
          </a:xfrm>
          <a:prstGeom prst="flowChartMagneticDisk">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1322152" y="6151845"/>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85" name="Rectangle 84"/>
          <p:cNvSpPr/>
          <p:nvPr/>
        </p:nvSpPr>
        <p:spPr>
          <a:xfrm>
            <a:off x="1867623" y="6151845"/>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86" name="Rectangle 85"/>
          <p:cNvSpPr/>
          <p:nvPr/>
        </p:nvSpPr>
        <p:spPr>
          <a:xfrm>
            <a:off x="2413094" y="6151845"/>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88" name="Rectangle 87"/>
          <p:cNvSpPr/>
          <p:nvPr/>
        </p:nvSpPr>
        <p:spPr>
          <a:xfrm>
            <a:off x="2958565" y="6151845"/>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89" name="Rectangle 88"/>
          <p:cNvSpPr/>
          <p:nvPr/>
        </p:nvSpPr>
        <p:spPr>
          <a:xfrm>
            <a:off x="3504037" y="6151845"/>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98" name="Rectangle 97"/>
          <p:cNvSpPr/>
          <p:nvPr/>
        </p:nvSpPr>
        <p:spPr>
          <a:xfrm>
            <a:off x="1305440" y="3807252"/>
            <a:ext cx="2423862" cy="1118770"/>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10" name="TextBox 109"/>
          <p:cNvSpPr txBox="1"/>
          <p:nvPr/>
        </p:nvSpPr>
        <p:spPr>
          <a:xfrm>
            <a:off x="-60516" y="4039766"/>
            <a:ext cx="1341288" cy="600164"/>
          </a:xfrm>
          <a:prstGeom prst="rect">
            <a:avLst/>
          </a:prstGeom>
          <a:noFill/>
        </p:spPr>
        <p:txBody>
          <a:bodyPr wrap="square" rtlCol="0">
            <a:spAutoFit/>
          </a:bodyPr>
          <a:lstStyle/>
          <a:p>
            <a:r>
              <a:rPr lang="en-US" sz="1100" b="1" dirty="0">
                <a:solidFill>
                  <a:srgbClr val="1E4191">
                    <a:lumMod val="60000"/>
                    <a:lumOff val="40000"/>
                  </a:srgbClr>
                </a:solidFill>
              </a:rPr>
              <a:t>Middle Tier   </a:t>
            </a:r>
            <a:br>
              <a:rPr lang="en-US" sz="1100" b="1" dirty="0">
                <a:solidFill>
                  <a:srgbClr val="1E4191">
                    <a:lumMod val="60000"/>
                    <a:lumOff val="40000"/>
                  </a:srgbClr>
                </a:solidFill>
              </a:rPr>
            </a:br>
            <a:r>
              <a:rPr lang="en-US" sz="1100" b="1" dirty="0">
                <a:solidFill>
                  <a:srgbClr val="1E4191">
                    <a:lumMod val="60000"/>
                    <a:lumOff val="40000"/>
                  </a:srgbClr>
                </a:solidFill>
              </a:rPr>
              <a:t>Application </a:t>
            </a:r>
          </a:p>
          <a:p>
            <a:r>
              <a:rPr lang="en-US" sz="1100" b="1" dirty="0">
                <a:solidFill>
                  <a:srgbClr val="1E4191">
                    <a:lumMod val="60000"/>
                    <a:lumOff val="40000"/>
                  </a:srgbClr>
                </a:solidFill>
              </a:rPr>
              <a:t>Code</a:t>
            </a:r>
          </a:p>
        </p:txBody>
      </p:sp>
      <p:grpSp>
        <p:nvGrpSpPr>
          <p:cNvPr id="30" name="Group 29"/>
          <p:cNvGrpSpPr/>
          <p:nvPr/>
        </p:nvGrpSpPr>
        <p:grpSpPr>
          <a:xfrm>
            <a:off x="1353642" y="3863878"/>
            <a:ext cx="2261585" cy="989463"/>
            <a:chOff x="2722721" y="3490748"/>
            <a:chExt cx="1304721" cy="1006683"/>
          </a:xfrm>
        </p:grpSpPr>
        <p:sp>
          <p:nvSpPr>
            <p:cNvPr id="112" name="Flowchart: Direct Access Storage 111"/>
            <p:cNvSpPr/>
            <p:nvPr/>
          </p:nvSpPr>
          <p:spPr>
            <a:xfrm>
              <a:off x="3338189" y="4044283"/>
              <a:ext cx="190227" cy="84988"/>
            </a:xfrm>
            <a:prstGeom prst="flowChartMagneticDrum">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2722722" y="4346750"/>
              <a:ext cx="733611" cy="150681"/>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14" name="Rectangle 113"/>
            <p:cNvSpPr/>
            <p:nvPr/>
          </p:nvSpPr>
          <p:spPr>
            <a:xfrm>
              <a:off x="2722721" y="3490748"/>
              <a:ext cx="1304721" cy="146065"/>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15" name="Rectangle 114"/>
            <p:cNvSpPr/>
            <p:nvPr/>
          </p:nvSpPr>
          <p:spPr>
            <a:xfrm>
              <a:off x="2722721" y="3854579"/>
              <a:ext cx="1304721" cy="146065"/>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19" name="Rectangle 118"/>
            <p:cNvSpPr/>
            <p:nvPr/>
          </p:nvSpPr>
          <p:spPr>
            <a:xfrm>
              <a:off x="2722722" y="4047282"/>
              <a:ext cx="238025" cy="251690"/>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a:off x="3026751" y="4046891"/>
              <a:ext cx="238025" cy="251690"/>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p:cNvSpPr/>
            <p:nvPr/>
          </p:nvSpPr>
          <p:spPr>
            <a:xfrm>
              <a:off x="3596549" y="4053854"/>
              <a:ext cx="238025" cy="251690"/>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p:cNvSpPr/>
            <p:nvPr/>
          </p:nvSpPr>
          <p:spPr>
            <a:xfrm>
              <a:off x="3503018" y="4346750"/>
              <a:ext cx="328140" cy="150681"/>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23" name="Rectangle 122"/>
            <p:cNvSpPr/>
            <p:nvPr/>
          </p:nvSpPr>
          <p:spPr>
            <a:xfrm>
              <a:off x="2722721" y="3672520"/>
              <a:ext cx="1304721" cy="146065"/>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24" name="Rectangle 123"/>
            <p:cNvSpPr/>
            <p:nvPr/>
          </p:nvSpPr>
          <p:spPr>
            <a:xfrm>
              <a:off x="3320191" y="4178790"/>
              <a:ext cx="223590" cy="124530"/>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25" name="Rectangle 124"/>
            <p:cNvSpPr/>
            <p:nvPr/>
          </p:nvSpPr>
          <p:spPr>
            <a:xfrm>
              <a:off x="3894023" y="4049378"/>
              <a:ext cx="123374" cy="447766"/>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60000"/>
                    <a:lumOff val="40000"/>
                  </a:schemeClr>
                </a:solidFill>
                <a:latin typeface="Arial" panose="020B0604020202020204" pitchFamily="34" charset="0"/>
                <a:cs typeface="Arial" panose="020B0604020202020204" pitchFamily="34" charset="0"/>
              </a:endParaRPr>
            </a:p>
          </p:txBody>
        </p:sp>
      </p:grpSp>
      <p:sp>
        <p:nvSpPr>
          <p:cNvPr id="135" name="Rectangle 134"/>
          <p:cNvSpPr/>
          <p:nvPr/>
        </p:nvSpPr>
        <p:spPr>
          <a:xfrm>
            <a:off x="4879448" y="3805666"/>
            <a:ext cx="2423862" cy="1118770"/>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grpSp>
        <p:nvGrpSpPr>
          <p:cNvPr id="136" name="Group 135"/>
          <p:cNvGrpSpPr/>
          <p:nvPr/>
        </p:nvGrpSpPr>
        <p:grpSpPr>
          <a:xfrm>
            <a:off x="4927650" y="3862292"/>
            <a:ext cx="2261585" cy="989463"/>
            <a:chOff x="2722721" y="3490748"/>
            <a:chExt cx="1304721" cy="1006683"/>
          </a:xfrm>
        </p:grpSpPr>
        <p:sp>
          <p:nvSpPr>
            <p:cNvPr id="137" name="Flowchart: Direct Access Storage 136"/>
            <p:cNvSpPr/>
            <p:nvPr/>
          </p:nvSpPr>
          <p:spPr>
            <a:xfrm>
              <a:off x="3338189" y="4044283"/>
              <a:ext cx="190227" cy="84988"/>
            </a:xfrm>
            <a:prstGeom prst="flowChartMagneticDrum">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p:cNvSpPr/>
            <p:nvPr/>
          </p:nvSpPr>
          <p:spPr>
            <a:xfrm>
              <a:off x="2722722" y="4346750"/>
              <a:ext cx="733611" cy="150681"/>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39" name="Rectangle 138"/>
            <p:cNvSpPr/>
            <p:nvPr/>
          </p:nvSpPr>
          <p:spPr>
            <a:xfrm>
              <a:off x="2722721" y="3490748"/>
              <a:ext cx="1304721" cy="146065"/>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42" name="Rectangle 141"/>
            <p:cNvSpPr/>
            <p:nvPr/>
          </p:nvSpPr>
          <p:spPr>
            <a:xfrm>
              <a:off x="2722721" y="3854579"/>
              <a:ext cx="1304721" cy="146065"/>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43" name="Rectangle 142"/>
            <p:cNvSpPr/>
            <p:nvPr/>
          </p:nvSpPr>
          <p:spPr>
            <a:xfrm>
              <a:off x="2722722" y="4047282"/>
              <a:ext cx="238025" cy="251690"/>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p:cNvSpPr/>
            <p:nvPr/>
          </p:nvSpPr>
          <p:spPr>
            <a:xfrm>
              <a:off x="3026751" y="4046891"/>
              <a:ext cx="238025" cy="251690"/>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p:cNvSpPr/>
            <p:nvPr/>
          </p:nvSpPr>
          <p:spPr>
            <a:xfrm>
              <a:off x="3596549" y="4053854"/>
              <a:ext cx="238025" cy="251690"/>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3503018" y="4346750"/>
              <a:ext cx="328140" cy="150681"/>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47" name="Rectangle 146"/>
            <p:cNvSpPr/>
            <p:nvPr/>
          </p:nvSpPr>
          <p:spPr>
            <a:xfrm>
              <a:off x="2722721" y="3672520"/>
              <a:ext cx="1304721" cy="146065"/>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48" name="Rectangle 147"/>
            <p:cNvSpPr/>
            <p:nvPr/>
          </p:nvSpPr>
          <p:spPr>
            <a:xfrm>
              <a:off x="3320191" y="4178790"/>
              <a:ext cx="223590" cy="124530"/>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49" name="Rectangle 148"/>
            <p:cNvSpPr/>
            <p:nvPr/>
          </p:nvSpPr>
          <p:spPr>
            <a:xfrm>
              <a:off x="3894023" y="4049378"/>
              <a:ext cx="123374" cy="447766"/>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60000"/>
                    <a:lumOff val="40000"/>
                  </a:schemeClr>
                </a:solidFill>
                <a:latin typeface="Arial" panose="020B0604020202020204" pitchFamily="34" charset="0"/>
                <a:cs typeface="Arial" panose="020B0604020202020204" pitchFamily="34" charset="0"/>
              </a:endParaRPr>
            </a:p>
          </p:txBody>
        </p:sp>
      </p:grpSp>
      <p:sp>
        <p:nvSpPr>
          <p:cNvPr id="150" name="Flowchart: Direct Access Storage 149"/>
          <p:cNvSpPr/>
          <p:nvPr/>
        </p:nvSpPr>
        <p:spPr>
          <a:xfrm>
            <a:off x="4944732" y="5701704"/>
            <a:ext cx="472761" cy="174293"/>
          </a:xfrm>
          <a:prstGeom prst="flowChartMagneticDrum">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ounded Rectangle 150"/>
          <p:cNvSpPr/>
          <p:nvPr/>
        </p:nvSpPr>
        <p:spPr>
          <a:xfrm>
            <a:off x="6242700" y="5584031"/>
            <a:ext cx="526218"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2" name="Group 151"/>
          <p:cNvGrpSpPr/>
          <p:nvPr/>
        </p:nvGrpSpPr>
        <p:grpSpPr>
          <a:xfrm>
            <a:off x="6377792" y="5675945"/>
            <a:ext cx="258496" cy="253833"/>
            <a:chOff x="1298781" y="3822989"/>
            <a:chExt cx="390186" cy="354791"/>
          </a:xfrm>
        </p:grpSpPr>
        <p:sp>
          <p:nvSpPr>
            <p:cNvPr id="153" name="Oval 152"/>
            <p:cNvSpPr/>
            <p:nvPr/>
          </p:nvSpPr>
          <p:spPr>
            <a:xfrm>
              <a:off x="1315115" y="3848167"/>
              <a:ext cx="347011" cy="310177"/>
            </a:xfrm>
            <a:prstGeom prst="ellipse">
              <a:avLst/>
            </a:prstGeom>
            <a:no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p:cNvSpPr/>
            <p:nvPr/>
          </p:nvSpPr>
          <p:spPr>
            <a:xfrm>
              <a:off x="1446450" y="3822989"/>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p:cNvSpPr/>
            <p:nvPr/>
          </p:nvSpPr>
          <p:spPr>
            <a:xfrm>
              <a:off x="1450204" y="4113151"/>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1616663"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p:cNvSpPr/>
            <p:nvPr/>
          </p:nvSpPr>
          <p:spPr>
            <a:xfrm>
              <a:off x="1298781"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p:nvSpPr>
          <p:spPr>
            <a:xfrm>
              <a:off x="1607569" y="3887187"/>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p:nvSpPr>
          <p:spPr>
            <a:xfrm>
              <a:off x="1303335" y="388377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0" name="Flowchart: Direct Access Storage 159"/>
          <p:cNvSpPr/>
          <p:nvPr/>
        </p:nvSpPr>
        <p:spPr>
          <a:xfrm>
            <a:off x="5511527" y="5696707"/>
            <a:ext cx="472761" cy="174293"/>
          </a:xfrm>
          <a:prstGeom prst="flowChartMagneticDrum">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ounded Rectangle 160"/>
          <p:cNvSpPr/>
          <p:nvPr/>
        </p:nvSpPr>
        <p:spPr>
          <a:xfrm>
            <a:off x="4860542" y="5584031"/>
            <a:ext cx="1265187"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ounded Rectangle 161"/>
          <p:cNvSpPr/>
          <p:nvPr/>
        </p:nvSpPr>
        <p:spPr>
          <a:xfrm>
            <a:off x="6842858" y="5584031"/>
            <a:ext cx="532940"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Flowchart: Magnetic Disk 162"/>
          <p:cNvSpPr/>
          <p:nvPr/>
        </p:nvSpPr>
        <p:spPr>
          <a:xfrm>
            <a:off x="6938573" y="5679587"/>
            <a:ext cx="218516" cy="191824"/>
          </a:xfrm>
          <a:prstGeom prst="flowChartMagneticDisk">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Flowchart: Magnetic Disk 163"/>
          <p:cNvSpPr/>
          <p:nvPr/>
        </p:nvSpPr>
        <p:spPr>
          <a:xfrm>
            <a:off x="7027365" y="5792232"/>
            <a:ext cx="218516" cy="191824"/>
          </a:xfrm>
          <a:prstGeom prst="flowChartMagneticDisk">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164"/>
          <p:cNvSpPr/>
          <p:nvPr/>
        </p:nvSpPr>
        <p:spPr>
          <a:xfrm>
            <a:off x="4872851" y="6154118"/>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66" name="Rectangle 165"/>
          <p:cNvSpPr/>
          <p:nvPr/>
        </p:nvSpPr>
        <p:spPr>
          <a:xfrm>
            <a:off x="5418322" y="6154118"/>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67" name="Rectangle 166"/>
          <p:cNvSpPr/>
          <p:nvPr/>
        </p:nvSpPr>
        <p:spPr>
          <a:xfrm>
            <a:off x="5963793" y="6154118"/>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68" name="Rectangle 167"/>
          <p:cNvSpPr/>
          <p:nvPr/>
        </p:nvSpPr>
        <p:spPr>
          <a:xfrm>
            <a:off x="6509264" y="6154118"/>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69" name="Rectangle 168"/>
          <p:cNvSpPr/>
          <p:nvPr/>
        </p:nvSpPr>
        <p:spPr>
          <a:xfrm>
            <a:off x="7054736" y="6154118"/>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00" name="Rectangle 199"/>
          <p:cNvSpPr/>
          <p:nvPr/>
        </p:nvSpPr>
        <p:spPr>
          <a:xfrm>
            <a:off x="4863392" y="3133621"/>
            <a:ext cx="2433673" cy="49126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01" name="Oval 200"/>
          <p:cNvSpPr/>
          <p:nvPr/>
        </p:nvSpPr>
        <p:spPr>
          <a:xfrm>
            <a:off x="4942206" y="3233651"/>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5770467" y="3233651"/>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6598728" y="3233651"/>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 name="Rounded Rectangle 318"/>
          <p:cNvSpPr/>
          <p:nvPr/>
        </p:nvSpPr>
        <p:spPr>
          <a:xfrm>
            <a:off x="4804115" y="1655895"/>
            <a:ext cx="632897" cy="988828"/>
          </a:xfrm>
          <a:prstGeom prst="roundRect">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Rounded Rectangle 319"/>
          <p:cNvSpPr/>
          <p:nvPr/>
        </p:nvSpPr>
        <p:spPr>
          <a:xfrm>
            <a:off x="4848192" y="1727611"/>
            <a:ext cx="545524" cy="788059"/>
          </a:xfrm>
          <a:prstGeom prst="roundRect">
            <a:avLst/>
          </a:prstGeom>
          <a:solidFill>
            <a:schemeClr val="bg1"/>
          </a:solid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1" name="Group 320"/>
          <p:cNvGrpSpPr/>
          <p:nvPr/>
        </p:nvGrpSpPr>
        <p:grpSpPr>
          <a:xfrm>
            <a:off x="5573809" y="1655895"/>
            <a:ext cx="1632831" cy="988828"/>
            <a:chOff x="1259225" y="1967024"/>
            <a:chExt cx="1632831" cy="988828"/>
          </a:xfrm>
        </p:grpSpPr>
        <p:sp>
          <p:nvSpPr>
            <p:cNvPr id="322" name="Rectangle 321"/>
            <p:cNvSpPr/>
            <p:nvPr/>
          </p:nvSpPr>
          <p:spPr>
            <a:xfrm>
              <a:off x="1259225" y="1967024"/>
              <a:ext cx="1632831" cy="988828"/>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23" name="Rectangle 322"/>
            <p:cNvSpPr/>
            <p:nvPr/>
          </p:nvSpPr>
          <p:spPr>
            <a:xfrm>
              <a:off x="1329927" y="2118427"/>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24" name="Rectangle 323"/>
            <p:cNvSpPr/>
            <p:nvPr/>
          </p:nvSpPr>
          <p:spPr>
            <a:xfrm>
              <a:off x="1329927" y="2354411"/>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25" name="Rectangle 324"/>
            <p:cNvSpPr/>
            <p:nvPr/>
          </p:nvSpPr>
          <p:spPr>
            <a:xfrm>
              <a:off x="1329926" y="2590395"/>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26" name="Rectangle 325"/>
            <p:cNvSpPr/>
            <p:nvPr/>
          </p:nvSpPr>
          <p:spPr>
            <a:xfrm>
              <a:off x="1259225" y="2826799"/>
              <a:ext cx="1632831" cy="129053"/>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27" name="Rectangle 326"/>
            <p:cNvSpPr/>
            <p:nvPr/>
          </p:nvSpPr>
          <p:spPr>
            <a:xfrm>
              <a:off x="1259225" y="1967024"/>
              <a:ext cx="1632831" cy="129053"/>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28" name="Rectangle 327"/>
            <p:cNvSpPr/>
            <p:nvPr/>
          </p:nvSpPr>
          <p:spPr>
            <a:xfrm>
              <a:off x="1623526" y="2149869"/>
              <a:ext cx="1126128" cy="62313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29" name="Freeform 328"/>
            <p:cNvSpPr/>
            <p:nvPr/>
          </p:nvSpPr>
          <p:spPr>
            <a:xfrm>
              <a:off x="2076230" y="2191612"/>
              <a:ext cx="486780" cy="607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Freeform 329"/>
            <p:cNvSpPr/>
            <p:nvPr/>
          </p:nvSpPr>
          <p:spPr>
            <a:xfrm>
              <a:off x="2100880" y="2344012"/>
              <a:ext cx="486780" cy="607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1" name="Rectangle 330"/>
            <p:cNvSpPr/>
            <p:nvPr/>
          </p:nvSpPr>
          <p:spPr>
            <a:xfrm>
              <a:off x="1687556" y="2182507"/>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32" name="Rectangle 331"/>
            <p:cNvSpPr/>
            <p:nvPr/>
          </p:nvSpPr>
          <p:spPr>
            <a:xfrm>
              <a:off x="1698760" y="2482826"/>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33" name="Rectangle 332"/>
            <p:cNvSpPr/>
            <p:nvPr/>
          </p:nvSpPr>
          <p:spPr>
            <a:xfrm>
              <a:off x="2032697" y="2473855"/>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grpSp>
      <p:sp>
        <p:nvSpPr>
          <p:cNvPr id="334" name="Rectangle 333"/>
          <p:cNvSpPr/>
          <p:nvPr/>
        </p:nvSpPr>
        <p:spPr>
          <a:xfrm>
            <a:off x="4883359" y="1829548"/>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35" name="Rectangle 334"/>
          <p:cNvSpPr/>
          <p:nvPr/>
        </p:nvSpPr>
        <p:spPr>
          <a:xfrm>
            <a:off x="4883359" y="2015991"/>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36" name="Rectangle 335"/>
          <p:cNvSpPr/>
          <p:nvPr/>
        </p:nvSpPr>
        <p:spPr>
          <a:xfrm>
            <a:off x="4883359" y="2189734"/>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37" name="Rounded Rectangle 336"/>
          <p:cNvSpPr/>
          <p:nvPr/>
        </p:nvSpPr>
        <p:spPr>
          <a:xfrm>
            <a:off x="4983620" y="1780049"/>
            <a:ext cx="384562" cy="668725"/>
          </a:xfrm>
          <a:prstGeom prst="roundRect">
            <a:avLst/>
          </a:prstGeom>
          <a:noFill/>
          <a:ln w="635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38" name="Freeform 337"/>
          <p:cNvSpPr/>
          <p:nvPr/>
        </p:nvSpPr>
        <p:spPr>
          <a:xfrm>
            <a:off x="5138214" y="1862556"/>
            <a:ext cx="166231" cy="692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9" name="Freeform 338"/>
          <p:cNvSpPr/>
          <p:nvPr/>
        </p:nvSpPr>
        <p:spPr>
          <a:xfrm>
            <a:off x="5146632" y="1937848"/>
            <a:ext cx="166231" cy="692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0" name="Rectangle 339"/>
          <p:cNvSpPr/>
          <p:nvPr/>
        </p:nvSpPr>
        <p:spPr>
          <a:xfrm>
            <a:off x="5005486" y="1886971"/>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41" name="Rectangle 340"/>
          <p:cNvSpPr/>
          <p:nvPr/>
        </p:nvSpPr>
        <p:spPr>
          <a:xfrm>
            <a:off x="5009312" y="2041973"/>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42" name="Rectangle 341"/>
          <p:cNvSpPr/>
          <p:nvPr/>
        </p:nvSpPr>
        <p:spPr>
          <a:xfrm>
            <a:off x="5129698" y="2041272"/>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43" name="Rectangle 342"/>
          <p:cNvSpPr/>
          <p:nvPr/>
        </p:nvSpPr>
        <p:spPr>
          <a:xfrm>
            <a:off x="5012487" y="2188023"/>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44" name="Rectangle 343"/>
          <p:cNvSpPr/>
          <p:nvPr/>
        </p:nvSpPr>
        <p:spPr>
          <a:xfrm>
            <a:off x="5132873" y="2187322"/>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45" name="Rectangle 344"/>
          <p:cNvSpPr/>
          <p:nvPr/>
        </p:nvSpPr>
        <p:spPr>
          <a:xfrm>
            <a:off x="4880184" y="2348484"/>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46" name="Oval 345"/>
          <p:cNvSpPr/>
          <p:nvPr/>
        </p:nvSpPr>
        <p:spPr>
          <a:xfrm>
            <a:off x="5071420" y="2530496"/>
            <a:ext cx="92168" cy="91440"/>
          </a:xfrm>
          <a:prstGeom prst="ellipse">
            <a:avLst/>
          </a:prstGeom>
          <a:solidFill>
            <a:schemeClr val="bg1"/>
          </a:solid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4" name="Right Arrow 483"/>
          <p:cNvSpPr/>
          <p:nvPr/>
        </p:nvSpPr>
        <p:spPr>
          <a:xfrm>
            <a:off x="3016141" y="926095"/>
            <a:ext cx="1802802" cy="402609"/>
          </a:xfrm>
          <a:prstGeom prst="rightArrow">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9" name="Right Arrow 488"/>
          <p:cNvSpPr/>
          <p:nvPr/>
        </p:nvSpPr>
        <p:spPr>
          <a:xfrm>
            <a:off x="1906732" y="2757824"/>
            <a:ext cx="4285411" cy="402609"/>
          </a:xfrm>
          <a:prstGeom prst="rightArrow">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Lift and Shift to IaaS</a:t>
            </a:r>
          </a:p>
        </p:txBody>
      </p:sp>
      <p:sp>
        <p:nvSpPr>
          <p:cNvPr id="232" name="TextBox 231"/>
          <p:cNvSpPr txBox="1"/>
          <p:nvPr/>
        </p:nvSpPr>
        <p:spPr>
          <a:xfrm>
            <a:off x="4088250" y="939221"/>
            <a:ext cx="4241603" cy="646331"/>
          </a:xfrm>
          <a:prstGeom prst="rect">
            <a:avLst/>
          </a:prstGeom>
          <a:noFill/>
        </p:spPr>
        <p:txBody>
          <a:bodyPr wrap="square" rtlCol="0">
            <a:spAutoFit/>
          </a:bodyPr>
          <a:lstStyle/>
          <a:p>
            <a:pPr algn="ctr"/>
            <a:r>
              <a:rPr lang="en-US" b="1" dirty="0">
                <a:solidFill>
                  <a:srgbClr val="1E4191">
                    <a:lumMod val="60000"/>
                    <a:lumOff val="40000"/>
                  </a:srgbClr>
                </a:solidFill>
              </a:rPr>
              <a:t>IaaS </a:t>
            </a:r>
            <a:br>
              <a:rPr lang="en-US" b="1" dirty="0">
                <a:solidFill>
                  <a:srgbClr val="1E4191">
                    <a:lumMod val="60000"/>
                    <a:lumOff val="40000"/>
                  </a:srgbClr>
                </a:solidFill>
              </a:rPr>
            </a:br>
            <a:r>
              <a:rPr lang="en-US" b="1" dirty="0">
                <a:solidFill>
                  <a:srgbClr val="1E4191">
                    <a:lumMod val="60000"/>
                    <a:lumOff val="40000"/>
                  </a:srgbClr>
                </a:solidFill>
              </a:rPr>
              <a:t>Deployment Model</a:t>
            </a:r>
          </a:p>
        </p:txBody>
      </p:sp>
      <p:sp>
        <p:nvSpPr>
          <p:cNvPr id="233" name="Rectangle 232"/>
          <p:cNvSpPr/>
          <p:nvPr/>
        </p:nvSpPr>
        <p:spPr>
          <a:xfrm>
            <a:off x="8044890" y="861386"/>
            <a:ext cx="4155722" cy="5996614"/>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TextBox 234"/>
          <p:cNvSpPr txBox="1"/>
          <p:nvPr/>
        </p:nvSpPr>
        <p:spPr>
          <a:xfrm>
            <a:off x="8134531" y="796304"/>
            <a:ext cx="4151004" cy="6247864"/>
          </a:xfrm>
          <a:prstGeom prst="rect">
            <a:avLst/>
          </a:prstGeom>
          <a:noFill/>
        </p:spPr>
        <p:txBody>
          <a:bodyPr wrap="square" rtlCol="0">
            <a:spAutoFit/>
          </a:bodyPr>
          <a:lstStyle/>
          <a:p>
            <a:r>
              <a:rPr lang="en-US" sz="1600" b="1" dirty="0">
                <a:solidFill>
                  <a:schemeClr val="bg1"/>
                </a:solidFill>
                <a:latin typeface="Calibri" panose="020F0502020204030204" pitchFamily="34" charset="0"/>
              </a:rPr>
              <a:t>Benefits</a:t>
            </a:r>
          </a:p>
          <a:p>
            <a:pPr marL="285750" indent="-285750">
              <a:buFont typeface="Arial" panose="020B0604020202020204" pitchFamily="34" charset="0"/>
              <a:buChar char="•"/>
            </a:pPr>
            <a:r>
              <a:rPr lang="en-US" sz="1600" b="1" dirty="0">
                <a:solidFill>
                  <a:schemeClr val="bg1"/>
                </a:solidFill>
                <a:latin typeface="Calibri" panose="020F0502020204030204" pitchFamily="34" charset="0"/>
              </a:rPr>
              <a:t>Reduce infrastructure costs </a:t>
            </a:r>
            <a:r>
              <a:rPr lang="en-US" sz="1600" dirty="0">
                <a:solidFill>
                  <a:schemeClr val="bg1"/>
                </a:solidFill>
                <a:latin typeface="Calibri" panose="020F0502020204030204" pitchFamily="34" charset="0"/>
              </a:rPr>
              <a:t>by leveraging cloud computing</a:t>
            </a:r>
            <a:r>
              <a:rPr lang="en-US" sz="1600" b="1" dirty="0">
                <a:solidFill>
                  <a:schemeClr val="bg1"/>
                </a:solidFill>
                <a:latin typeface="Calibri" panose="020F0502020204030204" pitchFamily="34" charset="0"/>
              </a:rPr>
              <a:t> </a:t>
            </a:r>
            <a:r>
              <a:rPr lang="en-US" sz="1600" dirty="0">
                <a:solidFill>
                  <a:schemeClr val="bg1"/>
                </a:solidFill>
                <a:latin typeface="Calibri" panose="020F0502020204030204" pitchFamily="34" charset="0"/>
              </a:rPr>
              <a:t>economies  of scale</a:t>
            </a:r>
          </a:p>
          <a:p>
            <a:pPr marL="285750" indent="-285750">
              <a:buFont typeface="Arial" panose="020B0604020202020204" pitchFamily="34" charset="0"/>
              <a:buChar char="•"/>
            </a:pPr>
            <a:r>
              <a:rPr lang="en-US" sz="1600" b="1" dirty="0">
                <a:solidFill>
                  <a:schemeClr val="bg1"/>
                </a:solidFill>
                <a:latin typeface="Calibri" panose="020F0502020204030204" pitchFamily="34" charset="0"/>
              </a:rPr>
              <a:t>Enable greater scale</a:t>
            </a:r>
          </a:p>
          <a:p>
            <a:pPr marL="285750" indent="-285750">
              <a:buFont typeface="Arial" panose="020B0604020202020204" pitchFamily="34" charset="0"/>
              <a:buChar char="•"/>
            </a:pPr>
            <a:r>
              <a:rPr lang="en-US" sz="1600" b="1" dirty="0">
                <a:solidFill>
                  <a:schemeClr val="bg1"/>
                </a:solidFill>
                <a:latin typeface="Calibri" panose="020F0502020204030204" pitchFamily="34" charset="0"/>
              </a:rPr>
              <a:t>Minimal application changes required</a:t>
            </a:r>
          </a:p>
          <a:p>
            <a:endParaRPr lang="en-US" sz="1600" b="1" dirty="0">
              <a:solidFill>
                <a:schemeClr val="bg1"/>
              </a:solidFill>
              <a:latin typeface="Calibri" panose="020F0502020204030204" pitchFamily="34" charset="0"/>
            </a:endParaRPr>
          </a:p>
          <a:p>
            <a:r>
              <a:rPr lang="en-US" sz="1600" b="1" dirty="0">
                <a:solidFill>
                  <a:schemeClr val="bg1"/>
                </a:solidFill>
                <a:latin typeface="Calibri" panose="020F0502020204030204" pitchFamily="34" charset="0"/>
              </a:rPr>
              <a:t>Challenges</a:t>
            </a:r>
          </a:p>
          <a:p>
            <a:pPr marL="285750" indent="-285750">
              <a:buFont typeface="Arial" panose="020B0604020202020204" pitchFamily="34" charset="0"/>
              <a:buChar char="•"/>
            </a:pPr>
            <a:r>
              <a:rPr lang="en-US" sz="1600" b="1" dirty="0">
                <a:solidFill>
                  <a:schemeClr val="bg1"/>
                </a:solidFill>
                <a:latin typeface="Calibri" panose="020F0502020204030204" pitchFamily="34" charset="0"/>
              </a:rPr>
              <a:t>Paradigm shift,</a:t>
            </a:r>
            <a:r>
              <a:rPr lang="en-US" sz="1600" dirty="0">
                <a:solidFill>
                  <a:schemeClr val="bg1"/>
                </a:solidFill>
                <a:latin typeface="Calibri" panose="020F0502020204030204" pitchFamily="34" charset="0"/>
              </a:rPr>
              <a:t> requires new</a:t>
            </a:r>
            <a:endParaRPr lang="en-US" sz="1600" b="1" dirty="0">
              <a:solidFill>
                <a:schemeClr val="bg1"/>
              </a:solidFill>
              <a:latin typeface="Calibri" panose="020F0502020204030204" pitchFamily="34" charset="0"/>
            </a:endParaRPr>
          </a:p>
          <a:p>
            <a:pPr marL="742950" lvl="1" indent="-285750">
              <a:buFont typeface="Arial" panose="020B0604020202020204" pitchFamily="34" charset="0"/>
              <a:buChar char="•"/>
            </a:pPr>
            <a:r>
              <a:rPr lang="en-US" sz="1600" b="1" dirty="0">
                <a:solidFill>
                  <a:schemeClr val="bg1"/>
                </a:solidFill>
                <a:latin typeface="Calibri" panose="020F0502020204030204" pitchFamily="34" charset="0"/>
              </a:rPr>
              <a:t>Tools</a:t>
            </a:r>
          </a:p>
          <a:p>
            <a:pPr marL="742950" lvl="1" indent="-285750">
              <a:buFont typeface="Arial" panose="020B0604020202020204" pitchFamily="34" charset="0"/>
              <a:buChar char="•"/>
            </a:pPr>
            <a:r>
              <a:rPr lang="en-US" sz="1600" b="1" dirty="0">
                <a:solidFill>
                  <a:schemeClr val="bg1"/>
                </a:solidFill>
                <a:latin typeface="Calibri" panose="020F0502020204030204" pitchFamily="34" charset="0"/>
              </a:rPr>
              <a:t>Governance</a:t>
            </a:r>
          </a:p>
          <a:p>
            <a:pPr marL="742950" lvl="1" indent="-285750">
              <a:buFont typeface="Arial" panose="020B0604020202020204" pitchFamily="34" charset="0"/>
              <a:buChar char="•"/>
            </a:pPr>
            <a:r>
              <a:rPr lang="en-US" sz="1600" b="1" dirty="0">
                <a:solidFill>
                  <a:schemeClr val="bg1"/>
                </a:solidFill>
                <a:latin typeface="Calibri" panose="020F0502020204030204" pitchFamily="34" charset="0"/>
              </a:rPr>
              <a:t>Skills &amp; Operational Experience</a:t>
            </a:r>
          </a:p>
          <a:p>
            <a:pPr marL="285750" indent="-285750">
              <a:buFont typeface="Arial" panose="020B0604020202020204" pitchFamily="34" charset="0"/>
              <a:buChar char="•"/>
            </a:pPr>
            <a:r>
              <a:rPr lang="en-US" sz="1600" b="1" dirty="0">
                <a:solidFill>
                  <a:schemeClr val="bg1"/>
                </a:solidFill>
                <a:latin typeface="Calibri" panose="020F0502020204030204" pitchFamily="34" charset="0"/>
              </a:rPr>
              <a:t>Security </a:t>
            </a:r>
            <a:r>
              <a:rPr lang="en-US" sz="1600" dirty="0">
                <a:solidFill>
                  <a:schemeClr val="bg1"/>
                </a:solidFill>
                <a:latin typeface="Calibri" panose="020F0502020204030204" pitchFamily="34" charset="0"/>
              </a:rPr>
              <a:t>concerns in public cloud</a:t>
            </a:r>
          </a:p>
          <a:p>
            <a:pPr marL="742950" lvl="1" indent="-285750">
              <a:buFont typeface="Arial" panose="020B0604020202020204" pitchFamily="34" charset="0"/>
              <a:buChar char="•"/>
            </a:pPr>
            <a:r>
              <a:rPr lang="en-US" sz="1600" b="1" dirty="0">
                <a:solidFill>
                  <a:schemeClr val="bg1"/>
                </a:solidFill>
                <a:latin typeface="Calibri" panose="020F0502020204030204" pitchFamily="34" charset="0"/>
              </a:rPr>
              <a:t>Perimeter security</a:t>
            </a:r>
          </a:p>
          <a:p>
            <a:pPr marL="742950" lvl="1" indent="-285750">
              <a:buFont typeface="Arial" panose="020B0604020202020204" pitchFamily="34" charset="0"/>
              <a:buChar char="•"/>
            </a:pPr>
            <a:r>
              <a:rPr lang="en-US" sz="1600" b="1" dirty="0">
                <a:solidFill>
                  <a:schemeClr val="bg1"/>
                </a:solidFill>
                <a:latin typeface="Calibri" panose="020F0502020204030204" pitchFamily="34" charset="0"/>
              </a:rPr>
              <a:t>Endpoint security</a:t>
            </a:r>
          </a:p>
          <a:p>
            <a:pPr marL="742950" lvl="1" indent="-285750">
              <a:buFont typeface="Arial" panose="020B0604020202020204" pitchFamily="34" charset="0"/>
              <a:buChar char="•"/>
            </a:pPr>
            <a:r>
              <a:rPr lang="en-US" sz="1600" b="1" dirty="0">
                <a:solidFill>
                  <a:schemeClr val="bg1"/>
                </a:solidFill>
                <a:latin typeface="Calibri" panose="020F0502020204030204" pitchFamily="34" charset="0"/>
              </a:rPr>
              <a:t>Multi-tenancy</a:t>
            </a:r>
          </a:p>
          <a:p>
            <a:pPr marL="742950" lvl="1" indent="-285750">
              <a:buFont typeface="Arial" panose="020B0604020202020204" pitchFamily="34" charset="0"/>
              <a:buChar char="•"/>
            </a:pPr>
            <a:r>
              <a:rPr lang="en-US" sz="1600" b="1" dirty="0">
                <a:solidFill>
                  <a:schemeClr val="bg1"/>
                </a:solidFill>
                <a:latin typeface="Calibri" panose="020F0502020204030204" pitchFamily="34" charset="0"/>
              </a:rPr>
              <a:t>Securing data at rest</a:t>
            </a:r>
          </a:p>
          <a:p>
            <a:pPr marL="285750" indent="-285750">
              <a:buFont typeface="Arial" panose="020B0604020202020204" pitchFamily="34" charset="0"/>
              <a:buChar char="•"/>
            </a:pPr>
            <a:r>
              <a:rPr lang="en-US" sz="1600" b="1" dirty="0">
                <a:solidFill>
                  <a:schemeClr val="bg1"/>
                </a:solidFill>
                <a:latin typeface="Calibri" panose="020F0502020204030204" pitchFamily="34" charset="0"/>
              </a:rPr>
              <a:t>Additional challenges</a:t>
            </a:r>
          </a:p>
          <a:p>
            <a:pPr marL="742950" lvl="1" indent="-285750">
              <a:buFont typeface="Arial" panose="020B0604020202020204" pitchFamily="34" charset="0"/>
              <a:buChar char="•"/>
            </a:pPr>
            <a:r>
              <a:rPr lang="en-US" sz="1600" b="1" dirty="0">
                <a:solidFill>
                  <a:schemeClr val="bg1"/>
                </a:solidFill>
                <a:latin typeface="Calibri" panose="020F0502020204030204" pitchFamily="34" charset="0"/>
              </a:rPr>
              <a:t>Complexity</a:t>
            </a:r>
          </a:p>
          <a:p>
            <a:pPr marL="742950" lvl="1" indent="-285750">
              <a:buFont typeface="Arial" panose="020B0604020202020204" pitchFamily="34" charset="0"/>
              <a:buChar char="•"/>
            </a:pPr>
            <a:r>
              <a:rPr lang="en-US" sz="1600" b="1" dirty="0">
                <a:solidFill>
                  <a:schemeClr val="bg1"/>
                </a:solidFill>
                <a:latin typeface="Calibri" panose="020F0502020204030204" pitchFamily="34" charset="0"/>
              </a:rPr>
              <a:t>Transparency</a:t>
            </a:r>
          </a:p>
          <a:p>
            <a:pPr marL="742950" lvl="1" indent="-285750">
              <a:buFont typeface="Arial" panose="020B0604020202020204" pitchFamily="34" charset="0"/>
              <a:buChar char="•"/>
            </a:pPr>
            <a:r>
              <a:rPr lang="en-US" sz="1600" b="1" dirty="0">
                <a:solidFill>
                  <a:schemeClr val="bg1"/>
                </a:solidFill>
                <a:latin typeface="Calibri" panose="020F0502020204030204" pitchFamily="34" charset="0"/>
              </a:rPr>
              <a:t>Control</a:t>
            </a:r>
          </a:p>
          <a:p>
            <a:pPr marL="285750" indent="-285750">
              <a:buFont typeface="Arial" panose="020B0604020202020204" pitchFamily="34" charset="0"/>
              <a:buChar char="•"/>
            </a:pPr>
            <a:endParaRPr lang="en-US" sz="1600" b="1" dirty="0">
              <a:solidFill>
                <a:schemeClr val="bg1"/>
              </a:solidFill>
              <a:latin typeface="Calibri" panose="020F0502020204030204" pitchFamily="34" charset="0"/>
            </a:endParaRPr>
          </a:p>
          <a:p>
            <a:r>
              <a:rPr lang="en-US" sz="1600" b="1" dirty="0">
                <a:solidFill>
                  <a:schemeClr val="bg1"/>
                </a:solidFill>
                <a:latin typeface="Calibri" panose="020F0502020204030204" pitchFamily="34" charset="0"/>
              </a:rPr>
              <a:t>Drawbacks</a:t>
            </a:r>
          </a:p>
          <a:p>
            <a:pPr marL="285750" indent="-285750">
              <a:buFont typeface="Arial" panose="020B0604020202020204" pitchFamily="34" charset="0"/>
              <a:buChar char="•"/>
            </a:pPr>
            <a:r>
              <a:rPr lang="en-US" sz="1600" b="1" dirty="0">
                <a:solidFill>
                  <a:schemeClr val="bg1"/>
                </a:solidFill>
                <a:latin typeface="Calibri" panose="020F0502020204030204" pitchFamily="34" charset="0"/>
              </a:rPr>
              <a:t>Still need to manage and operate infrastructure</a:t>
            </a:r>
          </a:p>
          <a:p>
            <a:r>
              <a:rPr lang="en-US" sz="1600" b="1" dirty="0">
                <a:solidFill>
                  <a:schemeClr val="bg1"/>
                </a:solidFill>
                <a:latin typeface="Calibri" panose="020F0502020204030204" pitchFamily="34" charset="0"/>
              </a:rPr>
              <a:t>	</a:t>
            </a:r>
          </a:p>
        </p:txBody>
      </p:sp>
      <p:sp>
        <p:nvSpPr>
          <p:cNvPr id="236" name="TextBox 235"/>
          <p:cNvSpPr txBox="1"/>
          <p:nvPr/>
        </p:nvSpPr>
        <p:spPr>
          <a:xfrm>
            <a:off x="-65068" y="5037511"/>
            <a:ext cx="1316051" cy="430887"/>
          </a:xfrm>
          <a:prstGeom prst="rect">
            <a:avLst/>
          </a:prstGeom>
          <a:noFill/>
        </p:spPr>
        <p:txBody>
          <a:bodyPr wrap="square" rtlCol="0">
            <a:spAutoFit/>
          </a:bodyPr>
          <a:lstStyle/>
          <a:p>
            <a:r>
              <a:rPr lang="en-US" sz="1100" b="1" dirty="0">
                <a:solidFill>
                  <a:srgbClr val="1E4191">
                    <a:lumMod val="60000"/>
                    <a:lumOff val="40000"/>
                  </a:srgbClr>
                </a:solidFill>
              </a:rPr>
              <a:t>Data </a:t>
            </a:r>
            <a:br>
              <a:rPr lang="en-US" sz="1100" b="1" dirty="0">
                <a:solidFill>
                  <a:srgbClr val="1E4191">
                    <a:lumMod val="60000"/>
                    <a:lumOff val="40000"/>
                  </a:srgbClr>
                </a:solidFill>
              </a:rPr>
            </a:br>
            <a:r>
              <a:rPr lang="en-US" sz="1100" b="1" dirty="0">
                <a:solidFill>
                  <a:srgbClr val="1E4191">
                    <a:lumMod val="60000"/>
                    <a:lumOff val="40000"/>
                  </a:srgbClr>
                </a:solidFill>
              </a:rPr>
              <a:t>Services</a:t>
            </a:r>
          </a:p>
        </p:txBody>
      </p:sp>
      <p:sp>
        <p:nvSpPr>
          <p:cNvPr id="237" name="Rectangle 236"/>
          <p:cNvSpPr/>
          <p:nvPr/>
        </p:nvSpPr>
        <p:spPr>
          <a:xfrm>
            <a:off x="1301321" y="5010200"/>
            <a:ext cx="2449803" cy="49126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38" name="Oval 237"/>
          <p:cNvSpPr/>
          <p:nvPr/>
        </p:nvSpPr>
        <p:spPr>
          <a:xfrm>
            <a:off x="1380135" y="5110230"/>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Oval 238"/>
          <p:cNvSpPr/>
          <p:nvPr/>
        </p:nvSpPr>
        <p:spPr>
          <a:xfrm>
            <a:off x="2208396" y="5110230"/>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p:cNvSpPr/>
          <p:nvPr/>
        </p:nvSpPr>
        <p:spPr>
          <a:xfrm>
            <a:off x="3036657" y="5110230"/>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Rectangle 240"/>
          <p:cNvSpPr/>
          <p:nvPr/>
        </p:nvSpPr>
        <p:spPr>
          <a:xfrm>
            <a:off x="4858840" y="4998824"/>
            <a:ext cx="2433673" cy="49126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42" name="Oval 241"/>
          <p:cNvSpPr/>
          <p:nvPr/>
        </p:nvSpPr>
        <p:spPr>
          <a:xfrm>
            <a:off x="4937654" y="5098854"/>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Oval 242"/>
          <p:cNvSpPr/>
          <p:nvPr/>
        </p:nvSpPr>
        <p:spPr>
          <a:xfrm>
            <a:off x="5765915" y="5098854"/>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Oval 243"/>
          <p:cNvSpPr/>
          <p:nvPr/>
        </p:nvSpPr>
        <p:spPr>
          <a:xfrm>
            <a:off x="6594176" y="5098854"/>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1553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object 4"/>
          <p:cNvSpPr/>
          <p:nvPr/>
        </p:nvSpPr>
        <p:spPr>
          <a:xfrm>
            <a:off x="0" y="0"/>
            <a:ext cx="12178747"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chemeClr val="tx1">
              <a:lumMod val="60000"/>
              <a:lumOff val="40000"/>
            </a:schemeClr>
          </a:solidFill>
        </p:spPr>
        <p:txBody>
          <a:bodyPr wrap="square" lIns="0" tIns="0" rIns="0" bIns="0" rtlCol="0"/>
          <a:lstStyle/>
          <a:p>
            <a:endParaRPr sz="1266">
              <a:solidFill>
                <a:srgbClr val="1E4191"/>
              </a:solidFill>
            </a:endParaRPr>
          </a:p>
        </p:txBody>
      </p:sp>
      <p:sp>
        <p:nvSpPr>
          <p:cNvPr id="34"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solidFill>
                <a:srgbClr val="1E4191"/>
              </a:solidFill>
            </a:endParaRPr>
          </a:p>
        </p:txBody>
      </p:sp>
      <p:sp>
        <p:nvSpPr>
          <p:cNvPr id="2" name="Title 1"/>
          <p:cNvSpPr>
            <a:spLocks noGrp="1"/>
          </p:cNvSpPr>
          <p:nvPr>
            <p:ph type="title"/>
          </p:nvPr>
        </p:nvSpPr>
        <p:spPr/>
        <p:txBody>
          <a:bodyPr/>
          <a:lstStyle/>
          <a:p>
            <a:r>
              <a:rPr lang="en-US" sz="3600" dirty="0">
                <a:solidFill>
                  <a:schemeClr val="bg1"/>
                </a:solidFill>
              </a:rPr>
              <a:t>Predix Cloud Platform</a:t>
            </a:r>
          </a:p>
        </p:txBody>
      </p:sp>
      <p:pic>
        <p:nvPicPr>
          <p:cNvPr id="1026" name="Picture 2" descr="https://www.predix.io/api/docs/img/predix_diagra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2646" y="861386"/>
            <a:ext cx="9484608" cy="331115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p:nvGrpSpPr>
        <p:grpSpPr>
          <a:xfrm>
            <a:off x="2606722" y="4240776"/>
            <a:ext cx="8004412" cy="2477069"/>
            <a:chOff x="457198" y="1137029"/>
            <a:chExt cx="11256525" cy="5041131"/>
          </a:xfrm>
        </p:grpSpPr>
        <p:sp>
          <p:nvSpPr>
            <p:cNvPr id="7" name="Rectangle 6"/>
            <p:cNvSpPr/>
            <p:nvPr/>
          </p:nvSpPr>
          <p:spPr>
            <a:xfrm>
              <a:off x="457198" y="4591760"/>
              <a:ext cx="3661577" cy="1586398"/>
            </a:xfrm>
            <a:prstGeom prst="rect">
              <a:avLst/>
            </a:prstGeom>
            <a:solidFill>
              <a:sysClr val="window" lastClr="FFFFFF"/>
            </a:solidFill>
            <a:ln w="12700" cap="flat" cmpd="sng" algn="ctr">
              <a:solidFill>
                <a:srgbClr val="5B9BD5"/>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Resources – App Dev Tools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DevBox</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 Predix-ready bundle of preinstalled and preconfigured app development tools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Buildpack</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 Cloud Foundry - Cloud Foundry compatible buildpacks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Machine Data Simulator - generate time series test data series, Machine, Analytics and Visualization</a:t>
              </a:r>
            </a:p>
          </p:txBody>
        </p:sp>
        <p:sp>
          <p:nvSpPr>
            <p:cNvPr id="8" name="Rectangle 7"/>
            <p:cNvSpPr/>
            <p:nvPr/>
          </p:nvSpPr>
          <p:spPr>
            <a:xfrm>
              <a:off x="457198" y="2856202"/>
              <a:ext cx="3661577" cy="1586398"/>
            </a:xfrm>
            <a:prstGeom prst="rect">
              <a:avLst/>
            </a:prstGeom>
            <a:solidFill>
              <a:sysClr val="window" lastClr="FFFFFF"/>
            </a:solidFill>
            <a:ln w="12700" cap="flat" cmpd="sng" algn="ctr">
              <a:solidFill>
                <a:srgbClr val="5B9BD5"/>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Edge Software &amp; Services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Machine</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 enables machine to machine, machine to cloud, and machine to human connectivity</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Edge Manager</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 Deployment and Monitoring</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Connectivity</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 plug-n-play, secure, and reliable connectivity services</a:t>
              </a:r>
            </a:p>
          </p:txBody>
        </p:sp>
        <p:sp>
          <p:nvSpPr>
            <p:cNvPr id="9" name="Rectangle 8"/>
            <p:cNvSpPr/>
            <p:nvPr/>
          </p:nvSpPr>
          <p:spPr>
            <a:xfrm>
              <a:off x="457198" y="1137029"/>
              <a:ext cx="3661577" cy="1586398"/>
            </a:xfrm>
            <a:prstGeom prst="rect">
              <a:avLst/>
            </a:prstGeom>
            <a:solidFill>
              <a:sysClr val="window" lastClr="FFFFFF"/>
            </a:solidFill>
            <a:ln w="12700" cap="flat" cmpd="sng" algn="ctr">
              <a:solidFill>
                <a:srgbClr val="5B9BD5"/>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Data Management Services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Asset Data</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 create and store machine asset models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Time Series</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 Manage, ingest, store and analyze data</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SQL Database</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 PostgreSQL</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Key-Value Store</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 redis - key-value cache and store</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AMQP</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 RabbitMQ - messages between apps, components and devices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Blobstore</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 Binary large object storage</a:t>
              </a:r>
            </a:p>
          </p:txBody>
        </p:sp>
        <p:sp>
          <p:nvSpPr>
            <p:cNvPr id="11" name="Rectangle 10"/>
            <p:cNvSpPr/>
            <p:nvPr/>
          </p:nvSpPr>
          <p:spPr>
            <a:xfrm>
              <a:off x="8052146" y="1137032"/>
              <a:ext cx="3661577" cy="1586398"/>
            </a:xfrm>
            <a:prstGeom prst="rect">
              <a:avLst/>
            </a:prstGeom>
            <a:solidFill>
              <a:sysClr val="window" lastClr="FFFFFF"/>
            </a:solidFill>
            <a:ln w="12700" cap="flat" cmpd="sng" algn="ctr">
              <a:solidFill>
                <a:srgbClr val="5B9BD5"/>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Analytics Services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Analytics Catalog</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Analytics Runtime </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elastic execution</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Analytic User Interface </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to upload, validate, and run analytics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GeoEnhance</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 pitney bowes - for location services</a:t>
              </a:r>
            </a:p>
          </p:txBody>
        </p:sp>
        <p:sp>
          <p:nvSpPr>
            <p:cNvPr id="12" name="Rectangle 11"/>
            <p:cNvSpPr/>
            <p:nvPr/>
          </p:nvSpPr>
          <p:spPr>
            <a:xfrm>
              <a:off x="4234841" y="1137029"/>
              <a:ext cx="3661577" cy="1586398"/>
            </a:xfrm>
            <a:prstGeom prst="rect">
              <a:avLst/>
            </a:prstGeom>
            <a:solidFill>
              <a:sysClr val="window" lastClr="FFFFFF"/>
            </a:solidFill>
            <a:ln w="12700" cap="flat" cmpd="sng" algn="ctr">
              <a:solidFill>
                <a:srgbClr val="5B9BD5"/>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Security Services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User Account &amp; Authentication</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Access Control Service </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Robust access control</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Tenant Management </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instance provisioning for tenants and runtime access</a:t>
              </a:r>
            </a:p>
          </p:txBody>
        </p:sp>
        <p:sp>
          <p:nvSpPr>
            <p:cNvPr id="13" name="Rectangle 12"/>
            <p:cNvSpPr/>
            <p:nvPr/>
          </p:nvSpPr>
          <p:spPr>
            <a:xfrm>
              <a:off x="8052146" y="2856202"/>
              <a:ext cx="3661577" cy="1586398"/>
            </a:xfrm>
            <a:prstGeom prst="rect">
              <a:avLst/>
            </a:prstGeom>
            <a:solidFill>
              <a:sysClr val="window" lastClr="FFFFFF"/>
            </a:solidFill>
            <a:ln w="12700" cap="flat" cmpd="sng" algn="ctr">
              <a:solidFill>
                <a:srgbClr val="5B9BD5"/>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App Services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Views</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 Control layout and component for UI</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Workflow</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 azuqua - for workflows between apps</a:t>
              </a:r>
            </a:p>
          </p:txBody>
        </p:sp>
        <p:sp>
          <p:nvSpPr>
            <p:cNvPr id="14" name="Rectangle 13"/>
            <p:cNvSpPr/>
            <p:nvPr/>
          </p:nvSpPr>
          <p:spPr>
            <a:xfrm>
              <a:off x="8052146" y="4591762"/>
              <a:ext cx="3661577" cy="1586398"/>
            </a:xfrm>
            <a:prstGeom prst="rect">
              <a:avLst/>
            </a:prstGeom>
            <a:solidFill>
              <a:sysClr val="window" lastClr="FFFFFF"/>
            </a:solidFill>
            <a:ln w="12700" cap="flat" cmpd="sng" algn="ctr">
              <a:solidFill>
                <a:srgbClr val="5B9BD5"/>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Mobile Services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Mobile SDK </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quickly build mobile apps to monitor, service, and maintain assets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Mobile Service </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design, develop, and deploy mobile apps</a:t>
              </a:r>
            </a:p>
          </p:txBody>
        </p:sp>
        <p:sp>
          <p:nvSpPr>
            <p:cNvPr id="15" name="Rectangle 14"/>
            <p:cNvSpPr/>
            <p:nvPr/>
          </p:nvSpPr>
          <p:spPr>
            <a:xfrm>
              <a:off x="4234841" y="4591760"/>
              <a:ext cx="3661577" cy="1586398"/>
            </a:xfrm>
            <a:prstGeom prst="rect">
              <a:avLst/>
            </a:prstGeom>
            <a:solidFill>
              <a:sysClr val="window" lastClr="FFFFFF"/>
            </a:solidFill>
            <a:ln w="12700" cap="flat" cmpd="sng" algn="ctr">
              <a:solidFill>
                <a:srgbClr val="5B9BD5"/>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DevOps Services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Logging</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 Logstash - log, save, search, and visualize logs</a:t>
              </a:r>
            </a:p>
          </p:txBody>
        </p:sp>
        <p:sp>
          <p:nvSpPr>
            <p:cNvPr id="16" name="Rectangle 15"/>
            <p:cNvSpPr/>
            <p:nvPr/>
          </p:nvSpPr>
          <p:spPr>
            <a:xfrm>
              <a:off x="4234841" y="2856202"/>
              <a:ext cx="3661577" cy="1586398"/>
            </a:xfrm>
            <a:prstGeom prst="rect">
              <a:avLst/>
            </a:prstGeom>
            <a:solidFill>
              <a:sysClr val="window" lastClr="FFFFFF"/>
            </a:solidFill>
            <a:ln w="12700" cap="flat" cmpd="sng" algn="ctr">
              <a:solidFill>
                <a:srgbClr val="5B9BD5"/>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Commercialization Services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Business Operations </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nurego - to monetize services using subscription mgmt., profitability analysis, and customer segmentation</a:t>
              </a:r>
            </a:p>
          </p:txBody>
        </p:sp>
      </p:grpSp>
      <p:sp>
        <p:nvSpPr>
          <p:cNvPr id="17" name="Rectangle 16"/>
          <p:cNvSpPr/>
          <p:nvPr/>
        </p:nvSpPr>
        <p:spPr>
          <a:xfrm>
            <a:off x="0" y="753882"/>
            <a:ext cx="2294764" cy="6091033"/>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314" y="881144"/>
            <a:ext cx="2292450" cy="590931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Calibri" panose="020F0502020204030204" pitchFamily="34" charset="0"/>
              </a:rPr>
              <a:t>Platform for future of all GE applications and services</a:t>
            </a:r>
          </a:p>
          <a:p>
            <a:pPr marL="285750" indent="-285750">
              <a:buFont typeface="Arial" panose="020B0604020202020204" pitchFamily="34" charset="0"/>
              <a:buChar char="•"/>
            </a:pPr>
            <a:endParaRPr lang="en-US" dirty="0">
              <a:solidFill>
                <a:schemeClr val="bg1"/>
              </a:solidFill>
              <a:latin typeface="Calibri" panose="020F0502020204030204" pitchFamily="34" charset="0"/>
            </a:endParaRPr>
          </a:p>
          <a:p>
            <a:pPr marL="285750" indent="-285750">
              <a:buFont typeface="Arial" panose="020B0604020202020204" pitchFamily="34" charset="0"/>
              <a:buChar char="•"/>
            </a:pPr>
            <a:r>
              <a:rPr lang="en-US" dirty="0">
                <a:solidFill>
                  <a:schemeClr val="bg1"/>
                </a:solidFill>
                <a:latin typeface="Calibri" panose="020F0502020204030204" pitchFamily="34" charset="0"/>
              </a:rPr>
              <a:t>Built on Pivotal Cloud Foundry PaaS</a:t>
            </a:r>
          </a:p>
          <a:p>
            <a:pPr marL="285750" indent="-285750">
              <a:buFont typeface="Arial" panose="020B0604020202020204" pitchFamily="34" charset="0"/>
              <a:buChar char="•"/>
            </a:pPr>
            <a:endParaRPr lang="en-US" dirty="0">
              <a:solidFill>
                <a:schemeClr val="bg1"/>
              </a:solidFill>
              <a:latin typeface="Calibri" panose="020F0502020204030204" pitchFamily="34" charset="0"/>
            </a:endParaRPr>
          </a:p>
          <a:p>
            <a:pPr marL="285750" indent="-285750">
              <a:buFont typeface="Arial" panose="020B0604020202020204" pitchFamily="34" charset="0"/>
              <a:buChar char="•"/>
            </a:pPr>
            <a:r>
              <a:rPr lang="en-US" dirty="0">
                <a:solidFill>
                  <a:schemeClr val="bg1"/>
                </a:solidFill>
                <a:latin typeface="Calibri" panose="020F0502020204030204" pitchFamily="34" charset="0"/>
              </a:rPr>
              <a:t>Microservices-based architecture</a:t>
            </a:r>
          </a:p>
          <a:p>
            <a:pPr marL="285750" indent="-285750">
              <a:buFont typeface="Arial" panose="020B0604020202020204" pitchFamily="34" charset="0"/>
              <a:buChar char="•"/>
            </a:pPr>
            <a:endParaRPr lang="en-US" dirty="0">
              <a:solidFill>
                <a:schemeClr val="bg1"/>
              </a:solidFill>
              <a:latin typeface="Calibri" panose="020F0502020204030204" pitchFamily="34" charset="0"/>
            </a:endParaRPr>
          </a:p>
          <a:p>
            <a:pPr marL="285750" indent="-285750">
              <a:buFont typeface="Arial" panose="020B0604020202020204" pitchFamily="34" charset="0"/>
              <a:buChar char="•"/>
            </a:pPr>
            <a:r>
              <a:rPr lang="en-US" dirty="0">
                <a:solidFill>
                  <a:schemeClr val="bg1"/>
                </a:solidFill>
                <a:latin typeface="Calibri" panose="020F0502020204030204" pitchFamily="34" charset="0"/>
              </a:rPr>
              <a:t>Pre-built templates &amp; accelerators</a:t>
            </a:r>
          </a:p>
          <a:p>
            <a:pPr marL="285750" indent="-285750">
              <a:buFont typeface="Arial" panose="020B0604020202020204" pitchFamily="34" charset="0"/>
              <a:buChar char="•"/>
            </a:pPr>
            <a:endParaRPr lang="en-US" dirty="0">
              <a:solidFill>
                <a:schemeClr val="bg1"/>
              </a:solidFill>
              <a:latin typeface="Calibri" panose="020F0502020204030204" pitchFamily="34" charset="0"/>
            </a:endParaRPr>
          </a:p>
          <a:p>
            <a:pPr marL="285750" indent="-285750">
              <a:buFont typeface="Arial" panose="020B0604020202020204" pitchFamily="34" charset="0"/>
              <a:buChar char="•"/>
            </a:pPr>
            <a:r>
              <a:rPr lang="en-US" dirty="0">
                <a:solidFill>
                  <a:schemeClr val="bg1"/>
                </a:solidFill>
                <a:latin typeface="Calibri" panose="020F0502020204030204" pitchFamily="34" charset="0"/>
              </a:rPr>
              <a:t>UI components for Web &amp; Mobile</a:t>
            </a:r>
          </a:p>
          <a:p>
            <a:pPr marL="285750" indent="-285750">
              <a:buFont typeface="Arial" panose="020B0604020202020204" pitchFamily="34" charset="0"/>
              <a:buChar char="•"/>
            </a:pPr>
            <a:endParaRPr lang="en-US" dirty="0">
              <a:solidFill>
                <a:schemeClr val="bg1"/>
              </a:solidFill>
              <a:latin typeface="Calibri" panose="020F0502020204030204" pitchFamily="34" charset="0"/>
            </a:endParaRPr>
          </a:p>
          <a:p>
            <a:pPr marL="285750" indent="-285750">
              <a:buFont typeface="Arial" panose="020B0604020202020204" pitchFamily="34" charset="0"/>
              <a:buChar char="•"/>
            </a:pPr>
            <a:r>
              <a:rPr lang="en-US" dirty="0">
                <a:solidFill>
                  <a:schemeClr val="bg1"/>
                </a:solidFill>
                <a:latin typeface="Calibri" panose="020F0502020204030204" pitchFamily="34" charset="0"/>
              </a:rPr>
              <a:t>Rich services ecosystem </a:t>
            </a:r>
          </a:p>
          <a:p>
            <a:pPr lvl="1"/>
            <a:endParaRPr lang="en-US" dirty="0">
              <a:solidFill>
                <a:schemeClr val="bg1"/>
              </a:solidFill>
              <a:latin typeface="Calibri" panose="020F0502020204030204" pitchFamily="34" charset="0"/>
            </a:endParaRPr>
          </a:p>
        </p:txBody>
      </p:sp>
    </p:spTree>
    <p:extLst>
      <p:ext uri="{BB962C8B-B14F-4D97-AF65-F5344CB8AC3E}">
        <p14:creationId xmlns:p14="http://schemas.microsoft.com/office/powerpoint/2010/main" val="1247010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4"/>
          <p:cNvSpPr/>
          <p:nvPr/>
        </p:nvSpPr>
        <p:spPr>
          <a:xfrm>
            <a:off x="0" y="0"/>
            <a:ext cx="12178747"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rgbClr val="1E4191">
              <a:lumMod val="60000"/>
              <a:lumOff val="40000"/>
            </a:srgbClr>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266" b="0" i="0" u="none" strike="noStrike" kern="0" cap="none" spc="0" normalizeH="0" baseline="0" noProof="0">
              <a:ln>
                <a:noFill/>
              </a:ln>
              <a:solidFill>
                <a:srgbClr val="1E4191"/>
              </a:solidFill>
              <a:effectLst/>
              <a:uLnTx/>
              <a:uFillTx/>
              <a:latin typeface="GE Inspira Pitch"/>
            </a:endParaRPr>
          </a:p>
        </p:txBody>
      </p:sp>
      <p:sp>
        <p:nvSpPr>
          <p:cNvPr id="14"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solidFill>
                <a:srgbClr val="1E4191"/>
              </a:solidFill>
              <a:latin typeface="GE Inspira Pitch"/>
            </a:endParaRPr>
          </a:p>
        </p:txBody>
      </p:sp>
      <p:sp>
        <p:nvSpPr>
          <p:cNvPr id="4" name="Title 1"/>
          <p:cNvSpPr txBox="1">
            <a:spLocks/>
          </p:cNvSpPr>
          <p:nvPr/>
        </p:nvSpPr>
        <p:spPr>
          <a:xfrm>
            <a:off x="1718930" y="101448"/>
            <a:ext cx="8436864" cy="530352"/>
          </a:xfrm>
          <a:prstGeom prst="rect">
            <a:avLst/>
          </a:prstGeom>
        </p:spPr>
        <p:txBody>
          <a:bodyPr/>
          <a:lstStyle>
            <a:lvl1pPr algn="ctr" defTabSz="914400" rtl="0" eaLnBrk="1" latinLnBrk="0" hangingPunct="1">
              <a:spcBef>
                <a:spcPct val="0"/>
              </a:spcBef>
              <a:buNone/>
              <a:defRPr sz="2400" b="1" kern="1200">
                <a:solidFill>
                  <a:schemeClr val="tx1"/>
                </a:solidFill>
                <a:latin typeface="+mn-lt"/>
                <a:ea typeface="+mj-ea"/>
                <a:cs typeface="+mj-cs"/>
              </a:defRPr>
            </a:lvl1pPr>
          </a:lstStyle>
          <a:p>
            <a:r>
              <a:rPr lang="en-US" sz="4000" dirty="0">
                <a:solidFill>
                  <a:schemeClr val="bg1"/>
                </a:solidFill>
                <a:latin typeface="+mj-lt"/>
              </a:rPr>
              <a:t>Solution Context</a:t>
            </a:r>
          </a:p>
        </p:txBody>
      </p:sp>
      <p:sp>
        <p:nvSpPr>
          <p:cNvPr id="19" name="Content Placeholder 1"/>
          <p:cNvSpPr txBox="1">
            <a:spLocks/>
          </p:cNvSpPr>
          <p:nvPr/>
        </p:nvSpPr>
        <p:spPr bwMode="auto">
          <a:xfrm>
            <a:off x="173914" y="901438"/>
            <a:ext cx="12018086" cy="59189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u="sng" dirty="0">
                <a:solidFill>
                  <a:srgbClr val="5881DD"/>
                </a:solidFill>
              </a:rPr>
              <a:t>Opportunities</a:t>
            </a:r>
            <a:endParaRPr lang="en-US" sz="1600" u="sng" dirty="0">
              <a:solidFill>
                <a:srgbClr val="5881DD"/>
              </a:solidFill>
            </a:endParaRPr>
          </a:p>
          <a:p>
            <a:endParaRPr lang="en-US" sz="1600" dirty="0">
              <a:solidFill>
                <a:srgbClr val="5881DD"/>
              </a:solidFill>
            </a:endParaRPr>
          </a:p>
          <a:p>
            <a:pPr>
              <a:buClr>
                <a:srgbClr val="5881DD"/>
              </a:buClr>
            </a:pPr>
            <a:r>
              <a:rPr lang="en-US" sz="1600" dirty="0">
                <a:solidFill>
                  <a:srgbClr val="5881DD"/>
                </a:solidFill>
              </a:rPr>
              <a:t>Today, functionality in InSight is delivered to GE’s customers primarily through GE-developed applications such as InSight Web and InSight mobile applications.</a:t>
            </a:r>
          </a:p>
          <a:p>
            <a:r>
              <a:rPr lang="en-US" sz="1600" dirty="0">
                <a:solidFill>
                  <a:srgbClr val="5881DD"/>
                </a:solidFill>
              </a:rPr>
              <a:t>Substantial opportunities exist for GE to </a:t>
            </a:r>
            <a:r>
              <a:rPr lang="en-US" sz="1600" b="1" dirty="0">
                <a:solidFill>
                  <a:srgbClr val="5881DD"/>
                </a:solidFill>
              </a:rPr>
              <a:t>create and market secure, reliable, standards-based Application Programming Interfaces (APIs) for InSight </a:t>
            </a:r>
            <a:r>
              <a:rPr lang="en-US" sz="1600" dirty="0">
                <a:solidFill>
                  <a:srgbClr val="5881DD"/>
                </a:solidFill>
              </a:rPr>
              <a:t>that will</a:t>
            </a:r>
          </a:p>
          <a:p>
            <a:endParaRPr lang="en-US" sz="1600" b="1" dirty="0">
              <a:solidFill>
                <a:srgbClr val="5881DD"/>
              </a:solidFill>
            </a:endParaRPr>
          </a:p>
          <a:p>
            <a:r>
              <a:rPr lang="en-US" sz="1600" b="1" dirty="0">
                <a:solidFill>
                  <a:srgbClr val="5881DD"/>
                </a:solidFill>
              </a:rPr>
              <a:t>Enable GE to:</a:t>
            </a:r>
          </a:p>
          <a:p>
            <a:pPr marL="285750" indent="-285750">
              <a:buFont typeface="Wingdings" panose="05000000000000000000" pitchFamily="2" charset="2"/>
              <a:buChar char="§"/>
            </a:pPr>
            <a:r>
              <a:rPr lang="en-US" sz="1600" b="1" dirty="0">
                <a:solidFill>
                  <a:srgbClr val="5881DD"/>
                </a:solidFill>
              </a:rPr>
              <a:t>Generate new revenue </a:t>
            </a:r>
            <a:r>
              <a:rPr lang="en-US" sz="1600" dirty="0">
                <a:solidFill>
                  <a:srgbClr val="5881DD"/>
                </a:solidFill>
              </a:rPr>
              <a:t>streams from GE’s existing investments in InSight</a:t>
            </a:r>
          </a:p>
          <a:p>
            <a:pPr marL="285750" indent="-285750">
              <a:buFont typeface="Wingdings" panose="05000000000000000000" pitchFamily="2" charset="2"/>
              <a:buChar char="§"/>
            </a:pPr>
            <a:r>
              <a:rPr lang="en-US" sz="1600" b="1" dirty="0">
                <a:solidFill>
                  <a:srgbClr val="5881DD"/>
                </a:solidFill>
              </a:rPr>
              <a:t>Market individual capabilities and packages of capabilities </a:t>
            </a:r>
            <a:r>
              <a:rPr lang="en-US" sz="1600" dirty="0">
                <a:solidFill>
                  <a:srgbClr val="5881DD"/>
                </a:solidFill>
              </a:rPr>
              <a:t>in InSight as subscriptions</a:t>
            </a:r>
          </a:p>
          <a:p>
            <a:pPr marL="285750" indent="-285750">
              <a:buFont typeface="Wingdings" panose="05000000000000000000" pitchFamily="2" charset="2"/>
              <a:buChar char="§"/>
            </a:pPr>
            <a:r>
              <a:rPr lang="en-US" sz="1600" b="1" dirty="0">
                <a:solidFill>
                  <a:srgbClr val="5881DD"/>
                </a:solidFill>
              </a:rPr>
              <a:t>Gain deep visibility in demand and usage </a:t>
            </a:r>
            <a:r>
              <a:rPr lang="en-US" sz="1600" dirty="0">
                <a:solidFill>
                  <a:srgbClr val="5881DD"/>
                </a:solidFill>
              </a:rPr>
              <a:t>of individual features and functionality in InSight through usage metering</a:t>
            </a:r>
          </a:p>
          <a:p>
            <a:pPr marL="285750" indent="-285750">
              <a:buFont typeface="Wingdings" panose="05000000000000000000" pitchFamily="2" charset="2"/>
              <a:buChar char="§"/>
            </a:pPr>
            <a:r>
              <a:rPr lang="en-US" sz="1600" b="1" dirty="0">
                <a:solidFill>
                  <a:srgbClr val="5881DD"/>
                </a:solidFill>
              </a:rPr>
              <a:t>Accurately invoice customers, users, and developers </a:t>
            </a:r>
            <a:r>
              <a:rPr lang="en-US" sz="1600" dirty="0">
                <a:solidFill>
                  <a:srgbClr val="5881DD"/>
                </a:solidFill>
              </a:rPr>
              <a:t>based on their actual usage of InSight features and functionality</a:t>
            </a:r>
          </a:p>
          <a:p>
            <a:endParaRPr lang="en-US" sz="1600" b="1" dirty="0">
              <a:solidFill>
                <a:srgbClr val="5881DD"/>
              </a:solidFill>
            </a:endParaRPr>
          </a:p>
          <a:p>
            <a:r>
              <a:rPr lang="en-US" sz="1600" b="1" dirty="0">
                <a:solidFill>
                  <a:srgbClr val="5881DD"/>
                </a:solidFill>
              </a:rPr>
              <a:t>Enable GE’s customers, InSight users, and application developers to:</a:t>
            </a:r>
          </a:p>
          <a:p>
            <a:pPr marL="285750" indent="-285750">
              <a:buFont typeface="Wingdings" panose="05000000000000000000" pitchFamily="2" charset="2"/>
              <a:buChar char="§"/>
            </a:pPr>
            <a:r>
              <a:rPr lang="en-US" sz="1600" b="1" dirty="0">
                <a:solidFill>
                  <a:srgbClr val="5881DD"/>
                </a:solidFill>
              </a:rPr>
              <a:t>Integrate securely with InSight </a:t>
            </a:r>
            <a:r>
              <a:rPr lang="en-US" sz="1600" dirty="0">
                <a:solidFill>
                  <a:srgbClr val="5881DD"/>
                </a:solidFill>
              </a:rPr>
              <a:t>though standards-based Web interfaces</a:t>
            </a:r>
          </a:p>
          <a:p>
            <a:pPr marL="285750" indent="-285750">
              <a:buFont typeface="Wingdings" panose="05000000000000000000" pitchFamily="2" charset="2"/>
              <a:buChar char="§"/>
            </a:pPr>
            <a:r>
              <a:rPr lang="en-US" sz="1600" b="1" dirty="0">
                <a:solidFill>
                  <a:srgbClr val="5881DD"/>
                </a:solidFill>
              </a:rPr>
              <a:t>Incorporate GE InSight functionality into applications </a:t>
            </a:r>
            <a:r>
              <a:rPr lang="en-US" sz="1600" dirty="0">
                <a:solidFill>
                  <a:srgbClr val="5881DD"/>
                </a:solidFill>
              </a:rPr>
              <a:t>and IT solutions</a:t>
            </a:r>
          </a:p>
          <a:p>
            <a:pPr marL="285750" indent="-285750">
              <a:buFont typeface="Wingdings" panose="05000000000000000000" pitchFamily="2" charset="2"/>
              <a:buChar char="§"/>
            </a:pPr>
            <a:r>
              <a:rPr lang="en-US" sz="1600" b="1" dirty="0">
                <a:solidFill>
                  <a:srgbClr val="5881DD"/>
                </a:solidFill>
              </a:rPr>
              <a:t>Create new and innovative solutions &amp; applications </a:t>
            </a:r>
            <a:r>
              <a:rPr lang="en-US" sz="1600" dirty="0">
                <a:solidFill>
                  <a:srgbClr val="5881DD"/>
                </a:solidFill>
              </a:rPr>
              <a:t>built on capabilities and functionality available in Insight </a:t>
            </a:r>
          </a:p>
          <a:p>
            <a:pPr marL="285750" indent="-285750">
              <a:buFont typeface="Wingdings" panose="05000000000000000000" pitchFamily="2" charset="2"/>
              <a:buChar char="§"/>
            </a:pPr>
            <a:r>
              <a:rPr lang="en-US" sz="1600" b="1" dirty="0">
                <a:solidFill>
                  <a:srgbClr val="5881DD"/>
                </a:solidFill>
              </a:rPr>
              <a:t>Automate human interactions </a:t>
            </a:r>
            <a:r>
              <a:rPr lang="en-US" sz="1600" dirty="0">
                <a:solidFill>
                  <a:srgbClr val="5881DD"/>
                </a:solidFill>
              </a:rPr>
              <a:t>with InSight to reduce costs and exposure to operational risks</a:t>
            </a:r>
          </a:p>
          <a:p>
            <a:pPr marL="285750" indent="-285750">
              <a:buFont typeface="Wingdings" panose="05000000000000000000" pitchFamily="2" charset="2"/>
              <a:buChar char="§"/>
            </a:pPr>
            <a:r>
              <a:rPr lang="en-US" sz="1600" b="1" dirty="0">
                <a:solidFill>
                  <a:srgbClr val="5881DD"/>
                </a:solidFill>
              </a:rPr>
              <a:t>Automate reactions to events, trends and alarms </a:t>
            </a:r>
            <a:r>
              <a:rPr lang="en-US" sz="1600" dirty="0">
                <a:solidFill>
                  <a:srgbClr val="5881DD"/>
                </a:solidFill>
              </a:rPr>
              <a:t>in InSight in order to shorten reaction times and prevent service disruption &amp; outages</a:t>
            </a:r>
          </a:p>
          <a:p>
            <a:pPr marL="742950" lvl="1" indent="-285750">
              <a:buFont typeface="Wingdings" panose="05000000000000000000" pitchFamily="2" charset="2"/>
              <a:buChar char="§"/>
            </a:pPr>
            <a:endParaRPr lang="en-US" sz="1600" dirty="0">
              <a:solidFill>
                <a:srgbClr val="5881DD"/>
              </a:solidFill>
            </a:endParaRPr>
          </a:p>
          <a:p>
            <a:r>
              <a:rPr lang="en-US" sz="1600" dirty="0">
                <a:solidFill>
                  <a:srgbClr val="5881DD"/>
                </a:solidFill>
              </a:rPr>
              <a:t>Additional opportunities are seen for </a:t>
            </a:r>
            <a:r>
              <a:rPr lang="en-US" sz="1600" b="1" dirty="0">
                <a:solidFill>
                  <a:srgbClr val="5881DD"/>
                </a:solidFill>
              </a:rPr>
              <a:t>enhancements to reporting in InSight</a:t>
            </a:r>
            <a:r>
              <a:rPr lang="en-US" sz="1600" dirty="0">
                <a:solidFill>
                  <a:srgbClr val="5881DD"/>
                </a:solidFill>
              </a:rPr>
              <a:t>:</a:t>
            </a:r>
          </a:p>
          <a:p>
            <a:pPr marL="285750" indent="-285750">
              <a:buFont typeface="Wingdings" panose="05000000000000000000" pitchFamily="2" charset="2"/>
              <a:buChar char="§"/>
            </a:pPr>
            <a:r>
              <a:rPr lang="en-US" sz="1600" dirty="0">
                <a:solidFill>
                  <a:srgbClr val="5881DD"/>
                </a:solidFill>
              </a:rPr>
              <a:t>Ability to deliver reports to external systems through standard integration mechanisms (ex: HTTP/S POST)</a:t>
            </a:r>
          </a:p>
          <a:p>
            <a:pPr marL="285750" indent="-285750">
              <a:buFont typeface="Wingdings" panose="05000000000000000000" pitchFamily="2" charset="2"/>
              <a:buChar char="§"/>
            </a:pPr>
            <a:r>
              <a:rPr lang="en-US" sz="1600" dirty="0">
                <a:solidFill>
                  <a:srgbClr val="5881DD"/>
                </a:solidFill>
              </a:rPr>
              <a:t>Ability to report on data from multiple data sources</a:t>
            </a:r>
          </a:p>
          <a:p>
            <a:pPr>
              <a:buClr>
                <a:srgbClr val="5881DD"/>
              </a:buClr>
            </a:pPr>
            <a:endParaRPr lang="en-US" sz="1400" dirty="0">
              <a:solidFill>
                <a:srgbClr val="5881DD"/>
              </a:solidFill>
            </a:endParaRPr>
          </a:p>
        </p:txBody>
      </p:sp>
    </p:spTree>
    <p:extLst>
      <p:ext uri="{BB962C8B-B14F-4D97-AF65-F5344CB8AC3E}">
        <p14:creationId xmlns:p14="http://schemas.microsoft.com/office/powerpoint/2010/main" val="10814619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4"/>
          <p:cNvSpPr/>
          <p:nvPr/>
        </p:nvSpPr>
        <p:spPr>
          <a:xfrm>
            <a:off x="0" y="0"/>
            <a:ext cx="12178747"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rgbClr val="1E4191">
              <a:lumMod val="60000"/>
              <a:lumOff val="40000"/>
            </a:srgbClr>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266" b="0" i="0" u="none" strike="noStrike" kern="0" cap="none" spc="0" normalizeH="0" baseline="0" noProof="0">
              <a:ln>
                <a:noFill/>
              </a:ln>
              <a:solidFill>
                <a:srgbClr val="1E4191"/>
              </a:solidFill>
              <a:effectLst/>
              <a:uLnTx/>
              <a:uFillTx/>
              <a:latin typeface="GE Inspira Pitch"/>
            </a:endParaRPr>
          </a:p>
        </p:txBody>
      </p:sp>
      <p:sp>
        <p:nvSpPr>
          <p:cNvPr id="14"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solidFill>
                <a:srgbClr val="1E4191"/>
              </a:solidFill>
              <a:latin typeface="GE Inspira Pitch"/>
            </a:endParaRPr>
          </a:p>
        </p:txBody>
      </p:sp>
      <p:sp>
        <p:nvSpPr>
          <p:cNvPr id="4" name="Title 1"/>
          <p:cNvSpPr txBox="1">
            <a:spLocks/>
          </p:cNvSpPr>
          <p:nvPr/>
        </p:nvSpPr>
        <p:spPr>
          <a:xfrm>
            <a:off x="1718930" y="101448"/>
            <a:ext cx="8436864" cy="530352"/>
          </a:xfrm>
          <a:prstGeom prst="rect">
            <a:avLst/>
          </a:prstGeom>
        </p:spPr>
        <p:txBody>
          <a:bodyPr/>
          <a:lstStyle>
            <a:lvl1pPr algn="ctr" defTabSz="914400" rtl="0" eaLnBrk="1" latinLnBrk="0" hangingPunct="1">
              <a:spcBef>
                <a:spcPct val="0"/>
              </a:spcBef>
              <a:buNone/>
              <a:defRPr sz="2400" b="1" kern="1200">
                <a:solidFill>
                  <a:schemeClr val="tx1"/>
                </a:solidFill>
                <a:latin typeface="+mn-lt"/>
                <a:ea typeface="+mj-ea"/>
                <a:cs typeface="+mj-cs"/>
              </a:defRPr>
            </a:lvl1pPr>
          </a:lstStyle>
          <a:p>
            <a:r>
              <a:rPr lang="en-US" sz="4000" dirty="0">
                <a:solidFill>
                  <a:schemeClr val="bg1"/>
                </a:solidFill>
                <a:latin typeface="+mj-lt"/>
              </a:rPr>
              <a:t>Solution Context</a:t>
            </a:r>
          </a:p>
        </p:txBody>
      </p:sp>
      <p:sp>
        <p:nvSpPr>
          <p:cNvPr id="19" name="Content Placeholder 1"/>
          <p:cNvSpPr txBox="1">
            <a:spLocks/>
          </p:cNvSpPr>
          <p:nvPr/>
        </p:nvSpPr>
        <p:spPr bwMode="auto">
          <a:xfrm>
            <a:off x="37652" y="962834"/>
            <a:ext cx="9902414" cy="571228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u="sng" dirty="0">
                <a:solidFill>
                  <a:srgbClr val="5881DD"/>
                </a:solidFill>
                <a:cs typeface="Calibri"/>
              </a:rPr>
              <a:t>Goals/Objectives</a:t>
            </a:r>
          </a:p>
          <a:p>
            <a:pPr marL="342900" indent="-342900">
              <a:buClr>
                <a:srgbClr val="5881DD"/>
              </a:buClr>
              <a:buFont typeface="Wingdings" panose="05000000000000000000" pitchFamily="2" charset="2"/>
              <a:buChar char="§"/>
            </a:pPr>
            <a:r>
              <a:rPr lang="en-US" sz="1600" dirty="0">
                <a:solidFill>
                  <a:srgbClr val="5881DD"/>
                </a:solidFill>
              </a:rPr>
              <a:t>Modernize functionality in InSight by transforming existing functionality to cloud-native, hyper-scalable microservices </a:t>
            </a:r>
          </a:p>
          <a:p>
            <a:pPr marL="342900" indent="-342900">
              <a:buClr>
                <a:srgbClr val="5881DD"/>
              </a:buClr>
              <a:buFont typeface="Wingdings" panose="05000000000000000000" pitchFamily="2" charset="2"/>
              <a:buChar char="§"/>
            </a:pPr>
            <a:r>
              <a:rPr lang="en-US" sz="1600" strike="sngStrike" dirty="0" smtClean="0">
                <a:solidFill>
                  <a:srgbClr val="FFC000"/>
                </a:solidFill>
              </a:rPr>
              <a:t>Create a secure, scalable API layer which provides GE’s customers, </a:t>
            </a:r>
            <a:r>
              <a:rPr lang="en-US" sz="1600" strike="sngStrike" dirty="0" err="1" smtClean="0">
                <a:solidFill>
                  <a:srgbClr val="FFC000"/>
                </a:solidFill>
              </a:rPr>
              <a:t>InSight</a:t>
            </a:r>
            <a:r>
              <a:rPr lang="en-US" sz="1600" strike="sngStrike" dirty="0" smtClean="0">
                <a:solidFill>
                  <a:srgbClr val="FFC000"/>
                </a:solidFill>
              </a:rPr>
              <a:t> users, and developers standards-compliant programmatic access to </a:t>
            </a:r>
            <a:r>
              <a:rPr lang="en-US" sz="1600" strike="sngStrike" dirty="0" err="1" smtClean="0">
                <a:solidFill>
                  <a:srgbClr val="FFC000"/>
                </a:solidFill>
              </a:rPr>
              <a:t>InSight</a:t>
            </a:r>
            <a:r>
              <a:rPr lang="en-US" sz="1600" strike="sngStrike" dirty="0" smtClean="0">
                <a:solidFill>
                  <a:srgbClr val="FFC000"/>
                </a:solidFill>
              </a:rPr>
              <a:t> capabilities and functionality through RESTful APIs</a:t>
            </a:r>
          </a:p>
          <a:p>
            <a:pPr marL="742950" lvl="1" indent="-285750">
              <a:lnSpc>
                <a:spcPct val="107000"/>
              </a:lnSpc>
              <a:buClr>
                <a:srgbClr val="5881DD"/>
              </a:buClr>
              <a:buFont typeface="Wingdings" panose="05000000000000000000" pitchFamily="2" charset="2"/>
              <a:buChar char="§"/>
            </a:pPr>
            <a:r>
              <a:rPr lang="en-US" sz="1600" strike="sngStrike" dirty="0" smtClean="0">
                <a:solidFill>
                  <a:srgbClr val="FFC000"/>
                </a:solidFill>
              </a:rPr>
              <a:t>Initial focus area for APIs: Reporting</a:t>
            </a:r>
          </a:p>
          <a:p>
            <a:pPr marL="285750" indent="-285750">
              <a:lnSpc>
                <a:spcPct val="107000"/>
              </a:lnSpc>
              <a:buClr>
                <a:srgbClr val="5881DD"/>
              </a:buClr>
              <a:buFont typeface="Wingdings" panose="05000000000000000000" pitchFamily="2" charset="2"/>
              <a:buChar char="§"/>
            </a:pPr>
            <a:r>
              <a:rPr lang="en-US" sz="1600" dirty="0" smtClean="0">
                <a:solidFill>
                  <a:srgbClr val="5881DD"/>
                </a:solidFill>
              </a:rPr>
              <a:t>Enhance </a:t>
            </a:r>
            <a:r>
              <a:rPr lang="en-US" sz="1600" dirty="0">
                <a:solidFill>
                  <a:srgbClr val="5881DD"/>
                </a:solidFill>
              </a:rPr>
              <a:t>InSight reporting to support the following additional use cases:</a:t>
            </a:r>
          </a:p>
          <a:p>
            <a:pPr marL="742950" lvl="1" indent="-285750">
              <a:lnSpc>
                <a:spcPct val="107000"/>
              </a:lnSpc>
              <a:buClr>
                <a:srgbClr val="5881DD"/>
              </a:buClr>
              <a:buFont typeface="Wingdings" panose="05000000000000000000" pitchFamily="2" charset="2"/>
              <a:buChar char="§"/>
            </a:pPr>
            <a:r>
              <a:rPr lang="en-US" sz="1600" dirty="0">
                <a:solidFill>
                  <a:srgbClr val="5881DD"/>
                </a:solidFill>
              </a:rPr>
              <a:t>Multiple data sources (through data </a:t>
            </a:r>
            <a:r>
              <a:rPr lang="en-US" sz="1600" dirty="0" smtClean="0">
                <a:solidFill>
                  <a:srgbClr val="5881DD"/>
                </a:solidFill>
              </a:rPr>
              <a:t>federation</a:t>
            </a:r>
            <a:r>
              <a:rPr lang="en-US" sz="1600" dirty="0" smtClean="0">
                <a:solidFill>
                  <a:schemeClr val="accent4"/>
                </a:solidFill>
              </a:rPr>
              <a:t> within Predix Environment</a:t>
            </a:r>
            <a:r>
              <a:rPr lang="en-US" sz="1600" dirty="0" smtClean="0">
                <a:solidFill>
                  <a:srgbClr val="5881DD"/>
                </a:solidFill>
              </a:rPr>
              <a:t>)</a:t>
            </a:r>
          </a:p>
          <a:p>
            <a:pPr marL="742950" lvl="1" indent="-285750">
              <a:lnSpc>
                <a:spcPct val="107000"/>
              </a:lnSpc>
              <a:buClr>
                <a:srgbClr val="5881DD"/>
              </a:buClr>
              <a:buFont typeface="Wingdings" panose="05000000000000000000" pitchFamily="2" charset="2"/>
              <a:buChar char="§"/>
            </a:pPr>
            <a:r>
              <a:rPr lang="en-US" sz="1600" strike="sngStrike" dirty="0" smtClean="0">
                <a:solidFill>
                  <a:srgbClr val="5881DD"/>
                </a:solidFill>
              </a:rPr>
              <a:t>Delivery </a:t>
            </a:r>
            <a:r>
              <a:rPr lang="en-US" sz="1600" strike="sngStrike" dirty="0">
                <a:solidFill>
                  <a:srgbClr val="5881DD"/>
                </a:solidFill>
              </a:rPr>
              <a:t>of reports to external systems through standards-compliant Web-based integrations: event notifications/web hooks, HTTPS posts, etc.</a:t>
            </a:r>
          </a:p>
          <a:p>
            <a:pPr lvl="2">
              <a:lnSpc>
                <a:spcPct val="107000"/>
              </a:lnSpc>
              <a:buClr>
                <a:srgbClr val="5881DD"/>
              </a:buClr>
            </a:pPr>
            <a:endParaRPr lang="en-US" sz="1600" b="1" dirty="0">
              <a:solidFill>
                <a:srgbClr val="5881DD"/>
              </a:solidFill>
              <a:cs typeface="Calibri"/>
            </a:endParaRPr>
          </a:p>
          <a:p>
            <a:r>
              <a:rPr lang="en-US" sz="1600" b="1" u="sng" dirty="0">
                <a:solidFill>
                  <a:srgbClr val="5881DD"/>
                </a:solidFill>
                <a:cs typeface="Calibri"/>
              </a:rPr>
              <a:t>Anticipated Outcomes</a:t>
            </a:r>
            <a:endParaRPr lang="en-US" sz="1600" u="sng" dirty="0">
              <a:solidFill>
                <a:srgbClr val="5881DD"/>
              </a:solidFill>
            </a:endParaRPr>
          </a:p>
          <a:p>
            <a:pPr marL="285750" indent="-285750">
              <a:buClr>
                <a:srgbClr val="5881DD"/>
              </a:buClr>
              <a:buFont typeface="Wingdings" panose="05000000000000000000" pitchFamily="2" charset="2"/>
              <a:buChar char="§"/>
            </a:pPr>
            <a:r>
              <a:rPr lang="en-US" sz="1600" strike="sngStrike" dirty="0" smtClean="0">
                <a:solidFill>
                  <a:schemeClr val="accent4"/>
                </a:solidFill>
                <a:cs typeface="Calibri"/>
              </a:rPr>
              <a:t>100</a:t>
            </a:r>
            <a:r>
              <a:rPr lang="en-US" sz="1600" strike="sngStrike" dirty="0">
                <a:solidFill>
                  <a:schemeClr val="accent4"/>
                </a:solidFill>
                <a:cs typeface="Calibri"/>
              </a:rPr>
              <a:t>% of GE InSight’s reporting capabilities available through secure REST based APIs</a:t>
            </a:r>
            <a:endParaRPr lang="en-US" sz="1600" strike="sngStrike" dirty="0">
              <a:solidFill>
                <a:schemeClr val="accent4"/>
              </a:solidFill>
            </a:endParaRPr>
          </a:p>
          <a:p>
            <a:pPr marL="285750" indent="-285750">
              <a:buClr>
                <a:srgbClr val="5881DD"/>
              </a:buClr>
              <a:buFont typeface="Wingdings" panose="05000000000000000000" pitchFamily="2" charset="2"/>
              <a:buChar char="§"/>
            </a:pPr>
            <a:r>
              <a:rPr lang="en-US" sz="1600" dirty="0">
                <a:solidFill>
                  <a:srgbClr val="5881DD"/>
                </a:solidFill>
              </a:rPr>
              <a:t>Reporting functionality is elastically scalable, leveraging cloud based infrastructure to automatically scale up and down as required, increasing infrastructure efficiency and reducing exposure to operational risks such as performance problems, scaling challenges, and service unavailability</a:t>
            </a:r>
          </a:p>
          <a:p>
            <a:pPr marL="285750" indent="-285750">
              <a:buClr>
                <a:srgbClr val="5881DD"/>
              </a:buClr>
              <a:buFont typeface="Wingdings" panose="05000000000000000000" pitchFamily="2" charset="2"/>
              <a:buChar char="§"/>
            </a:pPr>
            <a:r>
              <a:rPr lang="en-US" sz="1600" dirty="0">
                <a:solidFill>
                  <a:srgbClr val="5881DD"/>
                </a:solidFill>
              </a:rPr>
              <a:t>Functionality improvements around reporting are in place:</a:t>
            </a:r>
          </a:p>
          <a:p>
            <a:pPr marL="742950" lvl="1" indent="-285750">
              <a:buClr>
                <a:srgbClr val="5881DD"/>
              </a:buClr>
              <a:buFont typeface="Wingdings" panose="05000000000000000000" pitchFamily="2" charset="2"/>
              <a:buChar char="§"/>
            </a:pPr>
            <a:r>
              <a:rPr lang="en-US" sz="1600" dirty="0">
                <a:solidFill>
                  <a:srgbClr val="5881DD"/>
                </a:solidFill>
              </a:rPr>
              <a:t>Reports are able to leverage data from multiple data </a:t>
            </a:r>
            <a:r>
              <a:rPr lang="en-US" sz="1600" dirty="0" smtClean="0">
                <a:solidFill>
                  <a:srgbClr val="5881DD"/>
                </a:solidFill>
              </a:rPr>
              <a:t>sources</a:t>
            </a:r>
            <a:r>
              <a:rPr lang="en-US" sz="1600" dirty="0" smtClean="0">
                <a:solidFill>
                  <a:schemeClr val="accent4"/>
                </a:solidFill>
              </a:rPr>
              <a:t> within Predix</a:t>
            </a:r>
            <a:endParaRPr lang="en-US" sz="1600" dirty="0">
              <a:solidFill>
                <a:schemeClr val="accent4"/>
              </a:solidFill>
            </a:endParaRPr>
          </a:p>
          <a:p>
            <a:pPr marL="742950" lvl="1" indent="-285750">
              <a:buClr>
                <a:srgbClr val="5881DD"/>
              </a:buClr>
              <a:buFont typeface="Wingdings" panose="05000000000000000000" pitchFamily="2" charset="2"/>
              <a:buChar char="§"/>
            </a:pPr>
            <a:r>
              <a:rPr lang="en-US" sz="1600" strike="sngStrike" dirty="0">
                <a:solidFill>
                  <a:srgbClr val="5881DD"/>
                </a:solidFill>
              </a:rPr>
              <a:t>Reports are able to be delivered to external systems through standard Web based delivery mechanisms</a:t>
            </a:r>
          </a:p>
          <a:p>
            <a:pPr marL="285750" indent="-285750">
              <a:buClr>
                <a:srgbClr val="5881DD"/>
              </a:buClr>
              <a:buFont typeface="Wingdings" panose="05000000000000000000" pitchFamily="2" charset="2"/>
              <a:buChar char="§"/>
            </a:pPr>
            <a:r>
              <a:rPr lang="en-US" sz="1600" dirty="0">
                <a:solidFill>
                  <a:srgbClr val="5881DD"/>
                </a:solidFill>
              </a:rPr>
              <a:t>Continuous Integration and Delivery practices for version control, inspection automation, build automation, test automation, and deployment automation are in place and operational for reporting and for all new services created, minimizing time and manual effort required to deliver new functionality.</a:t>
            </a:r>
          </a:p>
          <a:p>
            <a:pPr marL="285750" indent="-285750">
              <a:buClr>
                <a:srgbClr val="5881DD"/>
              </a:buClr>
              <a:buFont typeface="Wingdings" panose="05000000000000000000" pitchFamily="2" charset="2"/>
              <a:buChar char="§"/>
            </a:pPr>
            <a:endParaRPr lang="en-US" sz="1600" dirty="0">
              <a:solidFill>
                <a:srgbClr val="5881DD"/>
              </a:solidFill>
              <a:cs typeface="Calibri"/>
            </a:endParaRPr>
          </a:p>
          <a:p>
            <a:pPr marL="285750" indent="-285750">
              <a:buClr>
                <a:srgbClr val="5881DD"/>
              </a:buClr>
              <a:buFont typeface="Wingdings" panose="05000000000000000000" pitchFamily="2" charset="2"/>
              <a:buChar char="§"/>
            </a:pPr>
            <a:endParaRPr lang="en-US" sz="1600" dirty="0">
              <a:solidFill>
                <a:srgbClr val="5881DD"/>
              </a:solidFill>
            </a:endParaRPr>
          </a:p>
        </p:txBody>
      </p:sp>
    </p:spTree>
    <p:extLst>
      <p:ext uri="{BB962C8B-B14F-4D97-AF65-F5344CB8AC3E}">
        <p14:creationId xmlns:p14="http://schemas.microsoft.com/office/powerpoint/2010/main" val="4111005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403703" y="1774291"/>
            <a:ext cx="632897" cy="988828"/>
          </a:xfrm>
          <a:prstGeom prst="roundRect">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1447780" y="1846007"/>
            <a:ext cx="545524" cy="788059"/>
          </a:xfrm>
          <a:prstGeom prst="roundRect">
            <a:avLst/>
          </a:prstGeom>
          <a:solidFill>
            <a:schemeClr val="bg1"/>
          </a:solid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bject 4"/>
          <p:cNvSpPr/>
          <p:nvPr/>
        </p:nvSpPr>
        <p:spPr>
          <a:xfrm>
            <a:off x="0" y="0"/>
            <a:ext cx="12200613"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chemeClr val="tx1">
              <a:lumMod val="60000"/>
              <a:lumOff val="40000"/>
            </a:schemeClr>
          </a:solidFill>
        </p:spPr>
        <p:txBody>
          <a:bodyPr wrap="square" lIns="0" tIns="0" rIns="0" bIns="0" rtlCol="0"/>
          <a:lstStyle/>
          <a:p>
            <a:endParaRPr sz="1266">
              <a:solidFill>
                <a:srgbClr val="1E4191"/>
              </a:solidFill>
            </a:endParaRPr>
          </a:p>
        </p:txBody>
      </p:sp>
      <p:sp>
        <p:nvSpPr>
          <p:cNvPr id="34"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solidFill>
                <a:srgbClr val="1E4191"/>
              </a:solidFill>
            </a:endParaRPr>
          </a:p>
        </p:txBody>
      </p:sp>
      <p:sp>
        <p:nvSpPr>
          <p:cNvPr id="2" name="Title 1"/>
          <p:cNvSpPr>
            <a:spLocks noGrp="1"/>
          </p:cNvSpPr>
          <p:nvPr>
            <p:ph type="title"/>
          </p:nvPr>
        </p:nvSpPr>
        <p:spPr/>
        <p:txBody>
          <a:bodyPr/>
          <a:lstStyle/>
          <a:p>
            <a:r>
              <a:rPr lang="en-US" sz="3600" dirty="0">
                <a:solidFill>
                  <a:schemeClr val="bg1"/>
                </a:solidFill>
              </a:rPr>
              <a:t>InSight Platform Vision</a:t>
            </a:r>
          </a:p>
        </p:txBody>
      </p:sp>
      <p:cxnSp>
        <p:nvCxnSpPr>
          <p:cNvPr id="17" name="Straight Connector 16"/>
          <p:cNvCxnSpPr/>
          <p:nvPr/>
        </p:nvCxnSpPr>
        <p:spPr>
          <a:xfrm>
            <a:off x="4175722" y="1340635"/>
            <a:ext cx="0" cy="5056094"/>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0" y="909313"/>
            <a:ext cx="4074127" cy="369332"/>
          </a:xfrm>
          <a:prstGeom prst="rect">
            <a:avLst/>
          </a:prstGeom>
          <a:noFill/>
        </p:spPr>
        <p:txBody>
          <a:bodyPr wrap="square" rtlCol="0">
            <a:spAutoFit/>
          </a:bodyPr>
          <a:lstStyle/>
          <a:p>
            <a:pPr algn="ctr"/>
            <a:r>
              <a:rPr lang="en-US" b="1" dirty="0">
                <a:solidFill>
                  <a:srgbClr val="1E4191">
                    <a:lumMod val="60000"/>
                    <a:lumOff val="40000"/>
                  </a:srgbClr>
                </a:solidFill>
              </a:rPr>
              <a:t>Current State</a:t>
            </a:r>
          </a:p>
        </p:txBody>
      </p:sp>
      <p:sp>
        <p:nvSpPr>
          <p:cNvPr id="10" name="TextBox 9"/>
          <p:cNvSpPr txBox="1"/>
          <p:nvPr/>
        </p:nvSpPr>
        <p:spPr>
          <a:xfrm>
            <a:off x="41079" y="2081588"/>
            <a:ext cx="376026" cy="261610"/>
          </a:xfrm>
          <a:prstGeom prst="rect">
            <a:avLst/>
          </a:prstGeom>
          <a:noFill/>
        </p:spPr>
        <p:txBody>
          <a:bodyPr wrap="square" rtlCol="0">
            <a:spAutoFit/>
          </a:bodyPr>
          <a:lstStyle/>
          <a:p>
            <a:r>
              <a:rPr lang="en-US" sz="1100" b="1" dirty="0">
                <a:solidFill>
                  <a:srgbClr val="1E4191">
                    <a:lumMod val="60000"/>
                    <a:lumOff val="40000"/>
                  </a:srgbClr>
                </a:solidFill>
              </a:rPr>
              <a:t>UI</a:t>
            </a:r>
          </a:p>
        </p:txBody>
      </p:sp>
      <p:sp>
        <p:nvSpPr>
          <p:cNvPr id="11" name="TextBox 10"/>
          <p:cNvSpPr txBox="1"/>
          <p:nvPr/>
        </p:nvSpPr>
        <p:spPr>
          <a:xfrm>
            <a:off x="41079" y="2850417"/>
            <a:ext cx="1316051" cy="600164"/>
          </a:xfrm>
          <a:prstGeom prst="rect">
            <a:avLst/>
          </a:prstGeom>
          <a:noFill/>
        </p:spPr>
        <p:txBody>
          <a:bodyPr wrap="square" rtlCol="0">
            <a:spAutoFit/>
          </a:bodyPr>
          <a:lstStyle/>
          <a:p>
            <a:r>
              <a:rPr lang="en-US" sz="1100" b="1" dirty="0">
                <a:solidFill>
                  <a:srgbClr val="1E4191">
                    <a:lumMod val="60000"/>
                    <a:lumOff val="40000"/>
                  </a:srgbClr>
                </a:solidFill>
              </a:rPr>
              <a:t>Application </a:t>
            </a:r>
            <a:br>
              <a:rPr lang="en-US" sz="1100" b="1" dirty="0">
                <a:solidFill>
                  <a:srgbClr val="1E4191">
                    <a:lumMod val="60000"/>
                    <a:lumOff val="40000"/>
                  </a:srgbClr>
                </a:solidFill>
              </a:rPr>
            </a:br>
            <a:r>
              <a:rPr lang="en-US" sz="1100" b="1" dirty="0">
                <a:solidFill>
                  <a:srgbClr val="1E4191">
                    <a:lumMod val="60000"/>
                    <a:lumOff val="40000"/>
                  </a:srgbClr>
                </a:solidFill>
              </a:rPr>
              <a:t>Services</a:t>
            </a:r>
            <a:br>
              <a:rPr lang="en-US" sz="1100" b="1" dirty="0">
                <a:solidFill>
                  <a:srgbClr val="1E4191">
                    <a:lumMod val="60000"/>
                    <a:lumOff val="40000"/>
                  </a:srgbClr>
                </a:solidFill>
              </a:rPr>
            </a:br>
            <a:r>
              <a:rPr lang="en-US" sz="1100" b="1" dirty="0">
                <a:solidFill>
                  <a:srgbClr val="1E4191">
                    <a:lumMod val="60000"/>
                    <a:lumOff val="40000"/>
                  </a:srgbClr>
                </a:solidFill>
              </a:rPr>
              <a:t>Layer</a:t>
            </a:r>
          </a:p>
        </p:txBody>
      </p:sp>
      <p:sp>
        <p:nvSpPr>
          <p:cNvPr id="12" name="TextBox 11"/>
          <p:cNvSpPr txBox="1"/>
          <p:nvPr/>
        </p:nvSpPr>
        <p:spPr>
          <a:xfrm>
            <a:off x="41079" y="5446896"/>
            <a:ext cx="1291855" cy="430887"/>
          </a:xfrm>
          <a:prstGeom prst="rect">
            <a:avLst/>
          </a:prstGeom>
          <a:noFill/>
        </p:spPr>
        <p:txBody>
          <a:bodyPr wrap="square" rtlCol="0">
            <a:spAutoFit/>
          </a:bodyPr>
          <a:lstStyle/>
          <a:p>
            <a:r>
              <a:rPr lang="en-US" sz="1100" b="1" dirty="0">
                <a:solidFill>
                  <a:srgbClr val="1E4191">
                    <a:lumMod val="60000"/>
                    <a:lumOff val="40000"/>
                  </a:srgbClr>
                </a:solidFill>
              </a:rPr>
              <a:t>Backend   </a:t>
            </a:r>
            <a:br>
              <a:rPr lang="en-US" sz="1100" b="1" dirty="0">
                <a:solidFill>
                  <a:srgbClr val="1E4191">
                    <a:lumMod val="60000"/>
                    <a:lumOff val="40000"/>
                  </a:srgbClr>
                </a:solidFill>
              </a:rPr>
            </a:br>
            <a:r>
              <a:rPr lang="en-US" sz="1100" b="1" dirty="0">
                <a:solidFill>
                  <a:srgbClr val="1E4191">
                    <a:lumMod val="60000"/>
                    <a:lumOff val="40000"/>
                  </a:srgbClr>
                </a:solidFill>
              </a:rPr>
              <a:t>Dependencies</a:t>
            </a:r>
          </a:p>
        </p:txBody>
      </p:sp>
      <p:sp>
        <p:nvSpPr>
          <p:cNvPr id="13" name="TextBox 12"/>
          <p:cNvSpPr txBox="1"/>
          <p:nvPr/>
        </p:nvSpPr>
        <p:spPr>
          <a:xfrm>
            <a:off x="41079" y="6290359"/>
            <a:ext cx="1154687" cy="261610"/>
          </a:xfrm>
          <a:prstGeom prst="rect">
            <a:avLst/>
          </a:prstGeom>
          <a:noFill/>
        </p:spPr>
        <p:txBody>
          <a:bodyPr wrap="square" rtlCol="0">
            <a:spAutoFit/>
          </a:bodyPr>
          <a:lstStyle/>
          <a:p>
            <a:r>
              <a:rPr lang="en-US" sz="1100" b="1" dirty="0">
                <a:solidFill>
                  <a:srgbClr val="1E4191">
                    <a:lumMod val="60000"/>
                    <a:lumOff val="40000"/>
                  </a:srgbClr>
                </a:solidFill>
              </a:rPr>
              <a:t>Infrastructure</a:t>
            </a:r>
          </a:p>
        </p:txBody>
      </p:sp>
      <p:grpSp>
        <p:nvGrpSpPr>
          <p:cNvPr id="9" name="Group 8"/>
          <p:cNvGrpSpPr/>
          <p:nvPr/>
        </p:nvGrpSpPr>
        <p:grpSpPr>
          <a:xfrm>
            <a:off x="2173397" y="1774291"/>
            <a:ext cx="1632831" cy="988828"/>
            <a:chOff x="1259225" y="1967024"/>
            <a:chExt cx="1632831" cy="988828"/>
          </a:xfrm>
        </p:grpSpPr>
        <p:sp>
          <p:nvSpPr>
            <p:cNvPr id="14" name="Rectangle 13"/>
            <p:cNvSpPr/>
            <p:nvPr/>
          </p:nvSpPr>
          <p:spPr>
            <a:xfrm>
              <a:off x="1259225" y="1967024"/>
              <a:ext cx="1632831" cy="988828"/>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5" name="Rectangle 14"/>
            <p:cNvSpPr/>
            <p:nvPr/>
          </p:nvSpPr>
          <p:spPr>
            <a:xfrm>
              <a:off x="1329927" y="2118427"/>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6" name="Rectangle 15"/>
            <p:cNvSpPr/>
            <p:nvPr/>
          </p:nvSpPr>
          <p:spPr>
            <a:xfrm>
              <a:off x="1329927" y="2354411"/>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8" name="Rectangle 17"/>
            <p:cNvSpPr/>
            <p:nvPr/>
          </p:nvSpPr>
          <p:spPr>
            <a:xfrm>
              <a:off x="1329926" y="2590395"/>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9" name="Rectangle 18"/>
            <p:cNvSpPr/>
            <p:nvPr/>
          </p:nvSpPr>
          <p:spPr>
            <a:xfrm>
              <a:off x="1259225" y="2826799"/>
              <a:ext cx="1632831" cy="129053"/>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0" name="Rectangle 19"/>
            <p:cNvSpPr/>
            <p:nvPr/>
          </p:nvSpPr>
          <p:spPr>
            <a:xfrm>
              <a:off x="1259225" y="1967024"/>
              <a:ext cx="1632831" cy="129053"/>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1" name="Rectangle 20"/>
            <p:cNvSpPr/>
            <p:nvPr/>
          </p:nvSpPr>
          <p:spPr>
            <a:xfrm>
              <a:off x="1623526" y="2149869"/>
              <a:ext cx="1126128" cy="62313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7" name="Freeform 6"/>
            <p:cNvSpPr/>
            <p:nvPr/>
          </p:nvSpPr>
          <p:spPr>
            <a:xfrm>
              <a:off x="2076230" y="2191612"/>
              <a:ext cx="486780" cy="607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a:off x="2100880" y="2344012"/>
              <a:ext cx="486780" cy="607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1687556" y="2182507"/>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8" name="Rectangle 27"/>
            <p:cNvSpPr/>
            <p:nvPr/>
          </p:nvSpPr>
          <p:spPr>
            <a:xfrm>
              <a:off x="1698760" y="2482826"/>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9" name="Rectangle 28"/>
            <p:cNvSpPr/>
            <p:nvPr/>
          </p:nvSpPr>
          <p:spPr>
            <a:xfrm>
              <a:off x="2032697" y="2473855"/>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grpSp>
      <p:sp>
        <p:nvSpPr>
          <p:cNvPr id="40" name="Rectangle 39"/>
          <p:cNvSpPr/>
          <p:nvPr/>
        </p:nvSpPr>
        <p:spPr>
          <a:xfrm>
            <a:off x="1482947" y="1947944"/>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41" name="Rectangle 40"/>
          <p:cNvSpPr/>
          <p:nvPr/>
        </p:nvSpPr>
        <p:spPr>
          <a:xfrm>
            <a:off x="1482947" y="2134387"/>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42" name="Rectangle 41"/>
          <p:cNvSpPr/>
          <p:nvPr/>
        </p:nvSpPr>
        <p:spPr>
          <a:xfrm>
            <a:off x="1482947" y="2308130"/>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45" name="Rounded Rectangle 44"/>
          <p:cNvSpPr/>
          <p:nvPr/>
        </p:nvSpPr>
        <p:spPr>
          <a:xfrm>
            <a:off x="1583208" y="1898445"/>
            <a:ext cx="384562" cy="668725"/>
          </a:xfrm>
          <a:prstGeom prst="roundRect">
            <a:avLst/>
          </a:prstGeom>
          <a:noFill/>
          <a:ln w="635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46" name="Freeform 45"/>
          <p:cNvSpPr/>
          <p:nvPr/>
        </p:nvSpPr>
        <p:spPr>
          <a:xfrm>
            <a:off x="1737802" y="1980952"/>
            <a:ext cx="166231" cy="692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p:cNvSpPr/>
          <p:nvPr/>
        </p:nvSpPr>
        <p:spPr>
          <a:xfrm>
            <a:off x="1746220" y="2056244"/>
            <a:ext cx="166231" cy="692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1605074" y="2005367"/>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49" name="Rectangle 48"/>
          <p:cNvSpPr/>
          <p:nvPr/>
        </p:nvSpPr>
        <p:spPr>
          <a:xfrm>
            <a:off x="1608900" y="2160369"/>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50" name="Rectangle 49"/>
          <p:cNvSpPr/>
          <p:nvPr/>
        </p:nvSpPr>
        <p:spPr>
          <a:xfrm>
            <a:off x="1729286" y="2159668"/>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51" name="Rectangle 50"/>
          <p:cNvSpPr/>
          <p:nvPr/>
        </p:nvSpPr>
        <p:spPr>
          <a:xfrm>
            <a:off x="1612075" y="2306419"/>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52" name="Rectangle 51"/>
          <p:cNvSpPr/>
          <p:nvPr/>
        </p:nvSpPr>
        <p:spPr>
          <a:xfrm>
            <a:off x="1732461" y="2305718"/>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53" name="Rectangle 52"/>
          <p:cNvSpPr/>
          <p:nvPr/>
        </p:nvSpPr>
        <p:spPr>
          <a:xfrm>
            <a:off x="1479772" y="2466880"/>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2" name="Oval 21"/>
          <p:cNvSpPr/>
          <p:nvPr/>
        </p:nvSpPr>
        <p:spPr>
          <a:xfrm>
            <a:off x="1671008" y="2648892"/>
            <a:ext cx="92168" cy="91440"/>
          </a:xfrm>
          <a:prstGeom prst="ellipse">
            <a:avLst/>
          </a:prstGeom>
          <a:solidFill>
            <a:schemeClr val="bg1"/>
          </a:solid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1407468" y="2865213"/>
            <a:ext cx="2449803" cy="49126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3" name="Oval 22"/>
          <p:cNvSpPr/>
          <p:nvPr/>
        </p:nvSpPr>
        <p:spPr>
          <a:xfrm>
            <a:off x="1486282" y="2965243"/>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2314543" y="2965243"/>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3142804" y="2965243"/>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lowchart: Direct Access Storage 57"/>
          <p:cNvSpPr/>
          <p:nvPr/>
        </p:nvSpPr>
        <p:spPr>
          <a:xfrm>
            <a:off x="1495628" y="5583423"/>
            <a:ext cx="472761" cy="174293"/>
          </a:xfrm>
          <a:prstGeom prst="flowChartMagneticDrum">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p:cNvSpPr/>
          <p:nvPr/>
        </p:nvSpPr>
        <p:spPr>
          <a:xfrm>
            <a:off x="2793596" y="5465750"/>
            <a:ext cx="526218"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p:cNvGrpSpPr/>
          <p:nvPr/>
        </p:nvGrpSpPr>
        <p:grpSpPr>
          <a:xfrm>
            <a:off x="2928688" y="5557664"/>
            <a:ext cx="258496" cy="253833"/>
            <a:chOff x="1298781" y="3822989"/>
            <a:chExt cx="390186" cy="354791"/>
          </a:xfrm>
        </p:grpSpPr>
        <p:sp>
          <p:nvSpPr>
            <p:cNvPr id="68" name="Oval 67"/>
            <p:cNvSpPr/>
            <p:nvPr/>
          </p:nvSpPr>
          <p:spPr>
            <a:xfrm>
              <a:off x="1315115" y="3848167"/>
              <a:ext cx="347011" cy="310177"/>
            </a:xfrm>
            <a:prstGeom prst="ellipse">
              <a:avLst/>
            </a:prstGeom>
            <a:no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1446450" y="3822989"/>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1450204" y="4113151"/>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1616663"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1298781"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1607569" y="3887187"/>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1303335" y="388377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Flowchart: Direct Access Storage 76"/>
          <p:cNvSpPr/>
          <p:nvPr/>
        </p:nvSpPr>
        <p:spPr>
          <a:xfrm>
            <a:off x="2062423" y="5578426"/>
            <a:ext cx="472761" cy="174293"/>
          </a:xfrm>
          <a:prstGeom prst="flowChartMagneticDrum">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ounded Rectangle 77"/>
          <p:cNvSpPr/>
          <p:nvPr/>
        </p:nvSpPr>
        <p:spPr>
          <a:xfrm>
            <a:off x="1411438" y="5465750"/>
            <a:ext cx="1265187"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ounded Rectangle 78"/>
          <p:cNvSpPr/>
          <p:nvPr/>
        </p:nvSpPr>
        <p:spPr>
          <a:xfrm>
            <a:off x="3393754" y="5465750"/>
            <a:ext cx="532940"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lowchart: Magnetic Disk 79"/>
          <p:cNvSpPr/>
          <p:nvPr/>
        </p:nvSpPr>
        <p:spPr>
          <a:xfrm>
            <a:off x="3489469" y="5561306"/>
            <a:ext cx="218516" cy="191824"/>
          </a:xfrm>
          <a:prstGeom prst="flowChartMagneticDisk">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lowchart: Magnetic Disk 80"/>
          <p:cNvSpPr/>
          <p:nvPr/>
        </p:nvSpPr>
        <p:spPr>
          <a:xfrm>
            <a:off x="3578261" y="5673951"/>
            <a:ext cx="218516" cy="191824"/>
          </a:xfrm>
          <a:prstGeom prst="flowChartMagneticDisk">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1423747" y="6151845"/>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85" name="Rectangle 84"/>
          <p:cNvSpPr/>
          <p:nvPr/>
        </p:nvSpPr>
        <p:spPr>
          <a:xfrm>
            <a:off x="1969218" y="6151845"/>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86" name="Rectangle 85"/>
          <p:cNvSpPr/>
          <p:nvPr/>
        </p:nvSpPr>
        <p:spPr>
          <a:xfrm>
            <a:off x="2514689" y="6151845"/>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88" name="Rectangle 87"/>
          <p:cNvSpPr/>
          <p:nvPr/>
        </p:nvSpPr>
        <p:spPr>
          <a:xfrm>
            <a:off x="3060160" y="6151845"/>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89" name="Rectangle 88"/>
          <p:cNvSpPr/>
          <p:nvPr/>
        </p:nvSpPr>
        <p:spPr>
          <a:xfrm>
            <a:off x="3605632" y="6151845"/>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98" name="Rectangle 97"/>
          <p:cNvSpPr/>
          <p:nvPr/>
        </p:nvSpPr>
        <p:spPr>
          <a:xfrm>
            <a:off x="1407035" y="3527468"/>
            <a:ext cx="2423862" cy="1118770"/>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10" name="TextBox 109"/>
          <p:cNvSpPr txBox="1"/>
          <p:nvPr/>
        </p:nvSpPr>
        <p:spPr>
          <a:xfrm>
            <a:off x="41079" y="3759982"/>
            <a:ext cx="1341288" cy="600164"/>
          </a:xfrm>
          <a:prstGeom prst="rect">
            <a:avLst/>
          </a:prstGeom>
          <a:noFill/>
        </p:spPr>
        <p:txBody>
          <a:bodyPr wrap="square" rtlCol="0">
            <a:spAutoFit/>
          </a:bodyPr>
          <a:lstStyle/>
          <a:p>
            <a:r>
              <a:rPr lang="en-US" sz="1100" b="1" dirty="0">
                <a:solidFill>
                  <a:srgbClr val="1E4191">
                    <a:lumMod val="60000"/>
                    <a:lumOff val="40000"/>
                  </a:srgbClr>
                </a:solidFill>
              </a:rPr>
              <a:t>Middle Tier   </a:t>
            </a:r>
            <a:br>
              <a:rPr lang="en-US" sz="1100" b="1" dirty="0">
                <a:solidFill>
                  <a:srgbClr val="1E4191">
                    <a:lumMod val="60000"/>
                    <a:lumOff val="40000"/>
                  </a:srgbClr>
                </a:solidFill>
              </a:rPr>
            </a:br>
            <a:r>
              <a:rPr lang="en-US" sz="1100" b="1" dirty="0">
                <a:solidFill>
                  <a:srgbClr val="1E4191">
                    <a:lumMod val="60000"/>
                    <a:lumOff val="40000"/>
                  </a:srgbClr>
                </a:solidFill>
              </a:rPr>
              <a:t>Application </a:t>
            </a:r>
          </a:p>
          <a:p>
            <a:r>
              <a:rPr lang="en-US" sz="1100" b="1" dirty="0">
                <a:solidFill>
                  <a:srgbClr val="1E4191">
                    <a:lumMod val="60000"/>
                    <a:lumOff val="40000"/>
                  </a:srgbClr>
                </a:solidFill>
              </a:rPr>
              <a:t>Code</a:t>
            </a:r>
          </a:p>
        </p:txBody>
      </p:sp>
      <p:grpSp>
        <p:nvGrpSpPr>
          <p:cNvPr id="30" name="Group 29"/>
          <p:cNvGrpSpPr/>
          <p:nvPr/>
        </p:nvGrpSpPr>
        <p:grpSpPr>
          <a:xfrm>
            <a:off x="1455237" y="3584094"/>
            <a:ext cx="2261585" cy="989463"/>
            <a:chOff x="2722721" y="3490748"/>
            <a:chExt cx="1304721" cy="1006683"/>
          </a:xfrm>
        </p:grpSpPr>
        <p:sp>
          <p:nvSpPr>
            <p:cNvPr id="112" name="Flowchart: Direct Access Storage 111"/>
            <p:cNvSpPr/>
            <p:nvPr/>
          </p:nvSpPr>
          <p:spPr>
            <a:xfrm>
              <a:off x="3338189" y="4044283"/>
              <a:ext cx="190227" cy="84988"/>
            </a:xfrm>
            <a:prstGeom prst="flowChartMagneticDrum">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2722722" y="4346750"/>
              <a:ext cx="733611" cy="150681"/>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14" name="Rectangle 113"/>
            <p:cNvSpPr/>
            <p:nvPr/>
          </p:nvSpPr>
          <p:spPr>
            <a:xfrm>
              <a:off x="2722721" y="3490748"/>
              <a:ext cx="1304721" cy="146065"/>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15" name="Rectangle 114"/>
            <p:cNvSpPr/>
            <p:nvPr/>
          </p:nvSpPr>
          <p:spPr>
            <a:xfrm>
              <a:off x="2722721" y="3854579"/>
              <a:ext cx="1304721" cy="146065"/>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19" name="Rectangle 118"/>
            <p:cNvSpPr/>
            <p:nvPr/>
          </p:nvSpPr>
          <p:spPr>
            <a:xfrm>
              <a:off x="2722722" y="4047282"/>
              <a:ext cx="238025" cy="251690"/>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a:off x="3026751" y="4046891"/>
              <a:ext cx="238025" cy="251690"/>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p:cNvSpPr/>
            <p:nvPr/>
          </p:nvSpPr>
          <p:spPr>
            <a:xfrm>
              <a:off x="3596549" y="4053854"/>
              <a:ext cx="238025" cy="251690"/>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p:cNvSpPr/>
            <p:nvPr/>
          </p:nvSpPr>
          <p:spPr>
            <a:xfrm>
              <a:off x="3503018" y="4346750"/>
              <a:ext cx="328140" cy="150681"/>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23" name="Rectangle 122"/>
            <p:cNvSpPr/>
            <p:nvPr/>
          </p:nvSpPr>
          <p:spPr>
            <a:xfrm>
              <a:off x="2722721" y="3672520"/>
              <a:ext cx="1304721" cy="146065"/>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24" name="Rectangle 123"/>
            <p:cNvSpPr/>
            <p:nvPr/>
          </p:nvSpPr>
          <p:spPr>
            <a:xfrm>
              <a:off x="3320191" y="4178790"/>
              <a:ext cx="223590" cy="124530"/>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25" name="Rectangle 124"/>
            <p:cNvSpPr/>
            <p:nvPr/>
          </p:nvSpPr>
          <p:spPr>
            <a:xfrm>
              <a:off x="3894023" y="4049378"/>
              <a:ext cx="123374" cy="447766"/>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60000"/>
                    <a:lumOff val="40000"/>
                  </a:schemeClr>
                </a:solidFill>
                <a:latin typeface="Arial" panose="020B0604020202020204" pitchFamily="34" charset="0"/>
                <a:cs typeface="Arial" panose="020B0604020202020204" pitchFamily="34" charset="0"/>
              </a:endParaRPr>
            </a:p>
          </p:txBody>
        </p:sp>
      </p:grpSp>
      <p:sp>
        <p:nvSpPr>
          <p:cNvPr id="484" name="Right Arrow 483"/>
          <p:cNvSpPr/>
          <p:nvPr/>
        </p:nvSpPr>
        <p:spPr>
          <a:xfrm>
            <a:off x="3016141" y="926095"/>
            <a:ext cx="1802802" cy="402609"/>
          </a:xfrm>
          <a:prstGeom prst="rightArrow">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TextBox 231"/>
          <p:cNvSpPr txBox="1"/>
          <p:nvPr/>
        </p:nvSpPr>
        <p:spPr>
          <a:xfrm>
            <a:off x="4088250" y="939221"/>
            <a:ext cx="4241603" cy="369332"/>
          </a:xfrm>
          <a:prstGeom prst="rect">
            <a:avLst/>
          </a:prstGeom>
          <a:noFill/>
        </p:spPr>
        <p:txBody>
          <a:bodyPr wrap="square" rtlCol="0">
            <a:spAutoFit/>
          </a:bodyPr>
          <a:lstStyle/>
          <a:p>
            <a:pPr algn="ctr"/>
            <a:r>
              <a:rPr lang="en-US" b="1" dirty="0">
                <a:solidFill>
                  <a:srgbClr val="1E4191">
                    <a:lumMod val="60000"/>
                    <a:lumOff val="40000"/>
                  </a:srgbClr>
                </a:solidFill>
              </a:rPr>
              <a:t>Future State</a:t>
            </a:r>
          </a:p>
        </p:txBody>
      </p:sp>
      <p:sp>
        <p:nvSpPr>
          <p:cNvPr id="233" name="Rectangle 232"/>
          <p:cNvSpPr/>
          <p:nvPr/>
        </p:nvSpPr>
        <p:spPr>
          <a:xfrm>
            <a:off x="8142143" y="861386"/>
            <a:ext cx="4058469" cy="5996614"/>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TextBox 234"/>
          <p:cNvSpPr txBox="1"/>
          <p:nvPr/>
        </p:nvSpPr>
        <p:spPr>
          <a:xfrm>
            <a:off x="8163074" y="796304"/>
            <a:ext cx="4122462" cy="6124754"/>
          </a:xfrm>
          <a:prstGeom prst="rect">
            <a:avLst/>
          </a:prstGeom>
          <a:noFill/>
        </p:spPr>
        <p:txBody>
          <a:bodyPr wrap="square" rtlCol="0">
            <a:spAutoFit/>
          </a:bodyPr>
          <a:lstStyle/>
          <a:p>
            <a:endParaRPr lang="en-US" sz="1400" b="1" dirty="0">
              <a:solidFill>
                <a:schemeClr val="bg1"/>
              </a:solidFill>
              <a:latin typeface="Calibri" panose="020F0502020204030204" pitchFamily="34" charset="0"/>
            </a:endParaRPr>
          </a:p>
          <a:p>
            <a:pPr marL="285750" indent="-285750">
              <a:buFont typeface="Arial" panose="020B0604020202020204" pitchFamily="34" charset="0"/>
              <a:buChar char="•"/>
            </a:pPr>
            <a:r>
              <a:rPr lang="en-US" sz="1400" b="1" dirty="0">
                <a:solidFill>
                  <a:schemeClr val="bg1"/>
                </a:solidFill>
                <a:latin typeface="Calibri" panose="020F0502020204030204" pitchFamily="34" charset="0"/>
              </a:rPr>
              <a:t>APIs enable </a:t>
            </a:r>
          </a:p>
          <a:p>
            <a:pPr marL="742950" lvl="1" indent="-285750">
              <a:buFont typeface="Arial" panose="020B0604020202020204" pitchFamily="34" charset="0"/>
              <a:buChar char="•"/>
            </a:pPr>
            <a:r>
              <a:rPr lang="en-US" sz="1400" b="1" dirty="0">
                <a:solidFill>
                  <a:schemeClr val="bg1"/>
                </a:solidFill>
                <a:latin typeface="Calibri" panose="020F0502020204030204" pitchFamily="34" charset="0"/>
              </a:rPr>
              <a:t>Integration with InSight</a:t>
            </a:r>
          </a:p>
          <a:p>
            <a:pPr marL="742950" lvl="1" indent="-285750">
              <a:buFont typeface="Arial" panose="020B0604020202020204" pitchFamily="34" charset="0"/>
              <a:buChar char="•"/>
            </a:pPr>
            <a:r>
              <a:rPr lang="en-US" sz="1400" b="1" dirty="0">
                <a:solidFill>
                  <a:schemeClr val="bg1"/>
                </a:solidFill>
                <a:latin typeface="Calibri" panose="020F0502020204030204" pitchFamily="34" charset="0"/>
              </a:rPr>
              <a:t>Automation of interactions </a:t>
            </a:r>
          </a:p>
          <a:p>
            <a:pPr marL="742950" lvl="1" indent="-285750">
              <a:buFont typeface="Arial" panose="020B0604020202020204" pitchFamily="34" charset="0"/>
              <a:buChar char="•"/>
            </a:pPr>
            <a:r>
              <a:rPr lang="en-US" sz="1400" b="1" dirty="0">
                <a:solidFill>
                  <a:schemeClr val="bg1"/>
                </a:solidFill>
                <a:latin typeface="Calibri" panose="020F0502020204030204" pitchFamily="34" charset="0"/>
              </a:rPr>
              <a:t>Automating reactions to alarms, trends, and events</a:t>
            </a:r>
          </a:p>
          <a:p>
            <a:pPr marL="742950" lvl="1" indent="-285750">
              <a:buFont typeface="Arial" panose="020B0604020202020204" pitchFamily="34" charset="0"/>
              <a:buChar char="•"/>
            </a:pPr>
            <a:r>
              <a:rPr lang="en-US" sz="1400" b="1" dirty="0">
                <a:solidFill>
                  <a:schemeClr val="bg1"/>
                </a:solidFill>
                <a:latin typeface="Calibri" panose="020F0502020204030204" pitchFamily="34" charset="0"/>
              </a:rPr>
              <a:t>3</a:t>
            </a:r>
            <a:r>
              <a:rPr lang="en-US" sz="1400" b="1" baseline="30000" dirty="0">
                <a:solidFill>
                  <a:schemeClr val="bg1"/>
                </a:solidFill>
                <a:latin typeface="Calibri" panose="020F0502020204030204" pitchFamily="34" charset="0"/>
              </a:rPr>
              <a:t>rd</a:t>
            </a:r>
            <a:r>
              <a:rPr lang="en-US" sz="1400" b="1" dirty="0">
                <a:solidFill>
                  <a:schemeClr val="bg1"/>
                </a:solidFill>
                <a:latin typeface="Calibri" panose="020F0502020204030204" pitchFamily="34" charset="0"/>
              </a:rPr>
              <a:t>-party developers to create innovative solutions </a:t>
            </a:r>
          </a:p>
          <a:p>
            <a:pPr marL="285750" indent="-285750">
              <a:buFont typeface="Arial" panose="020B0604020202020204" pitchFamily="34" charset="0"/>
              <a:buChar char="•"/>
            </a:pPr>
            <a:r>
              <a:rPr lang="en-US" sz="1400" b="1" dirty="0">
                <a:solidFill>
                  <a:schemeClr val="bg1"/>
                </a:solidFill>
                <a:latin typeface="Calibri" panose="020F0502020204030204" pitchFamily="34" charset="0"/>
              </a:rPr>
              <a:t>Microservices architecture enables:</a:t>
            </a:r>
          </a:p>
          <a:p>
            <a:pPr marL="742950" lvl="1" indent="-285750">
              <a:buFont typeface="Arial" panose="020B0604020202020204" pitchFamily="34" charset="0"/>
              <a:buChar char="•"/>
            </a:pPr>
            <a:r>
              <a:rPr lang="en-US" sz="1400" b="1" dirty="0">
                <a:solidFill>
                  <a:schemeClr val="bg1"/>
                </a:solidFill>
                <a:latin typeface="Calibri" panose="020F0502020204030204" pitchFamily="34" charset="0"/>
              </a:rPr>
              <a:t>Rapid, low impact evolution &amp; replacement</a:t>
            </a:r>
          </a:p>
          <a:p>
            <a:pPr marL="742950" lvl="1" indent="-285750">
              <a:buFont typeface="Arial" panose="020B0604020202020204" pitchFamily="34" charset="0"/>
              <a:buChar char="•"/>
            </a:pPr>
            <a:r>
              <a:rPr lang="en-US" sz="1400" b="1" dirty="0">
                <a:solidFill>
                  <a:schemeClr val="bg1"/>
                </a:solidFill>
                <a:latin typeface="Calibri" panose="020F0502020204030204" pitchFamily="34" charset="0"/>
              </a:rPr>
              <a:t>Robust fault isolation</a:t>
            </a:r>
          </a:p>
          <a:p>
            <a:pPr marL="742950" lvl="1" indent="-285750">
              <a:buFont typeface="Arial" panose="020B0604020202020204" pitchFamily="34" charset="0"/>
              <a:buChar char="•"/>
            </a:pPr>
            <a:r>
              <a:rPr lang="en-US" sz="1400" b="1" dirty="0">
                <a:solidFill>
                  <a:schemeClr val="bg1"/>
                </a:solidFill>
                <a:latin typeface="Calibri" panose="020F0502020204030204" pitchFamily="34" charset="0"/>
              </a:rPr>
              <a:t>Deployment automation &amp; flexibility </a:t>
            </a:r>
          </a:p>
          <a:p>
            <a:pPr marL="742950" lvl="1" indent="-285750">
              <a:buFont typeface="Arial" panose="020B0604020202020204" pitchFamily="34" charset="0"/>
              <a:buChar char="•"/>
            </a:pPr>
            <a:r>
              <a:rPr lang="en-US" sz="1400" b="1" dirty="0">
                <a:solidFill>
                  <a:schemeClr val="bg1"/>
                </a:solidFill>
                <a:latin typeface="Calibri" panose="020F0502020204030204" pitchFamily="34" charset="0"/>
              </a:rPr>
              <a:t>On-Demand Scalability </a:t>
            </a:r>
          </a:p>
          <a:p>
            <a:pPr marL="742950" lvl="1" indent="-285750">
              <a:buFont typeface="Arial" panose="020B0604020202020204" pitchFamily="34" charset="0"/>
              <a:buChar char="•"/>
            </a:pPr>
            <a:r>
              <a:rPr lang="en-US" sz="1400" b="1" dirty="0">
                <a:solidFill>
                  <a:schemeClr val="bg1"/>
                </a:solidFill>
                <a:latin typeface="Calibri" panose="020F0502020204030204" pitchFamily="34" charset="0"/>
              </a:rPr>
              <a:t>Small Testing Scope</a:t>
            </a:r>
          </a:p>
          <a:p>
            <a:pPr marL="742950" lvl="1" indent="-285750">
              <a:buFont typeface="Arial" panose="020B0604020202020204" pitchFamily="34" charset="0"/>
              <a:buChar char="•"/>
            </a:pPr>
            <a:r>
              <a:rPr lang="en-US" sz="1400" b="1" dirty="0">
                <a:solidFill>
                  <a:schemeClr val="bg1"/>
                </a:solidFill>
                <a:latin typeface="Calibri" panose="020F0502020204030204" pitchFamily="34" charset="0"/>
              </a:rPr>
              <a:t>Simple Optimization</a:t>
            </a:r>
          </a:p>
          <a:p>
            <a:pPr marL="742950" lvl="1" indent="-285750">
              <a:buFont typeface="Arial" panose="020B0604020202020204" pitchFamily="34" charset="0"/>
              <a:buChar char="•"/>
            </a:pPr>
            <a:r>
              <a:rPr lang="en-US" sz="1400" b="1" dirty="0">
                <a:solidFill>
                  <a:schemeClr val="bg1"/>
                </a:solidFill>
                <a:latin typeface="Calibri" panose="020F0502020204030204" pitchFamily="34" charset="0"/>
              </a:rPr>
              <a:t>Flexible Versioning</a:t>
            </a:r>
          </a:p>
          <a:p>
            <a:pPr marL="742950" lvl="1" indent="-285750">
              <a:buFont typeface="Arial" panose="020B0604020202020204" pitchFamily="34" charset="0"/>
              <a:buChar char="•"/>
            </a:pPr>
            <a:r>
              <a:rPr lang="en-US" sz="1400" b="1" dirty="0">
                <a:solidFill>
                  <a:schemeClr val="bg1"/>
                </a:solidFill>
                <a:latin typeface="Calibri" panose="020F0502020204030204" pitchFamily="34" charset="0"/>
              </a:rPr>
              <a:t>Shortened time-to-value</a:t>
            </a:r>
          </a:p>
          <a:p>
            <a:pPr marL="285750" indent="-285750">
              <a:buFont typeface="Arial" panose="020B0604020202020204" pitchFamily="34" charset="0"/>
              <a:buChar char="•"/>
            </a:pPr>
            <a:r>
              <a:rPr lang="en-US" sz="1400" b="1" dirty="0">
                <a:solidFill>
                  <a:schemeClr val="bg1"/>
                </a:solidFill>
                <a:latin typeface="Calibri" panose="020F0502020204030204" pitchFamily="34" charset="0"/>
              </a:rPr>
              <a:t>Standardized platform services enable and simplify:</a:t>
            </a:r>
          </a:p>
          <a:p>
            <a:pPr marL="742950" lvl="1" indent="-285750">
              <a:buFont typeface="Arial" panose="020B0604020202020204" pitchFamily="34" charset="0"/>
              <a:buChar char="•"/>
            </a:pPr>
            <a:r>
              <a:rPr lang="en-US" sz="1400" b="1" dirty="0">
                <a:solidFill>
                  <a:schemeClr val="bg1"/>
                </a:solidFill>
                <a:latin typeface="Calibri" panose="020F0502020204030204" pitchFamily="34" charset="0"/>
              </a:rPr>
              <a:t>Security management</a:t>
            </a:r>
          </a:p>
          <a:p>
            <a:pPr marL="742950" lvl="1" indent="-285750">
              <a:buFont typeface="Arial" panose="020B0604020202020204" pitchFamily="34" charset="0"/>
              <a:buChar char="•"/>
            </a:pPr>
            <a:r>
              <a:rPr lang="en-US" sz="1400" b="1" dirty="0">
                <a:solidFill>
                  <a:schemeClr val="bg1"/>
                </a:solidFill>
                <a:latin typeface="Calibri" panose="020F0502020204030204" pitchFamily="34" charset="0"/>
              </a:rPr>
              <a:t>API Subscription management</a:t>
            </a:r>
          </a:p>
          <a:p>
            <a:pPr marL="742950" lvl="1" indent="-285750">
              <a:buFont typeface="Arial" panose="020B0604020202020204" pitchFamily="34" charset="0"/>
              <a:buChar char="•"/>
            </a:pPr>
            <a:r>
              <a:rPr lang="en-US" sz="1400" b="1" dirty="0">
                <a:solidFill>
                  <a:schemeClr val="bg1"/>
                </a:solidFill>
                <a:latin typeface="Calibri" panose="020F0502020204030204" pitchFamily="34" charset="0"/>
              </a:rPr>
              <a:t>Usage Metering</a:t>
            </a:r>
          </a:p>
          <a:p>
            <a:pPr marL="742950" lvl="1" indent="-285750">
              <a:buFont typeface="Arial" panose="020B0604020202020204" pitchFamily="34" charset="0"/>
              <a:buChar char="•"/>
            </a:pPr>
            <a:r>
              <a:rPr lang="en-US" sz="1400" b="1" dirty="0">
                <a:solidFill>
                  <a:schemeClr val="bg1"/>
                </a:solidFill>
                <a:latin typeface="Calibri" panose="020F0502020204030204" pitchFamily="34" charset="0"/>
              </a:rPr>
              <a:t>Chargeback &amp; Billing</a:t>
            </a:r>
          </a:p>
          <a:p>
            <a:pPr marL="285750" indent="-285750">
              <a:buFont typeface="Arial" panose="020B0604020202020204" pitchFamily="34" charset="0"/>
              <a:buChar char="•"/>
            </a:pPr>
            <a:r>
              <a:rPr lang="en-US" sz="1400" b="1" dirty="0">
                <a:solidFill>
                  <a:schemeClr val="bg1"/>
                </a:solidFill>
                <a:latin typeface="Calibri" panose="020F0502020204030204" pitchFamily="34" charset="0"/>
              </a:rPr>
              <a:t>Cost efficiency is improved  </a:t>
            </a:r>
            <a:r>
              <a:rPr lang="en-US" sz="1400" dirty="0">
                <a:solidFill>
                  <a:schemeClr val="bg1"/>
                </a:solidFill>
                <a:latin typeface="Calibri" panose="020F0502020204030204" pitchFamily="34" charset="0"/>
              </a:rPr>
              <a:t>by leveraging cloud computing  economies of scale</a:t>
            </a:r>
            <a:r>
              <a:rPr lang="en-US" sz="1400" b="1" dirty="0">
                <a:solidFill>
                  <a:schemeClr val="bg1"/>
                </a:solidFill>
                <a:latin typeface="Calibri" panose="020F0502020204030204" pitchFamily="34" charset="0"/>
              </a:rPr>
              <a:t> </a:t>
            </a:r>
            <a:r>
              <a:rPr lang="en-US" sz="1400" dirty="0">
                <a:solidFill>
                  <a:schemeClr val="bg1"/>
                </a:solidFill>
                <a:latin typeface="Calibri" panose="020F0502020204030204" pitchFamily="34" charset="0"/>
              </a:rPr>
              <a:t>and reducing the need to manually operate and maintain server infrastructure</a:t>
            </a:r>
            <a:endParaRPr lang="en-US" sz="1400" b="1" dirty="0">
              <a:solidFill>
                <a:schemeClr val="bg1"/>
              </a:solidFill>
              <a:latin typeface="Calibri" panose="020F0502020204030204" pitchFamily="34" charset="0"/>
            </a:endParaRPr>
          </a:p>
        </p:txBody>
      </p:sp>
      <p:sp>
        <p:nvSpPr>
          <p:cNvPr id="255" name="Rectangle 254"/>
          <p:cNvSpPr/>
          <p:nvPr/>
        </p:nvSpPr>
        <p:spPr>
          <a:xfrm>
            <a:off x="4455841" y="2850417"/>
            <a:ext cx="2403679" cy="458812"/>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56" name="Hexagon 255"/>
          <p:cNvSpPr/>
          <p:nvPr/>
        </p:nvSpPr>
        <p:spPr>
          <a:xfrm>
            <a:off x="4617641" y="2955584"/>
            <a:ext cx="357617" cy="291209"/>
          </a:xfrm>
          <a:prstGeom prst="hexag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Hexagon 256"/>
          <p:cNvSpPr/>
          <p:nvPr/>
        </p:nvSpPr>
        <p:spPr>
          <a:xfrm>
            <a:off x="5166118" y="2955584"/>
            <a:ext cx="357617" cy="291209"/>
          </a:xfrm>
          <a:prstGeom prst="hexag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Hexagon 257"/>
          <p:cNvSpPr/>
          <p:nvPr/>
        </p:nvSpPr>
        <p:spPr>
          <a:xfrm>
            <a:off x="5707772" y="2955584"/>
            <a:ext cx="357617" cy="291209"/>
          </a:xfrm>
          <a:prstGeom prst="hexag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Flowchart: Direct Access Storage 258"/>
          <p:cNvSpPr/>
          <p:nvPr/>
        </p:nvSpPr>
        <p:spPr>
          <a:xfrm>
            <a:off x="4543340" y="5558311"/>
            <a:ext cx="472761" cy="174293"/>
          </a:xfrm>
          <a:prstGeom prst="flowChartMagneticDrum">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Rounded Rectangle 259"/>
          <p:cNvSpPr/>
          <p:nvPr/>
        </p:nvSpPr>
        <p:spPr>
          <a:xfrm>
            <a:off x="5738948" y="5440638"/>
            <a:ext cx="526218"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1" name="Group 260"/>
          <p:cNvGrpSpPr/>
          <p:nvPr/>
        </p:nvGrpSpPr>
        <p:grpSpPr>
          <a:xfrm>
            <a:off x="5874040" y="5532552"/>
            <a:ext cx="258496" cy="253833"/>
            <a:chOff x="1298781" y="3822989"/>
            <a:chExt cx="390186" cy="354791"/>
          </a:xfrm>
        </p:grpSpPr>
        <p:sp>
          <p:nvSpPr>
            <p:cNvPr id="262" name="Oval 261"/>
            <p:cNvSpPr/>
            <p:nvPr/>
          </p:nvSpPr>
          <p:spPr>
            <a:xfrm>
              <a:off x="1315115" y="3848167"/>
              <a:ext cx="347011" cy="310177"/>
            </a:xfrm>
            <a:prstGeom prst="ellipse">
              <a:avLst/>
            </a:prstGeom>
            <a:no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Oval 262"/>
            <p:cNvSpPr/>
            <p:nvPr/>
          </p:nvSpPr>
          <p:spPr>
            <a:xfrm>
              <a:off x="1446450" y="3822989"/>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Oval 263"/>
            <p:cNvSpPr/>
            <p:nvPr/>
          </p:nvSpPr>
          <p:spPr>
            <a:xfrm>
              <a:off x="1450204" y="4113151"/>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Oval 264"/>
            <p:cNvSpPr/>
            <p:nvPr/>
          </p:nvSpPr>
          <p:spPr>
            <a:xfrm>
              <a:off x="1616663"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Oval 265"/>
            <p:cNvSpPr/>
            <p:nvPr/>
          </p:nvSpPr>
          <p:spPr>
            <a:xfrm>
              <a:off x="1298781"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Oval 266"/>
            <p:cNvSpPr/>
            <p:nvPr/>
          </p:nvSpPr>
          <p:spPr>
            <a:xfrm>
              <a:off x="1607569" y="3887187"/>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Oval 267"/>
            <p:cNvSpPr/>
            <p:nvPr/>
          </p:nvSpPr>
          <p:spPr>
            <a:xfrm>
              <a:off x="1303335" y="388377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9" name="Flowchart: Direct Access Storage 268"/>
          <p:cNvSpPr/>
          <p:nvPr/>
        </p:nvSpPr>
        <p:spPr>
          <a:xfrm>
            <a:off x="5110135" y="5553314"/>
            <a:ext cx="472761" cy="174293"/>
          </a:xfrm>
          <a:prstGeom prst="flowChartMagneticDrum">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ounded Rectangle 269"/>
          <p:cNvSpPr/>
          <p:nvPr/>
        </p:nvSpPr>
        <p:spPr>
          <a:xfrm>
            <a:off x="4459150" y="5440638"/>
            <a:ext cx="1265187"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Rounded Rectangle 270"/>
          <p:cNvSpPr/>
          <p:nvPr/>
        </p:nvSpPr>
        <p:spPr>
          <a:xfrm>
            <a:off x="6339106" y="5440638"/>
            <a:ext cx="532940"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Flowchart: Magnetic Disk 271"/>
          <p:cNvSpPr/>
          <p:nvPr/>
        </p:nvSpPr>
        <p:spPr>
          <a:xfrm>
            <a:off x="6434821" y="5536194"/>
            <a:ext cx="218516" cy="191824"/>
          </a:xfrm>
          <a:prstGeom prst="flowChartMagneticDisk">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Flowchart: Magnetic Disk 272"/>
          <p:cNvSpPr/>
          <p:nvPr/>
        </p:nvSpPr>
        <p:spPr>
          <a:xfrm>
            <a:off x="6523613" y="5648839"/>
            <a:ext cx="218516" cy="191824"/>
          </a:xfrm>
          <a:prstGeom prst="flowChartMagneticDisk">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Hexagon 273"/>
          <p:cNvSpPr/>
          <p:nvPr/>
        </p:nvSpPr>
        <p:spPr>
          <a:xfrm>
            <a:off x="6255956" y="2957856"/>
            <a:ext cx="357617" cy="291209"/>
          </a:xfrm>
          <a:prstGeom prst="hexag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Rectangle 274"/>
          <p:cNvSpPr/>
          <p:nvPr/>
        </p:nvSpPr>
        <p:spPr>
          <a:xfrm>
            <a:off x="4468829" y="3478482"/>
            <a:ext cx="2391406" cy="1218138"/>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76" name="Hexagon 275"/>
          <p:cNvSpPr/>
          <p:nvPr/>
        </p:nvSpPr>
        <p:spPr>
          <a:xfrm>
            <a:off x="4630628" y="3606416"/>
            <a:ext cx="357617" cy="291209"/>
          </a:xfrm>
          <a:prstGeom prst="hexag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Hexagon 276"/>
          <p:cNvSpPr/>
          <p:nvPr/>
        </p:nvSpPr>
        <p:spPr>
          <a:xfrm>
            <a:off x="5179105" y="3606416"/>
            <a:ext cx="357617" cy="291209"/>
          </a:xfrm>
          <a:prstGeom prst="hexag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Hexagon 277"/>
          <p:cNvSpPr/>
          <p:nvPr/>
        </p:nvSpPr>
        <p:spPr>
          <a:xfrm>
            <a:off x="5720759" y="3606416"/>
            <a:ext cx="357617" cy="291209"/>
          </a:xfrm>
          <a:prstGeom prst="hexag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Hexagon 278"/>
          <p:cNvSpPr/>
          <p:nvPr/>
        </p:nvSpPr>
        <p:spPr>
          <a:xfrm>
            <a:off x="6268943" y="3608688"/>
            <a:ext cx="357617" cy="291209"/>
          </a:xfrm>
          <a:prstGeom prst="hexag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Hexagon 279"/>
          <p:cNvSpPr/>
          <p:nvPr/>
        </p:nvSpPr>
        <p:spPr>
          <a:xfrm>
            <a:off x="4919508" y="3949888"/>
            <a:ext cx="357617" cy="291209"/>
          </a:xfrm>
          <a:prstGeom prst="hexag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Hexagon 280"/>
          <p:cNvSpPr/>
          <p:nvPr/>
        </p:nvSpPr>
        <p:spPr>
          <a:xfrm>
            <a:off x="5467985" y="3949888"/>
            <a:ext cx="357617" cy="291209"/>
          </a:xfrm>
          <a:prstGeom prst="hexag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Hexagon 281"/>
          <p:cNvSpPr/>
          <p:nvPr/>
        </p:nvSpPr>
        <p:spPr>
          <a:xfrm>
            <a:off x="6009639" y="3949888"/>
            <a:ext cx="357617" cy="291209"/>
          </a:xfrm>
          <a:prstGeom prst="hexag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Hexagon 282"/>
          <p:cNvSpPr/>
          <p:nvPr/>
        </p:nvSpPr>
        <p:spPr>
          <a:xfrm>
            <a:off x="4653372" y="4297912"/>
            <a:ext cx="357617" cy="291209"/>
          </a:xfrm>
          <a:prstGeom prst="hexag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Hexagon 283"/>
          <p:cNvSpPr/>
          <p:nvPr/>
        </p:nvSpPr>
        <p:spPr>
          <a:xfrm>
            <a:off x="5201849" y="4297912"/>
            <a:ext cx="357617" cy="291209"/>
          </a:xfrm>
          <a:prstGeom prst="hexag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Hexagon 284"/>
          <p:cNvSpPr/>
          <p:nvPr/>
        </p:nvSpPr>
        <p:spPr>
          <a:xfrm>
            <a:off x="5743503" y="4297912"/>
            <a:ext cx="357617" cy="291209"/>
          </a:xfrm>
          <a:prstGeom prst="hexag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Hexagon 285"/>
          <p:cNvSpPr/>
          <p:nvPr/>
        </p:nvSpPr>
        <p:spPr>
          <a:xfrm>
            <a:off x="6291687" y="4300184"/>
            <a:ext cx="357617" cy="291209"/>
          </a:xfrm>
          <a:prstGeom prst="hexag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Rectangle 286"/>
          <p:cNvSpPr/>
          <p:nvPr/>
        </p:nvSpPr>
        <p:spPr>
          <a:xfrm>
            <a:off x="4355166" y="4870712"/>
            <a:ext cx="2540150" cy="1207170"/>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88" name="Oval 287"/>
          <p:cNvSpPr/>
          <p:nvPr/>
        </p:nvSpPr>
        <p:spPr>
          <a:xfrm>
            <a:off x="4547642" y="4970742"/>
            <a:ext cx="523588" cy="291209"/>
          </a:xfrm>
          <a:prstGeom prst="ellipse">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p:cNvSpPr/>
          <p:nvPr/>
        </p:nvSpPr>
        <p:spPr>
          <a:xfrm>
            <a:off x="5375903" y="4970742"/>
            <a:ext cx="523588" cy="291209"/>
          </a:xfrm>
          <a:prstGeom prst="ellipse">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p:cNvSpPr/>
          <p:nvPr/>
        </p:nvSpPr>
        <p:spPr>
          <a:xfrm>
            <a:off x="6204164" y="4970742"/>
            <a:ext cx="523588" cy="291209"/>
          </a:xfrm>
          <a:prstGeom prst="ellipse">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Rounded Rectangle 290"/>
          <p:cNvSpPr/>
          <p:nvPr/>
        </p:nvSpPr>
        <p:spPr>
          <a:xfrm>
            <a:off x="4457710" y="1761168"/>
            <a:ext cx="632897" cy="988828"/>
          </a:xfrm>
          <a:prstGeom prst="roundRect">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Rounded Rectangle 291"/>
          <p:cNvSpPr/>
          <p:nvPr/>
        </p:nvSpPr>
        <p:spPr>
          <a:xfrm>
            <a:off x="4501787" y="1832884"/>
            <a:ext cx="545524" cy="788059"/>
          </a:xfrm>
          <a:prstGeom prst="roundRect">
            <a:avLst/>
          </a:prstGeom>
          <a:solidFill>
            <a:schemeClr val="bg1"/>
          </a:solid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3" name="Group 292"/>
          <p:cNvGrpSpPr/>
          <p:nvPr/>
        </p:nvGrpSpPr>
        <p:grpSpPr>
          <a:xfrm>
            <a:off x="5227404" y="1761168"/>
            <a:ext cx="1632831" cy="988828"/>
            <a:chOff x="1259225" y="1967024"/>
            <a:chExt cx="1632831" cy="988828"/>
          </a:xfrm>
        </p:grpSpPr>
        <p:sp>
          <p:nvSpPr>
            <p:cNvPr id="294" name="Rectangle 293"/>
            <p:cNvSpPr/>
            <p:nvPr/>
          </p:nvSpPr>
          <p:spPr>
            <a:xfrm>
              <a:off x="1259225" y="1967024"/>
              <a:ext cx="1632831" cy="988828"/>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95" name="Rectangle 294"/>
            <p:cNvSpPr/>
            <p:nvPr/>
          </p:nvSpPr>
          <p:spPr>
            <a:xfrm>
              <a:off x="1329927" y="2118427"/>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96" name="Rectangle 295"/>
            <p:cNvSpPr/>
            <p:nvPr/>
          </p:nvSpPr>
          <p:spPr>
            <a:xfrm>
              <a:off x="1329927" y="2354411"/>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97" name="Rectangle 296"/>
            <p:cNvSpPr/>
            <p:nvPr/>
          </p:nvSpPr>
          <p:spPr>
            <a:xfrm>
              <a:off x="1329926" y="2590395"/>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98" name="Rectangle 297"/>
            <p:cNvSpPr/>
            <p:nvPr/>
          </p:nvSpPr>
          <p:spPr>
            <a:xfrm>
              <a:off x="1259225" y="2826799"/>
              <a:ext cx="1632831" cy="129053"/>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99" name="Rectangle 298"/>
            <p:cNvSpPr/>
            <p:nvPr/>
          </p:nvSpPr>
          <p:spPr>
            <a:xfrm>
              <a:off x="1259225" y="1967024"/>
              <a:ext cx="1632831" cy="129053"/>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00" name="Rectangle 299"/>
            <p:cNvSpPr/>
            <p:nvPr/>
          </p:nvSpPr>
          <p:spPr>
            <a:xfrm>
              <a:off x="1623526" y="2149869"/>
              <a:ext cx="1126128" cy="62313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01" name="Freeform 300"/>
            <p:cNvSpPr/>
            <p:nvPr/>
          </p:nvSpPr>
          <p:spPr>
            <a:xfrm>
              <a:off x="2076230" y="2191612"/>
              <a:ext cx="486780" cy="607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Freeform 301"/>
            <p:cNvSpPr/>
            <p:nvPr/>
          </p:nvSpPr>
          <p:spPr>
            <a:xfrm>
              <a:off x="2100880" y="2344012"/>
              <a:ext cx="486780" cy="607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302"/>
            <p:cNvSpPr/>
            <p:nvPr/>
          </p:nvSpPr>
          <p:spPr>
            <a:xfrm>
              <a:off x="1687556" y="2182507"/>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04" name="Rectangle 303"/>
            <p:cNvSpPr/>
            <p:nvPr/>
          </p:nvSpPr>
          <p:spPr>
            <a:xfrm>
              <a:off x="1698760" y="2482826"/>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05" name="Rectangle 304"/>
            <p:cNvSpPr/>
            <p:nvPr/>
          </p:nvSpPr>
          <p:spPr>
            <a:xfrm>
              <a:off x="2032697" y="2473855"/>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grpSp>
      <p:sp>
        <p:nvSpPr>
          <p:cNvPr id="306" name="Rectangle 305"/>
          <p:cNvSpPr/>
          <p:nvPr/>
        </p:nvSpPr>
        <p:spPr>
          <a:xfrm>
            <a:off x="4536954" y="1934821"/>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07" name="Rectangle 306"/>
          <p:cNvSpPr/>
          <p:nvPr/>
        </p:nvSpPr>
        <p:spPr>
          <a:xfrm>
            <a:off x="4536954" y="2121264"/>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08" name="Rectangle 307"/>
          <p:cNvSpPr/>
          <p:nvPr/>
        </p:nvSpPr>
        <p:spPr>
          <a:xfrm>
            <a:off x="4536954" y="2295007"/>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09" name="Rounded Rectangle 308"/>
          <p:cNvSpPr/>
          <p:nvPr/>
        </p:nvSpPr>
        <p:spPr>
          <a:xfrm>
            <a:off x="4637215" y="1885322"/>
            <a:ext cx="384562" cy="668725"/>
          </a:xfrm>
          <a:prstGeom prst="roundRect">
            <a:avLst/>
          </a:prstGeom>
          <a:noFill/>
          <a:ln w="635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10" name="Freeform 309"/>
          <p:cNvSpPr/>
          <p:nvPr/>
        </p:nvSpPr>
        <p:spPr>
          <a:xfrm>
            <a:off x="4791809" y="1967829"/>
            <a:ext cx="166231" cy="692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Freeform 310"/>
          <p:cNvSpPr/>
          <p:nvPr/>
        </p:nvSpPr>
        <p:spPr>
          <a:xfrm>
            <a:off x="4800227" y="2043121"/>
            <a:ext cx="166231" cy="692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Rectangle 311"/>
          <p:cNvSpPr/>
          <p:nvPr/>
        </p:nvSpPr>
        <p:spPr>
          <a:xfrm>
            <a:off x="4659081" y="1992244"/>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13" name="Rectangle 312"/>
          <p:cNvSpPr/>
          <p:nvPr/>
        </p:nvSpPr>
        <p:spPr>
          <a:xfrm>
            <a:off x="4662907" y="2147246"/>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14" name="Rectangle 313"/>
          <p:cNvSpPr/>
          <p:nvPr/>
        </p:nvSpPr>
        <p:spPr>
          <a:xfrm>
            <a:off x="4783293" y="2146545"/>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15" name="Rectangle 314"/>
          <p:cNvSpPr/>
          <p:nvPr/>
        </p:nvSpPr>
        <p:spPr>
          <a:xfrm>
            <a:off x="4666082" y="2293296"/>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16" name="Rectangle 315"/>
          <p:cNvSpPr/>
          <p:nvPr/>
        </p:nvSpPr>
        <p:spPr>
          <a:xfrm>
            <a:off x="4786468" y="2292595"/>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17" name="Rectangle 316"/>
          <p:cNvSpPr/>
          <p:nvPr/>
        </p:nvSpPr>
        <p:spPr>
          <a:xfrm>
            <a:off x="4533779" y="2453757"/>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18" name="Oval 317"/>
          <p:cNvSpPr/>
          <p:nvPr/>
        </p:nvSpPr>
        <p:spPr>
          <a:xfrm>
            <a:off x="4725015" y="2635769"/>
            <a:ext cx="92168" cy="91440"/>
          </a:xfrm>
          <a:prstGeom prst="ellipse">
            <a:avLst/>
          </a:prstGeom>
          <a:solidFill>
            <a:schemeClr val="bg1"/>
          </a:solid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Rectangle 346"/>
          <p:cNvSpPr/>
          <p:nvPr/>
        </p:nvSpPr>
        <p:spPr>
          <a:xfrm>
            <a:off x="4353182" y="6179054"/>
            <a:ext cx="346098" cy="590009"/>
          </a:xfrm>
          <a:prstGeom prst="rect">
            <a:avLst/>
          </a:prstGeom>
          <a:no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40000"/>
                    <a:lumOff val="60000"/>
                  </a:schemeClr>
                </a:solidFill>
                <a:latin typeface="Arial" panose="020B0604020202020204" pitchFamily="34" charset="0"/>
                <a:cs typeface="Arial" panose="020B0604020202020204" pitchFamily="34" charset="0"/>
              </a:rPr>
              <a:t>X</a:t>
            </a:r>
          </a:p>
        </p:txBody>
      </p:sp>
      <p:sp>
        <p:nvSpPr>
          <p:cNvPr id="348" name="Rectangle 347"/>
          <p:cNvSpPr/>
          <p:nvPr/>
        </p:nvSpPr>
        <p:spPr>
          <a:xfrm>
            <a:off x="4898653" y="6179054"/>
            <a:ext cx="346098" cy="590009"/>
          </a:xfrm>
          <a:prstGeom prst="rect">
            <a:avLst/>
          </a:prstGeom>
          <a:no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40000"/>
                    <a:lumOff val="60000"/>
                  </a:schemeClr>
                </a:solidFill>
                <a:latin typeface="Arial" panose="020B0604020202020204" pitchFamily="34" charset="0"/>
                <a:cs typeface="Arial" panose="020B0604020202020204" pitchFamily="34" charset="0"/>
              </a:rPr>
              <a:t>X</a:t>
            </a:r>
          </a:p>
        </p:txBody>
      </p:sp>
      <p:sp>
        <p:nvSpPr>
          <p:cNvPr id="349" name="Rectangle 348"/>
          <p:cNvSpPr/>
          <p:nvPr/>
        </p:nvSpPr>
        <p:spPr>
          <a:xfrm>
            <a:off x="5444124" y="6179054"/>
            <a:ext cx="346098" cy="590009"/>
          </a:xfrm>
          <a:prstGeom prst="rect">
            <a:avLst/>
          </a:prstGeom>
          <a:no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40000"/>
                    <a:lumOff val="60000"/>
                  </a:schemeClr>
                </a:solidFill>
                <a:latin typeface="Arial" panose="020B0604020202020204" pitchFamily="34" charset="0"/>
                <a:cs typeface="Arial" panose="020B0604020202020204" pitchFamily="34" charset="0"/>
              </a:rPr>
              <a:t>X</a:t>
            </a:r>
          </a:p>
        </p:txBody>
      </p:sp>
      <p:sp>
        <p:nvSpPr>
          <p:cNvPr id="350" name="Rectangle 349"/>
          <p:cNvSpPr/>
          <p:nvPr/>
        </p:nvSpPr>
        <p:spPr>
          <a:xfrm>
            <a:off x="5989595" y="6179054"/>
            <a:ext cx="346098" cy="590009"/>
          </a:xfrm>
          <a:prstGeom prst="rect">
            <a:avLst/>
          </a:prstGeom>
          <a:no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40000"/>
                    <a:lumOff val="60000"/>
                  </a:schemeClr>
                </a:solidFill>
                <a:latin typeface="Arial" panose="020B0604020202020204" pitchFamily="34" charset="0"/>
                <a:cs typeface="Arial" panose="020B0604020202020204" pitchFamily="34" charset="0"/>
              </a:rPr>
              <a:t>X</a:t>
            </a:r>
          </a:p>
        </p:txBody>
      </p:sp>
      <p:sp>
        <p:nvSpPr>
          <p:cNvPr id="351" name="Rectangle 350"/>
          <p:cNvSpPr/>
          <p:nvPr/>
        </p:nvSpPr>
        <p:spPr>
          <a:xfrm>
            <a:off x="6535067" y="6179054"/>
            <a:ext cx="346098" cy="590009"/>
          </a:xfrm>
          <a:prstGeom prst="rect">
            <a:avLst/>
          </a:prstGeom>
          <a:no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40000"/>
                    <a:lumOff val="60000"/>
                  </a:schemeClr>
                </a:solidFill>
                <a:latin typeface="Arial" panose="020B0604020202020204" pitchFamily="34" charset="0"/>
                <a:cs typeface="Arial" panose="020B0604020202020204" pitchFamily="34" charset="0"/>
              </a:rPr>
              <a:t>X</a:t>
            </a:r>
          </a:p>
        </p:txBody>
      </p:sp>
      <p:sp>
        <p:nvSpPr>
          <p:cNvPr id="353" name="TextBox 352"/>
          <p:cNvSpPr txBox="1"/>
          <p:nvPr/>
        </p:nvSpPr>
        <p:spPr>
          <a:xfrm>
            <a:off x="6861220" y="2850417"/>
            <a:ext cx="1019175" cy="261610"/>
          </a:xfrm>
          <a:prstGeom prst="rect">
            <a:avLst/>
          </a:prstGeom>
          <a:noFill/>
        </p:spPr>
        <p:txBody>
          <a:bodyPr wrap="square" rtlCol="0">
            <a:spAutoFit/>
          </a:bodyPr>
          <a:lstStyle/>
          <a:p>
            <a:r>
              <a:rPr lang="en-US" sz="1100" b="1" dirty="0">
                <a:solidFill>
                  <a:srgbClr val="1E4191">
                    <a:lumMod val="60000"/>
                    <a:lumOff val="40000"/>
                  </a:srgbClr>
                </a:solidFill>
              </a:rPr>
              <a:t>APIs</a:t>
            </a:r>
          </a:p>
        </p:txBody>
      </p:sp>
      <p:sp>
        <p:nvSpPr>
          <p:cNvPr id="354" name="TextBox 353"/>
          <p:cNvSpPr txBox="1"/>
          <p:nvPr/>
        </p:nvSpPr>
        <p:spPr>
          <a:xfrm>
            <a:off x="6861220" y="4838459"/>
            <a:ext cx="1291855" cy="430887"/>
          </a:xfrm>
          <a:prstGeom prst="rect">
            <a:avLst/>
          </a:prstGeom>
          <a:noFill/>
        </p:spPr>
        <p:txBody>
          <a:bodyPr wrap="square" rtlCol="0">
            <a:spAutoFit/>
          </a:bodyPr>
          <a:lstStyle/>
          <a:p>
            <a:r>
              <a:rPr lang="en-US" sz="1100" b="1" dirty="0">
                <a:solidFill>
                  <a:srgbClr val="1E4191">
                    <a:lumMod val="60000"/>
                    <a:lumOff val="40000"/>
                  </a:srgbClr>
                </a:solidFill>
              </a:rPr>
              <a:t>Platform Services</a:t>
            </a:r>
          </a:p>
        </p:txBody>
      </p:sp>
      <p:sp>
        <p:nvSpPr>
          <p:cNvPr id="355" name="TextBox 354"/>
          <p:cNvSpPr txBox="1"/>
          <p:nvPr/>
        </p:nvSpPr>
        <p:spPr>
          <a:xfrm>
            <a:off x="6861220" y="5446896"/>
            <a:ext cx="1163679" cy="430887"/>
          </a:xfrm>
          <a:prstGeom prst="rect">
            <a:avLst/>
          </a:prstGeom>
          <a:noFill/>
        </p:spPr>
        <p:txBody>
          <a:bodyPr wrap="square" rtlCol="0">
            <a:spAutoFit/>
          </a:bodyPr>
          <a:lstStyle/>
          <a:p>
            <a:r>
              <a:rPr lang="en-US" sz="1100" b="1" dirty="0">
                <a:solidFill>
                  <a:srgbClr val="1E4191">
                    <a:lumMod val="60000"/>
                    <a:lumOff val="40000"/>
                  </a:srgbClr>
                </a:solidFill>
              </a:rPr>
              <a:t>Backend   </a:t>
            </a:r>
            <a:br>
              <a:rPr lang="en-US" sz="1100" b="1" dirty="0">
                <a:solidFill>
                  <a:srgbClr val="1E4191">
                    <a:lumMod val="60000"/>
                    <a:lumOff val="40000"/>
                  </a:srgbClr>
                </a:solidFill>
              </a:rPr>
            </a:br>
            <a:r>
              <a:rPr lang="en-US" sz="1100" b="1" dirty="0">
                <a:solidFill>
                  <a:srgbClr val="1E4191">
                    <a:lumMod val="60000"/>
                    <a:lumOff val="40000"/>
                  </a:srgbClr>
                </a:solidFill>
              </a:rPr>
              <a:t>Dependencies</a:t>
            </a:r>
          </a:p>
        </p:txBody>
      </p:sp>
      <p:sp>
        <p:nvSpPr>
          <p:cNvPr id="356" name="TextBox 355"/>
          <p:cNvSpPr txBox="1"/>
          <p:nvPr/>
        </p:nvSpPr>
        <p:spPr>
          <a:xfrm>
            <a:off x="6861220" y="3759982"/>
            <a:ext cx="1341288" cy="261610"/>
          </a:xfrm>
          <a:prstGeom prst="rect">
            <a:avLst/>
          </a:prstGeom>
          <a:noFill/>
        </p:spPr>
        <p:txBody>
          <a:bodyPr wrap="square" rtlCol="0">
            <a:spAutoFit/>
          </a:bodyPr>
          <a:lstStyle/>
          <a:p>
            <a:r>
              <a:rPr lang="en-US" sz="1100" b="1" dirty="0">
                <a:solidFill>
                  <a:srgbClr val="1E4191">
                    <a:lumMod val="60000"/>
                    <a:lumOff val="40000"/>
                  </a:srgbClr>
                </a:solidFill>
              </a:rPr>
              <a:t>Microservices</a:t>
            </a:r>
          </a:p>
        </p:txBody>
      </p:sp>
      <p:sp>
        <p:nvSpPr>
          <p:cNvPr id="357" name="TextBox 356"/>
          <p:cNvSpPr txBox="1"/>
          <p:nvPr/>
        </p:nvSpPr>
        <p:spPr>
          <a:xfrm>
            <a:off x="6861220" y="2081588"/>
            <a:ext cx="376026" cy="261610"/>
          </a:xfrm>
          <a:prstGeom prst="rect">
            <a:avLst/>
          </a:prstGeom>
          <a:noFill/>
        </p:spPr>
        <p:txBody>
          <a:bodyPr wrap="square" rtlCol="0">
            <a:spAutoFit/>
          </a:bodyPr>
          <a:lstStyle/>
          <a:p>
            <a:r>
              <a:rPr lang="en-US" sz="1100" b="1" dirty="0">
                <a:solidFill>
                  <a:srgbClr val="1E4191">
                    <a:lumMod val="60000"/>
                    <a:lumOff val="40000"/>
                  </a:srgbClr>
                </a:solidFill>
              </a:rPr>
              <a:t>UI</a:t>
            </a:r>
          </a:p>
        </p:txBody>
      </p:sp>
      <p:sp>
        <p:nvSpPr>
          <p:cNvPr id="362" name="Rectangle 361"/>
          <p:cNvSpPr/>
          <p:nvPr/>
        </p:nvSpPr>
        <p:spPr>
          <a:xfrm>
            <a:off x="1402916" y="4846427"/>
            <a:ext cx="2449803" cy="49126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63" name="Oval 362"/>
          <p:cNvSpPr/>
          <p:nvPr/>
        </p:nvSpPr>
        <p:spPr>
          <a:xfrm>
            <a:off x="1481730" y="4946457"/>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Oval 363"/>
          <p:cNvSpPr/>
          <p:nvPr/>
        </p:nvSpPr>
        <p:spPr>
          <a:xfrm>
            <a:off x="2309991" y="4946457"/>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Oval 364"/>
          <p:cNvSpPr/>
          <p:nvPr/>
        </p:nvSpPr>
        <p:spPr>
          <a:xfrm>
            <a:off x="3138252" y="4946457"/>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TextBox 365"/>
          <p:cNvSpPr txBox="1"/>
          <p:nvPr/>
        </p:nvSpPr>
        <p:spPr>
          <a:xfrm>
            <a:off x="55604" y="4838459"/>
            <a:ext cx="1341288" cy="430887"/>
          </a:xfrm>
          <a:prstGeom prst="rect">
            <a:avLst/>
          </a:prstGeom>
          <a:noFill/>
        </p:spPr>
        <p:txBody>
          <a:bodyPr wrap="square" rtlCol="0">
            <a:spAutoFit/>
          </a:bodyPr>
          <a:lstStyle/>
          <a:p>
            <a:r>
              <a:rPr lang="en-US" sz="1100" b="1" dirty="0">
                <a:solidFill>
                  <a:srgbClr val="1E4191">
                    <a:lumMod val="60000"/>
                    <a:lumOff val="40000"/>
                  </a:srgbClr>
                </a:solidFill>
              </a:rPr>
              <a:t>Data </a:t>
            </a:r>
            <a:br>
              <a:rPr lang="en-US" sz="1100" b="1" dirty="0">
                <a:solidFill>
                  <a:srgbClr val="1E4191">
                    <a:lumMod val="60000"/>
                    <a:lumOff val="40000"/>
                  </a:srgbClr>
                </a:solidFill>
              </a:rPr>
            </a:br>
            <a:r>
              <a:rPr lang="en-US" sz="1100" b="1" dirty="0">
                <a:solidFill>
                  <a:srgbClr val="1E4191">
                    <a:lumMod val="60000"/>
                    <a:lumOff val="40000"/>
                  </a:srgbClr>
                </a:solidFill>
              </a:rPr>
              <a:t>Services</a:t>
            </a:r>
          </a:p>
        </p:txBody>
      </p:sp>
    </p:spTree>
    <p:extLst>
      <p:ext uri="{BB962C8B-B14F-4D97-AF65-F5344CB8AC3E}">
        <p14:creationId xmlns:p14="http://schemas.microsoft.com/office/powerpoint/2010/main" val="298602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TextBox 228"/>
          <p:cNvSpPr txBox="1"/>
          <p:nvPr/>
        </p:nvSpPr>
        <p:spPr>
          <a:xfrm>
            <a:off x="10188017" y="3096899"/>
            <a:ext cx="1265078" cy="261610"/>
          </a:xfrm>
          <a:prstGeom prst="rect">
            <a:avLst/>
          </a:prstGeom>
          <a:noFill/>
        </p:spPr>
        <p:txBody>
          <a:bodyPr wrap="square" rtlCol="0">
            <a:spAutoFit/>
          </a:bodyPr>
          <a:lstStyle>
            <a:defPPr>
              <a:defRPr lang="en-US"/>
            </a:defPPr>
            <a:lvl1pPr>
              <a:defRPr sz="1100" b="1">
                <a:solidFill>
                  <a:srgbClr val="1E4191">
                    <a:lumMod val="60000"/>
                    <a:lumOff val="40000"/>
                  </a:srgbClr>
                </a:solidFill>
              </a:defRPr>
            </a:lvl1pPr>
          </a:lstStyle>
          <a:p>
            <a:r>
              <a:rPr lang="en-US" dirty="0"/>
              <a:t>Expose as APIs</a:t>
            </a:r>
          </a:p>
        </p:txBody>
      </p:sp>
      <p:sp>
        <p:nvSpPr>
          <p:cNvPr id="54" name="Up Arrow 53"/>
          <p:cNvSpPr/>
          <p:nvPr/>
        </p:nvSpPr>
        <p:spPr>
          <a:xfrm rot="10800000" flipV="1">
            <a:off x="9660770" y="2665136"/>
            <a:ext cx="596868" cy="1563435"/>
          </a:xfrm>
          <a:prstGeom prst="upArrow">
            <a:avLst/>
          </a:prstGeom>
          <a:solidFill>
            <a:srgbClr val="EEF2FC"/>
          </a:solid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p:cNvSpPr/>
          <p:nvPr/>
        </p:nvSpPr>
        <p:spPr>
          <a:xfrm>
            <a:off x="8141795" y="3531860"/>
            <a:ext cx="2268244" cy="748860"/>
          </a:xfrm>
          <a:prstGeom prst="rect">
            <a:avLst/>
          </a:prstGeom>
          <a:solidFill>
            <a:srgbClr val="EEF2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30"/>
          <p:cNvSpPr/>
          <p:nvPr/>
        </p:nvSpPr>
        <p:spPr>
          <a:xfrm>
            <a:off x="3896923" y="3450548"/>
            <a:ext cx="4038656" cy="524133"/>
          </a:xfrm>
          <a:prstGeom prst="rightArrow">
            <a:avLst/>
          </a:prstGeom>
          <a:solidFill>
            <a:srgbClr val="EEF2FC"/>
          </a:solid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p:cNvSpPr/>
          <p:nvPr/>
        </p:nvSpPr>
        <p:spPr>
          <a:xfrm>
            <a:off x="3197981" y="1469108"/>
            <a:ext cx="703506" cy="462767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601215" y="1678755"/>
            <a:ext cx="632897" cy="988828"/>
          </a:xfrm>
          <a:prstGeom prst="roundRect">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1645292" y="1750471"/>
            <a:ext cx="545524" cy="788059"/>
          </a:xfrm>
          <a:prstGeom prst="roundRect">
            <a:avLst/>
          </a:prstGeom>
          <a:solidFill>
            <a:schemeClr val="bg1"/>
          </a:solid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bject 4"/>
          <p:cNvSpPr/>
          <p:nvPr/>
        </p:nvSpPr>
        <p:spPr>
          <a:xfrm>
            <a:off x="0" y="0"/>
            <a:ext cx="12200613"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chemeClr val="tx1">
              <a:lumMod val="60000"/>
              <a:lumOff val="40000"/>
            </a:schemeClr>
          </a:solidFill>
        </p:spPr>
        <p:txBody>
          <a:bodyPr wrap="square" lIns="0" tIns="0" rIns="0" bIns="0" rtlCol="0"/>
          <a:lstStyle/>
          <a:p>
            <a:endParaRPr sz="1266">
              <a:solidFill>
                <a:srgbClr val="1E4191"/>
              </a:solidFill>
            </a:endParaRPr>
          </a:p>
        </p:txBody>
      </p:sp>
      <p:sp>
        <p:nvSpPr>
          <p:cNvPr id="34"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solidFill>
                <a:srgbClr val="1E4191"/>
              </a:solidFill>
            </a:endParaRPr>
          </a:p>
        </p:txBody>
      </p:sp>
      <p:sp>
        <p:nvSpPr>
          <p:cNvPr id="2" name="Title 1"/>
          <p:cNvSpPr>
            <a:spLocks noGrp="1"/>
          </p:cNvSpPr>
          <p:nvPr>
            <p:ph type="title"/>
          </p:nvPr>
        </p:nvSpPr>
        <p:spPr/>
        <p:txBody>
          <a:bodyPr/>
          <a:lstStyle/>
          <a:p>
            <a:r>
              <a:rPr lang="en-US" sz="3600" dirty="0">
                <a:solidFill>
                  <a:schemeClr val="bg1"/>
                </a:solidFill>
              </a:rPr>
              <a:t>Microservices Transformation Process</a:t>
            </a:r>
          </a:p>
        </p:txBody>
      </p:sp>
      <p:cxnSp>
        <p:nvCxnSpPr>
          <p:cNvPr id="17" name="Straight Connector 16"/>
          <p:cNvCxnSpPr/>
          <p:nvPr/>
        </p:nvCxnSpPr>
        <p:spPr>
          <a:xfrm>
            <a:off x="7935953" y="1419005"/>
            <a:ext cx="0" cy="5056094"/>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38591" y="1986052"/>
            <a:ext cx="376026" cy="261610"/>
          </a:xfrm>
          <a:prstGeom prst="rect">
            <a:avLst/>
          </a:prstGeom>
          <a:noFill/>
        </p:spPr>
        <p:txBody>
          <a:bodyPr wrap="square" rtlCol="0">
            <a:spAutoFit/>
          </a:bodyPr>
          <a:lstStyle/>
          <a:p>
            <a:r>
              <a:rPr lang="en-US" sz="1100" b="1" dirty="0">
                <a:solidFill>
                  <a:srgbClr val="1E4191">
                    <a:lumMod val="60000"/>
                    <a:lumOff val="40000"/>
                  </a:srgbClr>
                </a:solidFill>
              </a:rPr>
              <a:t>UI</a:t>
            </a:r>
          </a:p>
        </p:txBody>
      </p:sp>
      <p:sp>
        <p:nvSpPr>
          <p:cNvPr id="11" name="TextBox 10"/>
          <p:cNvSpPr txBox="1"/>
          <p:nvPr/>
        </p:nvSpPr>
        <p:spPr>
          <a:xfrm>
            <a:off x="238591" y="3035828"/>
            <a:ext cx="1316051" cy="600164"/>
          </a:xfrm>
          <a:prstGeom prst="rect">
            <a:avLst/>
          </a:prstGeom>
          <a:noFill/>
        </p:spPr>
        <p:txBody>
          <a:bodyPr wrap="square" rtlCol="0">
            <a:spAutoFit/>
          </a:bodyPr>
          <a:lstStyle/>
          <a:p>
            <a:r>
              <a:rPr lang="en-US" sz="1100" b="1" dirty="0">
                <a:solidFill>
                  <a:srgbClr val="1E4191">
                    <a:lumMod val="60000"/>
                    <a:lumOff val="40000"/>
                  </a:srgbClr>
                </a:solidFill>
              </a:rPr>
              <a:t>Application </a:t>
            </a:r>
            <a:br>
              <a:rPr lang="en-US" sz="1100" b="1" dirty="0">
                <a:solidFill>
                  <a:srgbClr val="1E4191">
                    <a:lumMod val="60000"/>
                    <a:lumOff val="40000"/>
                  </a:srgbClr>
                </a:solidFill>
              </a:rPr>
            </a:br>
            <a:r>
              <a:rPr lang="en-US" sz="1100" b="1" dirty="0">
                <a:solidFill>
                  <a:srgbClr val="1E4191">
                    <a:lumMod val="60000"/>
                    <a:lumOff val="40000"/>
                  </a:srgbClr>
                </a:solidFill>
              </a:rPr>
              <a:t>Services</a:t>
            </a:r>
            <a:br>
              <a:rPr lang="en-US" sz="1100" b="1" dirty="0">
                <a:solidFill>
                  <a:srgbClr val="1E4191">
                    <a:lumMod val="60000"/>
                    <a:lumOff val="40000"/>
                  </a:srgbClr>
                </a:solidFill>
              </a:rPr>
            </a:br>
            <a:r>
              <a:rPr lang="en-US" sz="1100" b="1" dirty="0">
                <a:solidFill>
                  <a:srgbClr val="1E4191">
                    <a:lumMod val="60000"/>
                    <a:lumOff val="40000"/>
                  </a:srgbClr>
                </a:solidFill>
              </a:rPr>
              <a:t>Layer</a:t>
            </a:r>
          </a:p>
        </p:txBody>
      </p:sp>
      <p:sp>
        <p:nvSpPr>
          <p:cNvPr id="12" name="TextBox 11"/>
          <p:cNvSpPr txBox="1"/>
          <p:nvPr/>
        </p:nvSpPr>
        <p:spPr>
          <a:xfrm>
            <a:off x="238591" y="5601855"/>
            <a:ext cx="1291855" cy="430887"/>
          </a:xfrm>
          <a:prstGeom prst="rect">
            <a:avLst/>
          </a:prstGeom>
          <a:noFill/>
        </p:spPr>
        <p:txBody>
          <a:bodyPr wrap="square" rtlCol="0">
            <a:spAutoFit/>
          </a:bodyPr>
          <a:lstStyle/>
          <a:p>
            <a:r>
              <a:rPr lang="en-US" sz="1100" b="1" dirty="0">
                <a:solidFill>
                  <a:srgbClr val="1E4191">
                    <a:lumMod val="60000"/>
                    <a:lumOff val="40000"/>
                  </a:srgbClr>
                </a:solidFill>
              </a:rPr>
              <a:t>Backend   </a:t>
            </a:r>
            <a:br>
              <a:rPr lang="en-US" sz="1100" b="1" dirty="0">
                <a:solidFill>
                  <a:srgbClr val="1E4191">
                    <a:lumMod val="60000"/>
                    <a:lumOff val="40000"/>
                  </a:srgbClr>
                </a:solidFill>
              </a:rPr>
            </a:br>
            <a:r>
              <a:rPr lang="en-US" sz="1100" b="1" dirty="0">
                <a:solidFill>
                  <a:srgbClr val="1E4191">
                    <a:lumMod val="60000"/>
                    <a:lumOff val="40000"/>
                  </a:srgbClr>
                </a:solidFill>
              </a:rPr>
              <a:t>Dependencies</a:t>
            </a:r>
          </a:p>
        </p:txBody>
      </p:sp>
      <p:sp>
        <p:nvSpPr>
          <p:cNvPr id="13" name="TextBox 12"/>
          <p:cNvSpPr txBox="1"/>
          <p:nvPr/>
        </p:nvSpPr>
        <p:spPr>
          <a:xfrm>
            <a:off x="238591" y="6290359"/>
            <a:ext cx="1154687" cy="261610"/>
          </a:xfrm>
          <a:prstGeom prst="rect">
            <a:avLst/>
          </a:prstGeom>
          <a:noFill/>
        </p:spPr>
        <p:txBody>
          <a:bodyPr wrap="square" rtlCol="0">
            <a:spAutoFit/>
          </a:bodyPr>
          <a:lstStyle/>
          <a:p>
            <a:r>
              <a:rPr lang="en-US" sz="1100" b="1" dirty="0">
                <a:solidFill>
                  <a:srgbClr val="1E4191">
                    <a:lumMod val="60000"/>
                    <a:lumOff val="40000"/>
                  </a:srgbClr>
                </a:solidFill>
              </a:rPr>
              <a:t>Infrastructure</a:t>
            </a:r>
          </a:p>
        </p:txBody>
      </p:sp>
      <p:grpSp>
        <p:nvGrpSpPr>
          <p:cNvPr id="9" name="Group 8"/>
          <p:cNvGrpSpPr/>
          <p:nvPr/>
        </p:nvGrpSpPr>
        <p:grpSpPr>
          <a:xfrm>
            <a:off x="2370909" y="1678755"/>
            <a:ext cx="1632831" cy="988828"/>
            <a:chOff x="1259225" y="1967024"/>
            <a:chExt cx="1632831" cy="988828"/>
          </a:xfrm>
        </p:grpSpPr>
        <p:sp>
          <p:nvSpPr>
            <p:cNvPr id="14" name="Rectangle 13"/>
            <p:cNvSpPr/>
            <p:nvPr/>
          </p:nvSpPr>
          <p:spPr>
            <a:xfrm>
              <a:off x="1259225" y="1967024"/>
              <a:ext cx="1632831" cy="988828"/>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5" name="Rectangle 14"/>
            <p:cNvSpPr/>
            <p:nvPr/>
          </p:nvSpPr>
          <p:spPr>
            <a:xfrm>
              <a:off x="1329927" y="2118427"/>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6" name="Rectangle 15"/>
            <p:cNvSpPr/>
            <p:nvPr/>
          </p:nvSpPr>
          <p:spPr>
            <a:xfrm>
              <a:off x="1329927" y="2354411"/>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8" name="Rectangle 17"/>
            <p:cNvSpPr/>
            <p:nvPr/>
          </p:nvSpPr>
          <p:spPr>
            <a:xfrm>
              <a:off x="1329926" y="2590395"/>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9" name="Rectangle 18"/>
            <p:cNvSpPr/>
            <p:nvPr/>
          </p:nvSpPr>
          <p:spPr>
            <a:xfrm>
              <a:off x="1259225" y="2826799"/>
              <a:ext cx="1632831" cy="129053"/>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0" name="Rectangle 19"/>
            <p:cNvSpPr/>
            <p:nvPr/>
          </p:nvSpPr>
          <p:spPr>
            <a:xfrm>
              <a:off x="1259225" y="1967024"/>
              <a:ext cx="1632831" cy="129053"/>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1" name="Rectangle 20"/>
            <p:cNvSpPr/>
            <p:nvPr/>
          </p:nvSpPr>
          <p:spPr>
            <a:xfrm>
              <a:off x="1623526" y="2149869"/>
              <a:ext cx="1126128" cy="62313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7" name="Freeform 6"/>
            <p:cNvSpPr/>
            <p:nvPr/>
          </p:nvSpPr>
          <p:spPr>
            <a:xfrm>
              <a:off x="2076230" y="2191612"/>
              <a:ext cx="486780" cy="607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a:off x="2100880" y="2344012"/>
              <a:ext cx="486780" cy="607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1687556" y="2182507"/>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8" name="Rectangle 27"/>
            <p:cNvSpPr/>
            <p:nvPr/>
          </p:nvSpPr>
          <p:spPr>
            <a:xfrm>
              <a:off x="1698760" y="2482826"/>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9" name="Rectangle 28"/>
            <p:cNvSpPr/>
            <p:nvPr/>
          </p:nvSpPr>
          <p:spPr>
            <a:xfrm>
              <a:off x="2032697" y="2473855"/>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grpSp>
      <p:sp>
        <p:nvSpPr>
          <p:cNvPr id="40" name="Rectangle 39"/>
          <p:cNvSpPr/>
          <p:nvPr/>
        </p:nvSpPr>
        <p:spPr>
          <a:xfrm>
            <a:off x="1680459" y="1852408"/>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41" name="Rectangle 40"/>
          <p:cNvSpPr/>
          <p:nvPr/>
        </p:nvSpPr>
        <p:spPr>
          <a:xfrm>
            <a:off x="1680459" y="2038851"/>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42" name="Rectangle 41"/>
          <p:cNvSpPr/>
          <p:nvPr/>
        </p:nvSpPr>
        <p:spPr>
          <a:xfrm>
            <a:off x="1680459" y="2212594"/>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45" name="Rounded Rectangle 44"/>
          <p:cNvSpPr/>
          <p:nvPr/>
        </p:nvSpPr>
        <p:spPr>
          <a:xfrm>
            <a:off x="1780720" y="1802909"/>
            <a:ext cx="384562" cy="668725"/>
          </a:xfrm>
          <a:prstGeom prst="roundRect">
            <a:avLst/>
          </a:prstGeom>
          <a:noFill/>
          <a:ln w="635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46" name="Freeform 45"/>
          <p:cNvSpPr/>
          <p:nvPr/>
        </p:nvSpPr>
        <p:spPr>
          <a:xfrm>
            <a:off x="1935314" y="1885416"/>
            <a:ext cx="166231" cy="692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p:cNvSpPr/>
          <p:nvPr/>
        </p:nvSpPr>
        <p:spPr>
          <a:xfrm>
            <a:off x="1943732" y="1960708"/>
            <a:ext cx="166231" cy="692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1802586" y="1909831"/>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49" name="Rectangle 48"/>
          <p:cNvSpPr/>
          <p:nvPr/>
        </p:nvSpPr>
        <p:spPr>
          <a:xfrm>
            <a:off x="1806412" y="2064833"/>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50" name="Rectangle 49"/>
          <p:cNvSpPr/>
          <p:nvPr/>
        </p:nvSpPr>
        <p:spPr>
          <a:xfrm>
            <a:off x="1926798" y="2064132"/>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51" name="Rectangle 50"/>
          <p:cNvSpPr/>
          <p:nvPr/>
        </p:nvSpPr>
        <p:spPr>
          <a:xfrm>
            <a:off x="1809587" y="2210883"/>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52" name="Rectangle 51"/>
          <p:cNvSpPr/>
          <p:nvPr/>
        </p:nvSpPr>
        <p:spPr>
          <a:xfrm>
            <a:off x="1929973" y="2210182"/>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53" name="Rectangle 52"/>
          <p:cNvSpPr/>
          <p:nvPr/>
        </p:nvSpPr>
        <p:spPr>
          <a:xfrm>
            <a:off x="1677284" y="2371344"/>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2" name="Oval 21"/>
          <p:cNvSpPr/>
          <p:nvPr/>
        </p:nvSpPr>
        <p:spPr>
          <a:xfrm>
            <a:off x="1868520" y="2553356"/>
            <a:ext cx="92168" cy="91440"/>
          </a:xfrm>
          <a:prstGeom prst="ellipse">
            <a:avLst/>
          </a:prstGeom>
          <a:solidFill>
            <a:schemeClr val="bg1"/>
          </a:solid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1604980" y="3008517"/>
            <a:ext cx="2449803" cy="49126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3" name="Oval 22"/>
          <p:cNvSpPr/>
          <p:nvPr/>
        </p:nvSpPr>
        <p:spPr>
          <a:xfrm>
            <a:off x="1683794" y="3108547"/>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2512055" y="3108547"/>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3340316" y="3108547"/>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lowchart: Direct Access Storage 57"/>
          <p:cNvSpPr/>
          <p:nvPr/>
        </p:nvSpPr>
        <p:spPr>
          <a:xfrm>
            <a:off x="1693140" y="5726727"/>
            <a:ext cx="472761" cy="174293"/>
          </a:xfrm>
          <a:prstGeom prst="flowChartMagneticDrum">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p:cNvSpPr/>
          <p:nvPr/>
        </p:nvSpPr>
        <p:spPr>
          <a:xfrm>
            <a:off x="2991108" y="5609054"/>
            <a:ext cx="526218"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p:cNvGrpSpPr/>
          <p:nvPr/>
        </p:nvGrpSpPr>
        <p:grpSpPr>
          <a:xfrm>
            <a:off x="3126200" y="5700968"/>
            <a:ext cx="258496" cy="253833"/>
            <a:chOff x="1298781" y="3822989"/>
            <a:chExt cx="390186" cy="354791"/>
          </a:xfrm>
        </p:grpSpPr>
        <p:sp>
          <p:nvSpPr>
            <p:cNvPr id="68" name="Oval 67"/>
            <p:cNvSpPr/>
            <p:nvPr/>
          </p:nvSpPr>
          <p:spPr>
            <a:xfrm>
              <a:off x="1315115" y="3848167"/>
              <a:ext cx="347011" cy="310177"/>
            </a:xfrm>
            <a:prstGeom prst="ellipse">
              <a:avLst/>
            </a:prstGeom>
            <a:no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1446450" y="3822989"/>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1450204" y="4113151"/>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1616663"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1298781"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1607569" y="3887187"/>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1303335" y="388377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Flowchart: Direct Access Storage 76"/>
          <p:cNvSpPr/>
          <p:nvPr/>
        </p:nvSpPr>
        <p:spPr>
          <a:xfrm>
            <a:off x="2259935" y="5721730"/>
            <a:ext cx="472761" cy="174293"/>
          </a:xfrm>
          <a:prstGeom prst="flowChartMagneticDrum">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ounded Rectangle 77"/>
          <p:cNvSpPr/>
          <p:nvPr/>
        </p:nvSpPr>
        <p:spPr>
          <a:xfrm>
            <a:off x="1608950" y="5609054"/>
            <a:ext cx="1265187"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ounded Rectangle 78"/>
          <p:cNvSpPr/>
          <p:nvPr/>
        </p:nvSpPr>
        <p:spPr>
          <a:xfrm>
            <a:off x="3591266" y="5609054"/>
            <a:ext cx="532940"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lowchart: Magnetic Disk 79"/>
          <p:cNvSpPr/>
          <p:nvPr/>
        </p:nvSpPr>
        <p:spPr>
          <a:xfrm>
            <a:off x="3686981" y="5704610"/>
            <a:ext cx="218516" cy="191824"/>
          </a:xfrm>
          <a:prstGeom prst="flowChartMagneticDisk">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lowchart: Magnetic Disk 80"/>
          <p:cNvSpPr/>
          <p:nvPr/>
        </p:nvSpPr>
        <p:spPr>
          <a:xfrm>
            <a:off x="3775773" y="5817255"/>
            <a:ext cx="218516" cy="191824"/>
          </a:xfrm>
          <a:prstGeom prst="flowChartMagneticDisk">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1621259" y="6151845"/>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85" name="Rectangle 84"/>
          <p:cNvSpPr/>
          <p:nvPr/>
        </p:nvSpPr>
        <p:spPr>
          <a:xfrm>
            <a:off x="2166730" y="6151845"/>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86" name="Rectangle 85"/>
          <p:cNvSpPr/>
          <p:nvPr/>
        </p:nvSpPr>
        <p:spPr>
          <a:xfrm>
            <a:off x="2712201" y="6151845"/>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88" name="Rectangle 87"/>
          <p:cNvSpPr/>
          <p:nvPr/>
        </p:nvSpPr>
        <p:spPr>
          <a:xfrm>
            <a:off x="3257672" y="6151845"/>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89" name="Rectangle 88"/>
          <p:cNvSpPr/>
          <p:nvPr/>
        </p:nvSpPr>
        <p:spPr>
          <a:xfrm>
            <a:off x="3803144" y="6151845"/>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98" name="Rectangle 97"/>
          <p:cNvSpPr/>
          <p:nvPr/>
        </p:nvSpPr>
        <p:spPr>
          <a:xfrm>
            <a:off x="1604547" y="3670772"/>
            <a:ext cx="2423862" cy="1118770"/>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10" name="TextBox 109"/>
          <p:cNvSpPr txBox="1"/>
          <p:nvPr/>
        </p:nvSpPr>
        <p:spPr>
          <a:xfrm>
            <a:off x="238591" y="3903286"/>
            <a:ext cx="1341288" cy="600164"/>
          </a:xfrm>
          <a:prstGeom prst="rect">
            <a:avLst/>
          </a:prstGeom>
          <a:noFill/>
        </p:spPr>
        <p:txBody>
          <a:bodyPr wrap="square" rtlCol="0">
            <a:spAutoFit/>
          </a:bodyPr>
          <a:lstStyle/>
          <a:p>
            <a:r>
              <a:rPr lang="en-US" sz="1100" b="1" dirty="0">
                <a:solidFill>
                  <a:srgbClr val="1E4191">
                    <a:lumMod val="60000"/>
                    <a:lumOff val="40000"/>
                  </a:srgbClr>
                </a:solidFill>
              </a:rPr>
              <a:t>Middle Tier   </a:t>
            </a:r>
            <a:br>
              <a:rPr lang="en-US" sz="1100" b="1" dirty="0">
                <a:solidFill>
                  <a:srgbClr val="1E4191">
                    <a:lumMod val="60000"/>
                    <a:lumOff val="40000"/>
                  </a:srgbClr>
                </a:solidFill>
              </a:rPr>
            </a:br>
            <a:r>
              <a:rPr lang="en-US" sz="1100" b="1" dirty="0">
                <a:solidFill>
                  <a:srgbClr val="1E4191">
                    <a:lumMod val="60000"/>
                    <a:lumOff val="40000"/>
                  </a:srgbClr>
                </a:solidFill>
              </a:rPr>
              <a:t>Application </a:t>
            </a:r>
          </a:p>
          <a:p>
            <a:r>
              <a:rPr lang="en-US" sz="1100" b="1" dirty="0">
                <a:solidFill>
                  <a:srgbClr val="1E4191">
                    <a:lumMod val="60000"/>
                    <a:lumOff val="40000"/>
                  </a:srgbClr>
                </a:solidFill>
              </a:rPr>
              <a:t>Code</a:t>
            </a:r>
          </a:p>
        </p:txBody>
      </p:sp>
      <p:grpSp>
        <p:nvGrpSpPr>
          <p:cNvPr id="30" name="Group 29"/>
          <p:cNvGrpSpPr/>
          <p:nvPr/>
        </p:nvGrpSpPr>
        <p:grpSpPr>
          <a:xfrm>
            <a:off x="1652749" y="3727398"/>
            <a:ext cx="2261585" cy="989463"/>
            <a:chOff x="2722721" y="3490748"/>
            <a:chExt cx="1304721" cy="1006683"/>
          </a:xfrm>
        </p:grpSpPr>
        <p:sp>
          <p:nvSpPr>
            <p:cNvPr id="112" name="Flowchart: Direct Access Storage 111"/>
            <p:cNvSpPr/>
            <p:nvPr/>
          </p:nvSpPr>
          <p:spPr>
            <a:xfrm>
              <a:off x="3338189" y="4044283"/>
              <a:ext cx="190227" cy="84988"/>
            </a:xfrm>
            <a:prstGeom prst="flowChartMagneticDrum">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2722722" y="4346750"/>
              <a:ext cx="733611" cy="150681"/>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14" name="Rectangle 113"/>
            <p:cNvSpPr/>
            <p:nvPr/>
          </p:nvSpPr>
          <p:spPr>
            <a:xfrm>
              <a:off x="2722721" y="3490748"/>
              <a:ext cx="1304721" cy="146065"/>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15" name="Rectangle 114"/>
            <p:cNvSpPr/>
            <p:nvPr/>
          </p:nvSpPr>
          <p:spPr>
            <a:xfrm>
              <a:off x="2722721" y="3854579"/>
              <a:ext cx="1304721" cy="146065"/>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19" name="Rectangle 118"/>
            <p:cNvSpPr/>
            <p:nvPr/>
          </p:nvSpPr>
          <p:spPr>
            <a:xfrm>
              <a:off x="2722722" y="4047282"/>
              <a:ext cx="238025" cy="251690"/>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a:off x="3026751" y="4046891"/>
              <a:ext cx="238025" cy="251690"/>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p:cNvSpPr/>
            <p:nvPr/>
          </p:nvSpPr>
          <p:spPr>
            <a:xfrm>
              <a:off x="3596549" y="4053854"/>
              <a:ext cx="238025" cy="251690"/>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p:cNvSpPr/>
            <p:nvPr/>
          </p:nvSpPr>
          <p:spPr>
            <a:xfrm>
              <a:off x="3503018" y="4346750"/>
              <a:ext cx="328140" cy="150681"/>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23" name="Rectangle 122"/>
            <p:cNvSpPr/>
            <p:nvPr/>
          </p:nvSpPr>
          <p:spPr>
            <a:xfrm>
              <a:off x="2722721" y="3672520"/>
              <a:ext cx="1304721" cy="146065"/>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24" name="Rectangle 123"/>
            <p:cNvSpPr/>
            <p:nvPr/>
          </p:nvSpPr>
          <p:spPr>
            <a:xfrm>
              <a:off x="3320191" y="4178790"/>
              <a:ext cx="223590" cy="124530"/>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25" name="Rectangle 124"/>
            <p:cNvSpPr/>
            <p:nvPr/>
          </p:nvSpPr>
          <p:spPr>
            <a:xfrm>
              <a:off x="3894023" y="4049378"/>
              <a:ext cx="123374" cy="447766"/>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60000"/>
                    <a:lumOff val="40000"/>
                  </a:schemeClr>
                </a:solidFill>
                <a:latin typeface="Arial" panose="020B0604020202020204" pitchFamily="34" charset="0"/>
                <a:cs typeface="Arial" panose="020B0604020202020204" pitchFamily="34" charset="0"/>
              </a:endParaRPr>
            </a:p>
          </p:txBody>
        </p:sp>
      </p:grpSp>
      <p:sp>
        <p:nvSpPr>
          <p:cNvPr id="259" name="Flowchart: Direct Access Storage 258"/>
          <p:cNvSpPr/>
          <p:nvPr/>
        </p:nvSpPr>
        <p:spPr>
          <a:xfrm>
            <a:off x="8303571" y="5773161"/>
            <a:ext cx="472761" cy="174293"/>
          </a:xfrm>
          <a:prstGeom prst="flowChartMagneticDrum">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Rounded Rectangle 259"/>
          <p:cNvSpPr/>
          <p:nvPr/>
        </p:nvSpPr>
        <p:spPr>
          <a:xfrm>
            <a:off x="9499179" y="5655488"/>
            <a:ext cx="526218"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1" name="Group 260"/>
          <p:cNvGrpSpPr/>
          <p:nvPr/>
        </p:nvGrpSpPr>
        <p:grpSpPr>
          <a:xfrm>
            <a:off x="9634271" y="5747402"/>
            <a:ext cx="258496" cy="253833"/>
            <a:chOff x="1298781" y="3822989"/>
            <a:chExt cx="390186" cy="354791"/>
          </a:xfrm>
        </p:grpSpPr>
        <p:sp>
          <p:nvSpPr>
            <p:cNvPr id="262" name="Oval 261"/>
            <p:cNvSpPr/>
            <p:nvPr/>
          </p:nvSpPr>
          <p:spPr>
            <a:xfrm>
              <a:off x="1315115" y="3848167"/>
              <a:ext cx="347011" cy="310177"/>
            </a:xfrm>
            <a:prstGeom prst="ellipse">
              <a:avLst/>
            </a:prstGeom>
            <a:no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Oval 262"/>
            <p:cNvSpPr/>
            <p:nvPr/>
          </p:nvSpPr>
          <p:spPr>
            <a:xfrm>
              <a:off x="1446450" y="3822989"/>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Oval 263"/>
            <p:cNvSpPr/>
            <p:nvPr/>
          </p:nvSpPr>
          <p:spPr>
            <a:xfrm>
              <a:off x="1450204" y="4113151"/>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Oval 264"/>
            <p:cNvSpPr/>
            <p:nvPr/>
          </p:nvSpPr>
          <p:spPr>
            <a:xfrm>
              <a:off x="1616663"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Oval 265"/>
            <p:cNvSpPr/>
            <p:nvPr/>
          </p:nvSpPr>
          <p:spPr>
            <a:xfrm>
              <a:off x="1298781"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Oval 266"/>
            <p:cNvSpPr/>
            <p:nvPr/>
          </p:nvSpPr>
          <p:spPr>
            <a:xfrm>
              <a:off x="1607569" y="3887187"/>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Oval 267"/>
            <p:cNvSpPr/>
            <p:nvPr/>
          </p:nvSpPr>
          <p:spPr>
            <a:xfrm>
              <a:off x="1303335" y="388377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9" name="Flowchart: Direct Access Storage 268"/>
          <p:cNvSpPr/>
          <p:nvPr/>
        </p:nvSpPr>
        <p:spPr>
          <a:xfrm>
            <a:off x="8870366" y="5768164"/>
            <a:ext cx="472761" cy="174293"/>
          </a:xfrm>
          <a:prstGeom prst="flowChartMagneticDrum">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ounded Rectangle 269"/>
          <p:cNvSpPr/>
          <p:nvPr/>
        </p:nvSpPr>
        <p:spPr>
          <a:xfrm>
            <a:off x="8219381" y="5655488"/>
            <a:ext cx="1265187"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Rounded Rectangle 270"/>
          <p:cNvSpPr/>
          <p:nvPr/>
        </p:nvSpPr>
        <p:spPr>
          <a:xfrm>
            <a:off x="10099337" y="5655488"/>
            <a:ext cx="532940"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Flowchart: Magnetic Disk 271"/>
          <p:cNvSpPr/>
          <p:nvPr/>
        </p:nvSpPr>
        <p:spPr>
          <a:xfrm>
            <a:off x="10195052" y="5751044"/>
            <a:ext cx="218516" cy="191824"/>
          </a:xfrm>
          <a:prstGeom prst="flowChartMagneticDisk">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Flowchart: Magnetic Disk 272"/>
          <p:cNvSpPr/>
          <p:nvPr/>
        </p:nvSpPr>
        <p:spPr>
          <a:xfrm>
            <a:off x="10283844" y="5863689"/>
            <a:ext cx="218516" cy="191824"/>
          </a:xfrm>
          <a:prstGeom prst="flowChartMagneticDisk">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Rectangle 286"/>
          <p:cNvSpPr/>
          <p:nvPr/>
        </p:nvSpPr>
        <p:spPr>
          <a:xfrm>
            <a:off x="8115397" y="4359242"/>
            <a:ext cx="2540150" cy="1933490"/>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88" name="Oval 287"/>
          <p:cNvSpPr/>
          <p:nvPr/>
        </p:nvSpPr>
        <p:spPr>
          <a:xfrm>
            <a:off x="8307873" y="4474408"/>
            <a:ext cx="523588" cy="291209"/>
          </a:xfrm>
          <a:prstGeom prst="ellipse">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p:cNvSpPr/>
          <p:nvPr/>
        </p:nvSpPr>
        <p:spPr>
          <a:xfrm>
            <a:off x="9136134" y="4474408"/>
            <a:ext cx="523588" cy="291209"/>
          </a:xfrm>
          <a:prstGeom prst="ellipse">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p:cNvSpPr/>
          <p:nvPr/>
        </p:nvSpPr>
        <p:spPr>
          <a:xfrm>
            <a:off x="9964395" y="4474408"/>
            <a:ext cx="523588" cy="291209"/>
          </a:xfrm>
          <a:prstGeom prst="ellipse">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2" name="TextBox 351"/>
          <p:cNvSpPr txBox="1"/>
          <p:nvPr/>
        </p:nvSpPr>
        <p:spPr>
          <a:xfrm>
            <a:off x="7975873" y="905128"/>
            <a:ext cx="2307971" cy="646331"/>
          </a:xfrm>
          <a:prstGeom prst="rect">
            <a:avLst/>
          </a:prstGeom>
          <a:noFill/>
        </p:spPr>
        <p:txBody>
          <a:bodyPr wrap="square" rtlCol="0" anchor="ctr">
            <a:spAutoFit/>
          </a:bodyPr>
          <a:lstStyle/>
          <a:p>
            <a:r>
              <a:rPr lang="en-US" b="1" dirty="0">
                <a:solidFill>
                  <a:srgbClr val="1E4191">
                    <a:lumMod val="60000"/>
                    <a:lumOff val="40000"/>
                  </a:srgbClr>
                </a:solidFill>
              </a:rPr>
              <a:t>Microservices Platform</a:t>
            </a:r>
          </a:p>
        </p:txBody>
      </p:sp>
      <p:sp>
        <p:nvSpPr>
          <p:cNvPr id="354" name="TextBox 353"/>
          <p:cNvSpPr txBox="1"/>
          <p:nvPr/>
        </p:nvSpPr>
        <p:spPr>
          <a:xfrm>
            <a:off x="10672194" y="5053309"/>
            <a:ext cx="1291855" cy="430887"/>
          </a:xfrm>
          <a:prstGeom prst="rect">
            <a:avLst/>
          </a:prstGeom>
          <a:noFill/>
        </p:spPr>
        <p:txBody>
          <a:bodyPr wrap="square" rtlCol="0">
            <a:spAutoFit/>
          </a:bodyPr>
          <a:lstStyle/>
          <a:p>
            <a:r>
              <a:rPr lang="en-US" sz="1100" b="1" dirty="0">
                <a:solidFill>
                  <a:srgbClr val="1E4191">
                    <a:lumMod val="60000"/>
                    <a:lumOff val="40000"/>
                  </a:srgbClr>
                </a:solidFill>
              </a:rPr>
              <a:t>Platform Services</a:t>
            </a:r>
          </a:p>
        </p:txBody>
      </p:sp>
      <p:sp>
        <p:nvSpPr>
          <p:cNvPr id="355" name="TextBox 354"/>
          <p:cNvSpPr txBox="1"/>
          <p:nvPr/>
        </p:nvSpPr>
        <p:spPr>
          <a:xfrm>
            <a:off x="10706217" y="5661746"/>
            <a:ext cx="1163679" cy="430887"/>
          </a:xfrm>
          <a:prstGeom prst="rect">
            <a:avLst/>
          </a:prstGeom>
          <a:noFill/>
        </p:spPr>
        <p:txBody>
          <a:bodyPr wrap="square" rtlCol="0">
            <a:spAutoFit/>
          </a:bodyPr>
          <a:lstStyle/>
          <a:p>
            <a:r>
              <a:rPr lang="en-US" sz="1100" b="1" dirty="0">
                <a:solidFill>
                  <a:srgbClr val="1E4191">
                    <a:lumMod val="60000"/>
                    <a:lumOff val="40000"/>
                  </a:srgbClr>
                </a:solidFill>
              </a:rPr>
              <a:t>Backend   </a:t>
            </a:r>
            <a:br>
              <a:rPr lang="en-US" sz="1100" b="1" dirty="0">
                <a:solidFill>
                  <a:srgbClr val="1E4191">
                    <a:lumMod val="60000"/>
                    <a:lumOff val="40000"/>
                  </a:srgbClr>
                </a:solidFill>
              </a:rPr>
            </a:br>
            <a:r>
              <a:rPr lang="en-US" sz="1100" b="1" dirty="0">
                <a:solidFill>
                  <a:srgbClr val="1E4191">
                    <a:lumMod val="60000"/>
                    <a:lumOff val="40000"/>
                  </a:srgbClr>
                </a:solidFill>
              </a:rPr>
              <a:t>Dependencies</a:t>
            </a:r>
          </a:p>
        </p:txBody>
      </p:sp>
      <p:sp>
        <p:nvSpPr>
          <p:cNvPr id="362" name="Rectangle 361"/>
          <p:cNvSpPr/>
          <p:nvPr/>
        </p:nvSpPr>
        <p:spPr>
          <a:xfrm>
            <a:off x="1600428" y="4989731"/>
            <a:ext cx="2449803" cy="49126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63" name="Oval 362"/>
          <p:cNvSpPr/>
          <p:nvPr/>
        </p:nvSpPr>
        <p:spPr>
          <a:xfrm>
            <a:off x="1679242" y="5089761"/>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Oval 363"/>
          <p:cNvSpPr/>
          <p:nvPr/>
        </p:nvSpPr>
        <p:spPr>
          <a:xfrm>
            <a:off x="2507503" y="5089761"/>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Oval 364"/>
          <p:cNvSpPr/>
          <p:nvPr/>
        </p:nvSpPr>
        <p:spPr>
          <a:xfrm>
            <a:off x="3335764" y="5089761"/>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TextBox 365"/>
          <p:cNvSpPr txBox="1"/>
          <p:nvPr/>
        </p:nvSpPr>
        <p:spPr>
          <a:xfrm>
            <a:off x="253116" y="4983051"/>
            <a:ext cx="1341288" cy="430887"/>
          </a:xfrm>
          <a:prstGeom prst="rect">
            <a:avLst/>
          </a:prstGeom>
          <a:noFill/>
        </p:spPr>
        <p:txBody>
          <a:bodyPr wrap="square" rtlCol="0">
            <a:spAutoFit/>
          </a:bodyPr>
          <a:lstStyle/>
          <a:p>
            <a:r>
              <a:rPr lang="en-US" sz="1100" b="1" dirty="0">
                <a:solidFill>
                  <a:srgbClr val="1E4191">
                    <a:lumMod val="60000"/>
                    <a:lumOff val="40000"/>
                  </a:srgbClr>
                </a:solidFill>
              </a:rPr>
              <a:t>Data </a:t>
            </a:r>
            <a:br>
              <a:rPr lang="en-US" sz="1100" b="1" dirty="0">
                <a:solidFill>
                  <a:srgbClr val="1E4191">
                    <a:lumMod val="60000"/>
                    <a:lumOff val="40000"/>
                  </a:srgbClr>
                </a:solidFill>
              </a:rPr>
            </a:br>
            <a:r>
              <a:rPr lang="en-US" sz="1100" b="1" dirty="0">
                <a:solidFill>
                  <a:srgbClr val="1E4191">
                    <a:lumMod val="60000"/>
                    <a:lumOff val="40000"/>
                  </a:srgbClr>
                </a:solidFill>
              </a:rPr>
              <a:t>Services</a:t>
            </a:r>
          </a:p>
        </p:txBody>
      </p:sp>
      <p:sp>
        <p:nvSpPr>
          <p:cNvPr id="164" name="TextBox 163"/>
          <p:cNvSpPr txBox="1"/>
          <p:nvPr/>
        </p:nvSpPr>
        <p:spPr>
          <a:xfrm>
            <a:off x="299107" y="965257"/>
            <a:ext cx="4074127" cy="369332"/>
          </a:xfrm>
          <a:prstGeom prst="rect">
            <a:avLst/>
          </a:prstGeom>
          <a:noFill/>
        </p:spPr>
        <p:txBody>
          <a:bodyPr wrap="square" rtlCol="0" anchor="ctr">
            <a:spAutoFit/>
          </a:bodyPr>
          <a:lstStyle/>
          <a:p>
            <a:pPr algn="ctr"/>
            <a:r>
              <a:rPr lang="en-US" b="1" dirty="0">
                <a:solidFill>
                  <a:srgbClr val="1E4191">
                    <a:lumMod val="60000"/>
                    <a:lumOff val="40000"/>
                  </a:srgbClr>
                </a:solidFill>
              </a:rPr>
              <a:t>InSight</a:t>
            </a:r>
          </a:p>
        </p:txBody>
      </p:sp>
      <p:sp>
        <p:nvSpPr>
          <p:cNvPr id="180" name="TextBox 179"/>
          <p:cNvSpPr txBox="1"/>
          <p:nvPr/>
        </p:nvSpPr>
        <p:spPr>
          <a:xfrm>
            <a:off x="9251011" y="4414975"/>
            <a:ext cx="279044" cy="400110"/>
          </a:xfrm>
          <a:prstGeom prst="rect">
            <a:avLst/>
          </a:prstGeom>
          <a:noFill/>
        </p:spPr>
        <p:txBody>
          <a:bodyPr wrap="square" rtlCol="0" anchor="ctr">
            <a:spAutoFit/>
          </a:bodyPr>
          <a:lstStyle/>
          <a:p>
            <a:pPr algn="ctr"/>
            <a:r>
              <a:rPr lang="en-US" sz="2000" dirty="0">
                <a:solidFill>
                  <a:srgbClr val="1E4191">
                    <a:lumMod val="60000"/>
                    <a:lumOff val="40000"/>
                  </a:srgbClr>
                </a:solidFill>
              </a:rPr>
              <a:t>$</a:t>
            </a:r>
          </a:p>
        </p:txBody>
      </p:sp>
      <p:sp>
        <p:nvSpPr>
          <p:cNvPr id="182" name="TextBox 181"/>
          <p:cNvSpPr txBox="1"/>
          <p:nvPr/>
        </p:nvSpPr>
        <p:spPr>
          <a:xfrm>
            <a:off x="8262789" y="4710084"/>
            <a:ext cx="841277" cy="400110"/>
          </a:xfrm>
          <a:prstGeom prst="rect">
            <a:avLst/>
          </a:prstGeom>
          <a:noFill/>
        </p:spPr>
        <p:txBody>
          <a:bodyPr wrap="square" rtlCol="0">
            <a:spAutoFit/>
          </a:bodyPr>
          <a:lstStyle/>
          <a:p>
            <a:r>
              <a:rPr lang="en-US" sz="1000" b="1" dirty="0">
                <a:solidFill>
                  <a:srgbClr val="1E4191">
                    <a:lumMod val="60000"/>
                    <a:lumOff val="40000"/>
                  </a:srgbClr>
                </a:solidFill>
              </a:rPr>
              <a:t>Usage </a:t>
            </a:r>
            <a:br>
              <a:rPr lang="en-US" sz="1000" b="1" dirty="0">
                <a:solidFill>
                  <a:srgbClr val="1E4191">
                    <a:lumMod val="60000"/>
                    <a:lumOff val="40000"/>
                  </a:srgbClr>
                </a:solidFill>
              </a:rPr>
            </a:br>
            <a:r>
              <a:rPr lang="en-US" sz="1000" b="1" dirty="0">
                <a:solidFill>
                  <a:srgbClr val="1E4191">
                    <a:lumMod val="60000"/>
                    <a:lumOff val="40000"/>
                  </a:srgbClr>
                </a:solidFill>
              </a:rPr>
              <a:t>Metering</a:t>
            </a:r>
          </a:p>
        </p:txBody>
      </p:sp>
      <p:sp>
        <p:nvSpPr>
          <p:cNvPr id="183" name="TextBox 182"/>
          <p:cNvSpPr txBox="1"/>
          <p:nvPr/>
        </p:nvSpPr>
        <p:spPr>
          <a:xfrm>
            <a:off x="9054341" y="4728764"/>
            <a:ext cx="1011910" cy="400110"/>
          </a:xfrm>
          <a:prstGeom prst="rect">
            <a:avLst/>
          </a:prstGeom>
          <a:noFill/>
        </p:spPr>
        <p:txBody>
          <a:bodyPr wrap="square" rtlCol="0">
            <a:spAutoFit/>
          </a:bodyPr>
          <a:lstStyle/>
          <a:p>
            <a:r>
              <a:rPr lang="en-US" sz="1000" b="1" dirty="0">
                <a:solidFill>
                  <a:srgbClr val="1E4191">
                    <a:lumMod val="60000"/>
                    <a:lumOff val="40000"/>
                  </a:srgbClr>
                </a:solidFill>
              </a:rPr>
              <a:t>Billing &amp; Chargeback</a:t>
            </a:r>
          </a:p>
        </p:txBody>
      </p:sp>
      <p:grpSp>
        <p:nvGrpSpPr>
          <p:cNvPr id="61" name="Group 60"/>
          <p:cNvGrpSpPr/>
          <p:nvPr/>
        </p:nvGrpSpPr>
        <p:grpSpPr>
          <a:xfrm>
            <a:off x="8453012" y="4507068"/>
            <a:ext cx="228600" cy="228600"/>
            <a:chOff x="6996426" y="2875798"/>
            <a:chExt cx="228600" cy="228600"/>
          </a:xfrm>
        </p:grpSpPr>
        <p:sp>
          <p:nvSpPr>
            <p:cNvPr id="35" name="Oval 34"/>
            <p:cNvSpPr/>
            <p:nvPr/>
          </p:nvSpPr>
          <p:spPr>
            <a:xfrm>
              <a:off x="6996426" y="2875798"/>
              <a:ext cx="228600" cy="228600"/>
            </a:xfrm>
            <a:prstGeom prst="ellipse">
              <a:avLst/>
            </a:prstGeom>
            <a:noFill/>
            <a:ln w="254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Freeform 190"/>
            <p:cNvSpPr/>
            <p:nvPr/>
          </p:nvSpPr>
          <p:spPr>
            <a:xfrm rot="19207272">
              <a:off x="7006414" y="2911037"/>
              <a:ext cx="151347" cy="66517"/>
            </a:xfrm>
            <a:custGeom>
              <a:avLst/>
              <a:gdLst>
                <a:gd name="connsiteX0" fmla="*/ 537492 w 645050"/>
                <a:gd name="connsiteY0" fmla="*/ 73364 h 258280"/>
                <a:gd name="connsiteX1" fmla="*/ 644672 w 645050"/>
                <a:gd name="connsiteY1" fmla="*/ 254854 h 258280"/>
                <a:gd name="connsiteX2" fmla="*/ 645050 w 645050"/>
                <a:gd name="connsiteY2" fmla="*/ 258280 h 258280"/>
                <a:gd name="connsiteX3" fmla="*/ 515713 w 645050"/>
                <a:gd name="connsiteY3" fmla="*/ 258280 h 258280"/>
                <a:gd name="connsiteX4" fmla="*/ 489030 w 645050"/>
                <a:gd name="connsiteY4" fmla="*/ 220718 h 258280"/>
                <a:gd name="connsiteX5" fmla="*/ 448248 w 645050"/>
                <a:gd name="connsiteY5" fmla="*/ 180180 h 258280"/>
                <a:gd name="connsiteX6" fmla="*/ 2 w 645050"/>
                <a:gd name="connsiteY6" fmla="*/ 162636 h 258280"/>
                <a:gd name="connsiteX7" fmla="*/ 0 w 645050"/>
                <a:gd name="connsiteY7" fmla="*/ 162634 h 258280"/>
                <a:gd name="connsiteX8" fmla="*/ 537492 w 645050"/>
                <a:gd name="connsiteY8" fmla="*/ 73364 h 258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5050" h="258280">
                  <a:moveTo>
                    <a:pt x="537492" y="73364"/>
                  </a:moveTo>
                  <a:cubicBezTo>
                    <a:pt x="593950" y="120536"/>
                    <a:pt x="629724" y="184319"/>
                    <a:pt x="644672" y="254854"/>
                  </a:cubicBezTo>
                  <a:lnTo>
                    <a:pt x="645050" y="258280"/>
                  </a:lnTo>
                  <a:lnTo>
                    <a:pt x="515713" y="258280"/>
                  </a:lnTo>
                  <a:lnTo>
                    <a:pt x="489030" y="220718"/>
                  </a:lnTo>
                  <a:cubicBezTo>
                    <a:pt x="476720" y="206166"/>
                    <a:pt x="463115" y="192602"/>
                    <a:pt x="448248" y="180180"/>
                  </a:cubicBezTo>
                  <a:cubicBezTo>
                    <a:pt x="329311" y="80809"/>
                    <a:pt x="152746" y="73898"/>
                    <a:pt x="2" y="162636"/>
                  </a:cubicBezTo>
                  <a:lnTo>
                    <a:pt x="0" y="162634"/>
                  </a:lnTo>
                  <a:cubicBezTo>
                    <a:pt x="146291" y="-12459"/>
                    <a:pt x="386934" y="-52427"/>
                    <a:pt x="537492" y="73364"/>
                  </a:cubicBez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Freeform 193"/>
            <p:cNvSpPr/>
            <p:nvPr/>
          </p:nvSpPr>
          <p:spPr>
            <a:xfrm>
              <a:off x="7087298" y="2922438"/>
              <a:ext cx="85549" cy="100167"/>
            </a:xfrm>
            <a:custGeom>
              <a:avLst/>
              <a:gdLst>
                <a:gd name="connsiteX0" fmla="*/ 364613 w 364613"/>
                <a:gd name="connsiteY0" fmla="*/ 0 h 428714"/>
                <a:gd name="connsiteX1" fmla="*/ 121306 w 364613"/>
                <a:gd name="connsiteY1" fmla="*/ 375569 h 428714"/>
                <a:gd name="connsiteX2" fmla="*/ 118567 w 364613"/>
                <a:gd name="connsiteY2" fmla="*/ 389638 h 428714"/>
                <a:gd name="connsiteX3" fmla="*/ 61708 w 364613"/>
                <a:gd name="connsiteY3" fmla="*/ 428714 h 428714"/>
                <a:gd name="connsiteX4" fmla="*/ 0 w 364613"/>
                <a:gd name="connsiteY4" fmla="*/ 364733 h 428714"/>
                <a:gd name="connsiteX5" fmla="*/ 37689 w 364613"/>
                <a:gd name="connsiteY5" fmla="*/ 305780 h 428714"/>
                <a:gd name="connsiteX6" fmla="*/ 53995 w 364613"/>
                <a:gd name="connsiteY6" fmla="*/ 302367 h 428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4613" h="428714">
                  <a:moveTo>
                    <a:pt x="364613" y="0"/>
                  </a:moveTo>
                  <a:lnTo>
                    <a:pt x="121306" y="375569"/>
                  </a:lnTo>
                  <a:lnTo>
                    <a:pt x="118567" y="389638"/>
                  </a:lnTo>
                  <a:cubicBezTo>
                    <a:pt x="109199" y="412601"/>
                    <a:pt x="87268" y="428714"/>
                    <a:pt x="61708" y="428714"/>
                  </a:cubicBezTo>
                  <a:cubicBezTo>
                    <a:pt x="27628" y="428714"/>
                    <a:pt x="0" y="400069"/>
                    <a:pt x="0" y="364733"/>
                  </a:cubicBezTo>
                  <a:cubicBezTo>
                    <a:pt x="0" y="338231"/>
                    <a:pt x="15541" y="315493"/>
                    <a:pt x="37689" y="305780"/>
                  </a:cubicBezTo>
                  <a:lnTo>
                    <a:pt x="53995" y="302367"/>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4" name="TextBox 203"/>
          <p:cNvSpPr txBox="1"/>
          <p:nvPr/>
        </p:nvSpPr>
        <p:spPr>
          <a:xfrm>
            <a:off x="9929821" y="4343301"/>
            <a:ext cx="593594" cy="400110"/>
          </a:xfrm>
          <a:prstGeom prst="rect">
            <a:avLst/>
          </a:prstGeom>
          <a:noFill/>
        </p:spPr>
        <p:txBody>
          <a:bodyPr wrap="square" rtlCol="0" anchor="ctr">
            <a:spAutoFit/>
          </a:bodyPr>
          <a:lstStyle/>
          <a:p>
            <a:pPr algn="ctr"/>
            <a:r>
              <a:rPr lang="en-US" sz="2000" dirty="0">
                <a:solidFill>
                  <a:srgbClr val="1E4191">
                    <a:lumMod val="60000"/>
                    <a:lumOff val="40000"/>
                  </a:srgbClr>
                </a:solidFill>
              </a:rPr>
              <a:t>…</a:t>
            </a:r>
          </a:p>
        </p:txBody>
      </p:sp>
      <p:sp>
        <p:nvSpPr>
          <p:cNvPr id="205" name="Oval 204"/>
          <p:cNvSpPr/>
          <p:nvPr/>
        </p:nvSpPr>
        <p:spPr>
          <a:xfrm>
            <a:off x="8282422" y="5134799"/>
            <a:ext cx="523588" cy="291209"/>
          </a:xfrm>
          <a:prstGeom prst="ellipse">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p:cNvSpPr/>
          <p:nvPr/>
        </p:nvSpPr>
        <p:spPr>
          <a:xfrm>
            <a:off x="9110683" y="5134799"/>
            <a:ext cx="523588" cy="291209"/>
          </a:xfrm>
          <a:prstGeom prst="ellipse">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p:cNvSpPr/>
          <p:nvPr/>
        </p:nvSpPr>
        <p:spPr>
          <a:xfrm>
            <a:off x="9938944" y="5134799"/>
            <a:ext cx="523588" cy="291209"/>
          </a:xfrm>
          <a:prstGeom prst="ellipse">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3" name="Rounded Rectangle 202"/>
          <p:cNvSpPr/>
          <p:nvPr/>
        </p:nvSpPr>
        <p:spPr>
          <a:xfrm>
            <a:off x="8015463" y="1696872"/>
            <a:ext cx="3804343" cy="5123351"/>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TextBox 135"/>
          <p:cNvSpPr txBox="1"/>
          <p:nvPr/>
        </p:nvSpPr>
        <p:spPr>
          <a:xfrm>
            <a:off x="3008671" y="1010689"/>
            <a:ext cx="2113164" cy="430887"/>
          </a:xfrm>
          <a:prstGeom prst="rect">
            <a:avLst/>
          </a:prstGeom>
          <a:solidFill>
            <a:srgbClr val="E9EFFB"/>
          </a:solidFill>
        </p:spPr>
        <p:txBody>
          <a:bodyPr wrap="square" rtlCol="0">
            <a:spAutoFit/>
          </a:bodyPr>
          <a:lstStyle/>
          <a:p>
            <a:pPr algn="r"/>
            <a:r>
              <a:rPr lang="en-US" sz="1100" b="1" dirty="0">
                <a:solidFill>
                  <a:srgbClr val="1E4191">
                    <a:lumMod val="60000"/>
                    <a:lumOff val="40000"/>
                  </a:srgbClr>
                </a:solidFill>
              </a:rPr>
              <a:t>Extract “vertical slice” of application functionality</a:t>
            </a:r>
          </a:p>
        </p:txBody>
      </p:sp>
      <p:grpSp>
        <p:nvGrpSpPr>
          <p:cNvPr id="138" name="Group 137"/>
          <p:cNvGrpSpPr/>
          <p:nvPr/>
        </p:nvGrpSpPr>
        <p:grpSpPr>
          <a:xfrm>
            <a:off x="8254768" y="3539518"/>
            <a:ext cx="642083" cy="741383"/>
            <a:chOff x="3333515" y="327896"/>
            <a:chExt cx="991955" cy="1032715"/>
          </a:xfrm>
        </p:grpSpPr>
        <p:sp>
          <p:nvSpPr>
            <p:cNvPr id="139" name="Hexagon 138"/>
            <p:cNvSpPr/>
            <p:nvPr/>
          </p:nvSpPr>
          <p:spPr>
            <a:xfrm rot="5400000">
              <a:off x="3297635" y="376076"/>
              <a:ext cx="1032715" cy="936355"/>
            </a:xfrm>
            <a:prstGeom prst="hexagon">
              <a:avLst/>
            </a:prstGeom>
            <a:noFill/>
            <a:ln w="38100">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a:p>
          </p:txBody>
        </p:sp>
        <p:sp>
          <p:nvSpPr>
            <p:cNvPr id="140" name="Diamond 139"/>
            <p:cNvSpPr/>
            <p:nvPr/>
          </p:nvSpPr>
          <p:spPr>
            <a:xfrm>
              <a:off x="3356430" y="340628"/>
              <a:ext cx="909334" cy="420727"/>
            </a:xfrm>
            <a:prstGeom prst="diamond">
              <a:avLst/>
            </a:prstGeom>
            <a:solidFill>
              <a:schemeClr val="tx1">
                <a:lumMod val="60000"/>
                <a:lumOff val="40000"/>
              </a:schemeClr>
            </a:solidFill>
            <a:ln w="38100">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a:p>
          </p:txBody>
        </p:sp>
        <p:sp>
          <p:nvSpPr>
            <p:cNvPr id="141" name="TextBox 26"/>
            <p:cNvSpPr txBox="1"/>
            <p:nvPr/>
          </p:nvSpPr>
          <p:spPr>
            <a:xfrm>
              <a:off x="3333515" y="444495"/>
              <a:ext cx="991955" cy="2572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dirty="0">
                  <a:solidFill>
                    <a:schemeClr val="bg1"/>
                  </a:solidFill>
                  <a:latin typeface="Arial Narrow" panose="020B0606020202030204" pitchFamily="34" charset="0"/>
                </a:rPr>
                <a:t>Microservice 1</a:t>
              </a:r>
            </a:p>
          </p:txBody>
        </p:sp>
      </p:grpSp>
      <p:sp>
        <p:nvSpPr>
          <p:cNvPr id="150" name="Isosceles Triangle 149"/>
          <p:cNvSpPr/>
          <p:nvPr/>
        </p:nvSpPr>
        <p:spPr>
          <a:xfrm rot="5400000">
            <a:off x="4211642" y="3663525"/>
            <a:ext cx="209228" cy="126524"/>
          </a:xfrm>
          <a:prstGeom prst="triangle">
            <a:avLst/>
          </a:prstGeom>
          <a:solidFill>
            <a:schemeClr val="tx1">
              <a:lumMod val="60000"/>
              <a:lumOff val="40000"/>
            </a:schemeClr>
          </a:solidFill>
          <a:ln w="53975">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00">
              <a:solidFill>
                <a:schemeClr val="tx1">
                  <a:lumMod val="60000"/>
                  <a:lumOff val="40000"/>
                </a:schemeClr>
              </a:solidFill>
            </a:endParaRPr>
          </a:p>
        </p:txBody>
      </p:sp>
      <p:cxnSp>
        <p:nvCxnSpPr>
          <p:cNvPr id="151" name="Straight Connector 150"/>
          <p:cNvCxnSpPr/>
          <p:nvPr/>
        </p:nvCxnSpPr>
        <p:spPr>
          <a:xfrm flipH="1">
            <a:off x="4226037" y="1746842"/>
            <a:ext cx="21222" cy="4440692"/>
          </a:xfrm>
          <a:prstGeom prst="line">
            <a:avLst/>
          </a:prstGeom>
          <a:ln w="53975">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38" name="Group 37"/>
          <p:cNvGrpSpPr/>
          <p:nvPr/>
        </p:nvGrpSpPr>
        <p:grpSpPr>
          <a:xfrm>
            <a:off x="4403856" y="2246397"/>
            <a:ext cx="1096900" cy="1254626"/>
            <a:chOff x="4529358" y="2246397"/>
            <a:chExt cx="1491466" cy="1424375"/>
          </a:xfrm>
        </p:grpSpPr>
        <p:sp>
          <p:nvSpPr>
            <p:cNvPr id="153" name="Hexagon 152"/>
            <p:cNvSpPr/>
            <p:nvPr/>
          </p:nvSpPr>
          <p:spPr>
            <a:xfrm rot="5400000">
              <a:off x="4539598" y="2254651"/>
              <a:ext cx="1424375" cy="1407868"/>
            </a:xfrm>
            <a:prstGeom prst="hexagon">
              <a:avLst/>
            </a:prstGeom>
            <a:noFill/>
            <a:ln w="38100">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p>
          </p:txBody>
        </p:sp>
        <p:sp>
          <p:nvSpPr>
            <p:cNvPr id="154" name="Diamond 153"/>
            <p:cNvSpPr/>
            <p:nvPr/>
          </p:nvSpPr>
          <p:spPr>
            <a:xfrm>
              <a:off x="4587079" y="2248789"/>
              <a:ext cx="1316731" cy="625837"/>
            </a:xfrm>
            <a:prstGeom prst="diamond">
              <a:avLst/>
            </a:prstGeom>
            <a:solidFill>
              <a:schemeClr val="tx1">
                <a:lumMod val="60000"/>
                <a:lumOff val="40000"/>
              </a:schemeClr>
            </a:solidFill>
            <a:ln w="38100">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p>
          </p:txBody>
        </p:sp>
        <p:sp>
          <p:nvSpPr>
            <p:cNvPr id="155" name="TextBox 26"/>
            <p:cNvSpPr txBox="1"/>
            <p:nvPr/>
          </p:nvSpPr>
          <p:spPr>
            <a:xfrm>
              <a:off x="4529358" y="2407215"/>
              <a:ext cx="1491466" cy="29700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b="1" dirty="0">
                  <a:solidFill>
                    <a:schemeClr val="bg1"/>
                  </a:solidFill>
                  <a:latin typeface="Arial Narrow" panose="020B0606020202030204" pitchFamily="34" charset="0"/>
                </a:rPr>
                <a:t>Microservice 1</a:t>
              </a:r>
            </a:p>
          </p:txBody>
        </p:sp>
        <p:sp>
          <p:nvSpPr>
            <p:cNvPr id="156" name="Cube 155"/>
            <p:cNvSpPr/>
            <p:nvPr/>
          </p:nvSpPr>
          <p:spPr>
            <a:xfrm>
              <a:off x="4908636" y="2905353"/>
              <a:ext cx="692094" cy="139752"/>
            </a:xfrm>
            <a:prstGeom prst="cube">
              <a:avLst/>
            </a:prstGeom>
            <a:noFill/>
            <a:ln>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 b="1" dirty="0">
                  <a:solidFill>
                    <a:schemeClr val="tx1">
                      <a:lumMod val="60000"/>
                      <a:lumOff val="40000"/>
                    </a:schemeClr>
                  </a:solidFill>
                </a:rPr>
                <a:t>UI</a:t>
              </a:r>
            </a:p>
          </p:txBody>
        </p:sp>
        <p:sp>
          <p:nvSpPr>
            <p:cNvPr id="157" name="Cube 156"/>
            <p:cNvSpPr/>
            <p:nvPr/>
          </p:nvSpPr>
          <p:spPr>
            <a:xfrm>
              <a:off x="4908636" y="3058551"/>
              <a:ext cx="692094" cy="129667"/>
            </a:xfrm>
            <a:prstGeom prst="cube">
              <a:avLst/>
            </a:prstGeom>
            <a:noFill/>
            <a:ln>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 b="1" dirty="0">
                  <a:solidFill>
                    <a:schemeClr val="tx1">
                      <a:lumMod val="60000"/>
                      <a:lumOff val="40000"/>
                    </a:schemeClr>
                  </a:solidFill>
                </a:rPr>
                <a:t>APII</a:t>
              </a:r>
            </a:p>
          </p:txBody>
        </p:sp>
        <p:sp>
          <p:nvSpPr>
            <p:cNvPr id="158" name="Cube 157"/>
            <p:cNvSpPr/>
            <p:nvPr/>
          </p:nvSpPr>
          <p:spPr>
            <a:xfrm>
              <a:off x="4908636" y="3206002"/>
              <a:ext cx="692094" cy="136870"/>
            </a:xfrm>
            <a:prstGeom prst="cube">
              <a:avLst/>
            </a:prstGeom>
            <a:noFill/>
            <a:ln>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 b="1" dirty="0">
                  <a:solidFill>
                    <a:schemeClr val="tx1">
                      <a:lumMod val="60000"/>
                      <a:lumOff val="40000"/>
                    </a:schemeClr>
                  </a:solidFill>
                </a:rPr>
                <a:t>Logic</a:t>
              </a:r>
            </a:p>
          </p:txBody>
        </p:sp>
        <p:sp>
          <p:nvSpPr>
            <p:cNvPr id="159" name="Cube 158"/>
            <p:cNvSpPr/>
            <p:nvPr/>
          </p:nvSpPr>
          <p:spPr>
            <a:xfrm>
              <a:off x="4908636" y="3355358"/>
              <a:ext cx="692094" cy="136870"/>
            </a:xfrm>
            <a:prstGeom prst="cube">
              <a:avLst/>
            </a:prstGeom>
            <a:noFill/>
            <a:ln>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 b="1" dirty="0">
                  <a:solidFill>
                    <a:schemeClr val="tx1">
                      <a:lumMod val="60000"/>
                      <a:lumOff val="40000"/>
                    </a:schemeClr>
                  </a:solidFill>
                </a:rPr>
                <a:t>Data</a:t>
              </a:r>
            </a:p>
          </p:txBody>
        </p:sp>
      </p:grpSp>
      <p:sp>
        <p:nvSpPr>
          <p:cNvPr id="163" name="TextBox 162"/>
          <p:cNvSpPr txBox="1"/>
          <p:nvPr/>
        </p:nvSpPr>
        <p:spPr>
          <a:xfrm>
            <a:off x="4546830" y="1903343"/>
            <a:ext cx="3175118" cy="261610"/>
          </a:xfrm>
          <a:prstGeom prst="rect">
            <a:avLst/>
          </a:prstGeom>
          <a:solidFill>
            <a:srgbClr val="E9EFFB"/>
          </a:solidFill>
        </p:spPr>
        <p:txBody>
          <a:bodyPr wrap="square" rtlCol="0">
            <a:spAutoFit/>
          </a:bodyPr>
          <a:lstStyle/>
          <a:p>
            <a:pPr algn="ctr"/>
            <a:r>
              <a:rPr lang="en-US" sz="1100" b="1" dirty="0">
                <a:solidFill>
                  <a:srgbClr val="1E4191">
                    <a:lumMod val="60000"/>
                    <a:lumOff val="40000"/>
                  </a:srgbClr>
                </a:solidFill>
              </a:rPr>
              <a:t>Package as Microservice(s)</a:t>
            </a:r>
          </a:p>
        </p:txBody>
      </p:sp>
      <p:grpSp>
        <p:nvGrpSpPr>
          <p:cNvPr id="186" name="Group 185"/>
          <p:cNvGrpSpPr/>
          <p:nvPr/>
        </p:nvGrpSpPr>
        <p:grpSpPr>
          <a:xfrm>
            <a:off x="5520666" y="2246397"/>
            <a:ext cx="1096900" cy="1254626"/>
            <a:chOff x="4529358" y="2246397"/>
            <a:chExt cx="1491466" cy="1424375"/>
          </a:xfrm>
        </p:grpSpPr>
        <p:sp>
          <p:nvSpPr>
            <p:cNvPr id="187" name="Hexagon 186"/>
            <p:cNvSpPr/>
            <p:nvPr/>
          </p:nvSpPr>
          <p:spPr>
            <a:xfrm rot="5400000">
              <a:off x="4539598" y="2254651"/>
              <a:ext cx="1424375" cy="1407868"/>
            </a:xfrm>
            <a:prstGeom prst="hexagon">
              <a:avLst/>
            </a:prstGeom>
            <a:noFill/>
            <a:ln w="38100">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p>
          </p:txBody>
        </p:sp>
        <p:sp>
          <p:nvSpPr>
            <p:cNvPr id="188" name="Diamond 187"/>
            <p:cNvSpPr/>
            <p:nvPr/>
          </p:nvSpPr>
          <p:spPr>
            <a:xfrm>
              <a:off x="4587079" y="2248789"/>
              <a:ext cx="1316731" cy="625837"/>
            </a:xfrm>
            <a:prstGeom prst="diamond">
              <a:avLst/>
            </a:prstGeom>
            <a:solidFill>
              <a:schemeClr val="tx1">
                <a:lumMod val="60000"/>
                <a:lumOff val="40000"/>
              </a:schemeClr>
            </a:solidFill>
            <a:ln w="38100">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p>
          </p:txBody>
        </p:sp>
        <p:sp>
          <p:nvSpPr>
            <p:cNvPr id="189" name="TextBox 26"/>
            <p:cNvSpPr txBox="1"/>
            <p:nvPr/>
          </p:nvSpPr>
          <p:spPr>
            <a:xfrm>
              <a:off x="4529358" y="2407215"/>
              <a:ext cx="1491466" cy="29700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b="1" dirty="0">
                  <a:solidFill>
                    <a:schemeClr val="bg1"/>
                  </a:solidFill>
                  <a:latin typeface="Arial Narrow" panose="020B0606020202030204" pitchFamily="34" charset="0"/>
                </a:rPr>
                <a:t>Microservice 2</a:t>
              </a:r>
            </a:p>
          </p:txBody>
        </p:sp>
        <p:sp>
          <p:nvSpPr>
            <p:cNvPr id="190" name="Cube 189"/>
            <p:cNvSpPr/>
            <p:nvPr/>
          </p:nvSpPr>
          <p:spPr>
            <a:xfrm>
              <a:off x="4908636" y="2905353"/>
              <a:ext cx="692094" cy="139752"/>
            </a:xfrm>
            <a:prstGeom prst="cube">
              <a:avLst/>
            </a:prstGeom>
            <a:noFill/>
            <a:ln>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 b="1" dirty="0">
                  <a:solidFill>
                    <a:schemeClr val="tx1">
                      <a:lumMod val="60000"/>
                      <a:lumOff val="40000"/>
                    </a:schemeClr>
                  </a:solidFill>
                </a:rPr>
                <a:t>UI</a:t>
              </a:r>
            </a:p>
          </p:txBody>
        </p:sp>
        <p:sp>
          <p:nvSpPr>
            <p:cNvPr id="192" name="Cube 191"/>
            <p:cNvSpPr/>
            <p:nvPr/>
          </p:nvSpPr>
          <p:spPr>
            <a:xfrm>
              <a:off x="4908636" y="3058551"/>
              <a:ext cx="692094" cy="129667"/>
            </a:xfrm>
            <a:prstGeom prst="cube">
              <a:avLst/>
            </a:prstGeom>
            <a:noFill/>
            <a:ln>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 b="1" dirty="0">
                  <a:solidFill>
                    <a:schemeClr val="tx1">
                      <a:lumMod val="60000"/>
                      <a:lumOff val="40000"/>
                    </a:schemeClr>
                  </a:solidFill>
                </a:rPr>
                <a:t>API</a:t>
              </a:r>
            </a:p>
          </p:txBody>
        </p:sp>
        <p:sp>
          <p:nvSpPr>
            <p:cNvPr id="193" name="Cube 192"/>
            <p:cNvSpPr/>
            <p:nvPr/>
          </p:nvSpPr>
          <p:spPr>
            <a:xfrm>
              <a:off x="4908636" y="3206002"/>
              <a:ext cx="692094" cy="136870"/>
            </a:xfrm>
            <a:prstGeom prst="cube">
              <a:avLst/>
            </a:prstGeom>
            <a:noFill/>
            <a:ln>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 b="1" dirty="0">
                  <a:solidFill>
                    <a:schemeClr val="tx1">
                      <a:lumMod val="60000"/>
                      <a:lumOff val="40000"/>
                    </a:schemeClr>
                  </a:solidFill>
                </a:rPr>
                <a:t>Logic</a:t>
              </a:r>
            </a:p>
          </p:txBody>
        </p:sp>
        <p:sp>
          <p:nvSpPr>
            <p:cNvPr id="195" name="Cube 194"/>
            <p:cNvSpPr/>
            <p:nvPr/>
          </p:nvSpPr>
          <p:spPr>
            <a:xfrm>
              <a:off x="4908636" y="3355358"/>
              <a:ext cx="692094" cy="136870"/>
            </a:xfrm>
            <a:prstGeom prst="cube">
              <a:avLst/>
            </a:prstGeom>
            <a:noFill/>
            <a:ln>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 b="1" dirty="0">
                  <a:solidFill>
                    <a:schemeClr val="tx1">
                      <a:lumMod val="60000"/>
                      <a:lumOff val="40000"/>
                    </a:schemeClr>
                  </a:solidFill>
                </a:rPr>
                <a:t>Data</a:t>
              </a:r>
            </a:p>
          </p:txBody>
        </p:sp>
      </p:grpSp>
      <p:grpSp>
        <p:nvGrpSpPr>
          <p:cNvPr id="196" name="Group 195"/>
          <p:cNvGrpSpPr/>
          <p:nvPr/>
        </p:nvGrpSpPr>
        <p:grpSpPr>
          <a:xfrm>
            <a:off x="6637476" y="2246397"/>
            <a:ext cx="1096900" cy="1254626"/>
            <a:chOff x="4529358" y="2246397"/>
            <a:chExt cx="1491466" cy="1424375"/>
          </a:xfrm>
        </p:grpSpPr>
        <p:sp>
          <p:nvSpPr>
            <p:cNvPr id="197" name="Hexagon 196"/>
            <p:cNvSpPr/>
            <p:nvPr/>
          </p:nvSpPr>
          <p:spPr>
            <a:xfrm rot="5400000">
              <a:off x="4539598" y="2254651"/>
              <a:ext cx="1424375" cy="1407868"/>
            </a:xfrm>
            <a:prstGeom prst="hexagon">
              <a:avLst/>
            </a:prstGeom>
            <a:noFill/>
            <a:ln w="38100">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p>
          </p:txBody>
        </p:sp>
        <p:sp>
          <p:nvSpPr>
            <p:cNvPr id="198" name="Diamond 197"/>
            <p:cNvSpPr/>
            <p:nvPr/>
          </p:nvSpPr>
          <p:spPr>
            <a:xfrm>
              <a:off x="4587079" y="2248789"/>
              <a:ext cx="1316731" cy="625837"/>
            </a:xfrm>
            <a:prstGeom prst="diamond">
              <a:avLst/>
            </a:prstGeom>
            <a:solidFill>
              <a:schemeClr val="tx1">
                <a:lumMod val="60000"/>
                <a:lumOff val="40000"/>
              </a:schemeClr>
            </a:solidFill>
            <a:ln w="38100">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p>
          </p:txBody>
        </p:sp>
        <p:sp>
          <p:nvSpPr>
            <p:cNvPr id="199" name="TextBox 26"/>
            <p:cNvSpPr txBox="1"/>
            <p:nvPr/>
          </p:nvSpPr>
          <p:spPr>
            <a:xfrm>
              <a:off x="4529358" y="2407215"/>
              <a:ext cx="1491466" cy="29700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b="1" dirty="0">
                  <a:solidFill>
                    <a:schemeClr val="bg1"/>
                  </a:solidFill>
                  <a:latin typeface="Arial Narrow" panose="020B0606020202030204" pitchFamily="34" charset="0"/>
                </a:rPr>
                <a:t>Microservice n</a:t>
              </a:r>
            </a:p>
          </p:txBody>
        </p:sp>
        <p:sp>
          <p:nvSpPr>
            <p:cNvPr id="200" name="Cube 199"/>
            <p:cNvSpPr/>
            <p:nvPr/>
          </p:nvSpPr>
          <p:spPr>
            <a:xfrm>
              <a:off x="4908636" y="2905353"/>
              <a:ext cx="692094" cy="139752"/>
            </a:xfrm>
            <a:prstGeom prst="cube">
              <a:avLst/>
            </a:prstGeom>
            <a:noFill/>
            <a:ln>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 b="1" dirty="0">
                  <a:solidFill>
                    <a:schemeClr val="tx1">
                      <a:lumMod val="60000"/>
                      <a:lumOff val="40000"/>
                    </a:schemeClr>
                  </a:solidFill>
                </a:rPr>
                <a:t>UI</a:t>
              </a:r>
            </a:p>
          </p:txBody>
        </p:sp>
        <p:sp>
          <p:nvSpPr>
            <p:cNvPr id="208" name="Cube 207"/>
            <p:cNvSpPr/>
            <p:nvPr/>
          </p:nvSpPr>
          <p:spPr>
            <a:xfrm>
              <a:off x="4908636" y="3058551"/>
              <a:ext cx="692094" cy="129667"/>
            </a:xfrm>
            <a:prstGeom prst="cube">
              <a:avLst/>
            </a:prstGeom>
            <a:noFill/>
            <a:ln>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 b="1" dirty="0">
                  <a:solidFill>
                    <a:schemeClr val="tx1">
                      <a:lumMod val="60000"/>
                      <a:lumOff val="40000"/>
                    </a:schemeClr>
                  </a:solidFill>
                </a:rPr>
                <a:t>API</a:t>
              </a:r>
            </a:p>
          </p:txBody>
        </p:sp>
        <p:sp>
          <p:nvSpPr>
            <p:cNvPr id="211" name="Cube 210"/>
            <p:cNvSpPr/>
            <p:nvPr/>
          </p:nvSpPr>
          <p:spPr>
            <a:xfrm>
              <a:off x="4908636" y="3206002"/>
              <a:ext cx="692094" cy="136870"/>
            </a:xfrm>
            <a:prstGeom prst="cube">
              <a:avLst/>
            </a:prstGeom>
            <a:noFill/>
            <a:ln>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 b="1" dirty="0">
                  <a:solidFill>
                    <a:schemeClr val="tx1">
                      <a:lumMod val="60000"/>
                      <a:lumOff val="40000"/>
                    </a:schemeClr>
                  </a:solidFill>
                </a:rPr>
                <a:t>Logic</a:t>
              </a:r>
            </a:p>
          </p:txBody>
        </p:sp>
        <p:sp>
          <p:nvSpPr>
            <p:cNvPr id="213" name="Cube 212"/>
            <p:cNvSpPr/>
            <p:nvPr/>
          </p:nvSpPr>
          <p:spPr>
            <a:xfrm>
              <a:off x="4908636" y="3355358"/>
              <a:ext cx="692094" cy="136870"/>
            </a:xfrm>
            <a:prstGeom prst="cube">
              <a:avLst/>
            </a:prstGeom>
            <a:noFill/>
            <a:ln>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 b="1" dirty="0">
                  <a:solidFill>
                    <a:schemeClr val="tx1">
                      <a:lumMod val="60000"/>
                      <a:lumOff val="40000"/>
                    </a:schemeClr>
                  </a:solidFill>
                </a:rPr>
                <a:t>Data</a:t>
              </a:r>
            </a:p>
          </p:txBody>
        </p:sp>
      </p:grpSp>
      <p:grpSp>
        <p:nvGrpSpPr>
          <p:cNvPr id="216" name="Group 215"/>
          <p:cNvGrpSpPr/>
          <p:nvPr/>
        </p:nvGrpSpPr>
        <p:grpSpPr>
          <a:xfrm>
            <a:off x="8986726" y="3529894"/>
            <a:ext cx="642083" cy="741383"/>
            <a:chOff x="3333515" y="327896"/>
            <a:chExt cx="991955" cy="1032715"/>
          </a:xfrm>
        </p:grpSpPr>
        <p:sp>
          <p:nvSpPr>
            <p:cNvPr id="217" name="Hexagon 216"/>
            <p:cNvSpPr/>
            <p:nvPr/>
          </p:nvSpPr>
          <p:spPr>
            <a:xfrm rot="5400000">
              <a:off x="3297635" y="376076"/>
              <a:ext cx="1032715" cy="936355"/>
            </a:xfrm>
            <a:prstGeom prst="hexagon">
              <a:avLst/>
            </a:prstGeom>
            <a:noFill/>
            <a:ln w="38100">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a:p>
          </p:txBody>
        </p:sp>
        <p:sp>
          <p:nvSpPr>
            <p:cNvPr id="218" name="Diamond 217"/>
            <p:cNvSpPr/>
            <p:nvPr/>
          </p:nvSpPr>
          <p:spPr>
            <a:xfrm>
              <a:off x="3356430" y="340628"/>
              <a:ext cx="909334" cy="420727"/>
            </a:xfrm>
            <a:prstGeom prst="diamond">
              <a:avLst/>
            </a:prstGeom>
            <a:solidFill>
              <a:schemeClr val="tx1">
                <a:lumMod val="60000"/>
                <a:lumOff val="40000"/>
              </a:schemeClr>
            </a:solidFill>
            <a:ln w="38100">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a:p>
          </p:txBody>
        </p:sp>
        <p:sp>
          <p:nvSpPr>
            <p:cNvPr id="219" name="TextBox 26"/>
            <p:cNvSpPr txBox="1"/>
            <p:nvPr/>
          </p:nvSpPr>
          <p:spPr>
            <a:xfrm>
              <a:off x="3333515" y="444495"/>
              <a:ext cx="991955" cy="2572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dirty="0">
                  <a:solidFill>
                    <a:schemeClr val="bg1"/>
                  </a:solidFill>
                  <a:latin typeface="Arial Narrow" panose="020B0606020202030204" pitchFamily="34" charset="0"/>
                </a:rPr>
                <a:t>Microservice 2</a:t>
              </a:r>
            </a:p>
          </p:txBody>
        </p:sp>
      </p:grpSp>
      <p:grpSp>
        <p:nvGrpSpPr>
          <p:cNvPr id="220" name="Group 219"/>
          <p:cNvGrpSpPr/>
          <p:nvPr/>
        </p:nvGrpSpPr>
        <p:grpSpPr>
          <a:xfrm>
            <a:off x="9706053" y="3527213"/>
            <a:ext cx="642083" cy="741383"/>
            <a:chOff x="3333515" y="327896"/>
            <a:chExt cx="991955" cy="1032715"/>
          </a:xfrm>
        </p:grpSpPr>
        <p:sp>
          <p:nvSpPr>
            <p:cNvPr id="221" name="Hexagon 220"/>
            <p:cNvSpPr/>
            <p:nvPr/>
          </p:nvSpPr>
          <p:spPr>
            <a:xfrm rot="5400000">
              <a:off x="3297635" y="376076"/>
              <a:ext cx="1032715" cy="936355"/>
            </a:xfrm>
            <a:prstGeom prst="hexagon">
              <a:avLst/>
            </a:prstGeom>
            <a:noFill/>
            <a:ln w="38100">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a:p>
          </p:txBody>
        </p:sp>
        <p:sp>
          <p:nvSpPr>
            <p:cNvPr id="222" name="Diamond 221"/>
            <p:cNvSpPr/>
            <p:nvPr/>
          </p:nvSpPr>
          <p:spPr>
            <a:xfrm>
              <a:off x="3356430" y="340628"/>
              <a:ext cx="909334" cy="420727"/>
            </a:xfrm>
            <a:prstGeom prst="diamond">
              <a:avLst/>
            </a:prstGeom>
            <a:solidFill>
              <a:schemeClr val="tx1">
                <a:lumMod val="60000"/>
                <a:lumOff val="40000"/>
              </a:schemeClr>
            </a:solidFill>
            <a:ln w="38100">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a:p>
          </p:txBody>
        </p:sp>
        <p:sp>
          <p:nvSpPr>
            <p:cNvPr id="223" name="TextBox 26"/>
            <p:cNvSpPr txBox="1"/>
            <p:nvPr/>
          </p:nvSpPr>
          <p:spPr>
            <a:xfrm>
              <a:off x="3333515" y="444495"/>
              <a:ext cx="991955" cy="2572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dirty="0">
                  <a:solidFill>
                    <a:schemeClr val="bg1"/>
                  </a:solidFill>
                  <a:latin typeface="Arial Narrow" panose="020B0606020202030204" pitchFamily="34" charset="0"/>
                </a:rPr>
                <a:t>Microservice n</a:t>
              </a:r>
            </a:p>
          </p:txBody>
        </p:sp>
      </p:grpSp>
      <p:sp>
        <p:nvSpPr>
          <p:cNvPr id="224" name="TextBox 223"/>
          <p:cNvSpPr txBox="1"/>
          <p:nvPr/>
        </p:nvSpPr>
        <p:spPr>
          <a:xfrm>
            <a:off x="4754630" y="3554318"/>
            <a:ext cx="3095349" cy="261610"/>
          </a:xfrm>
          <a:prstGeom prst="rect">
            <a:avLst/>
          </a:prstGeom>
          <a:noFill/>
        </p:spPr>
        <p:txBody>
          <a:bodyPr wrap="square" rtlCol="0">
            <a:spAutoFit/>
          </a:bodyPr>
          <a:lstStyle/>
          <a:p>
            <a:pPr algn="r"/>
            <a:r>
              <a:rPr lang="en-US" sz="1100" b="1" dirty="0">
                <a:solidFill>
                  <a:srgbClr val="1E4191">
                    <a:lumMod val="60000"/>
                    <a:lumOff val="40000"/>
                  </a:srgbClr>
                </a:solidFill>
              </a:rPr>
              <a:t>Deploy on Microservices Platform</a:t>
            </a:r>
          </a:p>
        </p:txBody>
      </p:sp>
      <p:sp>
        <p:nvSpPr>
          <p:cNvPr id="39" name="Oval 38"/>
          <p:cNvSpPr/>
          <p:nvPr/>
        </p:nvSpPr>
        <p:spPr>
          <a:xfrm>
            <a:off x="3033158" y="1070771"/>
            <a:ext cx="312844" cy="312844"/>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0000"/>
                    <a:lumOff val="40000"/>
                  </a:schemeClr>
                </a:solidFill>
              </a:rPr>
              <a:t>1</a:t>
            </a:r>
          </a:p>
        </p:txBody>
      </p:sp>
      <p:sp>
        <p:nvSpPr>
          <p:cNvPr id="227" name="Oval 226"/>
          <p:cNvSpPr/>
          <p:nvPr/>
        </p:nvSpPr>
        <p:spPr>
          <a:xfrm>
            <a:off x="4673894" y="1881065"/>
            <a:ext cx="312844" cy="312844"/>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0000"/>
                    <a:lumOff val="40000"/>
                  </a:schemeClr>
                </a:solidFill>
              </a:rPr>
              <a:t>2</a:t>
            </a:r>
          </a:p>
        </p:txBody>
      </p:sp>
      <p:sp>
        <p:nvSpPr>
          <p:cNvPr id="228" name="Oval 227"/>
          <p:cNvSpPr/>
          <p:nvPr/>
        </p:nvSpPr>
        <p:spPr>
          <a:xfrm>
            <a:off x="5132040" y="3548319"/>
            <a:ext cx="312844" cy="312844"/>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0000"/>
                    <a:lumOff val="40000"/>
                  </a:schemeClr>
                </a:solidFill>
              </a:rPr>
              <a:t>3</a:t>
            </a:r>
          </a:p>
        </p:txBody>
      </p:sp>
      <p:sp>
        <p:nvSpPr>
          <p:cNvPr id="230" name="Oval 229"/>
          <p:cNvSpPr/>
          <p:nvPr/>
        </p:nvSpPr>
        <p:spPr>
          <a:xfrm>
            <a:off x="9815030" y="3084826"/>
            <a:ext cx="312844" cy="312844"/>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0000"/>
                    <a:lumOff val="40000"/>
                  </a:schemeClr>
                </a:solidFill>
              </a:rPr>
              <a:t>4</a:t>
            </a:r>
          </a:p>
        </p:txBody>
      </p:sp>
      <p:sp>
        <p:nvSpPr>
          <p:cNvPr id="231" name="Rectangle 230"/>
          <p:cNvSpPr/>
          <p:nvPr/>
        </p:nvSpPr>
        <p:spPr>
          <a:xfrm>
            <a:off x="8105777" y="2162693"/>
            <a:ext cx="2403679" cy="458812"/>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32" name="Hexagon 231"/>
          <p:cNvSpPr/>
          <p:nvPr/>
        </p:nvSpPr>
        <p:spPr>
          <a:xfrm>
            <a:off x="8267577" y="2267860"/>
            <a:ext cx="357617" cy="291209"/>
          </a:xfrm>
          <a:prstGeom prst="hexagon">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Hexagon 232"/>
          <p:cNvSpPr/>
          <p:nvPr/>
        </p:nvSpPr>
        <p:spPr>
          <a:xfrm>
            <a:off x="8816054" y="2267860"/>
            <a:ext cx="357617" cy="291209"/>
          </a:xfrm>
          <a:prstGeom prst="hexagon">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Hexagon 233"/>
          <p:cNvSpPr/>
          <p:nvPr/>
        </p:nvSpPr>
        <p:spPr>
          <a:xfrm>
            <a:off x="9357708" y="2267860"/>
            <a:ext cx="357617" cy="291209"/>
          </a:xfrm>
          <a:prstGeom prst="hexagon">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Hexagon 234"/>
          <p:cNvSpPr/>
          <p:nvPr/>
        </p:nvSpPr>
        <p:spPr>
          <a:xfrm>
            <a:off x="9905892" y="2270132"/>
            <a:ext cx="357617" cy="291209"/>
          </a:xfrm>
          <a:prstGeom prst="hexagon">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TextBox 235"/>
          <p:cNvSpPr txBox="1"/>
          <p:nvPr/>
        </p:nvSpPr>
        <p:spPr>
          <a:xfrm>
            <a:off x="10568424" y="2204660"/>
            <a:ext cx="1019175" cy="430887"/>
          </a:xfrm>
          <a:prstGeom prst="rect">
            <a:avLst/>
          </a:prstGeom>
          <a:noFill/>
        </p:spPr>
        <p:txBody>
          <a:bodyPr wrap="square" rtlCol="0">
            <a:spAutoFit/>
          </a:bodyPr>
          <a:lstStyle>
            <a:defPPr>
              <a:defRPr lang="en-US"/>
            </a:defPPr>
            <a:lvl1pPr>
              <a:defRPr sz="1100" b="1">
                <a:solidFill>
                  <a:srgbClr val="1E4191">
                    <a:lumMod val="60000"/>
                    <a:lumOff val="40000"/>
                  </a:srgbClr>
                </a:solidFill>
              </a:defRPr>
            </a:lvl1pPr>
          </a:lstStyle>
          <a:p>
            <a:r>
              <a:rPr lang="en-US" dirty="0"/>
              <a:t>InSight API Layer</a:t>
            </a:r>
          </a:p>
        </p:txBody>
      </p:sp>
      <p:grpSp>
        <p:nvGrpSpPr>
          <p:cNvPr id="179" name="Group 178"/>
          <p:cNvGrpSpPr/>
          <p:nvPr/>
        </p:nvGrpSpPr>
        <p:grpSpPr>
          <a:xfrm>
            <a:off x="11010810" y="1504990"/>
            <a:ext cx="224658" cy="228189"/>
            <a:chOff x="6413828" y="3137946"/>
            <a:chExt cx="311865" cy="361840"/>
          </a:xfrm>
        </p:grpSpPr>
        <p:sp>
          <p:nvSpPr>
            <p:cNvPr id="184" name="Rounded Rectangle 183"/>
            <p:cNvSpPr/>
            <p:nvPr/>
          </p:nvSpPr>
          <p:spPr>
            <a:xfrm>
              <a:off x="6413828" y="3237604"/>
              <a:ext cx="311865" cy="262182"/>
            </a:xfrm>
            <a:prstGeom prst="roundRect">
              <a:avLst/>
            </a:prstGeom>
            <a:noFill/>
            <a:ln w="1905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Block Arc 184"/>
            <p:cNvSpPr/>
            <p:nvPr/>
          </p:nvSpPr>
          <p:spPr>
            <a:xfrm>
              <a:off x="6491241" y="3137946"/>
              <a:ext cx="167089" cy="194608"/>
            </a:xfrm>
            <a:prstGeom prst="blockArc">
              <a:avLst>
                <a:gd name="adj1" fmla="val 10800000"/>
                <a:gd name="adj2" fmla="val 3"/>
                <a:gd name="adj3" fmla="val 0"/>
              </a:avLst>
            </a:prstGeom>
            <a:noFill/>
            <a:ln w="1905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1" name="Oval 200"/>
            <p:cNvSpPr/>
            <p:nvPr/>
          </p:nvSpPr>
          <p:spPr>
            <a:xfrm>
              <a:off x="6549252" y="3317673"/>
              <a:ext cx="50750" cy="51725"/>
            </a:xfrm>
            <a:prstGeom prst="ellipse">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6555367" y="3325898"/>
              <a:ext cx="37224" cy="74254"/>
            </a:xfrm>
            <a:prstGeom prst="ellipse">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9" name="TextBox 208"/>
          <p:cNvSpPr txBox="1"/>
          <p:nvPr/>
        </p:nvSpPr>
        <p:spPr>
          <a:xfrm>
            <a:off x="9929821" y="1486407"/>
            <a:ext cx="1190930" cy="230832"/>
          </a:xfrm>
          <a:prstGeom prst="rect">
            <a:avLst/>
          </a:prstGeom>
          <a:noFill/>
        </p:spPr>
        <p:txBody>
          <a:bodyPr wrap="square" rtlCol="0">
            <a:spAutoFit/>
          </a:bodyPr>
          <a:lstStyle/>
          <a:p>
            <a:r>
              <a:rPr lang="en-US" sz="900" b="1" dirty="0">
                <a:solidFill>
                  <a:srgbClr val="1E4191">
                    <a:lumMod val="60000"/>
                    <a:lumOff val="40000"/>
                  </a:srgbClr>
                </a:solidFill>
              </a:rPr>
              <a:t>Platform Security</a:t>
            </a:r>
          </a:p>
        </p:txBody>
      </p:sp>
      <p:grpSp>
        <p:nvGrpSpPr>
          <p:cNvPr id="214" name="Group 213"/>
          <p:cNvGrpSpPr/>
          <p:nvPr/>
        </p:nvGrpSpPr>
        <p:grpSpPr>
          <a:xfrm>
            <a:off x="10188018" y="1990595"/>
            <a:ext cx="224658" cy="228189"/>
            <a:chOff x="6413828" y="3137946"/>
            <a:chExt cx="311865" cy="361840"/>
          </a:xfrm>
        </p:grpSpPr>
        <p:sp>
          <p:nvSpPr>
            <p:cNvPr id="215" name="Rounded Rectangle 214"/>
            <p:cNvSpPr/>
            <p:nvPr/>
          </p:nvSpPr>
          <p:spPr>
            <a:xfrm>
              <a:off x="6413828" y="3237604"/>
              <a:ext cx="311865" cy="262182"/>
            </a:xfrm>
            <a:prstGeom prst="roundRect">
              <a:avLst/>
            </a:prstGeom>
            <a:noFill/>
            <a:ln w="1905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Block Arc 224"/>
            <p:cNvSpPr/>
            <p:nvPr/>
          </p:nvSpPr>
          <p:spPr>
            <a:xfrm>
              <a:off x="6491241" y="3137946"/>
              <a:ext cx="167089" cy="194608"/>
            </a:xfrm>
            <a:prstGeom prst="blockArc">
              <a:avLst>
                <a:gd name="adj1" fmla="val 10800000"/>
                <a:gd name="adj2" fmla="val 3"/>
                <a:gd name="adj3" fmla="val 0"/>
              </a:avLst>
            </a:prstGeom>
            <a:noFill/>
            <a:ln w="1905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6" name="Oval 225"/>
            <p:cNvSpPr/>
            <p:nvPr/>
          </p:nvSpPr>
          <p:spPr>
            <a:xfrm>
              <a:off x="6549252" y="3317673"/>
              <a:ext cx="50750" cy="51725"/>
            </a:xfrm>
            <a:prstGeom prst="ellipse">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Oval 236"/>
            <p:cNvSpPr/>
            <p:nvPr/>
          </p:nvSpPr>
          <p:spPr>
            <a:xfrm>
              <a:off x="6555367" y="3325898"/>
              <a:ext cx="37224" cy="74254"/>
            </a:xfrm>
            <a:prstGeom prst="ellipse">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8" name="TextBox 237"/>
          <p:cNvSpPr txBox="1"/>
          <p:nvPr/>
        </p:nvSpPr>
        <p:spPr>
          <a:xfrm>
            <a:off x="10347713" y="1952145"/>
            <a:ext cx="1105381" cy="230832"/>
          </a:xfrm>
          <a:prstGeom prst="rect">
            <a:avLst/>
          </a:prstGeom>
          <a:noFill/>
        </p:spPr>
        <p:txBody>
          <a:bodyPr wrap="square" rtlCol="0">
            <a:spAutoFit/>
          </a:bodyPr>
          <a:lstStyle/>
          <a:p>
            <a:r>
              <a:rPr lang="en-US" sz="900" b="1" dirty="0">
                <a:solidFill>
                  <a:srgbClr val="1E4191">
                    <a:lumMod val="60000"/>
                    <a:lumOff val="40000"/>
                  </a:srgbClr>
                </a:solidFill>
              </a:rPr>
              <a:t>API Security</a:t>
            </a:r>
          </a:p>
        </p:txBody>
      </p:sp>
    </p:spTree>
    <p:extLst>
      <p:ext uri="{BB962C8B-B14F-4D97-AF65-F5344CB8AC3E}">
        <p14:creationId xmlns:p14="http://schemas.microsoft.com/office/powerpoint/2010/main" val="3136212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ctangle 86"/>
          <p:cNvSpPr/>
          <p:nvPr/>
        </p:nvSpPr>
        <p:spPr>
          <a:xfrm>
            <a:off x="6696112" y="861385"/>
            <a:ext cx="1356764" cy="5106991"/>
          </a:xfrm>
          <a:prstGeom prst="rect">
            <a:avLst/>
          </a:prstGeom>
          <a:solidFill>
            <a:srgbClr val="F2F9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bject 4"/>
          <p:cNvSpPr/>
          <p:nvPr/>
        </p:nvSpPr>
        <p:spPr>
          <a:xfrm>
            <a:off x="1" y="0"/>
            <a:ext cx="12192000"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chemeClr val="tx1">
              <a:lumMod val="60000"/>
              <a:lumOff val="40000"/>
            </a:schemeClr>
          </a:solidFill>
        </p:spPr>
        <p:txBody>
          <a:bodyPr wrap="square" lIns="0" tIns="0" rIns="0" bIns="0" rtlCol="0"/>
          <a:lstStyle/>
          <a:p>
            <a:endParaRPr sz="1266"/>
          </a:p>
        </p:txBody>
      </p:sp>
      <p:sp>
        <p:nvSpPr>
          <p:cNvPr id="117"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p>
        </p:txBody>
      </p:sp>
      <p:sp>
        <p:nvSpPr>
          <p:cNvPr id="2" name="Title 1"/>
          <p:cNvSpPr>
            <a:spLocks noGrp="1"/>
          </p:cNvSpPr>
          <p:nvPr>
            <p:ph type="title"/>
          </p:nvPr>
        </p:nvSpPr>
        <p:spPr/>
        <p:txBody>
          <a:bodyPr/>
          <a:lstStyle/>
          <a:p>
            <a:r>
              <a:rPr lang="en-US" sz="3200" dirty="0" err="1">
                <a:solidFill>
                  <a:schemeClr val="bg1"/>
                </a:solidFill>
              </a:rPr>
              <a:t>InSight</a:t>
            </a:r>
            <a:r>
              <a:rPr lang="en-US" sz="3200" dirty="0">
                <a:solidFill>
                  <a:schemeClr val="bg1"/>
                </a:solidFill>
              </a:rPr>
              <a:t> </a:t>
            </a:r>
            <a:r>
              <a:rPr lang="en-US" sz="3200" dirty="0" smtClean="0">
                <a:solidFill>
                  <a:schemeClr val="bg1"/>
                </a:solidFill>
              </a:rPr>
              <a:t>Opportunity </a:t>
            </a:r>
            <a:r>
              <a:rPr lang="en-US" sz="3200" dirty="0">
                <a:solidFill>
                  <a:schemeClr val="bg1"/>
                </a:solidFill>
              </a:rPr>
              <a:t>Landscape</a:t>
            </a:r>
          </a:p>
        </p:txBody>
      </p:sp>
      <p:sp>
        <p:nvSpPr>
          <p:cNvPr id="4" name="Flowchart: Preparation 3"/>
          <p:cNvSpPr/>
          <p:nvPr/>
        </p:nvSpPr>
        <p:spPr>
          <a:xfrm>
            <a:off x="4634011" y="1587086"/>
            <a:ext cx="457200" cy="457200"/>
          </a:xfrm>
          <a:prstGeom prst="flowChartPreparation">
            <a:avLst/>
          </a:prstGeom>
          <a:solidFill>
            <a:schemeClr val="tx1">
              <a:lumMod val="60000"/>
              <a:lumOff val="40000"/>
            </a:schemeClr>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5" name="TextBox 4"/>
          <p:cNvSpPr txBox="1"/>
          <p:nvPr/>
        </p:nvSpPr>
        <p:spPr>
          <a:xfrm>
            <a:off x="4586734" y="2041784"/>
            <a:ext cx="551754" cy="276999"/>
          </a:xfrm>
          <a:prstGeom prst="rect">
            <a:avLst/>
          </a:prstGeom>
          <a:noFill/>
        </p:spPr>
        <p:txBody>
          <a:bodyPr wrap="none" rtlCol="0">
            <a:spAutoFit/>
          </a:bodyPr>
          <a:lstStyle/>
          <a:p>
            <a:pPr algn="ctr"/>
            <a:r>
              <a:rPr lang="en-US" sz="1200" b="1" dirty="0">
                <a:solidFill>
                  <a:schemeClr val="tx1">
                    <a:lumMod val="60000"/>
                    <a:lumOff val="40000"/>
                  </a:schemeClr>
                </a:solidFill>
              </a:rPr>
              <a:t>Sites</a:t>
            </a:r>
          </a:p>
        </p:txBody>
      </p:sp>
      <p:sp>
        <p:nvSpPr>
          <p:cNvPr id="43" name="Flowchart: Preparation 42"/>
          <p:cNvSpPr/>
          <p:nvPr/>
        </p:nvSpPr>
        <p:spPr>
          <a:xfrm>
            <a:off x="4634011" y="2646303"/>
            <a:ext cx="457200" cy="457200"/>
          </a:xfrm>
          <a:prstGeom prst="flowChartPreparation">
            <a:avLst/>
          </a:prstGeom>
          <a:solidFill>
            <a:schemeClr val="tx1">
              <a:lumMod val="60000"/>
              <a:lumOff val="40000"/>
            </a:schemeClr>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44" name="TextBox 43"/>
          <p:cNvSpPr txBox="1"/>
          <p:nvPr/>
        </p:nvSpPr>
        <p:spPr>
          <a:xfrm>
            <a:off x="4359910" y="3101001"/>
            <a:ext cx="1005403" cy="276999"/>
          </a:xfrm>
          <a:prstGeom prst="rect">
            <a:avLst/>
          </a:prstGeom>
          <a:noFill/>
        </p:spPr>
        <p:txBody>
          <a:bodyPr wrap="none" rtlCol="0">
            <a:spAutoFit/>
          </a:bodyPr>
          <a:lstStyle/>
          <a:p>
            <a:pPr algn="ctr"/>
            <a:r>
              <a:rPr lang="en-US" sz="1200" b="1" dirty="0">
                <a:solidFill>
                  <a:schemeClr val="tx1">
                    <a:lumMod val="60000"/>
                    <a:lumOff val="40000"/>
                  </a:schemeClr>
                </a:solidFill>
              </a:rPr>
              <a:t>Controllers</a:t>
            </a:r>
          </a:p>
        </p:txBody>
      </p:sp>
      <p:sp>
        <p:nvSpPr>
          <p:cNvPr id="45" name="Flowchart: Preparation 44"/>
          <p:cNvSpPr/>
          <p:nvPr/>
        </p:nvSpPr>
        <p:spPr>
          <a:xfrm>
            <a:off x="4681388" y="4247832"/>
            <a:ext cx="457200" cy="457200"/>
          </a:xfrm>
          <a:prstGeom prst="flowChartPreparation">
            <a:avLst/>
          </a:prstGeom>
          <a:solidFill>
            <a:schemeClr val="tx1">
              <a:lumMod val="60000"/>
              <a:lumOff val="40000"/>
            </a:schemeClr>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46" name="TextBox 45"/>
          <p:cNvSpPr txBox="1"/>
          <p:nvPr/>
        </p:nvSpPr>
        <p:spPr>
          <a:xfrm>
            <a:off x="4566786" y="4672400"/>
            <a:ext cx="686406" cy="276999"/>
          </a:xfrm>
          <a:prstGeom prst="rect">
            <a:avLst/>
          </a:prstGeom>
          <a:noFill/>
        </p:spPr>
        <p:txBody>
          <a:bodyPr wrap="none" rtlCol="0">
            <a:spAutoFit/>
          </a:bodyPr>
          <a:lstStyle/>
          <a:p>
            <a:pPr algn="ctr"/>
            <a:r>
              <a:rPr lang="en-US" sz="1200" b="1" dirty="0">
                <a:solidFill>
                  <a:schemeClr val="tx1">
                    <a:lumMod val="60000"/>
                    <a:lumOff val="40000"/>
                  </a:schemeClr>
                </a:solidFill>
              </a:rPr>
              <a:t>Assets</a:t>
            </a:r>
          </a:p>
        </p:txBody>
      </p:sp>
      <p:sp>
        <p:nvSpPr>
          <p:cNvPr id="47" name="Flowchart: Preparation 46"/>
          <p:cNvSpPr/>
          <p:nvPr/>
        </p:nvSpPr>
        <p:spPr>
          <a:xfrm>
            <a:off x="4681388" y="4974096"/>
            <a:ext cx="457200" cy="457200"/>
          </a:xfrm>
          <a:prstGeom prst="flowChartPreparation">
            <a:avLst/>
          </a:prstGeom>
          <a:solidFill>
            <a:schemeClr val="tx1">
              <a:lumMod val="60000"/>
              <a:lumOff val="40000"/>
            </a:schemeClr>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48" name="TextBox 47"/>
          <p:cNvSpPr txBox="1"/>
          <p:nvPr/>
        </p:nvSpPr>
        <p:spPr>
          <a:xfrm>
            <a:off x="4400875" y="5398664"/>
            <a:ext cx="1018227" cy="276999"/>
          </a:xfrm>
          <a:prstGeom prst="rect">
            <a:avLst/>
          </a:prstGeom>
          <a:noFill/>
        </p:spPr>
        <p:txBody>
          <a:bodyPr wrap="none" rtlCol="0">
            <a:spAutoFit/>
          </a:bodyPr>
          <a:lstStyle/>
          <a:p>
            <a:pPr algn="ctr"/>
            <a:r>
              <a:rPr lang="en-US" sz="1200" b="1" dirty="0">
                <a:solidFill>
                  <a:schemeClr val="tx1">
                    <a:lumMod val="60000"/>
                    <a:lumOff val="40000"/>
                  </a:schemeClr>
                </a:solidFill>
              </a:rPr>
              <a:t>Parameters</a:t>
            </a:r>
          </a:p>
        </p:txBody>
      </p:sp>
      <p:sp>
        <p:nvSpPr>
          <p:cNvPr id="49" name="Flowchart: Preparation 48"/>
          <p:cNvSpPr/>
          <p:nvPr/>
        </p:nvSpPr>
        <p:spPr>
          <a:xfrm>
            <a:off x="490334" y="1587086"/>
            <a:ext cx="457200" cy="457200"/>
          </a:xfrm>
          <a:prstGeom prst="flowChartPreparation">
            <a:avLst/>
          </a:prstGeom>
          <a:solidFill>
            <a:schemeClr val="tx1">
              <a:lumMod val="60000"/>
              <a:lumOff val="40000"/>
            </a:schemeClr>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50" name="TextBox 49"/>
          <p:cNvSpPr txBox="1"/>
          <p:nvPr/>
        </p:nvSpPr>
        <p:spPr>
          <a:xfrm>
            <a:off x="421416" y="2041784"/>
            <a:ext cx="595036" cy="461665"/>
          </a:xfrm>
          <a:prstGeom prst="rect">
            <a:avLst/>
          </a:prstGeom>
          <a:noFill/>
        </p:spPr>
        <p:txBody>
          <a:bodyPr wrap="none" rtlCol="0">
            <a:spAutoFit/>
          </a:bodyPr>
          <a:lstStyle/>
          <a:p>
            <a:pPr algn="ctr"/>
            <a:r>
              <a:rPr lang="en-US" sz="1200" b="1" dirty="0">
                <a:solidFill>
                  <a:schemeClr val="tx1">
                    <a:lumMod val="60000"/>
                    <a:lumOff val="40000"/>
                  </a:schemeClr>
                </a:solidFill>
              </a:rPr>
              <a:t>User </a:t>
            </a:r>
            <a:br>
              <a:rPr lang="en-US" sz="1200" b="1" dirty="0">
                <a:solidFill>
                  <a:schemeClr val="tx1">
                    <a:lumMod val="60000"/>
                    <a:lumOff val="40000"/>
                  </a:schemeClr>
                </a:solidFill>
              </a:rPr>
            </a:br>
            <a:r>
              <a:rPr lang="en-US" sz="1200" b="1" dirty="0" err="1">
                <a:solidFill>
                  <a:schemeClr val="tx1">
                    <a:lumMod val="60000"/>
                    <a:lumOff val="40000"/>
                  </a:schemeClr>
                </a:solidFill>
              </a:rPr>
              <a:t>Mgmt</a:t>
            </a:r>
            <a:endParaRPr lang="en-US" sz="1200" b="1" dirty="0">
              <a:solidFill>
                <a:schemeClr val="tx1">
                  <a:lumMod val="60000"/>
                  <a:lumOff val="40000"/>
                </a:schemeClr>
              </a:solidFill>
            </a:endParaRPr>
          </a:p>
        </p:txBody>
      </p:sp>
      <p:sp>
        <p:nvSpPr>
          <p:cNvPr id="51" name="Flowchart: Preparation 50"/>
          <p:cNvSpPr/>
          <p:nvPr/>
        </p:nvSpPr>
        <p:spPr>
          <a:xfrm>
            <a:off x="490334" y="2675329"/>
            <a:ext cx="457200" cy="457200"/>
          </a:xfrm>
          <a:prstGeom prst="flowChartPreparation">
            <a:avLst/>
          </a:prstGeom>
          <a:solidFill>
            <a:schemeClr val="tx1">
              <a:lumMod val="60000"/>
              <a:lumOff val="40000"/>
            </a:schemeClr>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52" name="TextBox 51"/>
          <p:cNvSpPr txBox="1"/>
          <p:nvPr/>
        </p:nvSpPr>
        <p:spPr>
          <a:xfrm>
            <a:off x="421416" y="3099897"/>
            <a:ext cx="595036" cy="461665"/>
          </a:xfrm>
          <a:prstGeom prst="rect">
            <a:avLst/>
          </a:prstGeom>
          <a:noFill/>
        </p:spPr>
        <p:txBody>
          <a:bodyPr wrap="none" rtlCol="0">
            <a:spAutoFit/>
          </a:bodyPr>
          <a:lstStyle/>
          <a:p>
            <a:pPr algn="ctr"/>
            <a:r>
              <a:rPr lang="en-US" sz="1200" b="1" dirty="0">
                <a:solidFill>
                  <a:schemeClr val="tx1">
                    <a:lumMod val="60000"/>
                    <a:lumOff val="40000"/>
                  </a:schemeClr>
                </a:solidFill>
              </a:rPr>
              <a:t>Role </a:t>
            </a:r>
            <a:br>
              <a:rPr lang="en-US" sz="1200" b="1" dirty="0">
                <a:solidFill>
                  <a:schemeClr val="tx1">
                    <a:lumMod val="60000"/>
                    <a:lumOff val="40000"/>
                  </a:schemeClr>
                </a:solidFill>
              </a:rPr>
            </a:br>
            <a:r>
              <a:rPr lang="en-US" sz="1200" b="1" dirty="0" err="1">
                <a:solidFill>
                  <a:schemeClr val="tx1">
                    <a:lumMod val="60000"/>
                    <a:lumOff val="40000"/>
                  </a:schemeClr>
                </a:solidFill>
              </a:rPr>
              <a:t>Mgmt</a:t>
            </a:r>
            <a:endParaRPr lang="en-US" sz="1200" b="1" dirty="0">
              <a:solidFill>
                <a:schemeClr val="tx1">
                  <a:lumMod val="60000"/>
                  <a:lumOff val="40000"/>
                </a:schemeClr>
              </a:solidFill>
            </a:endParaRPr>
          </a:p>
        </p:txBody>
      </p:sp>
      <p:sp>
        <p:nvSpPr>
          <p:cNvPr id="53" name="Flowchart: Preparation 52"/>
          <p:cNvSpPr/>
          <p:nvPr/>
        </p:nvSpPr>
        <p:spPr>
          <a:xfrm>
            <a:off x="5886338" y="3149754"/>
            <a:ext cx="457200" cy="457200"/>
          </a:xfrm>
          <a:prstGeom prst="flowChartPreparation">
            <a:avLst/>
          </a:prstGeom>
          <a:solidFill>
            <a:schemeClr val="tx1">
              <a:lumMod val="60000"/>
              <a:lumOff val="40000"/>
            </a:schemeClr>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54" name="TextBox 53"/>
          <p:cNvSpPr txBox="1"/>
          <p:nvPr/>
        </p:nvSpPr>
        <p:spPr>
          <a:xfrm>
            <a:off x="5681168" y="3604452"/>
            <a:ext cx="867546" cy="276999"/>
          </a:xfrm>
          <a:prstGeom prst="rect">
            <a:avLst/>
          </a:prstGeom>
          <a:noFill/>
        </p:spPr>
        <p:txBody>
          <a:bodyPr wrap="none" rtlCol="0">
            <a:spAutoFit/>
          </a:bodyPr>
          <a:lstStyle/>
          <a:p>
            <a:pPr algn="ctr"/>
            <a:r>
              <a:rPr lang="en-US" sz="1200" b="1" dirty="0">
                <a:solidFill>
                  <a:schemeClr val="tx1">
                    <a:lumMod val="60000"/>
                    <a:lumOff val="40000"/>
                  </a:schemeClr>
                </a:solidFill>
              </a:rPr>
              <a:t>Analytics</a:t>
            </a:r>
          </a:p>
        </p:txBody>
      </p:sp>
      <p:sp>
        <p:nvSpPr>
          <p:cNvPr id="57" name="Flowchart: Preparation 56"/>
          <p:cNvSpPr/>
          <p:nvPr/>
        </p:nvSpPr>
        <p:spPr>
          <a:xfrm>
            <a:off x="7074999" y="1529478"/>
            <a:ext cx="457200" cy="457200"/>
          </a:xfrm>
          <a:prstGeom prst="flowChartPreparation">
            <a:avLst/>
          </a:prstGeom>
          <a:solidFill>
            <a:srgbClr val="5881DD"/>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58" name="TextBox 57"/>
          <p:cNvSpPr txBox="1"/>
          <p:nvPr/>
        </p:nvSpPr>
        <p:spPr>
          <a:xfrm>
            <a:off x="6855400" y="1984176"/>
            <a:ext cx="896399" cy="461665"/>
          </a:xfrm>
          <a:prstGeom prst="rect">
            <a:avLst/>
          </a:prstGeom>
          <a:noFill/>
        </p:spPr>
        <p:txBody>
          <a:bodyPr wrap="none" rtlCol="0">
            <a:spAutoFit/>
          </a:bodyPr>
          <a:lstStyle/>
          <a:p>
            <a:pPr algn="ctr"/>
            <a:r>
              <a:rPr lang="en-US" sz="1200" b="1" dirty="0">
                <a:solidFill>
                  <a:schemeClr val="tx1">
                    <a:lumMod val="60000"/>
                    <a:lumOff val="40000"/>
                  </a:schemeClr>
                </a:solidFill>
              </a:rPr>
              <a:t>Reports</a:t>
            </a:r>
            <a:br>
              <a:rPr lang="en-US" sz="1200" b="1" dirty="0">
                <a:solidFill>
                  <a:schemeClr val="tx1">
                    <a:lumMod val="60000"/>
                    <a:lumOff val="40000"/>
                  </a:schemeClr>
                </a:solidFill>
              </a:rPr>
            </a:br>
            <a:r>
              <a:rPr lang="en-US" sz="1200" b="1" dirty="0">
                <a:solidFill>
                  <a:schemeClr val="tx1">
                    <a:lumMod val="60000"/>
                    <a:lumOff val="40000"/>
                  </a:schemeClr>
                </a:solidFill>
              </a:rPr>
              <a:t>Definition</a:t>
            </a:r>
          </a:p>
        </p:txBody>
      </p:sp>
      <p:sp>
        <p:nvSpPr>
          <p:cNvPr id="59" name="Flowchart: Preparation 58"/>
          <p:cNvSpPr/>
          <p:nvPr/>
        </p:nvSpPr>
        <p:spPr>
          <a:xfrm>
            <a:off x="1686376" y="1587086"/>
            <a:ext cx="457200" cy="457200"/>
          </a:xfrm>
          <a:prstGeom prst="flowChartPreparation">
            <a:avLst/>
          </a:prstGeom>
          <a:solidFill>
            <a:schemeClr val="tx1">
              <a:lumMod val="60000"/>
              <a:lumOff val="40000"/>
            </a:schemeClr>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60" name="TextBox 59"/>
          <p:cNvSpPr txBox="1"/>
          <p:nvPr/>
        </p:nvSpPr>
        <p:spPr>
          <a:xfrm>
            <a:off x="1478830" y="2041784"/>
            <a:ext cx="843501" cy="461665"/>
          </a:xfrm>
          <a:prstGeom prst="rect">
            <a:avLst/>
          </a:prstGeom>
          <a:noFill/>
        </p:spPr>
        <p:txBody>
          <a:bodyPr wrap="none" rtlCol="0">
            <a:spAutoFit/>
          </a:bodyPr>
          <a:lstStyle/>
          <a:p>
            <a:pPr algn="ctr"/>
            <a:r>
              <a:rPr lang="en-US" sz="1200" b="1" dirty="0">
                <a:solidFill>
                  <a:schemeClr val="tx1">
                    <a:lumMod val="60000"/>
                    <a:lumOff val="40000"/>
                  </a:schemeClr>
                </a:solidFill>
              </a:rPr>
              <a:t>Account </a:t>
            </a:r>
            <a:br>
              <a:rPr lang="en-US" sz="1200" b="1" dirty="0">
                <a:solidFill>
                  <a:schemeClr val="tx1">
                    <a:lumMod val="60000"/>
                    <a:lumOff val="40000"/>
                  </a:schemeClr>
                </a:solidFill>
              </a:rPr>
            </a:br>
            <a:r>
              <a:rPr lang="en-US" sz="1200" b="1" dirty="0" err="1">
                <a:solidFill>
                  <a:schemeClr val="tx1">
                    <a:lumMod val="60000"/>
                    <a:lumOff val="40000"/>
                  </a:schemeClr>
                </a:solidFill>
              </a:rPr>
              <a:t>Mgmt</a:t>
            </a:r>
            <a:endParaRPr lang="en-US" sz="1200" b="1" dirty="0">
              <a:solidFill>
                <a:schemeClr val="tx1">
                  <a:lumMod val="60000"/>
                  <a:lumOff val="40000"/>
                </a:schemeClr>
              </a:solidFill>
            </a:endParaRPr>
          </a:p>
        </p:txBody>
      </p:sp>
      <p:sp>
        <p:nvSpPr>
          <p:cNvPr id="61" name="Flowchart: Preparation 60"/>
          <p:cNvSpPr/>
          <p:nvPr/>
        </p:nvSpPr>
        <p:spPr>
          <a:xfrm>
            <a:off x="1671980" y="3685183"/>
            <a:ext cx="457200" cy="457200"/>
          </a:xfrm>
          <a:prstGeom prst="flowChartPreparation">
            <a:avLst/>
          </a:prstGeom>
          <a:solidFill>
            <a:schemeClr val="tx1">
              <a:lumMod val="60000"/>
              <a:lumOff val="40000"/>
            </a:schemeClr>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62" name="TextBox 61"/>
          <p:cNvSpPr txBox="1"/>
          <p:nvPr/>
        </p:nvSpPr>
        <p:spPr>
          <a:xfrm>
            <a:off x="1462001" y="4125523"/>
            <a:ext cx="877163" cy="461665"/>
          </a:xfrm>
          <a:prstGeom prst="rect">
            <a:avLst/>
          </a:prstGeom>
          <a:noFill/>
        </p:spPr>
        <p:txBody>
          <a:bodyPr wrap="none" rtlCol="0">
            <a:spAutoFit/>
          </a:bodyPr>
          <a:lstStyle/>
          <a:p>
            <a:pPr algn="ctr"/>
            <a:r>
              <a:rPr lang="en-US" sz="1200" b="1" dirty="0">
                <a:solidFill>
                  <a:schemeClr val="tx1">
                    <a:lumMod val="60000"/>
                    <a:lumOff val="40000"/>
                  </a:schemeClr>
                </a:solidFill>
              </a:rPr>
              <a:t>Inventory</a:t>
            </a:r>
            <a:br>
              <a:rPr lang="en-US" sz="1200" b="1" dirty="0">
                <a:solidFill>
                  <a:schemeClr val="tx1">
                    <a:lumMod val="60000"/>
                    <a:lumOff val="40000"/>
                  </a:schemeClr>
                </a:solidFill>
              </a:rPr>
            </a:br>
            <a:r>
              <a:rPr lang="en-US" sz="1200" b="1" dirty="0" err="1">
                <a:solidFill>
                  <a:schemeClr val="tx1">
                    <a:lumMod val="60000"/>
                    <a:lumOff val="40000"/>
                  </a:schemeClr>
                </a:solidFill>
              </a:rPr>
              <a:t>Mgmt</a:t>
            </a:r>
            <a:endParaRPr lang="en-US" sz="1200" b="1" dirty="0">
              <a:solidFill>
                <a:schemeClr val="tx1">
                  <a:lumMod val="60000"/>
                  <a:lumOff val="40000"/>
                </a:schemeClr>
              </a:solidFill>
            </a:endParaRPr>
          </a:p>
        </p:txBody>
      </p:sp>
      <p:grpSp>
        <p:nvGrpSpPr>
          <p:cNvPr id="14" name="Group 13"/>
          <p:cNvGrpSpPr/>
          <p:nvPr/>
        </p:nvGrpSpPr>
        <p:grpSpPr>
          <a:xfrm>
            <a:off x="2371886" y="1640277"/>
            <a:ext cx="790601" cy="894780"/>
            <a:chOff x="1341619" y="4439004"/>
            <a:chExt cx="790601" cy="894780"/>
          </a:xfrm>
        </p:grpSpPr>
        <p:sp>
          <p:nvSpPr>
            <p:cNvPr id="63" name="Flowchart: Preparation 62"/>
            <p:cNvSpPr/>
            <p:nvPr/>
          </p:nvSpPr>
          <p:spPr>
            <a:xfrm>
              <a:off x="1508319" y="4439004"/>
              <a:ext cx="457200" cy="457200"/>
            </a:xfrm>
            <a:prstGeom prst="flowChartPreparation">
              <a:avLst/>
            </a:prstGeom>
            <a:solidFill>
              <a:srgbClr val="5881DD"/>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64" name="TextBox 63"/>
            <p:cNvSpPr txBox="1"/>
            <p:nvPr/>
          </p:nvSpPr>
          <p:spPr>
            <a:xfrm>
              <a:off x="1341619" y="4872119"/>
              <a:ext cx="790601" cy="461665"/>
            </a:xfrm>
            <a:prstGeom prst="rect">
              <a:avLst/>
            </a:prstGeom>
            <a:noFill/>
          </p:spPr>
          <p:txBody>
            <a:bodyPr wrap="none" rtlCol="0">
              <a:spAutoFit/>
            </a:bodyPr>
            <a:lstStyle/>
            <a:p>
              <a:pPr algn="ctr"/>
              <a:r>
                <a:rPr lang="en-US" sz="1200" b="1" dirty="0">
                  <a:solidFill>
                    <a:schemeClr val="tx1">
                      <a:lumMod val="60000"/>
                      <a:lumOff val="40000"/>
                    </a:schemeClr>
                  </a:solidFill>
                </a:rPr>
                <a:t>Value </a:t>
              </a:r>
              <a:br>
                <a:rPr lang="en-US" sz="1200" b="1" dirty="0">
                  <a:solidFill>
                    <a:schemeClr val="tx1">
                      <a:lumMod val="60000"/>
                      <a:lumOff val="40000"/>
                    </a:schemeClr>
                  </a:solidFill>
                </a:rPr>
              </a:br>
              <a:r>
                <a:rPr lang="en-US" sz="1200" b="1" dirty="0">
                  <a:solidFill>
                    <a:schemeClr val="tx1">
                      <a:lumMod val="60000"/>
                      <a:lumOff val="40000"/>
                    </a:schemeClr>
                  </a:solidFill>
                </a:rPr>
                <a:t>Projects</a:t>
              </a:r>
            </a:p>
          </p:txBody>
        </p:sp>
      </p:grpSp>
      <p:grpSp>
        <p:nvGrpSpPr>
          <p:cNvPr id="15" name="Group 14"/>
          <p:cNvGrpSpPr/>
          <p:nvPr/>
        </p:nvGrpSpPr>
        <p:grpSpPr>
          <a:xfrm>
            <a:off x="2469671" y="2657677"/>
            <a:ext cx="595035" cy="903885"/>
            <a:chOff x="1439404" y="5456404"/>
            <a:chExt cx="595035" cy="903885"/>
          </a:xfrm>
        </p:grpSpPr>
        <p:sp>
          <p:nvSpPr>
            <p:cNvPr id="65" name="Flowchart: Preparation 64"/>
            <p:cNvSpPr/>
            <p:nvPr/>
          </p:nvSpPr>
          <p:spPr>
            <a:xfrm>
              <a:off x="1508319" y="5456404"/>
              <a:ext cx="457200" cy="457200"/>
            </a:xfrm>
            <a:prstGeom prst="flowChartPreparation">
              <a:avLst/>
            </a:prstGeom>
            <a:solidFill>
              <a:srgbClr val="5881DD"/>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66" name="TextBox 65"/>
            <p:cNvSpPr txBox="1"/>
            <p:nvPr/>
          </p:nvSpPr>
          <p:spPr>
            <a:xfrm>
              <a:off x="1439404" y="5898624"/>
              <a:ext cx="595035" cy="461665"/>
            </a:xfrm>
            <a:prstGeom prst="rect">
              <a:avLst/>
            </a:prstGeom>
            <a:noFill/>
          </p:spPr>
          <p:txBody>
            <a:bodyPr wrap="none" rtlCol="0">
              <a:spAutoFit/>
            </a:bodyPr>
            <a:lstStyle/>
            <a:p>
              <a:pPr algn="ctr"/>
              <a:r>
                <a:rPr lang="en-US" sz="1200" b="1" dirty="0">
                  <a:solidFill>
                    <a:schemeClr val="tx1">
                      <a:lumMod val="60000"/>
                      <a:lumOff val="40000"/>
                    </a:schemeClr>
                  </a:solidFill>
                </a:rPr>
                <a:t>File </a:t>
              </a:r>
            </a:p>
            <a:p>
              <a:pPr algn="ctr"/>
              <a:r>
                <a:rPr lang="en-US" sz="1200" b="1" dirty="0" err="1">
                  <a:solidFill>
                    <a:schemeClr val="tx1">
                      <a:lumMod val="60000"/>
                      <a:lumOff val="40000"/>
                    </a:schemeClr>
                  </a:solidFill>
                </a:rPr>
                <a:t>Mgmt</a:t>
              </a:r>
              <a:endParaRPr lang="en-US" sz="1200" b="1" dirty="0">
                <a:solidFill>
                  <a:schemeClr val="tx1">
                    <a:lumMod val="60000"/>
                    <a:lumOff val="40000"/>
                  </a:schemeClr>
                </a:solidFill>
              </a:endParaRPr>
            </a:p>
          </p:txBody>
        </p:sp>
      </p:grpSp>
      <p:sp>
        <p:nvSpPr>
          <p:cNvPr id="71" name="Flowchart: Preparation 70"/>
          <p:cNvSpPr/>
          <p:nvPr/>
        </p:nvSpPr>
        <p:spPr>
          <a:xfrm>
            <a:off x="3504353" y="1572670"/>
            <a:ext cx="457200" cy="457200"/>
          </a:xfrm>
          <a:prstGeom prst="flowChartPreparation">
            <a:avLst/>
          </a:prstGeom>
          <a:solidFill>
            <a:srgbClr val="5881DD"/>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74" name="TextBox 73"/>
          <p:cNvSpPr txBox="1"/>
          <p:nvPr/>
        </p:nvSpPr>
        <p:spPr>
          <a:xfrm>
            <a:off x="3380934" y="1997238"/>
            <a:ext cx="704040" cy="276999"/>
          </a:xfrm>
          <a:prstGeom prst="rect">
            <a:avLst/>
          </a:prstGeom>
          <a:noFill/>
        </p:spPr>
        <p:txBody>
          <a:bodyPr wrap="none" rtlCol="0">
            <a:spAutoFit/>
          </a:bodyPr>
          <a:lstStyle/>
          <a:p>
            <a:pPr algn="ctr"/>
            <a:r>
              <a:rPr lang="en-US" sz="1200" b="1" dirty="0">
                <a:solidFill>
                  <a:schemeClr val="tx1">
                    <a:lumMod val="60000"/>
                    <a:lumOff val="40000"/>
                  </a:schemeClr>
                </a:solidFill>
              </a:rPr>
              <a:t>Alarms</a:t>
            </a:r>
          </a:p>
        </p:txBody>
      </p:sp>
      <p:sp>
        <p:nvSpPr>
          <p:cNvPr id="75" name="Flowchart: Preparation 74"/>
          <p:cNvSpPr/>
          <p:nvPr/>
        </p:nvSpPr>
        <p:spPr>
          <a:xfrm>
            <a:off x="3504353" y="2663209"/>
            <a:ext cx="457200" cy="457200"/>
          </a:xfrm>
          <a:prstGeom prst="flowChartPreparation">
            <a:avLst/>
          </a:prstGeom>
          <a:solidFill>
            <a:srgbClr val="5881DD"/>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76" name="TextBox 75"/>
          <p:cNvSpPr txBox="1"/>
          <p:nvPr/>
        </p:nvSpPr>
        <p:spPr>
          <a:xfrm>
            <a:off x="3243877" y="3103549"/>
            <a:ext cx="978153" cy="276999"/>
          </a:xfrm>
          <a:prstGeom prst="rect">
            <a:avLst/>
          </a:prstGeom>
          <a:noFill/>
        </p:spPr>
        <p:txBody>
          <a:bodyPr wrap="none" rtlCol="0">
            <a:spAutoFit/>
          </a:bodyPr>
          <a:lstStyle/>
          <a:p>
            <a:pPr algn="ctr"/>
            <a:r>
              <a:rPr lang="en-US" sz="1200" b="1" dirty="0">
                <a:solidFill>
                  <a:schemeClr val="tx1">
                    <a:lumMod val="60000"/>
                    <a:lumOff val="40000"/>
                  </a:schemeClr>
                </a:solidFill>
              </a:rPr>
              <a:t>Comments</a:t>
            </a:r>
          </a:p>
        </p:txBody>
      </p:sp>
      <p:sp>
        <p:nvSpPr>
          <p:cNvPr id="77" name="Flowchart: Preparation 76"/>
          <p:cNvSpPr/>
          <p:nvPr/>
        </p:nvSpPr>
        <p:spPr>
          <a:xfrm>
            <a:off x="3504353" y="3687620"/>
            <a:ext cx="457200" cy="457200"/>
          </a:xfrm>
          <a:prstGeom prst="flowChartPreparation">
            <a:avLst/>
          </a:prstGeom>
          <a:solidFill>
            <a:srgbClr val="5881DD"/>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78" name="TextBox 77"/>
          <p:cNvSpPr txBox="1"/>
          <p:nvPr/>
        </p:nvSpPr>
        <p:spPr>
          <a:xfrm>
            <a:off x="3190978" y="4120735"/>
            <a:ext cx="1083951" cy="276999"/>
          </a:xfrm>
          <a:prstGeom prst="rect">
            <a:avLst/>
          </a:prstGeom>
          <a:noFill/>
        </p:spPr>
        <p:txBody>
          <a:bodyPr wrap="none" rtlCol="0">
            <a:spAutoFit/>
          </a:bodyPr>
          <a:lstStyle/>
          <a:p>
            <a:pPr algn="ctr"/>
            <a:r>
              <a:rPr lang="en-US" sz="1200" b="1" dirty="0">
                <a:solidFill>
                  <a:schemeClr val="tx1">
                    <a:lumMod val="60000"/>
                    <a:lumOff val="40000"/>
                  </a:schemeClr>
                </a:solidFill>
              </a:rPr>
              <a:t>Annotations</a:t>
            </a:r>
          </a:p>
        </p:txBody>
      </p:sp>
      <p:sp>
        <p:nvSpPr>
          <p:cNvPr id="79" name="Flowchart: Preparation 78"/>
          <p:cNvSpPr/>
          <p:nvPr/>
        </p:nvSpPr>
        <p:spPr>
          <a:xfrm>
            <a:off x="3504353" y="4705020"/>
            <a:ext cx="457200" cy="457200"/>
          </a:xfrm>
          <a:prstGeom prst="flowChartPreparation">
            <a:avLst/>
          </a:prstGeom>
          <a:solidFill>
            <a:srgbClr val="5881DD"/>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80" name="TextBox 79"/>
          <p:cNvSpPr txBox="1"/>
          <p:nvPr/>
        </p:nvSpPr>
        <p:spPr>
          <a:xfrm>
            <a:off x="3337653" y="5147240"/>
            <a:ext cx="790602" cy="461665"/>
          </a:xfrm>
          <a:prstGeom prst="rect">
            <a:avLst/>
          </a:prstGeom>
          <a:noFill/>
        </p:spPr>
        <p:txBody>
          <a:bodyPr wrap="none" rtlCol="0">
            <a:spAutoFit/>
          </a:bodyPr>
          <a:lstStyle/>
          <a:p>
            <a:pPr algn="ctr"/>
            <a:r>
              <a:rPr lang="en-US" sz="1200" b="1" dirty="0">
                <a:solidFill>
                  <a:schemeClr val="tx1">
                    <a:lumMod val="60000"/>
                    <a:lumOff val="40000"/>
                  </a:schemeClr>
                </a:solidFill>
              </a:rPr>
              <a:t>Missed </a:t>
            </a:r>
            <a:br>
              <a:rPr lang="en-US" sz="1200" b="1" dirty="0">
                <a:solidFill>
                  <a:schemeClr val="tx1">
                    <a:lumMod val="60000"/>
                    <a:lumOff val="40000"/>
                  </a:schemeClr>
                </a:solidFill>
              </a:rPr>
            </a:br>
            <a:r>
              <a:rPr lang="en-US" sz="1200" b="1" dirty="0">
                <a:solidFill>
                  <a:schemeClr val="tx1">
                    <a:lumMod val="60000"/>
                    <a:lumOff val="40000"/>
                  </a:schemeClr>
                </a:solidFill>
              </a:rPr>
              <a:t>Updates</a:t>
            </a:r>
          </a:p>
        </p:txBody>
      </p:sp>
      <p:sp>
        <p:nvSpPr>
          <p:cNvPr id="118" name="Rounded Rectangle 117"/>
          <p:cNvSpPr/>
          <p:nvPr/>
        </p:nvSpPr>
        <p:spPr>
          <a:xfrm>
            <a:off x="184897" y="1418419"/>
            <a:ext cx="1054620" cy="2207200"/>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121" name="Rounded Rectangle 120"/>
          <p:cNvSpPr/>
          <p:nvPr/>
        </p:nvSpPr>
        <p:spPr>
          <a:xfrm>
            <a:off x="1340787" y="1414349"/>
            <a:ext cx="1819745" cy="4194556"/>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122" name="Rounded Rectangle 121"/>
          <p:cNvSpPr/>
          <p:nvPr/>
        </p:nvSpPr>
        <p:spPr>
          <a:xfrm>
            <a:off x="6718284" y="1349684"/>
            <a:ext cx="1248628" cy="4259222"/>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123" name="Flowchart: Preparation 122"/>
          <p:cNvSpPr/>
          <p:nvPr/>
        </p:nvSpPr>
        <p:spPr>
          <a:xfrm>
            <a:off x="7074999" y="2587992"/>
            <a:ext cx="457200" cy="457200"/>
          </a:xfrm>
          <a:prstGeom prst="flowChartPreparation">
            <a:avLst/>
          </a:prstGeom>
          <a:solidFill>
            <a:srgbClr val="5881DD"/>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124" name="TextBox 123"/>
          <p:cNvSpPr txBox="1"/>
          <p:nvPr/>
        </p:nvSpPr>
        <p:spPr>
          <a:xfrm>
            <a:off x="6804905" y="3012560"/>
            <a:ext cx="997389" cy="461665"/>
          </a:xfrm>
          <a:prstGeom prst="rect">
            <a:avLst/>
          </a:prstGeom>
          <a:noFill/>
        </p:spPr>
        <p:txBody>
          <a:bodyPr wrap="none" rtlCol="0">
            <a:spAutoFit/>
          </a:bodyPr>
          <a:lstStyle/>
          <a:p>
            <a:pPr algn="ctr"/>
            <a:r>
              <a:rPr lang="en-US" sz="1200" b="1" dirty="0">
                <a:solidFill>
                  <a:schemeClr val="tx1">
                    <a:lumMod val="60000"/>
                    <a:lumOff val="40000"/>
                  </a:schemeClr>
                </a:solidFill>
              </a:rPr>
              <a:t>Reports</a:t>
            </a:r>
            <a:br>
              <a:rPr lang="en-US" sz="1200" b="1" dirty="0">
                <a:solidFill>
                  <a:schemeClr val="tx1">
                    <a:lumMod val="60000"/>
                    <a:lumOff val="40000"/>
                  </a:schemeClr>
                </a:solidFill>
              </a:rPr>
            </a:br>
            <a:r>
              <a:rPr lang="en-US" sz="1200" b="1" dirty="0">
                <a:solidFill>
                  <a:schemeClr val="tx1">
                    <a:lumMod val="60000"/>
                    <a:lumOff val="40000"/>
                  </a:schemeClr>
                </a:solidFill>
              </a:rPr>
              <a:t>Generation</a:t>
            </a:r>
          </a:p>
        </p:txBody>
      </p:sp>
      <p:sp>
        <p:nvSpPr>
          <p:cNvPr id="125" name="Flowchart: Preparation 124"/>
          <p:cNvSpPr/>
          <p:nvPr/>
        </p:nvSpPr>
        <p:spPr>
          <a:xfrm>
            <a:off x="7074999" y="3618318"/>
            <a:ext cx="457200" cy="457200"/>
          </a:xfrm>
          <a:prstGeom prst="flowChartPreparation">
            <a:avLst/>
          </a:prstGeom>
          <a:solidFill>
            <a:srgbClr val="5881DD"/>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126" name="TextBox 125"/>
          <p:cNvSpPr txBox="1"/>
          <p:nvPr/>
        </p:nvSpPr>
        <p:spPr>
          <a:xfrm>
            <a:off x="6741586" y="4058658"/>
            <a:ext cx="1124027" cy="461665"/>
          </a:xfrm>
          <a:prstGeom prst="rect">
            <a:avLst/>
          </a:prstGeom>
          <a:noFill/>
        </p:spPr>
        <p:txBody>
          <a:bodyPr wrap="none" rtlCol="0">
            <a:spAutoFit/>
          </a:bodyPr>
          <a:lstStyle/>
          <a:p>
            <a:pPr algn="ctr"/>
            <a:r>
              <a:rPr lang="en-US" sz="1200" b="1" dirty="0">
                <a:solidFill>
                  <a:schemeClr val="tx1">
                    <a:lumMod val="60000"/>
                    <a:lumOff val="40000"/>
                  </a:schemeClr>
                </a:solidFill>
              </a:rPr>
              <a:t>Reports </a:t>
            </a:r>
            <a:br>
              <a:rPr lang="en-US" sz="1200" b="1" dirty="0">
                <a:solidFill>
                  <a:schemeClr val="tx1">
                    <a:lumMod val="60000"/>
                    <a:lumOff val="40000"/>
                  </a:schemeClr>
                </a:solidFill>
              </a:rPr>
            </a:br>
            <a:r>
              <a:rPr lang="en-US" sz="1200" b="1" dirty="0">
                <a:solidFill>
                  <a:schemeClr val="tx1">
                    <a:lumMod val="60000"/>
                    <a:lumOff val="40000"/>
                  </a:schemeClr>
                </a:solidFill>
              </a:rPr>
              <a:t>Management</a:t>
            </a:r>
          </a:p>
        </p:txBody>
      </p:sp>
      <p:sp>
        <p:nvSpPr>
          <p:cNvPr id="127" name="Flowchart: Preparation 126"/>
          <p:cNvSpPr/>
          <p:nvPr/>
        </p:nvSpPr>
        <p:spPr>
          <a:xfrm>
            <a:off x="7074999" y="4631377"/>
            <a:ext cx="457200" cy="457200"/>
          </a:xfrm>
          <a:prstGeom prst="flowChartPreparation">
            <a:avLst/>
          </a:prstGeom>
          <a:solidFill>
            <a:srgbClr val="5881DD"/>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128" name="TextBox 127"/>
          <p:cNvSpPr txBox="1"/>
          <p:nvPr/>
        </p:nvSpPr>
        <p:spPr>
          <a:xfrm>
            <a:off x="6778456" y="5064492"/>
            <a:ext cx="1050288" cy="461665"/>
          </a:xfrm>
          <a:prstGeom prst="rect">
            <a:avLst/>
          </a:prstGeom>
          <a:noFill/>
        </p:spPr>
        <p:txBody>
          <a:bodyPr wrap="none" rtlCol="0">
            <a:spAutoFit/>
          </a:bodyPr>
          <a:lstStyle/>
          <a:p>
            <a:pPr algn="ctr"/>
            <a:r>
              <a:rPr lang="en-US" sz="1200" b="1" dirty="0">
                <a:solidFill>
                  <a:schemeClr val="tx1">
                    <a:lumMod val="60000"/>
                    <a:lumOff val="40000"/>
                  </a:schemeClr>
                </a:solidFill>
              </a:rPr>
              <a:t>Reports </a:t>
            </a:r>
            <a:br>
              <a:rPr lang="en-US" sz="1200" b="1" dirty="0">
                <a:solidFill>
                  <a:schemeClr val="tx1">
                    <a:lumMod val="60000"/>
                    <a:lumOff val="40000"/>
                  </a:schemeClr>
                </a:solidFill>
              </a:rPr>
            </a:br>
            <a:r>
              <a:rPr lang="en-US" sz="1200" b="1" dirty="0">
                <a:solidFill>
                  <a:schemeClr val="tx1">
                    <a:lumMod val="60000"/>
                    <a:lumOff val="40000"/>
                  </a:schemeClr>
                </a:solidFill>
              </a:rPr>
              <a:t>Distribution</a:t>
            </a:r>
          </a:p>
        </p:txBody>
      </p:sp>
      <p:sp>
        <p:nvSpPr>
          <p:cNvPr id="129" name="Flowchart: Preparation 128"/>
          <p:cNvSpPr/>
          <p:nvPr/>
        </p:nvSpPr>
        <p:spPr>
          <a:xfrm>
            <a:off x="1671980" y="2675329"/>
            <a:ext cx="457200" cy="457200"/>
          </a:xfrm>
          <a:prstGeom prst="flowChartPreparation">
            <a:avLst/>
          </a:prstGeom>
          <a:solidFill>
            <a:schemeClr val="tx1">
              <a:lumMod val="60000"/>
              <a:lumOff val="40000"/>
            </a:schemeClr>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130" name="TextBox 129"/>
          <p:cNvSpPr txBox="1"/>
          <p:nvPr/>
        </p:nvSpPr>
        <p:spPr>
          <a:xfrm>
            <a:off x="1603064" y="3099897"/>
            <a:ext cx="595036" cy="461665"/>
          </a:xfrm>
          <a:prstGeom prst="rect">
            <a:avLst/>
          </a:prstGeom>
          <a:noFill/>
        </p:spPr>
        <p:txBody>
          <a:bodyPr wrap="none" rtlCol="0">
            <a:spAutoFit/>
          </a:bodyPr>
          <a:lstStyle/>
          <a:p>
            <a:pPr algn="ctr"/>
            <a:r>
              <a:rPr lang="en-US" sz="1200" b="1" dirty="0">
                <a:solidFill>
                  <a:schemeClr val="tx1">
                    <a:lumMod val="60000"/>
                    <a:lumOff val="40000"/>
                  </a:schemeClr>
                </a:solidFill>
              </a:rPr>
              <a:t>Fleet </a:t>
            </a:r>
            <a:br>
              <a:rPr lang="en-US" sz="1200" b="1" dirty="0">
                <a:solidFill>
                  <a:schemeClr val="tx1">
                    <a:lumMod val="60000"/>
                    <a:lumOff val="40000"/>
                  </a:schemeClr>
                </a:solidFill>
              </a:rPr>
            </a:br>
            <a:r>
              <a:rPr lang="en-US" sz="1200" b="1" dirty="0" err="1">
                <a:solidFill>
                  <a:schemeClr val="tx1">
                    <a:lumMod val="60000"/>
                    <a:lumOff val="40000"/>
                  </a:schemeClr>
                </a:solidFill>
              </a:rPr>
              <a:t>Mgmt</a:t>
            </a:r>
            <a:endParaRPr lang="en-US" sz="1200" b="1" dirty="0">
              <a:solidFill>
                <a:schemeClr val="tx1">
                  <a:lumMod val="60000"/>
                  <a:lumOff val="40000"/>
                </a:schemeClr>
              </a:solidFill>
            </a:endParaRPr>
          </a:p>
        </p:txBody>
      </p:sp>
      <p:sp>
        <p:nvSpPr>
          <p:cNvPr id="151" name="Rounded Rectangle 150"/>
          <p:cNvSpPr/>
          <p:nvPr/>
        </p:nvSpPr>
        <p:spPr>
          <a:xfrm>
            <a:off x="5624055" y="3029531"/>
            <a:ext cx="1014943" cy="895137"/>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160" name="TextBox 159"/>
          <p:cNvSpPr txBox="1"/>
          <p:nvPr/>
        </p:nvSpPr>
        <p:spPr>
          <a:xfrm>
            <a:off x="4023379" y="922813"/>
            <a:ext cx="1730115" cy="523220"/>
          </a:xfrm>
          <a:prstGeom prst="rect">
            <a:avLst/>
          </a:prstGeom>
          <a:noFill/>
        </p:spPr>
        <p:txBody>
          <a:bodyPr wrap="square" rtlCol="0">
            <a:spAutoFit/>
          </a:bodyPr>
          <a:lstStyle/>
          <a:p>
            <a:pPr algn="ctr"/>
            <a:r>
              <a:rPr lang="en-US" sz="1400" b="1" dirty="0">
                <a:solidFill>
                  <a:schemeClr val="tx1">
                    <a:lumMod val="60000"/>
                    <a:lumOff val="40000"/>
                  </a:schemeClr>
                </a:solidFill>
              </a:rPr>
              <a:t>Sites &amp; Controllers APIs</a:t>
            </a:r>
          </a:p>
        </p:txBody>
      </p:sp>
      <p:sp>
        <p:nvSpPr>
          <p:cNvPr id="162" name="Rounded Rectangle 161"/>
          <p:cNvSpPr/>
          <p:nvPr/>
        </p:nvSpPr>
        <p:spPr>
          <a:xfrm>
            <a:off x="4386135" y="4097413"/>
            <a:ext cx="1064507" cy="1634022"/>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165" name="TextBox 164"/>
          <p:cNvSpPr txBox="1"/>
          <p:nvPr/>
        </p:nvSpPr>
        <p:spPr>
          <a:xfrm>
            <a:off x="6854027" y="838835"/>
            <a:ext cx="1068260" cy="523220"/>
          </a:xfrm>
          <a:prstGeom prst="rect">
            <a:avLst/>
          </a:prstGeom>
          <a:noFill/>
        </p:spPr>
        <p:txBody>
          <a:bodyPr wrap="square" rtlCol="0">
            <a:spAutoFit/>
          </a:bodyPr>
          <a:lstStyle/>
          <a:p>
            <a:pPr algn="ctr"/>
            <a:r>
              <a:rPr lang="en-US" sz="1400" b="1" dirty="0">
                <a:solidFill>
                  <a:schemeClr val="tx1">
                    <a:lumMod val="60000"/>
                    <a:lumOff val="40000"/>
                  </a:schemeClr>
                </a:solidFill>
              </a:rPr>
              <a:t>Reports</a:t>
            </a:r>
            <a:br>
              <a:rPr lang="en-US" sz="1400" b="1" dirty="0">
                <a:solidFill>
                  <a:schemeClr val="tx1">
                    <a:lumMod val="60000"/>
                    <a:lumOff val="40000"/>
                  </a:schemeClr>
                </a:solidFill>
              </a:rPr>
            </a:br>
            <a:r>
              <a:rPr lang="en-US" sz="1400" b="1" dirty="0">
                <a:solidFill>
                  <a:schemeClr val="tx1">
                    <a:lumMod val="60000"/>
                    <a:lumOff val="40000"/>
                  </a:schemeClr>
                </a:solidFill>
              </a:rPr>
              <a:t>APIs</a:t>
            </a:r>
          </a:p>
        </p:txBody>
      </p:sp>
      <p:sp>
        <p:nvSpPr>
          <p:cNvPr id="166" name="TextBox 165"/>
          <p:cNvSpPr txBox="1"/>
          <p:nvPr/>
        </p:nvSpPr>
        <p:spPr>
          <a:xfrm>
            <a:off x="5564061" y="2523181"/>
            <a:ext cx="1068260" cy="523220"/>
          </a:xfrm>
          <a:prstGeom prst="rect">
            <a:avLst/>
          </a:prstGeom>
          <a:noFill/>
        </p:spPr>
        <p:txBody>
          <a:bodyPr wrap="square" rtlCol="0">
            <a:spAutoFit/>
          </a:bodyPr>
          <a:lstStyle/>
          <a:p>
            <a:pPr algn="ctr"/>
            <a:r>
              <a:rPr lang="en-US" sz="1400" b="1" dirty="0">
                <a:solidFill>
                  <a:schemeClr val="tx1">
                    <a:lumMod val="60000"/>
                    <a:lumOff val="40000"/>
                  </a:schemeClr>
                </a:solidFill>
              </a:rPr>
              <a:t>Analytics</a:t>
            </a:r>
            <a:br>
              <a:rPr lang="en-US" sz="1400" b="1" dirty="0">
                <a:solidFill>
                  <a:schemeClr val="tx1">
                    <a:lumMod val="60000"/>
                    <a:lumOff val="40000"/>
                  </a:schemeClr>
                </a:solidFill>
              </a:rPr>
            </a:br>
            <a:r>
              <a:rPr lang="en-US" sz="1400" b="1" dirty="0">
                <a:solidFill>
                  <a:schemeClr val="tx1">
                    <a:lumMod val="60000"/>
                    <a:lumOff val="40000"/>
                  </a:schemeClr>
                </a:solidFill>
              </a:rPr>
              <a:t>APIs</a:t>
            </a:r>
          </a:p>
        </p:txBody>
      </p:sp>
      <p:sp>
        <p:nvSpPr>
          <p:cNvPr id="167" name="Rounded Rectangle 166"/>
          <p:cNvSpPr/>
          <p:nvPr/>
        </p:nvSpPr>
        <p:spPr>
          <a:xfrm>
            <a:off x="3248450" y="1395342"/>
            <a:ext cx="1012507" cy="4213563"/>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168" name="TextBox 167"/>
          <p:cNvSpPr txBox="1"/>
          <p:nvPr/>
        </p:nvSpPr>
        <p:spPr>
          <a:xfrm>
            <a:off x="3217098" y="933733"/>
            <a:ext cx="995502" cy="523220"/>
          </a:xfrm>
          <a:prstGeom prst="rect">
            <a:avLst/>
          </a:prstGeom>
          <a:noFill/>
        </p:spPr>
        <p:txBody>
          <a:bodyPr wrap="square" rtlCol="0">
            <a:spAutoFit/>
          </a:bodyPr>
          <a:lstStyle/>
          <a:p>
            <a:pPr algn="ctr"/>
            <a:r>
              <a:rPr lang="en-US" sz="1400" b="1" dirty="0">
                <a:solidFill>
                  <a:schemeClr val="tx1">
                    <a:lumMod val="60000"/>
                    <a:lumOff val="40000"/>
                  </a:schemeClr>
                </a:solidFill>
              </a:rPr>
              <a:t>Activity</a:t>
            </a:r>
            <a:br>
              <a:rPr lang="en-US" sz="1400" b="1" dirty="0">
                <a:solidFill>
                  <a:schemeClr val="tx1">
                    <a:lumMod val="60000"/>
                    <a:lumOff val="40000"/>
                  </a:schemeClr>
                </a:solidFill>
              </a:rPr>
            </a:br>
            <a:r>
              <a:rPr lang="en-US" sz="1400" b="1" dirty="0">
                <a:solidFill>
                  <a:schemeClr val="tx1">
                    <a:lumMod val="60000"/>
                    <a:lumOff val="40000"/>
                  </a:schemeClr>
                </a:solidFill>
              </a:rPr>
              <a:t>APIs</a:t>
            </a:r>
          </a:p>
        </p:txBody>
      </p:sp>
      <p:sp>
        <p:nvSpPr>
          <p:cNvPr id="171" name="Flowchart: Preparation 170"/>
          <p:cNvSpPr/>
          <p:nvPr/>
        </p:nvSpPr>
        <p:spPr>
          <a:xfrm>
            <a:off x="5878701" y="4548427"/>
            <a:ext cx="457200" cy="457200"/>
          </a:xfrm>
          <a:prstGeom prst="flowChartPreparation">
            <a:avLst/>
          </a:prstGeom>
          <a:solidFill>
            <a:schemeClr val="tx1">
              <a:lumMod val="60000"/>
              <a:lumOff val="40000"/>
            </a:schemeClr>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172" name="TextBox 171"/>
          <p:cNvSpPr txBox="1"/>
          <p:nvPr/>
        </p:nvSpPr>
        <p:spPr>
          <a:xfrm>
            <a:off x="5585143" y="5003125"/>
            <a:ext cx="1044324" cy="461665"/>
          </a:xfrm>
          <a:prstGeom prst="rect">
            <a:avLst/>
          </a:prstGeom>
          <a:noFill/>
        </p:spPr>
        <p:txBody>
          <a:bodyPr wrap="none" rtlCol="0">
            <a:spAutoFit/>
          </a:bodyPr>
          <a:lstStyle/>
          <a:p>
            <a:pPr algn="ctr"/>
            <a:r>
              <a:rPr lang="en-US" sz="1200" b="1" dirty="0">
                <a:solidFill>
                  <a:schemeClr val="tx1">
                    <a:lumMod val="60000"/>
                    <a:lumOff val="40000"/>
                  </a:schemeClr>
                </a:solidFill>
              </a:rPr>
              <a:t>Time Series</a:t>
            </a:r>
            <a:br>
              <a:rPr lang="en-US" sz="1200" b="1" dirty="0">
                <a:solidFill>
                  <a:schemeClr val="tx1">
                    <a:lumMod val="60000"/>
                    <a:lumOff val="40000"/>
                  </a:schemeClr>
                </a:solidFill>
              </a:rPr>
            </a:br>
            <a:r>
              <a:rPr lang="en-US" sz="1200" b="1" dirty="0">
                <a:solidFill>
                  <a:schemeClr val="tx1">
                    <a:lumMod val="60000"/>
                    <a:lumOff val="40000"/>
                  </a:schemeClr>
                </a:solidFill>
              </a:rPr>
              <a:t>Data</a:t>
            </a:r>
          </a:p>
        </p:txBody>
      </p:sp>
      <p:sp>
        <p:nvSpPr>
          <p:cNvPr id="173" name="Rounded Rectangle 172"/>
          <p:cNvSpPr/>
          <p:nvPr/>
        </p:nvSpPr>
        <p:spPr>
          <a:xfrm>
            <a:off x="5604883" y="4416280"/>
            <a:ext cx="1014943" cy="1134881"/>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174" name="TextBox 173"/>
          <p:cNvSpPr txBox="1"/>
          <p:nvPr/>
        </p:nvSpPr>
        <p:spPr>
          <a:xfrm>
            <a:off x="5537434" y="3941762"/>
            <a:ext cx="1068260" cy="523220"/>
          </a:xfrm>
          <a:prstGeom prst="rect">
            <a:avLst/>
          </a:prstGeom>
          <a:noFill/>
        </p:spPr>
        <p:txBody>
          <a:bodyPr wrap="square" rtlCol="0">
            <a:spAutoFit/>
          </a:bodyPr>
          <a:lstStyle/>
          <a:p>
            <a:pPr algn="ctr"/>
            <a:r>
              <a:rPr lang="en-US" sz="1400" b="1" dirty="0">
                <a:solidFill>
                  <a:schemeClr val="tx1">
                    <a:lumMod val="60000"/>
                    <a:lumOff val="40000"/>
                  </a:schemeClr>
                </a:solidFill>
              </a:rPr>
              <a:t>Data </a:t>
            </a:r>
            <a:br>
              <a:rPr lang="en-US" sz="1400" b="1" dirty="0">
                <a:solidFill>
                  <a:schemeClr val="tx1">
                    <a:lumMod val="60000"/>
                    <a:lumOff val="40000"/>
                  </a:schemeClr>
                </a:solidFill>
              </a:rPr>
            </a:br>
            <a:r>
              <a:rPr lang="en-US" sz="1400" b="1" dirty="0">
                <a:solidFill>
                  <a:schemeClr val="tx1">
                    <a:lumMod val="60000"/>
                    <a:lumOff val="40000"/>
                  </a:schemeClr>
                </a:solidFill>
              </a:rPr>
              <a:t>APIs</a:t>
            </a:r>
          </a:p>
        </p:txBody>
      </p:sp>
      <p:sp>
        <p:nvSpPr>
          <p:cNvPr id="81" name="TextBox 80"/>
          <p:cNvSpPr txBox="1"/>
          <p:nvPr/>
        </p:nvSpPr>
        <p:spPr>
          <a:xfrm>
            <a:off x="243136" y="931389"/>
            <a:ext cx="995502" cy="523220"/>
          </a:xfrm>
          <a:prstGeom prst="rect">
            <a:avLst/>
          </a:prstGeom>
          <a:noFill/>
        </p:spPr>
        <p:txBody>
          <a:bodyPr wrap="square" rtlCol="0">
            <a:spAutoFit/>
          </a:bodyPr>
          <a:lstStyle/>
          <a:p>
            <a:pPr algn="ctr"/>
            <a:r>
              <a:rPr lang="en-US" sz="1400" b="1" dirty="0">
                <a:solidFill>
                  <a:schemeClr val="tx1">
                    <a:lumMod val="60000"/>
                    <a:lumOff val="40000"/>
                  </a:schemeClr>
                </a:solidFill>
              </a:rPr>
              <a:t>Security</a:t>
            </a:r>
            <a:br>
              <a:rPr lang="en-US" sz="1400" b="1" dirty="0">
                <a:solidFill>
                  <a:schemeClr val="tx1">
                    <a:lumMod val="60000"/>
                    <a:lumOff val="40000"/>
                  </a:schemeClr>
                </a:solidFill>
              </a:rPr>
            </a:br>
            <a:r>
              <a:rPr lang="en-US" sz="1400" b="1" dirty="0">
                <a:solidFill>
                  <a:schemeClr val="tx1">
                    <a:lumMod val="60000"/>
                    <a:lumOff val="40000"/>
                  </a:schemeClr>
                </a:solidFill>
              </a:rPr>
              <a:t>APIs</a:t>
            </a:r>
          </a:p>
        </p:txBody>
      </p:sp>
      <p:sp>
        <p:nvSpPr>
          <p:cNvPr id="82" name="TextBox 81"/>
          <p:cNvSpPr txBox="1"/>
          <p:nvPr/>
        </p:nvSpPr>
        <p:spPr>
          <a:xfrm>
            <a:off x="1380559" y="902330"/>
            <a:ext cx="995502" cy="523220"/>
          </a:xfrm>
          <a:prstGeom prst="rect">
            <a:avLst/>
          </a:prstGeom>
          <a:noFill/>
        </p:spPr>
        <p:txBody>
          <a:bodyPr wrap="square" rtlCol="0">
            <a:spAutoFit/>
          </a:bodyPr>
          <a:lstStyle/>
          <a:p>
            <a:pPr algn="ctr"/>
            <a:r>
              <a:rPr lang="en-US" sz="1400" b="1" dirty="0">
                <a:solidFill>
                  <a:schemeClr val="tx1">
                    <a:lumMod val="60000"/>
                    <a:lumOff val="40000"/>
                  </a:schemeClr>
                </a:solidFill>
              </a:rPr>
              <a:t>Account</a:t>
            </a:r>
            <a:br>
              <a:rPr lang="en-US" sz="1400" b="1" dirty="0">
                <a:solidFill>
                  <a:schemeClr val="tx1">
                    <a:lumMod val="60000"/>
                    <a:lumOff val="40000"/>
                  </a:schemeClr>
                </a:solidFill>
              </a:rPr>
            </a:br>
            <a:r>
              <a:rPr lang="en-US" sz="1400" b="1" dirty="0">
                <a:solidFill>
                  <a:schemeClr val="tx1">
                    <a:lumMod val="60000"/>
                    <a:lumOff val="40000"/>
                  </a:schemeClr>
                </a:solidFill>
              </a:rPr>
              <a:t>APIs</a:t>
            </a:r>
          </a:p>
        </p:txBody>
      </p:sp>
      <p:sp>
        <p:nvSpPr>
          <p:cNvPr id="83" name="TextBox 82"/>
          <p:cNvSpPr txBox="1"/>
          <p:nvPr/>
        </p:nvSpPr>
        <p:spPr>
          <a:xfrm>
            <a:off x="4378126" y="3586001"/>
            <a:ext cx="1068260" cy="523220"/>
          </a:xfrm>
          <a:prstGeom prst="rect">
            <a:avLst/>
          </a:prstGeom>
          <a:noFill/>
        </p:spPr>
        <p:txBody>
          <a:bodyPr wrap="square" rtlCol="0">
            <a:spAutoFit/>
          </a:bodyPr>
          <a:lstStyle/>
          <a:p>
            <a:pPr algn="ctr"/>
            <a:r>
              <a:rPr lang="en-US" sz="1400" b="1" dirty="0">
                <a:solidFill>
                  <a:schemeClr val="tx1">
                    <a:lumMod val="60000"/>
                    <a:lumOff val="40000"/>
                  </a:schemeClr>
                </a:solidFill>
              </a:rPr>
              <a:t>Assets APIs</a:t>
            </a:r>
          </a:p>
        </p:txBody>
      </p:sp>
      <p:sp>
        <p:nvSpPr>
          <p:cNvPr id="84" name="Rounded Rectangle 83"/>
          <p:cNvSpPr/>
          <p:nvPr/>
        </p:nvSpPr>
        <p:spPr>
          <a:xfrm>
            <a:off x="4354096" y="1407901"/>
            <a:ext cx="1064507" cy="2076334"/>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grpSp>
        <p:nvGrpSpPr>
          <p:cNvPr id="70" name="Group 69"/>
          <p:cNvGrpSpPr/>
          <p:nvPr/>
        </p:nvGrpSpPr>
        <p:grpSpPr>
          <a:xfrm>
            <a:off x="5741198" y="1611283"/>
            <a:ext cx="689164" cy="731697"/>
            <a:chOff x="2539668" y="1309772"/>
            <a:chExt cx="689164" cy="731697"/>
          </a:xfrm>
        </p:grpSpPr>
        <p:sp>
          <p:nvSpPr>
            <p:cNvPr id="72" name="Flowchart: Preparation 71"/>
            <p:cNvSpPr/>
            <p:nvPr/>
          </p:nvSpPr>
          <p:spPr>
            <a:xfrm>
              <a:off x="2655650" y="1309772"/>
              <a:ext cx="457200" cy="457200"/>
            </a:xfrm>
            <a:prstGeom prst="flowChartPreparation">
              <a:avLst/>
            </a:prstGeom>
            <a:solidFill>
              <a:srgbClr val="5881DD"/>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73" name="TextBox 72"/>
            <p:cNvSpPr txBox="1"/>
            <p:nvPr/>
          </p:nvSpPr>
          <p:spPr>
            <a:xfrm>
              <a:off x="2539668" y="1764470"/>
              <a:ext cx="689164" cy="276999"/>
            </a:xfrm>
            <a:prstGeom prst="rect">
              <a:avLst/>
            </a:prstGeom>
            <a:noFill/>
          </p:spPr>
          <p:txBody>
            <a:bodyPr wrap="none" rtlCol="0">
              <a:spAutoFit/>
            </a:bodyPr>
            <a:lstStyle/>
            <a:p>
              <a:pPr algn="ctr"/>
              <a:r>
                <a:rPr lang="en-US" sz="1200" b="1" dirty="0">
                  <a:solidFill>
                    <a:schemeClr val="tx1">
                      <a:lumMod val="60000"/>
                      <a:lumOff val="40000"/>
                    </a:schemeClr>
                  </a:solidFill>
                </a:rPr>
                <a:t>Trends</a:t>
              </a:r>
            </a:p>
          </p:txBody>
        </p:sp>
      </p:grpSp>
      <p:sp>
        <p:nvSpPr>
          <p:cNvPr id="85" name="Rounded Rectangle 84"/>
          <p:cNvSpPr/>
          <p:nvPr/>
        </p:nvSpPr>
        <p:spPr>
          <a:xfrm>
            <a:off x="5597830" y="1401847"/>
            <a:ext cx="1014943" cy="1089101"/>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86" name="TextBox 85"/>
          <p:cNvSpPr txBox="1"/>
          <p:nvPr/>
        </p:nvSpPr>
        <p:spPr>
          <a:xfrm>
            <a:off x="5658042" y="862676"/>
            <a:ext cx="1068260" cy="523220"/>
          </a:xfrm>
          <a:prstGeom prst="rect">
            <a:avLst/>
          </a:prstGeom>
          <a:noFill/>
        </p:spPr>
        <p:txBody>
          <a:bodyPr wrap="square" rtlCol="0">
            <a:spAutoFit/>
          </a:bodyPr>
          <a:lstStyle/>
          <a:p>
            <a:pPr algn="ctr"/>
            <a:r>
              <a:rPr lang="en-US" sz="1400" b="1" dirty="0">
                <a:solidFill>
                  <a:schemeClr val="tx1">
                    <a:lumMod val="60000"/>
                    <a:lumOff val="40000"/>
                  </a:schemeClr>
                </a:solidFill>
              </a:rPr>
              <a:t>Trends API</a:t>
            </a:r>
          </a:p>
        </p:txBody>
      </p:sp>
      <p:sp>
        <p:nvSpPr>
          <p:cNvPr id="100" name="Rectangle 99"/>
          <p:cNvSpPr/>
          <p:nvPr/>
        </p:nvSpPr>
        <p:spPr>
          <a:xfrm>
            <a:off x="0" y="5968377"/>
            <a:ext cx="12184723" cy="893582"/>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8142143" y="861386"/>
            <a:ext cx="4058469" cy="5996614"/>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p:cNvSpPr txBox="1"/>
          <p:nvPr/>
        </p:nvSpPr>
        <p:spPr>
          <a:xfrm>
            <a:off x="8163074" y="796304"/>
            <a:ext cx="4122462" cy="6186309"/>
          </a:xfrm>
          <a:prstGeom prst="rect">
            <a:avLst/>
          </a:prstGeom>
          <a:noFill/>
        </p:spPr>
        <p:txBody>
          <a:bodyPr wrap="square" rtlCol="0">
            <a:spAutoFit/>
          </a:bodyPr>
          <a:lstStyle/>
          <a:p>
            <a:r>
              <a:rPr lang="en-US" b="1" dirty="0">
                <a:solidFill>
                  <a:schemeClr val="bg1"/>
                </a:solidFill>
                <a:latin typeface="Calibri" panose="020F0502020204030204" pitchFamily="34" charset="0"/>
              </a:rPr>
              <a:t>Rationale</a:t>
            </a:r>
          </a:p>
          <a:p>
            <a:pPr marL="285750" indent="-285750">
              <a:buFont typeface="Arial" panose="020B0604020202020204" pitchFamily="34" charset="0"/>
              <a:buChar char="•"/>
            </a:pPr>
            <a:r>
              <a:rPr lang="en-US" b="1" dirty="0">
                <a:solidFill>
                  <a:schemeClr val="bg1"/>
                </a:solidFill>
                <a:latin typeface="Calibri" panose="020F0502020204030204" pitchFamily="34" charset="0"/>
              </a:rPr>
              <a:t>Fast time to value</a:t>
            </a:r>
          </a:p>
          <a:p>
            <a:pPr marL="285750" indent="-285750">
              <a:buFont typeface="Arial" panose="020B0604020202020204" pitchFamily="34" charset="0"/>
              <a:buChar char="•"/>
            </a:pPr>
            <a:r>
              <a:rPr lang="en-US" b="1" dirty="0">
                <a:solidFill>
                  <a:schemeClr val="bg1"/>
                </a:solidFill>
                <a:latin typeface="Calibri" panose="020F0502020204030204" pitchFamily="34" charset="0"/>
              </a:rPr>
              <a:t>Low Risk </a:t>
            </a:r>
            <a:r>
              <a:rPr lang="en-US" dirty="0">
                <a:solidFill>
                  <a:schemeClr val="bg1"/>
                </a:solidFill>
                <a:latin typeface="Calibri" panose="020F0502020204030204" pitchFamily="34" charset="0"/>
              </a:rPr>
              <a:t>of undesirable “ripple effects”</a:t>
            </a:r>
            <a:r>
              <a:rPr lang="en-US" b="1" dirty="0">
                <a:solidFill>
                  <a:schemeClr val="bg1"/>
                </a:solidFill>
                <a:latin typeface="Calibri" panose="020F0502020204030204" pitchFamily="34" charset="0"/>
              </a:rPr>
              <a:t> </a:t>
            </a:r>
            <a:r>
              <a:rPr lang="en-US" dirty="0">
                <a:solidFill>
                  <a:schemeClr val="bg1"/>
                </a:solidFill>
                <a:latin typeface="Calibri" panose="020F0502020204030204" pitchFamily="34" charset="0"/>
              </a:rPr>
              <a:t>of changes due to high cohesion and loose coupling in reporting today</a:t>
            </a:r>
            <a:endParaRPr lang="en-US" b="1" dirty="0">
              <a:solidFill>
                <a:schemeClr val="bg1"/>
              </a:solidFill>
              <a:latin typeface="Calibri" panose="020F0502020204030204" pitchFamily="34" charset="0"/>
            </a:endParaRPr>
          </a:p>
          <a:p>
            <a:pPr marL="285750" indent="-285750">
              <a:buFont typeface="Arial" panose="020B0604020202020204" pitchFamily="34" charset="0"/>
              <a:buChar char="•"/>
            </a:pPr>
            <a:r>
              <a:rPr lang="en-US" b="1" dirty="0">
                <a:solidFill>
                  <a:schemeClr val="bg1"/>
                </a:solidFill>
                <a:latin typeface="Calibri" panose="020F0502020204030204" pitchFamily="34" charset="0"/>
              </a:rPr>
              <a:t>Changing anyway: </a:t>
            </a:r>
            <a:r>
              <a:rPr lang="en-US" dirty="0">
                <a:solidFill>
                  <a:schemeClr val="bg1"/>
                </a:solidFill>
                <a:latin typeface="Calibri" panose="020F0502020204030204" pitchFamily="34" charset="0"/>
              </a:rPr>
              <a:t>Need to touch reporting anyway to add desired enhancements</a:t>
            </a:r>
          </a:p>
          <a:p>
            <a:pPr marL="742950" lvl="1" indent="-285750">
              <a:buFont typeface="Arial" panose="020B0604020202020204" pitchFamily="34" charset="0"/>
              <a:buChar char="•"/>
            </a:pPr>
            <a:r>
              <a:rPr lang="en-US" dirty="0">
                <a:solidFill>
                  <a:schemeClr val="bg1"/>
                </a:solidFill>
                <a:latin typeface="Calibri" panose="020F0502020204030204" pitchFamily="34" charset="0"/>
              </a:rPr>
              <a:t>Multiple data sources</a:t>
            </a:r>
          </a:p>
          <a:p>
            <a:pPr marL="742950" lvl="1" indent="-285750">
              <a:buFont typeface="Arial" panose="020B0604020202020204" pitchFamily="34" charset="0"/>
              <a:buChar char="•"/>
            </a:pPr>
            <a:r>
              <a:rPr lang="en-US" dirty="0">
                <a:solidFill>
                  <a:schemeClr val="bg1"/>
                </a:solidFill>
                <a:latin typeface="Calibri" panose="020F0502020204030204" pitchFamily="34" charset="0"/>
              </a:rPr>
              <a:t>Reports delivery via standard web mechanisms (HTTP POST)</a:t>
            </a:r>
          </a:p>
          <a:p>
            <a:pPr marL="285750" indent="-285750">
              <a:buFont typeface="Arial" panose="020B0604020202020204" pitchFamily="34" charset="0"/>
              <a:buChar char="•"/>
            </a:pPr>
            <a:r>
              <a:rPr lang="en-US" b="1" dirty="0">
                <a:solidFill>
                  <a:schemeClr val="bg1"/>
                </a:solidFill>
                <a:latin typeface="Calibri" panose="020F0502020204030204" pitchFamily="34" charset="0"/>
              </a:rPr>
              <a:t>Opportunities to gain scalability improvements at same time</a:t>
            </a:r>
          </a:p>
          <a:p>
            <a:pPr marL="742950" lvl="1" indent="-285750">
              <a:buFont typeface="Arial" panose="020B0604020202020204" pitchFamily="34" charset="0"/>
              <a:buChar char="•"/>
            </a:pPr>
            <a:r>
              <a:rPr lang="en-US" dirty="0">
                <a:solidFill>
                  <a:schemeClr val="bg1"/>
                </a:solidFill>
                <a:latin typeface="Calibri" panose="020F0502020204030204" pitchFamily="34" charset="0"/>
              </a:rPr>
              <a:t>Report metadata currently stored in Oracle; migrating to scalable database will </a:t>
            </a:r>
            <a:r>
              <a:rPr lang="en-US" b="1" dirty="0">
                <a:solidFill>
                  <a:schemeClr val="bg1"/>
                </a:solidFill>
                <a:latin typeface="Calibri" panose="020F0502020204030204" pitchFamily="34" charset="0"/>
              </a:rPr>
              <a:t>support larger customer base</a:t>
            </a:r>
          </a:p>
          <a:p>
            <a:pPr marL="742950" lvl="1" indent="-285750">
              <a:buFont typeface="Arial" panose="020B0604020202020204" pitchFamily="34" charset="0"/>
              <a:buChar char="•"/>
            </a:pPr>
            <a:r>
              <a:rPr lang="en-US" dirty="0">
                <a:solidFill>
                  <a:schemeClr val="bg1"/>
                </a:solidFill>
                <a:latin typeface="Calibri" panose="020F0502020204030204" pitchFamily="34" charset="0"/>
              </a:rPr>
              <a:t>Generated reports are currently stored in network file storage; S3-like BLOB storage preferred for achieving true Web scale</a:t>
            </a:r>
          </a:p>
        </p:txBody>
      </p:sp>
      <p:sp>
        <p:nvSpPr>
          <p:cNvPr id="88" name="TextBox 87"/>
          <p:cNvSpPr txBox="1"/>
          <p:nvPr/>
        </p:nvSpPr>
        <p:spPr>
          <a:xfrm>
            <a:off x="6727896" y="5936348"/>
            <a:ext cx="1420555" cy="646331"/>
          </a:xfrm>
          <a:prstGeom prst="rect">
            <a:avLst/>
          </a:prstGeom>
          <a:noFill/>
        </p:spPr>
        <p:txBody>
          <a:bodyPr wrap="square" rtlCol="0">
            <a:spAutoFit/>
          </a:bodyPr>
          <a:lstStyle/>
          <a:p>
            <a:pPr algn="ctr"/>
            <a:r>
              <a:rPr lang="en-US" b="1" dirty="0">
                <a:solidFill>
                  <a:schemeClr val="bg1"/>
                </a:solidFill>
              </a:rPr>
              <a:t>Initial Focus Area</a:t>
            </a:r>
          </a:p>
        </p:txBody>
      </p:sp>
    </p:spTree>
    <p:extLst>
      <p:ext uri="{BB962C8B-B14F-4D97-AF65-F5344CB8AC3E}">
        <p14:creationId xmlns:p14="http://schemas.microsoft.com/office/powerpoint/2010/main" val="4039856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object 4"/>
          <p:cNvSpPr/>
          <p:nvPr/>
        </p:nvSpPr>
        <p:spPr>
          <a:xfrm>
            <a:off x="0" y="0"/>
            <a:ext cx="12200613"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chemeClr val="tx1">
              <a:lumMod val="60000"/>
              <a:lumOff val="40000"/>
            </a:schemeClr>
          </a:solidFill>
        </p:spPr>
        <p:txBody>
          <a:bodyPr wrap="square" lIns="0" tIns="0" rIns="0" bIns="0" rtlCol="0"/>
          <a:lstStyle/>
          <a:p>
            <a:endParaRPr sz="1266">
              <a:solidFill>
                <a:srgbClr val="1E4191"/>
              </a:solidFill>
            </a:endParaRPr>
          </a:p>
        </p:txBody>
      </p:sp>
      <p:sp>
        <p:nvSpPr>
          <p:cNvPr id="34"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solidFill>
                <a:srgbClr val="1E4191"/>
              </a:solidFill>
            </a:endParaRPr>
          </a:p>
        </p:txBody>
      </p:sp>
      <p:sp>
        <p:nvSpPr>
          <p:cNvPr id="2" name="Title 1"/>
          <p:cNvSpPr>
            <a:spLocks noGrp="1"/>
          </p:cNvSpPr>
          <p:nvPr>
            <p:ph type="title"/>
          </p:nvPr>
        </p:nvSpPr>
        <p:spPr/>
        <p:txBody>
          <a:bodyPr/>
          <a:lstStyle/>
          <a:p>
            <a:r>
              <a:rPr lang="en-US" sz="3600" dirty="0">
                <a:solidFill>
                  <a:schemeClr val="bg1"/>
                </a:solidFill>
              </a:rPr>
              <a:t>Reporting User Stories</a:t>
            </a:r>
          </a:p>
        </p:txBody>
      </p:sp>
      <p:grpSp>
        <p:nvGrpSpPr>
          <p:cNvPr id="344" name="Group 343"/>
          <p:cNvGrpSpPr/>
          <p:nvPr/>
        </p:nvGrpSpPr>
        <p:grpSpPr>
          <a:xfrm rot="21307717">
            <a:off x="744843" y="770316"/>
            <a:ext cx="6465301" cy="3775445"/>
            <a:chOff x="1235442" y="682333"/>
            <a:chExt cx="4046003" cy="2641801"/>
          </a:xfrm>
          <a:effectLst>
            <a:outerShdw blurRad="254000" dist="50800" dir="5400000" algn="ctr" rotWithShape="0">
              <a:srgbClr val="000000">
                <a:alpha val="40000"/>
              </a:srgbClr>
            </a:outerShdw>
          </a:effectLst>
        </p:grpSpPr>
        <p:sp>
          <p:nvSpPr>
            <p:cNvPr id="371" name="Rectangle 370"/>
            <p:cNvSpPr/>
            <p:nvPr/>
          </p:nvSpPr>
          <p:spPr>
            <a:xfrm>
              <a:off x="1235442" y="682333"/>
              <a:ext cx="4046003" cy="2641801"/>
            </a:xfrm>
            <a:prstGeom prst="rect">
              <a:avLst/>
            </a:prstGeom>
            <a:solidFill>
              <a:sysClr val="window" lastClr="FFFFFF"/>
            </a:solidFill>
            <a:ln w="12700" cap="flat" cmpd="sng" algn="ctr">
              <a:solidFill>
                <a:srgbClr val="5B9BD5">
                  <a:shade val="50000"/>
                </a:srgbClr>
              </a:solidFill>
              <a:prstDash val="solid"/>
              <a:miter lim="800000"/>
            </a:ln>
            <a:effectLst>
              <a:softEdge rad="0"/>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Trebuchet MS" panose="020B0603020202020204"/>
                <a:ea typeface="+mn-ea"/>
                <a:cs typeface="+mn-cs"/>
              </a:endParaRPr>
            </a:p>
          </p:txBody>
        </p:sp>
        <p:cxnSp>
          <p:nvCxnSpPr>
            <p:cNvPr id="372" name="Straight Connector 371"/>
            <p:cNvCxnSpPr/>
            <p:nvPr/>
          </p:nvCxnSpPr>
          <p:spPr>
            <a:xfrm>
              <a:off x="1244559" y="1102135"/>
              <a:ext cx="4018651" cy="0"/>
            </a:xfrm>
            <a:prstGeom prst="line">
              <a:avLst/>
            </a:prstGeom>
            <a:noFill/>
            <a:ln w="0" cap="flat" cmpd="sng" algn="ctr">
              <a:solidFill>
                <a:srgbClr val="D8E7F4"/>
              </a:solidFill>
              <a:prstDash val="solid"/>
              <a:miter lim="800000"/>
            </a:ln>
            <a:effectLst/>
          </p:spPr>
        </p:cxnSp>
        <p:cxnSp>
          <p:nvCxnSpPr>
            <p:cNvPr id="373" name="Straight Connector 372"/>
            <p:cNvCxnSpPr/>
            <p:nvPr/>
          </p:nvCxnSpPr>
          <p:spPr>
            <a:xfrm>
              <a:off x="1244559" y="1263743"/>
              <a:ext cx="4018651" cy="0"/>
            </a:xfrm>
            <a:prstGeom prst="line">
              <a:avLst/>
            </a:prstGeom>
            <a:noFill/>
            <a:ln w="0" cap="flat" cmpd="sng" algn="ctr">
              <a:solidFill>
                <a:srgbClr val="D8E7F4"/>
              </a:solidFill>
              <a:prstDash val="solid"/>
              <a:miter lim="800000"/>
            </a:ln>
            <a:effectLst/>
          </p:spPr>
        </p:cxnSp>
        <p:cxnSp>
          <p:nvCxnSpPr>
            <p:cNvPr id="374" name="Straight Connector 373"/>
            <p:cNvCxnSpPr/>
            <p:nvPr/>
          </p:nvCxnSpPr>
          <p:spPr>
            <a:xfrm>
              <a:off x="1244558" y="1420845"/>
              <a:ext cx="4018651" cy="0"/>
            </a:xfrm>
            <a:prstGeom prst="line">
              <a:avLst/>
            </a:prstGeom>
            <a:noFill/>
            <a:ln w="0" cap="flat" cmpd="sng" algn="ctr">
              <a:solidFill>
                <a:srgbClr val="D8E7F4"/>
              </a:solidFill>
              <a:prstDash val="solid"/>
              <a:miter lim="800000"/>
            </a:ln>
            <a:effectLst/>
          </p:spPr>
        </p:cxnSp>
        <p:cxnSp>
          <p:nvCxnSpPr>
            <p:cNvPr id="375" name="Straight Connector 374"/>
            <p:cNvCxnSpPr/>
            <p:nvPr/>
          </p:nvCxnSpPr>
          <p:spPr>
            <a:xfrm>
              <a:off x="1244558" y="1564511"/>
              <a:ext cx="4018651" cy="0"/>
            </a:xfrm>
            <a:prstGeom prst="line">
              <a:avLst/>
            </a:prstGeom>
            <a:noFill/>
            <a:ln w="0" cap="flat" cmpd="sng" algn="ctr">
              <a:solidFill>
                <a:srgbClr val="D8E7F4"/>
              </a:solidFill>
              <a:prstDash val="solid"/>
              <a:miter lim="800000"/>
            </a:ln>
            <a:effectLst/>
          </p:spPr>
        </p:cxnSp>
        <p:cxnSp>
          <p:nvCxnSpPr>
            <p:cNvPr id="376" name="Straight Connector 375"/>
            <p:cNvCxnSpPr/>
            <p:nvPr/>
          </p:nvCxnSpPr>
          <p:spPr>
            <a:xfrm>
              <a:off x="1244558" y="1713858"/>
              <a:ext cx="4018651" cy="0"/>
            </a:xfrm>
            <a:prstGeom prst="line">
              <a:avLst/>
            </a:prstGeom>
            <a:noFill/>
            <a:ln w="0" cap="flat" cmpd="sng" algn="ctr">
              <a:solidFill>
                <a:srgbClr val="D8E7F4"/>
              </a:solidFill>
              <a:prstDash val="solid"/>
              <a:miter lim="800000"/>
            </a:ln>
            <a:effectLst/>
          </p:spPr>
        </p:cxnSp>
        <p:cxnSp>
          <p:nvCxnSpPr>
            <p:cNvPr id="377" name="Straight Connector 376"/>
            <p:cNvCxnSpPr/>
            <p:nvPr/>
          </p:nvCxnSpPr>
          <p:spPr>
            <a:xfrm>
              <a:off x="1244557" y="1866368"/>
              <a:ext cx="4018651" cy="0"/>
            </a:xfrm>
            <a:prstGeom prst="line">
              <a:avLst/>
            </a:prstGeom>
            <a:noFill/>
            <a:ln w="0" cap="flat" cmpd="sng" algn="ctr">
              <a:solidFill>
                <a:srgbClr val="D8E7F4"/>
              </a:solidFill>
              <a:prstDash val="solid"/>
              <a:miter lim="800000"/>
            </a:ln>
            <a:effectLst/>
          </p:spPr>
        </p:cxnSp>
        <p:cxnSp>
          <p:nvCxnSpPr>
            <p:cNvPr id="378" name="Straight Connector 377"/>
            <p:cNvCxnSpPr/>
            <p:nvPr/>
          </p:nvCxnSpPr>
          <p:spPr>
            <a:xfrm>
              <a:off x="1244557" y="2010949"/>
              <a:ext cx="4018651" cy="0"/>
            </a:xfrm>
            <a:prstGeom prst="line">
              <a:avLst/>
            </a:prstGeom>
            <a:noFill/>
            <a:ln w="0" cap="flat" cmpd="sng" algn="ctr">
              <a:solidFill>
                <a:srgbClr val="D8E7F4"/>
              </a:solidFill>
              <a:prstDash val="solid"/>
              <a:miter lim="800000"/>
            </a:ln>
            <a:effectLst/>
          </p:spPr>
        </p:cxnSp>
        <p:cxnSp>
          <p:nvCxnSpPr>
            <p:cNvPr id="379" name="Straight Connector 378"/>
            <p:cNvCxnSpPr/>
            <p:nvPr/>
          </p:nvCxnSpPr>
          <p:spPr>
            <a:xfrm>
              <a:off x="1244557" y="2165604"/>
              <a:ext cx="4018651" cy="0"/>
            </a:xfrm>
            <a:prstGeom prst="line">
              <a:avLst/>
            </a:prstGeom>
            <a:noFill/>
            <a:ln w="0" cap="flat" cmpd="sng" algn="ctr">
              <a:solidFill>
                <a:srgbClr val="D8E7F4"/>
              </a:solidFill>
              <a:prstDash val="solid"/>
              <a:miter lim="800000"/>
            </a:ln>
            <a:effectLst/>
          </p:spPr>
        </p:cxnSp>
        <p:cxnSp>
          <p:nvCxnSpPr>
            <p:cNvPr id="380" name="Straight Connector 379"/>
            <p:cNvCxnSpPr/>
            <p:nvPr/>
          </p:nvCxnSpPr>
          <p:spPr>
            <a:xfrm>
              <a:off x="1244557" y="2316078"/>
              <a:ext cx="4018651" cy="0"/>
            </a:xfrm>
            <a:prstGeom prst="line">
              <a:avLst/>
            </a:prstGeom>
            <a:noFill/>
            <a:ln w="0" cap="flat" cmpd="sng" algn="ctr">
              <a:solidFill>
                <a:srgbClr val="D8E7F4"/>
              </a:solidFill>
              <a:prstDash val="solid"/>
              <a:miter lim="800000"/>
            </a:ln>
            <a:effectLst/>
          </p:spPr>
        </p:cxnSp>
        <p:cxnSp>
          <p:nvCxnSpPr>
            <p:cNvPr id="381" name="Straight Connector 380"/>
            <p:cNvCxnSpPr/>
            <p:nvPr/>
          </p:nvCxnSpPr>
          <p:spPr>
            <a:xfrm>
              <a:off x="1244555" y="2464040"/>
              <a:ext cx="4018651" cy="0"/>
            </a:xfrm>
            <a:prstGeom prst="line">
              <a:avLst/>
            </a:prstGeom>
            <a:noFill/>
            <a:ln w="0" cap="flat" cmpd="sng" algn="ctr">
              <a:solidFill>
                <a:srgbClr val="D8E7F4"/>
              </a:solidFill>
              <a:prstDash val="solid"/>
              <a:miter lim="800000"/>
            </a:ln>
            <a:effectLst/>
          </p:spPr>
        </p:cxnSp>
        <p:cxnSp>
          <p:nvCxnSpPr>
            <p:cNvPr id="382" name="Straight Connector 381"/>
            <p:cNvCxnSpPr/>
            <p:nvPr/>
          </p:nvCxnSpPr>
          <p:spPr>
            <a:xfrm>
              <a:off x="1244555" y="2622266"/>
              <a:ext cx="4018651" cy="0"/>
            </a:xfrm>
            <a:prstGeom prst="line">
              <a:avLst/>
            </a:prstGeom>
            <a:noFill/>
            <a:ln w="0" cap="flat" cmpd="sng" algn="ctr">
              <a:solidFill>
                <a:srgbClr val="D8E7F4"/>
              </a:solidFill>
              <a:prstDash val="solid"/>
              <a:miter lim="800000"/>
            </a:ln>
            <a:effectLst/>
          </p:spPr>
        </p:cxnSp>
        <p:cxnSp>
          <p:nvCxnSpPr>
            <p:cNvPr id="383" name="Straight Connector 382"/>
            <p:cNvCxnSpPr/>
            <p:nvPr/>
          </p:nvCxnSpPr>
          <p:spPr>
            <a:xfrm>
              <a:off x="1244555" y="2789679"/>
              <a:ext cx="4018651" cy="0"/>
            </a:xfrm>
            <a:prstGeom prst="line">
              <a:avLst/>
            </a:prstGeom>
            <a:noFill/>
            <a:ln w="0" cap="flat" cmpd="sng" algn="ctr">
              <a:solidFill>
                <a:srgbClr val="D8E7F4"/>
              </a:solidFill>
              <a:prstDash val="solid"/>
              <a:miter lim="800000"/>
            </a:ln>
            <a:effectLst/>
          </p:spPr>
        </p:cxnSp>
        <p:cxnSp>
          <p:nvCxnSpPr>
            <p:cNvPr id="384" name="Straight Connector 383"/>
            <p:cNvCxnSpPr/>
            <p:nvPr/>
          </p:nvCxnSpPr>
          <p:spPr>
            <a:xfrm>
              <a:off x="1244555" y="2950377"/>
              <a:ext cx="4018651" cy="0"/>
            </a:xfrm>
            <a:prstGeom prst="line">
              <a:avLst/>
            </a:prstGeom>
            <a:noFill/>
            <a:ln w="0" cap="flat" cmpd="sng" algn="ctr">
              <a:solidFill>
                <a:srgbClr val="D8E7F4"/>
              </a:solidFill>
              <a:prstDash val="solid"/>
              <a:miter lim="800000"/>
            </a:ln>
            <a:effectLst/>
          </p:spPr>
        </p:cxnSp>
        <p:cxnSp>
          <p:nvCxnSpPr>
            <p:cNvPr id="385" name="Straight Connector 384"/>
            <p:cNvCxnSpPr/>
            <p:nvPr/>
          </p:nvCxnSpPr>
          <p:spPr>
            <a:xfrm>
              <a:off x="1244554" y="3101761"/>
              <a:ext cx="4018651" cy="0"/>
            </a:xfrm>
            <a:prstGeom prst="line">
              <a:avLst/>
            </a:prstGeom>
            <a:noFill/>
            <a:ln w="0" cap="flat" cmpd="sng" algn="ctr">
              <a:solidFill>
                <a:srgbClr val="D8E7F4"/>
              </a:solidFill>
              <a:prstDash val="solid"/>
              <a:miter lim="800000"/>
            </a:ln>
            <a:effectLst/>
          </p:spPr>
        </p:cxnSp>
      </p:grpSp>
      <p:sp>
        <p:nvSpPr>
          <p:cNvPr id="345" name="TextBox 104"/>
          <p:cNvSpPr txBox="1"/>
          <p:nvPr/>
        </p:nvSpPr>
        <p:spPr>
          <a:xfrm rot="21275400">
            <a:off x="773630" y="1194582"/>
            <a:ext cx="6382144" cy="206210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Dakota" panose="020B0604020202020204"/>
              </a:rPr>
              <a:t>As a GE Insight</a:t>
            </a:r>
            <a:r>
              <a:rPr kumimoji="0" lang="en-US" sz="1600" b="1" i="0" u="none" strike="noStrike" kern="1200" cap="none" spc="0" normalizeH="0" noProof="0" dirty="0">
                <a:ln>
                  <a:noFill/>
                </a:ln>
                <a:solidFill>
                  <a:sysClr val="windowText" lastClr="000000"/>
                </a:solidFill>
                <a:effectLst/>
                <a:uLnTx/>
                <a:uFillTx/>
                <a:latin typeface="Dakota" panose="020B0604020202020204"/>
              </a:rPr>
              <a:t> user,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1" baseline="0" dirty="0">
              <a:solidFill>
                <a:sysClr val="windowText" lastClr="000000"/>
              </a:solidFill>
              <a:latin typeface="Dakota" panose="020B060402020202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baseline="0" dirty="0">
                <a:solidFill>
                  <a:sysClr val="windowText" lastClr="000000"/>
                </a:solidFill>
                <a:latin typeface="Dakota" panose="020B0604020202020204"/>
              </a:rPr>
              <a:t>I</a:t>
            </a:r>
            <a:r>
              <a:rPr lang="en-US" sz="1600" b="1" dirty="0">
                <a:solidFill>
                  <a:sysClr val="windowText" lastClr="000000"/>
                </a:solidFill>
                <a:latin typeface="Dakota" panose="020B0604020202020204"/>
              </a:rPr>
              <a:t> want to be able to author, generate, view and schedule reports </a:t>
            </a:r>
            <a:r>
              <a:rPr lang="en-US" sz="1600" b="1" baseline="0" dirty="0">
                <a:solidFill>
                  <a:sysClr val="windowText" lastClr="000000"/>
                </a:solidFill>
                <a:latin typeface="Dakota" panose="020B0604020202020204"/>
              </a:rPr>
              <a:t>that incorporate</a:t>
            </a:r>
            <a:r>
              <a:rPr lang="en-US" sz="1600" b="1" dirty="0">
                <a:solidFill>
                  <a:sysClr val="windowText" lastClr="000000"/>
                </a:solidFill>
                <a:latin typeface="Dakota" panose="020B0604020202020204"/>
              </a:rPr>
              <a:t> </a:t>
            </a:r>
            <a:r>
              <a:rPr lang="en-US" sz="1600" b="1" baseline="0" dirty="0">
                <a:solidFill>
                  <a:sysClr val="windowText" lastClr="000000"/>
                </a:solidFill>
                <a:latin typeface="Dakota" panose="020B0604020202020204"/>
              </a:rPr>
              <a:t>data from multiple</a:t>
            </a:r>
            <a:r>
              <a:rPr lang="en-US" sz="1600" b="1" dirty="0">
                <a:solidFill>
                  <a:sysClr val="windowText" lastClr="000000"/>
                </a:solidFill>
                <a:latin typeface="Dakota" panose="020B0604020202020204"/>
              </a:rPr>
              <a:t> data </a:t>
            </a:r>
            <a:r>
              <a:rPr kumimoji="0" lang="en-US" sz="1600" b="1" i="0" u="none" strike="noStrike" kern="1200" cap="none" spc="0" normalizeH="0" noProof="0" dirty="0" smtClean="0">
                <a:ln>
                  <a:noFill/>
                </a:ln>
                <a:solidFill>
                  <a:sysClr val="windowText" lastClr="000000"/>
                </a:solidFill>
                <a:effectLst/>
                <a:uLnTx/>
                <a:uFillTx/>
                <a:latin typeface="Dakota" panose="020B0604020202020204"/>
              </a:rPr>
              <a:t>sources</a:t>
            </a:r>
            <a:r>
              <a:rPr lang="en-US" sz="1600" b="1" dirty="0">
                <a:solidFill>
                  <a:sysClr val="windowText" lastClr="000000"/>
                </a:solidFill>
                <a:latin typeface="Dakota" panose="020B0604020202020204"/>
              </a:rPr>
              <a:t> </a:t>
            </a:r>
            <a:endParaRPr kumimoji="0" lang="en-US" sz="1600" b="1" i="0" u="none" strike="noStrike" kern="1200" cap="none" spc="0" normalizeH="0" noProof="0" dirty="0">
              <a:ln>
                <a:noFill/>
              </a:ln>
              <a:solidFill>
                <a:sysClr val="windowText" lastClr="000000"/>
              </a:solidFill>
              <a:effectLst/>
              <a:uLnTx/>
              <a:uFillTx/>
              <a:latin typeface="Dakota" panose="020B060402020202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1" dirty="0">
              <a:solidFill>
                <a:sysClr val="windowText" lastClr="000000"/>
              </a:solidFill>
              <a:latin typeface="Dakota" panose="020B060402020202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noProof="0" dirty="0">
                <a:ln>
                  <a:noFill/>
                </a:ln>
                <a:solidFill>
                  <a:sysClr val="windowText" lastClr="000000"/>
                </a:solidFill>
                <a:effectLst/>
                <a:uLnTx/>
                <a:uFillTx/>
                <a:latin typeface="Dakota" panose="020B0604020202020204"/>
              </a:rPr>
              <a:t>So that my reports can utilize information</a:t>
            </a:r>
            <a:r>
              <a:rPr lang="en-US" sz="1600" b="1" dirty="0">
                <a:solidFill>
                  <a:sysClr val="windowText" lastClr="000000"/>
                </a:solidFill>
                <a:latin typeface="Dakota" panose="020B0604020202020204"/>
              </a:rPr>
              <a:t> residing in many different data stores</a:t>
            </a:r>
            <a:r>
              <a:rPr kumimoji="0" lang="en-US" sz="1600" b="1" i="0" u="none" strike="noStrike" kern="1200" cap="none" spc="0" normalizeH="0" noProof="0" dirty="0" smtClean="0">
                <a:ln>
                  <a:noFill/>
                </a:ln>
                <a:solidFill>
                  <a:sysClr val="windowText" lastClr="000000"/>
                </a:solidFill>
                <a:effectLst/>
                <a:uLnTx/>
                <a:uFillTx/>
                <a:latin typeface="Dakota" panose="020B0604020202020204"/>
              </a:rPr>
              <a:t>, </a:t>
            </a:r>
            <a:r>
              <a:rPr lang="en-US" sz="1600" b="1" baseline="0" dirty="0" smtClean="0">
                <a:solidFill>
                  <a:sysClr val="windowText" lastClr="000000"/>
                </a:solidFill>
                <a:latin typeface="Dakota" panose="020B0604020202020204"/>
              </a:rPr>
              <a:t>Whereas </a:t>
            </a:r>
            <a:r>
              <a:rPr lang="en-US" sz="1600" b="1" baseline="0" dirty="0">
                <a:solidFill>
                  <a:sysClr val="windowText" lastClr="000000"/>
                </a:solidFill>
                <a:latin typeface="Dakota" panose="020B0604020202020204"/>
              </a:rPr>
              <a:t>today,</a:t>
            </a:r>
            <a:r>
              <a:rPr lang="en-US" sz="1600" b="1" dirty="0">
                <a:solidFill>
                  <a:sysClr val="windowText" lastClr="000000"/>
                </a:solidFill>
                <a:latin typeface="Dakota" panose="020B0604020202020204"/>
              </a:rPr>
              <a:t> I can only report on data contained in GE InSight.</a:t>
            </a:r>
            <a:endParaRPr kumimoji="0" lang="en-US" sz="1600" b="1" i="0" u="none" strike="noStrike" kern="1200" cap="none" spc="0" normalizeH="0" baseline="0" noProof="0" dirty="0">
              <a:ln>
                <a:noFill/>
              </a:ln>
              <a:solidFill>
                <a:sysClr val="windowText" lastClr="000000"/>
              </a:solidFill>
              <a:effectLst/>
              <a:uLnTx/>
              <a:uFillTx/>
              <a:latin typeface="Dakota" panose="020B0604020202020204"/>
            </a:endParaRPr>
          </a:p>
        </p:txBody>
      </p:sp>
      <p:grpSp>
        <p:nvGrpSpPr>
          <p:cNvPr id="346" name="Group 345"/>
          <p:cNvGrpSpPr/>
          <p:nvPr/>
        </p:nvGrpSpPr>
        <p:grpSpPr>
          <a:xfrm>
            <a:off x="7191486" y="639119"/>
            <a:ext cx="4791935" cy="4247722"/>
            <a:chOff x="1235442" y="682333"/>
            <a:chExt cx="4046003" cy="2641801"/>
          </a:xfrm>
          <a:effectLst>
            <a:outerShdw blurRad="254000" dist="50800" dir="5400000" algn="ctr" rotWithShape="0">
              <a:srgbClr val="000000">
                <a:alpha val="40000"/>
              </a:srgbClr>
            </a:outerShdw>
          </a:effectLst>
        </p:grpSpPr>
        <p:sp>
          <p:nvSpPr>
            <p:cNvPr id="348" name="Rectangle 347"/>
            <p:cNvSpPr/>
            <p:nvPr/>
          </p:nvSpPr>
          <p:spPr>
            <a:xfrm>
              <a:off x="1235442" y="682333"/>
              <a:ext cx="4046003" cy="2641801"/>
            </a:xfrm>
            <a:prstGeom prst="rect">
              <a:avLst/>
            </a:prstGeom>
            <a:solidFill>
              <a:sysClr val="window" lastClr="FFFFFF"/>
            </a:solidFill>
            <a:ln w="12700" cap="flat" cmpd="sng" algn="ctr">
              <a:solidFill>
                <a:srgbClr val="5B9BD5">
                  <a:shade val="50000"/>
                </a:srgbClr>
              </a:solidFill>
              <a:prstDash val="solid"/>
              <a:miter lim="800000"/>
            </a:ln>
            <a:effectLst>
              <a:softEdge rad="0"/>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Trebuchet MS" panose="020B0603020202020204"/>
                <a:ea typeface="+mn-ea"/>
                <a:cs typeface="+mn-cs"/>
              </a:endParaRPr>
            </a:p>
          </p:txBody>
        </p:sp>
        <p:cxnSp>
          <p:nvCxnSpPr>
            <p:cNvPr id="349" name="Straight Connector 348"/>
            <p:cNvCxnSpPr/>
            <p:nvPr/>
          </p:nvCxnSpPr>
          <p:spPr>
            <a:xfrm>
              <a:off x="1244559" y="1102135"/>
              <a:ext cx="4018651" cy="0"/>
            </a:xfrm>
            <a:prstGeom prst="line">
              <a:avLst/>
            </a:prstGeom>
            <a:noFill/>
            <a:ln w="0" cap="flat" cmpd="sng" algn="ctr">
              <a:solidFill>
                <a:srgbClr val="D8E7F4"/>
              </a:solidFill>
              <a:prstDash val="solid"/>
              <a:miter lim="800000"/>
            </a:ln>
            <a:effectLst/>
          </p:spPr>
        </p:cxnSp>
        <p:cxnSp>
          <p:nvCxnSpPr>
            <p:cNvPr id="350" name="Straight Connector 349"/>
            <p:cNvCxnSpPr/>
            <p:nvPr/>
          </p:nvCxnSpPr>
          <p:spPr>
            <a:xfrm>
              <a:off x="1244559" y="1263743"/>
              <a:ext cx="4018651" cy="0"/>
            </a:xfrm>
            <a:prstGeom prst="line">
              <a:avLst/>
            </a:prstGeom>
            <a:noFill/>
            <a:ln w="0" cap="flat" cmpd="sng" algn="ctr">
              <a:solidFill>
                <a:srgbClr val="D8E7F4"/>
              </a:solidFill>
              <a:prstDash val="solid"/>
              <a:miter lim="800000"/>
            </a:ln>
            <a:effectLst/>
          </p:spPr>
        </p:cxnSp>
        <p:cxnSp>
          <p:nvCxnSpPr>
            <p:cNvPr id="351" name="Straight Connector 350"/>
            <p:cNvCxnSpPr/>
            <p:nvPr/>
          </p:nvCxnSpPr>
          <p:spPr>
            <a:xfrm>
              <a:off x="1244558" y="1420845"/>
              <a:ext cx="4018651" cy="0"/>
            </a:xfrm>
            <a:prstGeom prst="line">
              <a:avLst/>
            </a:prstGeom>
            <a:noFill/>
            <a:ln w="0" cap="flat" cmpd="sng" algn="ctr">
              <a:solidFill>
                <a:srgbClr val="D8E7F4"/>
              </a:solidFill>
              <a:prstDash val="solid"/>
              <a:miter lim="800000"/>
            </a:ln>
            <a:effectLst/>
          </p:spPr>
        </p:cxnSp>
        <p:cxnSp>
          <p:nvCxnSpPr>
            <p:cNvPr id="353" name="Straight Connector 352"/>
            <p:cNvCxnSpPr/>
            <p:nvPr/>
          </p:nvCxnSpPr>
          <p:spPr>
            <a:xfrm>
              <a:off x="1244558" y="1564511"/>
              <a:ext cx="4018651" cy="0"/>
            </a:xfrm>
            <a:prstGeom prst="line">
              <a:avLst/>
            </a:prstGeom>
            <a:noFill/>
            <a:ln w="0" cap="flat" cmpd="sng" algn="ctr">
              <a:solidFill>
                <a:srgbClr val="D8E7F4"/>
              </a:solidFill>
              <a:prstDash val="solid"/>
              <a:miter lim="800000"/>
            </a:ln>
            <a:effectLst/>
          </p:spPr>
        </p:cxnSp>
        <p:cxnSp>
          <p:nvCxnSpPr>
            <p:cNvPr id="356" name="Straight Connector 355"/>
            <p:cNvCxnSpPr/>
            <p:nvPr/>
          </p:nvCxnSpPr>
          <p:spPr>
            <a:xfrm>
              <a:off x="1244558" y="1713858"/>
              <a:ext cx="4018651" cy="0"/>
            </a:xfrm>
            <a:prstGeom prst="line">
              <a:avLst/>
            </a:prstGeom>
            <a:noFill/>
            <a:ln w="0" cap="flat" cmpd="sng" algn="ctr">
              <a:solidFill>
                <a:srgbClr val="D8E7F4"/>
              </a:solidFill>
              <a:prstDash val="solid"/>
              <a:miter lim="800000"/>
            </a:ln>
            <a:effectLst/>
          </p:spPr>
        </p:cxnSp>
        <p:cxnSp>
          <p:nvCxnSpPr>
            <p:cNvPr id="357" name="Straight Connector 356"/>
            <p:cNvCxnSpPr/>
            <p:nvPr/>
          </p:nvCxnSpPr>
          <p:spPr>
            <a:xfrm>
              <a:off x="1244557" y="1866368"/>
              <a:ext cx="4018651" cy="0"/>
            </a:xfrm>
            <a:prstGeom prst="line">
              <a:avLst/>
            </a:prstGeom>
            <a:noFill/>
            <a:ln w="0" cap="flat" cmpd="sng" algn="ctr">
              <a:solidFill>
                <a:srgbClr val="D8E7F4"/>
              </a:solidFill>
              <a:prstDash val="solid"/>
              <a:miter lim="800000"/>
            </a:ln>
            <a:effectLst/>
          </p:spPr>
        </p:cxnSp>
        <p:cxnSp>
          <p:nvCxnSpPr>
            <p:cNvPr id="358" name="Straight Connector 357"/>
            <p:cNvCxnSpPr/>
            <p:nvPr/>
          </p:nvCxnSpPr>
          <p:spPr>
            <a:xfrm>
              <a:off x="1244557" y="2010949"/>
              <a:ext cx="4018651" cy="0"/>
            </a:xfrm>
            <a:prstGeom prst="line">
              <a:avLst/>
            </a:prstGeom>
            <a:noFill/>
            <a:ln w="0" cap="flat" cmpd="sng" algn="ctr">
              <a:solidFill>
                <a:srgbClr val="D8E7F4"/>
              </a:solidFill>
              <a:prstDash val="solid"/>
              <a:miter lim="800000"/>
            </a:ln>
            <a:effectLst/>
          </p:spPr>
        </p:cxnSp>
        <p:cxnSp>
          <p:nvCxnSpPr>
            <p:cNvPr id="359" name="Straight Connector 358"/>
            <p:cNvCxnSpPr/>
            <p:nvPr/>
          </p:nvCxnSpPr>
          <p:spPr>
            <a:xfrm>
              <a:off x="1244557" y="2165604"/>
              <a:ext cx="4018651" cy="0"/>
            </a:xfrm>
            <a:prstGeom prst="line">
              <a:avLst/>
            </a:prstGeom>
            <a:noFill/>
            <a:ln w="0" cap="flat" cmpd="sng" algn="ctr">
              <a:solidFill>
                <a:srgbClr val="D8E7F4"/>
              </a:solidFill>
              <a:prstDash val="solid"/>
              <a:miter lim="800000"/>
            </a:ln>
            <a:effectLst/>
          </p:spPr>
        </p:cxnSp>
        <p:cxnSp>
          <p:nvCxnSpPr>
            <p:cNvPr id="360" name="Straight Connector 359"/>
            <p:cNvCxnSpPr/>
            <p:nvPr/>
          </p:nvCxnSpPr>
          <p:spPr>
            <a:xfrm>
              <a:off x="1244557" y="2316078"/>
              <a:ext cx="4018651" cy="0"/>
            </a:xfrm>
            <a:prstGeom prst="line">
              <a:avLst/>
            </a:prstGeom>
            <a:noFill/>
            <a:ln w="0" cap="flat" cmpd="sng" algn="ctr">
              <a:solidFill>
                <a:srgbClr val="D8E7F4"/>
              </a:solidFill>
              <a:prstDash val="solid"/>
              <a:miter lim="800000"/>
            </a:ln>
            <a:effectLst/>
          </p:spPr>
        </p:cxnSp>
        <p:cxnSp>
          <p:nvCxnSpPr>
            <p:cNvPr id="361" name="Straight Connector 360"/>
            <p:cNvCxnSpPr/>
            <p:nvPr/>
          </p:nvCxnSpPr>
          <p:spPr>
            <a:xfrm>
              <a:off x="1244555" y="2464040"/>
              <a:ext cx="4018651" cy="0"/>
            </a:xfrm>
            <a:prstGeom prst="line">
              <a:avLst/>
            </a:prstGeom>
            <a:noFill/>
            <a:ln w="0" cap="flat" cmpd="sng" algn="ctr">
              <a:solidFill>
                <a:srgbClr val="D8E7F4"/>
              </a:solidFill>
              <a:prstDash val="solid"/>
              <a:miter lim="800000"/>
            </a:ln>
            <a:effectLst/>
          </p:spPr>
        </p:cxnSp>
        <p:cxnSp>
          <p:nvCxnSpPr>
            <p:cNvPr id="367" name="Straight Connector 366"/>
            <p:cNvCxnSpPr/>
            <p:nvPr/>
          </p:nvCxnSpPr>
          <p:spPr>
            <a:xfrm>
              <a:off x="1244555" y="2622266"/>
              <a:ext cx="4018651" cy="0"/>
            </a:xfrm>
            <a:prstGeom prst="line">
              <a:avLst/>
            </a:prstGeom>
            <a:noFill/>
            <a:ln w="0" cap="flat" cmpd="sng" algn="ctr">
              <a:solidFill>
                <a:srgbClr val="D8E7F4"/>
              </a:solidFill>
              <a:prstDash val="solid"/>
              <a:miter lim="800000"/>
            </a:ln>
            <a:effectLst/>
          </p:spPr>
        </p:cxnSp>
        <p:cxnSp>
          <p:nvCxnSpPr>
            <p:cNvPr id="368" name="Straight Connector 367"/>
            <p:cNvCxnSpPr/>
            <p:nvPr/>
          </p:nvCxnSpPr>
          <p:spPr>
            <a:xfrm>
              <a:off x="1244555" y="2789679"/>
              <a:ext cx="4018651" cy="0"/>
            </a:xfrm>
            <a:prstGeom prst="line">
              <a:avLst/>
            </a:prstGeom>
            <a:noFill/>
            <a:ln w="0" cap="flat" cmpd="sng" algn="ctr">
              <a:solidFill>
                <a:srgbClr val="D8E7F4"/>
              </a:solidFill>
              <a:prstDash val="solid"/>
              <a:miter lim="800000"/>
            </a:ln>
            <a:effectLst/>
          </p:spPr>
        </p:cxnSp>
        <p:cxnSp>
          <p:nvCxnSpPr>
            <p:cNvPr id="369" name="Straight Connector 368"/>
            <p:cNvCxnSpPr/>
            <p:nvPr/>
          </p:nvCxnSpPr>
          <p:spPr>
            <a:xfrm>
              <a:off x="1244555" y="2950377"/>
              <a:ext cx="4018651" cy="0"/>
            </a:xfrm>
            <a:prstGeom prst="line">
              <a:avLst/>
            </a:prstGeom>
            <a:noFill/>
            <a:ln w="0" cap="flat" cmpd="sng" algn="ctr">
              <a:solidFill>
                <a:srgbClr val="D8E7F4"/>
              </a:solidFill>
              <a:prstDash val="solid"/>
              <a:miter lim="800000"/>
            </a:ln>
            <a:effectLst/>
          </p:spPr>
        </p:cxnSp>
        <p:cxnSp>
          <p:nvCxnSpPr>
            <p:cNvPr id="370" name="Straight Connector 369"/>
            <p:cNvCxnSpPr/>
            <p:nvPr/>
          </p:nvCxnSpPr>
          <p:spPr>
            <a:xfrm>
              <a:off x="1244554" y="3101761"/>
              <a:ext cx="4018651" cy="0"/>
            </a:xfrm>
            <a:prstGeom prst="line">
              <a:avLst/>
            </a:prstGeom>
            <a:noFill/>
            <a:ln w="0" cap="flat" cmpd="sng" algn="ctr">
              <a:solidFill>
                <a:srgbClr val="D8E7F4"/>
              </a:solidFill>
              <a:prstDash val="solid"/>
              <a:miter lim="800000"/>
            </a:ln>
            <a:effectLst/>
          </p:spPr>
        </p:cxnSp>
      </p:grpSp>
      <p:sp>
        <p:nvSpPr>
          <p:cNvPr id="404" name="TextBox 126"/>
          <p:cNvSpPr txBox="1"/>
          <p:nvPr/>
        </p:nvSpPr>
        <p:spPr>
          <a:xfrm>
            <a:off x="7412589" y="895859"/>
            <a:ext cx="4354774" cy="329320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Dakota" pitchFamily="2" charset="0"/>
                <a:ea typeface="+mn-ea"/>
                <a:cs typeface="+mn-cs"/>
              </a:rPr>
              <a:t>As </a:t>
            </a:r>
            <a:r>
              <a:rPr lang="en-US" sz="1600" b="1" dirty="0">
                <a:solidFill>
                  <a:sysClr val="windowText" lastClr="000000"/>
                </a:solidFill>
                <a:latin typeface="Dakota" pitchFamily="2" charset="0"/>
              </a:rPr>
              <a:t>a GE InSight user</a:t>
            </a:r>
            <a:r>
              <a:rPr kumimoji="0" lang="en-US" sz="1600" b="1" i="0" u="none" strike="noStrike" kern="1200" cap="none" spc="0" normalizeH="0" noProof="0" dirty="0">
                <a:ln>
                  <a:noFill/>
                </a:ln>
                <a:solidFill>
                  <a:sysClr val="windowText" lastClr="000000"/>
                </a:solidFill>
                <a:effectLst/>
                <a:uLnTx/>
                <a:uFillTx/>
                <a:latin typeface="Dakota" pitchFamily="2" charset="0"/>
                <a:ea typeface="+mn-ea"/>
                <a:cs typeface="+mn-cs"/>
              </a:rPr>
              <a:t>,</a:t>
            </a:r>
            <a:endParaRPr kumimoji="0" lang="en-US" sz="1600" b="1" i="0" u="none" strike="noStrike" kern="1200" cap="none" spc="0" normalizeH="0" baseline="0" noProof="0" dirty="0">
              <a:ln>
                <a:noFill/>
              </a:ln>
              <a:solidFill>
                <a:sysClr val="windowText" lastClr="000000"/>
              </a:solidFill>
              <a:effectLst/>
              <a:uLnTx/>
              <a:uFillTx/>
              <a:latin typeface="Dakota" pitchFamily="2"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1" dirty="0">
              <a:solidFill>
                <a:sysClr val="windowText" lastClr="000000"/>
              </a:solidFill>
              <a:latin typeface="Dakota" pitchFamily="2" charset="0"/>
            </a:endParaRPr>
          </a:p>
          <a:p>
            <a:pPr lvl="0">
              <a:defRPr/>
            </a:pPr>
            <a:r>
              <a:rPr lang="en-US" sz="1600" b="1" dirty="0">
                <a:solidFill>
                  <a:sysClr val="windowText" lastClr="000000"/>
                </a:solidFill>
                <a:latin typeface="Dakota" pitchFamily="2" charset="0"/>
              </a:rPr>
              <a:t>I want GE InSight to be able to automatically upload reports into my Web-connected system(s)</a:t>
            </a:r>
          </a:p>
          <a:p>
            <a:pPr lvl="0">
              <a:defRPr/>
            </a:pPr>
            <a:endParaRPr lang="en-US" sz="1600" b="1" dirty="0">
              <a:solidFill>
                <a:sysClr val="windowText" lastClr="000000"/>
              </a:solidFill>
              <a:latin typeface="Dakota" pitchFamily="2" charset="0"/>
            </a:endParaRPr>
          </a:p>
          <a:p>
            <a:pPr lvl="0">
              <a:defRPr/>
            </a:pPr>
            <a:r>
              <a:rPr lang="en-US" sz="1600" b="1" strike="sngStrike" dirty="0">
                <a:solidFill>
                  <a:sysClr val="windowText" lastClr="000000"/>
                </a:solidFill>
                <a:latin typeface="Dakota" pitchFamily="2" charset="0"/>
              </a:rPr>
              <a:t>So that my GE InSight reports are automatically available in the systems I need them to be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1" strike="sngStrike" dirty="0">
              <a:solidFill>
                <a:sysClr val="windowText" lastClr="000000"/>
              </a:solidFill>
              <a:latin typeface="Dakota"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strike="sngStrike" dirty="0">
                <a:solidFill>
                  <a:sysClr val="windowText" lastClr="000000"/>
                </a:solidFill>
                <a:latin typeface="Dakota" pitchFamily="2" charset="0"/>
              </a:rPr>
              <a:t>Whereas today, delivery to my systems over HTTPS POST is not supported </a:t>
            </a:r>
            <a:endParaRPr kumimoji="0" lang="en-US" sz="1600" b="1" i="0" u="none" strike="sngStrike" kern="1200" cap="none" spc="0" normalizeH="0" baseline="0" noProof="0" dirty="0">
              <a:ln>
                <a:noFill/>
              </a:ln>
              <a:solidFill>
                <a:sysClr val="windowText" lastClr="000000"/>
              </a:solidFill>
              <a:effectLst/>
              <a:uLnTx/>
              <a:uFillTx/>
              <a:latin typeface="Dakota" pitchFamily="2" charset="0"/>
            </a:endParaRPr>
          </a:p>
        </p:txBody>
      </p:sp>
      <p:grpSp>
        <p:nvGrpSpPr>
          <p:cNvPr id="39" name="Group 38"/>
          <p:cNvGrpSpPr/>
          <p:nvPr/>
        </p:nvGrpSpPr>
        <p:grpSpPr>
          <a:xfrm>
            <a:off x="566816" y="3681487"/>
            <a:ext cx="6869579" cy="3155071"/>
            <a:chOff x="1235442" y="682333"/>
            <a:chExt cx="4046003" cy="2641801"/>
          </a:xfrm>
          <a:effectLst>
            <a:outerShdw blurRad="254000" dist="50800" dir="5400000" algn="ctr" rotWithShape="0">
              <a:srgbClr val="000000">
                <a:alpha val="40000"/>
              </a:srgbClr>
            </a:outerShdw>
          </a:effectLst>
        </p:grpSpPr>
        <p:sp>
          <p:nvSpPr>
            <p:cNvPr id="40" name="Rectangle 39"/>
            <p:cNvSpPr/>
            <p:nvPr/>
          </p:nvSpPr>
          <p:spPr>
            <a:xfrm>
              <a:off x="1235442" y="682333"/>
              <a:ext cx="4046003" cy="2641801"/>
            </a:xfrm>
            <a:prstGeom prst="rect">
              <a:avLst/>
            </a:prstGeom>
            <a:solidFill>
              <a:sysClr val="window" lastClr="FFFFFF"/>
            </a:solidFill>
            <a:ln w="12700" cap="flat" cmpd="sng" algn="ctr">
              <a:solidFill>
                <a:srgbClr val="5B9BD5">
                  <a:shade val="50000"/>
                </a:srgbClr>
              </a:solidFill>
              <a:prstDash val="solid"/>
              <a:miter lim="800000"/>
            </a:ln>
            <a:effectLst>
              <a:softEdge rad="0"/>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sngStrike" kern="1200" cap="none" spc="0" normalizeH="0" baseline="0" noProof="0" dirty="0">
                <a:ln>
                  <a:noFill/>
                </a:ln>
                <a:solidFill>
                  <a:sysClr val="window" lastClr="FFFFFF"/>
                </a:solidFill>
                <a:effectLst/>
                <a:uLnTx/>
                <a:uFillTx/>
                <a:latin typeface="Trebuchet MS" panose="020B0603020202020204"/>
                <a:ea typeface="+mn-ea"/>
                <a:cs typeface="+mn-cs"/>
              </a:endParaRPr>
            </a:p>
          </p:txBody>
        </p:sp>
        <p:cxnSp>
          <p:nvCxnSpPr>
            <p:cNvPr id="41" name="Straight Connector 40"/>
            <p:cNvCxnSpPr/>
            <p:nvPr/>
          </p:nvCxnSpPr>
          <p:spPr>
            <a:xfrm>
              <a:off x="1244559" y="1102135"/>
              <a:ext cx="4018651" cy="0"/>
            </a:xfrm>
            <a:prstGeom prst="line">
              <a:avLst/>
            </a:prstGeom>
            <a:noFill/>
            <a:ln w="0" cap="flat" cmpd="sng" algn="ctr">
              <a:solidFill>
                <a:srgbClr val="D8E7F4"/>
              </a:solidFill>
              <a:prstDash val="solid"/>
              <a:miter lim="800000"/>
            </a:ln>
            <a:effectLst/>
          </p:spPr>
        </p:cxnSp>
        <p:cxnSp>
          <p:nvCxnSpPr>
            <p:cNvPr id="42" name="Straight Connector 41"/>
            <p:cNvCxnSpPr/>
            <p:nvPr/>
          </p:nvCxnSpPr>
          <p:spPr>
            <a:xfrm>
              <a:off x="1244559" y="1263743"/>
              <a:ext cx="4018651" cy="0"/>
            </a:xfrm>
            <a:prstGeom prst="line">
              <a:avLst/>
            </a:prstGeom>
            <a:noFill/>
            <a:ln w="0" cap="flat" cmpd="sng" algn="ctr">
              <a:solidFill>
                <a:srgbClr val="D8E7F4"/>
              </a:solidFill>
              <a:prstDash val="solid"/>
              <a:miter lim="800000"/>
            </a:ln>
            <a:effectLst/>
          </p:spPr>
        </p:cxnSp>
        <p:cxnSp>
          <p:nvCxnSpPr>
            <p:cNvPr id="43" name="Straight Connector 42"/>
            <p:cNvCxnSpPr/>
            <p:nvPr/>
          </p:nvCxnSpPr>
          <p:spPr>
            <a:xfrm>
              <a:off x="1244558" y="1420845"/>
              <a:ext cx="4018651" cy="0"/>
            </a:xfrm>
            <a:prstGeom prst="line">
              <a:avLst/>
            </a:prstGeom>
            <a:noFill/>
            <a:ln w="0" cap="flat" cmpd="sng" algn="ctr">
              <a:solidFill>
                <a:srgbClr val="D8E7F4"/>
              </a:solidFill>
              <a:prstDash val="solid"/>
              <a:miter lim="800000"/>
            </a:ln>
            <a:effectLst/>
          </p:spPr>
        </p:cxnSp>
        <p:cxnSp>
          <p:nvCxnSpPr>
            <p:cNvPr id="44" name="Straight Connector 43"/>
            <p:cNvCxnSpPr/>
            <p:nvPr/>
          </p:nvCxnSpPr>
          <p:spPr>
            <a:xfrm>
              <a:off x="1244558" y="1564511"/>
              <a:ext cx="4018651" cy="0"/>
            </a:xfrm>
            <a:prstGeom prst="line">
              <a:avLst/>
            </a:prstGeom>
            <a:noFill/>
            <a:ln w="0" cap="flat" cmpd="sng" algn="ctr">
              <a:solidFill>
                <a:srgbClr val="D8E7F4"/>
              </a:solidFill>
              <a:prstDash val="solid"/>
              <a:miter lim="800000"/>
            </a:ln>
            <a:effectLst/>
          </p:spPr>
        </p:cxnSp>
        <p:cxnSp>
          <p:nvCxnSpPr>
            <p:cNvPr id="45" name="Straight Connector 44"/>
            <p:cNvCxnSpPr/>
            <p:nvPr/>
          </p:nvCxnSpPr>
          <p:spPr>
            <a:xfrm>
              <a:off x="1244558" y="1713858"/>
              <a:ext cx="4018651" cy="0"/>
            </a:xfrm>
            <a:prstGeom prst="line">
              <a:avLst/>
            </a:prstGeom>
            <a:noFill/>
            <a:ln w="0" cap="flat" cmpd="sng" algn="ctr">
              <a:solidFill>
                <a:srgbClr val="D8E7F4"/>
              </a:solidFill>
              <a:prstDash val="solid"/>
              <a:miter lim="800000"/>
            </a:ln>
            <a:effectLst/>
          </p:spPr>
        </p:cxnSp>
        <p:cxnSp>
          <p:nvCxnSpPr>
            <p:cNvPr id="46" name="Straight Connector 45"/>
            <p:cNvCxnSpPr/>
            <p:nvPr/>
          </p:nvCxnSpPr>
          <p:spPr>
            <a:xfrm>
              <a:off x="1244557" y="1866368"/>
              <a:ext cx="4018651" cy="0"/>
            </a:xfrm>
            <a:prstGeom prst="line">
              <a:avLst/>
            </a:prstGeom>
            <a:noFill/>
            <a:ln w="0" cap="flat" cmpd="sng" algn="ctr">
              <a:solidFill>
                <a:srgbClr val="D8E7F4"/>
              </a:solidFill>
              <a:prstDash val="solid"/>
              <a:miter lim="800000"/>
            </a:ln>
            <a:effectLst/>
          </p:spPr>
        </p:cxnSp>
        <p:cxnSp>
          <p:nvCxnSpPr>
            <p:cNvPr id="47" name="Straight Connector 46"/>
            <p:cNvCxnSpPr/>
            <p:nvPr/>
          </p:nvCxnSpPr>
          <p:spPr>
            <a:xfrm>
              <a:off x="1244557" y="2010949"/>
              <a:ext cx="4018651" cy="0"/>
            </a:xfrm>
            <a:prstGeom prst="line">
              <a:avLst/>
            </a:prstGeom>
            <a:noFill/>
            <a:ln w="0" cap="flat" cmpd="sng" algn="ctr">
              <a:solidFill>
                <a:srgbClr val="D8E7F4"/>
              </a:solidFill>
              <a:prstDash val="solid"/>
              <a:miter lim="800000"/>
            </a:ln>
            <a:effectLst/>
          </p:spPr>
        </p:cxnSp>
        <p:cxnSp>
          <p:nvCxnSpPr>
            <p:cNvPr id="48" name="Straight Connector 47"/>
            <p:cNvCxnSpPr/>
            <p:nvPr/>
          </p:nvCxnSpPr>
          <p:spPr>
            <a:xfrm>
              <a:off x="1244557" y="2165604"/>
              <a:ext cx="4018651" cy="0"/>
            </a:xfrm>
            <a:prstGeom prst="line">
              <a:avLst/>
            </a:prstGeom>
            <a:noFill/>
            <a:ln w="0" cap="flat" cmpd="sng" algn="ctr">
              <a:solidFill>
                <a:srgbClr val="D8E7F4"/>
              </a:solidFill>
              <a:prstDash val="solid"/>
              <a:miter lim="800000"/>
            </a:ln>
            <a:effectLst/>
          </p:spPr>
        </p:cxnSp>
        <p:cxnSp>
          <p:nvCxnSpPr>
            <p:cNvPr id="49" name="Straight Connector 48"/>
            <p:cNvCxnSpPr/>
            <p:nvPr/>
          </p:nvCxnSpPr>
          <p:spPr>
            <a:xfrm>
              <a:off x="1244557" y="2316078"/>
              <a:ext cx="4018651" cy="0"/>
            </a:xfrm>
            <a:prstGeom prst="line">
              <a:avLst/>
            </a:prstGeom>
            <a:noFill/>
            <a:ln w="0" cap="flat" cmpd="sng" algn="ctr">
              <a:solidFill>
                <a:srgbClr val="D8E7F4"/>
              </a:solidFill>
              <a:prstDash val="solid"/>
              <a:miter lim="800000"/>
            </a:ln>
            <a:effectLst/>
          </p:spPr>
        </p:cxnSp>
        <p:cxnSp>
          <p:nvCxnSpPr>
            <p:cNvPr id="50" name="Straight Connector 49"/>
            <p:cNvCxnSpPr/>
            <p:nvPr/>
          </p:nvCxnSpPr>
          <p:spPr>
            <a:xfrm>
              <a:off x="1244555" y="2464040"/>
              <a:ext cx="4018651" cy="0"/>
            </a:xfrm>
            <a:prstGeom prst="line">
              <a:avLst/>
            </a:prstGeom>
            <a:noFill/>
            <a:ln w="0" cap="flat" cmpd="sng" algn="ctr">
              <a:solidFill>
                <a:srgbClr val="D8E7F4"/>
              </a:solidFill>
              <a:prstDash val="solid"/>
              <a:miter lim="800000"/>
            </a:ln>
            <a:effectLst/>
          </p:spPr>
        </p:cxnSp>
        <p:cxnSp>
          <p:nvCxnSpPr>
            <p:cNvPr id="51" name="Straight Connector 50"/>
            <p:cNvCxnSpPr/>
            <p:nvPr/>
          </p:nvCxnSpPr>
          <p:spPr>
            <a:xfrm>
              <a:off x="1244555" y="2622266"/>
              <a:ext cx="4018651" cy="0"/>
            </a:xfrm>
            <a:prstGeom prst="line">
              <a:avLst/>
            </a:prstGeom>
            <a:noFill/>
            <a:ln w="0" cap="flat" cmpd="sng" algn="ctr">
              <a:solidFill>
                <a:srgbClr val="D8E7F4"/>
              </a:solidFill>
              <a:prstDash val="solid"/>
              <a:miter lim="800000"/>
            </a:ln>
            <a:effectLst/>
          </p:spPr>
        </p:cxnSp>
        <p:cxnSp>
          <p:nvCxnSpPr>
            <p:cNvPr id="52" name="Straight Connector 51"/>
            <p:cNvCxnSpPr/>
            <p:nvPr/>
          </p:nvCxnSpPr>
          <p:spPr>
            <a:xfrm>
              <a:off x="1244555" y="2789679"/>
              <a:ext cx="4018651" cy="0"/>
            </a:xfrm>
            <a:prstGeom prst="line">
              <a:avLst/>
            </a:prstGeom>
            <a:noFill/>
            <a:ln w="0" cap="flat" cmpd="sng" algn="ctr">
              <a:solidFill>
                <a:srgbClr val="D8E7F4"/>
              </a:solidFill>
              <a:prstDash val="solid"/>
              <a:miter lim="800000"/>
            </a:ln>
            <a:effectLst/>
          </p:spPr>
        </p:cxnSp>
        <p:cxnSp>
          <p:nvCxnSpPr>
            <p:cNvPr id="53" name="Straight Connector 52"/>
            <p:cNvCxnSpPr/>
            <p:nvPr/>
          </p:nvCxnSpPr>
          <p:spPr>
            <a:xfrm>
              <a:off x="1244555" y="2950377"/>
              <a:ext cx="4018651" cy="0"/>
            </a:xfrm>
            <a:prstGeom prst="line">
              <a:avLst/>
            </a:prstGeom>
            <a:noFill/>
            <a:ln w="0" cap="flat" cmpd="sng" algn="ctr">
              <a:solidFill>
                <a:srgbClr val="D8E7F4"/>
              </a:solidFill>
              <a:prstDash val="solid"/>
              <a:miter lim="800000"/>
            </a:ln>
            <a:effectLst/>
          </p:spPr>
        </p:cxnSp>
        <p:cxnSp>
          <p:nvCxnSpPr>
            <p:cNvPr id="54" name="Straight Connector 53"/>
            <p:cNvCxnSpPr/>
            <p:nvPr/>
          </p:nvCxnSpPr>
          <p:spPr>
            <a:xfrm>
              <a:off x="1244554" y="3101761"/>
              <a:ext cx="4018651" cy="0"/>
            </a:xfrm>
            <a:prstGeom prst="line">
              <a:avLst/>
            </a:prstGeom>
            <a:noFill/>
            <a:ln w="0" cap="flat" cmpd="sng" algn="ctr">
              <a:solidFill>
                <a:srgbClr val="D8E7F4"/>
              </a:solidFill>
              <a:prstDash val="solid"/>
              <a:miter lim="800000"/>
            </a:ln>
            <a:effectLst/>
          </p:spPr>
        </p:cxnSp>
      </p:grpSp>
      <p:sp>
        <p:nvSpPr>
          <p:cNvPr id="55" name="TextBox 104"/>
          <p:cNvSpPr txBox="1"/>
          <p:nvPr/>
        </p:nvSpPr>
        <p:spPr>
          <a:xfrm rot="21567683">
            <a:off x="658697" y="3775773"/>
            <a:ext cx="6715216" cy="304698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sngStrike" kern="1200" cap="none" spc="0" normalizeH="0" baseline="0" noProof="0" dirty="0">
                <a:ln>
                  <a:noFill/>
                </a:ln>
                <a:solidFill>
                  <a:sysClr val="windowText" lastClr="000000"/>
                </a:solidFill>
                <a:effectLst/>
                <a:uLnTx/>
                <a:uFillTx/>
                <a:latin typeface="Dakota" panose="020B0604020202020204"/>
              </a:rPr>
              <a:t>As an </a:t>
            </a:r>
            <a:r>
              <a:rPr kumimoji="0" lang="en-US" sz="1600" b="1" i="0" u="none" strike="sngStrike" kern="1200" cap="none" spc="0" normalizeH="0" baseline="0" noProof="0" dirty="0" smtClean="0">
                <a:ln>
                  <a:noFill/>
                </a:ln>
                <a:solidFill>
                  <a:sysClr val="windowText" lastClr="000000"/>
                </a:solidFill>
                <a:effectLst/>
                <a:uLnTx/>
                <a:uFillTx/>
                <a:latin typeface="Dakota" panose="020B0604020202020204"/>
              </a:rPr>
              <a:t>Application </a:t>
            </a:r>
            <a:r>
              <a:rPr kumimoji="0" lang="en-US" sz="1600" b="1" i="0" u="none" strike="sngStrike" kern="1200" cap="none" spc="0" normalizeH="0" baseline="0" noProof="0" dirty="0">
                <a:ln>
                  <a:noFill/>
                </a:ln>
                <a:solidFill>
                  <a:sysClr val="windowText" lastClr="000000"/>
                </a:solidFill>
                <a:effectLst/>
                <a:uLnTx/>
                <a:uFillTx/>
                <a:latin typeface="Dakota" panose="020B0604020202020204"/>
              </a:rPr>
              <a:t>developer</a:t>
            </a:r>
            <a:r>
              <a:rPr kumimoji="0" lang="en-US" sz="1600" b="1" i="0" u="none" strike="sngStrike" kern="1200" cap="none" spc="0" normalizeH="0" noProof="0" dirty="0">
                <a:ln>
                  <a:noFill/>
                </a:ln>
                <a:solidFill>
                  <a:sysClr val="windowText" lastClr="000000"/>
                </a:solidFill>
                <a:effectLst/>
                <a:uLnTx/>
                <a:uFillTx/>
                <a:latin typeface="Dakota" panose="020B0604020202020204"/>
              </a:rPr>
              <a:t>,</a:t>
            </a:r>
            <a:endParaRPr lang="en-US" sz="1600" b="1" strike="sngStrike" dirty="0">
              <a:solidFill>
                <a:sysClr val="windowText" lastClr="000000"/>
              </a:solidFill>
              <a:latin typeface="Dakota" panose="020B060402020202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1" strike="sngStrike" baseline="0" dirty="0">
              <a:solidFill>
                <a:sysClr val="windowText" lastClr="000000"/>
              </a:solidFill>
              <a:latin typeface="Dakota" panose="020B0604020202020204"/>
            </a:endParaRPr>
          </a:p>
          <a:p>
            <a:pPr lvl="0">
              <a:defRPr/>
            </a:pPr>
            <a:r>
              <a:rPr lang="en-US" sz="1600" b="1" strike="sngStrike" baseline="0" dirty="0">
                <a:solidFill>
                  <a:sysClr val="windowText" lastClr="000000"/>
                </a:solidFill>
                <a:latin typeface="Dakota" panose="020B0604020202020204"/>
              </a:rPr>
              <a:t>I</a:t>
            </a:r>
            <a:r>
              <a:rPr lang="en-US" sz="1600" b="1" strike="sngStrike" dirty="0">
                <a:solidFill>
                  <a:sysClr val="windowText" lastClr="000000"/>
                </a:solidFill>
                <a:latin typeface="Dakota" panose="020B0604020202020204"/>
              </a:rPr>
              <a:t> want a set of easy-to-consume, well-crafted, well-documented, secure &amp; scalable APIs that expose GE InSight’s rich reporting functionality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1" strike="sngStrike" baseline="0" dirty="0">
              <a:solidFill>
                <a:sysClr val="windowText" lastClr="000000"/>
              </a:solidFill>
              <a:latin typeface="Dakota" panose="020B060402020202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strike="sngStrike" dirty="0">
                <a:solidFill>
                  <a:sysClr val="windowText" lastClr="000000"/>
                </a:solidFill>
                <a:latin typeface="Dakota" panose="020B0604020202020204"/>
              </a:rPr>
              <a:t>So that I can build new and innovative applications and features that incorporate the powerful reporting capabilities available in GE InSight,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1" strike="sngStrike" baseline="0" dirty="0">
              <a:solidFill>
                <a:sysClr val="windowText" lastClr="000000"/>
              </a:solidFill>
              <a:latin typeface="Dakota" panose="020B060402020202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strike="sngStrike" baseline="0" dirty="0">
                <a:solidFill>
                  <a:sysClr val="windowText" lastClr="000000"/>
                </a:solidFill>
                <a:latin typeface="Dakota" panose="020B0604020202020204"/>
              </a:rPr>
              <a:t>Whereas today,</a:t>
            </a:r>
            <a:r>
              <a:rPr lang="en-US" sz="1600" b="1" strike="sngStrike" dirty="0">
                <a:solidFill>
                  <a:sysClr val="windowText" lastClr="000000"/>
                </a:solidFill>
                <a:latin typeface="Dakota" panose="020B0604020202020204"/>
              </a:rPr>
              <a:t> these capabilities of GE InSight are not available through APIs. </a:t>
            </a:r>
            <a:endParaRPr kumimoji="0" lang="en-US" sz="1600" b="1" i="0" u="none" strike="sngStrike" kern="1200" cap="none" spc="0" normalizeH="0" baseline="0" noProof="0" dirty="0">
              <a:ln>
                <a:noFill/>
              </a:ln>
              <a:solidFill>
                <a:sysClr val="windowText" lastClr="000000"/>
              </a:solidFill>
              <a:effectLst/>
              <a:uLnTx/>
              <a:uFillTx/>
              <a:latin typeface="Dakota" panose="020B0604020202020204"/>
            </a:endParaRPr>
          </a:p>
        </p:txBody>
      </p:sp>
    </p:spTree>
    <p:extLst>
      <p:ext uri="{BB962C8B-B14F-4D97-AF65-F5344CB8AC3E}">
        <p14:creationId xmlns:p14="http://schemas.microsoft.com/office/powerpoint/2010/main" val="331890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Rectangle 209"/>
          <p:cNvSpPr/>
          <p:nvPr/>
        </p:nvSpPr>
        <p:spPr>
          <a:xfrm>
            <a:off x="-13253" y="2280011"/>
            <a:ext cx="12192000" cy="4577989"/>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11" name="TextBox 210"/>
          <p:cNvSpPr txBox="1"/>
          <p:nvPr/>
        </p:nvSpPr>
        <p:spPr>
          <a:xfrm rot="16200000">
            <a:off x="-2150594" y="4444558"/>
            <a:ext cx="4549889" cy="276999"/>
          </a:xfrm>
          <a:prstGeom prst="rect">
            <a:avLst/>
          </a:prstGeom>
          <a:noFill/>
        </p:spPr>
        <p:txBody>
          <a:bodyPr wrap="square" rtlCol="0">
            <a:spAutoFit/>
          </a:bodyPr>
          <a:lstStyle/>
          <a:p>
            <a:pPr algn="ctr"/>
            <a:r>
              <a:rPr lang="en-US" sz="1200" dirty="0">
                <a:solidFill>
                  <a:srgbClr val="1E4191">
                    <a:lumMod val="20000"/>
                    <a:lumOff val="80000"/>
                  </a:srgbClr>
                </a:solidFill>
              </a:rPr>
              <a:t>PRIVATE</a:t>
            </a:r>
          </a:p>
        </p:txBody>
      </p:sp>
      <p:sp>
        <p:nvSpPr>
          <p:cNvPr id="186" name="Bent Arrow 185"/>
          <p:cNvSpPr/>
          <p:nvPr/>
        </p:nvSpPr>
        <p:spPr>
          <a:xfrm rot="5400000">
            <a:off x="8077866" y="4015342"/>
            <a:ext cx="1282725" cy="1341821"/>
          </a:xfrm>
          <a:prstGeom prst="bentArrow">
            <a:avLst>
              <a:gd name="adj1" fmla="val 18846"/>
              <a:gd name="adj2" fmla="val 25000"/>
              <a:gd name="adj3" fmla="val 25000"/>
              <a:gd name="adj4" fmla="val 64449"/>
            </a:avLst>
          </a:prstGeom>
          <a:solidFill>
            <a:srgbClr val="EEF2FC"/>
          </a:solid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3" name="object 4"/>
          <p:cNvSpPr/>
          <p:nvPr/>
        </p:nvSpPr>
        <p:spPr>
          <a:xfrm>
            <a:off x="0" y="0"/>
            <a:ext cx="12178747"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chemeClr val="tx1">
              <a:lumMod val="60000"/>
              <a:lumOff val="40000"/>
            </a:schemeClr>
          </a:solidFill>
        </p:spPr>
        <p:txBody>
          <a:bodyPr wrap="square" lIns="0" tIns="0" rIns="0" bIns="0" rtlCol="0"/>
          <a:lstStyle/>
          <a:p>
            <a:endParaRPr sz="1266">
              <a:solidFill>
                <a:srgbClr val="1E4191"/>
              </a:solidFill>
            </a:endParaRPr>
          </a:p>
        </p:txBody>
      </p:sp>
      <p:sp>
        <p:nvSpPr>
          <p:cNvPr id="34"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solidFill>
                <a:srgbClr val="1E4191"/>
              </a:solidFill>
            </a:endParaRPr>
          </a:p>
        </p:txBody>
      </p:sp>
      <p:sp>
        <p:nvSpPr>
          <p:cNvPr id="2" name="Title 1"/>
          <p:cNvSpPr>
            <a:spLocks noGrp="1"/>
          </p:cNvSpPr>
          <p:nvPr>
            <p:ph type="title"/>
          </p:nvPr>
        </p:nvSpPr>
        <p:spPr>
          <a:xfrm>
            <a:off x="457200" y="280989"/>
            <a:ext cx="11279717" cy="577387"/>
          </a:xfrm>
        </p:spPr>
        <p:txBody>
          <a:bodyPr/>
          <a:lstStyle/>
          <a:p>
            <a:r>
              <a:rPr lang="en-US" sz="3600" dirty="0">
                <a:solidFill>
                  <a:schemeClr val="bg1"/>
                </a:solidFill>
              </a:rPr>
              <a:t>Reporting: Current State</a:t>
            </a:r>
          </a:p>
        </p:txBody>
      </p:sp>
      <p:sp>
        <p:nvSpPr>
          <p:cNvPr id="16" name="Rectangle 15"/>
          <p:cNvSpPr/>
          <p:nvPr/>
        </p:nvSpPr>
        <p:spPr>
          <a:xfrm>
            <a:off x="792120" y="2347139"/>
            <a:ext cx="1024835" cy="339911"/>
          </a:xfrm>
          <a:prstGeom prst="rect">
            <a:avLst/>
          </a:prstGeom>
          <a:solidFill>
            <a:srgbClr val="FDFDFD"/>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1E4191">
                    <a:lumMod val="60000"/>
                    <a:lumOff val="40000"/>
                  </a:srgbClr>
                </a:solidFill>
                <a:latin typeface="Arial" panose="020B0604020202020204" pitchFamily="34" charset="0"/>
                <a:cs typeface="Arial" panose="020B0604020202020204" pitchFamily="34" charset="0"/>
              </a:rPr>
              <a:t>Cassandra Web Services</a:t>
            </a:r>
          </a:p>
        </p:txBody>
      </p:sp>
      <p:sp>
        <p:nvSpPr>
          <p:cNvPr id="11" name="Rounded Rectangle 10"/>
          <p:cNvSpPr/>
          <p:nvPr/>
        </p:nvSpPr>
        <p:spPr>
          <a:xfrm>
            <a:off x="777422" y="2775055"/>
            <a:ext cx="947935" cy="673600"/>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0" name="TextBox 19"/>
          <p:cNvSpPr txBox="1"/>
          <p:nvPr/>
        </p:nvSpPr>
        <p:spPr>
          <a:xfrm>
            <a:off x="777422" y="2761910"/>
            <a:ext cx="617567" cy="646331"/>
          </a:xfrm>
          <a:prstGeom prst="rect">
            <a:avLst/>
          </a:prstGeom>
          <a:noFill/>
        </p:spPr>
        <p:txBody>
          <a:bodyPr wrap="square" rtlCol="0">
            <a:spAutoFit/>
          </a:bodyPr>
          <a:lstStyle/>
          <a:p>
            <a:r>
              <a:rPr lang="en-US" sz="1200" dirty="0">
                <a:solidFill>
                  <a:srgbClr val="1E4191">
                    <a:lumMod val="60000"/>
                    <a:lumOff val="40000"/>
                  </a:srgbClr>
                </a:solidFill>
              </a:rPr>
              <a:t>Time </a:t>
            </a:r>
          </a:p>
          <a:p>
            <a:r>
              <a:rPr lang="en-US" sz="1200" dirty="0">
                <a:solidFill>
                  <a:srgbClr val="1E4191">
                    <a:lumMod val="60000"/>
                    <a:lumOff val="40000"/>
                  </a:srgbClr>
                </a:solidFill>
              </a:rPr>
              <a:t>Series </a:t>
            </a:r>
          </a:p>
          <a:p>
            <a:r>
              <a:rPr lang="en-US" sz="1200" dirty="0">
                <a:solidFill>
                  <a:srgbClr val="1E4191">
                    <a:lumMod val="60000"/>
                    <a:lumOff val="40000"/>
                  </a:srgbClr>
                </a:solidFill>
              </a:rPr>
              <a:t>Data</a:t>
            </a:r>
          </a:p>
        </p:txBody>
      </p:sp>
      <p:sp>
        <p:nvSpPr>
          <p:cNvPr id="22" name="Rectangle 21"/>
          <p:cNvSpPr/>
          <p:nvPr/>
        </p:nvSpPr>
        <p:spPr>
          <a:xfrm>
            <a:off x="792119" y="1635412"/>
            <a:ext cx="5622576" cy="32949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1E4191">
                    <a:lumMod val="60000"/>
                    <a:lumOff val="40000"/>
                  </a:srgbClr>
                </a:solidFill>
                <a:latin typeface="Arial" panose="020B0604020202020204" pitchFamily="34" charset="0"/>
                <a:cs typeface="Arial" panose="020B0604020202020204" pitchFamily="34" charset="0"/>
              </a:rPr>
              <a:t>Insight Web Services </a:t>
            </a:r>
          </a:p>
        </p:txBody>
      </p:sp>
      <p:sp>
        <p:nvSpPr>
          <p:cNvPr id="26" name="Rounded Rectangle 25"/>
          <p:cNvSpPr/>
          <p:nvPr/>
        </p:nvSpPr>
        <p:spPr>
          <a:xfrm>
            <a:off x="2156633" y="2763257"/>
            <a:ext cx="1051553" cy="685397"/>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8" name="TextBox 27"/>
          <p:cNvSpPr txBox="1"/>
          <p:nvPr/>
        </p:nvSpPr>
        <p:spPr>
          <a:xfrm>
            <a:off x="2678685" y="2801144"/>
            <a:ext cx="612668" cy="461665"/>
          </a:xfrm>
          <a:prstGeom prst="rect">
            <a:avLst/>
          </a:prstGeom>
          <a:noFill/>
        </p:spPr>
        <p:txBody>
          <a:bodyPr wrap="none" rtlCol="0">
            <a:spAutoFit/>
          </a:bodyPr>
          <a:lstStyle/>
          <a:p>
            <a:r>
              <a:rPr lang="en-US" sz="1200" dirty="0">
                <a:solidFill>
                  <a:srgbClr val="1E4191">
                    <a:lumMod val="60000"/>
                    <a:lumOff val="40000"/>
                  </a:srgbClr>
                </a:solidFill>
              </a:rPr>
              <a:t>Asset </a:t>
            </a:r>
            <a:br>
              <a:rPr lang="en-US" sz="1200" dirty="0">
                <a:solidFill>
                  <a:srgbClr val="1E4191">
                    <a:lumMod val="60000"/>
                    <a:lumOff val="40000"/>
                  </a:srgbClr>
                </a:solidFill>
              </a:rPr>
            </a:br>
            <a:r>
              <a:rPr lang="en-US" sz="1200" dirty="0">
                <a:solidFill>
                  <a:srgbClr val="1E4191">
                    <a:lumMod val="60000"/>
                    <a:lumOff val="40000"/>
                  </a:srgbClr>
                </a:solidFill>
              </a:rPr>
              <a:t>Data</a:t>
            </a:r>
          </a:p>
        </p:txBody>
      </p:sp>
      <p:grpSp>
        <p:nvGrpSpPr>
          <p:cNvPr id="326" name="Group 325"/>
          <p:cNvGrpSpPr/>
          <p:nvPr/>
        </p:nvGrpSpPr>
        <p:grpSpPr>
          <a:xfrm>
            <a:off x="1357015" y="2866969"/>
            <a:ext cx="258496" cy="253833"/>
            <a:chOff x="1298781" y="3822989"/>
            <a:chExt cx="390186" cy="354791"/>
          </a:xfrm>
        </p:grpSpPr>
        <p:sp>
          <p:nvSpPr>
            <p:cNvPr id="325" name="Oval 324"/>
            <p:cNvSpPr/>
            <p:nvPr/>
          </p:nvSpPr>
          <p:spPr>
            <a:xfrm>
              <a:off x="1315115" y="3848167"/>
              <a:ext cx="347011" cy="310177"/>
            </a:xfrm>
            <a:prstGeom prst="ellipse">
              <a:avLst/>
            </a:prstGeom>
            <a:no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04" name="Oval 403"/>
            <p:cNvSpPr/>
            <p:nvPr/>
          </p:nvSpPr>
          <p:spPr>
            <a:xfrm>
              <a:off x="1446450" y="3822989"/>
              <a:ext cx="72304" cy="64629"/>
            </a:xfrm>
            <a:prstGeom prst="ellipse">
              <a:avLst/>
            </a:prstGeom>
            <a:solidFill>
              <a:srgbClr val="0070C0"/>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05" name="Oval 404"/>
            <p:cNvSpPr/>
            <p:nvPr/>
          </p:nvSpPr>
          <p:spPr>
            <a:xfrm>
              <a:off x="1450204" y="4113151"/>
              <a:ext cx="72304" cy="64629"/>
            </a:xfrm>
            <a:prstGeom prst="ellipse">
              <a:avLst/>
            </a:prstGeom>
            <a:solidFill>
              <a:srgbClr val="0070C0"/>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06" name="Oval 405"/>
            <p:cNvSpPr/>
            <p:nvPr/>
          </p:nvSpPr>
          <p:spPr>
            <a:xfrm>
              <a:off x="1616663" y="4027745"/>
              <a:ext cx="72304" cy="64629"/>
            </a:xfrm>
            <a:prstGeom prst="ellipse">
              <a:avLst/>
            </a:prstGeom>
            <a:solidFill>
              <a:srgbClr val="0070C0"/>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07" name="Oval 406"/>
            <p:cNvSpPr/>
            <p:nvPr/>
          </p:nvSpPr>
          <p:spPr>
            <a:xfrm>
              <a:off x="1298781" y="4027745"/>
              <a:ext cx="72304" cy="64629"/>
            </a:xfrm>
            <a:prstGeom prst="ellipse">
              <a:avLst/>
            </a:prstGeom>
            <a:solidFill>
              <a:srgbClr val="0070C0"/>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08" name="Oval 407"/>
            <p:cNvSpPr/>
            <p:nvPr/>
          </p:nvSpPr>
          <p:spPr>
            <a:xfrm>
              <a:off x="1607569" y="3887187"/>
              <a:ext cx="72304" cy="64629"/>
            </a:xfrm>
            <a:prstGeom prst="ellipse">
              <a:avLst/>
            </a:prstGeom>
            <a:solidFill>
              <a:srgbClr val="0070C0"/>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09" name="Oval 408"/>
            <p:cNvSpPr/>
            <p:nvPr/>
          </p:nvSpPr>
          <p:spPr>
            <a:xfrm>
              <a:off x="1303335" y="3883775"/>
              <a:ext cx="72304" cy="64629"/>
            </a:xfrm>
            <a:prstGeom prst="ellipse">
              <a:avLst/>
            </a:prstGeom>
            <a:solidFill>
              <a:srgbClr val="0070C0"/>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470" name="Flowchart: Magnetic Disk 469"/>
          <p:cNvSpPr/>
          <p:nvPr/>
        </p:nvSpPr>
        <p:spPr>
          <a:xfrm>
            <a:off x="2251548" y="2878302"/>
            <a:ext cx="290846" cy="232107"/>
          </a:xfrm>
          <a:prstGeom prst="flowChartMagneticDisk">
            <a:avLst/>
          </a:prstGeom>
          <a:solidFill>
            <a:schemeClr val="bg1"/>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71" name="Flowchart: Magnetic Disk 470"/>
          <p:cNvSpPr/>
          <p:nvPr/>
        </p:nvSpPr>
        <p:spPr>
          <a:xfrm>
            <a:off x="2403948" y="3030702"/>
            <a:ext cx="290846" cy="232107"/>
          </a:xfrm>
          <a:prstGeom prst="flowChartMagneticDisk">
            <a:avLst/>
          </a:prstGeom>
          <a:solidFill>
            <a:schemeClr val="bg1"/>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2" name="TextBox 51"/>
          <p:cNvSpPr txBox="1"/>
          <p:nvPr/>
        </p:nvSpPr>
        <p:spPr>
          <a:xfrm>
            <a:off x="25565" y="850205"/>
            <a:ext cx="12178747" cy="369332"/>
          </a:xfrm>
          <a:prstGeom prst="rect">
            <a:avLst/>
          </a:prstGeom>
          <a:noFill/>
        </p:spPr>
        <p:txBody>
          <a:bodyPr wrap="square" rtlCol="0">
            <a:spAutoFit/>
          </a:bodyPr>
          <a:lstStyle/>
          <a:p>
            <a:pPr algn="ctr"/>
            <a:r>
              <a:rPr lang="en-US" b="1" dirty="0">
                <a:solidFill>
                  <a:srgbClr val="1E4191">
                    <a:lumMod val="60000"/>
                    <a:lumOff val="40000"/>
                  </a:srgbClr>
                </a:solidFill>
              </a:rPr>
              <a:t>InSight</a:t>
            </a:r>
          </a:p>
        </p:txBody>
      </p:sp>
      <p:grpSp>
        <p:nvGrpSpPr>
          <p:cNvPr id="232" name="Group 231"/>
          <p:cNvGrpSpPr/>
          <p:nvPr/>
        </p:nvGrpSpPr>
        <p:grpSpPr>
          <a:xfrm>
            <a:off x="4621188" y="2752779"/>
            <a:ext cx="1793507" cy="738664"/>
            <a:chOff x="3935868" y="3267785"/>
            <a:chExt cx="1834499" cy="738664"/>
          </a:xfrm>
        </p:grpSpPr>
        <p:grpSp>
          <p:nvGrpSpPr>
            <p:cNvPr id="233" name="Group 232"/>
            <p:cNvGrpSpPr/>
            <p:nvPr/>
          </p:nvGrpSpPr>
          <p:grpSpPr>
            <a:xfrm>
              <a:off x="3935868" y="3267785"/>
              <a:ext cx="1834499" cy="738664"/>
              <a:chOff x="3935868" y="3267785"/>
              <a:chExt cx="1834499" cy="738664"/>
            </a:xfrm>
          </p:grpSpPr>
          <p:sp>
            <p:nvSpPr>
              <p:cNvPr id="236" name="TextBox 235"/>
              <p:cNvSpPr txBox="1"/>
              <p:nvPr/>
            </p:nvSpPr>
            <p:spPr>
              <a:xfrm>
                <a:off x="3935868" y="3267785"/>
                <a:ext cx="1472024" cy="738664"/>
              </a:xfrm>
              <a:prstGeom prst="rect">
                <a:avLst/>
              </a:prstGeom>
              <a:noFill/>
            </p:spPr>
            <p:txBody>
              <a:bodyPr wrap="square" rtlCol="0">
                <a:spAutoFit/>
              </a:bodyPr>
              <a:lstStyle/>
              <a:p>
                <a:pPr marL="91440" indent="-91440">
                  <a:buClr>
                    <a:srgbClr val="1E4191">
                      <a:lumMod val="60000"/>
                      <a:lumOff val="40000"/>
                    </a:srgbClr>
                  </a:buClr>
                  <a:buFont typeface="Wingdings" panose="05000000000000000000" pitchFamily="2" charset="2"/>
                  <a:buChar char="§"/>
                </a:pPr>
                <a:r>
                  <a:rPr lang="en-US" sz="1050" dirty="0">
                    <a:solidFill>
                      <a:srgbClr val="1E4191">
                        <a:lumMod val="60000"/>
                        <a:lumOff val="40000"/>
                      </a:srgbClr>
                    </a:solidFill>
                  </a:rPr>
                  <a:t>Report Blueprints</a:t>
                </a:r>
              </a:p>
              <a:p>
                <a:pPr marL="91440" indent="-91440">
                  <a:buClr>
                    <a:srgbClr val="1E4191">
                      <a:lumMod val="60000"/>
                      <a:lumOff val="40000"/>
                    </a:srgbClr>
                  </a:buClr>
                  <a:buFont typeface="Wingdings" panose="05000000000000000000" pitchFamily="2" charset="2"/>
                  <a:buChar char="§"/>
                </a:pPr>
                <a:r>
                  <a:rPr lang="en-US" sz="1050" dirty="0">
                    <a:solidFill>
                      <a:srgbClr val="1E4191">
                        <a:lumMod val="60000"/>
                        <a:lumOff val="40000"/>
                      </a:srgbClr>
                    </a:solidFill>
                  </a:rPr>
                  <a:t>Report Templates</a:t>
                </a:r>
              </a:p>
              <a:p>
                <a:pPr marL="91440" indent="-91440">
                  <a:buClr>
                    <a:srgbClr val="1E4191">
                      <a:lumMod val="60000"/>
                      <a:lumOff val="40000"/>
                    </a:srgbClr>
                  </a:buClr>
                  <a:buFont typeface="Wingdings" panose="05000000000000000000" pitchFamily="2" charset="2"/>
                  <a:buChar char="§"/>
                </a:pPr>
                <a:r>
                  <a:rPr lang="en-US" sz="1050" dirty="0">
                    <a:solidFill>
                      <a:srgbClr val="1E4191">
                        <a:lumMod val="60000"/>
                        <a:lumOff val="40000"/>
                      </a:srgbClr>
                    </a:solidFill>
                  </a:rPr>
                  <a:t>Report Definitions</a:t>
                </a:r>
              </a:p>
              <a:p>
                <a:pPr marL="91440" indent="-91440">
                  <a:buClr>
                    <a:srgbClr val="1E4191">
                      <a:lumMod val="60000"/>
                      <a:lumOff val="40000"/>
                    </a:srgbClr>
                  </a:buClr>
                  <a:buFont typeface="Wingdings" panose="05000000000000000000" pitchFamily="2" charset="2"/>
                  <a:buChar char="§"/>
                </a:pPr>
                <a:r>
                  <a:rPr lang="en-US" sz="1050" dirty="0">
                    <a:solidFill>
                      <a:srgbClr val="1E4191">
                        <a:lumMod val="60000"/>
                        <a:lumOff val="40000"/>
                      </a:srgbClr>
                    </a:solidFill>
                  </a:rPr>
                  <a:t>Report Schedules</a:t>
                </a:r>
              </a:p>
            </p:txBody>
          </p:sp>
          <p:sp>
            <p:nvSpPr>
              <p:cNvPr id="237" name="Rounded Rectangle 236"/>
              <p:cNvSpPr/>
              <p:nvPr/>
            </p:nvSpPr>
            <p:spPr>
              <a:xfrm>
                <a:off x="3949312" y="3303356"/>
                <a:ext cx="1821055" cy="67359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234" name="Flowchart: Magnetic Disk 233"/>
            <p:cNvSpPr/>
            <p:nvPr/>
          </p:nvSpPr>
          <p:spPr>
            <a:xfrm>
              <a:off x="5268936" y="3418401"/>
              <a:ext cx="290846" cy="232107"/>
            </a:xfrm>
            <a:prstGeom prst="flowChartMagneticDisk">
              <a:avLst/>
            </a:prstGeom>
            <a:solidFill>
              <a:schemeClr val="bg1"/>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35" name="Flowchart: Magnetic Disk 234"/>
            <p:cNvSpPr/>
            <p:nvPr/>
          </p:nvSpPr>
          <p:spPr>
            <a:xfrm>
              <a:off x="5421336" y="3570801"/>
              <a:ext cx="290846" cy="232107"/>
            </a:xfrm>
            <a:prstGeom prst="flowChartMagneticDisk">
              <a:avLst/>
            </a:prstGeom>
            <a:solidFill>
              <a:schemeClr val="bg1"/>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239" name="Rectangle 238"/>
          <p:cNvSpPr/>
          <p:nvPr/>
        </p:nvSpPr>
        <p:spPr>
          <a:xfrm>
            <a:off x="6779692" y="2992363"/>
            <a:ext cx="457200" cy="457200"/>
          </a:xfrm>
          <a:prstGeom prst="rect">
            <a:avLst/>
          </a:prstGeom>
          <a:solidFill>
            <a:srgbClr val="FDFDFD"/>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240" name="TextBox 239"/>
          <p:cNvSpPr txBox="1"/>
          <p:nvPr/>
        </p:nvSpPr>
        <p:spPr>
          <a:xfrm>
            <a:off x="7242062" y="2902381"/>
            <a:ext cx="997389" cy="461665"/>
          </a:xfrm>
          <a:prstGeom prst="rect">
            <a:avLst/>
          </a:prstGeom>
          <a:noFill/>
        </p:spPr>
        <p:txBody>
          <a:bodyPr wrap="none" rtlCol="0">
            <a:spAutoFit/>
          </a:bodyPr>
          <a:lstStyle/>
          <a:p>
            <a:pPr algn="ctr"/>
            <a:r>
              <a:rPr lang="en-US" sz="1200" b="1" dirty="0">
                <a:solidFill>
                  <a:srgbClr val="1E4191">
                    <a:lumMod val="60000"/>
                    <a:lumOff val="40000"/>
                  </a:srgbClr>
                </a:solidFill>
              </a:rPr>
              <a:t>Report</a:t>
            </a:r>
            <a:br>
              <a:rPr lang="en-US" sz="1200" b="1" dirty="0">
                <a:solidFill>
                  <a:srgbClr val="1E4191">
                    <a:lumMod val="60000"/>
                    <a:lumOff val="40000"/>
                  </a:srgbClr>
                </a:solidFill>
              </a:rPr>
            </a:br>
            <a:r>
              <a:rPr lang="en-US" sz="1200" b="1" dirty="0">
                <a:solidFill>
                  <a:srgbClr val="1E4191">
                    <a:lumMod val="60000"/>
                    <a:lumOff val="40000"/>
                  </a:srgbClr>
                </a:solidFill>
              </a:rPr>
              <a:t>Generation</a:t>
            </a:r>
          </a:p>
        </p:txBody>
      </p:sp>
      <p:sp>
        <p:nvSpPr>
          <p:cNvPr id="248" name="TextBox 247"/>
          <p:cNvSpPr txBox="1"/>
          <p:nvPr/>
        </p:nvSpPr>
        <p:spPr>
          <a:xfrm>
            <a:off x="7003932" y="3572748"/>
            <a:ext cx="1051919" cy="646331"/>
          </a:xfrm>
          <a:prstGeom prst="rect">
            <a:avLst/>
          </a:prstGeom>
          <a:noFill/>
        </p:spPr>
        <p:txBody>
          <a:bodyPr wrap="square" rtlCol="0">
            <a:spAutoFit/>
          </a:bodyPr>
          <a:lstStyle/>
          <a:p>
            <a:pPr algn="ctr"/>
            <a:r>
              <a:rPr lang="en-US" sz="1200" b="1" dirty="0">
                <a:solidFill>
                  <a:srgbClr val="1E4191">
                    <a:lumMod val="60000"/>
                    <a:lumOff val="40000"/>
                  </a:srgbClr>
                </a:solidFill>
              </a:rPr>
              <a:t>Report </a:t>
            </a:r>
          </a:p>
          <a:p>
            <a:pPr algn="ctr"/>
            <a:r>
              <a:rPr lang="en-US" sz="1200" b="1" dirty="0">
                <a:solidFill>
                  <a:srgbClr val="1E4191">
                    <a:lumMod val="60000"/>
                    <a:lumOff val="40000"/>
                  </a:srgbClr>
                </a:solidFill>
              </a:rPr>
              <a:t>Generation Workers</a:t>
            </a:r>
          </a:p>
        </p:txBody>
      </p:sp>
      <p:sp>
        <p:nvSpPr>
          <p:cNvPr id="250" name="Rectangle 249"/>
          <p:cNvSpPr/>
          <p:nvPr/>
        </p:nvSpPr>
        <p:spPr>
          <a:xfrm>
            <a:off x="7193331" y="4190133"/>
            <a:ext cx="457200" cy="457200"/>
          </a:xfrm>
          <a:prstGeom prst="rect">
            <a:avLst/>
          </a:prstGeom>
          <a:no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251" name="Shape 250"/>
          <p:cNvSpPr>
            <a:spLocks noChangeAspect="1"/>
          </p:cNvSpPr>
          <p:nvPr/>
        </p:nvSpPr>
        <p:spPr>
          <a:xfrm>
            <a:off x="7320761" y="4301512"/>
            <a:ext cx="224394" cy="228600"/>
          </a:xfrm>
          <a:prstGeom prst="gear9">
            <a:avLst/>
          </a:prstGeom>
          <a:noFill/>
          <a:ln>
            <a:solidFill>
              <a:schemeClr val="tx1">
                <a:lumMod val="20000"/>
                <a:lumOff val="8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4" name="Rectangle 253"/>
          <p:cNvSpPr/>
          <p:nvPr/>
        </p:nvSpPr>
        <p:spPr>
          <a:xfrm>
            <a:off x="7345731" y="4342533"/>
            <a:ext cx="457200" cy="457200"/>
          </a:xfrm>
          <a:prstGeom prst="rect">
            <a:avLst/>
          </a:prstGeom>
          <a:no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255" name="Rounded Rectangle 254"/>
          <p:cNvSpPr/>
          <p:nvPr/>
        </p:nvSpPr>
        <p:spPr>
          <a:xfrm>
            <a:off x="6980035" y="3596320"/>
            <a:ext cx="1075816" cy="1439195"/>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56" name="Flowchart: Direct Access Storage 255"/>
          <p:cNvSpPr/>
          <p:nvPr/>
        </p:nvSpPr>
        <p:spPr>
          <a:xfrm rot="10800000">
            <a:off x="6741163" y="3691813"/>
            <a:ext cx="322903" cy="158448"/>
          </a:xfrm>
          <a:prstGeom prst="flowChartMagneticDrum">
            <a:avLst/>
          </a:prstGeom>
          <a:solidFill>
            <a:schemeClr val="bg1"/>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57" name="Shape 256"/>
          <p:cNvSpPr>
            <a:spLocks noChangeAspect="1"/>
          </p:cNvSpPr>
          <p:nvPr/>
        </p:nvSpPr>
        <p:spPr>
          <a:xfrm>
            <a:off x="7457239" y="4444809"/>
            <a:ext cx="224394" cy="228600"/>
          </a:xfrm>
          <a:prstGeom prst="gear9">
            <a:avLst/>
          </a:prstGeom>
          <a:noFill/>
          <a:ln>
            <a:solidFill>
              <a:schemeClr val="tx1">
                <a:lumMod val="20000"/>
                <a:lumOff val="8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9" name="Rectangle 258"/>
          <p:cNvSpPr/>
          <p:nvPr/>
        </p:nvSpPr>
        <p:spPr>
          <a:xfrm>
            <a:off x="7498131" y="4494933"/>
            <a:ext cx="457200" cy="457200"/>
          </a:xfrm>
          <a:prstGeom prst="rect">
            <a:avLst/>
          </a:prstGeom>
          <a:no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260" name="Shape 259"/>
          <p:cNvSpPr>
            <a:spLocks noChangeAspect="1"/>
          </p:cNvSpPr>
          <p:nvPr/>
        </p:nvSpPr>
        <p:spPr>
          <a:xfrm>
            <a:off x="7618740" y="4606310"/>
            <a:ext cx="224394" cy="228600"/>
          </a:xfrm>
          <a:prstGeom prst="gear9">
            <a:avLst/>
          </a:prstGeom>
          <a:noFill/>
          <a:ln>
            <a:solidFill>
              <a:schemeClr val="tx1">
                <a:lumMod val="20000"/>
                <a:lumOff val="8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7" name="Rectangle 276"/>
          <p:cNvSpPr/>
          <p:nvPr/>
        </p:nvSpPr>
        <p:spPr>
          <a:xfrm>
            <a:off x="9664469" y="3683109"/>
            <a:ext cx="457200" cy="457200"/>
          </a:xfrm>
          <a:prstGeom prst="rect">
            <a:avLst/>
          </a:prstGeom>
          <a:solidFill>
            <a:srgbClr val="FDFDFD"/>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278" name="TextBox 277"/>
          <p:cNvSpPr txBox="1"/>
          <p:nvPr/>
        </p:nvSpPr>
        <p:spPr>
          <a:xfrm>
            <a:off x="10085423" y="3716159"/>
            <a:ext cx="1050288" cy="461665"/>
          </a:xfrm>
          <a:prstGeom prst="rect">
            <a:avLst/>
          </a:prstGeom>
          <a:noFill/>
        </p:spPr>
        <p:txBody>
          <a:bodyPr wrap="none" rtlCol="0">
            <a:spAutoFit/>
          </a:bodyPr>
          <a:lstStyle/>
          <a:p>
            <a:r>
              <a:rPr lang="en-US" sz="1200" b="1" dirty="0">
                <a:solidFill>
                  <a:srgbClr val="1E4191">
                    <a:lumMod val="60000"/>
                    <a:lumOff val="40000"/>
                  </a:srgbClr>
                </a:solidFill>
              </a:rPr>
              <a:t>Report </a:t>
            </a:r>
            <a:br>
              <a:rPr lang="en-US" sz="1200" b="1" dirty="0">
                <a:solidFill>
                  <a:srgbClr val="1E4191">
                    <a:lumMod val="60000"/>
                    <a:lumOff val="40000"/>
                  </a:srgbClr>
                </a:solidFill>
              </a:rPr>
            </a:br>
            <a:r>
              <a:rPr lang="en-US" sz="1200" b="1" dirty="0">
                <a:solidFill>
                  <a:srgbClr val="1E4191">
                    <a:lumMod val="60000"/>
                    <a:lumOff val="40000"/>
                  </a:srgbClr>
                </a:solidFill>
              </a:rPr>
              <a:t>Distribution</a:t>
            </a:r>
          </a:p>
        </p:txBody>
      </p:sp>
      <p:sp>
        <p:nvSpPr>
          <p:cNvPr id="282" name="Rounded Rectangle 281"/>
          <p:cNvSpPr/>
          <p:nvPr/>
        </p:nvSpPr>
        <p:spPr>
          <a:xfrm>
            <a:off x="9566566" y="3572748"/>
            <a:ext cx="1625270" cy="728764"/>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42" name="TextBox 241"/>
          <p:cNvSpPr txBox="1"/>
          <p:nvPr/>
        </p:nvSpPr>
        <p:spPr>
          <a:xfrm>
            <a:off x="9273441" y="5336128"/>
            <a:ext cx="1139026" cy="461665"/>
          </a:xfrm>
          <a:prstGeom prst="rect">
            <a:avLst/>
          </a:prstGeom>
          <a:noFill/>
        </p:spPr>
        <p:txBody>
          <a:bodyPr wrap="square" rtlCol="0">
            <a:spAutoFit/>
          </a:bodyPr>
          <a:lstStyle/>
          <a:p>
            <a:r>
              <a:rPr lang="en-US" sz="1200" dirty="0">
                <a:solidFill>
                  <a:srgbClr val="1E4191">
                    <a:lumMod val="60000"/>
                    <a:lumOff val="40000"/>
                  </a:srgbClr>
                </a:solidFill>
              </a:rPr>
              <a:t>Network File Storage</a:t>
            </a:r>
          </a:p>
        </p:txBody>
      </p:sp>
      <p:sp>
        <p:nvSpPr>
          <p:cNvPr id="246" name="Folded Corner 245"/>
          <p:cNvSpPr/>
          <p:nvPr/>
        </p:nvSpPr>
        <p:spPr>
          <a:xfrm rot="16200000">
            <a:off x="8951103" y="5481838"/>
            <a:ext cx="236108" cy="172117"/>
          </a:xfrm>
          <a:prstGeom prst="foldedCorner">
            <a:avLst/>
          </a:prstGeom>
          <a:solidFill>
            <a:schemeClr val="bg1"/>
          </a:solidFill>
          <a:ln w="635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rgbClr val="FFFFFF"/>
              </a:solidFill>
            </a:endParaRPr>
          </a:p>
        </p:txBody>
      </p:sp>
      <p:sp>
        <p:nvSpPr>
          <p:cNvPr id="303" name="Rectangle 302"/>
          <p:cNvSpPr/>
          <p:nvPr/>
        </p:nvSpPr>
        <p:spPr>
          <a:xfrm>
            <a:off x="8842901" y="5365269"/>
            <a:ext cx="457200" cy="457200"/>
          </a:xfrm>
          <a:prstGeom prst="rect">
            <a:avLst/>
          </a:prstGeom>
          <a:no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162" name="Rectangle 161"/>
          <p:cNvSpPr/>
          <p:nvPr/>
        </p:nvSpPr>
        <p:spPr>
          <a:xfrm>
            <a:off x="5288670" y="2353769"/>
            <a:ext cx="1126025" cy="339911"/>
          </a:xfrm>
          <a:prstGeom prst="rect">
            <a:avLst/>
          </a:prstGeom>
          <a:solidFill>
            <a:srgbClr val="FDFDFD"/>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1E4191">
                    <a:lumMod val="60000"/>
                    <a:lumOff val="40000"/>
                  </a:srgbClr>
                </a:solidFill>
                <a:latin typeface="Arial" panose="020B0604020202020204" pitchFamily="34" charset="0"/>
                <a:cs typeface="Arial" panose="020B0604020202020204" pitchFamily="34" charset="0"/>
              </a:rPr>
              <a:t>Reporting Web Services</a:t>
            </a:r>
          </a:p>
        </p:txBody>
      </p:sp>
      <p:sp>
        <p:nvSpPr>
          <p:cNvPr id="163" name="Rounded Rectangle 162"/>
          <p:cNvSpPr/>
          <p:nvPr/>
        </p:nvSpPr>
        <p:spPr>
          <a:xfrm>
            <a:off x="6637279" y="2773258"/>
            <a:ext cx="1617013" cy="2468501"/>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8" name="Right Arrow 187"/>
          <p:cNvSpPr/>
          <p:nvPr/>
        </p:nvSpPr>
        <p:spPr>
          <a:xfrm>
            <a:off x="8074299" y="3641935"/>
            <a:ext cx="1441244" cy="524133"/>
          </a:xfrm>
          <a:prstGeom prst="rightArrow">
            <a:avLst/>
          </a:prstGeom>
          <a:solidFill>
            <a:srgbClr val="EEF2FC"/>
          </a:solid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00" name="Rectangle 199"/>
          <p:cNvSpPr/>
          <p:nvPr/>
        </p:nvSpPr>
        <p:spPr>
          <a:xfrm>
            <a:off x="792119" y="1213449"/>
            <a:ext cx="1730565" cy="32949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1E4191">
                    <a:lumMod val="60000"/>
                    <a:lumOff val="40000"/>
                  </a:srgbClr>
                </a:solidFill>
                <a:latin typeface="Arial" panose="020B0604020202020204" pitchFamily="34" charset="0"/>
                <a:cs typeface="Arial" panose="020B0604020202020204" pitchFamily="34" charset="0"/>
              </a:rPr>
              <a:t>Web</a:t>
            </a:r>
          </a:p>
        </p:txBody>
      </p:sp>
      <p:sp>
        <p:nvSpPr>
          <p:cNvPr id="201" name="Rectangle 200"/>
          <p:cNvSpPr/>
          <p:nvPr/>
        </p:nvSpPr>
        <p:spPr>
          <a:xfrm>
            <a:off x="2735215" y="1213449"/>
            <a:ext cx="1818336" cy="32949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1E4191">
                    <a:lumMod val="60000"/>
                    <a:lumOff val="40000"/>
                  </a:srgbClr>
                </a:solidFill>
                <a:latin typeface="Arial" panose="020B0604020202020204" pitchFamily="34" charset="0"/>
                <a:cs typeface="Arial" panose="020B0604020202020204" pitchFamily="34" charset="0"/>
              </a:rPr>
              <a:t>Hybrid</a:t>
            </a:r>
          </a:p>
        </p:txBody>
      </p:sp>
      <p:sp>
        <p:nvSpPr>
          <p:cNvPr id="202" name="Rectangle 201"/>
          <p:cNvSpPr/>
          <p:nvPr/>
        </p:nvSpPr>
        <p:spPr>
          <a:xfrm>
            <a:off x="4766081" y="1213449"/>
            <a:ext cx="1648614" cy="32949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1E4191">
                    <a:lumMod val="60000"/>
                    <a:lumOff val="40000"/>
                  </a:srgbClr>
                </a:solidFill>
                <a:latin typeface="Arial" panose="020B0604020202020204" pitchFamily="34" charset="0"/>
                <a:cs typeface="Arial" panose="020B0604020202020204" pitchFamily="34" charset="0"/>
              </a:rPr>
              <a:t>Mobile</a:t>
            </a:r>
          </a:p>
        </p:txBody>
      </p:sp>
      <p:grpSp>
        <p:nvGrpSpPr>
          <p:cNvPr id="262" name="Group 261"/>
          <p:cNvGrpSpPr/>
          <p:nvPr/>
        </p:nvGrpSpPr>
        <p:grpSpPr>
          <a:xfrm>
            <a:off x="8305450" y="3817587"/>
            <a:ext cx="1001688" cy="400110"/>
            <a:chOff x="6208362" y="1821458"/>
            <a:chExt cx="1001688" cy="400110"/>
          </a:xfrm>
        </p:grpSpPr>
        <p:grpSp>
          <p:nvGrpSpPr>
            <p:cNvPr id="263" name="Group 262"/>
            <p:cNvGrpSpPr>
              <a:grpSpLocks noChangeAspect="1"/>
            </p:cNvGrpSpPr>
            <p:nvPr/>
          </p:nvGrpSpPr>
          <p:grpSpPr>
            <a:xfrm>
              <a:off x="6208362" y="1884112"/>
              <a:ext cx="215005" cy="278242"/>
              <a:chOff x="6504950" y="4350929"/>
              <a:chExt cx="1499461" cy="1940478"/>
            </a:xfrm>
          </p:grpSpPr>
          <p:sp>
            <p:nvSpPr>
              <p:cNvPr id="265" name="Folded Corner 264"/>
              <p:cNvSpPr>
                <a:spLocks noChangeAspect="1"/>
              </p:cNvSpPr>
              <p:nvPr/>
            </p:nvSpPr>
            <p:spPr>
              <a:xfrm rot="10800000" flipH="1">
                <a:off x="6504950" y="4350929"/>
                <a:ext cx="1499461" cy="1940478"/>
              </a:xfrm>
              <a:prstGeom prst="foldedCorner">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66" name="Rectangle 265"/>
              <p:cNvSpPr/>
              <p:nvPr/>
            </p:nvSpPr>
            <p:spPr>
              <a:xfrm>
                <a:off x="6598073" y="4581036"/>
                <a:ext cx="588260" cy="489678"/>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67" name="Rectangle 266"/>
              <p:cNvSpPr/>
              <p:nvPr/>
            </p:nvSpPr>
            <p:spPr>
              <a:xfrm>
                <a:off x="6613338" y="5149577"/>
                <a:ext cx="588260" cy="489678"/>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68" name="Rectangle 267"/>
              <p:cNvSpPr/>
              <p:nvPr/>
            </p:nvSpPr>
            <p:spPr>
              <a:xfrm>
                <a:off x="6620949" y="5718118"/>
                <a:ext cx="588260" cy="489678"/>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69" name="Rectangle 268"/>
              <p:cNvSpPr/>
              <p:nvPr/>
            </p:nvSpPr>
            <p:spPr>
              <a:xfrm>
                <a:off x="7253165" y="4577780"/>
                <a:ext cx="588260" cy="489678"/>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70" name="Rectangle 269"/>
              <p:cNvSpPr/>
              <p:nvPr/>
            </p:nvSpPr>
            <p:spPr>
              <a:xfrm>
                <a:off x="7268430" y="4937936"/>
                <a:ext cx="588263" cy="489677"/>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71" name="Rectangle 270"/>
              <p:cNvSpPr/>
              <p:nvPr/>
            </p:nvSpPr>
            <p:spPr>
              <a:xfrm>
                <a:off x="7276039" y="5714861"/>
                <a:ext cx="588263" cy="489677"/>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264" name="TextBox 263"/>
            <p:cNvSpPr txBox="1"/>
            <p:nvPr/>
          </p:nvSpPr>
          <p:spPr>
            <a:xfrm>
              <a:off x="6388991" y="1821458"/>
              <a:ext cx="821059" cy="400110"/>
            </a:xfrm>
            <a:prstGeom prst="rect">
              <a:avLst/>
            </a:prstGeom>
            <a:noFill/>
          </p:spPr>
          <p:txBody>
            <a:bodyPr wrap="none" rtlCol="0">
              <a:spAutoFit/>
            </a:bodyPr>
            <a:lstStyle/>
            <a:p>
              <a:r>
                <a:rPr lang="en-US" sz="1000" dirty="0">
                  <a:solidFill>
                    <a:srgbClr val="1E4191">
                      <a:lumMod val="60000"/>
                      <a:lumOff val="40000"/>
                    </a:srgbClr>
                  </a:solidFill>
                </a:rPr>
                <a:t>Generated </a:t>
              </a:r>
              <a:br>
                <a:rPr lang="en-US" sz="1000" dirty="0">
                  <a:solidFill>
                    <a:srgbClr val="1E4191">
                      <a:lumMod val="60000"/>
                      <a:lumOff val="40000"/>
                    </a:srgbClr>
                  </a:solidFill>
                </a:rPr>
              </a:br>
              <a:r>
                <a:rPr lang="en-US" sz="1000" dirty="0">
                  <a:solidFill>
                    <a:srgbClr val="1E4191">
                      <a:lumMod val="60000"/>
                      <a:lumOff val="40000"/>
                    </a:srgbClr>
                  </a:solidFill>
                </a:rPr>
                <a:t>Reports</a:t>
              </a:r>
            </a:p>
          </p:txBody>
        </p:sp>
      </p:grpSp>
      <p:sp>
        <p:nvSpPr>
          <p:cNvPr id="203" name="Folded Corner 202"/>
          <p:cNvSpPr/>
          <p:nvPr/>
        </p:nvSpPr>
        <p:spPr>
          <a:xfrm rot="16200000">
            <a:off x="8898844" y="5544195"/>
            <a:ext cx="236108" cy="172117"/>
          </a:xfrm>
          <a:prstGeom prst="foldedCorner">
            <a:avLst/>
          </a:prstGeom>
          <a:solidFill>
            <a:schemeClr val="bg1"/>
          </a:solidFill>
          <a:ln w="635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rgbClr val="FFFFFF"/>
              </a:solidFill>
            </a:endParaRPr>
          </a:p>
        </p:txBody>
      </p:sp>
      <p:sp>
        <p:nvSpPr>
          <p:cNvPr id="205" name="TextBox 204"/>
          <p:cNvSpPr txBox="1"/>
          <p:nvPr/>
        </p:nvSpPr>
        <p:spPr>
          <a:xfrm>
            <a:off x="9273442" y="5336128"/>
            <a:ext cx="1139026" cy="461665"/>
          </a:xfrm>
          <a:prstGeom prst="rect">
            <a:avLst/>
          </a:prstGeom>
          <a:noFill/>
        </p:spPr>
        <p:txBody>
          <a:bodyPr wrap="square" rtlCol="0">
            <a:spAutoFit/>
          </a:bodyPr>
          <a:lstStyle/>
          <a:p>
            <a:r>
              <a:rPr lang="en-US" sz="1200" dirty="0">
                <a:solidFill>
                  <a:srgbClr val="1E4191">
                    <a:lumMod val="60000"/>
                    <a:lumOff val="40000"/>
                  </a:srgbClr>
                </a:solidFill>
              </a:rPr>
              <a:t>Network File Storage</a:t>
            </a:r>
          </a:p>
        </p:txBody>
      </p:sp>
      <p:sp>
        <p:nvSpPr>
          <p:cNvPr id="206" name="Folded Corner 205"/>
          <p:cNvSpPr/>
          <p:nvPr/>
        </p:nvSpPr>
        <p:spPr>
          <a:xfrm rot="16200000">
            <a:off x="8951104" y="5481838"/>
            <a:ext cx="236108" cy="172117"/>
          </a:xfrm>
          <a:prstGeom prst="foldedCorner">
            <a:avLst/>
          </a:prstGeom>
          <a:solidFill>
            <a:schemeClr val="bg1"/>
          </a:solidFill>
          <a:ln w="12700">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rgbClr val="FFFFFF"/>
              </a:solidFill>
            </a:endParaRPr>
          </a:p>
        </p:txBody>
      </p:sp>
      <p:sp>
        <p:nvSpPr>
          <p:cNvPr id="207" name="Rectangle 206"/>
          <p:cNvSpPr/>
          <p:nvPr/>
        </p:nvSpPr>
        <p:spPr>
          <a:xfrm>
            <a:off x="8842902" y="5365269"/>
            <a:ext cx="457200" cy="457200"/>
          </a:xfrm>
          <a:prstGeom prst="rect">
            <a:avLst/>
          </a:prstGeom>
          <a:solidFill>
            <a:srgbClr val="FDFDFD"/>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209" name="Folded Corner 208"/>
          <p:cNvSpPr/>
          <p:nvPr/>
        </p:nvSpPr>
        <p:spPr>
          <a:xfrm rot="16200000">
            <a:off x="8898845" y="5544195"/>
            <a:ext cx="236108" cy="172117"/>
          </a:xfrm>
          <a:prstGeom prst="foldedCorner">
            <a:avLst/>
          </a:prstGeom>
          <a:solidFill>
            <a:schemeClr val="bg1"/>
          </a:solidFill>
          <a:ln w="12700">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rgbClr val="FFFFFF"/>
              </a:solidFill>
            </a:endParaRPr>
          </a:p>
        </p:txBody>
      </p:sp>
      <p:sp>
        <p:nvSpPr>
          <p:cNvPr id="212" name="TextBox 211"/>
          <p:cNvSpPr txBox="1"/>
          <p:nvPr/>
        </p:nvSpPr>
        <p:spPr>
          <a:xfrm rot="16200000">
            <a:off x="-586466" y="1430693"/>
            <a:ext cx="1421635" cy="276999"/>
          </a:xfrm>
          <a:prstGeom prst="rect">
            <a:avLst/>
          </a:prstGeom>
          <a:noFill/>
        </p:spPr>
        <p:txBody>
          <a:bodyPr wrap="square" rtlCol="0">
            <a:spAutoFit/>
          </a:bodyPr>
          <a:lstStyle/>
          <a:p>
            <a:pPr algn="ctr"/>
            <a:r>
              <a:rPr lang="en-US" sz="1200" dirty="0">
                <a:solidFill>
                  <a:srgbClr val="1E4191">
                    <a:lumMod val="20000"/>
                    <a:lumOff val="80000"/>
                  </a:srgbClr>
                </a:solidFill>
              </a:rPr>
              <a:t>PUBLIC</a:t>
            </a:r>
          </a:p>
        </p:txBody>
      </p:sp>
      <p:sp>
        <p:nvSpPr>
          <p:cNvPr id="213" name="Rectangle 212"/>
          <p:cNvSpPr/>
          <p:nvPr/>
        </p:nvSpPr>
        <p:spPr>
          <a:xfrm>
            <a:off x="-3809" y="6223166"/>
            <a:ext cx="5759901" cy="646761"/>
          </a:xfrm>
          <a:prstGeom prst="rect">
            <a:avLst/>
          </a:prstGeom>
          <a:solidFill>
            <a:schemeClr val="bg1">
              <a:lumMod val="8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214" name="Group 213"/>
          <p:cNvGrpSpPr/>
          <p:nvPr/>
        </p:nvGrpSpPr>
        <p:grpSpPr>
          <a:xfrm>
            <a:off x="78628" y="6442176"/>
            <a:ext cx="2530820" cy="287431"/>
            <a:chOff x="325941" y="4815434"/>
            <a:chExt cx="2530820" cy="287431"/>
          </a:xfrm>
        </p:grpSpPr>
        <p:sp>
          <p:nvSpPr>
            <p:cNvPr id="215" name="Rectangle 214"/>
            <p:cNvSpPr/>
            <p:nvPr/>
          </p:nvSpPr>
          <p:spPr>
            <a:xfrm>
              <a:off x="325941" y="4815434"/>
              <a:ext cx="262518" cy="287431"/>
            </a:xfrm>
            <a:prstGeom prst="rect">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216" name="TextBox 215"/>
            <p:cNvSpPr txBox="1"/>
            <p:nvPr/>
          </p:nvSpPr>
          <p:spPr>
            <a:xfrm>
              <a:off x="657684" y="4820650"/>
              <a:ext cx="2199077" cy="276999"/>
            </a:xfrm>
            <a:prstGeom prst="rect">
              <a:avLst/>
            </a:prstGeom>
            <a:noFill/>
          </p:spPr>
          <p:txBody>
            <a:bodyPr wrap="square" rtlCol="0">
              <a:spAutoFit/>
            </a:bodyPr>
            <a:lstStyle/>
            <a:p>
              <a:r>
                <a:rPr lang="en-US" sz="1200" dirty="0">
                  <a:solidFill>
                    <a:srgbClr val="1E4191">
                      <a:lumMod val="60000"/>
                      <a:lumOff val="40000"/>
                    </a:srgbClr>
                  </a:solidFill>
                </a:rPr>
                <a:t>Public Component</a:t>
              </a:r>
            </a:p>
          </p:txBody>
        </p:sp>
      </p:grpSp>
      <p:grpSp>
        <p:nvGrpSpPr>
          <p:cNvPr id="220" name="Group 219"/>
          <p:cNvGrpSpPr/>
          <p:nvPr/>
        </p:nvGrpSpPr>
        <p:grpSpPr>
          <a:xfrm>
            <a:off x="2337487" y="6442176"/>
            <a:ext cx="2669774" cy="287431"/>
            <a:chOff x="332030" y="5658482"/>
            <a:chExt cx="2669774" cy="287431"/>
          </a:xfrm>
        </p:grpSpPr>
        <p:sp>
          <p:nvSpPr>
            <p:cNvPr id="221" name="Flowchart: Preparation 220"/>
            <p:cNvSpPr/>
            <p:nvPr/>
          </p:nvSpPr>
          <p:spPr>
            <a:xfrm>
              <a:off x="332030" y="5658482"/>
              <a:ext cx="262518" cy="287431"/>
            </a:xfrm>
            <a:prstGeom prst="rect">
              <a:avLst/>
            </a:prstGeom>
            <a:solidFill>
              <a:schemeClr val="bg1">
                <a:lumMod val="95000"/>
              </a:schemeClr>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222" name="TextBox 221"/>
            <p:cNvSpPr txBox="1"/>
            <p:nvPr/>
          </p:nvSpPr>
          <p:spPr>
            <a:xfrm>
              <a:off x="673236" y="5663698"/>
              <a:ext cx="2328568" cy="276999"/>
            </a:xfrm>
            <a:prstGeom prst="rect">
              <a:avLst/>
            </a:prstGeom>
            <a:noFill/>
          </p:spPr>
          <p:txBody>
            <a:bodyPr wrap="square" rtlCol="0">
              <a:spAutoFit/>
            </a:bodyPr>
            <a:lstStyle/>
            <a:p>
              <a:r>
                <a:rPr lang="en-US" sz="1200" dirty="0">
                  <a:solidFill>
                    <a:srgbClr val="1E4191">
                      <a:lumMod val="60000"/>
                      <a:lumOff val="40000"/>
                    </a:srgbClr>
                  </a:solidFill>
                </a:rPr>
                <a:t>Private Component</a:t>
              </a:r>
            </a:p>
          </p:txBody>
        </p:sp>
      </p:grpSp>
      <p:sp>
        <p:nvSpPr>
          <p:cNvPr id="223" name="TextBox 222"/>
          <p:cNvSpPr txBox="1"/>
          <p:nvPr/>
        </p:nvSpPr>
        <p:spPr>
          <a:xfrm>
            <a:off x="433459" y="6223166"/>
            <a:ext cx="825173" cy="276999"/>
          </a:xfrm>
          <a:prstGeom prst="rect">
            <a:avLst/>
          </a:prstGeom>
          <a:noFill/>
        </p:spPr>
        <p:txBody>
          <a:bodyPr wrap="square" rtlCol="0">
            <a:spAutoFit/>
          </a:bodyPr>
          <a:lstStyle/>
          <a:p>
            <a:r>
              <a:rPr lang="en-US" sz="1200" b="1" dirty="0">
                <a:solidFill>
                  <a:srgbClr val="1E4191">
                    <a:lumMod val="60000"/>
                    <a:lumOff val="40000"/>
                  </a:srgbClr>
                </a:solidFill>
              </a:rPr>
              <a:t>LEGEND</a:t>
            </a:r>
          </a:p>
        </p:txBody>
      </p:sp>
    </p:spTree>
    <p:extLst>
      <p:ext uri="{BB962C8B-B14F-4D97-AF65-F5344CB8AC3E}">
        <p14:creationId xmlns:p14="http://schemas.microsoft.com/office/powerpoint/2010/main" val="2116010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109"/>
          <p:cNvSpPr/>
          <p:nvPr/>
        </p:nvSpPr>
        <p:spPr>
          <a:xfrm>
            <a:off x="-3809" y="4051479"/>
            <a:ext cx="12211930" cy="2806521"/>
          </a:xfrm>
          <a:prstGeom prst="rect">
            <a:avLst/>
          </a:prstGeom>
          <a:solidFill>
            <a:srgbClr val="FDFDFD"/>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1" name="Rectangle 110"/>
          <p:cNvSpPr/>
          <p:nvPr/>
        </p:nvSpPr>
        <p:spPr>
          <a:xfrm>
            <a:off x="0" y="2160476"/>
            <a:ext cx="12192000" cy="1258585"/>
          </a:xfrm>
          <a:prstGeom prst="rect">
            <a:avLst/>
          </a:prstGeom>
          <a:solidFill>
            <a:srgbClr val="FDFDFD"/>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3" name="object 4"/>
          <p:cNvSpPr/>
          <p:nvPr/>
        </p:nvSpPr>
        <p:spPr>
          <a:xfrm>
            <a:off x="0" y="0"/>
            <a:ext cx="12178747"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chemeClr val="tx1">
              <a:lumMod val="60000"/>
              <a:lumOff val="40000"/>
            </a:schemeClr>
          </a:solidFill>
        </p:spPr>
        <p:txBody>
          <a:bodyPr wrap="square" lIns="0" tIns="0" rIns="0" bIns="0" rtlCol="0"/>
          <a:lstStyle/>
          <a:p>
            <a:endParaRPr sz="1266">
              <a:solidFill>
                <a:srgbClr val="1E4191"/>
              </a:solidFill>
            </a:endParaRPr>
          </a:p>
        </p:txBody>
      </p:sp>
      <p:sp>
        <p:nvSpPr>
          <p:cNvPr id="34"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solidFill>
                <a:srgbClr val="1E4191"/>
              </a:solidFill>
            </a:endParaRPr>
          </a:p>
        </p:txBody>
      </p:sp>
      <p:sp>
        <p:nvSpPr>
          <p:cNvPr id="2" name="Title 1"/>
          <p:cNvSpPr>
            <a:spLocks noGrp="1"/>
          </p:cNvSpPr>
          <p:nvPr>
            <p:ph type="title"/>
          </p:nvPr>
        </p:nvSpPr>
        <p:spPr>
          <a:xfrm>
            <a:off x="457200" y="280989"/>
            <a:ext cx="11279717" cy="577387"/>
          </a:xfrm>
        </p:spPr>
        <p:txBody>
          <a:bodyPr/>
          <a:lstStyle/>
          <a:p>
            <a:r>
              <a:rPr lang="en-US" sz="3600" dirty="0">
                <a:solidFill>
                  <a:schemeClr val="bg1"/>
                </a:solidFill>
              </a:rPr>
              <a:t>Reporting: Future State</a:t>
            </a:r>
          </a:p>
        </p:txBody>
      </p:sp>
      <p:sp>
        <p:nvSpPr>
          <p:cNvPr id="16" name="Rectangle 15"/>
          <p:cNvSpPr/>
          <p:nvPr/>
        </p:nvSpPr>
        <p:spPr>
          <a:xfrm>
            <a:off x="792120" y="2223314"/>
            <a:ext cx="1024835" cy="339911"/>
          </a:xfrm>
          <a:prstGeom prst="rect">
            <a:avLst/>
          </a:prstGeom>
          <a:no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1E4191">
                    <a:lumMod val="60000"/>
                    <a:lumOff val="40000"/>
                  </a:srgbClr>
                </a:solidFill>
                <a:latin typeface="Arial" panose="020B0604020202020204" pitchFamily="34" charset="0"/>
                <a:cs typeface="Arial" panose="020B0604020202020204" pitchFamily="34" charset="0"/>
              </a:rPr>
              <a:t>Cassandra Web Services</a:t>
            </a:r>
          </a:p>
        </p:txBody>
      </p:sp>
      <p:sp>
        <p:nvSpPr>
          <p:cNvPr id="11" name="Rounded Rectangle 10"/>
          <p:cNvSpPr/>
          <p:nvPr/>
        </p:nvSpPr>
        <p:spPr>
          <a:xfrm>
            <a:off x="777422" y="2651230"/>
            <a:ext cx="1039533" cy="673600"/>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0" name="TextBox 19"/>
          <p:cNvSpPr txBox="1"/>
          <p:nvPr/>
        </p:nvSpPr>
        <p:spPr>
          <a:xfrm>
            <a:off x="777422" y="2638085"/>
            <a:ext cx="617567" cy="646331"/>
          </a:xfrm>
          <a:prstGeom prst="rect">
            <a:avLst/>
          </a:prstGeom>
          <a:noFill/>
        </p:spPr>
        <p:txBody>
          <a:bodyPr wrap="square" rtlCol="0">
            <a:spAutoFit/>
          </a:bodyPr>
          <a:lstStyle/>
          <a:p>
            <a:r>
              <a:rPr lang="en-US" sz="1200" dirty="0">
                <a:solidFill>
                  <a:srgbClr val="1E4191">
                    <a:lumMod val="60000"/>
                    <a:lumOff val="40000"/>
                  </a:srgbClr>
                </a:solidFill>
              </a:rPr>
              <a:t>Time </a:t>
            </a:r>
          </a:p>
          <a:p>
            <a:r>
              <a:rPr lang="en-US" sz="1200" dirty="0">
                <a:solidFill>
                  <a:srgbClr val="1E4191">
                    <a:lumMod val="60000"/>
                    <a:lumOff val="40000"/>
                  </a:srgbClr>
                </a:solidFill>
              </a:rPr>
              <a:t>Series </a:t>
            </a:r>
          </a:p>
          <a:p>
            <a:r>
              <a:rPr lang="en-US" sz="1200" dirty="0">
                <a:solidFill>
                  <a:srgbClr val="1E4191">
                    <a:lumMod val="60000"/>
                    <a:lumOff val="40000"/>
                  </a:srgbClr>
                </a:solidFill>
              </a:rPr>
              <a:t>Data</a:t>
            </a:r>
          </a:p>
        </p:txBody>
      </p:sp>
      <p:sp>
        <p:nvSpPr>
          <p:cNvPr id="22" name="Rectangle 21"/>
          <p:cNvSpPr/>
          <p:nvPr/>
        </p:nvSpPr>
        <p:spPr>
          <a:xfrm>
            <a:off x="1590302" y="1843984"/>
            <a:ext cx="3483412" cy="322566"/>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1E4191">
                    <a:lumMod val="60000"/>
                    <a:lumOff val="40000"/>
                  </a:srgbClr>
                </a:solidFill>
                <a:latin typeface="Arial" panose="020B0604020202020204" pitchFamily="34" charset="0"/>
                <a:cs typeface="Arial" panose="020B0604020202020204" pitchFamily="34" charset="0"/>
              </a:rPr>
              <a:t>Insight Web Services </a:t>
            </a:r>
          </a:p>
        </p:txBody>
      </p:sp>
      <p:sp>
        <p:nvSpPr>
          <p:cNvPr id="26" name="Rounded Rectangle 25"/>
          <p:cNvSpPr/>
          <p:nvPr/>
        </p:nvSpPr>
        <p:spPr>
          <a:xfrm>
            <a:off x="2213783" y="2639432"/>
            <a:ext cx="1051553" cy="685397"/>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8" name="TextBox 27"/>
          <p:cNvSpPr txBox="1"/>
          <p:nvPr/>
        </p:nvSpPr>
        <p:spPr>
          <a:xfrm>
            <a:off x="2735835" y="2677319"/>
            <a:ext cx="612668" cy="461665"/>
          </a:xfrm>
          <a:prstGeom prst="rect">
            <a:avLst/>
          </a:prstGeom>
          <a:noFill/>
        </p:spPr>
        <p:txBody>
          <a:bodyPr wrap="none" rtlCol="0">
            <a:spAutoFit/>
          </a:bodyPr>
          <a:lstStyle/>
          <a:p>
            <a:r>
              <a:rPr lang="en-US" sz="1200" dirty="0">
                <a:solidFill>
                  <a:srgbClr val="1E4191">
                    <a:lumMod val="60000"/>
                    <a:lumOff val="40000"/>
                  </a:srgbClr>
                </a:solidFill>
              </a:rPr>
              <a:t>Asset </a:t>
            </a:r>
            <a:br>
              <a:rPr lang="en-US" sz="1200" dirty="0">
                <a:solidFill>
                  <a:srgbClr val="1E4191">
                    <a:lumMod val="60000"/>
                    <a:lumOff val="40000"/>
                  </a:srgbClr>
                </a:solidFill>
              </a:rPr>
            </a:br>
            <a:r>
              <a:rPr lang="en-US" sz="1200" dirty="0">
                <a:solidFill>
                  <a:srgbClr val="1E4191">
                    <a:lumMod val="60000"/>
                    <a:lumOff val="40000"/>
                  </a:srgbClr>
                </a:solidFill>
              </a:rPr>
              <a:t>Data</a:t>
            </a:r>
          </a:p>
        </p:txBody>
      </p:sp>
      <p:grpSp>
        <p:nvGrpSpPr>
          <p:cNvPr id="326" name="Group 325"/>
          <p:cNvGrpSpPr/>
          <p:nvPr/>
        </p:nvGrpSpPr>
        <p:grpSpPr>
          <a:xfrm>
            <a:off x="1357015" y="2743144"/>
            <a:ext cx="258496" cy="253833"/>
            <a:chOff x="1298781" y="3822989"/>
            <a:chExt cx="390186" cy="354791"/>
          </a:xfrm>
        </p:grpSpPr>
        <p:sp>
          <p:nvSpPr>
            <p:cNvPr id="325" name="Oval 324"/>
            <p:cNvSpPr/>
            <p:nvPr/>
          </p:nvSpPr>
          <p:spPr>
            <a:xfrm>
              <a:off x="1315115" y="3848167"/>
              <a:ext cx="347011" cy="310177"/>
            </a:xfrm>
            <a:prstGeom prst="ellipse">
              <a:avLst/>
            </a:prstGeom>
            <a:no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04" name="Oval 403"/>
            <p:cNvSpPr/>
            <p:nvPr/>
          </p:nvSpPr>
          <p:spPr>
            <a:xfrm>
              <a:off x="1446450" y="3822989"/>
              <a:ext cx="72304" cy="64629"/>
            </a:xfrm>
            <a:prstGeom prst="ellipse">
              <a:avLst/>
            </a:prstGeom>
            <a:solidFill>
              <a:srgbClr val="0070C0"/>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05" name="Oval 404"/>
            <p:cNvSpPr/>
            <p:nvPr/>
          </p:nvSpPr>
          <p:spPr>
            <a:xfrm>
              <a:off x="1450204" y="4113151"/>
              <a:ext cx="72304" cy="64629"/>
            </a:xfrm>
            <a:prstGeom prst="ellipse">
              <a:avLst/>
            </a:prstGeom>
            <a:solidFill>
              <a:srgbClr val="0070C0"/>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06" name="Oval 405"/>
            <p:cNvSpPr/>
            <p:nvPr/>
          </p:nvSpPr>
          <p:spPr>
            <a:xfrm>
              <a:off x="1616663" y="4027745"/>
              <a:ext cx="72304" cy="64629"/>
            </a:xfrm>
            <a:prstGeom prst="ellipse">
              <a:avLst/>
            </a:prstGeom>
            <a:solidFill>
              <a:srgbClr val="0070C0"/>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07" name="Oval 406"/>
            <p:cNvSpPr/>
            <p:nvPr/>
          </p:nvSpPr>
          <p:spPr>
            <a:xfrm>
              <a:off x="1298781" y="4027745"/>
              <a:ext cx="72304" cy="64629"/>
            </a:xfrm>
            <a:prstGeom prst="ellipse">
              <a:avLst/>
            </a:prstGeom>
            <a:solidFill>
              <a:srgbClr val="0070C0"/>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08" name="Oval 407"/>
            <p:cNvSpPr/>
            <p:nvPr/>
          </p:nvSpPr>
          <p:spPr>
            <a:xfrm>
              <a:off x="1607569" y="3887187"/>
              <a:ext cx="72304" cy="64629"/>
            </a:xfrm>
            <a:prstGeom prst="ellipse">
              <a:avLst/>
            </a:prstGeom>
            <a:solidFill>
              <a:srgbClr val="0070C0"/>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09" name="Oval 408"/>
            <p:cNvSpPr/>
            <p:nvPr/>
          </p:nvSpPr>
          <p:spPr>
            <a:xfrm>
              <a:off x="1303335" y="3883775"/>
              <a:ext cx="72304" cy="64629"/>
            </a:xfrm>
            <a:prstGeom prst="ellipse">
              <a:avLst/>
            </a:prstGeom>
            <a:solidFill>
              <a:srgbClr val="0070C0"/>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470" name="Flowchart: Magnetic Disk 469"/>
          <p:cNvSpPr/>
          <p:nvPr/>
        </p:nvSpPr>
        <p:spPr>
          <a:xfrm>
            <a:off x="2308698" y="2754477"/>
            <a:ext cx="290846" cy="232107"/>
          </a:xfrm>
          <a:prstGeom prst="flowChartMagneticDisk">
            <a:avLst/>
          </a:prstGeom>
          <a:solidFill>
            <a:schemeClr val="bg1"/>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71" name="Flowchart: Magnetic Disk 470"/>
          <p:cNvSpPr/>
          <p:nvPr/>
        </p:nvSpPr>
        <p:spPr>
          <a:xfrm>
            <a:off x="2461098" y="2906877"/>
            <a:ext cx="290846" cy="232107"/>
          </a:xfrm>
          <a:prstGeom prst="flowChartMagneticDisk">
            <a:avLst/>
          </a:prstGeom>
          <a:solidFill>
            <a:schemeClr val="bg1"/>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2" name="TextBox 51"/>
          <p:cNvSpPr txBox="1"/>
          <p:nvPr/>
        </p:nvSpPr>
        <p:spPr>
          <a:xfrm>
            <a:off x="3613963" y="2964157"/>
            <a:ext cx="1496111" cy="369332"/>
          </a:xfrm>
          <a:prstGeom prst="rect">
            <a:avLst/>
          </a:prstGeom>
          <a:noFill/>
        </p:spPr>
        <p:txBody>
          <a:bodyPr wrap="square" rtlCol="0">
            <a:spAutoFit/>
          </a:bodyPr>
          <a:lstStyle/>
          <a:p>
            <a:pPr algn="ctr"/>
            <a:r>
              <a:rPr lang="en-US" b="1" dirty="0">
                <a:solidFill>
                  <a:srgbClr val="1E4191">
                    <a:lumMod val="60000"/>
                    <a:lumOff val="40000"/>
                  </a:srgbClr>
                </a:solidFill>
              </a:rPr>
              <a:t>InSight</a:t>
            </a:r>
          </a:p>
        </p:txBody>
      </p:sp>
      <p:cxnSp>
        <p:nvCxnSpPr>
          <p:cNvPr id="109" name="Straight Connector 108"/>
          <p:cNvCxnSpPr/>
          <p:nvPr/>
        </p:nvCxnSpPr>
        <p:spPr>
          <a:xfrm>
            <a:off x="21683" y="1789704"/>
            <a:ext cx="12178747" cy="19293"/>
          </a:xfrm>
          <a:prstGeom prst="line">
            <a:avLst/>
          </a:prstGeom>
          <a:ln w="50800">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555128" y="3362232"/>
            <a:ext cx="1741331" cy="646331"/>
          </a:xfrm>
          <a:prstGeom prst="rect">
            <a:avLst/>
          </a:prstGeom>
          <a:noFill/>
        </p:spPr>
        <p:txBody>
          <a:bodyPr wrap="square" rtlCol="0">
            <a:spAutoFit/>
          </a:bodyPr>
          <a:lstStyle/>
          <a:p>
            <a:pPr algn="ctr"/>
            <a:r>
              <a:rPr lang="en-US" b="1" dirty="0" smtClean="0">
                <a:solidFill>
                  <a:srgbClr val="1E4191">
                    <a:lumMod val="60000"/>
                    <a:lumOff val="40000"/>
                  </a:srgbClr>
                </a:solidFill>
              </a:rPr>
              <a:t>Predix Platform</a:t>
            </a:r>
            <a:endParaRPr lang="en-US" b="1" dirty="0">
              <a:solidFill>
                <a:srgbClr val="1E4191">
                  <a:lumMod val="60000"/>
                  <a:lumOff val="40000"/>
                </a:srgbClr>
              </a:solidFill>
            </a:endParaRPr>
          </a:p>
        </p:txBody>
      </p:sp>
      <p:sp>
        <p:nvSpPr>
          <p:cNvPr id="225" name="Flowchart: Preparation 224"/>
          <p:cNvSpPr/>
          <p:nvPr/>
        </p:nvSpPr>
        <p:spPr>
          <a:xfrm>
            <a:off x="2288791" y="3487003"/>
            <a:ext cx="457200" cy="457200"/>
          </a:xfrm>
          <a:prstGeom prst="flowChartPreparation">
            <a:avLst/>
          </a:prstGeom>
          <a:solidFill>
            <a:srgbClr val="006AA5"/>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230" name="Flowchart: Preparation 229"/>
          <p:cNvSpPr/>
          <p:nvPr/>
        </p:nvSpPr>
        <p:spPr>
          <a:xfrm>
            <a:off x="1210345" y="3476432"/>
            <a:ext cx="457200" cy="457200"/>
          </a:xfrm>
          <a:prstGeom prst="flowChartPreparation">
            <a:avLst/>
          </a:prstGeom>
          <a:solidFill>
            <a:srgbClr val="006AA5"/>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grpSp>
        <p:nvGrpSpPr>
          <p:cNvPr id="232" name="Group 231"/>
          <p:cNvGrpSpPr/>
          <p:nvPr/>
        </p:nvGrpSpPr>
        <p:grpSpPr>
          <a:xfrm>
            <a:off x="5418648" y="4081916"/>
            <a:ext cx="1793507" cy="738664"/>
            <a:chOff x="3935868" y="3267785"/>
            <a:chExt cx="1834499" cy="738664"/>
          </a:xfrm>
        </p:grpSpPr>
        <p:grpSp>
          <p:nvGrpSpPr>
            <p:cNvPr id="233" name="Group 232"/>
            <p:cNvGrpSpPr/>
            <p:nvPr/>
          </p:nvGrpSpPr>
          <p:grpSpPr>
            <a:xfrm>
              <a:off x="3935868" y="3267785"/>
              <a:ext cx="1834499" cy="738664"/>
              <a:chOff x="3935868" y="3267785"/>
              <a:chExt cx="1834499" cy="738664"/>
            </a:xfrm>
          </p:grpSpPr>
          <p:sp>
            <p:nvSpPr>
              <p:cNvPr id="236" name="TextBox 235"/>
              <p:cNvSpPr txBox="1"/>
              <p:nvPr/>
            </p:nvSpPr>
            <p:spPr>
              <a:xfrm>
                <a:off x="3935868" y="3267785"/>
                <a:ext cx="1472024" cy="738664"/>
              </a:xfrm>
              <a:prstGeom prst="rect">
                <a:avLst/>
              </a:prstGeom>
              <a:noFill/>
            </p:spPr>
            <p:txBody>
              <a:bodyPr wrap="square" rtlCol="0">
                <a:spAutoFit/>
              </a:bodyPr>
              <a:lstStyle/>
              <a:p>
                <a:pPr marL="91440" indent="-91440">
                  <a:buClr>
                    <a:srgbClr val="1E4191">
                      <a:lumMod val="60000"/>
                      <a:lumOff val="40000"/>
                    </a:srgbClr>
                  </a:buClr>
                  <a:buFont typeface="Wingdings" panose="05000000000000000000" pitchFamily="2" charset="2"/>
                  <a:buChar char="§"/>
                </a:pPr>
                <a:r>
                  <a:rPr lang="en-US" sz="1050" dirty="0">
                    <a:solidFill>
                      <a:srgbClr val="1E4191">
                        <a:lumMod val="60000"/>
                        <a:lumOff val="40000"/>
                      </a:srgbClr>
                    </a:solidFill>
                  </a:rPr>
                  <a:t>Report Blueprints</a:t>
                </a:r>
              </a:p>
              <a:p>
                <a:pPr marL="91440" indent="-91440">
                  <a:buClr>
                    <a:srgbClr val="1E4191">
                      <a:lumMod val="60000"/>
                      <a:lumOff val="40000"/>
                    </a:srgbClr>
                  </a:buClr>
                  <a:buFont typeface="Wingdings" panose="05000000000000000000" pitchFamily="2" charset="2"/>
                  <a:buChar char="§"/>
                </a:pPr>
                <a:r>
                  <a:rPr lang="en-US" sz="1050" dirty="0">
                    <a:solidFill>
                      <a:srgbClr val="1E4191">
                        <a:lumMod val="60000"/>
                        <a:lumOff val="40000"/>
                      </a:srgbClr>
                    </a:solidFill>
                  </a:rPr>
                  <a:t>Report Templates</a:t>
                </a:r>
              </a:p>
              <a:p>
                <a:pPr marL="91440" indent="-91440">
                  <a:buClr>
                    <a:srgbClr val="1E4191">
                      <a:lumMod val="60000"/>
                      <a:lumOff val="40000"/>
                    </a:srgbClr>
                  </a:buClr>
                  <a:buFont typeface="Wingdings" panose="05000000000000000000" pitchFamily="2" charset="2"/>
                  <a:buChar char="§"/>
                </a:pPr>
                <a:r>
                  <a:rPr lang="en-US" sz="1050" dirty="0">
                    <a:solidFill>
                      <a:srgbClr val="1E4191">
                        <a:lumMod val="60000"/>
                        <a:lumOff val="40000"/>
                      </a:srgbClr>
                    </a:solidFill>
                  </a:rPr>
                  <a:t>Report Definitions</a:t>
                </a:r>
              </a:p>
              <a:p>
                <a:pPr marL="91440" indent="-91440">
                  <a:buClr>
                    <a:srgbClr val="1E4191">
                      <a:lumMod val="60000"/>
                      <a:lumOff val="40000"/>
                    </a:srgbClr>
                  </a:buClr>
                  <a:buFont typeface="Wingdings" panose="05000000000000000000" pitchFamily="2" charset="2"/>
                  <a:buChar char="§"/>
                </a:pPr>
                <a:r>
                  <a:rPr lang="en-US" sz="1050" dirty="0">
                    <a:solidFill>
                      <a:srgbClr val="1E4191">
                        <a:lumMod val="60000"/>
                        <a:lumOff val="40000"/>
                      </a:srgbClr>
                    </a:solidFill>
                  </a:rPr>
                  <a:t>Report Schedules</a:t>
                </a:r>
              </a:p>
            </p:txBody>
          </p:sp>
          <p:sp>
            <p:nvSpPr>
              <p:cNvPr id="237" name="Rounded Rectangle 236"/>
              <p:cNvSpPr/>
              <p:nvPr/>
            </p:nvSpPr>
            <p:spPr>
              <a:xfrm>
                <a:off x="3949312" y="3303356"/>
                <a:ext cx="1821055" cy="67359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234" name="Flowchart: Magnetic Disk 233"/>
            <p:cNvSpPr/>
            <p:nvPr/>
          </p:nvSpPr>
          <p:spPr>
            <a:xfrm>
              <a:off x="5268936" y="3418401"/>
              <a:ext cx="290846" cy="232107"/>
            </a:xfrm>
            <a:prstGeom prst="flowChartMagneticDisk">
              <a:avLst/>
            </a:prstGeom>
            <a:solidFill>
              <a:schemeClr val="bg1"/>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35" name="Flowchart: Magnetic Disk 234"/>
            <p:cNvSpPr/>
            <p:nvPr/>
          </p:nvSpPr>
          <p:spPr>
            <a:xfrm>
              <a:off x="5421336" y="3570801"/>
              <a:ext cx="290846" cy="232107"/>
            </a:xfrm>
            <a:prstGeom prst="flowChartMagneticDisk">
              <a:avLst/>
            </a:prstGeom>
            <a:solidFill>
              <a:schemeClr val="bg1"/>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238" name="Flowchart: Preparation 237"/>
          <p:cNvSpPr/>
          <p:nvPr/>
        </p:nvSpPr>
        <p:spPr>
          <a:xfrm>
            <a:off x="5859186" y="3519519"/>
            <a:ext cx="457200" cy="457200"/>
          </a:xfrm>
          <a:prstGeom prst="flowChartPreparation">
            <a:avLst/>
          </a:prstGeom>
          <a:solidFill>
            <a:srgbClr val="5881DD"/>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239" name="Flowchart: Preparation 238"/>
          <p:cNvSpPr/>
          <p:nvPr/>
        </p:nvSpPr>
        <p:spPr>
          <a:xfrm>
            <a:off x="7585438" y="4545756"/>
            <a:ext cx="457200" cy="457200"/>
          </a:xfrm>
          <a:prstGeom prst="flowChartPreparation">
            <a:avLst/>
          </a:prstGeom>
          <a:solidFill>
            <a:schemeClr val="tx1">
              <a:lumMod val="20000"/>
              <a:lumOff val="8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240" name="TextBox 239"/>
          <p:cNvSpPr txBox="1"/>
          <p:nvPr/>
        </p:nvSpPr>
        <p:spPr>
          <a:xfrm>
            <a:off x="8047808" y="4455774"/>
            <a:ext cx="997389" cy="461665"/>
          </a:xfrm>
          <a:prstGeom prst="rect">
            <a:avLst/>
          </a:prstGeom>
          <a:noFill/>
        </p:spPr>
        <p:txBody>
          <a:bodyPr wrap="none" rtlCol="0">
            <a:spAutoFit/>
          </a:bodyPr>
          <a:lstStyle/>
          <a:p>
            <a:pPr algn="ctr"/>
            <a:r>
              <a:rPr lang="en-US" sz="1200" b="1" dirty="0">
                <a:solidFill>
                  <a:srgbClr val="1E4191">
                    <a:lumMod val="60000"/>
                    <a:lumOff val="40000"/>
                  </a:srgbClr>
                </a:solidFill>
              </a:rPr>
              <a:t>Report</a:t>
            </a:r>
            <a:br>
              <a:rPr lang="en-US" sz="1200" b="1" dirty="0">
                <a:solidFill>
                  <a:srgbClr val="1E4191">
                    <a:lumMod val="60000"/>
                    <a:lumOff val="40000"/>
                  </a:srgbClr>
                </a:solidFill>
              </a:rPr>
            </a:br>
            <a:r>
              <a:rPr lang="en-US" sz="1200" b="1" dirty="0">
                <a:solidFill>
                  <a:srgbClr val="1E4191">
                    <a:lumMod val="60000"/>
                    <a:lumOff val="40000"/>
                  </a:srgbClr>
                </a:solidFill>
              </a:rPr>
              <a:t>Generation</a:t>
            </a:r>
          </a:p>
        </p:txBody>
      </p:sp>
      <p:sp>
        <p:nvSpPr>
          <p:cNvPr id="241" name="TextBox 240"/>
          <p:cNvSpPr txBox="1"/>
          <p:nvPr/>
        </p:nvSpPr>
        <p:spPr>
          <a:xfrm>
            <a:off x="6085667" y="3490024"/>
            <a:ext cx="1397189" cy="461665"/>
          </a:xfrm>
          <a:prstGeom prst="rect">
            <a:avLst/>
          </a:prstGeom>
          <a:noFill/>
        </p:spPr>
        <p:txBody>
          <a:bodyPr wrap="square" rtlCol="0">
            <a:spAutoFit/>
          </a:bodyPr>
          <a:lstStyle/>
          <a:p>
            <a:pPr algn="ctr"/>
            <a:r>
              <a:rPr lang="en-US" sz="1200" b="1" dirty="0">
                <a:solidFill>
                  <a:srgbClr val="1E4191">
                    <a:lumMod val="60000"/>
                    <a:lumOff val="40000"/>
                  </a:srgbClr>
                </a:solidFill>
              </a:rPr>
              <a:t>Reporting </a:t>
            </a:r>
            <a:br>
              <a:rPr lang="en-US" sz="1200" b="1" dirty="0">
                <a:solidFill>
                  <a:srgbClr val="1E4191">
                    <a:lumMod val="60000"/>
                    <a:lumOff val="40000"/>
                  </a:srgbClr>
                </a:solidFill>
              </a:rPr>
            </a:br>
            <a:r>
              <a:rPr lang="en-US" sz="1200" b="1" dirty="0">
                <a:solidFill>
                  <a:srgbClr val="1E4191">
                    <a:lumMod val="60000"/>
                    <a:lumOff val="40000"/>
                  </a:srgbClr>
                </a:solidFill>
              </a:rPr>
              <a:t>APIs</a:t>
            </a:r>
          </a:p>
        </p:txBody>
      </p:sp>
      <p:sp>
        <p:nvSpPr>
          <p:cNvPr id="248" name="TextBox 247"/>
          <p:cNvSpPr txBox="1"/>
          <p:nvPr/>
        </p:nvSpPr>
        <p:spPr>
          <a:xfrm>
            <a:off x="7809678" y="5126141"/>
            <a:ext cx="1051919" cy="646331"/>
          </a:xfrm>
          <a:prstGeom prst="rect">
            <a:avLst/>
          </a:prstGeom>
          <a:noFill/>
        </p:spPr>
        <p:txBody>
          <a:bodyPr wrap="square" rtlCol="0">
            <a:spAutoFit/>
          </a:bodyPr>
          <a:lstStyle/>
          <a:p>
            <a:pPr algn="ctr"/>
            <a:r>
              <a:rPr lang="en-US" sz="1200" b="1" dirty="0">
                <a:solidFill>
                  <a:srgbClr val="1E4191">
                    <a:lumMod val="60000"/>
                    <a:lumOff val="40000"/>
                  </a:srgbClr>
                </a:solidFill>
              </a:rPr>
              <a:t>Report </a:t>
            </a:r>
          </a:p>
          <a:p>
            <a:pPr algn="ctr"/>
            <a:r>
              <a:rPr lang="en-US" sz="1200" b="1" dirty="0">
                <a:solidFill>
                  <a:srgbClr val="1E4191">
                    <a:lumMod val="60000"/>
                    <a:lumOff val="40000"/>
                  </a:srgbClr>
                </a:solidFill>
              </a:rPr>
              <a:t>Generation Workers</a:t>
            </a:r>
          </a:p>
        </p:txBody>
      </p:sp>
      <p:sp>
        <p:nvSpPr>
          <p:cNvPr id="250" name="Flowchart: Preparation 249"/>
          <p:cNvSpPr/>
          <p:nvPr/>
        </p:nvSpPr>
        <p:spPr>
          <a:xfrm>
            <a:off x="7999077" y="5743526"/>
            <a:ext cx="457200" cy="457200"/>
          </a:xfrm>
          <a:prstGeom prst="flowChartPreparation">
            <a:avLst/>
          </a:prstGeom>
          <a:solidFill>
            <a:schemeClr val="tx1">
              <a:lumMod val="20000"/>
              <a:lumOff val="8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251" name="Shape 250"/>
          <p:cNvSpPr>
            <a:spLocks noChangeAspect="1"/>
          </p:cNvSpPr>
          <p:nvPr/>
        </p:nvSpPr>
        <p:spPr>
          <a:xfrm>
            <a:off x="8126507" y="5854905"/>
            <a:ext cx="224394" cy="228600"/>
          </a:xfrm>
          <a:prstGeom prst="gear9">
            <a:avLst/>
          </a:prstGeom>
          <a:noFill/>
          <a:ln>
            <a:solidFill>
              <a:schemeClr val="bg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4" name="Flowchart: Preparation 253"/>
          <p:cNvSpPr/>
          <p:nvPr/>
        </p:nvSpPr>
        <p:spPr>
          <a:xfrm>
            <a:off x="8151477" y="5895926"/>
            <a:ext cx="457200" cy="457200"/>
          </a:xfrm>
          <a:prstGeom prst="flowChartPreparation">
            <a:avLst/>
          </a:prstGeom>
          <a:solidFill>
            <a:schemeClr val="tx1">
              <a:lumMod val="20000"/>
              <a:lumOff val="8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255" name="Rounded Rectangle 254"/>
          <p:cNvSpPr/>
          <p:nvPr/>
        </p:nvSpPr>
        <p:spPr>
          <a:xfrm>
            <a:off x="7785781" y="5149713"/>
            <a:ext cx="1075816" cy="1439195"/>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56" name="Flowchart: Direct Access Storage 255"/>
          <p:cNvSpPr/>
          <p:nvPr/>
        </p:nvSpPr>
        <p:spPr>
          <a:xfrm rot="10800000">
            <a:off x="7546909" y="5245206"/>
            <a:ext cx="322903" cy="158448"/>
          </a:xfrm>
          <a:prstGeom prst="flowChartMagneticDrum">
            <a:avLst/>
          </a:prstGeom>
          <a:solidFill>
            <a:schemeClr val="bg1"/>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57" name="Shape 256"/>
          <p:cNvSpPr>
            <a:spLocks noChangeAspect="1"/>
          </p:cNvSpPr>
          <p:nvPr/>
        </p:nvSpPr>
        <p:spPr>
          <a:xfrm>
            <a:off x="8262985" y="5998202"/>
            <a:ext cx="224394" cy="228600"/>
          </a:xfrm>
          <a:prstGeom prst="gear9">
            <a:avLst/>
          </a:prstGeom>
          <a:noFill/>
          <a:ln>
            <a:solidFill>
              <a:schemeClr val="bg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9" name="Flowchart: Preparation 258"/>
          <p:cNvSpPr/>
          <p:nvPr/>
        </p:nvSpPr>
        <p:spPr>
          <a:xfrm>
            <a:off x="8303877" y="6048326"/>
            <a:ext cx="457200" cy="457200"/>
          </a:xfrm>
          <a:prstGeom prst="flowChartPreparation">
            <a:avLst/>
          </a:prstGeom>
          <a:solidFill>
            <a:schemeClr val="tx1">
              <a:lumMod val="20000"/>
              <a:lumOff val="8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260" name="Shape 259"/>
          <p:cNvSpPr>
            <a:spLocks noChangeAspect="1"/>
          </p:cNvSpPr>
          <p:nvPr/>
        </p:nvSpPr>
        <p:spPr>
          <a:xfrm>
            <a:off x="8424486" y="6159703"/>
            <a:ext cx="224394" cy="228600"/>
          </a:xfrm>
          <a:prstGeom prst="gear9">
            <a:avLst/>
          </a:prstGeom>
          <a:noFill/>
          <a:ln>
            <a:solidFill>
              <a:schemeClr val="bg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9" name="Flowchart: Preparation 278"/>
          <p:cNvSpPr/>
          <p:nvPr/>
        </p:nvSpPr>
        <p:spPr>
          <a:xfrm>
            <a:off x="10472174" y="4840481"/>
            <a:ext cx="293773" cy="258025"/>
          </a:xfrm>
          <a:prstGeom prst="flowChartPreparation">
            <a:avLst/>
          </a:prstGeom>
          <a:solidFill>
            <a:schemeClr val="tx1">
              <a:lumMod val="20000"/>
              <a:lumOff val="8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FC000"/>
              </a:solidFill>
            </a:endParaRPr>
          </a:p>
        </p:txBody>
      </p:sp>
      <p:sp>
        <p:nvSpPr>
          <p:cNvPr id="280" name="TextBox 279"/>
          <p:cNvSpPr txBox="1"/>
          <p:nvPr/>
        </p:nvSpPr>
        <p:spPr>
          <a:xfrm>
            <a:off x="10738129" y="4739257"/>
            <a:ext cx="1288960" cy="553998"/>
          </a:xfrm>
          <a:prstGeom prst="rect">
            <a:avLst/>
          </a:prstGeom>
          <a:noFill/>
        </p:spPr>
        <p:txBody>
          <a:bodyPr wrap="square" rtlCol="0">
            <a:spAutoFit/>
          </a:bodyPr>
          <a:lstStyle/>
          <a:p>
            <a:r>
              <a:rPr lang="en-US" sz="1000" b="1" dirty="0">
                <a:solidFill>
                  <a:srgbClr val="FFC000"/>
                </a:solidFill>
              </a:rPr>
              <a:t>HTTPS </a:t>
            </a:r>
            <a:r>
              <a:rPr lang="en-US" sz="1000" b="1" dirty="0" err="1">
                <a:solidFill>
                  <a:srgbClr val="FFC000"/>
                </a:solidFill>
              </a:rPr>
              <a:t>WebHooks</a:t>
            </a:r>
            <a:r>
              <a:rPr lang="en-US" sz="1000" b="1" dirty="0">
                <a:solidFill>
                  <a:srgbClr val="FFC000"/>
                </a:solidFill>
              </a:rPr>
              <a:t>/</a:t>
            </a:r>
          </a:p>
          <a:p>
            <a:r>
              <a:rPr lang="en-US" sz="1000" b="1" dirty="0">
                <a:solidFill>
                  <a:srgbClr val="FFC000"/>
                </a:solidFill>
              </a:rPr>
              <a:t>Notifications</a:t>
            </a:r>
          </a:p>
        </p:txBody>
      </p:sp>
      <p:sp>
        <p:nvSpPr>
          <p:cNvPr id="282" name="Rounded Rectangle 281"/>
          <p:cNvSpPr/>
          <p:nvPr/>
        </p:nvSpPr>
        <p:spPr>
          <a:xfrm>
            <a:off x="10372312" y="4719300"/>
            <a:ext cx="1625270" cy="2035022"/>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sp>
        <p:nvSpPr>
          <p:cNvPr id="283" name="TextBox 282"/>
          <p:cNvSpPr txBox="1"/>
          <p:nvPr/>
        </p:nvSpPr>
        <p:spPr>
          <a:xfrm>
            <a:off x="10201483" y="4440168"/>
            <a:ext cx="2004276" cy="276999"/>
          </a:xfrm>
          <a:prstGeom prst="rect">
            <a:avLst/>
          </a:prstGeom>
          <a:noFill/>
        </p:spPr>
        <p:txBody>
          <a:bodyPr wrap="square" rtlCol="0">
            <a:spAutoFit/>
          </a:bodyPr>
          <a:lstStyle/>
          <a:p>
            <a:pPr algn="ctr"/>
            <a:r>
              <a:rPr lang="en-US" sz="1200" b="1" dirty="0">
                <a:solidFill>
                  <a:srgbClr val="FFC000"/>
                </a:solidFill>
              </a:rPr>
              <a:t>Report Distribution</a:t>
            </a:r>
          </a:p>
        </p:txBody>
      </p:sp>
      <p:sp>
        <p:nvSpPr>
          <p:cNvPr id="286" name="TextBox 285"/>
          <p:cNvSpPr txBox="1"/>
          <p:nvPr/>
        </p:nvSpPr>
        <p:spPr>
          <a:xfrm>
            <a:off x="132886" y="3372841"/>
            <a:ext cx="1106706" cy="646331"/>
          </a:xfrm>
          <a:prstGeom prst="rect">
            <a:avLst/>
          </a:prstGeom>
          <a:noFill/>
        </p:spPr>
        <p:txBody>
          <a:bodyPr wrap="square" rtlCol="0">
            <a:spAutoFit/>
          </a:bodyPr>
          <a:lstStyle/>
          <a:p>
            <a:pPr algn="r"/>
            <a:r>
              <a:rPr lang="en-US" sz="1200" dirty="0">
                <a:solidFill>
                  <a:srgbClr val="1E4191">
                    <a:lumMod val="60000"/>
                    <a:lumOff val="40000"/>
                  </a:srgbClr>
                </a:solidFill>
              </a:rPr>
              <a:t>Time </a:t>
            </a:r>
          </a:p>
          <a:p>
            <a:pPr algn="r"/>
            <a:r>
              <a:rPr lang="en-US" sz="1200" dirty="0">
                <a:solidFill>
                  <a:srgbClr val="1E4191">
                    <a:lumMod val="60000"/>
                    <a:lumOff val="40000"/>
                  </a:srgbClr>
                </a:solidFill>
              </a:rPr>
              <a:t>Series </a:t>
            </a:r>
          </a:p>
          <a:p>
            <a:pPr algn="r"/>
            <a:r>
              <a:rPr lang="en-US" sz="1200" dirty="0">
                <a:solidFill>
                  <a:srgbClr val="1E4191">
                    <a:lumMod val="60000"/>
                    <a:lumOff val="40000"/>
                  </a:srgbClr>
                </a:solidFill>
              </a:rPr>
              <a:t>Data</a:t>
            </a:r>
          </a:p>
        </p:txBody>
      </p:sp>
      <p:sp>
        <p:nvSpPr>
          <p:cNvPr id="287" name="TextBox 286"/>
          <p:cNvSpPr txBox="1"/>
          <p:nvPr/>
        </p:nvSpPr>
        <p:spPr>
          <a:xfrm>
            <a:off x="2849595" y="3408212"/>
            <a:ext cx="705533" cy="461665"/>
          </a:xfrm>
          <a:prstGeom prst="rect">
            <a:avLst/>
          </a:prstGeom>
          <a:noFill/>
        </p:spPr>
        <p:txBody>
          <a:bodyPr wrap="square" rtlCol="0">
            <a:spAutoFit/>
          </a:bodyPr>
          <a:lstStyle/>
          <a:p>
            <a:r>
              <a:rPr lang="en-US" sz="1200" dirty="0">
                <a:solidFill>
                  <a:srgbClr val="1E4191">
                    <a:lumMod val="60000"/>
                    <a:lumOff val="40000"/>
                  </a:srgbClr>
                </a:solidFill>
              </a:rPr>
              <a:t>Asset </a:t>
            </a:r>
            <a:br>
              <a:rPr lang="en-US" sz="1200" dirty="0">
                <a:solidFill>
                  <a:srgbClr val="1E4191">
                    <a:lumMod val="60000"/>
                    <a:lumOff val="40000"/>
                  </a:srgbClr>
                </a:solidFill>
              </a:rPr>
            </a:br>
            <a:r>
              <a:rPr lang="en-US" sz="1200" dirty="0">
                <a:solidFill>
                  <a:srgbClr val="1E4191">
                    <a:lumMod val="60000"/>
                    <a:lumOff val="40000"/>
                  </a:srgbClr>
                </a:solidFill>
              </a:rPr>
              <a:t>Data</a:t>
            </a:r>
          </a:p>
        </p:txBody>
      </p:sp>
      <p:sp>
        <p:nvSpPr>
          <p:cNvPr id="288" name="Flowchart: Magnetic Disk 287"/>
          <p:cNvSpPr/>
          <p:nvPr/>
        </p:nvSpPr>
        <p:spPr>
          <a:xfrm>
            <a:off x="2378447" y="3543137"/>
            <a:ext cx="290846" cy="232107"/>
          </a:xfrm>
          <a:prstGeom prst="flowChartMagneticDisk">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89" name="Flowchart: Magnetic Disk 288"/>
          <p:cNvSpPr/>
          <p:nvPr/>
        </p:nvSpPr>
        <p:spPr>
          <a:xfrm>
            <a:off x="2530847" y="3695537"/>
            <a:ext cx="290846" cy="232107"/>
          </a:xfrm>
          <a:prstGeom prst="flowChartMagneticDisk">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290" name="Group 289"/>
          <p:cNvGrpSpPr/>
          <p:nvPr/>
        </p:nvGrpSpPr>
        <p:grpSpPr>
          <a:xfrm>
            <a:off x="1313315" y="3561615"/>
            <a:ext cx="258496" cy="274305"/>
            <a:chOff x="1298781" y="3794375"/>
            <a:chExt cx="390186" cy="383405"/>
          </a:xfrm>
          <a:noFill/>
        </p:grpSpPr>
        <p:sp>
          <p:nvSpPr>
            <p:cNvPr id="291" name="Oval 290"/>
            <p:cNvSpPr/>
            <p:nvPr/>
          </p:nvSpPr>
          <p:spPr>
            <a:xfrm>
              <a:off x="1304814" y="3848166"/>
              <a:ext cx="347011" cy="310177"/>
            </a:xfrm>
            <a:prstGeom prst="ellipse">
              <a:avLst/>
            </a:prstGeom>
            <a:grp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92" name="Oval 291"/>
            <p:cNvSpPr/>
            <p:nvPr/>
          </p:nvSpPr>
          <p:spPr>
            <a:xfrm>
              <a:off x="1446450" y="3794375"/>
              <a:ext cx="72304" cy="64628"/>
            </a:xfrm>
            <a:prstGeom prst="ellipse">
              <a:avLst/>
            </a:prstGeom>
            <a:grp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96" name="Oval 295"/>
            <p:cNvSpPr/>
            <p:nvPr/>
          </p:nvSpPr>
          <p:spPr>
            <a:xfrm>
              <a:off x="1450204" y="4113151"/>
              <a:ext cx="72304" cy="64629"/>
            </a:xfrm>
            <a:prstGeom prst="ellipse">
              <a:avLst/>
            </a:prstGeom>
            <a:grp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97" name="Oval 296"/>
            <p:cNvSpPr/>
            <p:nvPr/>
          </p:nvSpPr>
          <p:spPr>
            <a:xfrm>
              <a:off x="1616663" y="4027745"/>
              <a:ext cx="72304" cy="64629"/>
            </a:xfrm>
            <a:prstGeom prst="ellipse">
              <a:avLst/>
            </a:prstGeom>
            <a:grp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98" name="Oval 297"/>
            <p:cNvSpPr/>
            <p:nvPr/>
          </p:nvSpPr>
          <p:spPr>
            <a:xfrm>
              <a:off x="1298781" y="4027745"/>
              <a:ext cx="72304" cy="64629"/>
            </a:xfrm>
            <a:prstGeom prst="ellipse">
              <a:avLst/>
            </a:prstGeom>
            <a:grp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99" name="Oval 298"/>
            <p:cNvSpPr/>
            <p:nvPr/>
          </p:nvSpPr>
          <p:spPr>
            <a:xfrm>
              <a:off x="1607569" y="3887187"/>
              <a:ext cx="72304" cy="64629"/>
            </a:xfrm>
            <a:prstGeom prst="ellipse">
              <a:avLst/>
            </a:prstGeom>
            <a:grp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00" name="Oval 299"/>
            <p:cNvSpPr/>
            <p:nvPr/>
          </p:nvSpPr>
          <p:spPr>
            <a:xfrm>
              <a:off x="1303335" y="3883775"/>
              <a:ext cx="72304" cy="64629"/>
            </a:xfrm>
            <a:prstGeom prst="ellipse">
              <a:avLst/>
            </a:prstGeom>
            <a:grp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18" name="Group 17"/>
          <p:cNvGrpSpPr/>
          <p:nvPr/>
        </p:nvGrpSpPr>
        <p:grpSpPr>
          <a:xfrm>
            <a:off x="9495640" y="3465971"/>
            <a:ext cx="1762238" cy="486341"/>
            <a:chOff x="7774155" y="5964325"/>
            <a:chExt cx="1762238" cy="486341"/>
          </a:xfrm>
        </p:grpSpPr>
        <p:sp>
          <p:nvSpPr>
            <p:cNvPr id="242" name="TextBox 241"/>
            <p:cNvSpPr txBox="1"/>
            <p:nvPr/>
          </p:nvSpPr>
          <p:spPr>
            <a:xfrm>
              <a:off x="8323175" y="5964325"/>
              <a:ext cx="1213218" cy="461665"/>
            </a:xfrm>
            <a:prstGeom prst="rect">
              <a:avLst/>
            </a:prstGeom>
            <a:noFill/>
          </p:spPr>
          <p:txBody>
            <a:bodyPr wrap="square" rtlCol="0">
              <a:spAutoFit/>
            </a:bodyPr>
            <a:lstStyle/>
            <a:p>
              <a:r>
                <a:rPr lang="en-US" sz="1200" dirty="0">
                  <a:solidFill>
                    <a:srgbClr val="1E4191">
                      <a:lumMod val="60000"/>
                      <a:lumOff val="40000"/>
                    </a:srgbClr>
                  </a:solidFill>
                </a:rPr>
                <a:t>Elastic BLOB</a:t>
              </a:r>
              <a:r>
                <a:rPr lang="en-US" sz="1200" b="1" dirty="0">
                  <a:solidFill>
                    <a:srgbClr val="1E4191">
                      <a:lumMod val="60000"/>
                      <a:lumOff val="40000"/>
                    </a:srgbClr>
                  </a:solidFill>
                </a:rPr>
                <a:t> </a:t>
              </a:r>
              <a:r>
                <a:rPr lang="en-US" sz="1200" dirty="0">
                  <a:solidFill>
                    <a:srgbClr val="1E4191">
                      <a:lumMod val="60000"/>
                      <a:lumOff val="40000"/>
                    </a:srgbClr>
                  </a:solidFill>
                </a:rPr>
                <a:t>storage</a:t>
              </a:r>
            </a:p>
          </p:txBody>
        </p:sp>
        <p:sp>
          <p:nvSpPr>
            <p:cNvPr id="303" name="Flowchart: Preparation 302"/>
            <p:cNvSpPr/>
            <p:nvPr/>
          </p:nvSpPr>
          <p:spPr>
            <a:xfrm>
              <a:off x="7892635" y="5993466"/>
              <a:ext cx="457200" cy="457200"/>
            </a:xfrm>
            <a:prstGeom prst="flowChartPreparation">
              <a:avLst/>
            </a:prstGeom>
            <a:solidFill>
              <a:srgbClr val="006AA5"/>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grpSp>
          <p:nvGrpSpPr>
            <p:cNvPr id="243" name="Group 242"/>
            <p:cNvGrpSpPr/>
            <p:nvPr/>
          </p:nvGrpSpPr>
          <p:grpSpPr>
            <a:xfrm>
              <a:off x="7774155" y="6043173"/>
              <a:ext cx="682641" cy="293786"/>
              <a:chOff x="8953864" y="3609707"/>
              <a:chExt cx="682641" cy="293786"/>
            </a:xfrm>
          </p:grpSpPr>
          <p:sp>
            <p:nvSpPr>
              <p:cNvPr id="244" name="Flowchart: Magnetic Disk 243"/>
              <p:cNvSpPr/>
              <p:nvPr/>
            </p:nvSpPr>
            <p:spPr>
              <a:xfrm>
                <a:off x="9156689" y="3676402"/>
                <a:ext cx="277006" cy="216566"/>
              </a:xfrm>
              <a:prstGeom prst="flowChartMagneticDisk">
                <a:avLst/>
              </a:prstGeom>
              <a:solidFill>
                <a:schemeClr val="bg1"/>
              </a:solidFill>
              <a:ln w="254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245" name="Group 244"/>
              <p:cNvGrpSpPr/>
              <p:nvPr/>
            </p:nvGrpSpPr>
            <p:grpSpPr>
              <a:xfrm>
                <a:off x="8953864" y="3609707"/>
                <a:ext cx="682641" cy="293786"/>
                <a:chOff x="10379179" y="4824107"/>
                <a:chExt cx="271277" cy="130430"/>
              </a:xfrm>
            </p:grpSpPr>
            <p:sp>
              <p:nvSpPr>
                <p:cNvPr id="246" name="Folded Corner 245"/>
                <p:cNvSpPr/>
                <p:nvPr/>
              </p:nvSpPr>
              <p:spPr>
                <a:xfrm rot="16200000">
                  <a:off x="10463740" y="4857793"/>
                  <a:ext cx="104823" cy="68398"/>
                </a:xfrm>
                <a:prstGeom prst="foldedCorner">
                  <a:avLst/>
                </a:prstGeom>
                <a:solidFill>
                  <a:schemeClr val="bg1"/>
                </a:solidFill>
                <a:ln w="635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rgbClr val="FFFFFF"/>
                    </a:solidFill>
                  </a:endParaRPr>
                </a:p>
              </p:txBody>
            </p:sp>
            <p:sp>
              <p:nvSpPr>
                <p:cNvPr id="247" name="TextBox 246"/>
                <p:cNvSpPr txBox="1"/>
                <p:nvPr/>
              </p:nvSpPr>
              <p:spPr>
                <a:xfrm>
                  <a:off x="10379179" y="4824107"/>
                  <a:ext cx="271277" cy="130430"/>
                </a:xfrm>
                <a:prstGeom prst="rect">
                  <a:avLst/>
                </a:prstGeom>
                <a:noFill/>
              </p:spPr>
              <p:txBody>
                <a:bodyPr wrap="square" rtlCol="0" anchor="ctr">
                  <a:spAutoFit/>
                </a:bodyPr>
                <a:lstStyle/>
                <a:p>
                  <a:pPr algn="ctr"/>
                  <a:r>
                    <a:rPr lang="en-US" sz="300" b="1" dirty="0">
                      <a:solidFill>
                        <a:srgbClr val="1E4191">
                          <a:lumMod val="60000"/>
                          <a:lumOff val="40000"/>
                        </a:srgbClr>
                      </a:solidFill>
                      <a:latin typeface="Courier New" panose="02070309020205020404" pitchFamily="49" charset="0"/>
                      <a:cs typeface="Courier New" panose="02070309020205020404" pitchFamily="49" charset="0"/>
                    </a:rPr>
                    <a:t>101010</a:t>
                  </a:r>
                </a:p>
                <a:p>
                  <a:pPr algn="ctr"/>
                  <a:r>
                    <a:rPr lang="en-US" sz="300" b="1" dirty="0">
                      <a:solidFill>
                        <a:srgbClr val="1E4191">
                          <a:lumMod val="60000"/>
                          <a:lumOff val="40000"/>
                        </a:srgbClr>
                      </a:solidFill>
                      <a:latin typeface="Courier New" panose="02070309020205020404" pitchFamily="49" charset="0"/>
                      <a:cs typeface="Courier New" panose="02070309020205020404" pitchFamily="49" charset="0"/>
                    </a:rPr>
                    <a:t>010101</a:t>
                  </a:r>
                  <a:br>
                    <a:rPr lang="en-US" sz="300" b="1" dirty="0">
                      <a:solidFill>
                        <a:srgbClr val="1E4191">
                          <a:lumMod val="60000"/>
                          <a:lumOff val="40000"/>
                        </a:srgbClr>
                      </a:solidFill>
                      <a:latin typeface="Courier New" panose="02070309020205020404" pitchFamily="49" charset="0"/>
                      <a:cs typeface="Courier New" panose="02070309020205020404" pitchFamily="49" charset="0"/>
                    </a:rPr>
                  </a:br>
                  <a:r>
                    <a:rPr lang="en-US" sz="300" b="1" dirty="0">
                      <a:solidFill>
                        <a:srgbClr val="1E4191">
                          <a:lumMod val="60000"/>
                          <a:lumOff val="40000"/>
                        </a:srgbClr>
                      </a:solidFill>
                      <a:latin typeface="Courier New" panose="02070309020205020404" pitchFamily="49" charset="0"/>
                      <a:cs typeface="Courier New" panose="02070309020205020404" pitchFamily="49" charset="0"/>
                    </a:rPr>
                    <a:t>101010</a:t>
                  </a:r>
                  <a:br>
                    <a:rPr lang="en-US" sz="300" b="1" dirty="0">
                      <a:solidFill>
                        <a:srgbClr val="1E4191">
                          <a:lumMod val="60000"/>
                          <a:lumOff val="40000"/>
                        </a:srgbClr>
                      </a:solidFill>
                      <a:latin typeface="Courier New" panose="02070309020205020404" pitchFamily="49" charset="0"/>
                      <a:cs typeface="Courier New" panose="02070309020205020404" pitchFamily="49" charset="0"/>
                    </a:rPr>
                  </a:br>
                  <a:r>
                    <a:rPr lang="en-US" sz="300" b="1" dirty="0">
                      <a:solidFill>
                        <a:srgbClr val="1E4191">
                          <a:lumMod val="60000"/>
                          <a:lumOff val="40000"/>
                        </a:srgbClr>
                      </a:solidFill>
                      <a:latin typeface="Courier New" panose="02070309020205020404" pitchFamily="49" charset="0"/>
                      <a:cs typeface="Courier New" panose="02070309020205020404" pitchFamily="49" charset="0"/>
                    </a:rPr>
                    <a:t>010101</a:t>
                  </a:r>
                  <a:br>
                    <a:rPr lang="en-US" sz="300" b="1" dirty="0">
                      <a:solidFill>
                        <a:srgbClr val="1E4191">
                          <a:lumMod val="60000"/>
                          <a:lumOff val="40000"/>
                        </a:srgbClr>
                      </a:solidFill>
                      <a:latin typeface="Courier New" panose="02070309020205020404" pitchFamily="49" charset="0"/>
                      <a:cs typeface="Courier New" panose="02070309020205020404" pitchFamily="49" charset="0"/>
                    </a:rPr>
                  </a:br>
                  <a:r>
                    <a:rPr lang="en-US" sz="300" b="1" dirty="0">
                      <a:solidFill>
                        <a:srgbClr val="1E4191">
                          <a:lumMod val="60000"/>
                          <a:lumOff val="40000"/>
                        </a:srgbClr>
                      </a:solidFill>
                      <a:latin typeface="Courier New" panose="02070309020205020404" pitchFamily="49" charset="0"/>
                      <a:cs typeface="Courier New" panose="02070309020205020404" pitchFamily="49" charset="0"/>
                    </a:rPr>
                    <a:t>101010</a:t>
                  </a:r>
                </a:p>
              </p:txBody>
            </p:sp>
          </p:grpSp>
        </p:grpSp>
      </p:grpSp>
      <p:sp>
        <p:nvSpPr>
          <p:cNvPr id="304" name="Flowchart: Preparation 303"/>
          <p:cNvSpPr/>
          <p:nvPr/>
        </p:nvSpPr>
        <p:spPr>
          <a:xfrm>
            <a:off x="1782621" y="4339168"/>
            <a:ext cx="457200" cy="457200"/>
          </a:xfrm>
          <a:prstGeom prst="flowChartPreparation">
            <a:avLst/>
          </a:prstGeom>
          <a:solidFill>
            <a:schemeClr val="tx1">
              <a:lumMod val="20000"/>
              <a:lumOff val="8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305" name="TextBox 304"/>
          <p:cNvSpPr txBox="1"/>
          <p:nvPr/>
        </p:nvSpPr>
        <p:spPr>
          <a:xfrm>
            <a:off x="2216034" y="4299855"/>
            <a:ext cx="971740" cy="461665"/>
          </a:xfrm>
          <a:prstGeom prst="rect">
            <a:avLst/>
          </a:prstGeom>
          <a:noFill/>
        </p:spPr>
        <p:txBody>
          <a:bodyPr wrap="none" rtlCol="0">
            <a:spAutoFit/>
          </a:bodyPr>
          <a:lstStyle/>
          <a:p>
            <a:pPr algn="ctr"/>
            <a:r>
              <a:rPr lang="en-US" sz="1200" b="1" dirty="0">
                <a:solidFill>
                  <a:srgbClr val="1E4191">
                    <a:lumMod val="60000"/>
                    <a:lumOff val="40000"/>
                  </a:srgbClr>
                </a:solidFill>
              </a:rPr>
              <a:t>Data </a:t>
            </a:r>
            <a:br>
              <a:rPr lang="en-US" sz="1200" b="1" dirty="0">
                <a:solidFill>
                  <a:srgbClr val="1E4191">
                    <a:lumMod val="60000"/>
                    <a:lumOff val="40000"/>
                  </a:srgbClr>
                </a:solidFill>
              </a:rPr>
            </a:br>
            <a:r>
              <a:rPr lang="en-US" sz="1200" b="1" dirty="0">
                <a:solidFill>
                  <a:srgbClr val="1E4191">
                    <a:lumMod val="60000"/>
                    <a:lumOff val="40000"/>
                  </a:srgbClr>
                </a:solidFill>
              </a:rPr>
              <a:t>Federation</a:t>
            </a:r>
          </a:p>
        </p:txBody>
      </p:sp>
      <p:sp>
        <p:nvSpPr>
          <p:cNvPr id="158" name="Rounded Rectangle 157"/>
          <p:cNvSpPr/>
          <p:nvPr/>
        </p:nvSpPr>
        <p:spPr>
          <a:xfrm>
            <a:off x="5284242" y="3476511"/>
            <a:ext cx="2080314" cy="1466973"/>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59" name="Rounded Rectangle 158"/>
          <p:cNvSpPr/>
          <p:nvPr/>
        </p:nvSpPr>
        <p:spPr>
          <a:xfrm>
            <a:off x="1345281" y="4200865"/>
            <a:ext cx="2513072" cy="146586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62" name="Rectangle 161"/>
          <p:cNvSpPr/>
          <p:nvPr/>
        </p:nvSpPr>
        <p:spPr>
          <a:xfrm>
            <a:off x="5288670" y="2229944"/>
            <a:ext cx="1126025" cy="339911"/>
          </a:xfrm>
          <a:prstGeom prst="rect">
            <a:avLst/>
          </a:prstGeom>
          <a:no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1E4191">
                    <a:lumMod val="60000"/>
                    <a:lumOff val="40000"/>
                  </a:srgbClr>
                </a:solidFill>
                <a:latin typeface="Arial" panose="020B0604020202020204" pitchFamily="34" charset="0"/>
                <a:cs typeface="Arial" panose="020B0604020202020204" pitchFamily="34" charset="0"/>
              </a:rPr>
              <a:t>Reporting Web Services</a:t>
            </a:r>
          </a:p>
        </p:txBody>
      </p:sp>
      <p:sp>
        <p:nvSpPr>
          <p:cNvPr id="163" name="Rounded Rectangle 162"/>
          <p:cNvSpPr/>
          <p:nvPr/>
        </p:nvSpPr>
        <p:spPr>
          <a:xfrm>
            <a:off x="7443025" y="4326651"/>
            <a:ext cx="1617013" cy="2468501"/>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179" name="Group 178"/>
          <p:cNvGrpSpPr/>
          <p:nvPr/>
        </p:nvGrpSpPr>
        <p:grpSpPr>
          <a:xfrm>
            <a:off x="1471565" y="4860510"/>
            <a:ext cx="2253271" cy="738664"/>
            <a:chOff x="3935868" y="3267785"/>
            <a:chExt cx="1993637" cy="738664"/>
          </a:xfrm>
        </p:grpSpPr>
        <p:grpSp>
          <p:nvGrpSpPr>
            <p:cNvPr id="180" name="Group 179"/>
            <p:cNvGrpSpPr/>
            <p:nvPr/>
          </p:nvGrpSpPr>
          <p:grpSpPr>
            <a:xfrm>
              <a:off x="3935868" y="3267785"/>
              <a:ext cx="1993637" cy="738664"/>
              <a:chOff x="3935868" y="3267785"/>
              <a:chExt cx="1993637" cy="738664"/>
            </a:xfrm>
          </p:grpSpPr>
          <p:sp>
            <p:nvSpPr>
              <p:cNvPr id="183" name="TextBox 182"/>
              <p:cNvSpPr txBox="1"/>
              <p:nvPr/>
            </p:nvSpPr>
            <p:spPr>
              <a:xfrm>
                <a:off x="3935868" y="3267785"/>
                <a:ext cx="1472024" cy="738664"/>
              </a:xfrm>
              <a:prstGeom prst="rect">
                <a:avLst/>
              </a:prstGeom>
              <a:noFill/>
            </p:spPr>
            <p:txBody>
              <a:bodyPr wrap="square" rtlCol="0">
                <a:spAutoFit/>
              </a:bodyPr>
              <a:lstStyle/>
              <a:p>
                <a:pPr marL="91440" indent="-91440">
                  <a:buClr>
                    <a:srgbClr val="1E4191">
                      <a:lumMod val="60000"/>
                      <a:lumOff val="40000"/>
                    </a:srgbClr>
                  </a:buClr>
                  <a:buFont typeface="Wingdings" panose="05000000000000000000" pitchFamily="2" charset="2"/>
                  <a:buChar char="§"/>
                </a:pPr>
                <a:r>
                  <a:rPr lang="en-US" sz="1050" dirty="0">
                    <a:solidFill>
                      <a:srgbClr val="1E4191">
                        <a:lumMod val="60000"/>
                        <a:lumOff val="40000"/>
                      </a:srgbClr>
                    </a:solidFill>
                  </a:rPr>
                  <a:t>Data Source Definitions</a:t>
                </a:r>
              </a:p>
              <a:p>
                <a:pPr marL="91440" indent="-91440">
                  <a:buClr>
                    <a:srgbClr val="1E4191">
                      <a:lumMod val="60000"/>
                      <a:lumOff val="40000"/>
                    </a:srgbClr>
                  </a:buClr>
                  <a:buFont typeface="Wingdings" panose="05000000000000000000" pitchFamily="2" charset="2"/>
                  <a:buChar char="§"/>
                </a:pPr>
                <a:r>
                  <a:rPr lang="en-US" sz="1050" dirty="0">
                    <a:solidFill>
                      <a:srgbClr val="1E4191">
                        <a:lumMod val="60000"/>
                        <a:lumOff val="40000"/>
                      </a:srgbClr>
                    </a:solidFill>
                  </a:rPr>
                  <a:t>Data Transformations</a:t>
                </a:r>
              </a:p>
            </p:txBody>
          </p:sp>
          <p:sp>
            <p:nvSpPr>
              <p:cNvPr id="184" name="Rounded Rectangle 183"/>
              <p:cNvSpPr/>
              <p:nvPr/>
            </p:nvSpPr>
            <p:spPr>
              <a:xfrm>
                <a:off x="3949312" y="3303356"/>
                <a:ext cx="1980193" cy="584731"/>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181" name="Flowchart: Magnetic Disk 180"/>
            <p:cNvSpPr/>
            <p:nvPr/>
          </p:nvSpPr>
          <p:spPr>
            <a:xfrm>
              <a:off x="5374661" y="3418401"/>
              <a:ext cx="290846" cy="232107"/>
            </a:xfrm>
            <a:prstGeom prst="flowChartMagneticDisk">
              <a:avLst/>
            </a:prstGeom>
            <a:solidFill>
              <a:schemeClr val="bg1"/>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2" name="Flowchart: Magnetic Disk 181"/>
            <p:cNvSpPr/>
            <p:nvPr/>
          </p:nvSpPr>
          <p:spPr>
            <a:xfrm>
              <a:off x="5527061" y="3570801"/>
              <a:ext cx="290846" cy="232107"/>
            </a:xfrm>
            <a:prstGeom prst="flowChartMagneticDisk">
              <a:avLst/>
            </a:prstGeom>
            <a:solidFill>
              <a:schemeClr val="bg1"/>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192" name="Rectangle 191"/>
          <p:cNvSpPr/>
          <p:nvPr/>
        </p:nvSpPr>
        <p:spPr>
          <a:xfrm>
            <a:off x="-3809" y="6223166"/>
            <a:ext cx="5759901" cy="646761"/>
          </a:xfrm>
          <a:prstGeom prst="rect">
            <a:avLst/>
          </a:prstGeom>
          <a:solidFill>
            <a:schemeClr val="bg1">
              <a:lumMod val="8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23" name="Group 22"/>
          <p:cNvGrpSpPr/>
          <p:nvPr/>
        </p:nvGrpSpPr>
        <p:grpSpPr>
          <a:xfrm>
            <a:off x="78628" y="6472107"/>
            <a:ext cx="1950122" cy="287431"/>
            <a:chOff x="325941" y="4815434"/>
            <a:chExt cx="1950122" cy="287431"/>
          </a:xfrm>
        </p:grpSpPr>
        <p:sp>
          <p:nvSpPr>
            <p:cNvPr id="191" name="Flowchart: Preparation 190"/>
            <p:cNvSpPr/>
            <p:nvPr/>
          </p:nvSpPr>
          <p:spPr>
            <a:xfrm>
              <a:off x="325941" y="4815434"/>
              <a:ext cx="262518" cy="287431"/>
            </a:xfrm>
            <a:prstGeom prst="flowChartPreparati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193" name="TextBox 192"/>
            <p:cNvSpPr txBox="1"/>
            <p:nvPr/>
          </p:nvSpPr>
          <p:spPr>
            <a:xfrm>
              <a:off x="657685" y="4820650"/>
              <a:ext cx="1618378" cy="276999"/>
            </a:xfrm>
            <a:prstGeom prst="rect">
              <a:avLst/>
            </a:prstGeom>
            <a:noFill/>
          </p:spPr>
          <p:txBody>
            <a:bodyPr wrap="square" rtlCol="0">
              <a:spAutoFit/>
            </a:bodyPr>
            <a:lstStyle/>
            <a:p>
              <a:r>
                <a:rPr lang="en-US" sz="1200" dirty="0">
                  <a:solidFill>
                    <a:srgbClr val="FFC000"/>
                  </a:solidFill>
                </a:rPr>
                <a:t>Public API (Existing)</a:t>
              </a:r>
            </a:p>
          </p:txBody>
        </p:sp>
      </p:grpSp>
      <p:grpSp>
        <p:nvGrpSpPr>
          <p:cNvPr id="21" name="Group 20"/>
          <p:cNvGrpSpPr/>
          <p:nvPr/>
        </p:nvGrpSpPr>
        <p:grpSpPr>
          <a:xfrm>
            <a:off x="2156634" y="6442964"/>
            <a:ext cx="1965673" cy="287431"/>
            <a:chOff x="325941" y="5214389"/>
            <a:chExt cx="1965673" cy="287431"/>
          </a:xfrm>
        </p:grpSpPr>
        <p:sp>
          <p:nvSpPr>
            <p:cNvPr id="190" name="Flowchart: Preparation 189"/>
            <p:cNvSpPr/>
            <p:nvPr/>
          </p:nvSpPr>
          <p:spPr>
            <a:xfrm>
              <a:off x="325941" y="5214389"/>
              <a:ext cx="262518" cy="287431"/>
            </a:xfrm>
            <a:prstGeom prst="flowChartPreparation">
              <a:avLst/>
            </a:prstGeom>
            <a:solidFill>
              <a:schemeClr val="tx1">
                <a:lumMod val="60000"/>
                <a:lumOff val="4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194" name="TextBox 193"/>
            <p:cNvSpPr txBox="1"/>
            <p:nvPr/>
          </p:nvSpPr>
          <p:spPr>
            <a:xfrm>
              <a:off x="673236" y="5219605"/>
              <a:ext cx="1618378" cy="276999"/>
            </a:xfrm>
            <a:prstGeom prst="rect">
              <a:avLst/>
            </a:prstGeom>
            <a:noFill/>
          </p:spPr>
          <p:txBody>
            <a:bodyPr wrap="square" rtlCol="0">
              <a:spAutoFit/>
            </a:bodyPr>
            <a:lstStyle/>
            <a:p>
              <a:r>
                <a:rPr lang="en-US" sz="1200" dirty="0">
                  <a:solidFill>
                    <a:srgbClr val="1E4191">
                      <a:lumMod val="60000"/>
                      <a:lumOff val="40000"/>
                    </a:srgbClr>
                  </a:solidFill>
                </a:rPr>
                <a:t>Public API (New)</a:t>
              </a:r>
            </a:p>
          </p:txBody>
        </p:sp>
      </p:grpSp>
      <p:grpSp>
        <p:nvGrpSpPr>
          <p:cNvPr id="19" name="Group 18"/>
          <p:cNvGrpSpPr/>
          <p:nvPr/>
        </p:nvGrpSpPr>
        <p:grpSpPr>
          <a:xfrm>
            <a:off x="3967505" y="6412244"/>
            <a:ext cx="1959584" cy="287431"/>
            <a:chOff x="332030" y="5658482"/>
            <a:chExt cx="1959584" cy="287431"/>
          </a:xfrm>
        </p:grpSpPr>
        <p:sp>
          <p:nvSpPr>
            <p:cNvPr id="189" name="Flowchart: Preparation 188"/>
            <p:cNvSpPr/>
            <p:nvPr/>
          </p:nvSpPr>
          <p:spPr>
            <a:xfrm>
              <a:off x="332030" y="5658482"/>
              <a:ext cx="262518" cy="287431"/>
            </a:xfrm>
            <a:prstGeom prst="flowChartPreparation">
              <a:avLst/>
            </a:prstGeom>
            <a:solidFill>
              <a:schemeClr val="tx1">
                <a:lumMod val="20000"/>
                <a:lumOff val="8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195" name="TextBox 194"/>
            <p:cNvSpPr txBox="1"/>
            <p:nvPr/>
          </p:nvSpPr>
          <p:spPr>
            <a:xfrm>
              <a:off x="673236" y="5663698"/>
              <a:ext cx="1618378" cy="276999"/>
            </a:xfrm>
            <a:prstGeom prst="rect">
              <a:avLst/>
            </a:prstGeom>
            <a:noFill/>
          </p:spPr>
          <p:txBody>
            <a:bodyPr wrap="square" rtlCol="0">
              <a:spAutoFit/>
            </a:bodyPr>
            <a:lstStyle/>
            <a:p>
              <a:r>
                <a:rPr lang="en-US" sz="1200" dirty="0">
                  <a:solidFill>
                    <a:srgbClr val="1E4191">
                      <a:lumMod val="60000"/>
                      <a:lumOff val="40000"/>
                    </a:srgbClr>
                  </a:solidFill>
                </a:rPr>
                <a:t>Private API (New)</a:t>
              </a:r>
            </a:p>
          </p:txBody>
        </p:sp>
      </p:grpSp>
      <p:sp>
        <p:nvSpPr>
          <p:cNvPr id="199" name="TextBox 198"/>
          <p:cNvSpPr txBox="1"/>
          <p:nvPr/>
        </p:nvSpPr>
        <p:spPr>
          <a:xfrm>
            <a:off x="433459" y="6223166"/>
            <a:ext cx="825173" cy="276999"/>
          </a:xfrm>
          <a:prstGeom prst="rect">
            <a:avLst/>
          </a:prstGeom>
          <a:noFill/>
        </p:spPr>
        <p:txBody>
          <a:bodyPr wrap="square" rtlCol="0">
            <a:spAutoFit/>
          </a:bodyPr>
          <a:lstStyle/>
          <a:p>
            <a:r>
              <a:rPr lang="en-US" sz="1200" b="1" dirty="0">
                <a:solidFill>
                  <a:srgbClr val="1E4191">
                    <a:lumMod val="60000"/>
                    <a:lumOff val="40000"/>
                  </a:srgbClr>
                </a:solidFill>
              </a:rPr>
              <a:t>LEGEND</a:t>
            </a:r>
          </a:p>
        </p:txBody>
      </p:sp>
      <p:sp>
        <p:nvSpPr>
          <p:cNvPr id="188" name="Right Arrow 187"/>
          <p:cNvSpPr/>
          <p:nvPr/>
        </p:nvSpPr>
        <p:spPr>
          <a:xfrm>
            <a:off x="8901561" y="5195328"/>
            <a:ext cx="1441244" cy="524133"/>
          </a:xfrm>
          <a:prstGeom prst="rightArrow">
            <a:avLst/>
          </a:prstGeom>
          <a:solidFill>
            <a:srgbClr val="EEF2FC"/>
          </a:solid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00" name="Rectangle 199"/>
          <p:cNvSpPr/>
          <p:nvPr/>
        </p:nvSpPr>
        <p:spPr>
          <a:xfrm>
            <a:off x="792119" y="1169137"/>
            <a:ext cx="1730565" cy="32949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1E4191">
                    <a:lumMod val="60000"/>
                    <a:lumOff val="40000"/>
                  </a:srgbClr>
                </a:solidFill>
                <a:latin typeface="Arial" panose="020B0604020202020204" pitchFamily="34" charset="0"/>
                <a:cs typeface="Arial" panose="020B0604020202020204" pitchFamily="34" charset="0"/>
              </a:rPr>
              <a:t>Web</a:t>
            </a:r>
          </a:p>
        </p:txBody>
      </p:sp>
      <p:sp>
        <p:nvSpPr>
          <p:cNvPr id="201" name="Rectangle 200"/>
          <p:cNvSpPr/>
          <p:nvPr/>
        </p:nvSpPr>
        <p:spPr>
          <a:xfrm>
            <a:off x="2735215" y="1169137"/>
            <a:ext cx="1818336" cy="32949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1E4191">
                    <a:lumMod val="60000"/>
                    <a:lumOff val="40000"/>
                  </a:srgbClr>
                </a:solidFill>
                <a:latin typeface="Arial" panose="020B0604020202020204" pitchFamily="34" charset="0"/>
                <a:cs typeface="Arial" panose="020B0604020202020204" pitchFamily="34" charset="0"/>
              </a:rPr>
              <a:t>Hybrid</a:t>
            </a:r>
          </a:p>
        </p:txBody>
      </p:sp>
      <p:sp>
        <p:nvSpPr>
          <p:cNvPr id="202" name="Rectangle 201"/>
          <p:cNvSpPr/>
          <p:nvPr/>
        </p:nvSpPr>
        <p:spPr>
          <a:xfrm>
            <a:off x="4766081" y="1169137"/>
            <a:ext cx="1648614" cy="32949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1E4191">
                    <a:lumMod val="60000"/>
                    <a:lumOff val="40000"/>
                  </a:srgbClr>
                </a:solidFill>
                <a:latin typeface="Arial" panose="020B0604020202020204" pitchFamily="34" charset="0"/>
                <a:cs typeface="Arial" panose="020B0604020202020204" pitchFamily="34" charset="0"/>
              </a:rPr>
              <a:t>Mobile</a:t>
            </a:r>
          </a:p>
        </p:txBody>
      </p:sp>
      <p:sp>
        <p:nvSpPr>
          <p:cNvPr id="112" name="TextBox 111"/>
          <p:cNvSpPr txBox="1"/>
          <p:nvPr/>
        </p:nvSpPr>
        <p:spPr>
          <a:xfrm rot="16200000">
            <a:off x="-470039" y="2665412"/>
            <a:ext cx="1230302" cy="276999"/>
          </a:xfrm>
          <a:prstGeom prst="rect">
            <a:avLst/>
          </a:prstGeom>
          <a:noFill/>
        </p:spPr>
        <p:txBody>
          <a:bodyPr wrap="square" rtlCol="0">
            <a:spAutoFit/>
          </a:bodyPr>
          <a:lstStyle/>
          <a:p>
            <a:pPr algn="ctr"/>
            <a:r>
              <a:rPr lang="en-US" sz="1200" dirty="0">
                <a:solidFill>
                  <a:srgbClr val="1E4191">
                    <a:lumMod val="20000"/>
                    <a:lumOff val="80000"/>
                  </a:srgbClr>
                </a:solidFill>
              </a:rPr>
              <a:t>PRIVATE</a:t>
            </a:r>
          </a:p>
        </p:txBody>
      </p:sp>
      <p:sp>
        <p:nvSpPr>
          <p:cNvPr id="113" name="TextBox 112"/>
          <p:cNvSpPr txBox="1"/>
          <p:nvPr/>
        </p:nvSpPr>
        <p:spPr>
          <a:xfrm rot="16200000">
            <a:off x="-932879" y="5006675"/>
            <a:ext cx="2155982" cy="276999"/>
          </a:xfrm>
          <a:prstGeom prst="rect">
            <a:avLst/>
          </a:prstGeom>
          <a:noFill/>
        </p:spPr>
        <p:txBody>
          <a:bodyPr wrap="square" rtlCol="0">
            <a:spAutoFit/>
          </a:bodyPr>
          <a:lstStyle/>
          <a:p>
            <a:pPr algn="ctr"/>
            <a:r>
              <a:rPr lang="en-US" sz="1200" dirty="0">
                <a:solidFill>
                  <a:srgbClr val="1E4191">
                    <a:lumMod val="20000"/>
                    <a:lumOff val="80000"/>
                  </a:srgbClr>
                </a:solidFill>
              </a:rPr>
              <a:t>PRIVATE</a:t>
            </a:r>
          </a:p>
        </p:txBody>
      </p:sp>
      <p:sp>
        <p:nvSpPr>
          <p:cNvPr id="114" name="TextBox 113"/>
          <p:cNvSpPr txBox="1"/>
          <p:nvPr/>
        </p:nvSpPr>
        <p:spPr>
          <a:xfrm rot="16200000">
            <a:off x="-496075" y="1361063"/>
            <a:ext cx="1282374" cy="276999"/>
          </a:xfrm>
          <a:prstGeom prst="rect">
            <a:avLst/>
          </a:prstGeom>
          <a:noFill/>
        </p:spPr>
        <p:txBody>
          <a:bodyPr wrap="square" rtlCol="0">
            <a:spAutoFit/>
          </a:bodyPr>
          <a:lstStyle/>
          <a:p>
            <a:pPr algn="ctr"/>
            <a:r>
              <a:rPr lang="en-US" sz="1200" dirty="0">
                <a:solidFill>
                  <a:srgbClr val="1E4191">
                    <a:lumMod val="20000"/>
                    <a:lumOff val="80000"/>
                  </a:srgbClr>
                </a:solidFill>
              </a:rPr>
              <a:t>PUBLIC</a:t>
            </a:r>
          </a:p>
        </p:txBody>
      </p:sp>
      <p:sp>
        <p:nvSpPr>
          <p:cNvPr id="115" name="TextBox 114"/>
          <p:cNvSpPr txBox="1"/>
          <p:nvPr/>
        </p:nvSpPr>
        <p:spPr>
          <a:xfrm rot="16200000">
            <a:off x="-268901" y="3624501"/>
            <a:ext cx="828026" cy="276999"/>
          </a:xfrm>
          <a:prstGeom prst="rect">
            <a:avLst/>
          </a:prstGeom>
          <a:noFill/>
        </p:spPr>
        <p:txBody>
          <a:bodyPr wrap="square" rtlCol="0">
            <a:spAutoFit/>
          </a:bodyPr>
          <a:lstStyle/>
          <a:p>
            <a:pPr algn="ctr"/>
            <a:r>
              <a:rPr lang="en-US" sz="1200" dirty="0">
                <a:solidFill>
                  <a:srgbClr val="1E4191">
                    <a:lumMod val="20000"/>
                    <a:lumOff val="80000"/>
                  </a:srgbClr>
                </a:solidFill>
              </a:rPr>
              <a:t>PUBLIC</a:t>
            </a:r>
          </a:p>
        </p:txBody>
      </p:sp>
      <p:sp>
        <p:nvSpPr>
          <p:cNvPr id="123" name="Flowchart: Preparation 122"/>
          <p:cNvSpPr/>
          <p:nvPr/>
        </p:nvSpPr>
        <p:spPr>
          <a:xfrm>
            <a:off x="10472174" y="5297452"/>
            <a:ext cx="293773" cy="258025"/>
          </a:xfrm>
          <a:prstGeom prst="flowChartPreparation">
            <a:avLst/>
          </a:prstGeom>
          <a:solidFill>
            <a:schemeClr val="tx1">
              <a:lumMod val="20000"/>
              <a:lumOff val="8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FC000"/>
              </a:solidFill>
            </a:endParaRPr>
          </a:p>
        </p:txBody>
      </p:sp>
      <p:sp>
        <p:nvSpPr>
          <p:cNvPr id="124" name="TextBox 123"/>
          <p:cNvSpPr txBox="1"/>
          <p:nvPr/>
        </p:nvSpPr>
        <p:spPr>
          <a:xfrm>
            <a:off x="10738129" y="5303354"/>
            <a:ext cx="1288960" cy="246221"/>
          </a:xfrm>
          <a:prstGeom prst="rect">
            <a:avLst/>
          </a:prstGeom>
          <a:noFill/>
        </p:spPr>
        <p:txBody>
          <a:bodyPr wrap="square" rtlCol="0">
            <a:spAutoFit/>
          </a:bodyPr>
          <a:lstStyle/>
          <a:p>
            <a:r>
              <a:rPr lang="en-US" sz="1000" b="1" dirty="0">
                <a:solidFill>
                  <a:srgbClr val="FFC000"/>
                </a:solidFill>
              </a:rPr>
              <a:t>SFTP</a:t>
            </a:r>
          </a:p>
        </p:txBody>
      </p:sp>
      <p:sp>
        <p:nvSpPr>
          <p:cNvPr id="125" name="Flowchart: Preparation 124"/>
          <p:cNvSpPr/>
          <p:nvPr/>
        </p:nvSpPr>
        <p:spPr>
          <a:xfrm>
            <a:off x="10472174" y="5714568"/>
            <a:ext cx="293773" cy="258025"/>
          </a:xfrm>
          <a:prstGeom prst="flowChartPreparation">
            <a:avLst/>
          </a:prstGeom>
          <a:solidFill>
            <a:schemeClr val="tx1">
              <a:lumMod val="20000"/>
              <a:lumOff val="8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FC000"/>
              </a:solidFill>
            </a:endParaRPr>
          </a:p>
        </p:txBody>
      </p:sp>
      <p:sp>
        <p:nvSpPr>
          <p:cNvPr id="126" name="TextBox 125"/>
          <p:cNvSpPr txBox="1"/>
          <p:nvPr/>
        </p:nvSpPr>
        <p:spPr>
          <a:xfrm>
            <a:off x="10738129" y="5720470"/>
            <a:ext cx="1288960" cy="246221"/>
          </a:xfrm>
          <a:prstGeom prst="rect">
            <a:avLst/>
          </a:prstGeom>
          <a:noFill/>
        </p:spPr>
        <p:txBody>
          <a:bodyPr wrap="square" rtlCol="0">
            <a:spAutoFit/>
          </a:bodyPr>
          <a:lstStyle/>
          <a:p>
            <a:r>
              <a:rPr lang="en-US" sz="1000" b="1" dirty="0">
                <a:solidFill>
                  <a:srgbClr val="FFC000"/>
                </a:solidFill>
              </a:rPr>
              <a:t>Secure Email</a:t>
            </a:r>
          </a:p>
        </p:txBody>
      </p:sp>
      <p:sp>
        <p:nvSpPr>
          <p:cNvPr id="127" name="Flowchart: Preparation 126"/>
          <p:cNvSpPr/>
          <p:nvPr/>
        </p:nvSpPr>
        <p:spPr>
          <a:xfrm>
            <a:off x="10472174" y="6137586"/>
            <a:ext cx="293773" cy="258025"/>
          </a:xfrm>
          <a:prstGeom prst="flowChartPreparation">
            <a:avLst/>
          </a:prstGeom>
          <a:solidFill>
            <a:schemeClr val="tx1">
              <a:lumMod val="20000"/>
              <a:lumOff val="8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FC000"/>
              </a:solidFill>
            </a:endParaRPr>
          </a:p>
        </p:txBody>
      </p:sp>
      <p:sp>
        <p:nvSpPr>
          <p:cNvPr id="128" name="TextBox 127"/>
          <p:cNvSpPr txBox="1"/>
          <p:nvPr/>
        </p:nvSpPr>
        <p:spPr>
          <a:xfrm>
            <a:off x="11038380" y="6103466"/>
            <a:ext cx="914129" cy="553998"/>
          </a:xfrm>
          <a:prstGeom prst="rect">
            <a:avLst/>
          </a:prstGeom>
          <a:noFill/>
        </p:spPr>
        <p:txBody>
          <a:bodyPr wrap="square" rtlCol="0">
            <a:spAutoFit/>
          </a:bodyPr>
          <a:lstStyle/>
          <a:p>
            <a:r>
              <a:rPr lang="en-US" sz="1000" b="1" dirty="0">
                <a:solidFill>
                  <a:srgbClr val="FFC000"/>
                </a:solidFill>
              </a:rPr>
              <a:t>Other </a:t>
            </a:r>
          </a:p>
          <a:p>
            <a:r>
              <a:rPr lang="en-US" sz="1000" b="1" dirty="0">
                <a:solidFill>
                  <a:srgbClr val="FFC000"/>
                </a:solidFill>
              </a:rPr>
              <a:t>Delivery</a:t>
            </a:r>
          </a:p>
          <a:p>
            <a:r>
              <a:rPr lang="en-US" sz="1000" b="1" dirty="0">
                <a:solidFill>
                  <a:srgbClr val="FFC000"/>
                </a:solidFill>
              </a:rPr>
              <a:t>Channels…</a:t>
            </a:r>
          </a:p>
        </p:txBody>
      </p:sp>
      <p:sp>
        <p:nvSpPr>
          <p:cNvPr id="129" name="Flowchart: Preparation 128"/>
          <p:cNvSpPr/>
          <p:nvPr/>
        </p:nvSpPr>
        <p:spPr>
          <a:xfrm>
            <a:off x="10624574" y="6289986"/>
            <a:ext cx="293773" cy="258025"/>
          </a:xfrm>
          <a:prstGeom prst="flowChartPreparation">
            <a:avLst/>
          </a:prstGeom>
          <a:solidFill>
            <a:schemeClr val="tx1">
              <a:lumMod val="20000"/>
              <a:lumOff val="8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FC000"/>
              </a:solidFill>
            </a:endParaRPr>
          </a:p>
        </p:txBody>
      </p:sp>
      <p:sp>
        <p:nvSpPr>
          <p:cNvPr id="130" name="Flowchart: Preparation 129"/>
          <p:cNvSpPr/>
          <p:nvPr/>
        </p:nvSpPr>
        <p:spPr>
          <a:xfrm>
            <a:off x="10776974" y="6442386"/>
            <a:ext cx="293773" cy="258025"/>
          </a:xfrm>
          <a:prstGeom prst="flowChartPreparation">
            <a:avLst/>
          </a:prstGeom>
          <a:solidFill>
            <a:schemeClr val="tx1">
              <a:lumMod val="20000"/>
              <a:lumOff val="8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FC000"/>
              </a:solidFill>
            </a:endParaRPr>
          </a:p>
        </p:txBody>
      </p:sp>
      <p:grpSp>
        <p:nvGrpSpPr>
          <p:cNvPr id="262" name="Group 261"/>
          <p:cNvGrpSpPr/>
          <p:nvPr/>
        </p:nvGrpSpPr>
        <p:grpSpPr>
          <a:xfrm>
            <a:off x="9240770" y="5226409"/>
            <a:ext cx="1027362" cy="400110"/>
            <a:chOff x="6208362" y="1816926"/>
            <a:chExt cx="1027362" cy="400110"/>
          </a:xfrm>
        </p:grpSpPr>
        <p:grpSp>
          <p:nvGrpSpPr>
            <p:cNvPr id="263" name="Group 262"/>
            <p:cNvGrpSpPr>
              <a:grpSpLocks noChangeAspect="1"/>
            </p:cNvGrpSpPr>
            <p:nvPr/>
          </p:nvGrpSpPr>
          <p:grpSpPr>
            <a:xfrm>
              <a:off x="6208362" y="1884112"/>
              <a:ext cx="215005" cy="278242"/>
              <a:chOff x="6504950" y="4350929"/>
              <a:chExt cx="1499461" cy="1940478"/>
            </a:xfrm>
          </p:grpSpPr>
          <p:sp>
            <p:nvSpPr>
              <p:cNvPr id="265" name="Folded Corner 264"/>
              <p:cNvSpPr>
                <a:spLocks noChangeAspect="1"/>
              </p:cNvSpPr>
              <p:nvPr/>
            </p:nvSpPr>
            <p:spPr>
              <a:xfrm rot="10800000" flipH="1">
                <a:off x="6504950" y="4350929"/>
                <a:ext cx="1499461" cy="1940478"/>
              </a:xfrm>
              <a:prstGeom prst="foldedCorner">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66" name="Rectangle 265"/>
              <p:cNvSpPr/>
              <p:nvPr/>
            </p:nvSpPr>
            <p:spPr>
              <a:xfrm>
                <a:off x="6598073" y="4581036"/>
                <a:ext cx="588260" cy="489678"/>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67" name="Rectangle 266"/>
              <p:cNvSpPr/>
              <p:nvPr/>
            </p:nvSpPr>
            <p:spPr>
              <a:xfrm>
                <a:off x="6613338" y="5149577"/>
                <a:ext cx="588260" cy="489678"/>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68" name="Rectangle 267"/>
              <p:cNvSpPr/>
              <p:nvPr/>
            </p:nvSpPr>
            <p:spPr>
              <a:xfrm>
                <a:off x="6620949" y="5718118"/>
                <a:ext cx="588260" cy="489678"/>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69" name="Rectangle 268"/>
              <p:cNvSpPr/>
              <p:nvPr/>
            </p:nvSpPr>
            <p:spPr>
              <a:xfrm>
                <a:off x="7253165" y="4577780"/>
                <a:ext cx="588260" cy="489678"/>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70" name="Rectangle 269"/>
              <p:cNvSpPr/>
              <p:nvPr/>
            </p:nvSpPr>
            <p:spPr>
              <a:xfrm>
                <a:off x="7268430" y="5146321"/>
                <a:ext cx="588263" cy="489677"/>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71" name="Rectangle 270"/>
              <p:cNvSpPr/>
              <p:nvPr/>
            </p:nvSpPr>
            <p:spPr>
              <a:xfrm>
                <a:off x="7276039" y="5714861"/>
                <a:ext cx="588263" cy="489677"/>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264" name="TextBox 263"/>
            <p:cNvSpPr txBox="1"/>
            <p:nvPr/>
          </p:nvSpPr>
          <p:spPr>
            <a:xfrm>
              <a:off x="6399997" y="1816926"/>
              <a:ext cx="835727" cy="400110"/>
            </a:xfrm>
            <a:prstGeom prst="rect">
              <a:avLst/>
            </a:prstGeom>
            <a:noFill/>
          </p:spPr>
          <p:txBody>
            <a:bodyPr wrap="square" rtlCol="0">
              <a:spAutoFit/>
            </a:bodyPr>
            <a:lstStyle/>
            <a:p>
              <a:r>
                <a:rPr lang="en-US" sz="1000" dirty="0">
                  <a:solidFill>
                    <a:srgbClr val="1E4191">
                      <a:lumMod val="60000"/>
                      <a:lumOff val="40000"/>
                    </a:srgbClr>
                  </a:solidFill>
                </a:rPr>
                <a:t>Generated </a:t>
              </a:r>
              <a:br>
                <a:rPr lang="en-US" sz="1000" dirty="0">
                  <a:solidFill>
                    <a:srgbClr val="1E4191">
                      <a:lumMod val="60000"/>
                      <a:lumOff val="40000"/>
                    </a:srgbClr>
                  </a:solidFill>
                </a:rPr>
              </a:br>
              <a:r>
                <a:rPr lang="en-US" sz="1000" dirty="0">
                  <a:solidFill>
                    <a:srgbClr val="1E4191">
                      <a:lumMod val="60000"/>
                      <a:lumOff val="40000"/>
                    </a:srgbClr>
                  </a:solidFill>
                </a:rPr>
                <a:t>Reports</a:t>
              </a:r>
            </a:p>
          </p:txBody>
        </p:sp>
      </p:grpSp>
      <p:sp>
        <p:nvSpPr>
          <p:cNvPr id="3" name="Rectangle 2"/>
          <p:cNvSpPr/>
          <p:nvPr/>
        </p:nvSpPr>
        <p:spPr>
          <a:xfrm>
            <a:off x="419903" y="2188045"/>
            <a:ext cx="5994792" cy="1220166"/>
          </a:xfrm>
          <a:prstGeom prst="rect">
            <a:avLst/>
          </a:prstGeom>
          <a:solidFill>
            <a:schemeClr val="bg2">
              <a:lumMod val="60000"/>
              <a:lumOff val="40000"/>
              <a:alpha val="4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88491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nk">
  <a:themeElements>
    <a:clrScheme name="GE Colour Palette">
      <a:dk1>
        <a:srgbClr val="1E4191"/>
      </a:dk1>
      <a:lt1>
        <a:srgbClr val="FFFFFF"/>
      </a:lt1>
      <a:dk2>
        <a:srgbClr val="FF6600"/>
      </a:dk2>
      <a:lt2>
        <a:srgbClr val="EE3324"/>
      </a:lt2>
      <a:accent1>
        <a:srgbClr val="711371"/>
      </a:accent1>
      <a:accent2>
        <a:srgbClr val="28B9F5"/>
      </a:accent2>
      <a:accent3>
        <a:srgbClr val="00AA50"/>
      </a:accent3>
      <a:accent4>
        <a:srgbClr val="CD0078"/>
      </a:accent4>
      <a:accent5>
        <a:srgbClr val="76B900"/>
      </a:accent5>
      <a:accent6>
        <a:srgbClr val="EBD70A"/>
      </a:accent6>
      <a:hlink>
        <a:srgbClr val="EE3324"/>
      </a:hlink>
      <a:folHlink>
        <a:srgbClr val="EE3324"/>
      </a:folHlink>
    </a:clrScheme>
    <a:fontScheme name="GE Fonts">
      <a:majorFont>
        <a:latin typeface="GE Inspira Pitch"/>
        <a:ea typeface=""/>
        <a:cs typeface=""/>
      </a:majorFont>
      <a:minorFont>
        <a:latin typeface="GE Inspira Pitch"/>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blank">
  <a:themeElements>
    <a:clrScheme name="GE Colour Palette">
      <a:dk1>
        <a:srgbClr val="1E4191"/>
      </a:dk1>
      <a:lt1>
        <a:srgbClr val="FFFFFF"/>
      </a:lt1>
      <a:dk2>
        <a:srgbClr val="FF6600"/>
      </a:dk2>
      <a:lt2>
        <a:srgbClr val="EE3324"/>
      </a:lt2>
      <a:accent1>
        <a:srgbClr val="711371"/>
      </a:accent1>
      <a:accent2>
        <a:srgbClr val="28B9F5"/>
      </a:accent2>
      <a:accent3>
        <a:srgbClr val="00AA50"/>
      </a:accent3>
      <a:accent4>
        <a:srgbClr val="CD0078"/>
      </a:accent4>
      <a:accent5>
        <a:srgbClr val="76B900"/>
      </a:accent5>
      <a:accent6>
        <a:srgbClr val="EBD70A"/>
      </a:accent6>
      <a:hlink>
        <a:srgbClr val="EE3324"/>
      </a:hlink>
      <a:folHlink>
        <a:srgbClr val="EE3324"/>
      </a:folHlink>
    </a:clrScheme>
    <a:fontScheme name="GE Fonts">
      <a:majorFont>
        <a:latin typeface="GE Inspira Pitch"/>
        <a:ea typeface=""/>
        <a:cs typeface=""/>
      </a:majorFont>
      <a:minorFont>
        <a:latin typeface="GE Inspira Pitch"/>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5529</TotalTime>
  <Words>2852</Words>
  <Application>Microsoft Macintosh PowerPoint</Application>
  <PresentationFormat>Widescreen</PresentationFormat>
  <Paragraphs>704</Paragraphs>
  <Slides>18</Slides>
  <Notes>11</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18</vt:i4>
      </vt:variant>
    </vt:vector>
  </HeadingPairs>
  <TitlesOfParts>
    <vt:vector size="31" baseType="lpstr">
      <vt:lpstr>Calibri Light</vt:lpstr>
      <vt:lpstr>Trebuchet MS</vt:lpstr>
      <vt:lpstr>Arial</vt:lpstr>
      <vt:lpstr>Calibri</vt:lpstr>
      <vt:lpstr>Swis721 BT</vt:lpstr>
      <vt:lpstr>Arial Narrow</vt:lpstr>
      <vt:lpstr>GE Inspira Pitch</vt:lpstr>
      <vt:lpstr>Courier New</vt:lpstr>
      <vt:lpstr>Dakota</vt:lpstr>
      <vt:lpstr>Wingdings</vt:lpstr>
      <vt:lpstr>Office Theme</vt:lpstr>
      <vt:lpstr>blank</vt:lpstr>
      <vt:lpstr>1_blank</vt:lpstr>
      <vt:lpstr>PowerPoint Presentation</vt:lpstr>
      <vt:lpstr>PowerPoint Presentation</vt:lpstr>
      <vt:lpstr>PowerPoint Presentation</vt:lpstr>
      <vt:lpstr>InSight Platform Vision</vt:lpstr>
      <vt:lpstr>Microservices Transformation Process</vt:lpstr>
      <vt:lpstr>InSight Opportunity Landscape</vt:lpstr>
      <vt:lpstr>Reporting User Stories</vt:lpstr>
      <vt:lpstr>Reporting: Current State</vt:lpstr>
      <vt:lpstr>Reporting: Future State</vt:lpstr>
      <vt:lpstr>PowerPoint Presentation</vt:lpstr>
      <vt:lpstr>PowerPoint Presentation</vt:lpstr>
      <vt:lpstr>Team Structure</vt:lpstr>
      <vt:lpstr>Team Structure (cont’d) </vt:lpstr>
      <vt:lpstr>PowerPoint Presentation</vt:lpstr>
      <vt:lpstr>Appendices</vt:lpstr>
      <vt:lpstr>Current InSight Infrastructure (Production)</vt:lpstr>
      <vt:lpstr>Lift &amp; Shift to IaaS</vt:lpstr>
      <vt:lpstr>Predix Cloud Platform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owner</dc:creator>
  <cp:lastModifiedBy>Microsoft Office User</cp:lastModifiedBy>
  <cp:revision>377</cp:revision>
  <dcterms:created xsi:type="dcterms:W3CDTF">2016-04-11T00:21:46Z</dcterms:created>
  <dcterms:modified xsi:type="dcterms:W3CDTF">2016-04-28T15:42:45Z</dcterms:modified>
</cp:coreProperties>
</file>