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7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473528"/>
            <a:ext cx="77506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how Insight components map to Predix Platform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how we would build API layers on top of Insight platform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options for how to implement reporting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Enhance Insight reporting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API layer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consuming of disparate data sources (add new data source management capabilities)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migration strategy at runtime layer (VMS in Data center -&gt; AWS - &gt; Predix Cloud)  -&gt; rewrite Insight on Predix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Slide that shows current infra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Slide that shows infra on AWS (high 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Slide that shows how app would be composed on Predix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Timelines/milestones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Pros/cons different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types and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Account to complete commercial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227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5686" y="4659086"/>
            <a:ext cx="7952014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929" y="5056414"/>
            <a:ext cx="29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 Cloud (Cloud Foundry)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5686" y="2574472"/>
            <a:ext cx="7952014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5929" y="2971800"/>
            <a:ext cx="244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 Platform Services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342901"/>
            <a:ext cx="7952014" cy="1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1243" y="740229"/>
            <a:ext cx="2819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 Web &amp; Predix Mobile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528958" y="1176831"/>
            <a:ext cx="76200" cy="498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67058" y="3484994"/>
            <a:ext cx="23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Predix Edge Services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9313" y="5617029"/>
            <a:ext cx="2683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Lift &amp; Shift Existing Code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38299" y="3484994"/>
            <a:ext cx="19218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26550" y="1279072"/>
            <a:ext cx="17589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 Insight as </a:t>
            </a:r>
            <a:r>
              <a:rPr lang="en-US" dirty="0" err="1" smtClean="0"/>
              <a:t>Predix</a:t>
            </a:r>
            <a:r>
              <a:rPr lang="en-US" dirty="0" smtClean="0"/>
              <a:t>-Native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49976" y="3484994"/>
            <a:ext cx="19218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Leverage Existing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6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>
          <a:xfrm>
            <a:off x="232159" y="124556"/>
            <a:ext cx="4789788" cy="49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Web Proxies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6883" y="1375573"/>
            <a:ext cx="4789788" cy="1227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Insight UI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891981" y="2938703"/>
            <a:ext cx="1490893" cy="1600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SpotFire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71824" y="2778423"/>
            <a:ext cx="3405625" cy="1031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Reporting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71824" y="4918962"/>
            <a:ext cx="3664955" cy="1862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Scrubbing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749392" y="3443651"/>
            <a:ext cx="6239527" cy="1637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Pre-Compute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9393" y="237885"/>
            <a:ext cx="5239544" cy="3177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812284" y="667831"/>
            <a:ext cx="1458437" cy="768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Oracle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749392" y="5153654"/>
            <a:ext cx="3419940" cy="1278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RHO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465" y="1628443"/>
            <a:ext cx="1107112" cy="924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Web1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 smtClean="0"/>
          </a:p>
          <a:p>
            <a:pPr algn="ctr"/>
            <a:endParaRPr lang="en-US" sz="900" b="1" dirty="0" smtClean="0"/>
          </a:p>
          <a:p>
            <a:pPr algn="ctr"/>
            <a:r>
              <a:rPr lang="en-US" sz="900" dirty="0"/>
              <a:t>waterrmd01.cloud.ge.com </a:t>
            </a:r>
            <a:endParaRPr lang="en-US" sz="900" b="1" dirty="0"/>
          </a:p>
        </p:txBody>
      </p:sp>
      <p:sp>
        <p:nvSpPr>
          <p:cNvPr id="17" name="Rectangle 16"/>
          <p:cNvSpPr/>
          <p:nvPr/>
        </p:nvSpPr>
        <p:spPr>
          <a:xfrm>
            <a:off x="379490" y="1853697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PHP Web Service</a:t>
            </a:r>
            <a:endParaRPr lang="en-US" sz="800" b="1" dirty="0"/>
          </a:p>
        </p:txBody>
      </p:sp>
      <p:sp>
        <p:nvSpPr>
          <p:cNvPr id="2" name="Rectangle 1"/>
          <p:cNvSpPr/>
          <p:nvPr/>
        </p:nvSpPr>
        <p:spPr>
          <a:xfrm>
            <a:off x="463919" y="2069140"/>
            <a:ext cx="710135" cy="141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memcached</a:t>
            </a:r>
            <a:endParaRPr lang="en-US" sz="800" b="1" dirty="0"/>
          </a:p>
        </p:txBody>
      </p:sp>
      <p:sp>
        <p:nvSpPr>
          <p:cNvPr id="23" name="Rectangle 22"/>
          <p:cNvSpPr/>
          <p:nvPr/>
        </p:nvSpPr>
        <p:spPr>
          <a:xfrm>
            <a:off x="1422199" y="1628443"/>
            <a:ext cx="1107112" cy="924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Web2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900" dirty="0" smtClean="0"/>
              <a:t>waterrmd02.cloud.ge.com </a:t>
            </a:r>
            <a:endParaRPr lang="en-US" sz="900" b="1" dirty="0"/>
          </a:p>
        </p:txBody>
      </p:sp>
      <p:sp>
        <p:nvSpPr>
          <p:cNvPr id="24" name="Rectangle 23"/>
          <p:cNvSpPr/>
          <p:nvPr/>
        </p:nvSpPr>
        <p:spPr>
          <a:xfrm>
            <a:off x="1555224" y="1853697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PHP Web Service</a:t>
            </a:r>
            <a:endParaRPr lang="en-US" sz="800" b="1" dirty="0"/>
          </a:p>
        </p:txBody>
      </p:sp>
      <p:sp>
        <p:nvSpPr>
          <p:cNvPr id="25" name="Rectangle 24"/>
          <p:cNvSpPr/>
          <p:nvPr/>
        </p:nvSpPr>
        <p:spPr>
          <a:xfrm>
            <a:off x="1639653" y="2069140"/>
            <a:ext cx="710135" cy="141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memcached</a:t>
            </a:r>
            <a:endParaRPr lang="en-US" sz="800" b="1" dirty="0"/>
          </a:p>
        </p:txBody>
      </p:sp>
      <p:sp>
        <p:nvSpPr>
          <p:cNvPr id="26" name="Rectangle 25"/>
          <p:cNvSpPr/>
          <p:nvPr/>
        </p:nvSpPr>
        <p:spPr>
          <a:xfrm>
            <a:off x="2597934" y="1628443"/>
            <a:ext cx="1107112" cy="924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Web3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900" dirty="0" smtClean="0"/>
              <a:t>waterrmd03.cloud.ge.com </a:t>
            </a:r>
            <a:endParaRPr lang="en-US" sz="900" b="1" dirty="0"/>
          </a:p>
        </p:txBody>
      </p:sp>
      <p:sp>
        <p:nvSpPr>
          <p:cNvPr id="27" name="Rectangle 26"/>
          <p:cNvSpPr/>
          <p:nvPr/>
        </p:nvSpPr>
        <p:spPr>
          <a:xfrm>
            <a:off x="2730958" y="1853697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PHP Web Service</a:t>
            </a:r>
            <a:endParaRPr lang="en-US" sz="800" b="1" dirty="0"/>
          </a:p>
        </p:txBody>
      </p:sp>
      <p:sp>
        <p:nvSpPr>
          <p:cNvPr id="28" name="Rectangle 27"/>
          <p:cNvSpPr/>
          <p:nvPr/>
        </p:nvSpPr>
        <p:spPr>
          <a:xfrm>
            <a:off x="2815387" y="2069140"/>
            <a:ext cx="710135" cy="141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memcached</a:t>
            </a:r>
            <a:endParaRPr lang="en-US" sz="800" b="1" dirty="0"/>
          </a:p>
        </p:txBody>
      </p:sp>
      <p:sp>
        <p:nvSpPr>
          <p:cNvPr id="29" name="Rectangle 28"/>
          <p:cNvSpPr/>
          <p:nvPr/>
        </p:nvSpPr>
        <p:spPr>
          <a:xfrm>
            <a:off x="3773668" y="1628443"/>
            <a:ext cx="1107112" cy="924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Web4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900" dirty="0" smtClean="0"/>
              <a:t>waterrmd04.cloud.ge.com </a:t>
            </a:r>
            <a:endParaRPr lang="en-US" sz="900" b="1" dirty="0"/>
          </a:p>
        </p:txBody>
      </p:sp>
      <p:sp>
        <p:nvSpPr>
          <p:cNvPr id="30" name="Rectangle 29"/>
          <p:cNvSpPr/>
          <p:nvPr/>
        </p:nvSpPr>
        <p:spPr>
          <a:xfrm>
            <a:off x="3906692" y="1853697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PHP Web Service</a:t>
            </a:r>
            <a:endParaRPr lang="en-US" sz="800" b="1" dirty="0"/>
          </a:p>
        </p:txBody>
      </p:sp>
      <p:sp>
        <p:nvSpPr>
          <p:cNvPr id="31" name="Rectangle 30"/>
          <p:cNvSpPr/>
          <p:nvPr/>
        </p:nvSpPr>
        <p:spPr>
          <a:xfrm>
            <a:off x="3991121" y="2069140"/>
            <a:ext cx="710135" cy="141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memcached</a:t>
            </a:r>
            <a:endParaRPr lang="en-US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323164" y="2903018"/>
            <a:ext cx="1107112" cy="9071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Web Service (Reporting</a:t>
            </a:r>
            <a:r>
              <a:rPr lang="en-US" sz="900" b="1" dirty="0" smtClean="0"/>
              <a:t>)</a:t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dirty="0"/>
              <a:t>amuscinwt8app32.logon.ds.ge.com </a:t>
            </a:r>
            <a:endParaRPr lang="en-US" sz="900" b="1" dirty="0"/>
          </a:p>
        </p:txBody>
      </p:sp>
      <p:sp>
        <p:nvSpPr>
          <p:cNvPr id="33" name="Rectangle 32"/>
          <p:cNvSpPr/>
          <p:nvPr/>
        </p:nvSpPr>
        <p:spPr>
          <a:xfrm>
            <a:off x="421877" y="3205944"/>
            <a:ext cx="909685" cy="27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Spotfire</a:t>
            </a:r>
            <a:r>
              <a:rPr lang="en-US" sz="800" b="1" dirty="0" smtClean="0"/>
              <a:t> Web Player</a:t>
            </a:r>
            <a:endParaRPr lang="en-US" sz="800" b="1" dirty="0"/>
          </a:p>
        </p:txBody>
      </p:sp>
      <p:sp>
        <p:nvSpPr>
          <p:cNvPr id="35" name="Rectangle 34"/>
          <p:cNvSpPr/>
          <p:nvPr/>
        </p:nvSpPr>
        <p:spPr>
          <a:xfrm>
            <a:off x="826917" y="329115"/>
            <a:ext cx="1107112" cy="2161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cihcispwata301v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88847" y="329114"/>
            <a:ext cx="1107112" cy="2161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cihcispwata302v</a:t>
            </a:r>
            <a:endParaRPr lang="en-US" sz="800" b="1" dirty="0"/>
          </a:p>
        </p:txBody>
      </p:sp>
      <p:sp>
        <p:nvSpPr>
          <p:cNvPr id="39" name="Rectangle 38"/>
          <p:cNvSpPr/>
          <p:nvPr/>
        </p:nvSpPr>
        <p:spPr>
          <a:xfrm>
            <a:off x="3150776" y="322177"/>
            <a:ext cx="1107112" cy="2161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cihcispwata303v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328292" y="5203268"/>
            <a:ext cx="2065390" cy="1461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Scrubbing 1 </a:t>
            </a:r>
            <a:endParaRPr lang="en-US" sz="900" b="1" dirty="0"/>
          </a:p>
        </p:txBody>
      </p:sp>
      <p:sp>
        <p:nvSpPr>
          <p:cNvPr id="42" name="Rectangle 41"/>
          <p:cNvSpPr/>
          <p:nvPr/>
        </p:nvSpPr>
        <p:spPr>
          <a:xfrm>
            <a:off x="459207" y="5658491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Polling Scheduler</a:t>
            </a:r>
            <a:endParaRPr lang="en-US" sz="800" b="1" dirty="0"/>
          </a:p>
        </p:txBody>
      </p:sp>
      <p:sp>
        <p:nvSpPr>
          <p:cNvPr id="45" name="Rectangle 44"/>
          <p:cNvSpPr/>
          <p:nvPr/>
        </p:nvSpPr>
        <p:spPr>
          <a:xfrm>
            <a:off x="459207" y="5883744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Parsing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459207" y="6108997"/>
            <a:ext cx="909685" cy="38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Alarming (Raw + </a:t>
            </a:r>
            <a:r>
              <a:rPr lang="en-US" sz="800" b="1" dirty="0" err="1" smtClean="0"/>
              <a:t>Calc</a:t>
            </a:r>
            <a:r>
              <a:rPr lang="en-US" sz="800" b="1" dirty="0" smtClean="0"/>
              <a:t>)</a:t>
            </a:r>
            <a:endParaRPr lang="en-US" sz="800" b="1" dirty="0"/>
          </a:p>
        </p:txBody>
      </p:sp>
      <p:sp>
        <p:nvSpPr>
          <p:cNvPr id="47" name="Rectangle 46"/>
          <p:cNvSpPr/>
          <p:nvPr/>
        </p:nvSpPr>
        <p:spPr>
          <a:xfrm>
            <a:off x="1435404" y="5433238"/>
            <a:ext cx="873460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ZenoMail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1435404" y="6332123"/>
            <a:ext cx="873460" cy="16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DCS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1435404" y="5658491"/>
            <a:ext cx="873460" cy="386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Email Polling (CMS Tank </a:t>
            </a:r>
            <a:r>
              <a:rPr lang="en-US" sz="800" b="1" dirty="0" err="1" smtClean="0"/>
              <a:t>Inv</a:t>
            </a:r>
            <a:r>
              <a:rPr lang="en-US" sz="800" b="1" dirty="0" smtClean="0"/>
              <a:t> 2 SAP)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435404" y="6106870"/>
            <a:ext cx="873460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BMS 2 SAP</a:t>
            </a:r>
            <a:endParaRPr lang="en-US" sz="800" b="1" dirty="0"/>
          </a:p>
        </p:txBody>
      </p:sp>
      <p:sp>
        <p:nvSpPr>
          <p:cNvPr id="52" name="Rectangle 51"/>
          <p:cNvSpPr/>
          <p:nvPr/>
        </p:nvSpPr>
        <p:spPr>
          <a:xfrm>
            <a:off x="459207" y="5443593"/>
            <a:ext cx="873460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Scrubbing Web</a:t>
            </a:r>
            <a:endParaRPr lang="en-US" sz="800" b="1" dirty="0"/>
          </a:p>
        </p:txBody>
      </p:sp>
      <p:sp>
        <p:nvSpPr>
          <p:cNvPr id="53" name="Rectangle 52"/>
          <p:cNvSpPr/>
          <p:nvPr/>
        </p:nvSpPr>
        <p:spPr>
          <a:xfrm>
            <a:off x="2501124" y="5203268"/>
            <a:ext cx="1200831" cy="9482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Scrubbing 2 </a:t>
            </a:r>
            <a:endParaRPr lang="en-US" sz="900" b="1" dirty="0"/>
          </a:p>
        </p:txBody>
      </p:sp>
      <p:sp>
        <p:nvSpPr>
          <p:cNvPr id="55" name="Rectangle 54"/>
          <p:cNvSpPr/>
          <p:nvPr/>
        </p:nvSpPr>
        <p:spPr>
          <a:xfrm>
            <a:off x="2613999" y="5450605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Parsing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2613999" y="5675858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Alarming (Raw)</a:t>
            </a:r>
            <a:endParaRPr lang="en-US" sz="800" b="1" dirty="0"/>
          </a:p>
        </p:txBody>
      </p:sp>
      <p:sp>
        <p:nvSpPr>
          <p:cNvPr id="57" name="Rectangle 56"/>
          <p:cNvSpPr/>
          <p:nvPr/>
        </p:nvSpPr>
        <p:spPr>
          <a:xfrm>
            <a:off x="2613999" y="5901111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FSR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2502586" y="6191800"/>
            <a:ext cx="1200831" cy="4725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Scrubbing 3 </a:t>
            </a:r>
            <a:endParaRPr lang="en-US" sz="900" b="1" dirty="0"/>
          </a:p>
        </p:txBody>
      </p:sp>
      <p:sp>
        <p:nvSpPr>
          <p:cNvPr id="63" name="Rectangle 62"/>
          <p:cNvSpPr/>
          <p:nvPr/>
        </p:nvSpPr>
        <p:spPr>
          <a:xfrm>
            <a:off x="2624676" y="6432124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Alarms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7880575" y="897400"/>
            <a:ext cx="1288757" cy="181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Oracle RAC Cluster</a:t>
            </a:r>
            <a:endParaRPr lang="en-US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7880575" y="1141318"/>
            <a:ext cx="624935" cy="1837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Node 1</a:t>
            </a:r>
            <a:endParaRPr lang="en-US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8544397" y="1141318"/>
            <a:ext cx="624935" cy="1837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Node 2</a:t>
            </a:r>
            <a:endParaRPr lang="en-US" sz="800" b="1" dirty="0"/>
          </a:p>
        </p:txBody>
      </p:sp>
      <p:sp>
        <p:nvSpPr>
          <p:cNvPr id="85" name="Rectangle 84"/>
          <p:cNvSpPr/>
          <p:nvPr/>
        </p:nvSpPr>
        <p:spPr>
          <a:xfrm>
            <a:off x="4042667" y="3183794"/>
            <a:ext cx="1200831" cy="10883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err="1" smtClean="0"/>
              <a:t>SpotFire</a:t>
            </a: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dirty="0"/>
              <a:t>amusalpwt8qas03.logon.ds.ge.com</a:t>
            </a:r>
            <a:endParaRPr lang="en-US" sz="900" b="1" dirty="0"/>
          </a:p>
        </p:txBody>
      </p:sp>
      <p:sp>
        <p:nvSpPr>
          <p:cNvPr id="86" name="Rectangle 85"/>
          <p:cNvSpPr/>
          <p:nvPr/>
        </p:nvSpPr>
        <p:spPr>
          <a:xfrm>
            <a:off x="4215964" y="3436447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SpotFire</a:t>
            </a:r>
            <a:endParaRPr lang="en-US" sz="800" b="1" dirty="0"/>
          </a:p>
        </p:txBody>
      </p:sp>
      <p:sp>
        <p:nvSpPr>
          <p:cNvPr id="87" name="Rectangle 86"/>
          <p:cNvSpPr/>
          <p:nvPr/>
        </p:nvSpPr>
        <p:spPr>
          <a:xfrm>
            <a:off x="4215964" y="3661700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Scheduler</a:t>
            </a:r>
            <a:endParaRPr lang="en-US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3936367" y="4772888"/>
            <a:ext cx="1200831" cy="7914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/>
              <a:t>ADS</a:t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dirty="0"/>
              <a:t>amuscinwt8db02.logon.ds.ge.com </a:t>
            </a:r>
            <a:endParaRPr lang="en-US" sz="900" b="1" dirty="0"/>
          </a:p>
        </p:txBody>
      </p:sp>
      <p:sp>
        <p:nvSpPr>
          <p:cNvPr id="89" name="Rectangle 88"/>
          <p:cNvSpPr/>
          <p:nvPr/>
        </p:nvSpPr>
        <p:spPr>
          <a:xfrm>
            <a:off x="4109664" y="5025540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ADS</a:t>
            </a:r>
            <a:endParaRPr lang="en-US" sz="800" b="1" dirty="0"/>
          </a:p>
        </p:txBody>
      </p:sp>
      <p:sp>
        <p:nvSpPr>
          <p:cNvPr id="104" name="Rectangle 103"/>
          <p:cNvSpPr/>
          <p:nvPr/>
        </p:nvSpPr>
        <p:spPr>
          <a:xfrm>
            <a:off x="1666113" y="3211557"/>
            <a:ext cx="1832643" cy="1525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amuscinwtlprep1.cloud.ge.com</a:t>
            </a:r>
            <a:endParaRPr lang="en-US" sz="900" b="1" dirty="0"/>
          </a:p>
        </p:txBody>
      </p:sp>
      <p:sp>
        <p:nvSpPr>
          <p:cNvPr id="106" name="Rectangle 105"/>
          <p:cNvSpPr/>
          <p:nvPr/>
        </p:nvSpPr>
        <p:spPr>
          <a:xfrm>
            <a:off x="1659640" y="3469410"/>
            <a:ext cx="1832643" cy="1525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amuscinwtlprep2.cloud.ge.com </a:t>
            </a:r>
            <a:endParaRPr lang="en-US" sz="900" b="1" dirty="0"/>
          </a:p>
        </p:txBody>
      </p:sp>
      <p:sp>
        <p:nvSpPr>
          <p:cNvPr id="107" name="Rectangle 106"/>
          <p:cNvSpPr/>
          <p:nvPr/>
        </p:nvSpPr>
        <p:spPr>
          <a:xfrm>
            <a:off x="5923295" y="3689193"/>
            <a:ext cx="1138433" cy="13230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Precompute 1</a:t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dirty="0"/>
              <a:t>amuscinwtlpcm01.cloud.ge.com </a:t>
            </a:r>
            <a:endParaRPr lang="en-US" sz="900" b="1" dirty="0"/>
          </a:p>
        </p:txBody>
      </p:sp>
      <p:sp>
        <p:nvSpPr>
          <p:cNvPr id="108" name="Rectangle 107"/>
          <p:cNvSpPr/>
          <p:nvPr/>
        </p:nvSpPr>
        <p:spPr>
          <a:xfrm>
            <a:off x="6054211" y="4144416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Kafka</a:t>
            </a:r>
            <a:endParaRPr lang="en-US" sz="800" b="1" dirty="0"/>
          </a:p>
        </p:txBody>
      </p:sp>
      <p:sp>
        <p:nvSpPr>
          <p:cNvPr id="109" name="Rectangle 108"/>
          <p:cNvSpPr/>
          <p:nvPr/>
        </p:nvSpPr>
        <p:spPr>
          <a:xfrm>
            <a:off x="6054211" y="4369669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Storm Nimbus</a:t>
            </a:r>
            <a:endParaRPr lang="en-US" sz="800" b="1" dirty="0"/>
          </a:p>
        </p:txBody>
      </p:sp>
      <p:sp>
        <p:nvSpPr>
          <p:cNvPr id="115" name="Rectangle 114"/>
          <p:cNvSpPr/>
          <p:nvPr/>
        </p:nvSpPr>
        <p:spPr>
          <a:xfrm>
            <a:off x="6054210" y="3929519"/>
            <a:ext cx="909685" cy="15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ZooKeeper</a:t>
            </a:r>
            <a:endParaRPr lang="en-US" sz="800" b="1" dirty="0"/>
          </a:p>
        </p:txBody>
      </p:sp>
      <p:sp>
        <p:nvSpPr>
          <p:cNvPr id="116" name="Rectangle 115"/>
          <p:cNvSpPr/>
          <p:nvPr/>
        </p:nvSpPr>
        <p:spPr>
          <a:xfrm>
            <a:off x="6057387" y="4574170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Storm UI</a:t>
            </a:r>
            <a:endParaRPr lang="en-US" sz="800" b="1" dirty="0"/>
          </a:p>
        </p:txBody>
      </p:sp>
      <p:sp>
        <p:nvSpPr>
          <p:cNvPr id="117" name="Rectangle 116"/>
          <p:cNvSpPr/>
          <p:nvPr/>
        </p:nvSpPr>
        <p:spPr>
          <a:xfrm>
            <a:off x="7121187" y="3689193"/>
            <a:ext cx="1138433" cy="13230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Precompute 2</a:t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dirty="0" smtClean="0"/>
              <a:t>amuscinwtlpcm02.cloud.ge.com </a:t>
            </a:r>
            <a:endParaRPr lang="en-US" sz="900" b="1" dirty="0"/>
          </a:p>
        </p:txBody>
      </p:sp>
      <p:sp>
        <p:nvSpPr>
          <p:cNvPr id="118" name="Rectangle 117"/>
          <p:cNvSpPr/>
          <p:nvPr/>
        </p:nvSpPr>
        <p:spPr>
          <a:xfrm>
            <a:off x="7252103" y="4144416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Kafka</a:t>
            </a:r>
            <a:endParaRPr lang="en-US" sz="800" b="1" dirty="0"/>
          </a:p>
        </p:txBody>
      </p:sp>
      <p:sp>
        <p:nvSpPr>
          <p:cNvPr id="119" name="Rectangle 118"/>
          <p:cNvSpPr/>
          <p:nvPr/>
        </p:nvSpPr>
        <p:spPr>
          <a:xfrm>
            <a:off x="7252103" y="4369669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Storm Supervisor</a:t>
            </a:r>
            <a:endParaRPr lang="en-US" sz="800" b="1" dirty="0"/>
          </a:p>
        </p:txBody>
      </p:sp>
      <p:sp>
        <p:nvSpPr>
          <p:cNvPr id="120" name="Rectangle 119"/>
          <p:cNvSpPr/>
          <p:nvPr/>
        </p:nvSpPr>
        <p:spPr>
          <a:xfrm>
            <a:off x="7252102" y="3929519"/>
            <a:ext cx="909685" cy="15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ZooKeeper</a:t>
            </a:r>
            <a:endParaRPr lang="en-US" sz="800" b="1" dirty="0"/>
          </a:p>
        </p:txBody>
      </p:sp>
      <p:sp>
        <p:nvSpPr>
          <p:cNvPr id="122" name="Rectangle 121"/>
          <p:cNvSpPr/>
          <p:nvPr/>
        </p:nvSpPr>
        <p:spPr>
          <a:xfrm>
            <a:off x="8339624" y="3689193"/>
            <a:ext cx="1138433" cy="13230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Precompute 3</a:t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dirty="0" smtClean="0"/>
              <a:t>amuscinwtlpcm03.cloud.ge.com </a:t>
            </a:r>
            <a:endParaRPr lang="en-US" sz="900" b="1" dirty="0"/>
          </a:p>
        </p:txBody>
      </p:sp>
      <p:sp>
        <p:nvSpPr>
          <p:cNvPr id="123" name="Rectangle 122"/>
          <p:cNvSpPr/>
          <p:nvPr/>
        </p:nvSpPr>
        <p:spPr>
          <a:xfrm>
            <a:off x="8470540" y="4144416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Kafka</a:t>
            </a:r>
            <a:endParaRPr lang="en-US" sz="800" b="1" dirty="0"/>
          </a:p>
        </p:txBody>
      </p:sp>
      <p:sp>
        <p:nvSpPr>
          <p:cNvPr id="124" name="Rectangle 123"/>
          <p:cNvSpPr/>
          <p:nvPr/>
        </p:nvSpPr>
        <p:spPr>
          <a:xfrm>
            <a:off x="8470540" y="4369669"/>
            <a:ext cx="909685" cy="16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Storm Supervisor</a:t>
            </a:r>
            <a:endParaRPr lang="en-US" sz="800" b="1" dirty="0"/>
          </a:p>
        </p:txBody>
      </p:sp>
      <p:sp>
        <p:nvSpPr>
          <p:cNvPr id="125" name="Rectangle 124"/>
          <p:cNvSpPr/>
          <p:nvPr/>
        </p:nvSpPr>
        <p:spPr>
          <a:xfrm>
            <a:off x="8470539" y="3929519"/>
            <a:ext cx="909685" cy="15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/>
              <a:t>ZooKeeper</a:t>
            </a:r>
            <a:endParaRPr lang="en-US" sz="800" b="1" dirty="0"/>
          </a:p>
        </p:txBody>
      </p:sp>
      <p:sp>
        <p:nvSpPr>
          <p:cNvPr id="126" name="Rectangle 125"/>
          <p:cNvSpPr/>
          <p:nvPr/>
        </p:nvSpPr>
        <p:spPr>
          <a:xfrm>
            <a:off x="9558061" y="3689193"/>
            <a:ext cx="1138433" cy="13230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Precompute 4</a:t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dirty="0" smtClean="0"/>
              <a:t>amuscinwtlpcm04.cloud.ge.com </a:t>
            </a:r>
            <a:endParaRPr lang="en-US" sz="900" b="1" dirty="0"/>
          </a:p>
        </p:txBody>
      </p:sp>
      <p:sp>
        <p:nvSpPr>
          <p:cNvPr id="129" name="Rectangle 128"/>
          <p:cNvSpPr/>
          <p:nvPr/>
        </p:nvSpPr>
        <p:spPr>
          <a:xfrm>
            <a:off x="9688976" y="3929519"/>
            <a:ext cx="909685" cy="15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Storm Supervisor</a:t>
            </a:r>
            <a:endParaRPr lang="en-US" sz="800" b="1" dirty="0"/>
          </a:p>
        </p:txBody>
      </p:sp>
      <p:sp>
        <p:nvSpPr>
          <p:cNvPr id="130" name="Rectangle 129"/>
          <p:cNvSpPr/>
          <p:nvPr/>
        </p:nvSpPr>
        <p:spPr>
          <a:xfrm>
            <a:off x="10752157" y="3689193"/>
            <a:ext cx="1138433" cy="13230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Precompute 5</a:t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dirty="0" smtClean="0"/>
              <a:t>amuscinwtlpcm05.cloud.ge.com </a:t>
            </a:r>
            <a:endParaRPr lang="en-US" sz="900" b="1" dirty="0"/>
          </a:p>
        </p:txBody>
      </p:sp>
      <p:sp>
        <p:nvSpPr>
          <p:cNvPr id="131" name="Rectangle 130"/>
          <p:cNvSpPr/>
          <p:nvPr/>
        </p:nvSpPr>
        <p:spPr>
          <a:xfrm>
            <a:off x="10883073" y="4144416"/>
            <a:ext cx="909685" cy="31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Rho Precomputes</a:t>
            </a:r>
            <a:endParaRPr lang="en-US" sz="800" b="1" dirty="0"/>
          </a:p>
        </p:txBody>
      </p:sp>
      <p:sp>
        <p:nvSpPr>
          <p:cNvPr id="133" name="Rectangle 132"/>
          <p:cNvSpPr/>
          <p:nvPr/>
        </p:nvSpPr>
        <p:spPr>
          <a:xfrm>
            <a:off x="10883072" y="3929519"/>
            <a:ext cx="909685" cy="15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Storm Supervisor</a:t>
            </a:r>
            <a:endParaRPr lang="en-US" sz="800" b="1" dirty="0"/>
          </a:p>
        </p:txBody>
      </p:sp>
      <p:sp>
        <p:nvSpPr>
          <p:cNvPr id="134" name="Rectangle 133"/>
          <p:cNvSpPr/>
          <p:nvPr/>
        </p:nvSpPr>
        <p:spPr>
          <a:xfrm>
            <a:off x="5886223" y="1488136"/>
            <a:ext cx="5009467" cy="1847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Cassandra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997376" y="1701262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/>
              <a:t>amuscinwtlcts01.cloud.ge.com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997376" y="1896305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amuscinwtlcts02.cloud.ge.com </a:t>
            </a:r>
            <a:endParaRPr lang="en-US" sz="800" b="1" dirty="0"/>
          </a:p>
        </p:txBody>
      </p:sp>
      <p:sp>
        <p:nvSpPr>
          <p:cNvPr id="138" name="Rectangle 137"/>
          <p:cNvSpPr/>
          <p:nvPr/>
        </p:nvSpPr>
        <p:spPr>
          <a:xfrm>
            <a:off x="5997376" y="2091348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amuscinwtlcts03.cloud.ge.com </a:t>
            </a:r>
            <a:endParaRPr lang="en-US" sz="800" b="1" dirty="0"/>
          </a:p>
        </p:txBody>
      </p:sp>
      <p:sp>
        <p:nvSpPr>
          <p:cNvPr id="139" name="Rectangle 138"/>
          <p:cNvSpPr/>
          <p:nvPr/>
        </p:nvSpPr>
        <p:spPr>
          <a:xfrm>
            <a:off x="5997376" y="2286391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amuscinwtlcts04.cloud.ge.com </a:t>
            </a:r>
            <a:endParaRPr lang="en-US" sz="800" b="1" dirty="0"/>
          </a:p>
        </p:txBody>
      </p:sp>
      <p:sp>
        <p:nvSpPr>
          <p:cNvPr id="140" name="Rectangle 139"/>
          <p:cNvSpPr/>
          <p:nvPr/>
        </p:nvSpPr>
        <p:spPr>
          <a:xfrm>
            <a:off x="5997376" y="2481434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amuscinwtlcts05.cloud.ge.com </a:t>
            </a:r>
            <a:endParaRPr lang="en-US" sz="800" b="1" dirty="0"/>
          </a:p>
        </p:txBody>
      </p:sp>
      <p:sp>
        <p:nvSpPr>
          <p:cNvPr id="141" name="Rectangle 140"/>
          <p:cNvSpPr/>
          <p:nvPr/>
        </p:nvSpPr>
        <p:spPr>
          <a:xfrm>
            <a:off x="5997376" y="2676477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amuscinwtlcts06.cloud.ge.com </a:t>
            </a:r>
            <a:endParaRPr lang="en-US" sz="800" b="1" dirty="0"/>
          </a:p>
        </p:txBody>
      </p:sp>
      <p:sp>
        <p:nvSpPr>
          <p:cNvPr id="142" name="Rectangle 141"/>
          <p:cNvSpPr/>
          <p:nvPr/>
        </p:nvSpPr>
        <p:spPr>
          <a:xfrm>
            <a:off x="5997376" y="2871520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amuscinwtlcts07.cloud.ge.com </a:t>
            </a:r>
            <a:endParaRPr lang="en-US" sz="800" b="1" dirty="0"/>
          </a:p>
        </p:txBody>
      </p:sp>
      <p:sp>
        <p:nvSpPr>
          <p:cNvPr id="143" name="Rectangle 142"/>
          <p:cNvSpPr/>
          <p:nvPr/>
        </p:nvSpPr>
        <p:spPr>
          <a:xfrm>
            <a:off x="5997376" y="3066564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amuscinwtlcts08.cloud.ge.com </a:t>
            </a:r>
            <a:endParaRPr lang="en-US" sz="800" b="1" dirty="0"/>
          </a:p>
        </p:txBody>
      </p:sp>
      <p:sp>
        <p:nvSpPr>
          <p:cNvPr id="144" name="Rectangle 143"/>
          <p:cNvSpPr/>
          <p:nvPr/>
        </p:nvSpPr>
        <p:spPr>
          <a:xfrm>
            <a:off x="7546631" y="1701262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pwnlp0990v01.corporate.ge.com</a:t>
            </a:r>
            <a:endParaRPr lang="en-US" sz="800" b="1" dirty="0"/>
          </a:p>
        </p:txBody>
      </p:sp>
      <p:sp>
        <p:nvSpPr>
          <p:cNvPr id="145" name="Rectangle 144"/>
          <p:cNvSpPr/>
          <p:nvPr/>
        </p:nvSpPr>
        <p:spPr>
          <a:xfrm>
            <a:off x="7546631" y="1896305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pwnlp0990v02.corporate.ge.com</a:t>
            </a:r>
            <a:endParaRPr lang="en-US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7546631" y="2091348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pwnlp0990v03.corporate.ge.com</a:t>
            </a:r>
            <a:endParaRPr lang="en-US" sz="800" b="1" dirty="0"/>
          </a:p>
        </p:txBody>
      </p:sp>
      <p:sp>
        <p:nvSpPr>
          <p:cNvPr id="147" name="Rectangle 146"/>
          <p:cNvSpPr/>
          <p:nvPr/>
        </p:nvSpPr>
        <p:spPr>
          <a:xfrm>
            <a:off x="7546631" y="2286391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pwnlp0990v04.corporate.ge.com</a:t>
            </a:r>
            <a:endParaRPr lang="en-US" sz="800" b="1" dirty="0"/>
          </a:p>
        </p:txBody>
      </p:sp>
      <p:sp>
        <p:nvSpPr>
          <p:cNvPr id="148" name="Rectangle 147"/>
          <p:cNvSpPr/>
          <p:nvPr/>
        </p:nvSpPr>
        <p:spPr>
          <a:xfrm>
            <a:off x="7546631" y="2481434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pwnlp0990v05.corporate.ge.com</a:t>
            </a:r>
            <a:endParaRPr lang="en-US" sz="800" b="1" dirty="0"/>
          </a:p>
        </p:txBody>
      </p:sp>
      <p:sp>
        <p:nvSpPr>
          <p:cNvPr id="149" name="Rectangle 148"/>
          <p:cNvSpPr/>
          <p:nvPr/>
        </p:nvSpPr>
        <p:spPr>
          <a:xfrm>
            <a:off x="7546631" y="2676477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pwnlp0990v06.corporate.ge.com</a:t>
            </a:r>
            <a:endParaRPr lang="en-US" sz="800" b="1" dirty="0"/>
          </a:p>
        </p:txBody>
      </p:sp>
      <p:sp>
        <p:nvSpPr>
          <p:cNvPr id="150" name="Rectangle 149"/>
          <p:cNvSpPr/>
          <p:nvPr/>
        </p:nvSpPr>
        <p:spPr>
          <a:xfrm>
            <a:off x="7546631" y="2871520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pwnlp0990v07.corporate.ge.com</a:t>
            </a:r>
            <a:endParaRPr lang="en-US" sz="800" b="1" dirty="0"/>
          </a:p>
        </p:txBody>
      </p:sp>
      <p:sp>
        <p:nvSpPr>
          <p:cNvPr id="151" name="Rectangle 150"/>
          <p:cNvSpPr/>
          <p:nvPr/>
        </p:nvSpPr>
        <p:spPr>
          <a:xfrm>
            <a:off x="7546631" y="3066564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pwnlp0990v08.corporate.ge.com</a:t>
            </a:r>
            <a:endParaRPr lang="en-US" sz="800" b="1" dirty="0"/>
          </a:p>
        </p:txBody>
      </p:sp>
      <p:sp>
        <p:nvSpPr>
          <p:cNvPr id="160" name="Rectangle 159"/>
          <p:cNvSpPr/>
          <p:nvPr/>
        </p:nvSpPr>
        <p:spPr>
          <a:xfrm>
            <a:off x="9260744" y="1701262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amusalpwtlcts01.cloud.ge.com</a:t>
            </a:r>
            <a:endParaRPr lang="en-US" sz="800" b="1" dirty="0"/>
          </a:p>
        </p:txBody>
      </p:sp>
      <p:sp>
        <p:nvSpPr>
          <p:cNvPr id="161" name="Rectangle 160"/>
          <p:cNvSpPr/>
          <p:nvPr/>
        </p:nvSpPr>
        <p:spPr>
          <a:xfrm>
            <a:off x="9260744" y="1896305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amusalpwtlcts02.cloud.ge.com</a:t>
            </a:r>
            <a:endParaRPr lang="en-US" sz="800" b="1" dirty="0"/>
          </a:p>
        </p:txBody>
      </p:sp>
      <p:sp>
        <p:nvSpPr>
          <p:cNvPr id="162" name="Rectangle 161"/>
          <p:cNvSpPr/>
          <p:nvPr/>
        </p:nvSpPr>
        <p:spPr>
          <a:xfrm>
            <a:off x="9260744" y="2091348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amusalpwtlcts03.cloud.ge.com</a:t>
            </a:r>
            <a:endParaRPr lang="en-US" sz="800" b="1" dirty="0"/>
          </a:p>
        </p:txBody>
      </p:sp>
      <p:sp>
        <p:nvSpPr>
          <p:cNvPr id="163" name="Rectangle 162"/>
          <p:cNvSpPr/>
          <p:nvPr/>
        </p:nvSpPr>
        <p:spPr>
          <a:xfrm>
            <a:off x="9260744" y="2286391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amusalpwtlcts04.cloud.ge.com</a:t>
            </a:r>
            <a:endParaRPr lang="en-US" sz="800" b="1" dirty="0"/>
          </a:p>
        </p:txBody>
      </p:sp>
      <p:sp>
        <p:nvSpPr>
          <p:cNvPr id="164" name="Rectangle 163"/>
          <p:cNvSpPr/>
          <p:nvPr/>
        </p:nvSpPr>
        <p:spPr>
          <a:xfrm>
            <a:off x="9260744" y="2481434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amusalpwtlcts05.cloud.ge.com</a:t>
            </a:r>
            <a:endParaRPr lang="en-US" sz="800" b="1" dirty="0"/>
          </a:p>
        </p:txBody>
      </p:sp>
      <p:sp>
        <p:nvSpPr>
          <p:cNvPr id="165" name="Rectangle 164"/>
          <p:cNvSpPr/>
          <p:nvPr/>
        </p:nvSpPr>
        <p:spPr>
          <a:xfrm>
            <a:off x="9260744" y="2676477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amusalpwtlcts06.cloud.ge.com</a:t>
            </a:r>
            <a:endParaRPr lang="en-US" sz="800" b="1" dirty="0"/>
          </a:p>
        </p:txBody>
      </p:sp>
      <p:sp>
        <p:nvSpPr>
          <p:cNvPr id="166" name="Rectangle 165"/>
          <p:cNvSpPr/>
          <p:nvPr/>
        </p:nvSpPr>
        <p:spPr>
          <a:xfrm>
            <a:off x="9260744" y="2871520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amusalpwtlcts07.cloud.ge.com</a:t>
            </a:r>
            <a:endParaRPr lang="en-US" sz="800" b="1" dirty="0"/>
          </a:p>
        </p:txBody>
      </p:sp>
      <p:sp>
        <p:nvSpPr>
          <p:cNvPr id="167" name="Rectangle 166"/>
          <p:cNvSpPr/>
          <p:nvPr/>
        </p:nvSpPr>
        <p:spPr>
          <a:xfrm>
            <a:off x="9260744" y="3066564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amusalpwtlcts08.cloud.ge.com</a:t>
            </a:r>
            <a:endParaRPr lang="en-US" sz="800" b="1" dirty="0"/>
          </a:p>
        </p:txBody>
      </p:sp>
      <p:sp>
        <p:nvSpPr>
          <p:cNvPr id="105" name="Rectangle 104"/>
          <p:cNvSpPr/>
          <p:nvPr/>
        </p:nvSpPr>
        <p:spPr>
          <a:xfrm>
            <a:off x="5860544" y="5366779"/>
            <a:ext cx="1487582" cy="3335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amuscinwtlrho01.cloud.ge.com</a:t>
            </a:r>
            <a:endParaRPr lang="en-US" sz="800" b="1" dirty="0"/>
          </a:p>
        </p:txBody>
      </p:sp>
      <p:sp>
        <p:nvSpPr>
          <p:cNvPr id="110" name="Rectangle 109"/>
          <p:cNvSpPr/>
          <p:nvPr/>
        </p:nvSpPr>
        <p:spPr>
          <a:xfrm>
            <a:off x="5860544" y="5750085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amuscinwtlrho02.cloud.ge.com</a:t>
            </a:r>
            <a:endParaRPr lang="en-US" sz="800" b="1" dirty="0"/>
          </a:p>
        </p:txBody>
      </p:sp>
      <p:sp>
        <p:nvSpPr>
          <p:cNvPr id="111" name="Rectangle 110"/>
          <p:cNvSpPr/>
          <p:nvPr/>
        </p:nvSpPr>
        <p:spPr>
          <a:xfrm>
            <a:off x="5860544" y="5945128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amuscinwtlrho03.cloud.ge.com</a:t>
            </a:r>
            <a:endParaRPr lang="en-US" sz="800" b="1" dirty="0"/>
          </a:p>
        </p:txBody>
      </p:sp>
      <p:sp>
        <p:nvSpPr>
          <p:cNvPr id="112" name="Rectangle 111"/>
          <p:cNvSpPr/>
          <p:nvPr/>
        </p:nvSpPr>
        <p:spPr>
          <a:xfrm>
            <a:off x="5860544" y="6140171"/>
            <a:ext cx="1487582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/>
              <a:t>amuscinwtlrho41.cloud.ge.com</a:t>
            </a:r>
            <a:endParaRPr lang="en-US" sz="800" b="1" dirty="0"/>
          </a:p>
        </p:txBody>
      </p:sp>
      <p:sp>
        <p:nvSpPr>
          <p:cNvPr id="128" name="Rectangle 127"/>
          <p:cNvSpPr/>
          <p:nvPr/>
        </p:nvSpPr>
        <p:spPr>
          <a:xfrm>
            <a:off x="7409799" y="5366779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VDCCLP1208.vdccin.tsg.ge.com</a:t>
            </a:r>
            <a:endParaRPr lang="en-US" sz="800" b="1" dirty="0"/>
          </a:p>
        </p:txBody>
      </p:sp>
      <p:sp>
        <p:nvSpPr>
          <p:cNvPr id="132" name="Rectangle 131"/>
          <p:cNvSpPr/>
          <p:nvPr/>
        </p:nvSpPr>
        <p:spPr>
          <a:xfrm>
            <a:off x="7409799" y="5561822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VDCGLP01142.ics.cloud.ge.com</a:t>
            </a:r>
            <a:endParaRPr lang="en-US" sz="800" b="1" dirty="0"/>
          </a:p>
        </p:txBody>
      </p:sp>
      <p:sp>
        <p:nvSpPr>
          <p:cNvPr id="135" name="Rectangle 134"/>
          <p:cNvSpPr/>
          <p:nvPr/>
        </p:nvSpPr>
        <p:spPr>
          <a:xfrm>
            <a:off x="7409799" y="5756865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VDCGLP01143.ics.cloud.ge.com </a:t>
            </a:r>
            <a:endParaRPr lang="en-US" sz="800" b="1" dirty="0"/>
          </a:p>
        </p:txBody>
      </p:sp>
      <p:sp>
        <p:nvSpPr>
          <p:cNvPr id="152" name="Rectangle 151"/>
          <p:cNvSpPr/>
          <p:nvPr/>
        </p:nvSpPr>
        <p:spPr>
          <a:xfrm>
            <a:off x="7409799" y="5951908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VDCGLP01144.ics.cloud.ge.com</a:t>
            </a:r>
            <a:endParaRPr lang="en-US" sz="800" b="1" dirty="0"/>
          </a:p>
        </p:txBody>
      </p:sp>
      <p:sp>
        <p:nvSpPr>
          <p:cNvPr id="153" name="Rectangle 152"/>
          <p:cNvSpPr/>
          <p:nvPr/>
        </p:nvSpPr>
        <p:spPr>
          <a:xfrm>
            <a:off x="7409799" y="6146951"/>
            <a:ext cx="1636340" cy="1453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VDCGLP01145.ics.cloud.ge.com</a:t>
            </a:r>
            <a:endParaRPr lang="en-US" sz="800" b="1" dirty="0"/>
          </a:p>
        </p:txBody>
      </p:sp>
      <p:sp>
        <p:nvSpPr>
          <p:cNvPr id="113" name="Rectangle 112"/>
          <p:cNvSpPr/>
          <p:nvPr/>
        </p:nvSpPr>
        <p:spPr>
          <a:xfrm>
            <a:off x="5881663" y="667831"/>
            <a:ext cx="1874162" cy="7549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Active MQ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53168" y="892855"/>
            <a:ext cx="1587611" cy="1503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amuscinwtlamq01.gesm.ge.com </a:t>
            </a:r>
            <a:endParaRPr lang="en-US" sz="800" b="1" dirty="0"/>
          </a:p>
        </p:txBody>
      </p:sp>
      <p:sp>
        <p:nvSpPr>
          <p:cNvPr id="127" name="Rectangle 126"/>
          <p:cNvSpPr/>
          <p:nvPr/>
        </p:nvSpPr>
        <p:spPr>
          <a:xfrm>
            <a:off x="6053168" y="1134183"/>
            <a:ext cx="1587611" cy="1503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amuscinwtlamq02.gesm.ge.com</a:t>
            </a:r>
            <a:endParaRPr lang="en-US" sz="800" b="1" dirty="0"/>
          </a:p>
        </p:txBody>
      </p:sp>
      <p:sp>
        <p:nvSpPr>
          <p:cNvPr id="101" name="Rectangle 100"/>
          <p:cNvSpPr/>
          <p:nvPr/>
        </p:nvSpPr>
        <p:spPr>
          <a:xfrm>
            <a:off x="5976945" y="5388470"/>
            <a:ext cx="710135" cy="14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/>
              <a:t>memcached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4193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6528" y="487492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55517" y="465739"/>
            <a:ext cx="11260974" cy="43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68828" y="531000"/>
            <a:ext cx="4531872" cy="4743130"/>
            <a:chOff x="1068828" y="530999"/>
            <a:chExt cx="5735796" cy="5985917"/>
          </a:xfrm>
        </p:grpSpPr>
        <p:sp>
          <p:nvSpPr>
            <p:cNvPr id="15" name="Rectangle 14"/>
            <p:cNvSpPr/>
            <p:nvPr/>
          </p:nvSpPr>
          <p:spPr>
            <a:xfrm>
              <a:off x="2207171" y="668672"/>
              <a:ext cx="4472563" cy="24352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Reporting Services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8375" y="530999"/>
              <a:ext cx="996587" cy="3265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APIs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90559" y="1873461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Generation</a:t>
              </a:r>
              <a:endParaRPr lang="en-US" sz="1400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51766" y="1440133"/>
              <a:ext cx="1616529" cy="974271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Definitions &amp; Schedules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90559" y="2244092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Distribution</a:t>
              </a:r>
              <a:endParaRPr lang="en-US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90559" y="1104238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Definition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90559" y="1504429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Report Management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68295" y="2650908"/>
              <a:ext cx="2552700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Preview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717" y="553298"/>
              <a:ext cx="996587" cy="3265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7171" y="3265148"/>
              <a:ext cx="4472563" cy="1620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 Source Services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08375" y="3184199"/>
              <a:ext cx="996587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APIs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52262" y="4217564"/>
              <a:ext cx="2552700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Mapping &amp; Transformation</a:t>
              </a:r>
              <a:endParaRPr lang="en-US" sz="1100" dirty="0"/>
            </a:p>
          </p:txBody>
        </p:sp>
        <p:sp>
          <p:nvSpPr>
            <p:cNvPr id="59" name="Flowchart: Magnetic Disk 58"/>
            <p:cNvSpPr/>
            <p:nvPr/>
          </p:nvSpPr>
          <p:spPr>
            <a:xfrm>
              <a:off x="2251766" y="3683350"/>
              <a:ext cx="1616529" cy="97427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Data Source Definitions</a:t>
              </a:r>
              <a:endParaRPr lang="en-US" sz="1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52262" y="3848532"/>
              <a:ext cx="2552700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Source Management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62717" y="3206498"/>
              <a:ext cx="996587" cy="32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UI</a:t>
              </a:r>
              <a:endParaRPr lang="en-US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07171" y="5233829"/>
              <a:ext cx="2556381" cy="12830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Insight Data Sources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2504183" y="5571591"/>
              <a:ext cx="1616529" cy="4116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Time Series Data</a:t>
              </a:r>
              <a:endParaRPr lang="en-US" sz="1050" dirty="0"/>
            </a:p>
          </p:txBody>
        </p:sp>
        <p:sp>
          <p:nvSpPr>
            <p:cNvPr id="47" name="Flowchart: Magnetic Disk 46"/>
            <p:cNvSpPr/>
            <p:nvPr/>
          </p:nvSpPr>
          <p:spPr>
            <a:xfrm>
              <a:off x="2485608" y="6009405"/>
              <a:ext cx="1616529" cy="4116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Asset Metadata</a:t>
              </a:r>
              <a:endParaRPr lang="en-US" sz="1050" dirty="0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-44236" y="1728923"/>
              <a:ext cx="2552700" cy="3265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AuthC</a:t>
              </a:r>
              <a:r>
                <a:rPr lang="en-US" sz="1400" dirty="0" smtClean="0">
                  <a:solidFill>
                    <a:schemeClr val="tx1"/>
                  </a:solidFill>
                </a:rPr>
                <a:t> &amp;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AuhtZ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362123" y="1728923"/>
              <a:ext cx="2552700" cy="3265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Subscription Management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2399" y="5223124"/>
              <a:ext cx="1952225" cy="12830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External Data Sources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Flowchart: Magnetic Disk 52"/>
            <p:cNvSpPr/>
            <p:nvPr/>
          </p:nvSpPr>
          <p:spPr>
            <a:xfrm>
              <a:off x="5149411" y="5560886"/>
              <a:ext cx="1616529" cy="4116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5130836" y="5998700"/>
              <a:ext cx="1616529" cy="4116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22418" y="4976993"/>
              <a:ext cx="996587" cy="3265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APIs</a:t>
              </a:r>
              <a:endParaRPr lang="en-US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50778" y="4950679"/>
              <a:ext cx="996587" cy="3265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APIs</a:t>
              </a:r>
              <a:endParaRPr 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73749" y="531000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825458" y="683598"/>
            <a:ext cx="3533787" cy="19296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Reporting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433750" y="574508"/>
            <a:ext cx="787407" cy="2587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9155508" y="1638250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Generation</a:t>
            </a:r>
            <a:endParaRPr lang="en-US" sz="1400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7860692" y="1294889"/>
            <a:ext cx="1277225" cy="771994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Definitions &amp; Schedules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9155508" y="1931931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Distribution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9155508" y="1028732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Definition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9155508" y="1345836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Management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9137917" y="2254285"/>
            <a:ext cx="201689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Preview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948355" y="592177"/>
            <a:ext cx="787407" cy="258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7825458" y="2740997"/>
            <a:ext cx="3533787" cy="1283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Source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433750" y="2676855"/>
            <a:ext cx="787407" cy="25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9204260" y="3495674"/>
            <a:ext cx="2016897" cy="25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Mapping &amp; Transformation</a:t>
            </a:r>
            <a:endParaRPr lang="en-US" sz="1100" dirty="0"/>
          </a:p>
        </p:txBody>
      </p:sp>
      <p:sp>
        <p:nvSpPr>
          <p:cNvPr id="66" name="Flowchart: Magnetic Disk 65"/>
          <p:cNvSpPr/>
          <p:nvPr/>
        </p:nvSpPr>
        <p:spPr>
          <a:xfrm>
            <a:off x="7860692" y="3072373"/>
            <a:ext cx="1277225" cy="771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Source Definitions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9204260" y="3203260"/>
            <a:ext cx="2016897" cy="25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 Management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948355" y="2694524"/>
            <a:ext cx="787407" cy="25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7825458" y="4300944"/>
            <a:ext cx="2019805" cy="1016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Predix Data Sources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Flowchart: Magnetic Disk 70"/>
          <p:cNvSpPr/>
          <p:nvPr/>
        </p:nvSpPr>
        <p:spPr>
          <a:xfrm>
            <a:off x="8060128" y="4568580"/>
            <a:ext cx="1277225" cy="32616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Time Series Data</a:t>
            </a:r>
            <a:endParaRPr lang="en-US" sz="1050" dirty="0"/>
          </a:p>
        </p:txBody>
      </p:sp>
      <p:sp>
        <p:nvSpPr>
          <p:cNvPr id="72" name="Flowchart: Magnetic Disk 71"/>
          <p:cNvSpPr/>
          <p:nvPr/>
        </p:nvSpPr>
        <p:spPr>
          <a:xfrm>
            <a:off x="8045452" y="4915496"/>
            <a:ext cx="1277225" cy="32616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Asset Metadata</a:t>
            </a:r>
            <a:endParaRPr lang="en-US" sz="1050" dirty="0"/>
          </a:p>
        </p:txBody>
      </p:sp>
      <p:sp>
        <p:nvSpPr>
          <p:cNvPr id="73" name="Rectangle 72"/>
          <p:cNvSpPr/>
          <p:nvPr/>
        </p:nvSpPr>
        <p:spPr>
          <a:xfrm rot="16200000">
            <a:off x="6043706" y="1524093"/>
            <a:ext cx="2022712" cy="2580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AuthC</a:t>
            </a:r>
            <a:r>
              <a:rPr lang="en-US" sz="1400" dirty="0" smtClean="0">
                <a:solidFill>
                  <a:schemeClr val="tx1"/>
                </a:solidFill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</a:rPr>
              <a:t>AuhtZ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6338943" y="1524092"/>
            <a:ext cx="2022712" cy="2580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Tenant Management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6644445" y="1524092"/>
            <a:ext cx="2022712" cy="2580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Subscription Management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915461" y="4292461"/>
            <a:ext cx="1542460" cy="10166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External Data Sources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7" name="Flowchart: Magnetic Disk 76"/>
          <p:cNvSpPr/>
          <p:nvPr/>
        </p:nvSpPr>
        <p:spPr>
          <a:xfrm>
            <a:off x="10150132" y="4560097"/>
            <a:ext cx="1277225" cy="32616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</a:t>
            </a:r>
            <a:endParaRPr lang="en-US" sz="1050" dirty="0"/>
          </a:p>
        </p:txBody>
      </p:sp>
      <p:sp>
        <p:nvSpPr>
          <p:cNvPr id="78" name="Flowchart: Magnetic Disk 77"/>
          <p:cNvSpPr/>
          <p:nvPr/>
        </p:nvSpPr>
        <p:spPr>
          <a:xfrm>
            <a:off x="10135455" y="4907013"/>
            <a:ext cx="1277225" cy="32616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</a:t>
            </a:r>
            <a:endParaRPr lang="en-US" sz="1050" dirty="0"/>
          </a:p>
        </p:txBody>
      </p:sp>
      <p:sp>
        <p:nvSpPr>
          <p:cNvPr id="79" name="Rectangle 78"/>
          <p:cNvSpPr/>
          <p:nvPr/>
        </p:nvSpPr>
        <p:spPr>
          <a:xfrm>
            <a:off x="8943649" y="4097431"/>
            <a:ext cx="787407" cy="2587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10625274" y="4076581"/>
            <a:ext cx="787407" cy="2587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48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087497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Resources - Development Tools</a:t>
            </a:r>
          </a:p>
          <a:p>
            <a:r>
              <a:rPr lang="en-US" sz="1100" dirty="0"/>
              <a:t>	DevBox - Predix-ready bundle of preinstalled and preconfigured app development tools</a:t>
            </a:r>
          </a:p>
          <a:p>
            <a:r>
              <a:rPr lang="en-US" sz="1100" dirty="0"/>
              <a:t>	Buildpack - Cloud Foundry - Cloud Foundry compatible buildpacks</a:t>
            </a:r>
          </a:p>
          <a:p>
            <a:r>
              <a:rPr lang="en-US" sz="1100" dirty="0"/>
              <a:t>	Machine Data Simulator - generate time series test data series, Machine, Analytics and </a:t>
            </a:r>
            <a:r>
              <a:rPr lang="en-US" sz="1100" dirty="0" smtClean="0"/>
              <a:t>Visualization</a:t>
            </a:r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Reference App - Remote </a:t>
            </a:r>
            <a:r>
              <a:rPr lang="en-US" sz="1100" dirty="0"/>
              <a:t>Monitoring and Diagnostics Reference App integrates Predix Catalog Services in to a cohesive microservices architecture covering the entire Predix stack of Asset, </a:t>
            </a:r>
            <a:r>
              <a:rPr lang="en-US" sz="1100" dirty="0" err="1"/>
              <a:t>TimeStart</a:t>
            </a:r>
            <a:r>
              <a:rPr lang="en-US" sz="1100" dirty="0"/>
              <a:t> Packs</a:t>
            </a:r>
          </a:p>
          <a:p>
            <a:r>
              <a:rPr lang="en-US" sz="1100" dirty="0"/>
              <a:t>Dashboard Seed - S</a:t>
            </a:r>
            <a:r>
              <a:rPr lang="en-US" sz="1100" dirty="0" smtClean="0"/>
              <a:t>et </a:t>
            </a:r>
            <a:r>
              <a:rPr lang="en-US" sz="1100" dirty="0"/>
              <a:t>up an industrial monitoring app with a contextual dashboard, data source adapters, and build tools. Select from a set of Predix Cards and UI components.</a:t>
            </a:r>
          </a:p>
          <a:p>
            <a:endParaRPr lang="en-US" sz="1100" dirty="0" smtClean="0"/>
          </a:p>
          <a:p>
            <a:r>
              <a:rPr lang="en-US" sz="1100" dirty="0" smtClean="0"/>
              <a:t>Edge </a:t>
            </a:r>
            <a:r>
              <a:rPr lang="en-US" sz="1100" dirty="0"/>
              <a:t>Software &amp; Services</a:t>
            </a:r>
          </a:p>
          <a:p>
            <a:r>
              <a:rPr lang="en-US" sz="1100" dirty="0"/>
              <a:t>	Machine - enables machine to machine, machine to cloud, and machine to human </a:t>
            </a:r>
            <a:r>
              <a:rPr lang="en-US" sz="1100" dirty="0" smtClean="0"/>
              <a:t>connectivity</a:t>
            </a:r>
            <a:endParaRPr lang="en-US" sz="1100" dirty="0"/>
          </a:p>
          <a:p>
            <a:r>
              <a:rPr lang="en-US" sz="1100" dirty="0"/>
              <a:t>	Edge Manager - Deployment and Monitoring</a:t>
            </a:r>
          </a:p>
          <a:p>
            <a:r>
              <a:rPr lang="en-US" sz="1100" dirty="0"/>
              <a:t>	Connectivity - plug-n-play, secure, and reliable connectivity services</a:t>
            </a:r>
          </a:p>
          <a:p>
            <a:r>
              <a:rPr lang="en-US" sz="1100" dirty="0"/>
              <a:t>Data Management Services</a:t>
            </a:r>
          </a:p>
          <a:p>
            <a:r>
              <a:rPr lang="en-US" sz="1100" dirty="0"/>
              <a:t>	Asset Data - create and store machine asset models</a:t>
            </a:r>
          </a:p>
          <a:p>
            <a:r>
              <a:rPr lang="en-US" sz="1100" dirty="0"/>
              <a:t>	Time Series - Manage, ingest, store and analyze data</a:t>
            </a:r>
          </a:p>
          <a:p>
            <a:r>
              <a:rPr lang="en-US" sz="1100" dirty="0"/>
              <a:t>	SQL Database - PostgreSQL</a:t>
            </a:r>
          </a:p>
          <a:p>
            <a:r>
              <a:rPr lang="en-US" sz="1100" dirty="0"/>
              <a:t>	Key-Value Store - redis - key-value cache and store</a:t>
            </a:r>
          </a:p>
          <a:p>
            <a:r>
              <a:rPr lang="en-US" sz="1100" dirty="0"/>
              <a:t>	Message Queue - RabbitMQ - messages between apps, components and devices</a:t>
            </a:r>
          </a:p>
          <a:p>
            <a:r>
              <a:rPr lang="en-US" sz="1100" dirty="0"/>
              <a:t>	Blobstore - Binary large object </a:t>
            </a:r>
            <a:r>
              <a:rPr lang="en-US" sz="1100" dirty="0" smtClean="0"/>
              <a:t>storage</a:t>
            </a:r>
            <a:endParaRPr lang="en-US" sz="1100" dirty="0"/>
          </a:p>
          <a:p>
            <a:r>
              <a:rPr lang="en-US" sz="1100" dirty="0"/>
              <a:t>Analytics Services</a:t>
            </a:r>
          </a:p>
          <a:p>
            <a:r>
              <a:rPr lang="en-US" sz="1100" dirty="0"/>
              <a:t>	Analytics Catalog</a:t>
            </a:r>
          </a:p>
          <a:p>
            <a:r>
              <a:rPr lang="en-US" sz="1100" dirty="0"/>
              <a:t>	Analytics Runtime - elastic execution</a:t>
            </a:r>
          </a:p>
          <a:p>
            <a:r>
              <a:rPr lang="en-US" sz="1100" dirty="0"/>
              <a:t>	Analytic User Interface - to upload, validate, and run analytics</a:t>
            </a:r>
          </a:p>
          <a:p>
            <a:r>
              <a:rPr lang="en-US" sz="1100" dirty="0"/>
              <a:t>	GeoEnhance - pitney bowes - for </a:t>
            </a:r>
            <a:r>
              <a:rPr lang="en-US" sz="1100" dirty="0" smtClean="0"/>
              <a:t>location </a:t>
            </a:r>
            <a:r>
              <a:rPr lang="en-US" sz="1100" dirty="0"/>
              <a:t>services</a:t>
            </a:r>
          </a:p>
          <a:p>
            <a:r>
              <a:rPr lang="en-US" sz="1100" dirty="0"/>
              <a:t>Security Services</a:t>
            </a:r>
          </a:p>
          <a:p>
            <a:r>
              <a:rPr lang="en-US" sz="1100" dirty="0"/>
              <a:t>	User Account &amp; Authentication</a:t>
            </a:r>
          </a:p>
          <a:p>
            <a:r>
              <a:rPr lang="en-US" sz="1100" dirty="0"/>
              <a:t>	Access Control Service - Robust access control</a:t>
            </a:r>
          </a:p>
          <a:p>
            <a:r>
              <a:rPr lang="en-US" sz="1100" dirty="0"/>
              <a:t>	Tenant Management - instance </a:t>
            </a:r>
            <a:r>
              <a:rPr lang="en-US" sz="1100" dirty="0" smtClean="0"/>
              <a:t>provisioning </a:t>
            </a:r>
            <a:r>
              <a:rPr lang="en-US" sz="1100" dirty="0"/>
              <a:t>for tenants and runtime access</a:t>
            </a:r>
          </a:p>
          <a:p>
            <a:r>
              <a:rPr lang="en-US" sz="1100" dirty="0"/>
              <a:t>App Services</a:t>
            </a:r>
          </a:p>
          <a:p>
            <a:r>
              <a:rPr lang="en-US" sz="1100" dirty="0"/>
              <a:t>	Views - Control layout and component for UI</a:t>
            </a:r>
          </a:p>
          <a:p>
            <a:r>
              <a:rPr lang="en-US" sz="1100" dirty="0"/>
              <a:t>	Workflow - azuqua - for workflows between apps</a:t>
            </a:r>
          </a:p>
          <a:p>
            <a:r>
              <a:rPr lang="en-US" sz="1100" dirty="0"/>
              <a:t>Mobile Services</a:t>
            </a:r>
          </a:p>
          <a:p>
            <a:r>
              <a:rPr lang="en-US" sz="1100" dirty="0"/>
              <a:t>	Mobile SDK - quickly build mobile apps to monitor, service, and maintain assets</a:t>
            </a:r>
          </a:p>
          <a:p>
            <a:r>
              <a:rPr lang="en-US" sz="1100" dirty="0"/>
              <a:t>	Mobile Service - design, develop, and deploy mobile apps</a:t>
            </a:r>
          </a:p>
          <a:p>
            <a:r>
              <a:rPr lang="en-US" sz="1100" dirty="0"/>
              <a:t>DevOps Services</a:t>
            </a:r>
          </a:p>
          <a:p>
            <a:r>
              <a:rPr lang="en-US" sz="1100" dirty="0"/>
              <a:t>	Logging - Logstash - log, save, search, and visualize logs</a:t>
            </a:r>
          </a:p>
          <a:p>
            <a:r>
              <a:rPr lang="en-US" sz="1100" dirty="0"/>
              <a:t>Commercialization Services</a:t>
            </a:r>
          </a:p>
          <a:p>
            <a:r>
              <a:rPr lang="en-US" sz="1100" dirty="0"/>
              <a:t>	Business </a:t>
            </a:r>
            <a:r>
              <a:rPr lang="en-US" sz="1100" dirty="0" smtClean="0"/>
              <a:t>Operations </a:t>
            </a:r>
            <a:r>
              <a:rPr lang="en-US" sz="1100" dirty="0"/>
              <a:t>- nurego - to monetize services using subscription mgmt., profitability analysis, and customer </a:t>
            </a:r>
            <a:r>
              <a:rPr lang="en-US" sz="1100" dirty="0" smtClean="0"/>
              <a:t>segmentation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34" y="174170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Resources – App Dev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DevBox</a:t>
            </a:r>
            <a:r>
              <a:rPr lang="en-US" sz="1200" dirty="0"/>
              <a:t> - Predix-ready bundle of preinstalled and preconfigured app development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Buildpack</a:t>
            </a:r>
            <a:r>
              <a:rPr lang="en-US" sz="1200" dirty="0" smtClean="0"/>
              <a:t> </a:t>
            </a:r>
            <a:r>
              <a:rPr lang="en-US" sz="1200" dirty="0"/>
              <a:t>- Cloud Foundry - Cloud Foundry compatible buildpacks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Machine </a:t>
            </a:r>
            <a:r>
              <a:rPr lang="en-US" sz="1200" dirty="0"/>
              <a:t>Data Simulator - generate time series test data series, Machine, Analytics and Visualization</a:t>
            </a:r>
            <a:endParaRPr lang="en-US" sz="1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5434" y="2486295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Edge Software &amp;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Machine</a:t>
            </a:r>
            <a:r>
              <a:rPr lang="en-US" sz="1200" dirty="0"/>
              <a:t> - enables machine to machine, machine to cloud, and machine to human connectivity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Edge </a:t>
            </a:r>
            <a:r>
              <a:rPr lang="en-US" sz="1200" b="1" dirty="0"/>
              <a:t>Manager</a:t>
            </a:r>
            <a:r>
              <a:rPr lang="en-US" sz="1200" dirty="0"/>
              <a:t> - Deployment and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Connectivity</a:t>
            </a:r>
            <a:r>
              <a:rPr lang="en-US" sz="1200" dirty="0" smtClean="0"/>
              <a:t> </a:t>
            </a:r>
            <a:r>
              <a:rPr lang="en-US" sz="1200" dirty="0"/>
              <a:t>- plug-n-play, secure, and reliable connectivity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434" y="4798421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 Management Services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/>
              <a:t>Asset Data</a:t>
            </a:r>
            <a:r>
              <a:rPr lang="en-US" sz="1140" dirty="0"/>
              <a:t> - create and store machine asset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Time </a:t>
            </a:r>
            <a:r>
              <a:rPr lang="en-US" sz="1140" b="1" dirty="0"/>
              <a:t>Series</a:t>
            </a:r>
            <a:r>
              <a:rPr lang="en-US" sz="1140" dirty="0"/>
              <a:t> - Manage, ingest, store and analyze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SQL </a:t>
            </a:r>
            <a:r>
              <a:rPr lang="en-US" sz="1140" b="1" dirty="0"/>
              <a:t>Database</a:t>
            </a:r>
            <a:r>
              <a:rPr lang="en-US" sz="1140" dirty="0"/>
              <a:t> - PostgreSQL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Key-Value </a:t>
            </a:r>
            <a:r>
              <a:rPr lang="en-US" sz="1140" b="1" dirty="0"/>
              <a:t>Store</a:t>
            </a:r>
            <a:r>
              <a:rPr lang="en-US" sz="1140" dirty="0"/>
              <a:t> - redis - key-value cache and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AMQP</a:t>
            </a:r>
            <a:r>
              <a:rPr lang="en-US" sz="1140" dirty="0" smtClean="0"/>
              <a:t> </a:t>
            </a:r>
            <a:r>
              <a:rPr lang="en-US" sz="1140" dirty="0"/>
              <a:t>- RabbitMQ - messages between apps, components and </a:t>
            </a:r>
            <a:r>
              <a:rPr lang="en-US" sz="1140" dirty="0" smtClean="0"/>
              <a:t>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40" b="1" dirty="0" smtClean="0"/>
              <a:t>Blobstore</a:t>
            </a:r>
            <a:r>
              <a:rPr lang="en-US" sz="1140" dirty="0" smtClean="0"/>
              <a:t> - Binary large object storage</a:t>
            </a:r>
            <a:endParaRPr lang="en-US" sz="1140" dirty="0"/>
          </a:p>
        </p:txBody>
      </p:sp>
      <p:sp>
        <p:nvSpPr>
          <p:cNvPr id="6" name="Rectangle 5"/>
          <p:cNvSpPr/>
          <p:nvPr/>
        </p:nvSpPr>
        <p:spPr>
          <a:xfrm>
            <a:off x="8307971" y="174175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Analytics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Analytics Catalog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Analytics </a:t>
            </a:r>
            <a:r>
              <a:rPr lang="en-US" sz="1200" b="1" dirty="0"/>
              <a:t>Runtime </a:t>
            </a:r>
            <a:r>
              <a:rPr lang="en-US" sz="1200" dirty="0"/>
              <a:t>- elastic execution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Analytic </a:t>
            </a:r>
            <a:r>
              <a:rPr lang="en-US" sz="1200" b="1" dirty="0"/>
              <a:t>User Interface </a:t>
            </a:r>
            <a:r>
              <a:rPr lang="en-US" sz="1200" dirty="0"/>
              <a:t>- to upload, validate, and run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GeoEnhance</a:t>
            </a:r>
            <a:r>
              <a:rPr lang="en-US" sz="1200" dirty="0" smtClean="0"/>
              <a:t> </a:t>
            </a:r>
            <a:r>
              <a:rPr lang="en-US" sz="1200" dirty="0"/>
              <a:t>- pitney bowes - for location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1702" y="4798421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Security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User Account &amp;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Access </a:t>
            </a:r>
            <a:r>
              <a:rPr lang="en-US" sz="1200" b="1" dirty="0"/>
              <a:t>Control Service </a:t>
            </a:r>
            <a:r>
              <a:rPr lang="en-US" sz="1200" dirty="0"/>
              <a:t>- Robust access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Tenant </a:t>
            </a:r>
            <a:r>
              <a:rPr lang="en-US" sz="1200" b="1" dirty="0"/>
              <a:t>Management </a:t>
            </a:r>
            <a:r>
              <a:rPr lang="en-US" sz="1200" dirty="0"/>
              <a:t>- instance provisioning for tenants and runtime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1702" y="174171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 </a:t>
            </a:r>
            <a:r>
              <a:rPr lang="en-US" dirty="0" smtClean="0"/>
              <a:t>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Views</a:t>
            </a:r>
            <a:r>
              <a:rPr lang="en-US" sz="1200" dirty="0"/>
              <a:t> - Control layout and component for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Workflow</a:t>
            </a:r>
            <a:r>
              <a:rPr lang="en-US" sz="1200" dirty="0" smtClean="0"/>
              <a:t> </a:t>
            </a:r>
            <a:r>
              <a:rPr lang="en-US" sz="1200" dirty="0"/>
              <a:t>- azuqua - for workflows between apps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7971" y="4798421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Mobile </a:t>
            </a:r>
            <a:r>
              <a:rPr lang="en-US" dirty="0"/>
              <a:t>Services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Mobile SDK </a:t>
            </a:r>
            <a:r>
              <a:rPr lang="en-US" sz="1200" dirty="0"/>
              <a:t>- quickly build mobile apps to monitor, service, and maintain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Mobile </a:t>
            </a:r>
            <a:r>
              <a:rPr lang="en-US" sz="1200" b="1" dirty="0"/>
              <a:t>Service </a:t>
            </a:r>
            <a:r>
              <a:rPr lang="en-US" sz="1200" dirty="0"/>
              <a:t>- design, develop, and deploy mobile apps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07971" y="2486298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DevOps </a:t>
            </a:r>
            <a:r>
              <a:rPr lang="en-US" dirty="0"/>
              <a:t>Services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Logging</a:t>
            </a:r>
            <a:r>
              <a:rPr lang="en-US" sz="1200" dirty="0"/>
              <a:t> - Logstash - log, save, search, and visualize 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71702" y="2486296"/>
            <a:ext cx="3429000" cy="1828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Commercialization </a:t>
            </a:r>
            <a:r>
              <a:rPr lang="en-US" dirty="0" smtClean="0"/>
              <a:t>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Business Operations </a:t>
            </a:r>
            <a:r>
              <a:rPr lang="en-US" sz="1200" dirty="0"/>
              <a:t>- nurego - to monetize services using subscription mgmt., profitability analysis, and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4762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683</Words>
  <Application>Microsoft Office PowerPoint</Application>
  <PresentationFormat>Widescreen</PresentationFormat>
  <Paragraphs>270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37</cp:revision>
  <dcterms:created xsi:type="dcterms:W3CDTF">2016-04-11T00:21:46Z</dcterms:created>
  <dcterms:modified xsi:type="dcterms:W3CDTF">2016-04-12T00:51:17Z</dcterms:modified>
</cp:coreProperties>
</file>