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473528"/>
            <a:ext cx="77506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how Insight components map to Predix Platform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how we would build API layers on top of Insight platform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options for how to implement reporting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 Insight reporting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API layer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consuming of disparate data sources (add new data source management capabilities)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migration strategy at runtime layer (VMS in Data center -&gt; AWS - &gt; Predix Cloud)  -&gt; rewrite Insight on Predix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Slide that shows current infra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Slide that shows infra on AWS (high 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Slide that shows how app would be composed on Predix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Timelines/milestones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Pros/cons different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types and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Account to complete commercial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2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5686" y="4659086"/>
            <a:ext cx="79520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929" y="5056414"/>
            <a:ext cx="29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 Cloud (Cloud Foundry)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5686" y="2574472"/>
            <a:ext cx="79520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5929" y="2971800"/>
            <a:ext cx="244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 Platform Services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342901"/>
            <a:ext cx="79520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1243" y="740229"/>
            <a:ext cx="281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 Web &amp; Predix Mobile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528958" y="1176831"/>
            <a:ext cx="76200" cy="49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67058" y="3484994"/>
            <a:ext cx="23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Predix Edge Services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9313" y="5617029"/>
            <a:ext cx="2683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Lift &amp; Shift Existing Code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8299" y="3484994"/>
            <a:ext cx="19218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26550" y="1279072"/>
            <a:ext cx="17589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Insight as </a:t>
            </a:r>
            <a:r>
              <a:rPr lang="en-US" dirty="0" err="1" smtClean="0"/>
              <a:t>Predix</a:t>
            </a:r>
            <a:r>
              <a:rPr lang="en-US" dirty="0" smtClean="0"/>
              <a:t>-Native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49976" y="3484994"/>
            <a:ext cx="19218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Leverage 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6528" y="487492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55517" y="465739"/>
            <a:ext cx="11260974" cy="4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68828" y="531000"/>
            <a:ext cx="4531872" cy="4743130"/>
            <a:chOff x="1068828" y="530999"/>
            <a:chExt cx="5735796" cy="5985917"/>
          </a:xfrm>
        </p:grpSpPr>
        <p:sp>
          <p:nvSpPr>
            <p:cNvPr id="15" name="Rectangle 14"/>
            <p:cNvSpPr/>
            <p:nvPr/>
          </p:nvSpPr>
          <p:spPr>
            <a:xfrm>
              <a:off x="2207171" y="668672"/>
              <a:ext cx="4472563" cy="24352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Reporting Services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8375" y="530999"/>
              <a:ext cx="996587" cy="3265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90559" y="1873461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Generation</a:t>
              </a:r>
              <a:endParaRPr lang="en-US" sz="1400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51766" y="1440133"/>
              <a:ext cx="1616529" cy="974271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Definitions &amp; Schedules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90559" y="2244092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Distribution</a:t>
              </a:r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90559" y="1104238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Definition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90559" y="1504429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Management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68295" y="2650908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Preview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717" y="553298"/>
              <a:ext cx="996587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7171" y="3265148"/>
              <a:ext cx="4472563" cy="1620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 Source Services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08375" y="3184199"/>
              <a:ext cx="996587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52262" y="4217564"/>
              <a:ext cx="2552700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Mapping &amp; Transformation</a:t>
              </a:r>
              <a:endParaRPr lang="en-US" sz="1100" dirty="0"/>
            </a:p>
          </p:txBody>
        </p:sp>
        <p:sp>
          <p:nvSpPr>
            <p:cNvPr id="59" name="Flowchart: Magnetic Disk 58"/>
            <p:cNvSpPr/>
            <p:nvPr/>
          </p:nvSpPr>
          <p:spPr>
            <a:xfrm>
              <a:off x="2251766" y="3683350"/>
              <a:ext cx="1616529" cy="9742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Source Definitions</a:t>
              </a:r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52262" y="3848532"/>
              <a:ext cx="2552700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Source Management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717" y="3206498"/>
              <a:ext cx="996587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  <a:endParaRPr lang="en-US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07171" y="5233829"/>
              <a:ext cx="2556381" cy="12830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Insight Data Sources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2504183" y="5571591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Time Series Data</a:t>
              </a:r>
              <a:endParaRPr lang="en-US" sz="1050" dirty="0"/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2485608" y="6009405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Asset Metadata</a:t>
              </a:r>
              <a:endParaRPr lang="en-US" sz="1050" dirty="0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-44236" y="1728923"/>
              <a:ext cx="2552700" cy="3265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AuthC</a:t>
              </a:r>
              <a:r>
                <a:rPr lang="en-US" sz="1400" dirty="0" smtClean="0">
                  <a:solidFill>
                    <a:schemeClr val="tx1"/>
                  </a:solidFill>
                </a:rPr>
                <a:t> &amp;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AuhtZ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362123" y="1728923"/>
              <a:ext cx="2552700" cy="3265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Subscription 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2399" y="5223124"/>
              <a:ext cx="1952225" cy="12830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External Data Sources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Magnetic Disk 52"/>
            <p:cNvSpPr/>
            <p:nvPr/>
          </p:nvSpPr>
          <p:spPr>
            <a:xfrm>
              <a:off x="5149411" y="5560886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5130836" y="5998700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2418" y="4976993"/>
              <a:ext cx="996587" cy="3265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50778" y="4950679"/>
              <a:ext cx="996587" cy="3265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73749" y="531000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25458" y="683598"/>
            <a:ext cx="3533787" cy="19296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Reporting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433750" y="574508"/>
            <a:ext cx="787407" cy="2587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9155508" y="1638250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Generation</a:t>
            </a:r>
            <a:endParaRPr lang="en-US" sz="140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7860692" y="1294889"/>
            <a:ext cx="1277225" cy="77199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Definitions &amp; Schedules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9155508" y="1931931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Distribution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9155508" y="1028732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Definition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9155508" y="1345836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Management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9137917" y="2254285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Preview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948355" y="592177"/>
            <a:ext cx="78740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7825458" y="2740997"/>
            <a:ext cx="3533787" cy="1283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Source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433750" y="2676855"/>
            <a:ext cx="78740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9204260" y="3495674"/>
            <a:ext cx="201689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Mapping &amp; Transformation</a:t>
            </a:r>
            <a:endParaRPr lang="en-US" sz="1100" dirty="0"/>
          </a:p>
        </p:txBody>
      </p:sp>
      <p:sp>
        <p:nvSpPr>
          <p:cNvPr id="66" name="Flowchart: Magnetic Disk 65"/>
          <p:cNvSpPr/>
          <p:nvPr/>
        </p:nvSpPr>
        <p:spPr>
          <a:xfrm>
            <a:off x="7860692" y="3072373"/>
            <a:ext cx="1277225" cy="771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Source Definitions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9204260" y="3203260"/>
            <a:ext cx="201689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 Management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948355" y="2694524"/>
            <a:ext cx="78740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7825458" y="4300944"/>
            <a:ext cx="2019805" cy="1016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Predix Data Sources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Flowchart: Magnetic Disk 70"/>
          <p:cNvSpPr/>
          <p:nvPr/>
        </p:nvSpPr>
        <p:spPr>
          <a:xfrm>
            <a:off x="8060128" y="4568580"/>
            <a:ext cx="1277225" cy="32616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Time Series Data</a:t>
            </a:r>
            <a:endParaRPr lang="en-US" sz="1050" dirty="0"/>
          </a:p>
        </p:txBody>
      </p:sp>
      <p:sp>
        <p:nvSpPr>
          <p:cNvPr id="72" name="Flowchart: Magnetic Disk 71"/>
          <p:cNvSpPr/>
          <p:nvPr/>
        </p:nvSpPr>
        <p:spPr>
          <a:xfrm>
            <a:off x="8045452" y="4915496"/>
            <a:ext cx="1277225" cy="32616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Asset Metadata</a:t>
            </a:r>
            <a:endParaRPr lang="en-US" sz="1050" dirty="0"/>
          </a:p>
        </p:txBody>
      </p:sp>
      <p:sp>
        <p:nvSpPr>
          <p:cNvPr id="73" name="Rectangle 72"/>
          <p:cNvSpPr/>
          <p:nvPr/>
        </p:nvSpPr>
        <p:spPr>
          <a:xfrm rot="16200000">
            <a:off x="6043706" y="1524093"/>
            <a:ext cx="2022712" cy="258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AuthC</a:t>
            </a:r>
            <a:r>
              <a:rPr lang="en-US" sz="1400" dirty="0" smtClean="0">
                <a:solidFill>
                  <a:schemeClr val="tx1"/>
                </a:solidFill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</a:rPr>
              <a:t>AuhtZ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6338943" y="1524092"/>
            <a:ext cx="2022712" cy="258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Tenant Management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6644445" y="1524092"/>
            <a:ext cx="2022712" cy="258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Subscription Management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915461" y="4292461"/>
            <a:ext cx="1542460" cy="1016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External Data Sources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7" name="Flowchart: Magnetic Disk 76"/>
          <p:cNvSpPr/>
          <p:nvPr/>
        </p:nvSpPr>
        <p:spPr>
          <a:xfrm>
            <a:off x="10150132" y="4560097"/>
            <a:ext cx="1277225" cy="32616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</a:t>
            </a:r>
            <a:endParaRPr lang="en-US" sz="1050" dirty="0"/>
          </a:p>
        </p:txBody>
      </p:sp>
      <p:sp>
        <p:nvSpPr>
          <p:cNvPr id="78" name="Flowchart: Magnetic Disk 77"/>
          <p:cNvSpPr/>
          <p:nvPr/>
        </p:nvSpPr>
        <p:spPr>
          <a:xfrm>
            <a:off x="10135455" y="4907013"/>
            <a:ext cx="1277225" cy="32616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</a:t>
            </a:r>
            <a:endParaRPr lang="en-US" sz="1050" dirty="0"/>
          </a:p>
        </p:txBody>
      </p:sp>
      <p:sp>
        <p:nvSpPr>
          <p:cNvPr id="79" name="Rectangle 78"/>
          <p:cNvSpPr/>
          <p:nvPr/>
        </p:nvSpPr>
        <p:spPr>
          <a:xfrm>
            <a:off x="8943649" y="4097431"/>
            <a:ext cx="787407" cy="2587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10625274" y="4076581"/>
            <a:ext cx="787407" cy="2587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48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34" y="174170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Resources – App Dev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DevBox</a:t>
            </a:r>
            <a:r>
              <a:rPr lang="en-US" sz="1200" dirty="0"/>
              <a:t> - Predix-ready bundle of preinstalled and preconfigured app development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Buildpack</a:t>
            </a:r>
            <a:r>
              <a:rPr lang="en-US" sz="1200" dirty="0" smtClean="0"/>
              <a:t> </a:t>
            </a:r>
            <a:r>
              <a:rPr lang="en-US" sz="1200" dirty="0"/>
              <a:t>- Cloud Foundry - Cloud Foundry compatible buildpacks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Machine </a:t>
            </a:r>
            <a:r>
              <a:rPr lang="en-US" sz="1200" b="1" dirty="0"/>
              <a:t>Data Simulator</a:t>
            </a:r>
            <a:r>
              <a:rPr lang="en-US" sz="1200" dirty="0"/>
              <a:t> - generate time series test data series, Machine, Analytics and Visualization</a:t>
            </a:r>
            <a:endParaRPr lang="en-US" sz="1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5434" y="2486295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Edge Software &amp;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Machine</a:t>
            </a:r>
            <a:r>
              <a:rPr lang="en-US" sz="1200" dirty="0"/>
              <a:t> - enables machine to machine, machine to cloud, and machine to human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Edge </a:t>
            </a:r>
            <a:r>
              <a:rPr lang="en-US" sz="1200" b="1" dirty="0"/>
              <a:t>Manager</a:t>
            </a:r>
            <a:r>
              <a:rPr lang="en-US" sz="1200" dirty="0"/>
              <a:t> - Deployment and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Connectivity</a:t>
            </a:r>
            <a:r>
              <a:rPr lang="en-US" sz="1200" dirty="0" smtClean="0"/>
              <a:t> </a:t>
            </a:r>
            <a:r>
              <a:rPr lang="en-US" sz="1200" dirty="0"/>
              <a:t>- plug-n-play, secure, and reliable connectivity services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35434" y="479842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 Management Services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/>
              <a:t>Asset Data</a:t>
            </a:r>
            <a:r>
              <a:rPr lang="en-US" sz="1140" dirty="0"/>
              <a:t> - create and store machine asset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Time </a:t>
            </a:r>
            <a:r>
              <a:rPr lang="en-US" sz="1140" b="1" dirty="0"/>
              <a:t>Series</a:t>
            </a:r>
            <a:r>
              <a:rPr lang="en-US" sz="1140" dirty="0"/>
              <a:t> - Manage, ingest, store and analyze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SQL </a:t>
            </a:r>
            <a:r>
              <a:rPr lang="en-US" sz="1140" b="1" dirty="0"/>
              <a:t>Database</a:t>
            </a:r>
            <a:r>
              <a:rPr lang="en-US" sz="1140" dirty="0"/>
              <a:t> - PostgreSQL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Key-Value </a:t>
            </a:r>
            <a:r>
              <a:rPr lang="en-US" sz="1140" b="1" dirty="0"/>
              <a:t>Store</a:t>
            </a:r>
            <a:r>
              <a:rPr lang="en-US" sz="1140" dirty="0"/>
              <a:t> - redis - key-value cache and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AMQP</a:t>
            </a:r>
            <a:r>
              <a:rPr lang="en-US" sz="1140" dirty="0" smtClean="0"/>
              <a:t> </a:t>
            </a:r>
            <a:r>
              <a:rPr lang="en-US" sz="1140" dirty="0"/>
              <a:t>- RabbitMQ - messages between apps, components and </a:t>
            </a:r>
            <a:r>
              <a:rPr lang="en-US" sz="1140" dirty="0" smtClean="0"/>
              <a:t>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Blobstore</a:t>
            </a:r>
            <a:r>
              <a:rPr lang="en-US" sz="1140" dirty="0" smtClean="0"/>
              <a:t> - Binary large object storage</a:t>
            </a:r>
            <a:endParaRPr lang="en-US" sz="1140" dirty="0"/>
          </a:p>
        </p:txBody>
      </p:sp>
      <p:sp>
        <p:nvSpPr>
          <p:cNvPr id="6" name="Rectangle 5"/>
          <p:cNvSpPr/>
          <p:nvPr/>
        </p:nvSpPr>
        <p:spPr>
          <a:xfrm>
            <a:off x="8307971" y="174175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Analytics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Analytics Catalog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Analytics </a:t>
            </a:r>
            <a:r>
              <a:rPr lang="en-US" sz="1200" b="1" dirty="0"/>
              <a:t>Runtime </a:t>
            </a:r>
            <a:r>
              <a:rPr lang="en-US" sz="1200" dirty="0"/>
              <a:t>- elastic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Analytic </a:t>
            </a:r>
            <a:r>
              <a:rPr lang="en-US" sz="1200" b="1" dirty="0"/>
              <a:t>User Interface </a:t>
            </a:r>
            <a:r>
              <a:rPr lang="en-US" sz="1200" dirty="0"/>
              <a:t>- to upload, validate, and run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GeoEnhance</a:t>
            </a:r>
            <a:r>
              <a:rPr lang="en-US" sz="1200" dirty="0" smtClean="0"/>
              <a:t> </a:t>
            </a:r>
            <a:r>
              <a:rPr lang="en-US" sz="1200" dirty="0"/>
              <a:t>- pitney bowes - for location services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371702" y="479842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Security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User Account &amp;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Access </a:t>
            </a:r>
            <a:r>
              <a:rPr lang="en-US" sz="1200" b="1" dirty="0"/>
              <a:t>Control Service </a:t>
            </a:r>
            <a:r>
              <a:rPr lang="en-US" sz="1200" dirty="0"/>
              <a:t>- Robust access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Tenant </a:t>
            </a:r>
            <a:r>
              <a:rPr lang="en-US" sz="1200" b="1" dirty="0"/>
              <a:t>Management </a:t>
            </a:r>
            <a:r>
              <a:rPr lang="en-US" sz="1200" dirty="0"/>
              <a:t>- instance provisioning for tenants and runtime access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371702" y="17417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 </a:t>
            </a:r>
            <a:r>
              <a:rPr lang="en-US" dirty="0" smtClean="0"/>
              <a:t>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Views</a:t>
            </a:r>
            <a:r>
              <a:rPr lang="en-US" sz="1200" dirty="0"/>
              <a:t> - Control layout and component for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Workflow</a:t>
            </a:r>
            <a:r>
              <a:rPr lang="en-US" sz="1200" dirty="0" smtClean="0"/>
              <a:t> </a:t>
            </a:r>
            <a:r>
              <a:rPr lang="en-US" sz="1200" dirty="0"/>
              <a:t>- azuqua - for workflows between apps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307971" y="479842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Mobile </a:t>
            </a:r>
            <a:r>
              <a:rPr lang="en-US" dirty="0"/>
              <a:t>Services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Mobile SDK </a:t>
            </a:r>
            <a:r>
              <a:rPr lang="en-US" sz="1200" dirty="0"/>
              <a:t>- quickly build mobile apps to monitor, service, and maintain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Mobile </a:t>
            </a:r>
            <a:r>
              <a:rPr lang="en-US" sz="1200" b="1" dirty="0"/>
              <a:t>Service </a:t>
            </a:r>
            <a:r>
              <a:rPr lang="en-US" sz="1200" dirty="0"/>
              <a:t>- design, develop, and deploy mobile apps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307971" y="2486298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DevOps </a:t>
            </a:r>
            <a:r>
              <a:rPr lang="en-US" dirty="0"/>
              <a:t>Services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Logging</a:t>
            </a:r>
            <a:r>
              <a:rPr lang="en-US" sz="1200" dirty="0"/>
              <a:t> - Logstash - log, save, search, and visualize logs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371702" y="2486296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Commercialization </a:t>
            </a:r>
            <a:r>
              <a:rPr lang="en-US" dirty="0" smtClean="0"/>
              <a:t>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Business Operations </a:t>
            </a:r>
            <a:r>
              <a:rPr lang="en-US" sz="1200" dirty="0"/>
              <a:t>- nurego - to monetize services using subscription mgmt., profitability analysis, and customer segmentation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62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512</Words>
  <Application>Microsoft Office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Dave Cheema</cp:lastModifiedBy>
  <cp:revision>25</cp:revision>
  <dcterms:created xsi:type="dcterms:W3CDTF">2016-04-11T00:21:46Z</dcterms:created>
  <dcterms:modified xsi:type="dcterms:W3CDTF">2016-04-11T21:44:55Z</dcterms:modified>
</cp:coreProperties>
</file>