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94" r:id="rId3"/>
  </p:sldMasterIdLst>
  <p:notesMasterIdLst>
    <p:notesMasterId r:id="rId18"/>
  </p:notesMasterIdLst>
  <p:sldIdLst>
    <p:sldId id="285" r:id="rId4"/>
    <p:sldId id="384" r:id="rId5"/>
    <p:sldId id="385" r:id="rId6"/>
    <p:sldId id="367" r:id="rId7"/>
    <p:sldId id="372" r:id="rId8"/>
    <p:sldId id="370" r:id="rId9"/>
    <p:sldId id="373" r:id="rId10"/>
    <p:sldId id="383" r:id="rId11"/>
    <p:sldId id="388" r:id="rId12"/>
    <p:sldId id="341" r:id="rId13"/>
    <p:sldId id="342" r:id="rId14"/>
    <p:sldId id="386" r:id="rId15"/>
    <p:sldId id="302" r:id="rId16"/>
    <p:sldId id="38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1" clrIdx="0">
    <p:extLst/>
  </p:cmAuthor>
  <p:cmAuthor id="2" name="Microsoft Office User" initials="Office [2]" lastIdx="1" clrIdx="1">
    <p:extLst/>
  </p:cmAuthor>
  <p:cmAuthor id="3" name="Microsoft Office User" initials="Office [3]" lastIdx="1"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AA5"/>
    <a:srgbClr val="5881DD"/>
    <a:srgbClr val="F2F9EB"/>
    <a:srgbClr val="E7F4D8"/>
    <a:srgbClr val="FDFDFD"/>
    <a:srgbClr val="FEFEFE"/>
    <a:srgbClr val="FCFCFC"/>
    <a:srgbClr val="FAFAFA"/>
    <a:srgbClr val="F4F4F4"/>
    <a:srgbClr val="E9EF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2" autoAdjust="0"/>
    <p:restoredTop sz="94660"/>
  </p:normalViewPr>
  <p:slideViewPr>
    <p:cSldViewPr snapToGrid="0">
      <p:cViewPr varScale="1">
        <p:scale>
          <a:sx n="87" d="100"/>
          <a:sy n="87" d="100"/>
        </p:scale>
        <p:origin x="43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4-28T11:38:35.969" idx="1">
    <p:pos x="2901" y="1035"/>
    <p:text>in Predix</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3E6267-ED53-4CE4-87AE-58DA31EE8E8B}" type="datetimeFigureOut">
              <a:rPr lang="en-US" smtClean="0"/>
              <a:t>4/28/2016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4CB9EA-FC67-4259-8677-BD1C9E612D26}" type="slidenum">
              <a:rPr lang="en-US" smtClean="0"/>
              <a:t>‹#›</a:t>
            </a:fld>
            <a:endParaRPr lang="en-US"/>
          </a:p>
        </p:txBody>
      </p:sp>
    </p:spTree>
    <p:extLst>
      <p:ext uri="{BB962C8B-B14F-4D97-AF65-F5344CB8AC3E}">
        <p14:creationId xmlns:p14="http://schemas.microsoft.com/office/powerpoint/2010/main" val="1375370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980352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853170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617081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842027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262501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147658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324424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9997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1A3F2F7-DC5A-4CCD-AA37-1409C7808454}" type="datetimeFigureOut">
              <a:rPr lang="en-US" smtClean="0"/>
              <a:t>4/28/2016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2434036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A3F2F7-DC5A-4CCD-AA37-1409C7808454}" type="datetimeFigureOut">
              <a:rPr lang="en-US" smtClean="0"/>
              <a:t>4/28/2016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2615551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A3F2F7-DC5A-4CCD-AA37-1409C7808454}" type="datetimeFigureOut">
              <a:rPr lang="en-US" smtClean="0"/>
              <a:t>4/28/2016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1517319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6" name="Rectangle 96"/>
          <p:cNvSpPr>
            <a:spLocks noGrp="1" noChangeArrowheads="1"/>
          </p:cNvSpPr>
          <p:nvPr>
            <p:ph type="sldNum" sz="quarter" idx="14"/>
          </p:nvPr>
        </p:nvSpPr>
        <p:spPr bwMode="auto">
          <a:xfrm>
            <a:off x="105983" y="6590620"/>
            <a:ext cx="460376"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n-lt"/>
                <a:cs typeface="Arial" panose="020B0604020202020204" pitchFamily="34" charset="0"/>
              </a:defRPr>
            </a:lvl1pPr>
          </a:lstStyle>
          <a:p>
            <a:pPr>
              <a:defRPr/>
            </a:pPr>
            <a:fld id="{A85E9118-4525-4620-91B5-75B9750E007A}" type="slidenum">
              <a:rPr lang="en-US" smtClean="0"/>
              <a:pPr>
                <a:defRPr/>
              </a:pPr>
              <a:t>‹#›</a:t>
            </a:fld>
            <a:endParaRPr lang="en-US" dirty="0"/>
          </a:p>
        </p:txBody>
      </p:sp>
      <p:sp>
        <p:nvSpPr>
          <p:cNvPr id="5" name="Text Placeholder 6"/>
          <p:cNvSpPr>
            <a:spLocks noGrp="1"/>
          </p:cNvSpPr>
          <p:nvPr>
            <p:ph type="body" sz="quarter" idx="13" hasCustomPrompt="1"/>
          </p:nvPr>
        </p:nvSpPr>
        <p:spPr>
          <a:xfrm>
            <a:off x="406400" y="1"/>
            <a:ext cx="3556000" cy="381000"/>
          </a:xfrm>
        </p:spPr>
        <p:txBody>
          <a:bodyPr anchor="ctr" anchorCtr="1">
            <a:normAutofit/>
          </a:bodyPr>
          <a:lstStyle>
            <a:lvl1pPr algn="ctr">
              <a:buNone/>
              <a:defRPr sz="1600">
                <a:solidFill>
                  <a:schemeClr val="bg1"/>
                </a:solidFill>
                <a:latin typeface="+mn-lt"/>
              </a:defRPr>
            </a:lvl1pPr>
          </a:lstStyle>
          <a:p>
            <a:pPr lvl="0"/>
            <a:r>
              <a:rPr lang="en-US" dirty="0"/>
              <a:t>Edit Heading</a:t>
            </a:r>
          </a:p>
        </p:txBody>
      </p:sp>
    </p:spTree>
    <p:extLst>
      <p:ext uri="{BB962C8B-B14F-4D97-AF65-F5344CB8AC3E}">
        <p14:creationId xmlns:p14="http://schemas.microsoft.com/office/powerpoint/2010/main" val="34008947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80615" name="Rectangle 7"/>
          <p:cNvSpPr>
            <a:spLocks noGrp="1" noChangeArrowheads="1"/>
          </p:cNvSpPr>
          <p:nvPr>
            <p:ph type="ctrTitle" sz="quarter"/>
          </p:nvPr>
        </p:nvSpPr>
        <p:spPr>
          <a:xfrm>
            <a:off x="459317" y="263526"/>
            <a:ext cx="11201400" cy="1395413"/>
          </a:xfrm>
        </p:spPr>
        <p:txBody>
          <a:bodyPr/>
          <a:lstStyle>
            <a:lvl1pPr>
              <a:spcBef>
                <a:spcPct val="25000"/>
              </a:spcBef>
              <a:defRPr sz="5000"/>
            </a:lvl1pPr>
          </a:lstStyle>
          <a:p>
            <a:pPr lvl="0"/>
            <a:r>
              <a:rPr lang="en-US" noProof="0"/>
              <a:t>Click to edit Master title style</a:t>
            </a:r>
          </a:p>
        </p:txBody>
      </p:sp>
      <p:sp>
        <p:nvSpPr>
          <p:cNvPr id="580616" name="Rectangle 8"/>
          <p:cNvSpPr>
            <a:spLocks noGrp="1" noChangeArrowheads="1"/>
          </p:cNvSpPr>
          <p:nvPr>
            <p:ph type="subTitle" sz="quarter" idx="1"/>
          </p:nvPr>
        </p:nvSpPr>
        <p:spPr>
          <a:xfrm>
            <a:off x="459318" y="1677988"/>
            <a:ext cx="11195049" cy="1752600"/>
          </a:xfrm>
        </p:spPr>
        <p:txBody>
          <a:bodyPr/>
          <a:lstStyle>
            <a:lvl1pPr>
              <a:spcBef>
                <a:spcPct val="0"/>
              </a:spcBef>
              <a:defRPr sz="5000">
                <a:solidFill>
                  <a:schemeClr val="accent2"/>
                </a:solidFill>
              </a:defRPr>
            </a:lvl1pPr>
          </a:lstStyle>
          <a:p>
            <a:pPr lvl="0"/>
            <a:r>
              <a:rPr lang="en-US" noProof="0"/>
              <a:t>Click to edit Master subtitle style</a:t>
            </a:r>
          </a:p>
        </p:txBody>
      </p:sp>
    </p:spTree>
    <p:extLst>
      <p:ext uri="{BB962C8B-B14F-4D97-AF65-F5344CB8AC3E}">
        <p14:creationId xmlns:p14="http://schemas.microsoft.com/office/powerpoint/2010/main" val="2376294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5590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Text Heavy">
    <p:spTree>
      <p:nvGrpSpPr>
        <p:cNvPr id="1" name=""/>
        <p:cNvGrpSpPr/>
        <p:nvPr/>
      </p:nvGrpSpPr>
      <p:grpSpPr>
        <a:xfrm>
          <a:off x="0" y="0"/>
          <a:ext cx="0" cy="0"/>
          <a:chOff x="0" y="0"/>
          <a:chExt cx="0" cy="0"/>
        </a:xfrm>
      </p:grpSpPr>
      <p:sp>
        <p:nvSpPr>
          <p:cNvPr id="2" name="Title 1"/>
          <p:cNvSpPr>
            <a:spLocks noGrp="1"/>
          </p:cNvSpPr>
          <p:nvPr>
            <p:ph type="title"/>
          </p:nvPr>
        </p:nvSpPr>
        <p:spPr>
          <a:xfrm>
            <a:off x="457200" y="280989"/>
            <a:ext cx="11279717" cy="608245"/>
          </a:xfrm>
        </p:spPr>
        <p:txBody>
          <a:bodyPr/>
          <a:lstStyle>
            <a:lvl1pPr>
              <a:defRPr/>
            </a:lvl1pPr>
          </a:lstStyle>
          <a:p>
            <a:r>
              <a:rPr lang="en-US"/>
              <a:t>Click to edit Master title style</a:t>
            </a:r>
            <a:endParaRPr lang="en-GB" dirty="0"/>
          </a:p>
        </p:txBody>
      </p:sp>
      <p:sp>
        <p:nvSpPr>
          <p:cNvPr id="3" name="Content Placeholder 2"/>
          <p:cNvSpPr>
            <a:spLocks noGrp="1"/>
          </p:cNvSpPr>
          <p:nvPr>
            <p:ph idx="1"/>
          </p:nvPr>
        </p:nvSpPr>
        <p:spPr>
          <a:xfrm>
            <a:off x="457200" y="1115737"/>
            <a:ext cx="11279717" cy="4848503"/>
          </a:xfrm>
        </p:spPr>
        <p:txBody>
          <a:bodyPr/>
          <a:lstStyle>
            <a:lvl1pPr>
              <a:spcBef>
                <a:spcPts val="0"/>
              </a:spcBef>
              <a:defRPr sz="2400"/>
            </a:lvl1pPr>
            <a:lvl2pPr>
              <a:defRPr sz="2400"/>
            </a:lvl2pPr>
            <a:lvl3pPr>
              <a:defRPr sz="24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904040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457200" y="1727200"/>
            <a:ext cx="5537200" cy="4237038"/>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197600" y="1727200"/>
            <a:ext cx="5539317" cy="4237038"/>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8613976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457201" y="1727200"/>
            <a:ext cx="3658999" cy="4237038"/>
          </a:xfrm>
        </p:spPr>
        <p:txBody>
          <a:bodyPr/>
          <a:lstStyle>
            <a:lvl1pPr>
              <a:defRPr sz="1800"/>
            </a:lvl1pPr>
            <a:lvl2pPr marL="180975" indent="-179388">
              <a:defRPr sz="1800"/>
            </a:lvl2pPr>
            <a:lvl3pPr marL="361950" indent="-180975">
              <a:defRPr sz="1800"/>
            </a:lvl3pPr>
            <a:lvl4pPr marL="542925" indent="-180975">
              <a:defRPr sz="1800"/>
            </a:lvl4pPr>
            <a:lvl5pPr marL="715963" indent="-173038">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ontent Placeholder 2"/>
          <p:cNvSpPr>
            <a:spLocks noGrp="1"/>
          </p:cNvSpPr>
          <p:nvPr>
            <p:ph sz="half" idx="10"/>
          </p:nvPr>
        </p:nvSpPr>
        <p:spPr>
          <a:xfrm>
            <a:off x="4275827" y="1727200"/>
            <a:ext cx="3658999" cy="4237038"/>
          </a:xfrm>
        </p:spPr>
        <p:txBody>
          <a:bodyPr/>
          <a:lstStyle>
            <a:lvl1pPr>
              <a:defRPr sz="1800"/>
            </a:lvl1pPr>
            <a:lvl2pPr marL="180975" indent="-179388">
              <a:defRPr sz="1800"/>
            </a:lvl2pPr>
            <a:lvl3pPr marL="361950" indent="-180975">
              <a:defRPr sz="1800"/>
            </a:lvl3pPr>
            <a:lvl4pPr marL="542925" indent="-180975">
              <a:defRPr sz="1800"/>
            </a:lvl4pPr>
            <a:lvl5pPr marL="715963" indent="-173038">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Content Placeholder 2"/>
          <p:cNvSpPr>
            <a:spLocks noGrp="1"/>
          </p:cNvSpPr>
          <p:nvPr>
            <p:ph sz="half" idx="11"/>
          </p:nvPr>
        </p:nvSpPr>
        <p:spPr>
          <a:xfrm>
            <a:off x="8084269" y="1727200"/>
            <a:ext cx="3658999" cy="4237038"/>
          </a:xfrm>
        </p:spPr>
        <p:txBody>
          <a:bodyPr/>
          <a:lstStyle>
            <a:lvl1pPr>
              <a:defRPr sz="1800"/>
            </a:lvl1pPr>
            <a:lvl2pPr marL="180975" indent="-179388">
              <a:defRPr sz="1800"/>
            </a:lvl2pPr>
            <a:lvl3pPr marL="361950" indent="-180975">
              <a:defRPr sz="1800"/>
            </a:lvl3pPr>
            <a:lvl4pPr marL="542925" indent="-180975">
              <a:defRPr sz="1800"/>
            </a:lvl4pPr>
            <a:lvl5pPr marL="715963" indent="-173038">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7427731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4190" y="1736450"/>
            <a:ext cx="5536540" cy="394355"/>
          </a:xfrm>
        </p:spPr>
        <p:txBody>
          <a:bodyPr anchor="t" anchorCtr="0"/>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64190" y="2189528"/>
            <a:ext cx="5536540" cy="376665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p:nvPr>
        </p:nvSpPr>
        <p:spPr>
          <a:xfrm>
            <a:off x="6204552" y="1736450"/>
            <a:ext cx="5538715" cy="394355"/>
          </a:xfrm>
        </p:spPr>
        <p:txBody>
          <a:bodyPr anchor="t" anchorCtr="0"/>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4552" y="2189528"/>
            <a:ext cx="5538715" cy="376665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Title 1"/>
          <p:cNvSpPr>
            <a:spLocks noGrp="1"/>
          </p:cNvSpPr>
          <p:nvPr>
            <p:ph type="title"/>
          </p:nvPr>
        </p:nvSpPr>
        <p:spPr>
          <a:xfrm>
            <a:off x="457200" y="280989"/>
            <a:ext cx="11279717" cy="998537"/>
          </a:xfrm>
        </p:spPr>
        <p:txBody>
          <a:bodyPr/>
          <a:lstStyle/>
          <a:p>
            <a:r>
              <a:rPr lang="en-US"/>
              <a:t>Click to edit Master title style</a:t>
            </a:r>
            <a:endParaRPr lang="en-GB" dirty="0"/>
          </a:p>
        </p:txBody>
      </p:sp>
    </p:spTree>
    <p:extLst>
      <p:ext uri="{BB962C8B-B14F-4D97-AF65-F5344CB8AC3E}">
        <p14:creationId xmlns:p14="http://schemas.microsoft.com/office/powerpoint/2010/main" val="11513999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68755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A3F2F7-DC5A-4CCD-AA37-1409C7808454}" type="datetimeFigureOut">
              <a:rPr lang="en-US" smtClean="0"/>
              <a:t>4/28/2016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14699091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14300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40181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0363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Header Purp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30502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Header Cyan">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18837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Header Violet">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88067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Header Light Green">
    <p:bg>
      <p:bgPr>
        <a:solidFill>
          <a:schemeClr val="accent5"/>
        </a:solidFill>
        <a:effectLst/>
      </p:bgPr>
    </p:bg>
    <p:spTree>
      <p:nvGrpSpPr>
        <p:cNvPr id="1" name=""/>
        <p:cNvGrpSpPr/>
        <p:nvPr/>
      </p:nvGrpSpPr>
      <p:grpSpPr>
        <a:xfrm>
          <a:off x="0" y="0"/>
          <a:ext cx="0" cy="0"/>
          <a:chOff x="0" y="0"/>
          <a:chExt cx="0" cy="0"/>
        </a:xfrm>
      </p:grpSpPr>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spTree>
    <p:extLst>
      <p:ext uri="{BB962C8B-B14F-4D97-AF65-F5344CB8AC3E}">
        <p14:creationId xmlns:p14="http://schemas.microsoft.com/office/powerpoint/2010/main" val="38079294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3" name="Picture 5" descr="D:\Documents and Settings\200015691\Desktop\Ivan Files\Downloads\IAW Tagline\IAW Tagline PPT use\One Line-Horizontal\GE_lockup_PMS7455_IaW_pp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3301" y="2733676"/>
            <a:ext cx="4917017" cy="1350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4689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77132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80615" name="Rectangle 7"/>
          <p:cNvSpPr>
            <a:spLocks noGrp="1" noChangeArrowheads="1"/>
          </p:cNvSpPr>
          <p:nvPr>
            <p:ph type="ctrTitle" sz="quarter"/>
          </p:nvPr>
        </p:nvSpPr>
        <p:spPr>
          <a:xfrm>
            <a:off x="459317" y="263526"/>
            <a:ext cx="11201400" cy="1395413"/>
          </a:xfrm>
        </p:spPr>
        <p:txBody>
          <a:bodyPr/>
          <a:lstStyle>
            <a:lvl1pPr>
              <a:spcBef>
                <a:spcPct val="25000"/>
              </a:spcBef>
              <a:defRPr sz="5000"/>
            </a:lvl1pPr>
          </a:lstStyle>
          <a:p>
            <a:pPr lvl="0"/>
            <a:r>
              <a:rPr lang="en-US" noProof="0"/>
              <a:t>Click to edit Master title style</a:t>
            </a:r>
          </a:p>
        </p:txBody>
      </p:sp>
      <p:sp>
        <p:nvSpPr>
          <p:cNvPr id="580616" name="Rectangle 8"/>
          <p:cNvSpPr>
            <a:spLocks noGrp="1" noChangeArrowheads="1"/>
          </p:cNvSpPr>
          <p:nvPr>
            <p:ph type="subTitle" sz="quarter" idx="1"/>
          </p:nvPr>
        </p:nvSpPr>
        <p:spPr>
          <a:xfrm>
            <a:off x="459318" y="1677988"/>
            <a:ext cx="11195049" cy="1752600"/>
          </a:xfrm>
        </p:spPr>
        <p:txBody>
          <a:bodyPr/>
          <a:lstStyle>
            <a:lvl1pPr>
              <a:spcBef>
                <a:spcPct val="0"/>
              </a:spcBef>
              <a:defRPr sz="5000">
                <a:solidFill>
                  <a:schemeClr val="accent2"/>
                </a:solidFill>
              </a:defRPr>
            </a:lvl1pPr>
          </a:lstStyle>
          <a:p>
            <a:pPr lvl="0"/>
            <a:r>
              <a:rPr lang="en-US" noProof="0"/>
              <a:t>Click to edit Master subtitle style</a:t>
            </a:r>
          </a:p>
        </p:txBody>
      </p:sp>
    </p:spTree>
    <p:extLst>
      <p:ext uri="{BB962C8B-B14F-4D97-AF65-F5344CB8AC3E}">
        <p14:creationId xmlns:p14="http://schemas.microsoft.com/office/powerpoint/2010/main" val="1959221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A3F2F7-DC5A-4CCD-AA37-1409C7808454}" type="datetimeFigureOut">
              <a:rPr lang="en-US" smtClean="0"/>
              <a:t>4/28/2016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32001311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5343661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Text Heavy">
    <p:spTree>
      <p:nvGrpSpPr>
        <p:cNvPr id="1" name=""/>
        <p:cNvGrpSpPr/>
        <p:nvPr/>
      </p:nvGrpSpPr>
      <p:grpSpPr>
        <a:xfrm>
          <a:off x="0" y="0"/>
          <a:ext cx="0" cy="0"/>
          <a:chOff x="0" y="0"/>
          <a:chExt cx="0" cy="0"/>
        </a:xfrm>
      </p:grpSpPr>
      <p:sp>
        <p:nvSpPr>
          <p:cNvPr id="2" name="Title 1"/>
          <p:cNvSpPr>
            <a:spLocks noGrp="1"/>
          </p:cNvSpPr>
          <p:nvPr>
            <p:ph type="title"/>
          </p:nvPr>
        </p:nvSpPr>
        <p:spPr>
          <a:xfrm>
            <a:off x="457200" y="280989"/>
            <a:ext cx="11279717" cy="608245"/>
          </a:xfrm>
        </p:spPr>
        <p:txBody>
          <a:bodyPr/>
          <a:lstStyle>
            <a:lvl1pPr>
              <a:defRPr/>
            </a:lvl1pPr>
          </a:lstStyle>
          <a:p>
            <a:r>
              <a:rPr lang="en-US"/>
              <a:t>Click to edit Master title style</a:t>
            </a:r>
            <a:endParaRPr lang="en-GB" dirty="0"/>
          </a:p>
        </p:txBody>
      </p:sp>
      <p:sp>
        <p:nvSpPr>
          <p:cNvPr id="3" name="Content Placeholder 2"/>
          <p:cNvSpPr>
            <a:spLocks noGrp="1"/>
          </p:cNvSpPr>
          <p:nvPr>
            <p:ph idx="1"/>
          </p:nvPr>
        </p:nvSpPr>
        <p:spPr>
          <a:xfrm>
            <a:off x="457200" y="1115737"/>
            <a:ext cx="11279717" cy="4848503"/>
          </a:xfrm>
        </p:spPr>
        <p:txBody>
          <a:bodyPr/>
          <a:lstStyle>
            <a:lvl1pPr>
              <a:spcBef>
                <a:spcPts val="0"/>
              </a:spcBef>
              <a:defRPr sz="2400"/>
            </a:lvl1pPr>
            <a:lvl2pPr>
              <a:defRPr sz="2400"/>
            </a:lvl2pPr>
            <a:lvl3pPr>
              <a:defRPr sz="24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4730995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457200" y="1727200"/>
            <a:ext cx="5537200" cy="4237038"/>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197600" y="1727200"/>
            <a:ext cx="5539317" cy="4237038"/>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4006566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457201" y="1727200"/>
            <a:ext cx="3658999" cy="4237038"/>
          </a:xfrm>
        </p:spPr>
        <p:txBody>
          <a:bodyPr/>
          <a:lstStyle>
            <a:lvl1pPr>
              <a:defRPr sz="1800"/>
            </a:lvl1pPr>
            <a:lvl2pPr marL="180975" indent="-179388">
              <a:defRPr sz="1800"/>
            </a:lvl2pPr>
            <a:lvl3pPr marL="361950" indent="-180975">
              <a:defRPr sz="1800"/>
            </a:lvl3pPr>
            <a:lvl4pPr marL="542925" indent="-180975">
              <a:defRPr sz="1800"/>
            </a:lvl4pPr>
            <a:lvl5pPr marL="715963" indent="-173038">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ontent Placeholder 2"/>
          <p:cNvSpPr>
            <a:spLocks noGrp="1"/>
          </p:cNvSpPr>
          <p:nvPr>
            <p:ph sz="half" idx="10"/>
          </p:nvPr>
        </p:nvSpPr>
        <p:spPr>
          <a:xfrm>
            <a:off x="4275827" y="1727200"/>
            <a:ext cx="3658999" cy="4237038"/>
          </a:xfrm>
        </p:spPr>
        <p:txBody>
          <a:bodyPr/>
          <a:lstStyle>
            <a:lvl1pPr>
              <a:defRPr sz="1800"/>
            </a:lvl1pPr>
            <a:lvl2pPr marL="180975" indent="-179388">
              <a:defRPr sz="1800"/>
            </a:lvl2pPr>
            <a:lvl3pPr marL="361950" indent="-180975">
              <a:defRPr sz="1800"/>
            </a:lvl3pPr>
            <a:lvl4pPr marL="542925" indent="-180975">
              <a:defRPr sz="1800"/>
            </a:lvl4pPr>
            <a:lvl5pPr marL="715963" indent="-173038">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Content Placeholder 2"/>
          <p:cNvSpPr>
            <a:spLocks noGrp="1"/>
          </p:cNvSpPr>
          <p:nvPr>
            <p:ph sz="half" idx="11"/>
          </p:nvPr>
        </p:nvSpPr>
        <p:spPr>
          <a:xfrm>
            <a:off x="8084269" y="1727200"/>
            <a:ext cx="3658999" cy="4237038"/>
          </a:xfrm>
        </p:spPr>
        <p:txBody>
          <a:bodyPr/>
          <a:lstStyle>
            <a:lvl1pPr>
              <a:defRPr sz="1800"/>
            </a:lvl1pPr>
            <a:lvl2pPr marL="180975" indent="-179388">
              <a:defRPr sz="1800"/>
            </a:lvl2pPr>
            <a:lvl3pPr marL="361950" indent="-180975">
              <a:defRPr sz="1800"/>
            </a:lvl3pPr>
            <a:lvl4pPr marL="542925" indent="-180975">
              <a:defRPr sz="1800"/>
            </a:lvl4pPr>
            <a:lvl5pPr marL="715963" indent="-173038">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7860483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4190" y="1736450"/>
            <a:ext cx="5536540" cy="394355"/>
          </a:xfrm>
        </p:spPr>
        <p:txBody>
          <a:bodyPr anchor="t" anchorCtr="0"/>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64190" y="2189528"/>
            <a:ext cx="5536540" cy="376665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p:nvPr>
        </p:nvSpPr>
        <p:spPr>
          <a:xfrm>
            <a:off x="6204552" y="1736450"/>
            <a:ext cx="5538715" cy="394355"/>
          </a:xfrm>
        </p:spPr>
        <p:txBody>
          <a:bodyPr anchor="t" anchorCtr="0"/>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4552" y="2189528"/>
            <a:ext cx="5538715" cy="376665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Title 1"/>
          <p:cNvSpPr>
            <a:spLocks noGrp="1"/>
          </p:cNvSpPr>
          <p:nvPr>
            <p:ph type="title"/>
          </p:nvPr>
        </p:nvSpPr>
        <p:spPr>
          <a:xfrm>
            <a:off x="457200" y="280989"/>
            <a:ext cx="11279717" cy="998537"/>
          </a:xfrm>
        </p:spPr>
        <p:txBody>
          <a:bodyPr/>
          <a:lstStyle/>
          <a:p>
            <a:r>
              <a:rPr lang="en-US"/>
              <a:t>Click to edit Master title style</a:t>
            </a:r>
            <a:endParaRPr lang="en-GB" dirty="0"/>
          </a:p>
        </p:txBody>
      </p:sp>
    </p:spTree>
    <p:extLst>
      <p:ext uri="{BB962C8B-B14F-4D97-AF65-F5344CB8AC3E}">
        <p14:creationId xmlns:p14="http://schemas.microsoft.com/office/powerpoint/2010/main" val="258865651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5809208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spTree>
    <p:extLst>
      <p:ext uri="{BB962C8B-B14F-4D97-AF65-F5344CB8AC3E}">
        <p14:creationId xmlns:p14="http://schemas.microsoft.com/office/powerpoint/2010/main" val="27324284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995474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716955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Purp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6190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1A3F2F7-DC5A-4CCD-AA37-1409C7808454}" type="datetimeFigureOut">
              <a:rPr lang="en-US" smtClean="0"/>
              <a:t>4/28/2016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405457719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Cyan">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341330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Violet">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53263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Light Green">
    <p:bg>
      <p:bgPr>
        <a:solidFill>
          <a:schemeClr val="accent5"/>
        </a:solidFill>
        <a:effectLst/>
      </p:bgPr>
    </p:bg>
    <p:spTree>
      <p:nvGrpSpPr>
        <p:cNvPr id="1" name=""/>
        <p:cNvGrpSpPr/>
        <p:nvPr/>
      </p:nvGrpSpPr>
      <p:grpSpPr>
        <a:xfrm>
          <a:off x="0" y="0"/>
          <a:ext cx="0" cy="0"/>
          <a:chOff x="0" y="0"/>
          <a:chExt cx="0" cy="0"/>
        </a:xfrm>
      </p:grpSpPr>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spTree>
    <p:extLst>
      <p:ext uri="{BB962C8B-B14F-4D97-AF65-F5344CB8AC3E}">
        <p14:creationId xmlns:p14="http://schemas.microsoft.com/office/powerpoint/2010/main" val="32214693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3" name="Picture 5" descr="D:\Documents and Settings\200015691\Desktop\Ivan Files\Downloads\IAW Tagline\IAW Tagline PPT use\One Line-Horizontal\GE_lockup_PMS7455_IaW_pp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3301" y="2733676"/>
            <a:ext cx="4917017" cy="1350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87748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631902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8000" y="457200"/>
            <a:ext cx="11249152" cy="530352"/>
          </a:xfrm>
        </p:spPr>
        <p:txBody>
          <a:bodyPr/>
          <a:lstStyle>
            <a:lvl1pPr>
              <a:defRPr/>
            </a:lvl1pPr>
          </a:lstStyle>
          <a:p>
            <a:r>
              <a:rPr lang="en-US" dirty="0"/>
              <a:t>Click to add title</a:t>
            </a:r>
          </a:p>
        </p:txBody>
      </p:sp>
      <p:sp>
        <p:nvSpPr>
          <p:cNvPr id="3" name="Content Placeholder 2"/>
          <p:cNvSpPr>
            <a:spLocks noGrp="1"/>
          </p:cNvSpPr>
          <p:nvPr>
            <p:ph idx="1" hasCustomPrompt="1"/>
          </p:nvPr>
        </p:nvSpPr>
        <p:spPr>
          <a:xfrm>
            <a:off x="508000" y="1371600"/>
            <a:ext cx="11176000" cy="5029200"/>
          </a:xfrm>
        </p:spPr>
        <p:txBody>
          <a:bodyPr/>
          <a:lstStyle>
            <a:lvl3pPr>
              <a:defRPr/>
            </a:lvl3pPr>
            <a:lvl4pPr>
              <a:buFont typeface="Calibri" pitchFamily="34" charset="0"/>
              <a:buChar char="»"/>
              <a:defRPr/>
            </a:lvl4pPr>
            <a:lvl5pPr>
              <a:defRPr/>
            </a:lvl5pPr>
          </a:lstStyle>
          <a:p>
            <a:pPr lvl="0"/>
            <a:r>
              <a:rPr lang="en-US" dirty="0"/>
              <a:t>First Level</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3" hasCustomPrompt="1"/>
          </p:nvPr>
        </p:nvSpPr>
        <p:spPr>
          <a:xfrm>
            <a:off x="406400" y="1"/>
            <a:ext cx="3556000" cy="381000"/>
          </a:xfrm>
        </p:spPr>
        <p:txBody>
          <a:bodyPr anchor="ctr" anchorCtr="1">
            <a:normAutofit/>
          </a:bodyPr>
          <a:lstStyle>
            <a:lvl1pPr algn="ctr">
              <a:buNone/>
              <a:defRPr sz="1600">
                <a:solidFill>
                  <a:schemeClr val="bg1"/>
                </a:solidFill>
                <a:latin typeface="+mn-lt"/>
              </a:defRPr>
            </a:lvl1pPr>
          </a:lstStyle>
          <a:p>
            <a:pPr lvl="0"/>
            <a:r>
              <a:rPr lang="en-US" dirty="0"/>
              <a:t>Edit Heading</a:t>
            </a:r>
          </a:p>
        </p:txBody>
      </p:sp>
      <p:sp>
        <p:nvSpPr>
          <p:cNvPr id="8" name="Rectangle 96"/>
          <p:cNvSpPr>
            <a:spLocks noGrp="1" noChangeArrowheads="1"/>
          </p:cNvSpPr>
          <p:nvPr>
            <p:ph type="sldNum" sz="quarter" idx="14"/>
          </p:nvPr>
        </p:nvSpPr>
        <p:spPr bwMode="auto">
          <a:xfrm>
            <a:off x="105983" y="6590620"/>
            <a:ext cx="460376"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j-lt"/>
                <a:cs typeface="Arial" panose="020B0604020202020204" pitchFamily="34" charset="0"/>
              </a:defRPr>
            </a:lvl1pPr>
          </a:lstStyle>
          <a:p>
            <a:pPr>
              <a:defRPr/>
            </a:pPr>
            <a:fld id="{A85E9118-4525-4620-91B5-75B9750E007A}" type="slidenum">
              <a:rPr lang="en-US">
                <a:solidFill>
                  <a:srgbClr val="FFFFFF">
                    <a:lumMod val="50000"/>
                  </a:srgbClr>
                </a:solidFill>
              </a:rPr>
              <a:pPr>
                <a:defRPr/>
              </a:pPr>
              <a:t>‹#›</a:t>
            </a:fld>
            <a:endParaRPr lang="en-US" dirty="0">
              <a:solidFill>
                <a:srgbClr val="FFFFFF">
                  <a:lumMod val="50000"/>
                </a:srgbClr>
              </a:solidFill>
            </a:endParaRPr>
          </a:p>
        </p:txBody>
      </p:sp>
    </p:spTree>
    <p:extLst>
      <p:ext uri="{BB962C8B-B14F-4D97-AF65-F5344CB8AC3E}">
        <p14:creationId xmlns:p14="http://schemas.microsoft.com/office/powerpoint/2010/main" val="253796552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8000" y="457200"/>
            <a:ext cx="11249152" cy="530352"/>
          </a:xfrm>
        </p:spPr>
        <p:txBody>
          <a:bodyPr/>
          <a:lstStyle>
            <a:lvl1pPr>
              <a:defRPr/>
            </a:lvl1pPr>
          </a:lstStyle>
          <a:p>
            <a:r>
              <a:rPr lang="en-US" dirty="0"/>
              <a:t>Click to add title</a:t>
            </a:r>
          </a:p>
        </p:txBody>
      </p:sp>
      <p:sp>
        <p:nvSpPr>
          <p:cNvPr id="3" name="Content Placeholder 2"/>
          <p:cNvSpPr>
            <a:spLocks noGrp="1"/>
          </p:cNvSpPr>
          <p:nvPr>
            <p:ph idx="1" hasCustomPrompt="1"/>
          </p:nvPr>
        </p:nvSpPr>
        <p:spPr>
          <a:xfrm>
            <a:off x="508000" y="1371600"/>
            <a:ext cx="11176000" cy="5029200"/>
          </a:xfrm>
        </p:spPr>
        <p:txBody>
          <a:bodyPr/>
          <a:lstStyle>
            <a:lvl3pPr>
              <a:defRPr/>
            </a:lvl3pPr>
            <a:lvl4pPr>
              <a:buFont typeface="Calibri" pitchFamily="34" charset="0"/>
              <a:buChar char="»"/>
              <a:defRPr/>
            </a:lvl4pPr>
            <a:lvl5pPr>
              <a:defRPr/>
            </a:lvl5pPr>
          </a:lstStyle>
          <a:p>
            <a:pPr lvl="0"/>
            <a:r>
              <a:rPr lang="en-US" dirty="0"/>
              <a:t>First Level</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3" hasCustomPrompt="1"/>
          </p:nvPr>
        </p:nvSpPr>
        <p:spPr>
          <a:xfrm>
            <a:off x="406400" y="1"/>
            <a:ext cx="3556000" cy="381000"/>
          </a:xfrm>
        </p:spPr>
        <p:txBody>
          <a:bodyPr anchor="ctr" anchorCtr="1">
            <a:normAutofit/>
          </a:bodyPr>
          <a:lstStyle>
            <a:lvl1pPr algn="ctr">
              <a:buNone/>
              <a:defRPr sz="1600">
                <a:solidFill>
                  <a:schemeClr val="bg1"/>
                </a:solidFill>
                <a:latin typeface="+mn-lt"/>
              </a:defRPr>
            </a:lvl1pPr>
          </a:lstStyle>
          <a:p>
            <a:pPr lvl="0"/>
            <a:r>
              <a:rPr lang="en-US" dirty="0"/>
              <a:t>Edit Heading</a:t>
            </a:r>
          </a:p>
        </p:txBody>
      </p:sp>
      <p:sp>
        <p:nvSpPr>
          <p:cNvPr id="8" name="Rectangle 96"/>
          <p:cNvSpPr>
            <a:spLocks noGrp="1" noChangeArrowheads="1"/>
          </p:cNvSpPr>
          <p:nvPr>
            <p:ph type="sldNum" sz="quarter" idx="14"/>
          </p:nvPr>
        </p:nvSpPr>
        <p:spPr bwMode="auto">
          <a:xfrm>
            <a:off x="105983" y="6590620"/>
            <a:ext cx="460376"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j-lt"/>
                <a:cs typeface="Arial" panose="020B0604020202020204" pitchFamily="34" charset="0"/>
              </a:defRPr>
            </a:lvl1pPr>
          </a:lstStyle>
          <a:p>
            <a:pPr>
              <a:defRPr/>
            </a:pPr>
            <a:fld id="{A85E9118-4525-4620-91B5-75B9750E007A}" type="slidenum">
              <a:rPr lang="en-US">
                <a:solidFill>
                  <a:srgbClr val="FFFFFF">
                    <a:lumMod val="50000"/>
                  </a:srgbClr>
                </a:solidFill>
              </a:rPr>
              <a:pPr>
                <a:defRPr/>
              </a:pPr>
              <a:t>‹#›</a:t>
            </a:fld>
            <a:endParaRPr lang="en-US" dirty="0">
              <a:solidFill>
                <a:srgbClr val="FFFFFF">
                  <a:lumMod val="50000"/>
                </a:srgbClr>
              </a:solidFill>
            </a:endParaRPr>
          </a:p>
        </p:txBody>
      </p:sp>
    </p:spTree>
    <p:extLst>
      <p:ext uri="{BB962C8B-B14F-4D97-AF65-F5344CB8AC3E}">
        <p14:creationId xmlns:p14="http://schemas.microsoft.com/office/powerpoint/2010/main" val="219952641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6" name="Rectangle 96"/>
          <p:cNvSpPr>
            <a:spLocks noGrp="1" noChangeArrowheads="1"/>
          </p:cNvSpPr>
          <p:nvPr>
            <p:ph type="sldNum" sz="quarter" idx="14"/>
          </p:nvPr>
        </p:nvSpPr>
        <p:spPr bwMode="auto">
          <a:xfrm>
            <a:off x="105983" y="6590620"/>
            <a:ext cx="460376"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n-lt"/>
                <a:cs typeface="Arial" panose="020B0604020202020204" pitchFamily="34" charset="0"/>
              </a:defRPr>
            </a:lvl1pPr>
          </a:lstStyle>
          <a:p>
            <a:pPr>
              <a:defRPr/>
            </a:pPr>
            <a:fld id="{A85E9118-4525-4620-91B5-75B9750E007A}" type="slidenum">
              <a:rPr lang="en-US">
                <a:solidFill>
                  <a:srgbClr val="FFFFFF">
                    <a:lumMod val="50000"/>
                  </a:srgbClr>
                </a:solidFill>
              </a:rPr>
              <a:pPr>
                <a:defRPr/>
              </a:pPr>
              <a:t>‹#›</a:t>
            </a:fld>
            <a:endParaRPr lang="en-US" dirty="0">
              <a:solidFill>
                <a:srgbClr val="FFFFFF">
                  <a:lumMod val="50000"/>
                </a:srgbClr>
              </a:solidFill>
            </a:endParaRPr>
          </a:p>
        </p:txBody>
      </p:sp>
      <p:sp>
        <p:nvSpPr>
          <p:cNvPr id="5" name="Text Placeholder 6"/>
          <p:cNvSpPr>
            <a:spLocks noGrp="1"/>
          </p:cNvSpPr>
          <p:nvPr>
            <p:ph type="body" sz="quarter" idx="13" hasCustomPrompt="1"/>
          </p:nvPr>
        </p:nvSpPr>
        <p:spPr>
          <a:xfrm>
            <a:off x="406400" y="1"/>
            <a:ext cx="3556000" cy="381000"/>
          </a:xfrm>
        </p:spPr>
        <p:txBody>
          <a:bodyPr anchor="ctr" anchorCtr="1">
            <a:normAutofit/>
          </a:bodyPr>
          <a:lstStyle>
            <a:lvl1pPr algn="ctr">
              <a:buNone/>
              <a:defRPr sz="1600">
                <a:solidFill>
                  <a:schemeClr val="bg1"/>
                </a:solidFill>
                <a:latin typeface="+mn-lt"/>
              </a:defRPr>
            </a:lvl1pPr>
          </a:lstStyle>
          <a:p>
            <a:pPr lvl="0"/>
            <a:r>
              <a:rPr lang="en-US" dirty="0"/>
              <a:t>Edit Heading</a:t>
            </a:r>
          </a:p>
        </p:txBody>
      </p:sp>
    </p:spTree>
    <p:extLst>
      <p:ext uri="{BB962C8B-B14F-4D97-AF65-F5344CB8AC3E}">
        <p14:creationId xmlns:p14="http://schemas.microsoft.com/office/powerpoint/2010/main" val="3172021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A3F2F7-DC5A-4CCD-AA37-1409C7808454}" type="datetimeFigureOut">
              <a:rPr lang="en-US" smtClean="0"/>
              <a:t>4/28/2016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4031519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A3F2F7-DC5A-4CCD-AA37-1409C7808454}" type="datetimeFigureOut">
              <a:rPr lang="en-US" smtClean="0"/>
              <a:t>4/28/2016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1701561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A3F2F7-DC5A-4CCD-AA37-1409C7808454}" type="datetimeFigureOut">
              <a:rPr lang="en-US" smtClean="0"/>
              <a:t>4/28/2016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2147027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A3F2F7-DC5A-4CCD-AA37-1409C7808454}" type="datetimeFigureOut">
              <a:rPr lang="en-US" smtClean="0"/>
              <a:t>4/28/2016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3778854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A3F2F7-DC5A-4CCD-AA37-1409C7808454}" type="datetimeFigureOut">
              <a:rPr lang="en-US" smtClean="0"/>
              <a:t>4/28/2016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446597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theme" Target="../theme/theme2.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theme" Target="../theme/theme3.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A3F2F7-DC5A-4CCD-AA37-1409C7808454}" type="datetimeFigureOut">
              <a:rPr lang="en-US" smtClean="0"/>
              <a:t>4/28/2016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2D7A1-F3C1-4E98-BD36-2DE56269A221}" type="slidenum">
              <a:rPr lang="en-US" smtClean="0"/>
              <a:t>‹#›</a:t>
            </a:fld>
            <a:endParaRPr lang="en-US"/>
          </a:p>
        </p:txBody>
      </p:sp>
    </p:spTree>
    <p:extLst>
      <p:ext uri="{BB962C8B-B14F-4D97-AF65-F5344CB8AC3E}">
        <p14:creationId xmlns:p14="http://schemas.microsoft.com/office/powerpoint/2010/main" val="3507094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bwMode="auto">
          <a:xfrm>
            <a:off x="457200" y="280989"/>
            <a:ext cx="11279717" cy="99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579587" name="Rectangle 3"/>
          <p:cNvSpPr>
            <a:spLocks noGrp="1" noChangeArrowheads="1"/>
          </p:cNvSpPr>
          <p:nvPr>
            <p:ph type="body" idx="1"/>
          </p:nvPr>
        </p:nvSpPr>
        <p:spPr bwMode="auto">
          <a:xfrm>
            <a:off x="457200" y="1727200"/>
            <a:ext cx="11279717" cy="423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443753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84" r:id="rId16"/>
  </p:sldLayoutIdLst>
  <p:hf sldNum="0" hdr="0" dt="0"/>
  <p:txStyles>
    <p:titleStyle>
      <a:lvl1pPr algn="l" rtl="0" eaLnBrk="1" fontAlgn="base" hangingPunct="1">
        <a:lnSpc>
          <a:spcPct val="90000"/>
        </a:lnSpc>
        <a:spcBef>
          <a:spcPct val="0"/>
        </a:spcBef>
        <a:spcAft>
          <a:spcPct val="0"/>
        </a:spcAft>
        <a:defRPr sz="4000">
          <a:solidFill>
            <a:srgbClr val="1E4191"/>
          </a:solidFill>
          <a:latin typeface="+mj-lt"/>
          <a:ea typeface="+mj-ea"/>
          <a:cs typeface="+mj-cs"/>
        </a:defRPr>
      </a:lvl1pPr>
      <a:lvl2pPr algn="l" rtl="0" eaLnBrk="1" fontAlgn="base" hangingPunct="1">
        <a:lnSpc>
          <a:spcPct val="90000"/>
        </a:lnSpc>
        <a:spcBef>
          <a:spcPct val="0"/>
        </a:spcBef>
        <a:spcAft>
          <a:spcPct val="0"/>
        </a:spcAft>
        <a:defRPr sz="4000">
          <a:solidFill>
            <a:srgbClr val="1E4191"/>
          </a:solidFill>
          <a:latin typeface="GE Inspira Pitch" pitchFamily="34" charset="0"/>
        </a:defRPr>
      </a:lvl2pPr>
      <a:lvl3pPr algn="l" rtl="0" eaLnBrk="1" fontAlgn="base" hangingPunct="1">
        <a:lnSpc>
          <a:spcPct val="90000"/>
        </a:lnSpc>
        <a:spcBef>
          <a:spcPct val="0"/>
        </a:spcBef>
        <a:spcAft>
          <a:spcPct val="0"/>
        </a:spcAft>
        <a:defRPr sz="4000">
          <a:solidFill>
            <a:srgbClr val="1E4191"/>
          </a:solidFill>
          <a:latin typeface="GE Inspira Pitch" pitchFamily="34" charset="0"/>
        </a:defRPr>
      </a:lvl3pPr>
      <a:lvl4pPr algn="l" rtl="0" eaLnBrk="1" fontAlgn="base" hangingPunct="1">
        <a:lnSpc>
          <a:spcPct val="90000"/>
        </a:lnSpc>
        <a:spcBef>
          <a:spcPct val="0"/>
        </a:spcBef>
        <a:spcAft>
          <a:spcPct val="0"/>
        </a:spcAft>
        <a:defRPr sz="4000">
          <a:solidFill>
            <a:srgbClr val="1E4191"/>
          </a:solidFill>
          <a:latin typeface="GE Inspira Pitch" pitchFamily="34" charset="0"/>
        </a:defRPr>
      </a:lvl4pPr>
      <a:lvl5pPr algn="l" rtl="0" eaLnBrk="1" fontAlgn="base" hangingPunct="1">
        <a:lnSpc>
          <a:spcPct val="90000"/>
        </a:lnSpc>
        <a:spcBef>
          <a:spcPct val="0"/>
        </a:spcBef>
        <a:spcAft>
          <a:spcPct val="0"/>
        </a:spcAft>
        <a:defRPr sz="4000">
          <a:solidFill>
            <a:srgbClr val="1E4191"/>
          </a:solidFill>
          <a:latin typeface="GE Inspira Pitch" pitchFamily="34" charset="0"/>
        </a:defRPr>
      </a:lvl5pPr>
      <a:lvl6pPr marL="457200" algn="l" rtl="0" eaLnBrk="1" fontAlgn="base" hangingPunct="1">
        <a:lnSpc>
          <a:spcPct val="90000"/>
        </a:lnSpc>
        <a:spcBef>
          <a:spcPct val="0"/>
        </a:spcBef>
        <a:spcAft>
          <a:spcPct val="0"/>
        </a:spcAft>
        <a:defRPr sz="4000">
          <a:solidFill>
            <a:srgbClr val="1E4191"/>
          </a:solidFill>
          <a:latin typeface="GE Inspira Pitch" pitchFamily="34" charset="0"/>
        </a:defRPr>
      </a:lvl6pPr>
      <a:lvl7pPr marL="914400" algn="l" rtl="0" eaLnBrk="1" fontAlgn="base" hangingPunct="1">
        <a:lnSpc>
          <a:spcPct val="90000"/>
        </a:lnSpc>
        <a:spcBef>
          <a:spcPct val="0"/>
        </a:spcBef>
        <a:spcAft>
          <a:spcPct val="0"/>
        </a:spcAft>
        <a:defRPr sz="4000">
          <a:solidFill>
            <a:srgbClr val="1E4191"/>
          </a:solidFill>
          <a:latin typeface="GE Inspira Pitch" pitchFamily="34" charset="0"/>
        </a:defRPr>
      </a:lvl7pPr>
      <a:lvl8pPr marL="1371600" algn="l" rtl="0" eaLnBrk="1" fontAlgn="base" hangingPunct="1">
        <a:lnSpc>
          <a:spcPct val="90000"/>
        </a:lnSpc>
        <a:spcBef>
          <a:spcPct val="0"/>
        </a:spcBef>
        <a:spcAft>
          <a:spcPct val="0"/>
        </a:spcAft>
        <a:defRPr sz="4000">
          <a:solidFill>
            <a:srgbClr val="1E4191"/>
          </a:solidFill>
          <a:latin typeface="GE Inspira Pitch" pitchFamily="34" charset="0"/>
        </a:defRPr>
      </a:lvl8pPr>
      <a:lvl9pPr marL="1828800" algn="l" rtl="0" eaLnBrk="1" fontAlgn="base" hangingPunct="1">
        <a:lnSpc>
          <a:spcPct val="90000"/>
        </a:lnSpc>
        <a:spcBef>
          <a:spcPct val="0"/>
        </a:spcBef>
        <a:spcAft>
          <a:spcPct val="0"/>
        </a:spcAft>
        <a:defRPr sz="4000">
          <a:solidFill>
            <a:srgbClr val="1E4191"/>
          </a:solidFill>
          <a:latin typeface="GE Inspira Pitch" pitchFamily="34" charset="0"/>
        </a:defRPr>
      </a:lvl9pPr>
    </p:titleStyle>
    <p:bodyStyle>
      <a:lvl1pPr algn="l" rtl="0" eaLnBrk="1" fontAlgn="base" hangingPunct="1">
        <a:lnSpc>
          <a:spcPct val="90000"/>
        </a:lnSpc>
        <a:spcBef>
          <a:spcPct val="50000"/>
        </a:spcBef>
        <a:spcAft>
          <a:spcPct val="0"/>
        </a:spcAft>
        <a:buClr>
          <a:srgbClr val="004880"/>
        </a:buClr>
        <a:defRPr sz="3200">
          <a:solidFill>
            <a:srgbClr val="1E4191"/>
          </a:solidFill>
          <a:latin typeface="+mn-lt"/>
          <a:ea typeface="+mn-ea"/>
          <a:cs typeface="+mn-cs"/>
        </a:defRPr>
      </a:lvl1pPr>
      <a:lvl2pPr marL="341313" indent="-339725" algn="l" rtl="0" eaLnBrk="1" fontAlgn="base" hangingPunct="1">
        <a:lnSpc>
          <a:spcPct val="90000"/>
        </a:lnSpc>
        <a:spcBef>
          <a:spcPct val="30000"/>
        </a:spcBef>
        <a:spcAft>
          <a:spcPct val="0"/>
        </a:spcAft>
        <a:buClr>
          <a:srgbClr val="004880"/>
        </a:buClr>
        <a:buFont typeface="GE Inspira Pitch" pitchFamily="34" charset="0"/>
        <a:buChar char="•"/>
        <a:defRPr sz="3200">
          <a:solidFill>
            <a:srgbClr val="1E4191"/>
          </a:solidFill>
          <a:latin typeface="+mn-lt"/>
        </a:defRPr>
      </a:lvl2pPr>
      <a:lvl3pPr marL="744538" indent="-288925" algn="l" rtl="0" eaLnBrk="1" fontAlgn="base" hangingPunct="1">
        <a:lnSpc>
          <a:spcPct val="90000"/>
        </a:lnSpc>
        <a:spcBef>
          <a:spcPct val="20000"/>
        </a:spcBef>
        <a:spcAft>
          <a:spcPct val="0"/>
        </a:spcAft>
        <a:buClr>
          <a:srgbClr val="004880"/>
        </a:buClr>
        <a:buChar char="–"/>
        <a:defRPr sz="3200">
          <a:solidFill>
            <a:srgbClr val="1E4191"/>
          </a:solidFill>
          <a:latin typeface="+mn-lt"/>
        </a:defRPr>
      </a:lvl3pPr>
      <a:lvl4pPr marL="1146175" indent="-287338" algn="l" rtl="0" eaLnBrk="1" fontAlgn="base" hangingPunct="1">
        <a:lnSpc>
          <a:spcPct val="90000"/>
        </a:lnSpc>
        <a:spcBef>
          <a:spcPct val="10000"/>
        </a:spcBef>
        <a:spcAft>
          <a:spcPct val="0"/>
        </a:spcAft>
        <a:buClr>
          <a:srgbClr val="004880"/>
        </a:buClr>
        <a:buChar char="–"/>
        <a:defRPr sz="3200">
          <a:solidFill>
            <a:srgbClr val="1E4191"/>
          </a:solidFill>
          <a:latin typeface="+mn-lt"/>
        </a:defRPr>
      </a:lvl4pPr>
      <a:lvl5pPr marL="1546225" indent="-285750" algn="l" rtl="0" eaLnBrk="1" fontAlgn="base" hangingPunct="1">
        <a:lnSpc>
          <a:spcPct val="90000"/>
        </a:lnSpc>
        <a:spcBef>
          <a:spcPts val="240"/>
        </a:spcBef>
        <a:spcAft>
          <a:spcPct val="0"/>
        </a:spcAft>
        <a:buClr>
          <a:srgbClr val="004880"/>
        </a:buClr>
        <a:buChar char="–"/>
        <a:defRPr sz="3200">
          <a:solidFill>
            <a:srgbClr val="1E4191"/>
          </a:solidFill>
          <a:latin typeface="+mn-lt"/>
        </a:defRPr>
      </a:lvl5pPr>
      <a:lvl6pPr marL="20034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6pPr>
      <a:lvl7pPr marL="24606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7pPr>
      <a:lvl8pPr marL="29178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8pPr>
      <a:lvl9pPr marL="33750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bwMode="auto">
          <a:xfrm>
            <a:off x="457200" y="280989"/>
            <a:ext cx="11279717" cy="99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579587" name="Rectangle 3"/>
          <p:cNvSpPr>
            <a:spLocks noGrp="1" noChangeArrowheads="1"/>
          </p:cNvSpPr>
          <p:nvPr>
            <p:ph type="body" idx="1"/>
          </p:nvPr>
        </p:nvSpPr>
        <p:spPr bwMode="auto">
          <a:xfrm>
            <a:off x="457200" y="1727200"/>
            <a:ext cx="11279717" cy="423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81291302"/>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 id="2147483713" r:id="rId19"/>
  </p:sldLayoutIdLst>
  <p:hf sldNum="0" hdr="0" dt="0"/>
  <p:txStyles>
    <p:titleStyle>
      <a:lvl1pPr algn="l" rtl="0" eaLnBrk="1" fontAlgn="base" hangingPunct="1">
        <a:lnSpc>
          <a:spcPct val="90000"/>
        </a:lnSpc>
        <a:spcBef>
          <a:spcPct val="0"/>
        </a:spcBef>
        <a:spcAft>
          <a:spcPct val="0"/>
        </a:spcAft>
        <a:defRPr sz="4000">
          <a:solidFill>
            <a:srgbClr val="1E4191"/>
          </a:solidFill>
          <a:latin typeface="+mj-lt"/>
          <a:ea typeface="+mj-ea"/>
          <a:cs typeface="+mj-cs"/>
        </a:defRPr>
      </a:lvl1pPr>
      <a:lvl2pPr algn="l" rtl="0" eaLnBrk="1" fontAlgn="base" hangingPunct="1">
        <a:lnSpc>
          <a:spcPct val="90000"/>
        </a:lnSpc>
        <a:spcBef>
          <a:spcPct val="0"/>
        </a:spcBef>
        <a:spcAft>
          <a:spcPct val="0"/>
        </a:spcAft>
        <a:defRPr sz="4000">
          <a:solidFill>
            <a:srgbClr val="1E4191"/>
          </a:solidFill>
          <a:latin typeface="GE Inspira Pitch" pitchFamily="34" charset="0"/>
        </a:defRPr>
      </a:lvl2pPr>
      <a:lvl3pPr algn="l" rtl="0" eaLnBrk="1" fontAlgn="base" hangingPunct="1">
        <a:lnSpc>
          <a:spcPct val="90000"/>
        </a:lnSpc>
        <a:spcBef>
          <a:spcPct val="0"/>
        </a:spcBef>
        <a:spcAft>
          <a:spcPct val="0"/>
        </a:spcAft>
        <a:defRPr sz="4000">
          <a:solidFill>
            <a:srgbClr val="1E4191"/>
          </a:solidFill>
          <a:latin typeface="GE Inspira Pitch" pitchFamily="34" charset="0"/>
        </a:defRPr>
      </a:lvl3pPr>
      <a:lvl4pPr algn="l" rtl="0" eaLnBrk="1" fontAlgn="base" hangingPunct="1">
        <a:lnSpc>
          <a:spcPct val="90000"/>
        </a:lnSpc>
        <a:spcBef>
          <a:spcPct val="0"/>
        </a:spcBef>
        <a:spcAft>
          <a:spcPct val="0"/>
        </a:spcAft>
        <a:defRPr sz="4000">
          <a:solidFill>
            <a:srgbClr val="1E4191"/>
          </a:solidFill>
          <a:latin typeface="GE Inspira Pitch" pitchFamily="34" charset="0"/>
        </a:defRPr>
      </a:lvl4pPr>
      <a:lvl5pPr algn="l" rtl="0" eaLnBrk="1" fontAlgn="base" hangingPunct="1">
        <a:lnSpc>
          <a:spcPct val="90000"/>
        </a:lnSpc>
        <a:spcBef>
          <a:spcPct val="0"/>
        </a:spcBef>
        <a:spcAft>
          <a:spcPct val="0"/>
        </a:spcAft>
        <a:defRPr sz="4000">
          <a:solidFill>
            <a:srgbClr val="1E4191"/>
          </a:solidFill>
          <a:latin typeface="GE Inspira Pitch" pitchFamily="34" charset="0"/>
        </a:defRPr>
      </a:lvl5pPr>
      <a:lvl6pPr marL="457200" algn="l" rtl="0" eaLnBrk="1" fontAlgn="base" hangingPunct="1">
        <a:lnSpc>
          <a:spcPct val="90000"/>
        </a:lnSpc>
        <a:spcBef>
          <a:spcPct val="0"/>
        </a:spcBef>
        <a:spcAft>
          <a:spcPct val="0"/>
        </a:spcAft>
        <a:defRPr sz="4000">
          <a:solidFill>
            <a:srgbClr val="1E4191"/>
          </a:solidFill>
          <a:latin typeface="GE Inspira Pitch" pitchFamily="34" charset="0"/>
        </a:defRPr>
      </a:lvl6pPr>
      <a:lvl7pPr marL="914400" algn="l" rtl="0" eaLnBrk="1" fontAlgn="base" hangingPunct="1">
        <a:lnSpc>
          <a:spcPct val="90000"/>
        </a:lnSpc>
        <a:spcBef>
          <a:spcPct val="0"/>
        </a:spcBef>
        <a:spcAft>
          <a:spcPct val="0"/>
        </a:spcAft>
        <a:defRPr sz="4000">
          <a:solidFill>
            <a:srgbClr val="1E4191"/>
          </a:solidFill>
          <a:latin typeface="GE Inspira Pitch" pitchFamily="34" charset="0"/>
        </a:defRPr>
      </a:lvl7pPr>
      <a:lvl8pPr marL="1371600" algn="l" rtl="0" eaLnBrk="1" fontAlgn="base" hangingPunct="1">
        <a:lnSpc>
          <a:spcPct val="90000"/>
        </a:lnSpc>
        <a:spcBef>
          <a:spcPct val="0"/>
        </a:spcBef>
        <a:spcAft>
          <a:spcPct val="0"/>
        </a:spcAft>
        <a:defRPr sz="4000">
          <a:solidFill>
            <a:srgbClr val="1E4191"/>
          </a:solidFill>
          <a:latin typeface="GE Inspira Pitch" pitchFamily="34" charset="0"/>
        </a:defRPr>
      </a:lvl8pPr>
      <a:lvl9pPr marL="1828800" algn="l" rtl="0" eaLnBrk="1" fontAlgn="base" hangingPunct="1">
        <a:lnSpc>
          <a:spcPct val="90000"/>
        </a:lnSpc>
        <a:spcBef>
          <a:spcPct val="0"/>
        </a:spcBef>
        <a:spcAft>
          <a:spcPct val="0"/>
        </a:spcAft>
        <a:defRPr sz="4000">
          <a:solidFill>
            <a:srgbClr val="1E4191"/>
          </a:solidFill>
          <a:latin typeface="GE Inspira Pitch" pitchFamily="34" charset="0"/>
        </a:defRPr>
      </a:lvl9pPr>
    </p:titleStyle>
    <p:bodyStyle>
      <a:lvl1pPr algn="l" rtl="0" eaLnBrk="1" fontAlgn="base" hangingPunct="1">
        <a:lnSpc>
          <a:spcPct val="90000"/>
        </a:lnSpc>
        <a:spcBef>
          <a:spcPct val="50000"/>
        </a:spcBef>
        <a:spcAft>
          <a:spcPct val="0"/>
        </a:spcAft>
        <a:buClr>
          <a:srgbClr val="004880"/>
        </a:buClr>
        <a:defRPr sz="3200">
          <a:solidFill>
            <a:srgbClr val="1E4191"/>
          </a:solidFill>
          <a:latin typeface="+mn-lt"/>
          <a:ea typeface="+mn-ea"/>
          <a:cs typeface="+mn-cs"/>
        </a:defRPr>
      </a:lvl1pPr>
      <a:lvl2pPr marL="341313" indent="-339725" algn="l" rtl="0" eaLnBrk="1" fontAlgn="base" hangingPunct="1">
        <a:lnSpc>
          <a:spcPct val="90000"/>
        </a:lnSpc>
        <a:spcBef>
          <a:spcPct val="30000"/>
        </a:spcBef>
        <a:spcAft>
          <a:spcPct val="0"/>
        </a:spcAft>
        <a:buClr>
          <a:srgbClr val="004880"/>
        </a:buClr>
        <a:buFont typeface="GE Inspira Pitch" pitchFamily="34" charset="0"/>
        <a:buChar char="•"/>
        <a:defRPr sz="3200">
          <a:solidFill>
            <a:srgbClr val="1E4191"/>
          </a:solidFill>
          <a:latin typeface="+mn-lt"/>
        </a:defRPr>
      </a:lvl2pPr>
      <a:lvl3pPr marL="744538" indent="-288925" algn="l" rtl="0" eaLnBrk="1" fontAlgn="base" hangingPunct="1">
        <a:lnSpc>
          <a:spcPct val="90000"/>
        </a:lnSpc>
        <a:spcBef>
          <a:spcPct val="20000"/>
        </a:spcBef>
        <a:spcAft>
          <a:spcPct val="0"/>
        </a:spcAft>
        <a:buClr>
          <a:srgbClr val="004880"/>
        </a:buClr>
        <a:buChar char="–"/>
        <a:defRPr sz="3200">
          <a:solidFill>
            <a:srgbClr val="1E4191"/>
          </a:solidFill>
          <a:latin typeface="+mn-lt"/>
        </a:defRPr>
      </a:lvl3pPr>
      <a:lvl4pPr marL="1146175" indent="-287338" algn="l" rtl="0" eaLnBrk="1" fontAlgn="base" hangingPunct="1">
        <a:lnSpc>
          <a:spcPct val="90000"/>
        </a:lnSpc>
        <a:spcBef>
          <a:spcPct val="10000"/>
        </a:spcBef>
        <a:spcAft>
          <a:spcPct val="0"/>
        </a:spcAft>
        <a:buClr>
          <a:srgbClr val="004880"/>
        </a:buClr>
        <a:buChar char="–"/>
        <a:defRPr sz="3200">
          <a:solidFill>
            <a:srgbClr val="1E4191"/>
          </a:solidFill>
          <a:latin typeface="+mn-lt"/>
        </a:defRPr>
      </a:lvl4pPr>
      <a:lvl5pPr marL="1546225" indent="-285750" algn="l" rtl="0" eaLnBrk="1" fontAlgn="base" hangingPunct="1">
        <a:lnSpc>
          <a:spcPct val="90000"/>
        </a:lnSpc>
        <a:spcBef>
          <a:spcPts val="240"/>
        </a:spcBef>
        <a:spcAft>
          <a:spcPct val="0"/>
        </a:spcAft>
        <a:buClr>
          <a:srgbClr val="004880"/>
        </a:buClr>
        <a:buChar char="–"/>
        <a:defRPr sz="3200">
          <a:solidFill>
            <a:srgbClr val="1E4191"/>
          </a:solidFill>
          <a:latin typeface="+mn-lt"/>
        </a:defRPr>
      </a:lvl5pPr>
      <a:lvl6pPr marL="20034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6pPr>
      <a:lvl7pPr marL="24606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7pPr>
      <a:lvl8pPr marL="29178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8pPr>
      <a:lvl9pPr marL="33750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p:cNvSpPr/>
          <p:nvPr/>
        </p:nvSpPr>
        <p:spPr>
          <a:xfrm>
            <a:off x="7885506" y="1006404"/>
            <a:ext cx="1381125" cy="1381125"/>
          </a:xfrm>
          <a:custGeom>
            <a:avLst/>
            <a:gdLst/>
            <a:ahLst/>
            <a:cxnLst/>
            <a:rect l="l" t="t" r="r" b="b"/>
            <a:pathLst>
              <a:path w="1381125" h="1381125">
                <a:moveTo>
                  <a:pt x="1380655" y="690321"/>
                </a:moveTo>
                <a:lnTo>
                  <a:pt x="1379062" y="737584"/>
                </a:lnTo>
                <a:lnTo>
                  <a:pt x="1374353" y="783993"/>
                </a:lnTo>
                <a:lnTo>
                  <a:pt x="1366629" y="829445"/>
                </a:lnTo>
                <a:lnTo>
                  <a:pt x="1355995" y="873835"/>
                </a:lnTo>
                <a:lnTo>
                  <a:pt x="1342552" y="917063"/>
                </a:lnTo>
                <a:lnTo>
                  <a:pt x="1326404" y="959025"/>
                </a:lnTo>
                <a:lnTo>
                  <a:pt x="1307653" y="999618"/>
                </a:lnTo>
                <a:lnTo>
                  <a:pt x="1286403" y="1038739"/>
                </a:lnTo>
                <a:lnTo>
                  <a:pt x="1262755" y="1076286"/>
                </a:lnTo>
                <a:lnTo>
                  <a:pt x="1236814" y="1112155"/>
                </a:lnTo>
                <a:lnTo>
                  <a:pt x="1208681" y="1146245"/>
                </a:lnTo>
                <a:lnTo>
                  <a:pt x="1178459" y="1178452"/>
                </a:lnTo>
                <a:lnTo>
                  <a:pt x="1146253" y="1208672"/>
                </a:lnTo>
                <a:lnTo>
                  <a:pt x="1112163" y="1236805"/>
                </a:lnTo>
                <a:lnTo>
                  <a:pt x="1076293" y="1262746"/>
                </a:lnTo>
                <a:lnTo>
                  <a:pt x="1038746" y="1286393"/>
                </a:lnTo>
                <a:lnTo>
                  <a:pt x="999625" y="1307643"/>
                </a:lnTo>
                <a:lnTo>
                  <a:pt x="959032" y="1326393"/>
                </a:lnTo>
                <a:lnTo>
                  <a:pt x="917071" y="1342541"/>
                </a:lnTo>
                <a:lnTo>
                  <a:pt x="873844" y="1355983"/>
                </a:lnTo>
                <a:lnTo>
                  <a:pt x="829454" y="1366617"/>
                </a:lnTo>
                <a:lnTo>
                  <a:pt x="784003" y="1374340"/>
                </a:lnTo>
                <a:lnTo>
                  <a:pt x="737596" y="1379049"/>
                </a:lnTo>
                <a:lnTo>
                  <a:pt x="690333" y="1380642"/>
                </a:lnTo>
                <a:lnTo>
                  <a:pt x="643070" y="1379049"/>
                </a:lnTo>
                <a:lnTo>
                  <a:pt x="596661" y="1374340"/>
                </a:lnTo>
                <a:lnTo>
                  <a:pt x="551209" y="1366617"/>
                </a:lnTo>
                <a:lnTo>
                  <a:pt x="506818" y="1355983"/>
                </a:lnTo>
                <a:lnTo>
                  <a:pt x="463589" y="1342541"/>
                </a:lnTo>
                <a:lnTo>
                  <a:pt x="421627" y="1326393"/>
                </a:lnTo>
                <a:lnTo>
                  <a:pt x="381034" y="1307643"/>
                </a:lnTo>
                <a:lnTo>
                  <a:pt x="341912" y="1286393"/>
                </a:lnTo>
                <a:lnTo>
                  <a:pt x="304364" y="1262746"/>
                </a:lnTo>
                <a:lnTo>
                  <a:pt x="268494" y="1236805"/>
                </a:lnTo>
                <a:lnTo>
                  <a:pt x="234404" y="1208672"/>
                </a:lnTo>
                <a:lnTo>
                  <a:pt x="202196" y="1178452"/>
                </a:lnTo>
                <a:lnTo>
                  <a:pt x="171975" y="1146245"/>
                </a:lnTo>
                <a:lnTo>
                  <a:pt x="143841" y="1112155"/>
                </a:lnTo>
                <a:lnTo>
                  <a:pt x="117900" y="1076286"/>
                </a:lnTo>
                <a:lnTo>
                  <a:pt x="94252" y="1038739"/>
                </a:lnTo>
                <a:lnTo>
                  <a:pt x="73001" y="999618"/>
                </a:lnTo>
                <a:lnTo>
                  <a:pt x="54250" y="959025"/>
                </a:lnTo>
                <a:lnTo>
                  <a:pt x="38102" y="917063"/>
                </a:lnTo>
                <a:lnTo>
                  <a:pt x="24659" y="873835"/>
                </a:lnTo>
                <a:lnTo>
                  <a:pt x="14025" y="829445"/>
                </a:lnTo>
                <a:lnTo>
                  <a:pt x="6302" y="783993"/>
                </a:lnTo>
                <a:lnTo>
                  <a:pt x="1592" y="737584"/>
                </a:lnTo>
                <a:lnTo>
                  <a:pt x="0" y="690321"/>
                </a:lnTo>
                <a:lnTo>
                  <a:pt x="1592" y="643057"/>
                </a:lnTo>
                <a:lnTo>
                  <a:pt x="6302" y="596648"/>
                </a:lnTo>
                <a:lnTo>
                  <a:pt x="14025" y="551197"/>
                </a:lnTo>
                <a:lnTo>
                  <a:pt x="24659" y="506806"/>
                </a:lnTo>
                <a:lnTo>
                  <a:pt x="38102" y="463578"/>
                </a:lnTo>
                <a:lnTo>
                  <a:pt x="54250" y="421616"/>
                </a:lnTo>
                <a:lnTo>
                  <a:pt x="73001" y="381024"/>
                </a:lnTo>
                <a:lnTo>
                  <a:pt x="94252" y="341902"/>
                </a:lnTo>
                <a:lnTo>
                  <a:pt x="117900" y="304355"/>
                </a:lnTo>
                <a:lnTo>
                  <a:pt x="143841" y="268486"/>
                </a:lnTo>
                <a:lnTo>
                  <a:pt x="171975" y="234396"/>
                </a:lnTo>
                <a:lnTo>
                  <a:pt x="202196" y="202190"/>
                </a:lnTo>
                <a:lnTo>
                  <a:pt x="234404" y="171969"/>
                </a:lnTo>
                <a:lnTo>
                  <a:pt x="268494" y="143837"/>
                </a:lnTo>
                <a:lnTo>
                  <a:pt x="304364" y="117895"/>
                </a:lnTo>
                <a:lnTo>
                  <a:pt x="341912" y="94249"/>
                </a:lnTo>
                <a:lnTo>
                  <a:pt x="381034" y="72999"/>
                </a:lnTo>
                <a:lnTo>
                  <a:pt x="421627" y="54248"/>
                </a:lnTo>
                <a:lnTo>
                  <a:pt x="463589" y="38101"/>
                </a:lnTo>
                <a:lnTo>
                  <a:pt x="506818" y="24658"/>
                </a:lnTo>
                <a:lnTo>
                  <a:pt x="551209" y="14024"/>
                </a:lnTo>
                <a:lnTo>
                  <a:pt x="596661" y="6301"/>
                </a:lnTo>
                <a:lnTo>
                  <a:pt x="643070" y="1592"/>
                </a:lnTo>
                <a:lnTo>
                  <a:pt x="690333" y="0"/>
                </a:lnTo>
                <a:lnTo>
                  <a:pt x="737596" y="1592"/>
                </a:lnTo>
                <a:lnTo>
                  <a:pt x="784003" y="6301"/>
                </a:lnTo>
                <a:lnTo>
                  <a:pt x="829454" y="14024"/>
                </a:lnTo>
                <a:lnTo>
                  <a:pt x="873844" y="24658"/>
                </a:lnTo>
                <a:lnTo>
                  <a:pt x="917071" y="38101"/>
                </a:lnTo>
                <a:lnTo>
                  <a:pt x="959032" y="54248"/>
                </a:lnTo>
                <a:lnTo>
                  <a:pt x="999625" y="72999"/>
                </a:lnTo>
                <a:lnTo>
                  <a:pt x="1038746" y="94249"/>
                </a:lnTo>
                <a:lnTo>
                  <a:pt x="1076293" y="117895"/>
                </a:lnTo>
                <a:lnTo>
                  <a:pt x="1112163" y="143837"/>
                </a:lnTo>
                <a:lnTo>
                  <a:pt x="1146253" y="171969"/>
                </a:lnTo>
                <a:lnTo>
                  <a:pt x="1178459" y="202190"/>
                </a:lnTo>
                <a:lnTo>
                  <a:pt x="1208681" y="234396"/>
                </a:lnTo>
                <a:lnTo>
                  <a:pt x="1236814" y="268486"/>
                </a:lnTo>
                <a:lnTo>
                  <a:pt x="1262755" y="304355"/>
                </a:lnTo>
                <a:lnTo>
                  <a:pt x="1286403" y="341902"/>
                </a:lnTo>
                <a:lnTo>
                  <a:pt x="1307653" y="381024"/>
                </a:lnTo>
                <a:lnTo>
                  <a:pt x="1326404" y="421616"/>
                </a:lnTo>
                <a:lnTo>
                  <a:pt x="1342552" y="463578"/>
                </a:lnTo>
                <a:lnTo>
                  <a:pt x="1355995" y="506806"/>
                </a:lnTo>
                <a:lnTo>
                  <a:pt x="1366629" y="551197"/>
                </a:lnTo>
                <a:lnTo>
                  <a:pt x="1374353" y="596648"/>
                </a:lnTo>
                <a:lnTo>
                  <a:pt x="1379062" y="643057"/>
                </a:lnTo>
                <a:lnTo>
                  <a:pt x="1380655" y="690321"/>
                </a:lnTo>
                <a:close/>
              </a:path>
            </a:pathLst>
          </a:custGeom>
          <a:ln w="25565">
            <a:solidFill>
              <a:srgbClr val="FFFFFF"/>
            </a:solidFill>
          </a:ln>
        </p:spPr>
        <p:txBody>
          <a:bodyPr wrap="square" lIns="0" tIns="0" rIns="0" bIns="0" rtlCol="0"/>
          <a:lstStyle/>
          <a:p>
            <a:endParaRPr/>
          </a:p>
        </p:txBody>
      </p:sp>
      <p:sp>
        <p:nvSpPr>
          <p:cNvPr id="6" name="object 4"/>
          <p:cNvSpPr/>
          <p:nvPr/>
        </p:nvSpPr>
        <p:spPr>
          <a:xfrm>
            <a:off x="0" y="0"/>
            <a:ext cx="12192000" cy="6858000"/>
          </a:xfrm>
          <a:custGeom>
            <a:avLst/>
            <a:gdLst/>
            <a:ahLst/>
            <a:cxnLst/>
            <a:rect l="l" t="t" r="r" b="b"/>
            <a:pathLst>
              <a:path w="10058400" h="7772400">
                <a:moveTo>
                  <a:pt x="10058400" y="7772400"/>
                </a:moveTo>
                <a:lnTo>
                  <a:pt x="0" y="7772400"/>
                </a:lnTo>
                <a:lnTo>
                  <a:pt x="0" y="0"/>
                </a:lnTo>
                <a:lnTo>
                  <a:pt x="10058400" y="0"/>
                </a:lnTo>
                <a:lnTo>
                  <a:pt x="10058400" y="7772400"/>
                </a:lnTo>
                <a:close/>
              </a:path>
            </a:pathLst>
          </a:custGeom>
          <a:solidFill>
            <a:srgbClr val="006AA5"/>
          </a:solidFill>
        </p:spPr>
        <p:txBody>
          <a:bodyPr wrap="square" lIns="0" tIns="0" rIns="0" bIns="0" rtlCol="0"/>
          <a:lstStyle/>
          <a:p>
            <a:endParaRPr/>
          </a:p>
        </p:txBody>
      </p:sp>
      <p:sp>
        <p:nvSpPr>
          <p:cNvPr id="7" name="object 5"/>
          <p:cNvSpPr/>
          <p:nvPr/>
        </p:nvSpPr>
        <p:spPr>
          <a:xfrm>
            <a:off x="0" y="3453197"/>
            <a:ext cx="7298055" cy="3369945"/>
          </a:xfrm>
          <a:custGeom>
            <a:avLst/>
            <a:gdLst/>
            <a:ahLst/>
            <a:cxnLst/>
            <a:rect l="l" t="t" r="r" b="b"/>
            <a:pathLst>
              <a:path w="7298055" h="3369945">
                <a:moveTo>
                  <a:pt x="0" y="0"/>
                </a:moveTo>
                <a:lnTo>
                  <a:pt x="0" y="3369868"/>
                </a:lnTo>
                <a:lnTo>
                  <a:pt x="7297737" y="3369868"/>
                </a:lnTo>
                <a:lnTo>
                  <a:pt x="5823851" y="5359"/>
                </a:lnTo>
                <a:lnTo>
                  <a:pt x="0" y="0"/>
                </a:lnTo>
                <a:close/>
              </a:path>
            </a:pathLst>
          </a:custGeom>
          <a:solidFill>
            <a:srgbClr val="006CB7"/>
          </a:solidFill>
        </p:spPr>
        <p:txBody>
          <a:bodyPr wrap="square" lIns="0" tIns="0" rIns="0" bIns="0" rtlCol="0"/>
          <a:lstStyle/>
          <a:p>
            <a:endParaRPr/>
          </a:p>
        </p:txBody>
      </p:sp>
      <p:sp>
        <p:nvSpPr>
          <p:cNvPr id="8" name="object 6"/>
          <p:cNvSpPr/>
          <p:nvPr/>
        </p:nvSpPr>
        <p:spPr>
          <a:xfrm>
            <a:off x="633614" y="811994"/>
            <a:ext cx="2237740" cy="2237740"/>
          </a:xfrm>
          <a:custGeom>
            <a:avLst/>
            <a:gdLst/>
            <a:ahLst/>
            <a:cxnLst/>
            <a:rect l="l" t="t" r="r" b="b"/>
            <a:pathLst>
              <a:path w="2237740" h="2237740">
                <a:moveTo>
                  <a:pt x="2237168" y="1118590"/>
                </a:moveTo>
                <a:lnTo>
                  <a:pt x="2236135" y="1167112"/>
                </a:lnTo>
                <a:lnTo>
                  <a:pt x="2233062" y="1215106"/>
                </a:lnTo>
                <a:lnTo>
                  <a:pt x="2227993" y="1262530"/>
                </a:lnTo>
                <a:lnTo>
                  <a:pt x="2220968" y="1309342"/>
                </a:lnTo>
                <a:lnTo>
                  <a:pt x="2212031" y="1355501"/>
                </a:lnTo>
                <a:lnTo>
                  <a:pt x="2201222" y="1400963"/>
                </a:lnTo>
                <a:lnTo>
                  <a:pt x="2188584" y="1445687"/>
                </a:lnTo>
                <a:lnTo>
                  <a:pt x="2174160" y="1489632"/>
                </a:lnTo>
                <a:lnTo>
                  <a:pt x="2157990" y="1532755"/>
                </a:lnTo>
                <a:lnTo>
                  <a:pt x="2140117" y="1575014"/>
                </a:lnTo>
                <a:lnTo>
                  <a:pt x="2120582" y="1616368"/>
                </a:lnTo>
                <a:lnTo>
                  <a:pt x="2099428" y="1656773"/>
                </a:lnTo>
                <a:lnTo>
                  <a:pt x="2076698" y="1696190"/>
                </a:lnTo>
                <a:lnTo>
                  <a:pt x="2052431" y="1734574"/>
                </a:lnTo>
                <a:lnTo>
                  <a:pt x="2026672" y="1771885"/>
                </a:lnTo>
                <a:lnTo>
                  <a:pt x="1999461" y="1808080"/>
                </a:lnTo>
                <a:lnTo>
                  <a:pt x="1970841" y="1843118"/>
                </a:lnTo>
                <a:lnTo>
                  <a:pt x="1940853" y="1876956"/>
                </a:lnTo>
                <a:lnTo>
                  <a:pt x="1909540" y="1909552"/>
                </a:lnTo>
                <a:lnTo>
                  <a:pt x="1876943" y="1940866"/>
                </a:lnTo>
                <a:lnTo>
                  <a:pt x="1843105" y="1970853"/>
                </a:lnTo>
                <a:lnTo>
                  <a:pt x="1808067" y="1999474"/>
                </a:lnTo>
                <a:lnTo>
                  <a:pt x="1771872" y="2026685"/>
                </a:lnTo>
                <a:lnTo>
                  <a:pt x="1734561" y="2052444"/>
                </a:lnTo>
                <a:lnTo>
                  <a:pt x="1696177" y="2076710"/>
                </a:lnTo>
                <a:lnTo>
                  <a:pt x="1656761" y="2099441"/>
                </a:lnTo>
                <a:lnTo>
                  <a:pt x="1616355" y="2120595"/>
                </a:lnTo>
                <a:lnTo>
                  <a:pt x="1575002" y="2140129"/>
                </a:lnTo>
                <a:lnTo>
                  <a:pt x="1532742" y="2158002"/>
                </a:lnTo>
                <a:lnTo>
                  <a:pt x="1489620" y="2174172"/>
                </a:lnTo>
                <a:lnTo>
                  <a:pt x="1445675" y="2188597"/>
                </a:lnTo>
                <a:lnTo>
                  <a:pt x="1400950" y="2201235"/>
                </a:lnTo>
                <a:lnTo>
                  <a:pt x="1355488" y="2212043"/>
                </a:lnTo>
                <a:lnTo>
                  <a:pt x="1309330" y="2220981"/>
                </a:lnTo>
                <a:lnTo>
                  <a:pt x="1262518" y="2228005"/>
                </a:lnTo>
                <a:lnTo>
                  <a:pt x="1215093" y="2233075"/>
                </a:lnTo>
                <a:lnTo>
                  <a:pt x="1167099" y="2236147"/>
                </a:lnTo>
                <a:lnTo>
                  <a:pt x="1118577" y="2237181"/>
                </a:lnTo>
                <a:lnTo>
                  <a:pt x="1070055" y="2236147"/>
                </a:lnTo>
                <a:lnTo>
                  <a:pt x="1022061" y="2233075"/>
                </a:lnTo>
                <a:lnTo>
                  <a:pt x="974638" y="2228005"/>
                </a:lnTo>
                <a:lnTo>
                  <a:pt x="927826" y="2220981"/>
                </a:lnTo>
                <a:lnTo>
                  <a:pt x="881668" y="2212043"/>
                </a:lnTo>
                <a:lnTo>
                  <a:pt x="836205" y="2201235"/>
                </a:lnTo>
                <a:lnTo>
                  <a:pt x="791481" y="2188597"/>
                </a:lnTo>
                <a:lnTo>
                  <a:pt x="747537" y="2174172"/>
                </a:lnTo>
                <a:lnTo>
                  <a:pt x="704414" y="2158002"/>
                </a:lnTo>
                <a:lnTo>
                  <a:pt x="662155" y="2140129"/>
                </a:lnTo>
                <a:lnTo>
                  <a:pt x="620802" y="2120595"/>
                </a:lnTo>
                <a:lnTo>
                  <a:pt x="580397" y="2099441"/>
                </a:lnTo>
                <a:lnTo>
                  <a:pt x="540981" y="2076710"/>
                </a:lnTo>
                <a:lnTo>
                  <a:pt x="502597" y="2052444"/>
                </a:lnTo>
                <a:lnTo>
                  <a:pt x="465287" y="2026685"/>
                </a:lnTo>
                <a:lnTo>
                  <a:pt x="429092" y="1999474"/>
                </a:lnTo>
                <a:lnTo>
                  <a:pt x="394055" y="1970853"/>
                </a:lnTo>
                <a:lnTo>
                  <a:pt x="360218" y="1940866"/>
                </a:lnTo>
                <a:lnTo>
                  <a:pt x="327621" y="1909552"/>
                </a:lnTo>
                <a:lnTo>
                  <a:pt x="296309" y="1876956"/>
                </a:lnTo>
                <a:lnTo>
                  <a:pt x="266322" y="1843118"/>
                </a:lnTo>
                <a:lnTo>
                  <a:pt x="237702" y="1808080"/>
                </a:lnTo>
                <a:lnTo>
                  <a:pt x="210491" y="1771885"/>
                </a:lnTo>
                <a:lnTo>
                  <a:pt x="184732" y="1734574"/>
                </a:lnTo>
                <a:lnTo>
                  <a:pt x="160466" y="1696190"/>
                </a:lnTo>
                <a:lnTo>
                  <a:pt x="137736" y="1656773"/>
                </a:lnTo>
                <a:lnTo>
                  <a:pt x="116583" y="1616368"/>
                </a:lnTo>
                <a:lnTo>
                  <a:pt x="97049" y="1575014"/>
                </a:lnTo>
                <a:lnTo>
                  <a:pt x="79176" y="1532755"/>
                </a:lnTo>
                <a:lnTo>
                  <a:pt x="63006" y="1489632"/>
                </a:lnTo>
                <a:lnTo>
                  <a:pt x="48582" y="1445687"/>
                </a:lnTo>
                <a:lnTo>
                  <a:pt x="35945" y="1400963"/>
                </a:lnTo>
                <a:lnTo>
                  <a:pt x="25136" y="1355501"/>
                </a:lnTo>
                <a:lnTo>
                  <a:pt x="16199" y="1309342"/>
                </a:lnTo>
                <a:lnTo>
                  <a:pt x="9175" y="1262530"/>
                </a:lnTo>
                <a:lnTo>
                  <a:pt x="4105" y="1215106"/>
                </a:lnTo>
                <a:lnTo>
                  <a:pt x="1033" y="1167112"/>
                </a:lnTo>
                <a:lnTo>
                  <a:pt x="0" y="1118590"/>
                </a:lnTo>
                <a:lnTo>
                  <a:pt x="1033" y="1070068"/>
                </a:lnTo>
                <a:lnTo>
                  <a:pt x="4105" y="1022074"/>
                </a:lnTo>
                <a:lnTo>
                  <a:pt x="9175" y="974650"/>
                </a:lnTo>
                <a:lnTo>
                  <a:pt x="16199" y="927838"/>
                </a:lnTo>
                <a:lnTo>
                  <a:pt x="25136" y="881680"/>
                </a:lnTo>
                <a:lnTo>
                  <a:pt x="35945" y="836217"/>
                </a:lnTo>
                <a:lnTo>
                  <a:pt x="48582" y="791493"/>
                </a:lnTo>
                <a:lnTo>
                  <a:pt x="63006" y="747548"/>
                </a:lnTo>
                <a:lnTo>
                  <a:pt x="79176" y="704425"/>
                </a:lnTo>
                <a:lnTo>
                  <a:pt x="97049" y="662166"/>
                </a:lnTo>
                <a:lnTo>
                  <a:pt x="116583" y="620812"/>
                </a:lnTo>
                <a:lnTo>
                  <a:pt x="137736" y="580407"/>
                </a:lnTo>
                <a:lnTo>
                  <a:pt x="160466" y="540991"/>
                </a:lnTo>
                <a:lnTo>
                  <a:pt x="184732" y="502606"/>
                </a:lnTo>
                <a:lnTo>
                  <a:pt x="210491" y="465295"/>
                </a:lnTo>
                <a:lnTo>
                  <a:pt x="237702" y="429100"/>
                </a:lnTo>
                <a:lnTo>
                  <a:pt x="266322" y="394063"/>
                </a:lnTo>
                <a:lnTo>
                  <a:pt x="296309" y="360224"/>
                </a:lnTo>
                <a:lnTo>
                  <a:pt x="327621" y="327628"/>
                </a:lnTo>
                <a:lnTo>
                  <a:pt x="360218" y="296315"/>
                </a:lnTo>
                <a:lnTo>
                  <a:pt x="394055" y="266327"/>
                </a:lnTo>
                <a:lnTo>
                  <a:pt x="429092" y="237707"/>
                </a:lnTo>
                <a:lnTo>
                  <a:pt x="465287" y="210496"/>
                </a:lnTo>
                <a:lnTo>
                  <a:pt x="502597" y="184736"/>
                </a:lnTo>
                <a:lnTo>
                  <a:pt x="540981" y="160470"/>
                </a:lnTo>
                <a:lnTo>
                  <a:pt x="580397" y="137739"/>
                </a:lnTo>
                <a:lnTo>
                  <a:pt x="620802" y="116585"/>
                </a:lnTo>
                <a:lnTo>
                  <a:pt x="662155" y="97051"/>
                </a:lnTo>
                <a:lnTo>
                  <a:pt x="704414" y="79178"/>
                </a:lnTo>
                <a:lnTo>
                  <a:pt x="747537" y="63008"/>
                </a:lnTo>
                <a:lnTo>
                  <a:pt x="791481" y="48583"/>
                </a:lnTo>
                <a:lnTo>
                  <a:pt x="836205" y="35945"/>
                </a:lnTo>
                <a:lnTo>
                  <a:pt x="881668" y="25137"/>
                </a:lnTo>
                <a:lnTo>
                  <a:pt x="927826" y="16199"/>
                </a:lnTo>
                <a:lnTo>
                  <a:pt x="974638" y="9175"/>
                </a:lnTo>
                <a:lnTo>
                  <a:pt x="1022061" y="4105"/>
                </a:lnTo>
                <a:lnTo>
                  <a:pt x="1070055" y="1033"/>
                </a:lnTo>
                <a:lnTo>
                  <a:pt x="1118577" y="0"/>
                </a:lnTo>
                <a:lnTo>
                  <a:pt x="1167099" y="1033"/>
                </a:lnTo>
                <a:lnTo>
                  <a:pt x="1215093" y="4105"/>
                </a:lnTo>
                <a:lnTo>
                  <a:pt x="1262518" y="9175"/>
                </a:lnTo>
                <a:lnTo>
                  <a:pt x="1309330" y="16199"/>
                </a:lnTo>
                <a:lnTo>
                  <a:pt x="1355488" y="25137"/>
                </a:lnTo>
                <a:lnTo>
                  <a:pt x="1400950" y="35945"/>
                </a:lnTo>
                <a:lnTo>
                  <a:pt x="1445675" y="48583"/>
                </a:lnTo>
                <a:lnTo>
                  <a:pt x="1489620" y="63008"/>
                </a:lnTo>
                <a:lnTo>
                  <a:pt x="1532742" y="79178"/>
                </a:lnTo>
                <a:lnTo>
                  <a:pt x="1575002" y="97051"/>
                </a:lnTo>
                <a:lnTo>
                  <a:pt x="1616355" y="116585"/>
                </a:lnTo>
                <a:lnTo>
                  <a:pt x="1656761" y="137739"/>
                </a:lnTo>
                <a:lnTo>
                  <a:pt x="1696177" y="160470"/>
                </a:lnTo>
                <a:lnTo>
                  <a:pt x="1734561" y="184736"/>
                </a:lnTo>
                <a:lnTo>
                  <a:pt x="1771872" y="210496"/>
                </a:lnTo>
                <a:lnTo>
                  <a:pt x="1808067" y="237707"/>
                </a:lnTo>
                <a:lnTo>
                  <a:pt x="1843105" y="266327"/>
                </a:lnTo>
                <a:lnTo>
                  <a:pt x="1876943" y="296315"/>
                </a:lnTo>
                <a:lnTo>
                  <a:pt x="1909540" y="327628"/>
                </a:lnTo>
                <a:lnTo>
                  <a:pt x="1940853" y="360224"/>
                </a:lnTo>
                <a:lnTo>
                  <a:pt x="1970841" y="394063"/>
                </a:lnTo>
                <a:lnTo>
                  <a:pt x="1999461" y="429100"/>
                </a:lnTo>
                <a:lnTo>
                  <a:pt x="2026672" y="465295"/>
                </a:lnTo>
                <a:lnTo>
                  <a:pt x="2052431" y="502606"/>
                </a:lnTo>
                <a:lnTo>
                  <a:pt x="2076698" y="540991"/>
                </a:lnTo>
                <a:lnTo>
                  <a:pt x="2099428" y="580407"/>
                </a:lnTo>
                <a:lnTo>
                  <a:pt x="2120582" y="620812"/>
                </a:lnTo>
                <a:lnTo>
                  <a:pt x="2140117" y="662166"/>
                </a:lnTo>
                <a:lnTo>
                  <a:pt x="2157990" y="704425"/>
                </a:lnTo>
                <a:lnTo>
                  <a:pt x="2174160" y="747548"/>
                </a:lnTo>
                <a:lnTo>
                  <a:pt x="2188584" y="791493"/>
                </a:lnTo>
                <a:lnTo>
                  <a:pt x="2201222" y="836217"/>
                </a:lnTo>
                <a:lnTo>
                  <a:pt x="2212031" y="881680"/>
                </a:lnTo>
                <a:lnTo>
                  <a:pt x="2220968" y="927838"/>
                </a:lnTo>
                <a:lnTo>
                  <a:pt x="2227993" y="974650"/>
                </a:lnTo>
                <a:lnTo>
                  <a:pt x="2233062" y="1022074"/>
                </a:lnTo>
                <a:lnTo>
                  <a:pt x="2236135" y="1070068"/>
                </a:lnTo>
                <a:lnTo>
                  <a:pt x="2237168" y="1118590"/>
                </a:lnTo>
                <a:close/>
              </a:path>
            </a:pathLst>
          </a:custGeom>
          <a:ln w="25565">
            <a:solidFill>
              <a:srgbClr val="FFFFFF"/>
            </a:solidFill>
          </a:ln>
        </p:spPr>
        <p:txBody>
          <a:bodyPr wrap="square" lIns="0" tIns="0" rIns="0" bIns="0" rtlCol="0"/>
          <a:lstStyle/>
          <a:p>
            <a:endParaRPr/>
          </a:p>
        </p:txBody>
      </p:sp>
      <p:sp>
        <p:nvSpPr>
          <p:cNvPr id="9" name="object 7"/>
          <p:cNvSpPr/>
          <p:nvPr/>
        </p:nvSpPr>
        <p:spPr>
          <a:xfrm>
            <a:off x="8891329" y="3453197"/>
            <a:ext cx="1167130" cy="1840864"/>
          </a:xfrm>
          <a:custGeom>
            <a:avLst/>
            <a:gdLst/>
            <a:ahLst/>
            <a:cxnLst/>
            <a:rect l="l" t="t" r="r" b="b"/>
            <a:pathLst>
              <a:path w="1167129" h="1840864">
                <a:moveTo>
                  <a:pt x="920445" y="0"/>
                </a:moveTo>
                <a:lnTo>
                  <a:pt x="871560" y="1275"/>
                </a:lnTo>
                <a:lnTo>
                  <a:pt x="823340" y="5060"/>
                </a:lnTo>
                <a:lnTo>
                  <a:pt x="775848" y="11291"/>
                </a:lnTo>
                <a:lnTo>
                  <a:pt x="729149" y="19904"/>
                </a:lnTo>
                <a:lnTo>
                  <a:pt x="683304" y="30835"/>
                </a:lnTo>
                <a:lnTo>
                  <a:pt x="638379" y="44021"/>
                </a:lnTo>
                <a:lnTo>
                  <a:pt x="594436" y="59399"/>
                </a:lnTo>
                <a:lnTo>
                  <a:pt x="551540" y="76904"/>
                </a:lnTo>
                <a:lnTo>
                  <a:pt x="509754" y="96472"/>
                </a:lnTo>
                <a:lnTo>
                  <a:pt x="469141" y="118042"/>
                </a:lnTo>
                <a:lnTo>
                  <a:pt x="429765" y="141548"/>
                </a:lnTo>
                <a:lnTo>
                  <a:pt x="391690" y="166927"/>
                </a:lnTo>
                <a:lnTo>
                  <a:pt x="354979" y="194116"/>
                </a:lnTo>
                <a:lnTo>
                  <a:pt x="319696" y="223051"/>
                </a:lnTo>
                <a:lnTo>
                  <a:pt x="285905" y="253668"/>
                </a:lnTo>
                <a:lnTo>
                  <a:pt x="253669" y="285903"/>
                </a:lnTo>
                <a:lnTo>
                  <a:pt x="223052" y="319694"/>
                </a:lnTo>
                <a:lnTo>
                  <a:pt x="194117" y="354977"/>
                </a:lnTo>
                <a:lnTo>
                  <a:pt x="166928" y="391687"/>
                </a:lnTo>
                <a:lnTo>
                  <a:pt x="141548" y="429762"/>
                </a:lnTo>
                <a:lnTo>
                  <a:pt x="118042" y="469137"/>
                </a:lnTo>
                <a:lnTo>
                  <a:pt x="96473" y="509749"/>
                </a:lnTo>
                <a:lnTo>
                  <a:pt x="76904" y="551535"/>
                </a:lnTo>
                <a:lnTo>
                  <a:pt x="59399" y="594431"/>
                </a:lnTo>
                <a:lnTo>
                  <a:pt x="44021" y="638372"/>
                </a:lnTo>
                <a:lnTo>
                  <a:pt x="30835" y="683297"/>
                </a:lnTo>
                <a:lnTo>
                  <a:pt x="19904" y="729140"/>
                </a:lnTo>
                <a:lnTo>
                  <a:pt x="11291" y="775839"/>
                </a:lnTo>
                <a:lnTo>
                  <a:pt x="5060" y="823330"/>
                </a:lnTo>
                <a:lnTo>
                  <a:pt x="1275" y="871549"/>
                </a:lnTo>
                <a:lnTo>
                  <a:pt x="0" y="920432"/>
                </a:lnTo>
                <a:lnTo>
                  <a:pt x="1275" y="969315"/>
                </a:lnTo>
                <a:lnTo>
                  <a:pt x="5060" y="1017534"/>
                </a:lnTo>
                <a:lnTo>
                  <a:pt x="11291" y="1065025"/>
                </a:lnTo>
                <a:lnTo>
                  <a:pt x="19904" y="1111724"/>
                </a:lnTo>
                <a:lnTo>
                  <a:pt x="30835" y="1157567"/>
                </a:lnTo>
                <a:lnTo>
                  <a:pt x="44021" y="1202492"/>
                </a:lnTo>
                <a:lnTo>
                  <a:pt x="59399" y="1246433"/>
                </a:lnTo>
                <a:lnTo>
                  <a:pt x="76904" y="1289329"/>
                </a:lnTo>
                <a:lnTo>
                  <a:pt x="96473" y="1331115"/>
                </a:lnTo>
                <a:lnTo>
                  <a:pt x="118042" y="1371727"/>
                </a:lnTo>
                <a:lnTo>
                  <a:pt x="141548" y="1411102"/>
                </a:lnTo>
                <a:lnTo>
                  <a:pt x="166928" y="1449177"/>
                </a:lnTo>
                <a:lnTo>
                  <a:pt x="194117" y="1485887"/>
                </a:lnTo>
                <a:lnTo>
                  <a:pt x="223052" y="1521170"/>
                </a:lnTo>
                <a:lnTo>
                  <a:pt x="253669" y="1554961"/>
                </a:lnTo>
                <a:lnTo>
                  <a:pt x="285905" y="1587196"/>
                </a:lnTo>
                <a:lnTo>
                  <a:pt x="319696" y="1617813"/>
                </a:lnTo>
                <a:lnTo>
                  <a:pt x="354979" y="1646748"/>
                </a:lnTo>
                <a:lnTo>
                  <a:pt x="391690" y="1673937"/>
                </a:lnTo>
                <a:lnTo>
                  <a:pt x="429765" y="1699316"/>
                </a:lnTo>
                <a:lnTo>
                  <a:pt x="469141" y="1722822"/>
                </a:lnTo>
                <a:lnTo>
                  <a:pt x="509754" y="1744392"/>
                </a:lnTo>
                <a:lnTo>
                  <a:pt x="551540" y="1763960"/>
                </a:lnTo>
                <a:lnTo>
                  <a:pt x="594436" y="1781465"/>
                </a:lnTo>
                <a:lnTo>
                  <a:pt x="638379" y="1796843"/>
                </a:lnTo>
                <a:lnTo>
                  <a:pt x="683304" y="1810029"/>
                </a:lnTo>
                <a:lnTo>
                  <a:pt x="729149" y="1820960"/>
                </a:lnTo>
                <a:lnTo>
                  <a:pt x="775848" y="1829573"/>
                </a:lnTo>
                <a:lnTo>
                  <a:pt x="823340" y="1835804"/>
                </a:lnTo>
                <a:lnTo>
                  <a:pt x="871560" y="1839589"/>
                </a:lnTo>
                <a:lnTo>
                  <a:pt x="920445" y="1840864"/>
                </a:lnTo>
                <a:lnTo>
                  <a:pt x="969327" y="1839589"/>
                </a:lnTo>
                <a:lnTo>
                  <a:pt x="1017545" y="1835804"/>
                </a:lnTo>
                <a:lnTo>
                  <a:pt x="1065035" y="1829573"/>
                </a:lnTo>
                <a:lnTo>
                  <a:pt x="1111733" y="1820960"/>
                </a:lnTo>
                <a:lnTo>
                  <a:pt x="1157576" y="1810029"/>
                </a:lnTo>
                <a:lnTo>
                  <a:pt x="1167070" y="1807242"/>
                </a:lnTo>
                <a:lnTo>
                  <a:pt x="1167070" y="33622"/>
                </a:lnTo>
                <a:lnTo>
                  <a:pt x="1111733" y="19904"/>
                </a:lnTo>
                <a:lnTo>
                  <a:pt x="1065035" y="11291"/>
                </a:lnTo>
                <a:lnTo>
                  <a:pt x="1017545" y="5060"/>
                </a:lnTo>
                <a:lnTo>
                  <a:pt x="969327" y="1275"/>
                </a:lnTo>
                <a:lnTo>
                  <a:pt x="920445" y="0"/>
                </a:lnTo>
                <a:close/>
              </a:path>
            </a:pathLst>
          </a:custGeom>
          <a:solidFill>
            <a:srgbClr val="006CB7"/>
          </a:solidFill>
        </p:spPr>
        <p:txBody>
          <a:bodyPr wrap="square" lIns="0" tIns="0" rIns="0" bIns="0" rtlCol="0"/>
          <a:lstStyle/>
          <a:p>
            <a:endParaRPr/>
          </a:p>
        </p:txBody>
      </p:sp>
      <p:sp>
        <p:nvSpPr>
          <p:cNvPr id="10" name="object 8"/>
          <p:cNvSpPr/>
          <p:nvPr/>
        </p:nvSpPr>
        <p:spPr>
          <a:xfrm>
            <a:off x="4182016" y="1134628"/>
            <a:ext cx="2701925" cy="2701925"/>
          </a:xfrm>
          <a:custGeom>
            <a:avLst/>
            <a:gdLst/>
            <a:ahLst/>
            <a:cxnLst/>
            <a:rect l="l" t="t" r="r" b="b"/>
            <a:pathLst>
              <a:path w="2701925" h="2701925">
                <a:moveTo>
                  <a:pt x="1350810" y="0"/>
                </a:moveTo>
                <a:lnTo>
                  <a:pt x="1302360" y="852"/>
                </a:lnTo>
                <a:lnTo>
                  <a:pt x="1254340" y="3391"/>
                </a:lnTo>
                <a:lnTo>
                  <a:pt x="1206777" y="7588"/>
                </a:lnTo>
                <a:lnTo>
                  <a:pt x="1159701" y="13414"/>
                </a:lnTo>
                <a:lnTo>
                  <a:pt x="1113139" y="20841"/>
                </a:lnTo>
                <a:lnTo>
                  <a:pt x="1067121" y="29840"/>
                </a:lnTo>
                <a:lnTo>
                  <a:pt x="1021675" y="40382"/>
                </a:lnTo>
                <a:lnTo>
                  <a:pt x="976829" y="52439"/>
                </a:lnTo>
                <a:lnTo>
                  <a:pt x="932613" y="65982"/>
                </a:lnTo>
                <a:lnTo>
                  <a:pt x="889054" y="80984"/>
                </a:lnTo>
                <a:lnTo>
                  <a:pt x="846182" y="97414"/>
                </a:lnTo>
                <a:lnTo>
                  <a:pt x="804024" y="115245"/>
                </a:lnTo>
                <a:lnTo>
                  <a:pt x="762610" y="134448"/>
                </a:lnTo>
                <a:lnTo>
                  <a:pt x="721967" y="154995"/>
                </a:lnTo>
                <a:lnTo>
                  <a:pt x="682126" y="176856"/>
                </a:lnTo>
                <a:lnTo>
                  <a:pt x="643113" y="200004"/>
                </a:lnTo>
                <a:lnTo>
                  <a:pt x="604958" y="224409"/>
                </a:lnTo>
                <a:lnTo>
                  <a:pt x="567690" y="250044"/>
                </a:lnTo>
                <a:lnTo>
                  <a:pt x="531336" y="276879"/>
                </a:lnTo>
                <a:lnTo>
                  <a:pt x="495926" y="304886"/>
                </a:lnTo>
                <a:lnTo>
                  <a:pt x="461487" y="334037"/>
                </a:lnTo>
                <a:lnTo>
                  <a:pt x="428050" y="364302"/>
                </a:lnTo>
                <a:lnTo>
                  <a:pt x="395641" y="395654"/>
                </a:lnTo>
                <a:lnTo>
                  <a:pt x="364290" y="428063"/>
                </a:lnTo>
                <a:lnTo>
                  <a:pt x="334025" y="461502"/>
                </a:lnTo>
                <a:lnTo>
                  <a:pt x="304876" y="495941"/>
                </a:lnTo>
                <a:lnTo>
                  <a:pt x="276869" y="531352"/>
                </a:lnTo>
                <a:lnTo>
                  <a:pt x="250035" y="567706"/>
                </a:lnTo>
                <a:lnTo>
                  <a:pt x="224401" y="604976"/>
                </a:lnTo>
                <a:lnTo>
                  <a:pt x="199997" y="643131"/>
                </a:lnTo>
                <a:lnTo>
                  <a:pt x="176850" y="682145"/>
                </a:lnTo>
                <a:lnTo>
                  <a:pt x="154989" y="721987"/>
                </a:lnTo>
                <a:lnTo>
                  <a:pt x="134443" y="762630"/>
                </a:lnTo>
                <a:lnTo>
                  <a:pt x="115241" y="804045"/>
                </a:lnTo>
                <a:lnTo>
                  <a:pt x="97410" y="846203"/>
                </a:lnTo>
                <a:lnTo>
                  <a:pt x="80981" y="889076"/>
                </a:lnTo>
                <a:lnTo>
                  <a:pt x="65980" y="932636"/>
                </a:lnTo>
                <a:lnTo>
                  <a:pt x="52437" y="976853"/>
                </a:lnTo>
                <a:lnTo>
                  <a:pt x="40380" y="1021699"/>
                </a:lnTo>
                <a:lnTo>
                  <a:pt x="29838" y="1067145"/>
                </a:lnTo>
                <a:lnTo>
                  <a:pt x="20840" y="1113164"/>
                </a:lnTo>
                <a:lnTo>
                  <a:pt x="13414" y="1159726"/>
                </a:lnTo>
                <a:lnTo>
                  <a:pt x="7588" y="1206802"/>
                </a:lnTo>
                <a:lnTo>
                  <a:pt x="3391" y="1254365"/>
                </a:lnTo>
                <a:lnTo>
                  <a:pt x="852" y="1302385"/>
                </a:lnTo>
                <a:lnTo>
                  <a:pt x="0" y="1350835"/>
                </a:lnTo>
                <a:lnTo>
                  <a:pt x="852" y="1399285"/>
                </a:lnTo>
                <a:lnTo>
                  <a:pt x="3391" y="1447305"/>
                </a:lnTo>
                <a:lnTo>
                  <a:pt x="7588" y="1494868"/>
                </a:lnTo>
                <a:lnTo>
                  <a:pt x="13414" y="1541944"/>
                </a:lnTo>
                <a:lnTo>
                  <a:pt x="20840" y="1588506"/>
                </a:lnTo>
                <a:lnTo>
                  <a:pt x="29838" y="1634525"/>
                </a:lnTo>
                <a:lnTo>
                  <a:pt x="40380" y="1679971"/>
                </a:lnTo>
                <a:lnTo>
                  <a:pt x="52437" y="1724817"/>
                </a:lnTo>
                <a:lnTo>
                  <a:pt x="65980" y="1769034"/>
                </a:lnTo>
                <a:lnTo>
                  <a:pt x="80981" y="1812594"/>
                </a:lnTo>
                <a:lnTo>
                  <a:pt x="97410" y="1855467"/>
                </a:lnTo>
                <a:lnTo>
                  <a:pt x="115241" y="1897625"/>
                </a:lnTo>
                <a:lnTo>
                  <a:pt x="134443" y="1939040"/>
                </a:lnTo>
                <a:lnTo>
                  <a:pt x="154989" y="1979683"/>
                </a:lnTo>
                <a:lnTo>
                  <a:pt x="176850" y="2019525"/>
                </a:lnTo>
                <a:lnTo>
                  <a:pt x="199997" y="2058539"/>
                </a:lnTo>
                <a:lnTo>
                  <a:pt x="224401" y="2096694"/>
                </a:lnTo>
                <a:lnTo>
                  <a:pt x="250035" y="2133964"/>
                </a:lnTo>
                <a:lnTo>
                  <a:pt x="276869" y="2170318"/>
                </a:lnTo>
                <a:lnTo>
                  <a:pt x="304876" y="2205729"/>
                </a:lnTo>
                <a:lnTo>
                  <a:pt x="334025" y="2240168"/>
                </a:lnTo>
                <a:lnTo>
                  <a:pt x="364290" y="2273607"/>
                </a:lnTo>
                <a:lnTo>
                  <a:pt x="395641" y="2306016"/>
                </a:lnTo>
                <a:lnTo>
                  <a:pt x="428050" y="2337368"/>
                </a:lnTo>
                <a:lnTo>
                  <a:pt x="461487" y="2367633"/>
                </a:lnTo>
                <a:lnTo>
                  <a:pt x="495926" y="2396784"/>
                </a:lnTo>
                <a:lnTo>
                  <a:pt x="531336" y="2424791"/>
                </a:lnTo>
                <a:lnTo>
                  <a:pt x="567690" y="2451626"/>
                </a:lnTo>
                <a:lnTo>
                  <a:pt x="604958" y="2477261"/>
                </a:lnTo>
                <a:lnTo>
                  <a:pt x="643113" y="2501666"/>
                </a:lnTo>
                <a:lnTo>
                  <a:pt x="682126" y="2524814"/>
                </a:lnTo>
                <a:lnTo>
                  <a:pt x="721967" y="2546675"/>
                </a:lnTo>
                <a:lnTo>
                  <a:pt x="762610" y="2567222"/>
                </a:lnTo>
                <a:lnTo>
                  <a:pt x="804024" y="2586425"/>
                </a:lnTo>
                <a:lnTo>
                  <a:pt x="846182" y="2604256"/>
                </a:lnTo>
                <a:lnTo>
                  <a:pt x="889054" y="2620686"/>
                </a:lnTo>
                <a:lnTo>
                  <a:pt x="932613" y="2635688"/>
                </a:lnTo>
                <a:lnTo>
                  <a:pt x="976829" y="2649231"/>
                </a:lnTo>
                <a:lnTo>
                  <a:pt x="1021675" y="2661288"/>
                </a:lnTo>
                <a:lnTo>
                  <a:pt x="1067121" y="2671830"/>
                </a:lnTo>
                <a:lnTo>
                  <a:pt x="1113139" y="2680829"/>
                </a:lnTo>
                <a:lnTo>
                  <a:pt x="1159701" y="2688256"/>
                </a:lnTo>
                <a:lnTo>
                  <a:pt x="1206777" y="2694082"/>
                </a:lnTo>
                <a:lnTo>
                  <a:pt x="1254340" y="2698279"/>
                </a:lnTo>
                <a:lnTo>
                  <a:pt x="1302360" y="2700818"/>
                </a:lnTo>
                <a:lnTo>
                  <a:pt x="1350810" y="2701671"/>
                </a:lnTo>
                <a:lnTo>
                  <a:pt x="1399260" y="2700818"/>
                </a:lnTo>
                <a:lnTo>
                  <a:pt x="1447281" y="2698279"/>
                </a:lnTo>
                <a:lnTo>
                  <a:pt x="1494845" y="2694082"/>
                </a:lnTo>
                <a:lnTo>
                  <a:pt x="1541922" y="2688256"/>
                </a:lnTo>
                <a:lnTo>
                  <a:pt x="1588484" y="2680829"/>
                </a:lnTo>
                <a:lnTo>
                  <a:pt x="1634503" y="2671830"/>
                </a:lnTo>
                <a:lnTo>
                  <a:pt x="1679950" y="2661288"/>
                </a:lnTo>
                <a:lnTo>
                  <a:pt x="1724797" y="2649231"/>
                </a:lnTo>
                <a:lnTo>
                  <a:pt x="1769014" y="2635688"/>
                </a:lnTo>
                <a:lnTo>
                  <a:pt x="1812573" y="2620686"/>
                </a:lnTo>
                <a:lnTo>
                  <a:pt x="1855447" y="2604256"/>
                </a:lnTo>
                <a:lnTo>
                  <a:pt x="1897605" y="2586425"/>
                </a:lnTo>
                <a:lnTo>
                  <a:pt x="1939020" y="2567222"/>
                </a:lnTo>
                <a:lnTo>
                  <a:pt x="1979663" y="2546675"/>
                </a:lnTo>
                <a:lnTo>
                  <a:pt x="2019505" y="2524814"/>
                </a:lnTo>
                <a:lnTo>
                  <a:pt x="2058519" y="2501666"/>
                </a:lnTo>
                <a:lnTo>
                  <a:pt x="2096674" y="2477261"/>
                </a:lnTo>
                <a:lnTo>
                  <a:pt x="2133944" y="2451626"/>
                </a:lnTo>
                <a:lnTo>
                  <a:pt x="2170298" y="2424791"/>
                </a:lnTo>
                <a:lnTo>
                  <a:pt x="2205709" y="2396784"/>
                </a:lnTo>
                <a:lnTo>
                  <a:pt x="2240148" y="2367633"/>
                </a:lnTo>
                <a:lnTo>
                  <a:pt x="2273586" y="2337368"/>
                </a:lnTo>
                <a:lnTo>
                  <a:pt x="2305996" y="2306016"/>
                </a:lnTo>
                <a:lnTo>
                  <a:pt x="2337347" y="2273607"/>
                </a:lnTo>
                <a:lnTo>
                  <a:pt x="2367612" y="2240168"/>
                </a:lnTo>
                <a:lnTo>
                  <a:pt x="2396763" y="2205729"/>
                </a:lnTo>
                <a:lnTo>
                  <a:pt x="2424770" y="2170318"/>
                </a:lnTo>
                <a:lnTo>
                  <a:pt x="2451605" y="2133964"/>
                </a:lnTo>
                <a:lnTo>
                  <a:pt x="2477239" y="2096694"/>
                </a:lnTo>
                <a:lnTo>
                  <a:pt x="2501644" y="2058539"/>
                </a:lnTo>
                <a:lnTo>
                  <a:pt x="2524791" y="2019525"/>
                </a:lnTo>
                <a:lnTo>
                  <a:pt x="2546653" y="1979683"/>
                </a:lnTo>
                <a:lnTo>
                  <a:pt x="2567199" y="1939040"/>
                </a:lnTo>
                <a:lnTo>
                  <a:pt x="2586402" y="1897625"/>
                </a:lnTo>
                <a:lnTo>
                  <a:pt x="2604232" y="1855467"/>
                </a:lnTo>
                <a:lnTo>
                  <a:pt x="2620662" y="1812594"/>
                </a:lnTo>
                <a:lnTo>
                  <a:pt x="2635663" y="1769034"/>
                </a:lnTo>
                <a:lnTo>
                  <a:pt x="2649207" y="1724817"/>
                </a:lnTo>
                <a:lnTo>
                  <a:pt x="2661264" y="1679971"/>
                </a:lnTo>
                <a:lnTo>
                  <a:pt x="2671806" y="1634525"/>
                </a:lnTo>
                <a:lnTo>
                  <a:pt x="2680804" y="1588506"/>
                </a:lnTo>
                <a:lnTo>
                  <a:pt x="2688231" y="1541944"/>
                </a:lnTo>
                <a:lnTo>
                  <a:pt x="2694057" y="1494868"/>
                </a:lnTo>
                <a:lnTo>
                  <a:pt x="2698253" y="1447305"/>
                </a:lnTo>
                <a:lnTo>
                  <a:pt x="2700792" y="1399285"/>
                </a:lnTo>
                <a:lnTo>
                  <a:pt x="2701645" y="1350835"/>
                </a:lnTo>
                <a:lnTo>
                  <a:pt x="2700792" y="1302385"/>
                </a:lnTo>
                <a:lnTo>
                  <a:pt x="2698253" y="1254365"/>
                </a:lnTo>
                <a:lnTo>
                  <a:pt x="2694057" y="1206802"/>
                </a:lnTo>
                <a:lnTo>
                  <a:pt x="2688231" y="1159726"/>
                </a:lnTo>
                <a:lnTo>
                  <a:pt x="2680804" y="1113164"/>
                </a:lnTo>
                <a:lnTo>
                  <a:pt x="2671806" y="1067145"/>
                </a:lnTo>
                <a:lnTo>
                  <a:pt x="2661264" y="1021699"/>
                </a:lnTo>
                <a:lnTo>
                  <a:pt x="2649207" y="976853"/>
                </a:lnTo>
                <a:lnTo>
                  <a:pt x="2635663" y="932636"/>
                </a:lnTo>
                <a:lnTo>
                  <a:pt x="2620662" y="889076"/>
                </a:lnTo>
                <a:lnTo>
                  <a:pt x="2604232" y="846203"/>
                </a:lnTo>
                <a:lnTo>
                  <a:pt x="2586402" y="804045"/>
                </a:lnTo>
                <a:lnTo>
                  <a:pt x="2567199" y="762630"/>
                </a:lnTo>
                <a:lnTo>
                  <a:pt x="2546653" y="721987"/>
                </a:lnTo>
                <a:lnTo>
                  <a:pt x="2524791" y="682145"/>
                </a:lnTo>
                <a:lnTo>
                  <a:pt x="2501644" y="643131"/>
                </a:lnTo>
                <a:lnTo>
                  <a:pt x="2477239" y="604976"/>
                </a:lnTo>
                <a:lnTo>
                  <a:pt x="2451605" y="567706"/>
                </a:lnTo>
                <a:lnTo>
                  <a:pt x="2424770" y="531352"/>
                </a:lnTo>
                <a:lnTo>
                  <a:pt x="2396763" y="495941"/>
                </a:lnTo>
                <a:lnTo>
                  <a:pt x="2367612" y="461502"/>
                </a:lnTo>
                <a:lnTo>
                  <a:pt x="2337347" y="428063"/>
                </a:lnTo>
                <a:lnTo>
                  <a:pt x="2305996" y="395654"/>
                </a:lnTo>
                <a:lnTo>
                  <a:pt x="2273586" y="364302"/>
                </a:lnTo>
                <a:lnTo>
                  <a:pt x="2240148" y="334037"/>
                </a:lnTo>
                <a:lnTo>
                  <a:pt x="2205709" y="304886"/>
                </a:lnTo>
                <a:lnTo>
                  <a:pt x="2170298" y="276879"/>
                </a:lnTo>
                <a:lnTo>
                  <a:pt x="2133944" y="250044"/>
                </a:lnTo>
                <a:lnTo>
                  <a:pt x="2096674" y="224409"/>
                </a:lnTo>
                <a:lnTo>
                  <a:pt x="2058519" y="200004"/>
                </a:lnTo>
                <a:lnTo>
                  <a:pt x="2019505" y="176856"/>
                </a:lnTo>
                <a:lnTo>
                  <a:pt x="1979663" y="154995"/>
                </a:lnTo>
                <a:lnTo>
                  <a:pt x="1939020" y="134448"/>
                </a:lnTo>
                <a:lnTo>
                  <a:pt x="1897605" y="115245"/>
                </a:lnTo>
                <a:lnTo>
                  <a:pt x="1855447" y="97414"/>
                </a:lnTo>
                <a:lnTo>
                  <a:pt x="1812573" y="80984"/>
                </a:lnTo>
                <a:lnTo>
                  <a:pt x="1769014" y="65982"/>
                </a:lnTo>
                <a:lnTo>
                  <a:pt x="1724797" y="52439"/>
                </a:lnTo>
                <a:lnTo>
                  <a:pt x="1679950" y="40382"/>
                </a:lnTo>
                <a:lnTo>
                  <a:pt x="1634503" y="29840"/>
                </a:lnTo>
                <a:lnTo>
                  <a:pt x="1588484" y="20841"/>
                </a:lnTo>
                <a:lnTo>
                  <a:pt x="1541922" y="13414"/>
                </a:lnTo>
                <a:lnTo>
                  <a:pt x="1494845" y="7588"/>
                </a:lnTo>
                <a:lnTo>
                  <a:pt x="1447281" y="3391"/>
                </a:lnTo>
                <a:lnTo>
                  <a:pt x="1399260" y="852"/>
                </a:lnTo>
                <a:lnTo>
                  <a:pt x="1350810" y="0"/>
                </a:lnTo>
                <a:close/>
              </a:path>
            </a:pathLst>
          </a:custGeom>
          <a:solidFill>
            <a:srgbClr val="006CB7"/>
          </a:solidFill>
        </p:spPr>
        <p:txBody>
          <a:bodyPr wrap="square" lIns="0" tIns="0" rIns="0" bIns="0" rtlCol="0"/>
          <a:lstStyle/>
          <a:p>
            <a:endParaRPr/>
          </a:p>
        </p:txBody>
      </p:sp>
      <p:sp>
        <p:nvSpPr>
          <p:cNvPr id="12" name="object 10"/>
          <p:cNvSpPr txBox="1"/>
          <p:nvPr/>
        </p:nvSpPr>
        <p:spPr>
          <a:xfrm>
            <a:off x="391539" y="4332080"/>
            <a:ext cx="6321233" cy="952184"/>
          </a:xfrm>
          <a:prstGeom prst="rect">
            <a:avLst/>
          </a:prstGeom>
        </p:spPr>
        <p:txBody>
          <a:bodyPr vert="horz" wrap="square" lIns="0" tIns="0" rIns="0" bIns="0" rtlCol="0">
            <a:spAutoFit/>
          </a:bodyPr>
          <a:lstStyle/>
          <a:p>
            <a:pPr marL="12699">
              <a:lnSpc>
                <a:spcPts val="3690"/>
              </a:lnSpc>
            </a:pPr>
            <a:r>
              <a:rPr lang="en-US" sz="3599" spc="120" dirty="0">
                <a:solidFill>
                  <a:srgbClr val="FFFFFF"/>
                </a:solidFill>
                <a:cs typeface="Calibri"/>
              </a:rPr>
              <a:t>GE InSight</a:t>
            </a:r>
            <a:endParaRPr lang="en-US" sz="3599" spc="120" dirty="0">
              <a:solidFill>
                <a:srgbClr val="FFFFFF"/>
              </a:solidFill>
              <a:latin typeface="Calibri"/>
              <a:cs typeface="Calibri"/>
            </a:endParaRPr>
          </a:p>
          <a:p>
            <a:pPr marL="12699">
              <a:lnSpc>
                <a:spcPts val="3690"/>
              </a:lnSpc>
            </a:pPr>
            <a:r>
              <a:rPr lang="en-US" sz="3599" spc="120" dirty="0">
                <a:solidFill>
                  <a:srgbClr val="FFFFFF"/>
                </a:solidFill>
                <a:latin typeface="Calibri"/>
                <a:cs typeface="Calibri"/>
              </a:rPr>
              <a:t>Microservices &amp; APIs</a:t>
            </a:r>
          </a:p>
        </p:txBody>
      </p:sp>
      <p:sp>
        <p:nvSpPr>
          <p:cNvPr id="13" name="object 11"/>
          <p:cNvSpPr/>
          <p:nvPr/>
        </p:nvSpPr>
        <p:spPr>
          <a:xfrm>
            <a:off x="3007422" y="2130699"/>
            <a:ext cx="984885" cy="159385"/>
          </a:xfrm>
          <a:custGeom>
            <a:avLst/>
            <a:gdLst/>
            <a:ahLst/>
            <a:cxnLst/>
            <a:rect l="l" t="t" r="r" b="b"/>
            <a:pathLst>
              <a:path w="984885" h="159385">
                <a:moveTo>
                  <a:pt x="0" y="0"/>
                </a:moveTo>
                <a:lnTo>
                  <a:pt x="984719" y="159296"/>
                </a:lnTo>
              </a:path>
            </a:pathLst>
          </a:custGeom>
          <a:ln w="25565">
            <a:solidFill>
              <a:srgbClr val="FFFFFF"/>
            </a:solidFill>
          </a:ln>
        </p:spPr>
        <p:txBody>
          <a:bodyPr wrap="square" lIns="0" tIns="0" rIns="0" bIns="0" rtlCol="0"/>
          <a:lstStyle/>
          <a:p>
            <a:endParaRPr/>
          </a:p>
        </p:txBody>
      </p:sp>
      <p:sp>
        <p:nvSpPr>
          <p:cNvPr id="14" name="object 12"/>
          <p:cNvSpPr/>
          <p:nvPr/>
        </p:nvSpPr>
        <p:spPr>
          <a:xfrm>
            <a:off x="6981422" y="1960039"/>
            <a:ext cx="816610" cy="195580"/>
          </a:xfrm>
          <a:custGeom>
            <a:avLst/>
            <a:gdLst/>
            <a:ahLst/>
            <a:cxnLst/>
            <a:rect l="l" t="t" r="r" b="b"/>
            <a:pathLst>
              <a:path w="816609" h="195580">
                <a:moveTo>
                  <a:pt x="0" y="194995"/>
                </a:moveTo>
                <a:lnTo>
                  <a:pt x="816076" y="0"/>
                </a:lnTo>
              </a:path>
            </a:pathLst>
          </a:custGeom>
          <a:ln w="25565">
            <a:solidFill>
              <a:srgbClr val="FFFFFF"/>
            </a:solidFill>
          </a:ln>
        </p:spPr>
        <p:txBody>
          <a:bodyPr wrap="square" lIns="0" tIns="0" rIns="0" bIns="0" rtlCol="0"/>
          <a:lstStyle/>
          <a:p>
            <a:endParaRPr/>
          </a:p>
        </p:txBody>
      </p:sp>
      <p:sp>
        <p:nvSpPr>
          <p:cNvPr id="15" name="object 13"/>
          <p:cNvSpPr/>
          <p:nvPr/>
        </p:nvSpPr>
        <p:spPr>
          <a:xfrm>
            <a:off x="8897004" y="2467559"/>
            <a:ext cx="433070" cy="918210"/>
          </a:xfrm>
          <a:custGeom>
            <a:avLst/>
            <a:gdLst/>
            <a:ahLst/>
            <a:cxnLst/>
            <a:rect l="l" t="t" r="r" b="b"/>
            <a:pathLst>
              <a:path w="433070" h="918210">
                <a:moveTo>
                  <a:pt x="0" y="0"/>
                </a:moveTo>
                <a:lnTo>
                  <a:pt x="432511" y="917943"/>
                </a:lnTo>
              </a:path>
            </a:pathLst>
          </a:custGeom>
          <a:ln w="25565">
            <a:solidFill>
              <a:srgbClr val="FFFFFF"/>
            </a:solidFill>
          </a:ln>
        </p:spPr>
        <p:txBody>
          <a:bodyPr wrap="square" lIns="0" tIns="0" rIns="0" bIns="0" rtlCol="0"/>
          <a:lstStyle/>
          <a:p>
            <a:endParaRPr/>
          </a:p>
        </p:txBody>
      </p:sp>
      <p:sp>
        <p:nvSpPr>
          <p:cNvPr id="16" name="object 14"/>
          <p:cNvSpPr/>
          <p:nvPr/>
        </p:nvSpPr>
        <p:spPr>
          <a:xfrm>
            <a:off x="1139512" y="1316967"/>
            <a:ext cx="1225550" cy="1227455"/>
          </a:xfrm>
          <a:custGeom>
            <a:avLst/>
            <a:gdLst/>
            <a:ahLst/>
            <a:cxnLst/>
            <a:rect l="l" t="t" r="r" b="b"/>
            <a:pathLst>
              <a:path w="1225550" h="1227455">
                <a:moveTo>
                  <a:pt x="1084462" y="994765"/>
                </a:moveTo>
                <a:lnTo>
                  <a:pt x="335532" y="994765"/>
                </a:lnTo>
                <a:lnTo>
                  <a:pt x="375537" y="1020947"/>
                </a:lnTo>
                <a:lnTo>
                  <a:pt x="418198" y="1043038"/>
                </a:lnTo>
                <a:lnTo>
                  <a:pt x="463243" y="1060766"/>
                </a:lnTo>
                <a:lnTo>
                  <a:pt x="510398" y="1073861"/>
                </a:lnTo>
                <a:lnTo>
                  <a:pt x="510398" y="1182941"/>
                </a:lnTo>
                <a:lnTo>
                  <a:pt x="548484" y="1216812"/>
                </a:lnTo>
                <a:lnTo>
                  <a:pt x="591685" y="1226076"/>
                </a:lnTo>
                <a:lnTo>
                  <a:pt x="613535" y="1227239"/>
                </a:lnTo>
                <a:lnTo>
                  <a:pt x="630632" y="1226513"/>
                </a:lnTo>
                <a:lnTo>
                  <a:pt x="673266" y="1218243"/>
                </a:lnTo>
                <a:lnTo>
                  <a:pt x="709885" y="1198713"/>
                </a:lnTo>
                <a:lnTo>
                  <a:pt x="714741" y="1073899"/>
                </a:lnTo>
                <a:lnTo>
                  <a:pt x="754876" y="1063117"/>
                </a:lnTo>
                <a:lnTo>
                  <a:pt x="793522" y="1048962"/>
                </a:lnTo>
                <a:lnTo>
                  <a:pt x="830516" y="1031608"/>
                </a:lnTo>
                <a:lnTo>
                  <a:pt x="865693" y="1011224"/>
                </a:lnTo>
                <a:lnTo>
                  <a:pt x="1074533" y="1011224"/>
                </a:lnTo>
                <a:lnTo>
                  <a:pt x="1082047" y="1000091"/>
                </a:lnTo>
                <a:lnTo>
                  <a:pt x="1084462" y="994765"/>
                </a:lnTo>
                <a:close/>
              </a:path>
              <a:path w="1225550" h="1227455">
                <a:moveTo>
                  <a:pt x="1074533" y="1011224"/>
                </a:moveTo>
                <a:lnTo>
                  <a:pt x="865693" y="1011224"/>
                </a:lnTo>
                <a:lnTo>
                  <a:pt x="948345" y="1093889"/>
                </a:lnTo>
                <a:lnTo>
                  <a:pt x="955559" y="1096746"/>
                </a:lnTo>
                <a:lnTo>
                  <a:pt x="966328" y="1096746"/>
                </a:lnTo>
                <a:lnTo>
                  <a:pt x="1024665" y="1066395"/>
                </a:lnTo>
                <a:lnTo>
                  <a:pt x="1060056" y="1032673"/>
                </a:lnTo>
                <a:lnTo>
                  <a:pt x="1074533" y="1011224"/>
                </a:lnTo>
                <a:close/>
              </a:path>
              <a:path w="1225550" h="1227455">
                <a:moveTo>
                  <a:pt x="260235" y="130600"/>
                </a:moveTo>
                <a:lnTo>
                  <a:pt x="200716" y="160839"/>
                </a:lnTo>
                <a:lnTo>
                  <a:pt x="165328" y="194549"/>
                </a:lnTo>
                <a:lnTo>
                  <a:pt x="143335" y="227124"/>
                </a:lnTo>
                <a:lnTo>
                  <a:pt x="129832" y="260301"/>
                </a:lnTo>
                <a:lnTo>
                  <a:pt x="130167" y="268585"/>
                </a:lnTo>
                <a:lnTo>
                  <a:pt x="132902" y="276412"/>
                </a:lnTo>
                <a:lnTo>
                  <a:pt x="137933" y="283222"/>
                </a:lnTo>
                <a:lnTo>
                  <a:pt x="215174" y="360476"/>
                </a:lnTo>
                <a:lnTo>
                  <a:pt x="198175" y="389281"/>
                </a:lnTo>
                <a:lnTo>
                  <a:pt x="183208" y="419344"/>
                </a:lnTo>
                <a:lnTo>
                  <a:pt x="170365" y="450573"/>
                </a:lnTo>
                <a:lnTo>
                  <a:pt x="159739" y="482879"/>
                </a:lnTo>
                <a:lnTo>
                  <a:pt x="43305" y="482879"/>
                </a:lnTo>
                <a:lnTo>
                  <a:pt x="1175" y="556285"/>
                </a:lnTo>
                <a:lnTo>
                  <a:pt x="0" y="605155"/>
                </a:lnTo>
                <a:lnTo>
                  <a:pt x="7494" y="643737"/>
                </a:lnTo>
                <a:lnTo>
                  <a:pt x="27520" y="682331"/>
                </a:lnTo>
                <a:lnTo>
                  <a:pt x="43330" y="687197"/>
                </a:lnTo>
                <a:lnTo>
                  <a:pt x="146937" y="687197"/>
                </a:lnTo>
                <a:lnTo>
                  <a:pt x="155204" y="727917"/>
                </a:lnTo>
                <a:lnTo>
                  <a:pt x="166916" y="767294"/>
                </a:lnTo>
                <a:lnTo>
                  <a:pt x="181897" y="805163"/>
                </a:lnTo>
                <a:lnTo>
                  <a:pt x="199972" y="841362"/>
                </a:lnTo>
                <a:lnTo>
                  <a:pt x="117625" y="923747"/>
                </a:lnTo>
                <a:lnTo>
                  <a:pt x="112720" y="930324"/>
                </a:lnTo>
                <a:lnTo>
                  <a:pt x="109961" y="937872"/>
                </a:lnTo>
                <a:lnTo>
                  <a:pt x="109449" y="945892"/>
                </a:lnTo>
                <a:lnTo>
                  <a:pt x="111288" y="953884"/>
                </a:lnTo>
                <a:lnTo>
                  <a:pt x="139700" y="1005384"/>
                </a:lnTo>
                <a:lnTo>
                  <a:pt x="173469" y="1040798"/>
                </a:lnTo>
                <a:lnTo>
                  <a:pt x="206259" y="1062888"/>
                </a:lnTo>
                <a:lnTo>
                  <a:pt x="238669" y="1076439"/>
                </a:lnTo>
                <a:lnTo>
                  <a:pt x="249515" y="1076439"/>
                </a:lnTo>
                <a:lnTo>
                  <a:pt x="256716" y="1073581"/>
                </a:lnTo>
                <a:lnTo>
                  <a:pt x="335532" y="994765"/>
                </a:lnTo>
                <a:lnTo>
                  <a:pt x="1084462" y="994765"/>
                </a:lnTo>
                <a:lnTo>
                  <a:pt x="1093379" y="975093"/>
                </a:lnTo>
                <a:lnTo>
                  <a:pt x="1095535" y="966913"/>
                </a:lnTo>
                <a:lnTo>
                  <a:pt x="1095194" y="958635"/>
                </a:lnTo>
                <a:lnTo>
                  <a:pt x="1092459" y="950817"/>
                </a:lnTo>
                <a:lnTo>
                  <a:pt x="1087435" y="944016"/>
                </a:lnTo>
                <a:lnTo>
                  <a:pt x="1010169" y="866787"/>
                </a:lnTo>
                <a:lnTo>
                  <a:pt x="1033805" y="825369"/>
                </a:lnTo>
                <a:lnTo>
                  <a:pt x="1040972" y="809193"/>
                </a:lnTo>
                <a:lnTo>
                  <a:pt x="613192" y="809193"/>
                </a:lnTo>
                <a:lnTo>
                  <a:pt x="568141" y="803990"/>
                </a:lnTo>
                <a:lnTo>
                  <a:pt x="526758" y="789175"/>
                </a:lnTo>
                <a:lnTo>
                  <a:pt x="490231" y="765936"/>
                </a:lnTo>
                <a:lnTo>
                  <a:pt x="459721" y="735417"/>
                </a:lnTo>
                <a:lnTo>
                  <a:pt x="436505" y="698946"/>
                </a:lnTo>
                <a:lnTo>
                  <a:pt x="421686" y="657573"/>
                </a:lnTo>
                <a:lnTo>
                  <a:pt x="416482" y="612533"/>
                </a:lnTo>
                <a:lnTo>
                  <a:pt x="421686" y="567491"/>
                </a:lnTo>
                <a:lnTo>
                  <a:pt x="436505" y="526110"/>
                </a:lnTo>
                <a:lnTo>
                  <a:pt x="459750" y="489583"/>
                </a:lnTo>
                <a:lnTo>
                  <a:pt x="490231" y="459099"/>
                </a:lnTo>
                <a:lnTo>
                  <a:pt x="526758" y="435851"/>
                </a:lnTo>
                <a:lnTo>
                  <a:pt x="568141" y="421028"/>
                </a:lnTo>
                <a:lnTo>
                  <a:pt x="613192" y="415823"/>
                </a:lnTo>
                <a:lnTo>
                  <a:pt x="1040193" y="415823"/>
                </a:lnTo>
                <a:lnTo>
                  <a:pt x="1036039" y="406338"/>
                </a:lnTo>
                <a:lnTo>
                  <a:pt x="1016482" y="370542"/>
                </a:lnTo>
                <a:lnTo>
                  <a:pt x="993989" y="336702"/>
                </a:lnTo>
                <a:lnTo>
                  <a:pt x="1067458" y="263258"/>
                </a:lnTo>
                <a:lnTo>
                  <a:pt x="1072354" y="256671"/>
                </a:lnTo>
                <a:lnTo>
                  <a:pt x="1075107" y="249113"/>
                </a:lnTo>
                <a:lnTo>
                  <a:pt x="1075616" y="241084"/>
                </a:lnTo>
                <a:lnTo>
                  <a:pt x="1073783" y="233083"/>
                </a:lnTo>
                <a:lnTo>
                  <a:pt x="1064367" y="216014"/>
                </a:lnTo>
                <a:lnTo>
                  <a:pt x="359675" y="216014"/>
                </a:lnTo>
                <a:lnTo>
                  <a:pt x="282395" y="138760"/>
                </a:lnTo>
                <a:lnTo>
                  <a:pt x="275821" y="133858"/>
                </a:lnTo>
                <a:lnTo>
                  <a:pt x="268266" y="131106"/>
                </a:lnTo>
                <a:lnTo>
                  <a:pt x="260235" y="130600"/>
                </a:lnTo>
                <a:close/>
              </a:path>
              <a:path w="1225550" h="1227455">
                <a:moveTo>
                  <a:pt x="1040193" y="415823"/>
                </a:moveTo>
                <a:lnTo>
                  <a:pt x="613192" y="415823"/>
                </a:lnTo>
                <a:lnTo>
                  <a:pt x="658238" y="421028"/>
                </a:lnTo>
                <a:lnTo>
                  <a:pt x="699618" y="435851"/>
                </a:lnTo>
                <a:lnTo>
                  <a:pt x="736143" y="459099"/>
                </a:lnTo>
                <a:lnTo>
                  <a:pt x="766622" y="489583"/>
                </a:lnTo>
                <a:lnTo>
                  <a:pt x="789866" y="526110"/>
                </a:lnTo>
                <a:lnTo>
                  <a:pt x="804686" y="567491"/>
                </a:lnTo>
                <a:lnTo>
                  <a:pt x="809890" y="612533"/>
                </a:lnTo>
                <a:lnTo>
                  <a:pt x="804686" y="657573"/>
                </a:lnTo>
                <a:lnTo>
                  <a:pt x="789866" y="698946"/>
                </a:lnTo>
                <a:lnTo>
                  <a:pt x="766622" y="735464"/>
                </a:lnTo>
                <a:lnTo>
                  <a:pt x="736143" y="765936"/>
                </a:lnTo>
                <a:lnTo>
                  <a:pt x="699618" y="789175"/>
                </a:lnTo>
                <a:lnTo>
                  <a:pt x="658238" y="803990"/>
                </a:lnTo>
                <a:lnTo>
                  <a:pt x="613192" y="809193"/>
                </a:lnTo>
                <a:lnTo>
                  <a:pt x="1040972" y="809193"/>
                </a:lnTo>
                <a:lnTo>
                  <a:pt x="1053245" y="781491"/>
                </a:lnTo>
                <a:lnTo>
                  <a:pt x="1068206" y="735417"/>
                </a:lnTo>
                <a:lnTo>
                  <a:pt x="1078406" y="687412"/>
                </a:lnTo>
                <a:lnTo>
                  <a:pt x="1182038" y="687412"/>
                </a:lnTo>
                <a:lnTo>
                  <a:pt x="1224196" y="613961"/>
                </a:lnTo>
                <a:lnTo>
                  <a:pt x="1225369" y="565076"/>
                </a:lnTo>
                <a:lnTo>
                  <a:pt x="1217861" y="526493"/>
                </a:lnTo>
                <a:lnTo>
                  <a:pt x="1197803" y="487954"/>
                </a:lnTo>
                <a:lnTo>
                  <a:pt x="1182012" y="483108"/>
                </a:lnTo>
                <a:lnTo>
                  <a:pt x="1065706" y="483108"/>
                </a:lnTo>
                <a:lnTo>
                  <a:pt x="1052500" y="443917"/>
                </a:lnTo>
                <a:lnTo>
                  <a:pt x="1040193" y="415823"/>
                </a:lnTo>
                <a:close/>
              </a:path>
              <a:path w="1225550" h="1227455">
                <a:moveTo>
                  <a:pt x="611833" y="0"/>
                </a:moveTo>
                <a:lnTo>
                  <a:pt x="552088" y="9011"/>
                </a:lnTo>
                <a:lnTo>
                  <a:pt x="515472" y="28544"/>
                </a:lnTo>
                <a:lnTo>
                  <a:pt x="510614" y="153339"/>
                </a:lnTo>
                <a:lnTo>
                  <a:pt x="470480" y="164122"/>
                </a:lnTo>
                <a:lnTo>
                  <a:pt x="431834" y="178276"/>
                </a:lnTo>
                <a:lnTo>
                  <a:pt x="394844" y="195630"/>
                </a:lnTo>
                <a:lnTo>
                  <a:pt x="359675" y="216014"/>
                </a:lnTo>
                <a:lnTo>
                  <a:pt x="1064367" y="216014"/>
                </a:lnTo>
                <a:lnTo>
                  <a:pt x="1056129" y="201079"/>
                </a:lnTo>
                <a:lnTo>
                  <a:pt x="840700" y="201079"/>
                </a:lnTo>
                <a:lnTo>
                  <a:pt x="810919" y="185907"/>
                </a:lnTo>
                <a:lnTo>
                  <a:pt x="779972" y="172848"/>
                </a:lnTo>
                <a:lnTo>
                  <a:pt x="747953" y="161983"/>
                </a:lnTo>
                <a:lnTo>
                  <a:pt x="714957" y="153390"/>
                </a:lnTo>
                <a:lnTo>
                  <a:pt x="714957" y="44323"/>
                </a:lnTo>
                <a:lnTo>
                  <a:pt x="676888" y="10437"/>
                </a:lnTo>
                <a:lnTo>
                  <a:pt x="633680" y="1164"/>
                </a:lnTo>
                <a:lnTo>
                  <a:pt x="611833" y="0"/>
                </a:lnTo>
                <a:close/>
              </a:path>
              <a:path w="1225550" h="1227455">
                <a:moveTo>
                  <a:pt x="945816" y="110698"/>
                </a:moveTo>
                <a:lnTo>
                  <a:pt x="937566" y="111048"/>
                </a:lnTo>
                <a:lnTo>
                  <a:pt x="929768" y="113780"/>
                </a:lnTo>
                <a:lnTo>
                  <a:pt x="922970" y="118795"/>
                </a:lnTo>
                <a:lnTo>
                  <a:pt x="840700" y="201079"/>
                </a:lnTo>
                <a:lnTo>
                  <a:pt x="1056129" y="201079"/>
                </a:lnTo>
                <a:lnTo>
                  <a:pt x="1011596" y="146123"/>
                </a:lnTo>
                <a:lnTo>
                  <a:pt x="978994" y="124144"/>
                </a:lnTo>
                <a:lnTo>
                  <a:pt x="945816" y="110698"/>
                </a:lnTo>
                <a:close/>
              </a:path>
            </a:pathLst>
          </a:custGeom>
          <a:solidFill>
            <a:srgbClr val="FFFFFF"/>
          </a:solidFill>
        </p:spPr>
        <p:txBody>
          <a:bodyPr wrap="square" lIns="0" tIns="0" rIns="0" bIns="0" rtlCol="0"/>
          <a:lstStyle/>
          <a:p>
            <a:endParaRPr/>
          </a:p>
        </p:txBody>
      </p:sp>
      <p:sp>
        <p:nvSpPr>
          <p:cNvPr id="17" name="object 15"/>
          <p:cNvSpPr/>
          <p:nvPr/>
        </p:nvSpPr>
        <p:spPr>
          <a:xfrm>
            <a:off x="8260890" y="1387935"/>
            <a:ext cx="629920" cy="617855"/>
          </a:xfrm>
          <a:custGeom>
            <a:avLst/>
            <a:gdLst/>
            <a:ahLst/>
            <a:cxnLst/>
            <a:rect l="l" t="t" r="r" b="b"/>
            <a:pathLst>
              <a:path w="629920" h="617855">
                <a:moveTo>
                  <a:pt x="389089" y="68135"/>
                </a:moveTo>
                <a:lnTo>
                  <a:pt x="21805" y="68135"/>
                </a:lnTo>
                <a:lnTo>
                  <a:pt x="13340" y="69854"/>
                </a:lnTo>
                <a:lnTo>
                  <a:pt x="6407" y="74537"/>
                </a:lnTo>
                <a:lnTo>
                  <a:pt x="1721" y="81471"/>
                </a:lnTo>
                <a:lnTo>
                  <a:pt x="0" y="89941"/>
                </a:lnTo>
                <a:lnTo>
                  <a:pt x="0" y="595782"/>
                </a:lnTo>
                <a:lnTo>
                  <a:pt x="1721" y="604252"/>
                </a:lnTo>
                <a:lnTo>
                  <a:pt x="6407" y="611185"/>
                </a:lnTo>
                <a:lnTo>
                  <a:pt x="13340" y="615868"/>
                </a:lnTo>
                <a:lnTo>
                  <a:pt x="21805" y="617588"/>
                </a:lnTo>
                <a:lnTo>
                  <a:pt x="78155" y="617588"/>
                </a:lnTo>
                <a:lnTo>
                  <a:pt x="78155" y="471792"/>
                </a:lnTo>
                <a:lnTo>
                  <a:pt x="80222" y="461617"/>
                </a:lnTo>
                <a:lnTo>
                  <a:pt x="85850" y="453286"/>
                </a:lnTo>
                <a:lnTo>
                  <a:pt x="94181" y="447658"/>
                </a:lnTo>
                <a:lnTo>
                  <a:pt x="104355" y="445592"/>
                </a:lnTo>
                <a:lnTo>
                  <a:pt x="410908" y="445592"/>
                </a:lnTo>
                <a:lnTo>
                  <a:pt x="410908" y="392252"/>
                </a:lnTo>
                <a:lnTo>
                  <a:pt x="109448" y="392252"/>
                </a:lnTo>
                <a:lnTo>
                  <a:pt x="97144" y="389751"/>
                </a:lnTo>
                <a:lnTo>
                  <a:pt x="87064" y="382941"/>
                </a:lnTo>
                <a:lnTo>
                  <a:pt x="80252" y="372862"/>
                </a:lnTo>
                <a:lnTo>
                  <a:pt x="77749" y="360552"/>
                </a:lnTo>
                <a:lnTo>
                  <a:pt x="77749" y="314477"/>
                </a:lnTo>
                <a:lnTo>
                  <a:pt x="80252" y="302168"/>
                </a:lnTo>
                <a:lnTo>
                  <a:pt x="87064" y="292088"/>
                </a:lnTo>
                <a:lnTo>
                  <a:pt x="97144" y="285279"/>
                </a:lnTo>
                <a:lnTo>
                  <a:pt x="109448" y="282778"/>
                </a:lnTo>
                <a:lnTo>
                  <a:pt x="410908" y="282778"/>
                </a:lnTo>
                <a:lnTo>
                  <a:pt x="410908" y="229412"/>
                </a:lnTo>
                <a:lnTo>
                  <a:pt x="109448" y="229412"/>
                </a:lnTo>
                <a:lnTo>
                  <a:pt x="97144" y="226911"/>
                </a:lnTo>
                <a:lnTo>
                  <a:pt x="87064" y="220102"/>
                </a:lnTo>
                <a:lnTo>
                  <a:pt x="80252" y="210022"/>
                </a:lnTo>
                <a:lnTo>
                  <a:pt x="77749" y="197713"/>
                </a:lnTo>
                <a:lnTo>
                  <a:pt x="77749" y="151637"/>
                </a:lnTo>
                <a:lnTo>
                  <a:pt x="80252" y="139336"/>
                </a:lnTo>
                <a:lnTo>
                  <a:pt x="87064" y="129260"/>
                </a:lnTo>
                <a:lnTo>
                  <a:pt x="97144" y="122452"/>
                </a:lnTo>
                <a:lnTo>
                  <a:pt x="109448" y="119951"/>
                </a:lnTo>
                <a:lnTo>
                  <a:pt x="410908" y="119951"/>
                </a:lnTo>
                <a:lnTo>
                  <a:pt x="410908" y="89941"/>
                </a:lnTo>
                <a:lnTo>
                  <a:pt x="409187" y="81471"/>
                </a:lnTo>
                <a:lnTo>
                  <a:pt x="404499" y="74537"/>
                </a:lnTo>
                <a:lnTo>
                  <a:pt x="397562" y="69854"/>
                </a:lnTo>
                <a:lnTo>
                  <a:pt x="389089" y="68135"/>
                </a:lnTo>
                <a:close/>
              </a:path>
              <a:path w="629920" h="617855">
                <a:moveTo>
                  <a:pt x="410908" y="445592"/>
                </a:moveTo>
                <a:lnTo>
                  <a:pt x="161112" y="445592"/>
                </a:lnTo>
                <a:lnTo>
                  <a:pt x="171279" y="447658"/>
                </a:lnTo>
                <a:lnTo>
                  <a:pt x="179606" y="453286"/>
                </a:lnTo>
                <a:lnTo>
                  <a:pt x="185233" y="461617"/>
                </a:lnTo>
                <a:lnTo>
                  <a:pt x="187299" y="471792"/>
                </a:lnTo>
                <a:lnTo>
                  <a:pt x="187299" y="617588"/>
                </a:lnTo>
                <a:lnTo>
                  <a:pt x="623824" y="617588"/>
                </a:lnTo>
                <a:lnTo>
                  <a:pt x="629881" y="611530"/>
                </a:lnTo>
                <a:lnTo>
                  <a:pt x="629881" y="583272"/>
                </a:lnTo>
                <a:lnTo>
                  <a:pt x="623824" y="577214"/>
                </a:lnTo>
                <a:lnTo>
                  <a:pt x="410908" y="577214"/>
                </a:lnTo>
                <a:lnTo>
                  <a:pt x="410908" y="445592"/>
                </a:lnTo>
                <a:close/>
              </a:path>
              <a:path w="629920" h="617855">
                <a:moveTo>
                  <a:pt x="526707" y="191376"/>
                </a:moveTo>
                <a:lnTo>
                  <a:pt x="501653" y="196434"/>
                </a:lnTo>
                <a:lnTo>
                  <a:pt x="481195" y="210227"/>
                </a:lnTo>
                <a:lnTo>
                  <a:pt x="467401" y="230686"/>
                </a:lnTo>
                <a:lnTo>
                  <a:pt x="462343" y="255739"/>
                </a:lnTo>
                <a:lnTo>
                  <a:pt x="462343" y="263398"/>
                </a:lnTo>
                <a:lnTo>
                  <a:pt x="463745" y="270725"/>
                </a:lnTo>
                <a:lnTo>
                  <a:pt x="466204" y="277520"/>
                </a:lnTo>
                <a:lnTo>
                  <a:pt x="451941" y="292160"/>
                </a:lnTo>
                <a:lnTo>
                  <a:pt x="441083" y="309599"/>
                </a:lnTo>
                <a:lnTo>
                  <a:pt x="434172" y="329292"/>
                </a:lnTo>
                <a:lnTo>
                  <a:pt x="431749" y="350697"/>
                </a:lnTo>
                <a:lnTo>
                  <a:pt x="436850" y="381459"/>
                </a:lnTo>
                <a:lnTo>
                  <a:pt x="451019" y="408003"/>
                </a:lnTo>
                <a:lnTo>
                  <a:pt x="472559" y="428646"/>
                </a:lnTo>
                <a:lnTo>
                  <a:pt x="499770" y="441705"/>
                </a:lnTo>
                <a:lnTo>
                  <a:pt x="499770" y="577214"/>
                </a:lnTo>
                <a:lnTo>
                  <a:pt x="553643" y="577214"/>
                </a:lnTo>
                <a:lnTo>
                  <a:pt x="553643" y="441705"/>
                </a:lnTo>
                <a:lnTo>
                  <a:pt x="580854" y="428646"/>
                </a:lnTo>
                <a:lnTo>
                  <a:pt x="602394" y="408003"/>
                </a:lnTo>
                <a:lnTo>
                  <a:pt x="616564" y="381459"/>
                </a:lnTo>
                <a:lnTo>
                  <a:pt x="621665" y="350697"/>
                </a:lnTo>
                <a:lnTo>
                  <a:pt x="619237" y="329287"/>
                </a:lnTo>
                <a:lnTo>
                  <a:pt x="612321" y="309594"/>
                </a:lnTo>
                <a:lnTo>
                  <a:pt x="601466" y="292160"/>
                </a:lnTo>
                <a:lnTo>
                  <a:pt x="587209" y="277520"/>
                </a:lnTo>
                <a:lnTo>
                  <a:pt x="589663" y="270713"/>
                </a:lnTo>
                <a:lnTo>
                  <a:pt x="591070" y="263398"/>
                </a:lnTo>
                <a:lnTo>
                  <a:pt x="591070" y="255739"/>
                </a:lnTo>
                <a:lnTo>
                  <a:pt x="586012" y="230686"/>
                </a:lnTo>
                <a:lnTo>
                  <a:pt x="572219" y="210227"/>
                </a:lnTo>
                <a:lnTo>
                  <a:pt x="551760" y="196434"/>
                </a:lnTo>
                <a:lnTo>
                  <a:pt x="526707" y="191376"/>
                </a:lnTo>
                <a:close/>
              </a:path>
              <a:path w="629920" h="617855">
                <a:moveTo>
                  <a:pt x="257378" y="282778"/>
                </a:moveTo>
                <a:lnTo>
                  <a:pt x="155587" y="282778"/>
                </a:lnTo>
                <a:lnTo>
                  <a:pt x="167898" y="285279"/>
                </a:lnTo>
                <a:lnTo>
                  <a:pt x="177982" y="292088"/>
                </a:lnTo>
                <a:lnTo>
                  <a:pt x="184796" y="302168"/>
                </a:lnTo>
                <a:lnTo>
                  <a:pt x="187299" y="314477"/>
                </a:lnTo>
                <a:lnTo>
                  <a:pt x="187299" y="360552"/>
                </a:lnTo>
                <a:lnTo>
                  <a:pt x="184796" y="372862"/>
                </a:lnTo>
                <a:lnTo>
                  <a:pt x="177982" y="382941"/>
                </a:lnTo>
                <a:lnTo>
                  <a:pt x="167898" y="389751"/>
                </a:lnTo>
                <a:lnTo>
                  <a:pt x="155587" y="392252"/>
                </a:lnTo>
                <a:lnTo>
                  <a:pt x="257378" y="392252"/>
                </a:lnTo>
                <a:lnTo>
                  <a:pt x="245074" y="389751"/>
                </a:lnTo>
                <a:lnTo>
                  <a:pt x="234994" y="382941"/>
                </a:lnTo>
                <a:lnTo>
                  <a:pt x="228181" y="372862"/>
                </a:lnTo>
                <a:lnTo>
                  <a:pt x="225678" y="360552"/>
                </a:lnTo>
                <a:lnTo>
                  <a:pt x="225678" y="314477"/>
                </a:lnTo>
                <a:lnTo>
                  <a:pt x="228181" y="302168"/>
                </a:lnTo>
                <a:lnTo>
                  <a:pt x="234994" y="292088"/>
                </a:lnTo>
                <a:lnTo>
                  <a:pt x="245074" y="285279"/>
                </a:lnTo>
                <a:lnTo>
                  <a:pt x="257378" y="282778"/>
                </a:lnTo>
                <a:close/>
              </a:path>
              <a:path w="629920" h="617855">
                <a:moveTo>
                  <a:pt x="410908" y="282778"/>
                </a:moveTo>
                <a:lnTo>
                  <a:pt x="303517" y="282778"/>
                </a:lnTo>
                <a:lnTo>
                  <a:pt x="315826" y="285279"/>
                </a:lnTo>
                <a:lnTo>
                  <a:pt x="325905" y="292088"/>
                </a:lnTo>
                <a:lnTo>
                  <a:pt x="332715" y="302168"/>
                </a:lnTo>
                <a:lnTo>
                  <a:pt x="335216" y="314477"/>
                </a:lnTo>
                <a:lnTo>
                  <a:pt x="335216" y="360552"/>
                </a:lnTo>
                <a:lnTo>
                  <a:pt x="332715" y="372862"/>
                </a:lnTo>
                <a:lnTo>
                  <a:pt x="325905" y="382941"/>
                </a:lnTo>
                <a:lnTo>
                  <a:pt x="315826" y="389751"/>
                </a:lnTo>
                <a:lnTo>
                  <a:pt x="303517" y="392252"/>
                </a:lnTo>
                <a:lnTo>
                  <a:pt x="410908" y="392252"/>
                </a:lnTo>
                <a:lnTo>
                  <a:pt x="410908" y="282778"/>
                </a:lnTo>
                <a:close/>
              </a:path>
              <a:path w="629920" h="617855">
                <a:moveTo>
                  <a:pt x="257378" y="119951"/>
                </a:moveTo>
                <a:lnTo>
                  <a:pt x="155587" y="119951"/>
                </a:lnTo>
                <a:lnTo>
                  <a:pt x="167898" y="122452"/>
                </a:lnTo>
                <a:lnTo>
                  <a:pt x="177982" y="129260"/>
                </a:lnTo>
                <a:lnTo>
                  <a:pt x="184796" y="139336"/>
                </a:lnTo>
                <a:lnTo>
                  <a:pt x="187299" y="151637"/>
                </a:lnTo>
                <a:lnTo>
                  <a:pt x="187299" y="197713"/>
                </a:lnTo>
                <a:lnTo>
                  <a:pt x="184796" y="210022"/>
                </a:lnTo>
                <a:lnTo>
                  <a:pt x="177982" y="220102"/>
                </a:lnTo>
                <a:lnTo>
                  <a:pt x="167898" y="226911"/>
                </a:lnTo>
                <a:lnTo>
                  <a:pt x="155587" y="229412"/>
                </a:lnTo>
                <a:lnTo>
                  <a:pt x="257378" y="229412"/>
                </a:lnTo>
                <a:lnTo>
                  <a:pt x="245074" y="226911"/>
                </a:lnTo>
                <a:lnTo>
                  <a:pt x="234994" y="220102"/>
                </a:lnTo>
                <a:lnTo>
                  <a:pt x="228181" y="210022"/>
                </a:lnTo>
                <a:lnTo>
                  <a:pt x="225678" y="197713"/>
                </a:lnTo>
                <a:lnTo>
                  <a:pt x="225678" y="151637"/>
                </a:lnTo>
                <a:lnTo>
                  <a:pt x="228181" y="139336"/>
                </a:lnTo>
                <a:lnTo>
                  <a:pt x="234994" y="129260"/>
                </a:lnTo>
                <a:lnTo>
                  <a:pt x="245074" y="122452"/>
                </a:lnTo>
                <a:lnTo>
                  <a:pt x="257378" y="119951"/>
                </a:lnTo>
                <a:close/>
              </a:path>
              <a:path w="629920" h="617855">
                <a:moveTo>
                  <a:pt x="410908" y="119951"/>
                </a:moveTo>
                <a:lnTo>
                  <a:pt x="303517" y="119951"/>
                </a:lnTo>
                <a:lnTo>
                  <a:pt x="315826" y="122452"/>
                </a:lnTo>
                <a:lnTo>
                  <a:pt x="325905" y="129260"/>
                </a:lnTo>
                <a:lnTo>
                  <a:pt x="332715" y="139336"/>
                </a:lnTo>
                <a:lnTo>
                  <a:pt x="335216" y="151637"/>
                </a:lnTo>
                <a:lnTo>
                  <a:pt x="335216" y="197713"/>
                </a:lnTo>
                <a:lnTo>
                  <a:pt x="332715" y="210022"/>
                </a:lnTo>
                <a:lnTo>
                  <a:pt x="325905" y="220102"/>
                </a:lnTo>
                <a:lnTo>
                  <a:pt x="315826" y="226911"/>
                </a:lnTo>
                <a:lnTo>
                  <a:pt x="303517" y="229412"/>
                </a:lnTo>
                <a:lnTo>
                  <a:pt x="410908" y="229412"/>
                </a:lnTo>
                <a:lnTo>
                  <a:pt x="410908" y="119951"/>
                </a:lnTo>
                <a:close/>
              </a:path>
              <a:path w="629920" h="617855">
                <a:moveTo>
                  <a:pt x="332143" y="0"/>
                </a:moveTo>
                <a:lnTo>
                  <a:pt x="78740" y="0"/>
                </a:lnTo>
                <a:lnTo>
                  <a:pt x="71627" y="1445"/>
                </a:lnTo>
                <a:lnTo>
                  <a:pt x="65800" y="5380"/>
                </a:lnTo>
                <a:lnTo>
                  <a:pt x="61861" y="11203"/>
                </a:lnTo>
                <a:lnTo>
                  <a:pt x="60413" y="18313"/>
                </a:lnTo>
                <a:lnTo>
                  <a:pt x="60413" y="68135"/>
                </a:lnTo>
                <a:lnTo>
                  <a:pt x="350481" y="68135"/>
                </a:lnTo>
                <a:lnTo>
                  <a:pt x="350481" y="18313"/>
                </a:lnTo>
                <a:lnTo>
                  <a:pt x="349036" y="11203"/>
                </a:lnTo>
                <a:lnTo>
                  <a:pt x="345098" y="5380"/>
                </a:lnTo>
                <a:lnTo>
                  <a:pt x="339267" y="1445"/>
                </a:lnTo>
                <a:lnTo>
                  <a:pt x="332143" y="0"/>
                </a:lnTo>
                <a:close/>
              </a:path>
            </a:pathLst>
          </a:custGeom>
          <a:solidFill>
            <a:srgbClr val="FFFFFF"/>
          </a:solidFill>
        </p:spPr>
        <p:txBody>
          <a:bodyPr wrap="square" lIns="0" tIns="0" rIns="0" bIns="0" rtlCol="0"/>
          <a:lstStyle/>
          <a:p>
            <a:endParaRPr/>
          </a:p>
        </p:txBody>
      </p:sp>
      <p:grpSp>
        <p:nvGrpSpPr>
          <p:cNvPr id="26" name="Group 25"/>
          <p:cNvGrpSpPr/>
          <p:nvPr/>
        </p:nvGrpSpPr>
        <p:grpSpPr>
          <a:xfrm>
            <a:off x="4506459" y="1420797"/>
            <a:ext cx="2099142" cy="2113088"/>
            <a:chOff x="4529358" y="2246398"/>
            <a:chExt cx="1491466" cy="1424375"/>
          </a:xfrm>
        </p:grpSpPr>
        <p:sp>
          <p:nvSpPr>
            <p:cNvPr id="27" name="Hexagon 26"/>
            <p:cNvSpPr/>
            <p:nvPr/>
          </p:nvSpPr>
          <p:spPr>
            <a:xfrm rot="5400000">
              <a:off x="4539598" y="2254652"/>
              <a:ext cx="1424375" cy="1407868"/>
            </a:xfrm>
            <a:prstGeom prst="hexagon">
              <a:avLst/>
            </a:prstGeom>
            <a:noFill/>
            <a:ln w="38100" cap="flat" cmpd="sng" algn="ctr">
              <a:solidFill>
                <a:srgbClr val="1E4191">
                  <a:lumMod val="60000"/>
                  <a:lumOff val="40000"/>
                </a:srgbClr>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GE Inspira Pitch"/>
                <a:ea typeface="+mn-ea"/>
                <a:cs typeface="+mn-cs"/>
              </a:endParaRPr>
            </a:p>
          </p:txBody>
        </p:sp>
        <p:sp>
          <p:nvSpPr>
            <p:cNvPr id="28" name="Diamond 27"/>
            <p:cNvSpPr/>
            <p:nvPr/>
          </p:nvSpPr>
          <p:spPr>
            <a:xfrm>
              <a:off x="4587079" y="2248789"/>
              <a:ext cx="1316731" cy="625837"/>
            </a:xfrm>
            <a:prstGeom prst="diamond">
              <a:avLst/>
            </a:prstGeom>
            <a:solidFill>
              <a:srgbClr val="006AA5"/>
            </a:solidFill>
            <a:ln w="38100" cap="flat" cmpd="sng" algn="ctr">
              <a:solidFill>
                <a:srgbClr val="1E4191">
                  <a:lumMod val="60000"/>
                  <a:lumOff val="40000"/>
                </a:srgbClr>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GE Inspira Pitch"/>
                <a:ea typeface="+mn-ea"/>
                <a:cs typeface="+mn-cs"/>
              </a:endParaRPr>
            </a:p>
          </p:txBody>
        </p:sp>
        <p:sp>
          <p:nvSpPr>
            <p:cNvPr id="29" name="TextBox 26"/>
            <p:cNvSpPr txBox="1"/>
            <p:nvPr/>
          </p:nvSpPr>
          <p:spPr>
            <a:xfrm>
              <a:off x="4529358" y="2407215"/>
              <a:ext cx="1491466" cy="17634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FFFFFF"/>
                </a:solidFill>
                <a:effectLst/>
                <a:uLnTx/>
                <a:uFillTx/>
                <a:latin typeface="Arial Narrow" panose="020B0606020202030204" pitchFamily="34" charset="0"/>
                <a:ea typeface="+mn-ea"/>
                <a:cs typeface="+mn-cs"/>
              </a:endParaRPr>
            </a:p>
          </p:txBody>
        </p:sp>
      </p:grpSp>
      <p:pic>
        <p:nvPicPr>
          <p:cNvPr id="1028" name="Picture 4" descr="https://www.apsstandard.org/images/home-slide-1-cloud-ic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13539" y="4000470"/>
            <a:ext cx="862856" cy="539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3211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p>
        </p:txBody>
      </p:sp>
      <p:sp>
        <p:nvSpPr>
          <p:cNvPr id="16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p>
        </p:txBody>
      </p:sp>
      <p:sp>
        <p:nvSpPr>
          <p:cNvPr id="2" name="Title 1"/>
          <p:cNvSpPr>
            <a:spLocks noGrp="1"/>
          </p:cNvSpPr>
          <p:nvPr>
            <p:ph type="title"/>
          </p:nvPr>
        </p:nvSpPr>
        <p:spPr>
          <a:xfrm>
            <a:off x="457200" y="286305"/>
            <a:ext cx="11279717" cy="575081"/>
          </a:xfrm>
        </p:spPr>
        <p:txBody>
          <a:bodyPr/>
          <a:lstStyle/>
          <a:p>
            <a:r>
              <a:rPr lang="en-US" sz="3600" dirty="0">
                <a:solidFill>
                  <a:schemeClr val="bg1"/>
                </a:solidFill>
              </a:rPr>
              <a:t>Team Structure</a:t>
            </a:r>
          </a:p>
        </p:txBody>
      </p:sp>
      <p:graphicFrame>
        <p:nvGraphicFramePr>
          <p:cNvPr id="3" name="Table 2"/>
          <p:cNvGraphicFramePr>
            <a:graphicFrameLocks noGrp="1"/>
          </p:cNvGraphicFramePr>
          <p:nvPr>
            <p:extLst>
              <p:ext uri="{D42A27DB-BD31-4B8C-83A1-F6EECF244321}">
                <p14:modId xmlns:p14="http://schemas.microsoft.com/office/powerpoint/2010/main" val="672597351"/>
              </p:ext>
            </p:extLst>
          </p:nvPr>
        </p:nvGraphicFramePr>
        <p:xfrm>
          <a:off x="140677" y="882125"/>
          <a:ext cx="11904786" cy="5619527"/>
        </p:xfrm>
        <a:graphic>
          <a:graphicData uri="http://schemas.openxmlformats.org/drawingml/2006/table">
            <a:tbl>
              <a:tblPr firstRow="1" bandRow="1">
                <a:tableStyleId>{5940675A-B579-460E-94D1-54222C63F5DA}</a:tableStyleId>
              </a:tblPr>
              <a:tblGrid>
                <a:gridCol w="1238960">
                  <a:extLst>
                    <a:ext uri="{9D8B030D-6E8A-4147-A177-3AD203B41FA5}">
                      <a16:colId xmlns:a16="http://schemas.microsoft.com/office/drawing/2014/main" val="575166441"/>
                    </a:ext>
                  </a:extLst>
                </a:gridCol>
                <a:gridCol w="2621565">
                  <a:extLst>
                    <a:ext uri="{9D8B030D-6E8A-4147-A177-3AD203B41FA5}">
                      <a16:colId xmlns:a16="http://schemas.microsoft.com/office/drawing/2014/main" val="1492189147"/>
                    </a:ext>
                  </a:extLst>
                </a:gridCol>
                <a:gridCol w="8044261">
                  <a:extLst>
                    <a:ext uri="{9D8B030D-6E8A-4147-A177-3AD203B41FA5}">
                      <a16:colId xmlns:a16="http://schemas.microsoft.com/office/drawing/2014/main" val="684733766"/>
                    </a:ext>
                  </a:extLst>
                </a:gridCol>
              </a:tblGrid>
              <a:tr h="372338">
                <a:tc>
                  <a:txBody>
                    <a:bodyPr/>
                    <a:lstStyle/>
                    <a:p>
                      <a:r>
                        <a:rPr lang="en-US" sz="1600" b="1" dirty="0">
                          <a:solidFill>
                            <a:schemeClr val="bg1"/>
                          </a:solidFill>
                        </a:rPr>
                        <a:t>Role</a:t>
                      </a:r>
                      <a:endParaRPr lang="en-US" b="1" dirty="0">
                        <a:solidFill>
                          <a:schemeClr val="bg1"/>
                        </a:solidFill>
                      </a:endParaRPr>
                    </a:p>
                  </a:txBody>
                  <a:tcPr>
                    <a:solidFill>
                      <a:srgbClr val="5881DD"/>
                    </a:solidFill>
                  </a:tcPr>
                </a:tc>
                <a:tc>
                  <a:txBody>
                    <a:bodyPr/>
                    <a:lstStyle/>
                    <a:p>
                      <a:pPr marL="0" algn="l" defTabSz="914400" rtl="0" eaLnBrk="1" latinLnBrk="0" hangingPunct="1"/>
                      <a:r>
                        <a:rPr lang="en-US" sz="1600" b="1" kern="1200" dirty="0">
                          <a:solidFill>
                            <a:schemeClr val="bg1"/>
                          </a:solidFill>
                          <a:latin typeface="+mn-lt"/>
                          <a:ea typeface="+mn-ea"/>
                          <a:cs typeface="+mn-cs"/>
                        </a:rPr>
                        <a:t>Responsibilities and Locations</a:t>
                      </a:r>
                    </a:p>
                  </a:txBody>
                  <a:tcPr>
                    <a:solidFill>
                      <a:srgbClr val="5881DD"/>
                    </a:solidFill>
                  </a:tcPr>
                </a:tc>
                <a:tc>
                  <a:txBody>
                    <a:bodyPr/>
                    <a:lstStyle/>
                    <a:p>
                      <a:r>
                        <a:rPr lang="en-US" sz="1600" b="1" kern="1200" dirty="0">
                          <a:solidFill>
                            <a:schemeClr val="bg1"/>
                          </a:solidFill>
                          <a:latin typeface="+mn-lt"/>
                          <a:ea typeface="+mn-ea"/>
                          <a:cs typeface="+mn-cs"/>
                        </a:rPr>
                        <a:t>Skill Sets and Experience</a:t>
                      </a:r>
                    </a:p>
                  </a:txBody>
                  <a:tcPr>
                    <a:solidFill>
                      <a:srgbClr val="5881DD"/>
                    </a:solidFill>
                  </a:tcPr>
                </a:tc>
                <a:extLst>
                  <a:ext uri="{0D108BD9-81ED-4DB2-BD59-A6C34878D82A}">
                    <a16:rowId xmlns:a16="http://schemas.microsoft.com/office/drawing/2014/main" val="1798971401"/>
                  </a:ext>
                </a:extLst>
              </a:tr>
              <a:tr h="286870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rgbClr val="5881DD"/>
                          </a:solidFill>
                          <a:effectLst/>
                          <a:latin typeface="+mn-lt"/>
                          <a:ea typeface="+mn-ea"/>
                          <a:cs typeface="+mn-cs"/>
                        </a:rPr>
                        <a:t>Microservices Architect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b="1" kern="1200" dirty="0">
                          <a:solidFill>
                            <a:srgbClr val="5881DD"/>
                          </a:solidFill>
                          <a:effectLst/>
                          <a:latin typeface="+mn-lt"/>
                          <a:ea typeface="+mn-ea"/>
                          <a:cs typeface="+mn-cs"/>
                        </a:rPr>
                        <a:t>Responsibilities:</a:t>
                      </a:r>
                      <a:r>
                        <a:rPr lang="en-US" sz="1050" b="0" kern="1200" dirty="0">
                          <a:solidFill>
                            <a:srgbClr val="5881DD"/>
                          </a:solidFill>
                          <a:effectLst/>
                          <a:latin typeface="+mn-lt"/>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1200" dirty="0">
                          <a:solidFill>
                            <a:srgbClr val="5881DD"/>
                          </a:solidFill>
                          <a:effectLst/>
                          <a:latin typeface="+mn-lt"/>
                          <a:ea typeface="+mn-ea"/>
                          <a:cs typeface="+mn-cs"/>
                        </a:rPr>
                        <a:t>Provide Cloud, Microservices, and Java design and development best practices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1200" dirty="0">
                          <a:solidFill>
                            <a:srgbClr val="5881DD"/>
                          </a:solidFill>
                          <a:effectLst/>
                          <a:latin typeface="+mn-lt"/>
                          <a:ea typeface="+mn-ea"/>
                          <a:cs typeface="+mn-cs"/>
                        </a:rPr>
                        <a:t>Provide Subject Matter Expertise in Microservices development and deployment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050" b="1" kern="1200" dirty="0">
                          <a:solidFill>
                            <a:srgbClr val="5881DD"/>
                          </a:solidFill>
                          <a:effectLst/>
                          <a:latin typeface="+mn-lt"/>
                          <a:ea typeface="+mn-ea"/>
                          <a:cs typeface="+mn-cs"/>
                        </a:rPr>
                        <a:t>Location: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1200" dirty="0">
                          <a:solidFill>
                            <a:srgbClr val="5881DD"/>
                          </a:solidFill>
                          <a:effectLst/>
                          <a:latin typeface="+mn-lt"/>
                          <a:ea typeface="+mn-ea"/>
                          <a:cs typeface="+mn-cs"/>
                        </a:rPr>
                        <a:t>1 Resource On-Site supported additionally from UST Cloud Architecture Practice</a:t>
                      </a:r>
                      <a:endParaRPr lang="en-US" sz="1050" dirty="0">
                        <a:solidFill>
                          <a:srgbClr val="5881DD"/>
                        </a:solidFill>
                      </a:endParaRPr>
                    </a:p>
                  </a:txBody>
                  <a:tcPr/>
                </a:tc>
                <a:tc>
                  <a:txBody>
                    <a:bodyPr/>
                    <a:lstStyle/>
                    <a:p>
                      <a:r>
                        <a:rPr lang="en-US" sz="1050" b="0" i="1" kern="1200" dirty="0">
                          <a:solidFill>
                            <a:srgbClr val="5881DD"/>
                          </a:solidFill>
                          <a:effectLst/>
                          <a:latin typeface="+mn-lt"/>
                          <a:ea typeface="+mn-ea"/>
                          <a:cs typeface="+mn-cs"/>
                        </a:rPr>
                        <a:t>Key role – master of everything</a:t>
                      </a:r>
                    </a:p>
                    <a:p>
                      <a:pPr marL="171450" lvl="0" indent="-171450">
                        <a:buFont typeface="Arial" panose="020B0604020202020204" pitchFamily="34" charset="0"/>
                        <a:buChar char="•"/>
                      </a:pPr>
                      <a:r>
                        <a:rPr lang="en-US" sz="1050" b="0" kern="1200" dirty="0">
                          <a:solidFill>
                            <a:srgbClr val="5881DD"/>
                          </a:solidFill>
                          <a:effectLst/>
                          <a:latin typeface="+mn-lt"/>
                          <a:ea typeface="+mn-ea"/>
                          <a:cs typeface="+mn-cs"/>
                        </a:rPr>
                        <a:t>Must have minimum 10 years of IT experience</a:t>
                      </a:r>
                    </a:p>
                    <a:p>
                      <a:pPr marL="171450" lvl="0" indent="-171450">
                        <a:buFont typeface="Arial" panose="020B0604020202020204" pitchFamily="34" charset="0"/>
                        <a:buChar char="•"/>
                      </a:pPr>
                      <a:r>
                        <a:rPr lang="en-US" sz="1050" b="0" kern="1200" dirty="0">
                          <a:solidFill>
                            <a:srgbClr val="5881DD"/>
                          </a:solidFill>
                          <a:effectLst/>
                          <a:latin typeface="+mn-lt"/>
                          <a:ea typeface="+mn-ea"/>
                          <a:cs typeface="+mn-cs"/>
                        </a:rPr>
                        <a:t>Cloud Foundry expertise</a:t>
                      </a:r>
                    </a:p>
                    <a:p>
                      <a:pPr marL="171450" lvl="0" indent="-171450">
                        <a:buFont typeface="Arial" panose="020B0604020202020204" pitchFamily="34" charset="0"/>
                        <a:buChar char="•"/>
                      </a:pPr>
                      <a:r>
                        <a:rPr lang="en-US" sz="1050" b="0" kern="1200" dirty="0">
                          <a:solidFill>
                            <a:srgbClr val="5881DD"/>
                          </a:solidFill>
                          <a:effectLst/>
                          <a:latin typeface="+mn-lt"/>
                          <a:ea typeface="+mn-ea"/>
                          <a:cs typeface="+mn-cs"/>
                        </a:rPr>
                        <a:t>Proficient in API Design</a:t>
                      </a:r>
                      <a:r>
                        <a:rPr lang="en-US" sz="1050" b="0" kern="1200" baseline="0" dirty="0">
                          <a:solidFill>
                            <a:srgbClr val="5881DD"/>
                          </a:solidFill>
                          <a:effectLst/>
                          <a:latin typeface="+mn-lt"/>
                          <a:ea typeface="+mn-ea"/>
                          <a:cs typeface="+mn-cs"/>
                        </a:rPr>
                        <a:t> concepts and best practices for </a:t>
                      </a:r>
                      <a:r>
                        <a:rPr lang="en-US" sz="1050" b="0" kern="1200" dirty="0">
                          <a:solidFill>
                            <a:srgbClr val="5881DD"/>
                          </a:solidFill>
                          <a:effectLst/>
                          <a:latin typeface="+mn-lt"/>
                          <a:ea typeface="+mn-ea"/>
                          <a:cs typeface="+mn-cs"/>
                        </a:rPr>
                        <a:t>RESTful service design </a:t>
                      </a:r>
                    </a:p>
                    <a:p>
                      <a:pPr marL="171450" lvl="0" indent="-171450">
                        <a:buFont typeface="Arial" panose="020B0604020202020204" pitchFamily="34" charset="0"/>
                        <a:buChar char="•"/>
                      </a:pPr>
                      <a:r>
                        <a:rPr lang="en-US" sz="1050" b="0" kern="1200" dirty="0">
                          <a:solidFill>
                            <a:srgbClr val="5881DD"/>
                          </a:solidFill>
                          <a:effectLst/>
                          <a:latin typeface="+mn-lt"/>
                          <a:ea typeface="+mn-ea"/>
                          <a:cs typeface="+mn-cs"/>
                        </a:rPr>
                        <a:t>Expert level Java EE. Java EE certification preferred</a:t>
                      </a:r>
                    </a:p>
                    <a:p>
                      <a:pPr marL="171450" lvl="0" indent="-171450">
                        <a:buFont typeface="Arial" panose="020B0604020202020204" pitchFamily="34" charset="0"/>
                        <a:buChar char="•"/>
                      </a:pPr>
                      <a:r>
                        <a:rPr lang="en-US" sz="1050" b="0" kern="1200" dirty="0">
                          <a:solidFill>
                            <a:srgbClr val="5881DD"/>
                          </a:solidFill>
                          <a:effectLst/>
                          <a:latin typeface="+mn-lt"/>
                          <a:ea typeface="+mn-ea"/>
                          <a:cs typeface="+mn-cs"/>
                        </a:rPr>
                        <a:t>Must be familiar with Python, PHP, HTML5, and AngularJS</a:t>
                      </a:r>
                    </a:p>
                    <a:p>
                      <a:pPr marL="171450" lvl="0" indent="-171450">
                        <a:buFont typeface="Arial" panose="020B0604020202020204" pitchFamily="34" charset="0"/>
                        <a:buChar char="•"/>
                      </a:pPr>
                      <a:r>
                        <a:rPr lang="en-US" sz="1050" b="0" kern="1200" dirty="0">
                          <a:solidFill>
                            <a:srgbClr val="5881DD"/>
                          </a:solidFill>
                          <a:effectLst/>
                          <a:latin typeface="+mn-lt"/>
                          <a:ea typeface="+mn-ea"/>
                          <a:cs typeface="+mn-cs"/>
                        </a:rPr>
                        <a:t>Expert level at modern software paradigm, e.g., single page applications</a:t>
                      </a:r>
                    </a:p>
                    <a:p>
                      <a:pPr marL="171450" lvl="0" indent="-171450">
                        <a:buFont typeface="Arial" panose="020B0604020202020204" pitchFamily="34" charset="0"/>
                        <a:buChar char="•"/>
                      </a:pPr>
                      <a:r>
                        <a:rPr lang="en-US" sz="1050" b="0" kern="1200" dirty="0">
                          <a:solidFill>
                            <a:srgbClr val="5881DD"/>
                          </a:solidFill>
                          <a:effectLst/>
                          <a:latin typeface="+mn-lt"/>
                          <a:ea typeface="+mn-ea"/>
                          <a:cs typeface="+mn-cs"/>
                        </a:rPr>
                        <a:t>Must have solid understanding of 12 factor principle and self-contained systems (SCS)</a:t>
                      </a:r>
                    </a:p>
                    <a:p>
                      <a:pPr marL="171450" lvl="0" indent="-171450">
                        <a:buFont typeface="Arial" panose="020B0604020202020204" pitchFamily="34" charset="0"/>
                        <a:buChar char="•"/>
                      </a:pPr>
                      <a:r>
                        <a:rPr lang="en-US" sz="1050" b="0" kern="1200" dirty="0">
                          <a:solidFill>
                            <a:srgbClr val="5881DD"/>
                          </a:solidFill>
                          <a:effectLst/>
                          <a:latin typeface="+mn-lt"/>
                          <a:ea typeface="+mn-ea"/>
                          <a:cs typeface="+mn-cs"/>
                        </a:rPr>
                        <a:t>Expert level DevOps Automation - automate continuous integration and enable continuous delivery - build/deployment automation</a:t>
                      </a:r>
                    </a:p>
                    <a:p>
                      <a:pPr marL="171450" lvl="0" indent="-171450">
                        <a:buFont typeface="Arial" panose="020B0604020202020204" pitchFamily="34" charset="0"/>
                        <a:buChar char="•"/>
                      </a:pPr>
                      <a:r>
                        <a:rPr lang="en-US" sz="1050" b="0" kern="1200" dirty="0">
                          <a:solidFill>
                            <a:srgbClr val="5881DD"/>
                          </a:solidFill>
                          <a:effectLst/>
                          <a:latin typeface="+mn-lt"/>
                          <a:ea typeface="+mn-ea"/>
                          <a:cs typeface="+mn-cs"/>
                        </a:rPr>
                        <a:t>Must be able to development reusable frameworks, components, and templates</a:t>
                      </a:r>
                    </a:p>
                    <a:p>
                      <a:pPr marL="171450" lvl="0" indent="-171450">
                        <a:buFont typeface="Arial" panose="020B0604020202020204" pitchFamily="34" charset="0"/>
                        <a:buChar char="•"/>
                      </a:pPr>
                      <a:r>
                        <a:rPr lang="en-US" sz="1050" b="0" kern="1200" dirty="0">
                          <a:solidFill>
                            <a:srgbClr val="5881DD"/>
                          </a:solidFill>
                          <a:effectLst/>
                          <a:latin typeface="+mn-lt"/>
                          <a:ea typeface="+mn-ea"/>
                          <a:cs typeface="+mn-cs"/>
                        </a:rPr>
                        <a:t>Must be able to recognize the structural and behavior patterns and have the judgment to apply the appropriate solution patterns</a:t>
                      </a:r>
                    </a:p>
                    <a:p>
                      <a:pPr marL="171450" lvl="0" indent="-171450">
                        <a:buFont typeface="Arial" panose="020B0604020202020204" pitchFamily="34" charset="0"/>
                        <a:buChar char="•"/>
                      </a:pPr>
                      <a:r>
                        <a:rPr lang="en-US" sz="1050" b="0" kern="1200" dirty="0">
                          <a:solidFill>
                            <a:srgbClr val="5881DD"/>
                          </a:solidFill>
                          <a:effectLst/>
                          <a:latin typeface="+mn-lt"/>
                          <a:ea typeface="+mn-ea"/>
                          <a:cs typeface="+mn-cs"/>
                        </a:rPr>
                        <a:t>Must be competent in agile development and team tools setup and configurations</a:t>
                      </a:r>
                    </a:p>
                    <a:p>
                      <a:pPr marL="171450" lvl="0" indent="-171450">
                        <a:buFont typeface="Arial" panose="020B0604020202020204" pitchFamily="34" charset="0"/>
                        <a:buChar char="•"/>
                      </a:pPr>
                      <a:r>
                        <a:rPr lang="en-US" sz="1050" b="0" kern="1200" dirty="0">
                          <a:solidFill>
                            <a:srgbClr val="5881DD"/>
                          </a:solidFill>
                          <a:effectLst/>
                          <a:latin typeface="+mn-lt"/>
                          <a:ea typeface="+mn-ea"/>
                          <a:cs typeface="+mn-cs"/>
                        </a:rPr>
                        <a:t>Define requirements/Acceptance Criteria definition &amp; refinement for early sprints</a:t>
                      </a:r>
                    </a:p>
                    <a:p>
                      <a:pPr marL="171450" lvl="0" indent="-171450">
                        <a:buFont typeface="Arial" panose="020B0604020202020204" pitchFamily="34" charset="0"/>
                        <a:buChar char="•"/>
                      </a:pPr>
                      <a:r>
                        <a:rPr lang="en-US" sz="1050" b="0" kern="1200" dirty="0">
                          <a:solidFill>
                            <a:srgbClr val="5881DD"/>
                          </a:solidFill>
                          <a:effectLst/>
                          <a:latin typeface="+mn-lt"/>
                          <a:ea typeface="+mn-ea"/>
                          <a:cs typeface="+mn-cs"/>
                        </a:rPr>
                        <a:t>Identify development tools, standards, and guidelines</a:t>
                      </a:r>
                    </a:p>
                    <a:p>
                      <a:pPr marL="171450" lvl="0" indent="-171450">
                        <a:buFont typeface="Arial" panose="020B0604020202020204" pitchFamily="34" charset="0"/>
                        <a:buChar char="•"/>
                      </a:pPr>
                      <a:r>
                        <a:rPr lang="en-US" sz="1050" b="0" kern="1200" dirty="0">
                          <a:solidFill>
                            <a:srgbClr val="5881DD"/>
                          </a:solidFill>
                          <a:effectLst/>
                          <a:latin typeface="+mn-lt"/>
                          <a:ea typeface="+mn-ea"/>
                          <a:cs typeface="+mn-cs"/>
                        </a:rPr>
                        <a:t>Setup tools, assets, APIs repositories</a:t>
                      </a:r>
                    </a:p>
                    <a:p>
                      <a:pPr marL="171450" indent="-171450">
                        <a:buFont typeface="Arial" panose="020B0604020202020204" pitchFamily="34" charset="0"/>
                        <a:buChar char="•"/>
                      </a:pPr>
                      <a:r>
                        <a:rPr lang="en-US" sz="1050" b="0" kern="1200" dirty="0">
                          <a:solidFill>
                            <a:srgbClr val="5881DD"/>
                          </a:solidFill>
                          <a:effectLst/>
                          <a:latin typeface="+mn-lt"/>
                          <a:ea typeface="+mn-ea"/>
                          <a:cs typeface="+mn-cs"/>
                        </a:rPr>
                        <a:t>Must have great communication skills to all levels of stakeholders</a:t>
                      </a:r>
                    </a:p>
                  </a:txBody>
                  <a:tcPr/>
                </a:tc>
                <a:extLst>
                  <a:ext uri="{0D108BD9-81ED-4DB2-BD59-A6C34878D82A}">
                    <a16:rowId xmlns:a16="http://schemas.microsoft.com/office/drawing/2014/main" val="1177118147"/>
                  </a:ext>
                </a:extLst>
              </a:tr>
              <a:tr h="13710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rgbClr val="5881DD"/>
                          </a:solidFill>
                          <a:effectLst/>
                          <a:latin typeface="+mn-lt"/>
                          <a:ea typeface="+mn-ea"/>
                          <a:cs typeface="+mn-cs"/>
                        </a:rPr>
                        <a:t>Technical Product Owner/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rgbClr val="5881DD"/>
                          </a:solidFill>
                          <a:effectLst/>
                          <a:latin typeface="+mn-lt"/>
                          <a:ea typeface="+mn-ea"/>
                          <a:cs typeface="+mn-cs"/>
                        </a:rPr>
                        <a:t>Technical Lead</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1" kern="1200" dirty="0">
                          <a:solidFill>
                            <a:srgbClr val="5881DD"/>
                          </a:solidFill>
                          <a:effectLst/>
                          <a:latin typeface="+mn-lt"/>
                          <a:ea typeface="+mn-ea"/>
                          <a:cs typeface="+mn-cs"/>
                        </a:rPr>
                        <a:t>Responsibilities: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1200" dirty="0">
                          <a:solidFill>
                            <a:srgbClr val="5881DD"/>
                          </a:solidFill>
                          <a:effectLst/>
                          <a:latin typeface="+mn-lt"/>
                          <a:ea typeface="+mn-ea"/>
                          <a:cs typeface="+mn-cs"/>
                        </a:rPr>
                        <a:t>Leads software engineering team in creation of cloud-native solutions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1200" baseline="0" dirty="0">
                          <a:solidFill>
                            <a:srgbClr val="5881DD"/>
                          </a:solidFill>
                          <a:effectLst/>
                          <a:latin typeface="+mn-lt"/>
                          <a:ea typeface="+mn-ea"/>
                          <a:cs typeface="+mn-cs"/>
                        </a:rPr>
                        <a:t>Hands-on member of the engineering team building the solution</a:t>
                      </a:r>
                      <a:endParaRPr lang="en-US" sz="1050" b="0" kern="1200" dirty="0">
                        <a:solidFill>
                          <a:srgbClr val="5881DD"/>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1200" dirty="0">
                          <a:solidFill>
                            <a:srgbClr val="5881DD"/>
                          </a:solidFill>
                          <a:effectLst/>
                          <a:latin typeface="+mn-lt"/>
                          <a:ea typeface="+mn-ea"/>
                          <a:cs typeface="+mn-cs"/>
                        </a:rPr>
                        <a:t>Iteration planning,</a:t>
                      </a:r>
                      <a:r>
                        <a:rPr lang="en-US" sz="1050" b="0" kern="1200" baseline="0" dirty="0">
                          <a:solidFill>
                            <a:srgbClr val="5881DD"/>
                          </a:solidFill>
                          <a:effectLst/>
                          <a:latin typeface="+mn-lt"/>
                          <a:ea typeface="+mn-ea"/>
                          <a:cs typeface="+mn-cs"/>
                        </a:rPr>
                        <a:t> managing and </a:t>
                      </a:r>
                      <a:r>
                        <a:rPr lang="en-US" sz="1050" b="0" kern="1200" dirty="0">
                          <a:solidFill>
                            <a:srgbClr val="5881DD"/>
                          </a:solidFill>
                          <a:effectLst/>
                          <a:latin typeface="+mn-lt"/>
                          <a:ea typeface="+mn-ea"/>
                          <a:cs typeface="+mn-cs"/>
                        </a:rPr>
                        <a:t>coordinating product and iteration backlog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1200" dirty="0">
                          <a:solidFill>
                            <a:srgbClr val="5881DD"/>
                          </a:solidFill>
                          <a:effectLst/>
                          <a:latin typeface="+mn-lt"/>
                          <a:ea typeface="+mn-ea"/>
                          <a:cs typeface="+mn-cs"/>
                        </a:rPr>
                        <a:t>User Story elaboration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1200" dirty="0">
                          <a:solidFill>
                            <a:srgbClr val="5881DD"/>
                          </a:solidFill>
                          <a:effectLst/>
                          <a:latin typeface="+mn-lt"/>
                          <a:ea typeface="+mn-ea"/>
                          <a:cs typeface="+mn-cs"/>
                        </a:rPr>
                        <a:t>Acceptance</a:t>
                      </a:r>
                      <a:r>
                        <a:rPr lang="en-US" sz="1050" b="0" kern="1200" baseline="0" dirty="0">
                          <a:solidFill>
                            <a:srgbClr val="5881DD"/>
                          </a:solidFill>
                          <a:effectLst/>
                          <a:latin typeface="+mn-lt"/>
                          <a:ea typeface="+mn-ea"/>
                          <a:cs typeface="+mn-cs"/>
                        </a:rPr>
                        <a:t> criteria development for complex </a:t>
                      </a:r>
                      <a:endParaRPr lang="en-US" sz="1050" b="0" kern="1200" dirty="0">
                        <a:solidFill>
                          <a:srgbClr val="5881DD"/>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1" kern="1200" dirty="0">
                          <a:solidFill>
                            <a:srgbClr val="5881DD"/>
                          </a:solidFill>
                          <a:effectLst/>
                          <a:latin typeface="+mn-lt"/>
                          <a:ea typeface="+mn-ea"/>
                          <a:cs typeface="+mn-cs"/>
                        </a:rPr>
                        <a:t>Location:</a:t>
                      </a:r>
                      <a:r>
                        <a:rPr lang="en-US" sz="1050" b="0" kern="1200" dirty="0">
                          <a:solidFill>
                            <a:srgbClr val="5881DD"/>
                          </a:solidFill>
                          <a:effectLst/>
                          <a:latin typeface="+mn-lt"/>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1200" dirty="0">
                          <a:solidFill>
                            <a:srgbClr val="5881DD"/>
                          </a:solidFill>
                          <a:effectLst/>
                          <a:latin typeface="+mn-lt"/>
                          <a:ea typeface="+mn-ea"/>
                          <a:cs typeface="+mn-cs"/>
                        </a:rPr>
                        <a:t>1 Resource On-Site</a:t>
                      </a:r>
                    </a:p>
                  </a:txBody>
                  <a:tcPr/>
                </a:tc>
                <a:tc>
                  <a:txBody>
                    <a:bodyPr/>
                    <a:lstStyle/>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have 8-10 years IT experience</a:t>
                      </a: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Strong background in leading top performing</a:t>
                      </a:r>
                      <a:r>
                        <a:rPr lang="en-US" sz="1050" b="0" kern="1200" baseline="0" dirty="0">
                          <a:solidFill>
                            <a:srgbClr val="5881DD"/>
                          </a:solidFill>
                          <a:effectLst/>
                          <a:latin typeface="+mn-lt"/>
                          <a:ea typeface="+mn-ea"/>
                          <a:cs typeface="+mn-cs"/>
                        </a:rPr>
                        <a:t> software development/engineering teams</a:t>
                      </a:r>
                      <a:endParaRPr lang="en-US" sz="1050" b="0" kern="1200" dirty="0">
                        <a:solidFill>
                          <a:srgbClr val="5881DD"/>
                        </a:solidFill>
                        <a:effectLst/>
                        <a:latin typeface="+mn-lt"/>
                        <a:ea typeface="+mn-ea"/>
                        <a:cs typeface="+mn-cs"/>
                      </a:endParaRP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have expert level knowledge of agile development</a:t>
                      </a: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have experience with Cloud Foundry, Java EE, DevOps, CI/CD</a:t>
                      </a: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be familiar with Python, PHP, HTML5, and AngularJS</a:t>
                      </a: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be a team builder,</a:t>
                      </a:r>
                      <a:r>
                        <a:rPr lang="en-US" sz="1050" b="0" kern="1200" baseline="0" dirty="0">
                          <a:solidFill>
                            <a:srgbClr val="5881DD"/>
                          </a:solidFill>
                          <a:effectLst/>
                          <a:latin typeface="+mn-lt"/>
                          <a:ea typeface="+mn-ea"/>
                          <a:cs typeface="+mn-cs"/>
                        </a:rPr>
                        <a:t> </a:t>
                      </a:r>
                      <a:r>
                        <a:rPr lang="en-US" sz="1050" b="0" kern="1200" dirty="0">
                          <a:solidFill>
                            <a:srgbClr val="5881DD"/>
                          </a:solidFill>
                          <a:effectLst/>
                          <a:latin typeface="+mn-lt"/>
                          <a:ea typeface="+mn-ea"/>
                          <a:cs typeface="+mn-cs"/>
                        </a:rPr>
                        <a:t>team enabler, and conflict competent</a:t>
                      </a: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possess organizational dynamics awareness and be able to tackle challenging incidents gracefully</a:t>
                      </a: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Define requirements/Acceptance Criteria definitions &amp; refinements</a:t>
                      </a: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be expert at user story elaborations</a:t>
                      </a: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Expert understanding of API design</a:t>
                      </a:r>
                      <a:r>
                        <a:rPr lang="en-US" sz="1050" b="0" kern="1200" baseline="0" dirty="0">
                          <a:solidFill>
                            <a:srgbClr val="5881DD"/>
                          </a:solidFill>
                          <a:effectLst/>
                          <a:latin typeface="+mn-lt"/>
                          <a:ea typeface="+mn-ea"/>
                          <a:cs typeface="+mn-cs"/>
                        </a:rPr>
                        <a:t> principles</a:t>
                      </a:r>
                    </a:p>
                    <a:p>
                      <a:pPr marL="171450" lvl="0" indent="-171450" algn="l" defTabSz="914400" rtl="0" eaLnBrk="1" latinLnBrk="0" hangingPunct="1">
                        <a:buFont typeface="Arial" panose="020B0604020202020204" pitchFamily="34" charset="0"/>
                        <a:buChar char="•"/>
                      </a:pPr>
                      <a:r>
                        <a:rPr lang="en-US" sz="1050" b="0" kern="1200" baseline="0" dirty="0">
                          <a:solidFill>
                            <a:srgbClr val="5881DD"/>
                          </a:solidFill>
                          <a:effectLst/>
                          <a:latin typeface="+mn-lt"/>
                          <a:ea typeface="+mn-ea"/>
                          <a:cs typeface="+mn-cs"/>
                        </a:rPr>
                        <a:t>Strong understanding of API strategy from a business and technical perspective including API marketing, usage metering, API subscription management, API billing &amp; chargeback, etc.</a:t>
                      </a:r>
                      <a:endParaRPr lang="en-US" sz="1050" b="0" kern="1200" dirty="0">
                        <a:solidFill>
                          <a:srgbClr val="5881DD"/>
                        </a:solidFill>
                        <a:effectLst/>
                        <a:latin typeface="+mn-lt"/>
                        <a:ea typeface="+mn-ea"/>
                        <a:cs typeface="+mn-cs"/>
                      </a:endParaRP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have great communication skills to all levels of stakeholders</a:t>
                      </a:r>
                    </a:p>
                  </a:txBody>
                  <a:tcPr/>
                </a:tc>
                <a:extLst>
                  <a:ext uri="{0D108BD9-81ED-4DB2-BD59-A6C34878D82A}">
                    <a16:rowId xmlns:a16="http://schemas.microsoft.com/office/drawing/2014/main" val="1566297127"/>
                  </a:ext>
                </a:extLst>
              </a:tr>
            </a:tbl>
          </a:graphicData>
        </a:graphic>
      </p:graphicFrame>
    </p:spTree>
    <p:extLst>
      <p:ext uri="{BB962C8B-B14F-4D97-AF65-F5344CB8AC3E}">
        <p14:creationId xmlns:p14="http://schemas.microsoft.com/office/powerpoint/2010/main" val="1775414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p>
        </p:txBody>
      </p:sp>
      <p:sp>
        <p:nvSpPr>
          <p:cNvPr id="16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p>
        </p:txBody>
      </p:sp>
      <p:sp>
        <p:nvSpPr>
          <p:cNvPr id="2" name="Title 1"/>
          <p:cNvSpPr>
            <a:spLocks noGrp="1"/>
          </p:cNvSpPr>
          <p:nvPr>
            <p:ph type="title"/>
          </p:nvPr>
        </p:nvSpPr>
        <p:spPr>
          <a:xfrm>
            <a:off x="457200" y="286305"/>
            <a:ext cx="11279717" cy="575081"/>
          </a:xfrm>
        </p:spPr>
        <p:txBody>
          <a:bodyPr/>
          <a:lstStyle/>
          <a:p>
            <a:r>
              <a:rPr lang="en-US" sz="3600" dirty="0">
                <a:solidFill>
                  <a:schemeClr val="bg1"/>
                </a:solidFill>
              </a:rPr>
              <a:t>Team Structure </a:t>
            </a:r>
            <a:r>
              <a:rPr lang="en-US" sz="2400" dirty="0">
                <a:solidFill>
                  <a:schemeClr val="bg1"/>
                </a:solidFill>
              </a:rPr>
              <a:t>(cont’d)</a:t>
            </a:r>
            <a:r>
              <a:rPr lang="en-US" sz="3600" dirty="0">
                <a:solidFill>
                  <a:schemeClr val="bg1"/>
                </a:solidFill>
              </a:rPr>
              <a:t> </a:t>
            </a:r>
          </a:p>
        </p:txBody>
      </p:sp>
      <p:graphicFrame>
        <p:nvGraphicFramePr>
          <p:cNvPr id="3" name="Table 2"/>
          <p:cNvGraphicFramePr>
            <a:graphicFrameLocks noGrp="1"/>
          </p:cNvGraphicFramePr>
          <p:nvPr>
            <p:extLst>
              <p:ext uri="{D42A27DB-BD31-4B8C-83A1-F6EECF244321}">
                <p14:modId xmlns:p14="http://schemas.microsoft.com/office/powerpoint/2010/main" val="3495817002"/>
              </p:ext>
            </p:extLst>
          </p:nvPr>
        </p:nvGraphicFramePr>
        <p:xfrm>
          <a:off x="140677" y="914399"/>
          <a:ext cx="11904786" cy="3962400"/>
        </p:xfrm>
        <a:graphic>
          <a:graphicData uri="http://schemas.openxmlformats.org/drawingml/2006/table">
            <a:tbl>
              <a:tblPr firstRow="1" bandRow="1">
                <a:tableStyleId>{5940675A-B579-460E-94D1-54222C63F5DA}</a:tableStyleId>
              </a:tblPr>
              <a:tblGrid>
                <a:gridCol w="1238960">
                  <a:extLst>
                    <a:ext uri="{9D8B030D-6E8A-4147-A177-3AD203B41FA5}">
                      <a16:colId xmlns:a16="http://schemas.microsoft.com/office/drawing/2014/main" val="575166441"/>
                    </a:ext>
                  </a:extLst>
                </a:gridCol>
                <a:gridCol w="2621565">
                  <a:extLst>
                    <a:ext uri="{9D8B030D-6E8A-4147-A177-3AD203B41FA5}">
                      <a16:colId xmlns:a16="http://schemas.microsoft.com/office/drawing/2014/main" val="1492189147"/>
                    </a:ext>
                  </a:extLst>
                </a:gridCol>
                <a:gridCol w="8044261">
                  <a:extLst>
                    <a:ext uri="{9D8B030D-6E8A-4147-A177-3AD203B41FA5}">
                      <a16:colId xmlns:a16="http://schemas.microsoft.com/office/drawing/2014/main" val="684733766"/>
                    </a:ext>
                  </a:extLst>
                </a:gridCol>
              </a:tblGrid>
              <a:tr h="372338">
                <a:tc>
                  <a:txBody>
                    <a:bodyPr/>
                    <a:lstStyle/>
                    <a:p>
                      <a:r>
                        <a:rPr lang="en-US" sz="1600" b="1" dirty="0">
                          <a:solidFill>
                            <a:schemeClr val="bg1"/>
                          </a:solidFill>
                        </a:rPr>
                        <a:t>Role</a:t>
                      </a:r>
                      <a:endParaRPr lang="en-US" b="1" dirty="0">
                        <a:solidFill>
                          <a:schemeClr val="bg1"/>
                        </a:solidFill>
                      </a:endParaRPr>
                    </a:p>
                  </a:txBody>
                  <a:tcPr>
                    <a:solidFill>
                      <a:srgbClr val="5881DD"/>
                    </a:solidFill>
                  </a:tcPr>
                </a:tc>
                <a:tc>
                  <a:txBody>
                    <a:bodyPr/>
                    <a:lstStyle/>
                    <a:p>
                      <a:pPr marL="0" algn="l" defTabSz="914400" rtl="0" eaLnBrk="1" latinLnBrk="0" hangingPunct="1"/>
                      <a:r>
                        <a:rPr lang="en-US" sz="1600" b="1" kern="1200" dirty="0">
                          <a:solidFill>
                            <a:schemeClr val="bg1"/>
                          </a:solidFill>
                          <a:latin typeface="+mn-lt"/>
                          <a:ea typeface="+mn-ea"/>
                          <a:cs typeface="+mn-cs"/>
                        </a:rPr>
                        <a:t>Responsibilities and Locations</a:t>
                      </a:r>
                    </a:p>
                  </a:txBody>
                  <a:tcPr>
                    <a:solidFill>
                      <a:srgbClr val="5881DD"/>
                    </a:solidFill>
                  </a:tcPr>
                </a:tc>
                <a:tc>
                  <a:txBody>
                    <a:bodyPr/>
                    <a:lstStyle/>
                    <a:p>
                      <a:r>
                        <a:rPr lang="en-US" sz="1600" b="1" kern="1200" dirty="0">
                          <a:solidFill>
                            <a:schemeClr val="bg1"/>
                          </a:solidFill>
                          <a:latin typeface="+mn-lt"/>
                          <a:ea typeface="+mn-ea"/>
                          <a:cs typeface="+mn-cs"/>
                        </a:rPr>
                        <a:t>Skill Sets and Experience</a:t>
                      </a:r>
                    </a:p>
                  </a:txBody>
                  <a:tcPr>
                    <a:solidFill>
                      <a:srgbClr val="5881DD"/>
                    </a:solidFill>
                  </a:tcPr>
                </a:tc>
                <a:extLst>
                  <a:ext uri="{0D108BD9-81ED-4DB2-BD59-A6C34878D82A}">
                    <a16:rowId xmlns:a16="http://schemas.microsoft.com/office/drawing/2014/main" val="1798971401"/>
                  </a:ext>
                </a:extLst>
              </a:tr>
              <a:tr h="15078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rgbClr val="5881DD"/>
                          </a:solidFill>
                          <a:effectLst/>
                          <a:latin typeface="+mn-lt"/>
                          <a:ea typeface="+mn-ea"/>
                          <a:cs typeface="+mn-cs"/>
                        </a:rPr>
                        <a:t>Software Dev Engineers</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1" kern="1200" dirty="0">
                          <a:solidFill>
                            <a:srgbClr val="5881DD"/>
                          </a:solidFill>
                          <a:effectLst/>
                          <a:latin typeface="+mn-lt"/>
                          <a:ea typeface="+mn-ea"/>
                          <a:cs typeface="+mn-cs"/>
                        </a:rPr>
                        <a:t>Responsibilities: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1200" dirty="0">
                          <a:solidFill>
                            <a:srgbClr val="5881DD"/>
                          </a:solidFill>
                          <a:effectLst/>
                          <a:latin typeface="+mn-lt"/>
                          <a:ea typeface="+mn-ea"/>
                          <a:cs typeface="+mn-cs"/>
                        </a:rPr>
                        <a:t>Develop defined Microservices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1200" dirty="0">
                          <a:solidFill>
                            <a:srgbClr val="5881DD"/>
                          </a:solidFill>
                          <a:effectLst/>
                          <a:latin typeface="+mn-lt"/>
                          <a:ea typeface="+mn-ea"/>
                          <a:cs typeface="+mn-cs"/>
                        </a:rPr>
                        <a:t>Develop Unit tests,</a:t>
                      </a:r>
                      <a:r>
                        <a:rPr lang="en-US" sz="1050" b="0" kern="1200" baseline="0" dirty="0">
                          <a:solidFill>
                            <a:srgbClr val="5881DD"/>
                          </a:solidFill>
                          <a:effectLst/>
                          <a:latin typeface="+mn-lt"/>
                          <a:ea typeface="+mn-ea"/>
                          <a:cs typeface="+mn-cs"/>
                        </a:rPr>
                        <a:t> integration tests, acceptance tests, consumer-driven contract tests</a:t>
                      </a:r>
                      <a:endParaRPr lang="en-US" sz="1050" b="0" kern="1200" dirty="0">
                        <a:solidFill>
                          <a:srgbClr val="5881DD"/>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1200" dirty="0">
                          <a:solidFill>
                            <a:srgbClr val="5881DD"/>
                          </a:solidFill>
                          <a:effectLst/>
                          <a:latin typeface="+mn-lt"/>
                          <a:ea typeface="+mn-ea"/>
                          <a:cs typeface="+mn-cs"/>
                        </a:rPr>
                        <a:t>Support Quality Assurance efforts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1" kern="1200" dirty="0">
                          <a:solidFill>
                            <a:srgbClr val="5881DD"/>
                          </a:solidFill>
                          <a:effectLst/>
                          <a:latin typeface="+mn-lt"/>
                          <a:ea typeface="+mn-ea"/>
                          <a:cs typeface="+mn-cs"/>
                        </a:rPr>
                        <a:t>Location: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1200" dirty="0">
                          <a:solidFill>
                            <a:srgbClr val="5881DD"/>
                          </a:solidFill>
                          <a:effectLst/>
                          <a:latin typeface="+mn-lt"/>
                          <a:ea typeface="+mn-ea"/>
                          <a:cs typeface="+mn-cs"/>
                        </a:rPr>
                        <a:t>4 Software Development Engineers On-site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50" dirty="0">
                        <a:solidFill>
                          <a:srgbClr val="5881DD"/>
                        </a:solidFill>
                      </a:endParaRPr>
                    </a:p>
                  </a:txBody>
                  <a:tcPr/>
                </a:tc>
                <a:tc>
                  <a:txBody>
                    <a:bodyPr/>
                    <a:lstStyle/>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have 6-8 years IT experience</a:t>
                      </a: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have experience agile development</a:t>
                      </a: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have experience with Cloud Foundry, Java EE, DevOps, CI/CD</a:t>
                      </a: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be familiar with Python, PHP, HTML5, and AngularJS</a:t>
                      </a: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have a solid understanding of microservices architectures,</a:t>
                      </a:r>
                      <a:r>
                        <a:rPr lang="en-US" sz="1050" b="0" kern="1200" baseline="0" dirty="0">
                          <a:solidFill>
                            <a:srgbClr val="5881DD"/>
                          </a:solidFill>
                          <a:effectLst/>
                          <a:latin typeface="+mn-lt"/>
                          <a:ea typeface="+mn-ea"/>
                          <a:cs typeface="+mn-cs"/>
                        </a:rPr>
                        <a:t> challenges, and solution </a:t>
                      </a:r>
                      <a:r>
                        <a:rPr lang="en-US" sz="1050" b="0" kern="1200" dirty="0">
                          <a:solidFill>
                            <a:srgbClr val="5881DD"/>
                          </a:solidFill>
                          <a:effectLst/>
                          <a:latin typeface="+mn-lt"/>
                          <a:ea typeface="+mn-ea"/>
                          <a:cs typeface="+mn-cs"/>
                        </a:rPr>
                        <a:t>patterns</a:t>
                      </a: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Strong experience </a:t>
                      </a:r>
                      <a:r>
                        <a:rPr lang="en-US" sz="1050" b="0" kern="1200" baseline="0" dirty="0">
                          <a:solidFill>
                            <a:srgbClr val="5881DD"/>
                          </a:solidFill>
                          <a:effectLst/>
                          <a:latin typeface="+mn-lt"/>
                          <a:ea typeface="+mn-ea"/>
                          <a:cs typeface="+mn-cs"/>
                        </a:rPr>
                        <a:t>in RESTful API design and implementation</a:t>
                      </a:r>
                      <a:endParaRPr lang="en-US" sz="1050" b="0" kern="1200" dirty="0">
                        <a:solidFill>
                          <a:srgbClr val="5881DD"/>
                        </a:solidFill>
                        <a:effectLst/>
                        <a:latin typeface="+mn-lt"/>
                        <a:ea typeface="+mn-ea"/>
                        <a:cs typeface="+mn-cs"/>
                      </a:endParaRP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be able to understand requirements and be able to deliver code consistent with requirements,</a:t>
                      </a:r>
                      <a:r>
                        <a:rPr lang="en-US" sz="1050" b="0" kern="1200" baseline="0" dirty="0">
                          <a:solidFill>
                            <a:srgbClr val="5881DD"/>
                          </a:solidFill>
                          <a:effectLst/>
                          <a:latin typeface="+mn-lt"/>
                          <a:ea typeface="+mn-ea"/>
                          <a:cs typeface="+mn-cs"/>
                        </a:rPr>
                        <a:t> architecture, development standards and guidelines</a:t>
                      </a:r>
                      <a:r>
                        <a:rPr lang="en-US" sz="1050" b="0" kern="1200" dirty="0">
                          <a:solidFill>
                            <a:srgbClr val="5881DD"/>
                          </a:solidFill>
                          <a:effectLst/>
                          <a:latin typeface="+mn-lt"/>
                          <a:ea typeface="+mn-ea"/>
                          <a:cs typeface="+mn-cs"/>
                        </a:rPr>
                        <a:t> </a:t>
                      </a: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be competent in  automated unit testing, automated integration testing, automated acceptance testing – TDD,</a:t>
                      </a:r>
                      <a:r>
                        <a:rPr lang="en-US" sz="1050" b="0" kern="1200" baseline="0" dirty="0">
                          <a:solidFill>
                            <a:srgbClr val="5881DD"/>
                          </a:solidFill>
                          <a:effectLst/>
                          <a:latin typeface="+mn-lt"/>
                          <a:ea typeface="+mn-ea"/>
                          <a:cs typeface="+mn-cs"/>
                        </a:rPr>
                        <a:t> BDD, ATDD</a:t>
                      </a:r>
                      <a:endParaRPr lang="en-US" sz="1050" b="0" kern="1200" dirty="0">
                        <a:solidFill>
                          <a:srgbClr val="5881DD"/>
                        </a:solidFill>
                        <a:effectLst/>
                        <a:latin typeface="+mn-lt"/>
                        <a:ea typeface="+mn-ea"/>
                        <a:cs typeface="+mn-cs"/>
                      </a:endParaRPr>
                    </a:p>
                  </a:txBody>
                  <a:tcPr/>
                </a:tc>
                <a:extLst>
                  <a:ext uri="{0D108BD9-81ED-4DB2-BD59-A6C34878D82A}">
                    <a16:rowId xmlns:a16="http://schemas.microsoft.com/office/drawing/2014/main" val="1177118147"/>
                  </a:ext>
                </a:extLst>
              </a:tr>
              <a:tr h="13710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rgbClr val="5881DD"/>
                          </a:solidFill>
                          <a:effectLst/>
                          <a:latin typeface="+mn-lt"/>
                          <a:ea typeface="+mn-ea"/>
                          <a:cs typeface="+mn-cs"/>
                        </a:rPr>
                        <a:t>SDETS( Software Dev Engineers in Test)</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1" kern="1200" dirty="0">
                          <a:solidFill>
                            <a:srgbClr val="5881DD"/>
                          </a:solidFill>
                          <a:effectLst/>
                          <a:latin typeface="+mn-lt"/>
                          <a:ea typeface="+mn-ea"/>
                          <a:cs typeface="+mn-cs"/>
                        </a:rPr>
                        <a:t>Responsibilities: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1200" dirty="0">
                          <a:solidFill>
                            <a:srgbClr val="5881DD"/>
                          </a:solidFill>
                          <a:effectLst/>
                          <a:latin typeface="+mn-lt"/>
                          <a:ea typeface="+mn-ea"/>
                          <a:cs typeface="+mn-cs"/>
                        </a:rPr>
                        <a:t>Functional and non-functional testing of Microservices, APIs, and cloud native solutions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1200" dirty="0">
                          <a:solidFill>
                            <a:srgbClr val="5881DD"/>
                          </a:solidFill>
                          <a:effectLst/>
                          <a:latin typeface="+mn-lt"/>
                          <a:ea typeface="+mn-ea"/>
                          <a:cs typeface="+mn-cs"/>
                        </a:rPr>
                        <a:t>Guides overall test methodology</a:t>
                      </a:r>
                      <a:r>
                        <a:rPr lang="en-US" sz="1050" b="0" kern="1200" baseline="0" dirty="0">
                          <a:solidFill>
                            <a:srgbClr val="5881DD"/>
                          </a:solidFill>
                          <a:effectLst/>
                          <a:latin typeface="+mn-lt"/>
                          <a:ea typeface="+mn-ea"/>
                          <a:cs typeface="+mn-cs"/>
                        </a:rPr>
                        <a:t> and best practices</a:t>
                      </a:r>
                      <a:endParaRPr lang="en-US" sz="1050" b="0" kern="1200" dirty="0">
                        <a:solidFill>
                          <a:srgbClr val="5881DD"/>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1" kern="1200" dirty="0">
                          <a:solidFill>
                            <a:srgbClr val="5881DD"/>
                          </a:solidFill>
                          <a:effectLst/>
                          <a:latin typeface="+mn-lt"/>
                          <a:ea typeface="+mn-ea"/>
                          <a:cs typeface="+mn-cs"/>
                        </a:rPr>
                        <a:t>Location: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1200" dirty="0">
                          <a:solidFill>
                            <a:srgbClr val="5881DD"/>
                          </a:solidFill>
                          <a:effectLst/>
                          <a:latin typeface="+mn-lt"/>
                          <a:ea typeface="+mn-ea"/>
                          <a:cs typeface="+mn-cs"/>
                        </a:rPr>
                        <a:t>2 SDETS On-site</a:t>
                      </a:r>
                    </a:p>
                  </a:txBody>
                  <a:tcPr/>
                </a:tc>
                <a:tc>
                  <a:txBody>
                    <a:bodyPr/>
                    <a:lstStyle/>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have 6-8 years IT experience</a:t>
                      </a: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Similar level of skills and background as Software</a:t>
                      </a:r>
                      <a:r>
                        <a:rPr lang="en-US" sz="1050" b="0" kern="1200" baseline="0" dirty="0">
                          <a:solidFill>
                            <a:srgbClr val="5881DD"/>
                          </a:solidFill>
                          <a:effectLst/>
                          <a:latin typeface="+mn-lt"/>
                          <a:ea typeface="+mn-ea"/>
                          <a:cs typeface="+mn-cs"/>
                        </a:rPr>
                        <a:t> Dev Engineer skillset above, </a:t>
                      </a:r>
                      <a:r>
                        <a:rPr lang="en-US" sz="1050" b="0" kern="1200" dirty="0">
                          <a:solidFill>
                            <a:srgbClr val="5881DD"/>
                          </a:solidFill>
                          <a:effectLst/>
                          <a:latin typeface="+mn-lt"/>
                          <a:ea typeface="+mn-ea"/>
                          <a:cs typeface="+mn-cs"/>
                        </a:rPr>
                        <a:t>with additional</a:t>
                      </a:r>
                      <a:r>
                        <a:rPr lang="en-US" sz="1050" b="0" kern="1200" baseline="0" dirty="0">
                          <a:solidFill>
                            <a:srgbClr val="5881DD"/>
                          </a:solidFill>
                          <a:effectLst/>
                          <a:latin typeface="+mn-lt"/>
                          <a:ea typeface="+mn-ea"/>
                          <a:cs typeface="+mn-cs"/>
                        </a:rPr>
                        <a:t> specialty and depth of experience in automated and manual testing</a:t>
                      </a:r>
                    </a:p>
                    <a:p>
                      <a:pPr marL="171450" lvl="0" indent="-171450" algn="l" defTabSz="914400" rtl="0" eaLnBrk="1" latinLnBrk="0" hangingPunct="1">
                        <a:buFont typeface="Arial" panose="020B0604020202020204" pitchFamily="34" charset="0"/>
                        <a:buChar char="•"/>
                      </a:pPr>
                      <a:r>
                        <a:rPr lang="en-US" sz="1050" b="0" kern="1200" baseline="0" dirty="0">
                          <a:solidFill>
                            <a:srgbClr val="5881DD"/>
                          </a:solidFill>
                          <a:effectLst/>
                          <a:latin typeface="+mn-lt"/>
                          <a:ea typeface="+mn-ea"/>
                          <a:cs typeface="+mn-cs"/>
                        </a:rPr>
                        <a:t>Mentors software development engineers in implementing automated testing practices at all levels within a cloud native solutions architecture</a:t>
                      </a:r>
                      <a:endParaRPr lang="en-US" sz="1050" b="0" kern="1200" dirty="0">
                        <a:solidFill>
                          <a:srgbClr val="5881DD"/>
                        </a:solidFill>
                        <a:effectLst/>
                        <a:latin typeface="+mn-lt"/>
                        <a:ea typeface="+mn-ea"/>
                        <a:cs typeface="+mn-cs"/>
                      </a:endParaRP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be able to validate software against specifications</a:t>
                      </a: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be able to setup test environment</a:t>
                      </a: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be able to setup configurations for various environments</a:t>
                      </a: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be able to create and execute automated tests against complex microservices architectures and test services in-depth</a:t>
                      </a: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be self-starter</a:t>
                      </a:r>
                    </a:p>
                  </a:txBody>
                  <a:tcPr/>
                </a:tc>
                <a:extLst>
                  <a:ext uri="{0D108BD9-81ED-4DB2-BD59-A6C34878D82A}">
                    <a16:rowId xmlns:a16="http://schemas.microsoft.com/office/drawing/2014/main" val="1566297127"/>
                  </a:ext>
                </a:extLst>
              </a:tr>
            </a:tbl>
          </a:graphicData>
        </a:graphic>
      </p:graphicFrame>
    </p:spTree>
    <p:extLst>
      <p:ext uri="{BB962C8B-B14F-4D97-AF65-F5344CB8AC3E}">
        <p14:creationId xmlns:p14="http://schemas.microsoft.com/office/powerpoint/2010/main" val="2110277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3199577" y="2571658"/>
            <a:ext cx="5668859" cy="1301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7548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2824" y="2799328"/>
            <a:ext cx="11280000" cy="997200"/>
          </a:xfrm>
        </p:spPr>
        <p:txBody>
          <a:bodyPr/>
          <a:lstStyle/>
          <a:p>
            <a:r>
              <a:rPr lang="en-US" dirty="0"/>
              <a:t>Appendices</a:t>
            </a:r>
          </a:p>
        </p:txBody>
      </p:sp>
      <p:sp>
        <p:nvSpPr>
          <p:cNvPr id="3" name="Text Placeholder 2"/>
          <p:cNvSpPr>
            <a:spLocks noGrp="1"/>
          </p:cNvSpPr>
          <p:nvPr>
            <p:ph type="body" sz="quarter" idx="4294967295"/>
          </p:nvPr>
        </p:nvSpPr>
        <p:spPr>
          <a:xfrm>
            <a:off x="3333750" y="1625600"/>
            <a:ext cx="8858250" cy="533400"/>
          </a:xfrm>
        </p:spPr>
        <p:txBody>
          <a:bodyPr/>
          <a:lstStyle/>
          <a:p>
            <a:r>
              <a:rPr lang="en-US" dirty="0"/>
              <a:t>Appendices</a:t>
            </a:r>
            <a:endParaRPr lang="en-US" sz="1800" dirty="0"/>
          </a:p>
        </p:txBody>
      </p:sp>
    </p:spTree>
    <p:extLst>
      <p:ext uri="{BB962C8B-B14F-4D97-AF65-F5344CB8AC3E}">
        <p14:creationId xmlns:p14="http://schemas.microsoft.com/office/powerpoint/2010/main" val="1047326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solidFill>
                <a:srgbClr val="1E4191"/>
              </a:solidFill>
            </a:endParaRPr>
          </a:p>
        </p:txBody>
      </p:sp>
      <p:sp>
        <p:nvSpPr>
          <p:cNvPr id="3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endParaRPr>
          </a:p>
        </p:txBody>
      </p:sp>
      <p:sp>
        <p:nvSpPr>
          <p:cNvPr id="2" name="Title 1"/>
          <p:cNvSpPr>
            <a:spLocks noGrp="1"/>
          </p:cNvSpPr>
          <p:nvPr>
            <p:ph type="title"/>
          </p:nvPr>
        </p:nvSpPr>
        <p:spPr/>
        <p:txBody>
          <a:bodyPr/>
          <a:lstStyle/>
          <a:p>
            <a:r>
              <a:rPr lang="en-US" sz="3600" dirty="0">
                <a:solidFill>
                  <a:schemeClr val="bg1"/>
                </a:solidFill>
              </a:rPr>
              <a:t>Predix Cloud Platform</a:t>
            </a:r>
          </a:p>
        </p:txBody>
      </p:sp>
      <p:pic>
        <p:nvPicPr>
          <p:cNvPr id="1026" name="Picture 2" descr="https://www.predix.io/api/docs/img/predix_dia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2646" y="861386"/>
            <a:ext cx="9484608" cy="331115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p:nvGrpSpPr>
        <p:grpSpPr>
          <a:xfrm>
            <a:off x="2606722" y="4240776"/>
            <a:ext cx="8004412" cy="2477069"/>
            <a:chOff x="457198" y="1137029"/>
            <a:chExt cx="11256525" cy="5041131"/>
          </a:xfrm>
        </p:grpSpPr>
        <p:sp>
          <p:nvSpPr>
            <p:cNvPr id="7" name="Rectangle 6"/>
            <p:cNvSpPr/>
            <p:nvPr/>
          </p:nvSpPr>
          <p:spPr>
            <a:xfrm>
              <a:off x="457198" y="4591760"/>
              <a:ext cx="3661577" cy="1586398"/>
            </a:xfrm>
            <a:prstGeom prst="rect">
              <a:avLst/>
            </a:prstGeom>
            <a:solidFill>
              <a:sysClr val="window" lastClr="FFFFFF"/>
            </a:solidFill>
            <a:ln w="12700" cap="flat" cmpd="sng" algn="ctr">
              <a:solidFill>
                <a:srgbClr val="5B9BD5"/>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Resources – App Dev Tools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DevBox</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Predix-ready bundle of preinstalled and preconfigured app development tools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Buildpack</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Cloud Foundry - Cloud Foundry compatible buildpacks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Machine Data Simulator - generate time series test data series, Machine, Analytics and Visualization</a:t>
              </a:r>
            </a:p>
          </p:txBody>
        </p:sp>
        <p:sp>
          <p:nvSpPr>
            <p:cNvPr id="8" name="Rectangle 7"/>
            <p:cNvSpPr/>
            <p:nvPr/>
          </p:nvSpPr>
          <p:spPr>
            <a:xfrm>
              <a:off x="457198" y="2856202"/>
              <a:ext cx="3661577" cy="1586398"/>
            </a:xfrm>
            <a:prstGeom prst="rect">
              <a:avLst/>
            </a:prstGeom>
            <a:solidFill>
              <a:sysClr val="window" lastClr="FFFFFF"/>
            </a:solidFill>
            <a:ln w="12700" cap="flat" cmpd="sng" algn="ctr">
              <a:solidFill>
                <a:srgbClr val="5B9BD5"/>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Edge Software &amp; Services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Machine</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enables machine to machine, machine to cloud, and machine to human connectivity</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Edge Manager</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Deployment and Monitoring</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Connectivity</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plug-n-play, secure, and reliable connectivity services</a:t>
              </a:r>
            </a:p>
          </p:txBody>
        </p:sp>
        <p:sp>
          <p:nvSpPr>
            <p:cNvPr id="9" name="Rectangle 8"/>
            <p:cNvSpPr/>
            <p:nvPr/>
          </p:nvSpPr>
          <p:spPr>
            <a:xfrm>
              <a:off x="457198" y="1137029"/>
              <a:ext cx="3661577" cy="1586398"/>
            </a:xfrm>
            <a:prstGeom prst="rect">
              <a:avLst/>
            </a:prstGeom>
            <a:solidFill>
              <a:sysClr val="window" lastClr="FFFFFF"/>
            </a:solidFill>
            <a:ln w="12700" cap="flat" cmpd="sng" algn="ctr">
              <a:solidFill>
                <a:srgbClr val="5B9BD5"/>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Data Management Services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Asset Data</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create and store machine asset models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Time Series</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Manage, ingest, store and analyze data</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SQL Database</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PostgreSQL</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Key-Value Store</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redis - key-value cache and store</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AMQP</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RabbitMQ - messages between apps, components and devices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Blobstore</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Binary large object storage</a:t>
              </a:r>
            </a:p>
          </p:txBody>
        </p:sp>
        <p:sp>
          <p:nvSpPr>
            <p:cNvPr id="11" name="Rectangle 10"/>
            <p:cNvSpPr/>
            <p:nvPr/>
          </p:nvSpPr>
          <p:spPr>
            <a:xfrm>
              <a:off x="8052146" y="1137032"/>
              <a:ext cx="3661577" cy="1586398"/>
            </a:xfrm>
            <a:prstGeom prst="rect">
              <a:avLst/>
            </a:prstGeom>
            <a:solidFill>
              <a:sysClr val="window" lastClr="FFFFFF"/>
            </a:solidFill>
            <a:ln w="12700" cap="flat" cmpd="sng" algn="ctr">
              <a:solidFill>
                <a:srgbClr val="5B9BD5"/>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Analytics Services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Analytics Catalog</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Analytics Runtime </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elastic execution</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Analytic User Interface </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to upload, validate, and run analytics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GeoEnhance</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pitney bowes - for location services</a:t>
              </a:r>
            </a:p>
          </p:txBody>
        </p:sp>
        <p:sp>
          <p:nvSpPr>
            <p:cNvPr id="12" name="Rectangle 11"/>
            <p:cNvSpPr/>
            <p:nvPr/>
          </p:nvSpPr>
          <p:spPr>
            <a:xfrm>
              <a:off x="4234841" y="1137029"/>
              <a:ext cx="3661577" cy="1586398"/>
            </a:xfrm>
            <a:prstGeom prst="rect">
              <a:avLst/>
            </a:prstGeom>
            <a:solidFill>
              <a:sysClr val="window" lastClr="FFFFFF"/>
            </a:solidFill>
            <a:ln w="12700" cap="flat" cmpd="sng" algn="ctr">
              <a:solidFill>
                <a:srgbClr val="5B9BD5"/>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Security Services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User Account &amp; Authentication</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Access Control Service </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Robust access control</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Tenant Management </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instance provisioning for tenants and runtime access</a:t>
              </a:r>
            </a:p>
          </p:txBody>
        </p:sp>
        <p:sp>
          <p:nvSpPr>
            <p:cNvPr id="13" name="Rectangle 12"/>
            <p:cNvSpPr/>
            <p:nvPr/>
          </p:nvSpPr>
          <p:spPr>
            <a:xfrm>
              <a:off x="8052146" y="2856202"/>
              <a:ext cx="3661577" cy="1586398"/>
            </a:xfrm>
            <a:prstGeom prst="rect">
              <a:avLst/>
            </a:prstGeom>
            <a:solidFill>
              <a:sysClr val="window" lastClr="FFFFFF"/>
            </a:solidFill>
            <a:ln w="12700" cap="flat" cmpd="sng" algn="ctr">
              <a:solidFill>
                <a:srgbClr val="5B9BD5"/>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App Services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Views</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Control layout and component for UI</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Workflow</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azuqua - for workflows between apps</a:t>
              </a:r>
            </a:p>
          </p:txBody>
        </p:sp>
        <p:sp>
          <p:nvSpPr>
            <p:cNvPr id="14" name="Rectangle 13"/>
            <p:cNvSpPr/>
            <p:nvPr/>
          </p:nvSpPr>
          <p:spPr>
            <a:xfrm>
              <a:off x="8052146" y="4591762"/>
              <a:ext cx="3661577" cy="1586398"/>
            </a:xfrm>
            <a:prstGeom prst="rect">
              <a:avLst/>
            </a:prstGeom>
            <a:solidFill>
              <a:sysClr val="window" lastClr="FFFFFF"/>
            </a:solidFill>
            <a:ln w="12700" cap="flat" cmpd="sng" algn="ctr">
              <a:solidFill>
                <a:srgbClr val="5B9BD5"/>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Mobile Services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Mobile SDK </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quickly build mobile apps to monitor, service, and maintain assets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Mobile Service </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design, develop, and deploy mobile apps</a:t>
              </a:r>
            </a:p>
          </p:txBody>
        </p:sp>
        <p:sp>
          <p:nvSpPr>
            <p:cNvPr id="15" name="Rectangle 14"/>
            <p:cNvSpPr/>
            <p:nvPr/>
          </p:nvSpPr>
          <p:spPr>
            <a:xfrm>
              <a:off x="4234841" y="4591760"/>
              <a:ext cx="3661577" cy="1586398"/>
            </a:xfrm>
            <a:prstGeom prst="rect">
              <a:avLst/>
            </a:prstGeom>
            <a:solidFill>
              <a:sysClr val="window" lastClr="FFFFFF"/>
            </a:solidFill>
            <a:ln w="12700" cap="flat" cmpd="sng" algn="ctr">
              <a:solidFill>
                <a:srgbClr val="5B9BD5"/>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DevOps Services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Logging</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Logstash - log, save, search, and visualize logs</a:t>
              </a:r>
            </a:p>
          </p:txBody>
        </p:sp>
        <p:sp>
          <p:nvSpPr>
            <p:cNvPr id="16" name="Rectangle 15"/>
            <p:cNvSpPr/>
            <p:nvPr/>
          </p:nvSpPr>
          <p:spPr>
            <a:xfrm>
              <a:off x="4234841" y="2856202"/>
              <a:ext cx="3661577" cy="1586398"/>
            </a:xfrm>
            <a:prstGeom prst="rect">
              <a:avLst/>
            </a:prstGeom>
            <a:solidFill>
              <a:sysClr val="window" lastClr="FFFFFF"/>
            </a:solidFill>
            <a:ln w="12700" cap="flat" cmpd="sng" algn="ctr">
              <a:solidFill>
                <a:srgbClr val="5B9BD5"/>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Commercialization Services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Business Operations </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nurego - to monetize services using subscription mgmt., profitability analysis, and customer segmentation</a:t>
              </a:r>
            </a:p>
          </p:txBody>
        </p:sp>
      </p:grpSp>
      <p:sp>
        <p:nvSpPr>
          <p:cNvPr id="17" name="Rectangle 16"/>
          <p:cNvSpPr/>
          <p:nvPr/>
        </p:nvSpPr>
        <p:spPr>
          <a:xfrm>
            <a:off x="0" y="753882"/>
            <a:ext cx="2294764" cy="6091033"/>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314" y="881144"/>
            <a:ext cx="2292450" cy="590931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Calibri" panose="020F0502020204030204" pitchFamily="34" charset="0"/>
              </a:rPr>
              <a:t>Platform for future of all GE applications and services</a:t>
            </a:r>
          </a:p>
          <a:p>
            <a:pPr marL="285750" indent="-285750">
              <a:buFont typeface="Arial" panose="020B0604020202020204" pitchFamily="34" charset="0"/>
              <a:buChar char="•"/>
            </a:pPr>
            <a:endParaRPr lang="en-US" dirty="0">
              <a:solidFill>
                <a:schemeClr val="bg1"/>
              </a:solidFill>
              <a:latin typeface="Calibri" panose="020F0502020204030204" pitchFamily="34" charset="0"/>
            </a:endParaRPr>
          </a:p>
          <a:p>
            <a:pPr marL="285750" indent="-285750">
              <a:buFont typeface="Arial" panose="020B0604020202020204" pitchFamily="34" charset="0"/>
              <a:buChar char="•"/>
            </a:pPr>
            <a:r>
              <a:rPr lang="en-US" dirty="0">
                <a:solidFill>
                  <a:schemeClr val="bg1"/>
                </a:solidFill>
                <a:latin typeface="Calibri" panose="020F0502020204030204" pitchFamily="34" charset="0"/>
              </a:rPr>
              <a:t>Built on Pivotal Cloud Foundry PaaS</a:t>
            </a:r>
          </a:p>
          <a:p>
            <a:pPr marL="285750" indent="-285750">
              <a:buFont typeface="Arial" panose="020B0604020202020204" pitchFamily="34" charset="0"/>
              <a:buChar char="•"/>
            </a:pPr>
            <a:endParaRPr lang="en-US" dirty="0">
              <a:solidFill>
                <a:schemeClr val="bg1"/>
              </a:solidFill>
              <a:latin typeface="Calibri" panose="020F0502020204030204" pitchFamily="34" charset="0"/>
            </a:endParaRPr>
          </a:p>
          <a:p>
            <a:pPr marL="285750" indent="-285750">
              <a:buFont typeface="Arial" panose="020B0604020202020204" pitchFamily="34" charset="0"/>
              <a:buChar char="•"/>
            </a:pPr>
            <a:r>
              <a:rPr lang="en-US" dirty="0">
                <a:solidFill>
                  <a:schemeClr val="bg1"/>
                </a:solidFill>
                <a:latin typeface="Calibri" panose="020F0502020204030204" pitchFamily="34" charset="0"/>
              </a:rPr>
              <a:t>Microservices-based architecture</a:t>
            </a:r>
          </a:p>
          <a:p>
            <a:pPr marL="285750" indent="-285750">
              <a:buFont typeface="Arial" panose="020B0604020202020204" pitchFamily="34" charset="0"/>
              <a:buChar char="•"/>
            </a:pPr>
            <a:endParaRPr lang="en-US" dirty="0">
              <a:solidFill>
                <a:schemeClr val="bg1"/>
              </a:solidFill>
              <a:latin typeface="Calibri" panose="020F0502020204030204" pitchFamily="34" charset="0"/>
            </a:endParaRPr>
          </a:p>
          <a:p>
            <a:pPr marL="285750" indent="-285750">
              <a:buFont typeface="Arial" panose="020B0604020202020204" pitchFamily="34" charset="0"/>
              <a:buChar char="•"/>
            </a:pPr>
            <a:r>
              <a:rPr lang="en-US" dirty="0">
                <a:solidFill>
                  <a:schemeClr val="bg1"/>
                </a:solidFill>
                <a:latin typeface="Calibri" panose="020F0502020204030204" pitchFamily="34" charset="0"/>
              </a:rPr>
              <a:t>Pre-built templates &amp; accelerators</a:t>
            </a:r>
          </a:p>
          <a:p>
            <a:pPr marL="285750" indent="-285750">
              <a:buFont typeface="Arial" panose="020B0604020202020204" pitchFamily="34" charset="0"/>
              <a:buChar char="•"/>
            </a:pPr>
            <a:endParaRPr lang="en-US" dirty="0">
              <a:solidFill>
                <a:schemeClr val="bg1"/>
              </a:solidFill>
              <a:latin typeface="Calibri" panose="020F0502020204030204" pitchFamily="34" charset="0"/>
            </a:endParaRPr>
          </a:p>
          <a:p>
            <a:pPr marL="285750" indent="-285750">
              <a:buFont typeface="Arial" panose="020B0604020202020204" pitchFamily="34" charset="0"/>
              <a:buChar char="•"/>
            </a:pPr>
            <a:r>
              <a:rPr lang="en-US" dirty="0">
                <a:solidFill>
                  <a:schemeClr val="bg1"/>
                </a:solidFill>
                <a:latin typeface="Calibri" panose="020F0502020204030204" pitchFamily="34" charset="0"/>
              </a:rPr>
              <a:t>UI components for Web &amp; Mobile</a:t>
            </a:r>
          </a:p>
          <a:p>
            <a:pPr marL="285750" indent="-285750">
              <a:buFont typeface="Arial" panose="020B0604020202020204" pitchFamily="34" charset="0"/>
              <a:buChar char="•"/>
            </a:pPr>
            <a:endParaRPr lang="en-US" dirty="0">
              <a:solidFill>
                <a:schemeClr val="bg1"/>
              </a:solidFill>
              <a:latin typeface="Calibri" panose="020F0502020204030204" pitchFamily="34" charset="0"/>
            </a:endParaRPr>
          </a:p>
          <a:p>
            <a:pPr marL="285750" indent="-285750">
              <a:buFont typeface="Arial" panose="020B0604020202020204" pitchFamily="34" charset="0"/>
              <a:buChar char="•"/>
            </a:pPr>
            <a:r>
              <a:rPr lang="en-US" dirty="0">
                <a:solidFill>
                  <a:schemeClr val="bg1"/>
                </a:solidFill>
                <a:latin typeface="Calibri" panose="020F0502020204030204" pitchFamily="34" charset="0"/>
              </a:rPr>
              <a:t>Rich services ecosystem </a:t>
            </a:r>
          </a:p>
          <a:p>
            <a:pPr lvl="1"/>
            <a:endParaRPr lang="en-US" dirty="0">
              <a:solidFill>
                <a:schemeClr val="bg1"/>
              </a:solidFill>
              <a:latin typeface="Calibri" panose="020F0502020204030204" pitchFamily="34" charset="0"/>
            </a:endParaRPr>
          </a:p>
        </p:txBody>
      </p:sp>
    </p:spTree>
    <p:extLst>
      <p:ext uri="{BB962C8B-B14F-4D97-AF65-F5344CB8AC3E}">
        <p14:creationId xmlns:p14="http://schemas.microsoft.com/office/powerpoint/2010/main" val="1247010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rgbClr val="1E4191">
              <a:lumMod val="60000"/>
              <a:lumOff val="40000"/>
            </a:srgbClr>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266" b="0" i="0" u="none" strike="noStrike" kern="0" cap="none" spc="0" normalizeH="0" baseline="0" noProof="0">
              <a:ln>
                <a:noFill/>
              </a:ln>
              <a:solidFill>
                <a:srgbClr val="1E4191"/>
              </a:solidFill>
              <a:effectLst/>
              <a:uLnTx/>
              <a:uFillTx/>
              <a:latin typeface="GE Inspira Pitch"/>
            </a:endParaRPr>
          </a:p>
        </p:txBody>
      </p:sp>
      <p:sp>
        <p:nvSpPr>
          <p:cNvPr id="1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latin typeface="GE Inspira Pitch"/>
            </a:endParaRPr>
          </a:p>
        </p:txBody>
      </p:sp>
      <p:sp>
        <p:nvSpPr>
          <p:cNvPr id="4" name="Title 1"/>
          <p:cNvSpPr txBox="1">
            <a:spLocks/>
          </p:cNvSpPr>
          <p:nvPr/>
        </p:nvSpPr>
        <p:spPr>
          <a:xfrm>
            <a:off x="1718930" y="101448"/>
            <a:ext cx="8436864" cy="530352"/>
          </a:xfrm>
          <a:prstGeom prst="rect">
            <a:avLst/>
          </a:prstGeom>
        </p:spPr>
        <p:txBody>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r>
              <a:rPr lang="en-US" sz="4000" dirty="0">
                <a:solidFill>
                  <a:schemeClr val="bg1"/>
                </a:solidFill>
                <a:latin typeface="+mj-lt"/>
              </a:rPr>
              <a:t>Solution Context</a:t>
            </a:r>
          </a:p>
        </p:txBody>
      </p:sp>
      <p:sp>
        <p:nvSpPr>
          <p:cNvPr id="19" name="Content Placeholder 1"/>
          <p:cNvSpPr txBox="1">
            <a:spLocks/>
          </p:cNvSpPr>
          <p:nvPr/>
        </p:nvSpPr>
        <p:spPr bwMode="auto">
          <a:xfrm>
            <a:off x="173914" y="901438"/>
            <a:ext cx="12018086" cy="59189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u="sng" dirty="0">
                <a:solidFill>
                  <a:srgbClr val="5881DD"/>
                </a:solidFill>
              </a:rPr>
              <a:t>Opportunities</a:t>
            </a:r>
            <a:endParaRPr lang="en-US" sz="1600" u="sng" dirty="0">
              <a:solidFill>
                <a:srgbClr val="5881DD"/>
              </a:solidFill>
            </a:endParaRPr>
          </a:p>
          <a:p>
            <a:pPr>
              <a:buClr>
                <a:srgbClr val="5881DD"/>
              </a:buClr>
            </a:pPr>
            <a:endParaRPr lang="en-US" sz="1600" dirty="0">
              <a:solidFill>
                <a:srgbClr val="5881DD"/>
              </a:solidFill>
            </a:endParaRPr>
          </a:p>
          <a:p>
            <a:r>
              <a:rPr lang="en-US" sz="1600" dirty="0">
                <a:solidFill>
                  <a:srgbClr val="5881DD"/>
                </a:solidFill>
              </a:rPr>
              <a:t>Substantial opportunities exist for GE to </a:t>
            </a:r>
            <a:r>
              <a:rPr lang="en-US" sz="1600" b="1" dirty="0">
                <a:solidFill>
                  <a:srgbClr val="5881DD"/>
                </a:solidFill>
              </a:rPr>
              <a:t>create and market secure, reliable, standards-based Application Programming Interfaces (APIs) </a:t>
            </a:r>
            <a:r>
              <a:rPr lang="en-US" sz="1600" dirty="0">
                <a:solidFill>
                  <a:srgbClr val="5881DD"/>
                </a:solidFill>
              </a:rPr>
              <a:t>that will…</a:t>
            </a:r>
          </a:p>
          <a:p>
            <a:endParaRPr lang="en-US" sz="1600" b="1" dirty="0">
              <a:solidFill>
                <a:srgbClr val="5881DD"/>
              </a:solidFill>
            </a:endParaRPr>
          </a:p>
          <a:p>
            <a:r>
              <a:rPr lang="en-US" sz="1600" b="1" dirty="0">
                <a:solidFill>
                  <a:srgbClr val="5881DD"/>
                </a:solidFill>
              </a:rPr>
              <a:t>Enable GE to:</a:t>
            </a:r>
          </a:p>
          <a:p>
            <a:pPr marL="285750" indent="-285750">
              <a:buFont typeface="Wingdings" panose="05000000000000000000" pitchFamily="2" charset="2"/>
              <a:buChar char="§"/>
            </a:pPr>
            <a:r>
              <a:rPr lang="en-US" sz="1600" b="1" dirty="0">
                <a:solidFill>
                  <a:srgbClr val="5881DD"/>
                </a:solidFill>
              </a:rPr>
              <a:t>Generate new revenue </a:t>
            </a:r>
            <a:r>
              <a:rPr lang="en-US" sz="1600" dirty="0">
                <a:solidFill>
                  <a:srgbClr val="5881DD"/>
                </a:solidFill>
              </a:rPr>
              <a:t>streams</a:t>
            </a:r>
          </a:p>
          <a:p>
            <a:pPr marL="285750" indent="-285750">
              <a:buFont typeface="Wingdings" panose="05000000000000000000" pitchFamily="2" charset="2"/>
              <a:buChar char="§"/>
            </a:pPr>
            <a:r>
              <a:rPr lang="en-US" sz="1600" b="1" dirty="0">
                <a:solidFill>
                  <a:srgbClr val="5881DD"/>
                </a:solidFill>
              </a:rPr>
              <a:t>Market individual capabilities and packages of capabilities </a:t>
            </a:r>
            <a:r>
              <a:rPr lang="en-US" sz="1600" dirty="0">
                <a:solidFill>
                  <a:srgbClr val="5881DD"/>
                </a:solidFill>
              </a:rPr>
              <a:t>as subscriptions</a:t>
            </a:r>
          </a:p>
          <a:p>
            <a:pPr marL="285750" indent="-285750">
              <a:buFont typeface="Wingdings" panose="05000000000000000000" pitchFamily="2" charset="2"/>
              <a:buChar char="§"/>
            </a:pPr>
            <a:r>
              <a:rPr lang="en-US" sz="1600" b="1" dirty="0">
                <a:solidFill>
                  <a:srgbClr val="5881DD"/>
                </a:solidFill>
              </a:rPr>
              <a:t>Gain deep visibility in demand and usage </a:t>
            </a:r>
            <a:r>
              <a:rPr lang="en-US" sz="1600" dirty="0">
                <a:solidFill>
                  <a:srgbClr val="5881DD"/>
                </a:solidFill>
              </a:rPr>
              <a:t>of individual features and functionality through usage metering</a:t>
            </a:r>
          </a:p>
          <a:p>
            <a:pPr marL="285750" indent="-285750">
              <a:buFont typeface="Wingdings" panose="05000000000000000000" pitchFamily="2" charset="2"/>
              <a:buChar char="§"/>
            </a:pPr>
            <a:r>
              <a:rPr lang="en-US" sz="1600" b="1" dirty="0">
                <a:solidFill>
                  <a:srgbClr val="5881DD"/>
                </a:solidFill>
              </a:rPr>
              <a:t>Accurately invoice customers, users, and developers </a:t>
            </a:r>
            <a:r>
              <a:rPr lang="en-US" sz="1600" dirty="0">
                <a:solidFill>
                  <a:srgbClr val="5881DD"/>
                </a:solidFill>
              </a:rPr>
              <a:t>based on their actual usage of features and functionality</a:t>
            </a:r>
          </a:p>
          <a:p>
            <a:endParaRPr lang="en-US" sz="1600" b="1" dirty="0">
              <a:solidFill>
                <a:srgbClr val="5881DD"/>
              </a:solidFill>
            </a:endParaRPr>
          </a:p>
          <a:p>
            <a:r>
              <a:rPr lang="en-US" sz="1600" b="1" dirty="0">
                <a:solidFill>
                  <a:srgbClr val="5881DD"/>
                </a:solidFill>
              </a:rPr>
              <a:t>Enable GE’s customers, </a:t>
            </a:r>
            <a:r>
              <a:rPr lang="en-US" sz="1600" b="1" dirty="0" err="1">
                <a:solidFill>
                  <a:srgbClr val="5881DD"/>
                </a:solidFill>
              </a:rPr>
              <a:t>Predix</a:t>
            </a:r>
            <a:r>
              <a:rPr lang="en-US" sz="1600" b="1" dirty="0">
                <a:solidFill>
                  <a:srgbClr val="5881DD"/>
                </a:solidFill>
              </a:rPr>
              <a:t> users, and application developers to:</a:t>
            </a:r>
          </a:p>
          <a:p>
            <a:pPr marL="285750" indent="-285750">
              <a:buFont typeface="Wingdings" panose="05000000000000000000" pitchFamily="2" charset="2"/>
              <a:buChar char="§"/>
            </a:pPr>
            <a:r>
              <a:rPr lang="en-US" sz="1600" b="1" dirty="0">
                <a:solidFill>
                  <a:srgbClr val="5881DD"/>
                </a:solidFill>
              </a:rPr>
              <a:t>Integrate securely </a:t>
            </a:r>
            <a:r>
              <a:rPr lang="en-US" sz="1600" dirty="0">
                <a:solidFill>
                  <a:srgbClr val="5881DD"/>
                </a:solidFill>
              </a:rPr>
              <a:t>though standards-based Web interfaces</a:t>
            </a:r>
          </a:p>
          <a:p>
            <a:pPr marL="285750" indent="-285750">
              <a:buFont typeface="Wingdings" panose="05000000000000000000" pitchFamily="2" charset="2"/>
              <a:buChar char="§"/>
            </a:pPr>
            <a:r>
              <a:rPr lang="en-US" sz="1600" b="1" dirty="0">
                <a:solidFill>
                  <a:srgbClr val="5881DD"/>
                </a:solidFill>
              </a:rPr>
              <a:t>Incorporate functionality into applications </a:t>
            </a:r>
            <a:r>
              <a:rPr lang="en-US" sz="1600" dirty="0">
                <a:solidFill>
                  <a:srgbClr val="5881DD"/>
                </a:solidFill>
              </a:rPr>
              <a:t>and IT solutions</a:t>
            </a:r>
          </a:p>
          <a:p>
            <a:pPr marL="285750" indent="-285750">
              <a:buFont typeface="Wingdings" panose="05000000000000000000" pitchFamily="2" charset="2"/>
              <a:buChar char="§"/>
            </a:pPr>
            <a:r>
              <a:rPr lang="en-US" sz="1600" b="1" dirty="0">
                <a:solidFill>
                  <a:srgbClr val="5881DD"/>
                </a:solidFill>
              </a:rPr>
              <a:t>Create new and innovative solutions &amp; applications </a:t>
            </a:r>
            <a:r>
              <a:rPr lang="en-US" sz="1600" dirty="0">
                <a:solidFill>
                  <a:srgbClr val="5881DD"/>
                </a:solidFill>
              </a:rPr>
              <a:t>built on capabilities and functionality available in </a:t>
            </a:r>
            <a:r>
              <a:rPr lang="en-US" sz="1600" dirty="0" err="1">
                <a:solidFill>
                  <a:srgbClr val="5881DD"/>
                </a:solidFill>
              </a:rPr>
              <a:t>Predix</a:t>
            </a:r>
            <a:endParaRPr lang="en-US" sz="1600" dirty="0">
              <a:solidFill>
                <a:srgbClr val="5881DD"/>
              </a:solidFill>
            </a:endParaRPr>
          </a:p>
          <a:p>
            <a:pPr marL="285750" indent="-285750">
              <a:buFont typeface="Wingdings" panose="05000000000000000000" pitchFamily="2" charset="2"/>
              <a:buChar char="§"/>
            </a:pPr>
            <a:r>
              <a:rPr lang="en-US" sz="1600" b="1" dirty="0">
                <a:solidFill>
                  <a:srgbClr val="5881DD"/>
                </a:solidFill>
              </a:rPr>
              <a:t>Automate human interactions </a:t>
            </a:r>
            <a:r>
              <a:rPr lang="en-US" sz="1600" dirty="0">
                <a:solidFill>
                  <a:srgbClr val="5881DD"/>
                </a:solidFill>
              </a:rPr>
              <a:t>to reduce costs and exposure to operational risks</a:t>
            </a:r>
          </a:p>
          <a:p>
            <a:pPr marL="285750" indent="-285750">
              <a:buFont typeface="Wingdings" panose="05000000000000000000" pitchFamily="2" charset="2"/>
              <a:buChar char="§"/>
            </a:pPr>
            <a:r>
              <a:rPr lang="en-US" sz="1600" b="1" dirty="0">
                <a:solidFill>
                  <a:srgbClr val="5881DD"/>
                </a:solidFill>
              </a:rPr>
              <a:t>Automate reactions to events, trends and alarms </a:t>
            </a:r>
            <a:r>
              <a:rPr lang="en-US" sz="1600" dirty="0">
                <a:solidFill>
                  <a:srgbClr val="5881DD"/>
                </a:solidFill>
              </a:rPr>
              <a:t>in order to shorten reaction times and prevent service disruption &amp; outages</a:t>
            </a:r>
          </a:p>
          <a:p>
            <a:pPr marL="742950" lvl="1" indent="-285750">
              <a:buFont typeface="Wingdings" panose="05000000000000000000" pitchFamily="2" charset="2"/>
              <a:buChar char="§"/>
            </a:pPr>
            <a:endParaRPr lang="en-US" sz="1600" dirty="0">
              <a:solidFill>
                <a:srgbClr val="5881DD"/>
              </a:solidFill>
            </a:endParaRPr>
          </a:p>
          <a:p>
            <a:r>
              <a:rPr lang="en-US" sz="1600" strike="sngStrike" dirty="0">
                <a:solidFill>
                  <a:srgbClr val="FFC000"/>
                </a:solidFill>
              </a:rPr>
              <a:t>Additional opportunities are seen for </a:t>
            </a:r>
            <a:r>
              <a:rPr lang="en-US" sz="1600" b="1" strike="sngStrike" dirty="0">
                <a:solidFill>
                  <a:srgbClr val="FFC000"/>
                </a:solidFill>
              </a:rPr>
              <a:t>enhancements to reporting </a:t>
            </a:r>
            <a:r>
              <a:rPr lang="en-US" sz="1600" strike="sngStrike" dirty="0">
                <a:solidFill>
                  <a:srgbClr val="FFC000"/>
                </a:solidFill>
              </a:rPr>
              <a:t>:</a:t>
            </a:r>
          </a:p>
          <a:p>
            <a:pPr marL="285750" indent="-285750">
              <a:buFont typeface="Wingdings" panose="05000000000000000000" pitchFamily="2" charset="2"/>
              <a:buChar char="§"/>
            </a:pPr>
            <a:r>
              <a:rPr lang="en-US" sz="1600" strike="sngStrike" dirty="0">
                <a:solidFill>
                  <a:srgbClr val="FFC000"/>
                </a:solidFill>
              </a:rPr>
              <a:t>Ability to deliver reports to external systems through standard integration mechanisms (ex: HTTP/S POST)</a:t>
            </a:r>
          </a:p>
          <a:p>
            <a:pPr marL="285750" indent="-285750">
              <a:buFont typeface="Wingdings" panose="05000000000000000000" pitchFamily="2" charset="2"/>
              <a:buChar char="§"/>
            </a:pPr>
            <a:r>
              <a:rPr lang="en-US" sz="1600" strike="sngStrike" dirty="0">
                <a:solidFill>
                  <a:srgbClr val="FFC000"/>
                </a:solidFill>
              </a:rPr>
              <a:t>Ability to report on data from multiple data sources</a:t>
            </a:r>
          </a:p>
          <a:p>
            <a:pPr>
              <a:buClr>
                <a:srgbClr val="5881DD"/>
              </a:buClr>
            </a:pPr>
            <a:endParaRPr lang="en-US" sz="1400" dirty="0">
              <a:solidFill>
                <a:srgbClr val="5881DD"/>
              </a:solidFill>
            </a:endParaRPr>
          </a:p>
        </p:txBody>
      </p:sp>
    </p:spTree>
    <p:extLst>
      <p:ext uri="{BB962C8B-B14F-4D97-AF65-F5344CB8AC3E}">
        <p14:creationId xmlns:p14="http://schemas.microsoft.com/office/powerpoint/2010/main" val="1081461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rgbClr val="1E4191">
              <a:lumMod val="60000"/>
              <a:lumOff val="40000"/>
            </a:srgbClr>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266" b="0" i="0" u="none" strike="noStrike" kern="0" cap="none" spc="0" normalizeH="0" baseline="0" noProof="0">
              <a:ln>
                <a:noFill/>
              </a:ln>
              <a:solidFill>
                <a:srgbClr val="1E4191"/>
              </a:solidFill>
              <a:effectLst/>
              <a:uLnTx/>
              <a:uFillTx/>
              <a:latin typeface="GE Inspira Pitch"/>
            </a:endParaRPr>
          </a:p>
        </p:txBody>
      </p:sp>
      <p:sp>
        <p:nvSpPr>
          <p:cNvPr id="1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latin typeface="GE Inspira Pitch"/>
            </a:endParaRPr>
          </a:p>
        </p:txBody>
      </p:sp>
      <p:sp>
        <p:nvSpPr>
          <p:cNvPr id="4" name="Title 1"/>
          <p:cNvSpPr txBox="1">
            <a:spLocks/>
          </p:cNvSpPr>
          <p:nvPr/>
        </p:nvSpPr>
        <p:spPr>
          <a:xfrm>
            <a:off x="1718930" y="101448"/>
            <a:ext cx="8436864" cy="530352"/>
          </a:xfrm>
          <a:prstGeom prst="rect">
            <a:avLst/>
          </a:prstGeom>
        </p:spPr>
        <p:txBody>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r>
              <a:rPr lang="en-US" sz="4000" dirty="0">
                <a:solidFill>
                  <a:schemeClr val="bg1"/>
                </a:solidFill>
                <a:latin typeface="+mj-lt"/>
              </a:rPr>
              <a:t>Solution Context</a:t>
            </a:r>
          </a:p>
        </p:txBody>
      </p:sp>
      <p:sp>
        <p:nvSpPr>
          <p:cNvPr id="19" name="Content Placeholder 1"/>
          <p:cNvSpPr txBox="1">
            <a:spLocks/>
          </p:cNvSpPr>
          <p:nvPr/>
        </p:nvSpPr>
        <p:spPr bwMode="auto">
          <a:xfrm>
            <a:off x="37652" y="962834"/>
            <a:ext cx="9902414" cy="571228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u="sng" dirty="0">
                <a:solidFill>
                  <a:srgbClr val="5881DD"/>
                </a:solidFill>
                <a:cs typeface="Calibri"/>
              </a:rPr>
              <a:t>Goals/Objectives</a:t>
            </a:r>
          </a:p>
          <a:p>
            <a:pPr marL="342900" indent="-342900">
              <a:buClr>
                <a:srgbClr val="5881DD"/>
              </a:buClr>
              <a:buFont typeface="Wingdings" panose="05000000000000000000" pitchFamily="2" charset="2"/>
              <a:buChar char="§"/>
            </a:pPr>
            <a:r>
              <a:rPr lang="en-US" sz="1600" dirty="0">
                <a:solidFill>
                  <a:srgbClr val="5881DD"/>
                </a:solidFill>
              </a:rPr>
              <a:t>Modernize functionality in InSight by transforming existing functionality to cloud-native, hyper-scalable microservices with secure, scalable APIs that provide GE’s customers, users, and </a:t>
            </a:r>
            <a:r>
              <a:rPr lang="en-US" sz="1600" dirty="0" err="1">
                <a:solidFill>
                  <a:srgbClr val="5881DD"/>
                </a:solidFill>
              </a:rPr>
              <a:t>Predix</a:t>
            </a:r>
            <a:r>
              <a:rPr lang="en-US" sz="1600" dirty="0">
                <a:solidFill>
                  <a:srgbClr val="5881DD"/>
                </a:solidFill>
              </a:rPr>
              <a:t> developers standards-compliant programmatic access to capabilities and functionality through RESTful APIs</a:t>
            </a:r>
          </a:p>
          <a:p>
            <a:pPr marL="742950" lvl="1" indent="-285750">
              <a:lnSpc>
                <a:spcPct val="107000"/>
              </a:lnSpc>
              <a:buClr>
                <a:srgbClr val="5881DD"/>
              </a:buClr>
              <a:buFont typeface="Wingdings" panose="05000000000000000000" pitchFamily="2" charset="2"/>
              <a:buChar char="§"/>
            </a:pPr>
            <a:r>
              <a:rPr lang="en-US" sz="1600" dirty="0">
                <a:solidFill>
                  <a:srgbClr val="5881DD"/>
                </a:solidFill>
              </a:rPr>
              <a:t>Initial focus area: Reporting</a:t>
            </a:r>
          </a:p>
          <a:p>
            <a:pPr marL="285750" indent="-285750">
              <a:lnSpc>
                <a:spcPct val="107000"/>
              </a:lnSpc>
              <a:buClr>
                <a:srgbClr val="5881DD"/>
              </a:buClr>
              <a:buFont typeface="Wingdings" panose="05000000000000000000" pitchFamily="2" charset="2"/>
              <a:buChar char="§"/>
            </a:pPr>
            <a:r>
              <a:rPr lang="en-US" sz="1600" dirty="0">
                <a:solidFill>
                  <a:srgbClr val="5881DD"/>
                </a:solidFill>
              </a:rPr>
              <a:t>Enhance reporting to support the following additional use cases:</a:t>
            </a:r>
          </a:p>
          <a:p>
            <a:pPr marL="742950" lvl="1" indent="-285750">
              <a:lnSpc>
                <a:spcPct val="107000"/>
              </a:lnSpc>
              <a:buClr>
                <a:srgbClr val="5881DD"/>
              </a:buClr>
              <a:buFont typeface="Wingdings" panose="05000000000000000000" pitchFamily="2" charset="2"/>
              <a:buChar char="§"/>
            </a:pPr>
            <a:r>
              <a:rPr lang="en-US" sz="1600" dirty="0">
                <a:solidFill>
                  <a:srgbClr val="5881DD"/>
                </a:solidFill>
              </a:rPr>
              <a:t>Multiple data sources (through data federation</a:t>
            </a:r>
            <a:r>
              <a:rPr lang="en-US" sz="1600" dirty="0">
                <a:solidFill>
                  <a:schemeClr val="accent4"/>
                </a:solidFill>
              </a:rPr>
              <a:t> </a:t>
            </a:r>
            <a:r>
              <a:rPr lang="en-US" sz="1600" dirty="0">
                <a:solidFill>
                  <a:srgbClr val="5881DD"/>
                </a:solidFill>
              </a:rPr>
              <a:t>within Predix Environment)</a:t>
            </a:r>
          </a:p>
          <a:p>
            <a:pPr marL="742950" lvl="1" indent="-285750">
              <a:lnSpc>
                <a:spcPct val="107000"/>
              </a:lnSpc>
              <a:buClr>
                <a:srgbClr val="5881DD"/>
              </a:buClr>
              <a:buFont typeface="Wingdings" panose="05000000000000000000" pitchFamily="2" charset="2"/>
              <a:buChar char="§"/>
            </a:pPr>
            <a:r>
              <a:rPr lang="en-US" sz="1600" strike="sngStrike" dirty="0">
                <a:solidFill>
                  <a:srgbClr val="FFC000"/>
                </a:solidFill>
              </a:rPr>
              <a:t>Delivery of reports to external systems through standards-compliant Web-based integrations: event notifications/web hooks, HTTPS posts, etc.</a:t>
            </a:r>
          </a:p>
          <a:p>
            <a:pPr lvl="2">
              <a:lnSpc>
                <a:spcPct val="107000"/>
              </a:lnSpc>
              <a:buClr>
                <a:srgbClr val="5881DD"/>
              </a:buClr>
            </a:pPr>
            <a:endParaRPr lang="en-US" sz="1600" b="1" dirty="0">
              <a:solidFill>
                <a:srgbClr val="5881DD"/>
              </a:solidFill>
              <a:cs typeface="Calibri"/>
            </a:endParaRPr>
          </a:p>
          <a:p>
            <a:r>
              <a:rPr lang="en-US" sz="1600" b="1" u="sng" dirty="0">
                <a:solidFill>
                  <a:srgbClr val="5881DD"/>
                </a:solidFill>
                <a:cs typeface="Calibri"/>
              </a:rPr>
              <a:t>Anticipated Outcomes</a:t>
            </a:r>
            <a:endParaRPr lang="en-US" sz="1600" strike="sngStrike" dirty="0">
              <a:solidFill>
                <a:schemeClr val="accent4"/>
              </a:solidFill>
            </a:endParaRPr>
          </a:p>
          <a:p>
            <a:pPr marL="285750" indent="-285750">
              <a:buClr>
                <a:srgbClr val="5881DD"/>
              </a:buClr>
              <a:buFont typeface="Wingdings" panose="05000000000000000000" pitchFamily="2" charset="2"/>
              <a:buChar char="§"/>
            </a:pPr>
            <a:r>
              <a:rPr lang="en-US" sz="1600" dirty="0">
                <a:solidFill>
                  <a:srgbClr val="5881DD"/>
                </a:solidFill>
              </a:rPr>
              <a:t>Reporting functionality is elastically scalable, leveraging cloud based infrastructure to automatically scale up and down as required, increasing infrastructure efficiency and reducing exposure to operational risks such as performance problems, scaling challenges, and service unavailability</a:t>
            </a:r>
          </a:p>
          <a:p>
            <a:pPr marL="285750" indent="-285750">
              <a:buClr>
                <a:srgbClr val="5881DD"/>
              </a:buClr>
              <a:buFont typeface="Wingdings" panose="05000000000000000000" pitchFamily="2" charset="2"/>
              <a:buChar char="§"/>
            </a:pPr>
            <a:r>
              <a:rPr lang="en-US" sz="1600" dirty="0">
                <a:solidFill>
                  <a:srgbClr val="5881DD"/>
                </a:solidFill>
              </a:rPr>
              <a:t>Functionality improvements around reporting are in place:</a:t>
            </a:r>
          </a:p>
          <a:p>
            <a:pPr marL="742950" lvl="1" indent="-285750">
              <a:buClr>
                <a:srgbClr val="5881DD"/>
              </a:buClr>
              <a:buFont typeface="Wingdings" panose="05000000000000000000" pitchFamily="2" charset="2"/>
              <a:buChar char="§"/>
            </a:pPr>
            <a:r>
              <a:rPr lang="en-US" sz="1600" dirty="0">
                <a:solidFill>
                  <a:srgbClr val="5881DD"/>
                </a:solidFill>
              </a:rPr>
              <a:t>Reports are able to leverage data from multiple data sources</a:t>
            </a:r>
            <a:r>
              <a:rPr lang="en-US" sz="1600" dirty="0">
                <a:solidFill>
                  <a:schemeClr val="accent4"/>
                </a:solidFill>
              </a:rPr>
              <a:t> </a:t>
            </a:r>
            <a:r>
              <a:rPr lang="en-US" sz="1600" dirty="0">
                <a:solidFill>
                  <a:srgbClr val="5881DD"/>
                </a:solidFill>
              </a:rPr>
              <a:t>within Predix</a:t>
            </a:r>
          </a:p>
          <a:p>
            <a:pPr marL="742950" lvl="1" indent="-285750">
              <a:buClr>
                <a:srgbClr val="5881DD"/>
              </a:buClr>
              <a:buFont typeface="Wingdings" panose="05000000000000000000" pitchFamily="2" charset="2"/>
              <a:buChar char="§"/>
            </a:pPr>
            <a:r>
              <a:rPr lang="en-US" sz="1600" strike="sngStrike" dirty="0">
                <a:solidFill>
                  <a:srgbClr val="FFC000"/>
                </a:solidFill>
              </a:rPr>
              <a:t>Reports are able to be delivered to external systems through standard Web based delivery mechanisms</a:t>
            </a:r>
          </a:p>
          <a:p>
            <a:pPr marL="285750" indent="-285750">
              <a:buClr>
                <a:srgbClr val="5881DD"/>
              </a:buClr>
              <a:buFont typeface="Wingdings" panose="05000000000000000000" pitchFamily="2" charset="2"/>
              <a:buChar char="§"/>
            </a:pPr>
            <a:r>
              <a:rPr lang="en-US" sz="1600" dirty="0">
                <a:solidFill>
                  <a:srgbClr val="5881DD"/>
                </a:solidFill>
              </a:rPr>
              <a:t>Continuous Integration and Delivery practices for version control, inspection automation, build automation, test automation, and deployment automation are in place and operational for reporting and for all new services created, minimizing time and manual effort required to deliver new functionality.</a:t>
            </a:r>
          </a:p>
          <a:p>
            <a:pPr marL="285750" indent="-285750">
              <a:buClr>
                <a:srgbClr val="5881DD"/>
              </a:buClr>
              <a:buFont typeface="Wingdings" panose="05000000000000000000" pitchFamily="2" charset="2"/>
              <a:buChar char="§"/>
            </a:pPr>
            <a:endParaRPr lang="en-US" sz="1600" dirty="0">
              <a:solidFill>
                <a:srgbClr val="5881DD"/>
              </a:solidFill>
              <a:cs typeface="Calibri"/>
            </a:endParaRPr>
          </a:p>
          <a:p>
            <a:pPr marL="285750" indent="-285750">
              <a:buClr>
                <a:srgbClr val="5881DD"/>
              </a:buClr>
              <a:buFont typeface="Wingdings" panose="05000000000000000000" pitchFamily="2" charset="2"/>
              <a:buChar char="§"/>
            </a:pPr>
            <a:endParaRPr lang="en-US" sz="1600" dirty="0">
              <a:solidFill>
                <a:srgbClr val="5881DD"/>
              </a:solidFill>
            </a:endParaRPr>
          </a:p>
        </p:txBody>
      </p:sp>
    </p:spTree>
    <p:extLst>
      <p:ext uri="{BB962C8B-B14F-4D97-AF65-F5344CB8AC3E}">
        <p14:creationId xmlns:p14="http://schemas.microsoft.com/office/powerpoint/2010/main" val="4111005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403703" y="1774291"/>
            <a:ext cx="632897" cy="988828"/>
          </a:xfrm>
          <a:prstGeom prst="roundRect">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1447780" y="1846007"/>
            <a:ext cx="545524" cy="788059"/>
          </a:xfrm>
          <a:prstGeom prst="roundRect">
            <a:avLst/>
          </a:prstGeom>
          <a:solidFill>
            <a:schemeClr val="bg1"/>
          </a:solid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bject 4"/>
          <p:cNvSpPr/>
          <p:nvPr/>
        </p:nvSpPr>
        <p:spPr>
          <a:xfrm>
            <a:off x="0" y="0"/>
            <a:ext cx="12200613"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solidFill>
                <a:srgbClr val="1E4191"/>
              </a:solidFill>
            </a:endParaRPr>
          </a:p>
        </p:txBody>
      </p:sp>
      <p:sp>
        <p:nvSpPr>
          <p:cNvPr id="3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endParaRPr>
          </a:p>
        </p:txBody>
      </p:sp>
      <p:sp>
        <p:nvSpPr>
          <p:cNvPr id="2" name="Title 1"/>
          <p:cNvSpPr>
            <a:spLocks noGrp="1"/>
          </p:cNvSpPr>
          <p:nvPr>
            <p:ph type="title"/>
          </p:nvPr>
        </p:nvSpPr>
        <p:spPr/>
        <p:txBody>
          <a:bodyPr/>
          <a:lstStyle/>
          <a:p>
            <a:r>
              <a:rPr lang="en-US" sz="3600" dirty="0">
                <a:solidFill>
                  <a:schemeClr val="bg1"/>
                </a:solidFill>
              </a:rPr>
              <a:t>Platform Vision</a:t>
            </a:r>
          </a:p>
        </p:txBody>
      </p:sp>
      <p:cxnSp>
        <p:nvCxnSpPr>
          <p:cNvPr id="17" name="Straight Connector 16"/>
          <p:cNvCxnSpPr/>
          <p:nvPr/>
        </p:nvCxnSpPr>
        <p:spPr>
          <a:xfrm>
            <a:off x="4175722" y="1340635"/>
            <a:ext cx="0" cy="5056094"/>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0" y="909313"/>
            <a:ext cx="4074127" cy="369332"/>
          </a:xfrm>
          <a:prstGeom prst="rect">
            <a:avLst/>
          </a:prstGeom>
          <a:noFill/>
        </p:spPr>
        <p:txBody>
          <a:bodyPr wrap="square" rtlCol="0">
            <a:spAutoFit/>
          </a:bodyPr>
          <a:lstStyle/>
          <a:p>
            <a:pPr algn="ctr"/>
            <a:r>
              <a:rPr lang="en-US" b="1" dirty="0">
                <a:solidFill>
                  <a:srgbClr val="1E4191">
                    <a:lumMod val="60000"/>
                    <a:lumOff val="40000"/>
                  </a:srgbClr>
                </a:solidFill>
              </a:rPr>
              <a:t>Current State</a:t>
            </a:r>
          </a:p>
        </p:txBody>
      </p:sp>
      <p:sp>
        <p:nvSpPr>
          <p:cNvPr id="10" name="TextBox 9"/>
          <p:cNvSpPr txBox="1"/>
          <p:nvPr/>
        </p:nvSpPr>
        <p:spPr>
          <a:xfrm>
            <a:off x="41079" y="2081588"/>
            <a:ext cx="376026" cy="261610"/>
          </a:xfrm>
          <a:prstGeom prst="rect">
            <a:avLst/>
          </a:prstGeom>
          <a:noFill/>
        </p:spPr>
        <p:txBody>
          <a:bodyPr wrap="square" rtlCol="0">
            <a:spAutoFit/>
          </a:bodyPr>
          <a:lstStyle/>
          <a:p>
            <a:r>
              <a:rPr lang="en-US" sz="1100" b="1" dirty="0">
                <a:solidFill>
                  <a:srgbClr val="1E4191">
                    <a:lumMod val="60000"/>
                    <a:lumOff val="40000"/>
                  </a:srgbClr>
                </a:solidFill>
              </a:rPr>
              <a:t>UI</a:t>
            </a:r>
          </a:p>
        </p:txBody>
      </p:sp>
      <p:sp>
        <p:nvSpPr>
          <p:cNvPr id="11" name="TextBox 10"/>
          <p:cNvSpPr txBox="1"/>
          <p:nvPr/>
        </p:nvSpPr>
        <p:spPr>
          <a:xfrm>
            <a:off x="41079" y="2850417"/>
            <a:ext cx="1316051" cy="600164"/>
          </a:xfrm>
          <a:prstGeom prst="rect">
            <a:avLst/>
          </a:prstGeom>
          <a:noFill/>
        </p:spPr>
        <p:txBody>
          <a:bodyPr wrap="square" rtlCol="0">
            <a:spAutoFit/>
          </a:bodyPr>
          <a:lstStyle/>
          <a:p>
            <a:r>
              <a:rPr lang="en-US" sz="1100" b="1" dirty="0">
                <a:solidFill>
                  <a:srgbClr val="1E4191">
                    <a:lumMod val="60000"/>
                    <a:lumOff val="40000"/>
                  </a:srgbClr>
                </a:solidFill>
              </a:rPr>
              <a:t>Application </a:t>
            </a:r>
            <a:br>
              <a:rPr lang="en-US" sz="1100" b="1" dirty="0">
                <a:solidFill>
                  <a:srgbClr val="1E4191">
                    <a:lumMod val="60000"/>
                    <a:lumOff val="40000"/>
                  </a:srgbClr>
                </a:solidFill>
              </a:rPr>
            </a:br>
            <a:r>
              <a:rPr lang="en-US" sz="1100" b="1" dirty="0">
                <a:solidFill>
                  <a:srgbClr val="1E4191">
                    <a:lumMod val="60000"/>
                    <a:lumOff val="40000"/>
                  </a:srgbClr>
                </a:solidFill>
              </a:rPr>
              <a:t>Services</a:t>
            </a:r>
            <a:br>
              <a:rPr lang="en-US" sz="1100" b="1" dirty="0">
                <a:solidFill>
                  <a:srgbClr val="1E4191">
                    <a:lumMod val="60000"/>
                    <a:lumOff val="40000"/>
                  </a:srgbClr>
                </a:solidFill>
              </a:rPr>
            </a:br>
            <a:r>
              <a:rPr lang="en-US" sz="1100" b="1" dirty="0">
                <a:solidFill>
                  <a:srgbClr val="1E4191">
                    <a:lumMod val="60000"/>
                    <a:lumOff val="40000"/>
                  </a:srgbClr>
                </a:solidFill>
              </a:rPr>
              <a:t>Layer</a:t>
            </a:r>
          </a:p>
        </p:txBody>
      </p:sp>
      <p:sp>
        <p:nvSpPr>
          <p:cNvPr id="12" name="TextBox 11"/>
          <p:cNvSpPr txBox="1"/>
          <p:nvPr/>
        </p:nvSpPr>
        <p:spPr>
          <a:xfrm>
            <a:off x="41079" y="5446896"/>
            <a:ext cx="1291855" cy="430887"/>
          </a:xfrm>
          <a:prstGeom prst="rect">
            <a:avLst/>
          </a:prstGeom>
          <a:noFill/>
        </p:spPr>
        <p:txBody>
          <a:bodyPr wrap="square" rtlCol="0">
            <a:spAutoFit/>
          </a:bodyPr>
          <a:lstStyle/>
          <a:p>
            <a:r>
              <a:rPr lang="en-US" sz="1100" b="1" dirty="0">
                <a:solidFill>
                  <a:srgbClr val="1E4191">
                    <a:lumMod val="60000"/>
                    <a:lumOff val="40000"/>
                  </a:srgbClr>
                </a:solidFill>
              </a:rPr>
              <a:t>Backend   </a:t>
            </a:r>
            <a:br>
              <a:rPr lang="en-US" sz="1100" b="1" dirty="0">
                <a:solidFill>
                  <a:srgbClr val="1E4191">
                    <a:lumMod val="60000"/>
                    <a:lumOff val="40000"/>
                  </a:srgbClr>
                </a:solidFill>
              </a:rPr>
            </a:br>
            <a:r>
              <a:rPr lang="en-US" sz="1100" b="1" dirty="0">
                <a:solidFill>
                  <a:srgbClr val="1E4191">
                    <a:lumMod val="60000"/>
                    <a:lumOff val="40000"/>
                  </a:srgbClr>
                </a:solidFill>
              </a:rPr>
              <a:t>Dependencies</a:t>
            </a:r>
          </a:p>
        </p:txBody>
      </p:sp>
      <p:sp>
        <p:nvSpPr>
          <p:cNvPr id="13" name="TextBox 12"/>
          <p:cNvSpPr txBox="1"/>
          <p:nvPr/>
        </p:nvSpPr>
        <p:spPr>
          <a:xfrm>
            <a:off x="41079" y="6290359"/>
            <a:ext cx="1154687" cy="261610"/>
          </a:xfrm>
          <a:prstGeom prst="rect">
            <a:avLst/>
          </a:prstGeom>
          <a:noFill/>
        </p:spPr>
        <p:txBody>
          <a:bodyPr wrap="square" rtlCol="0">
            <a:spAutoFit/>
          </a:bodyPr>
          <a:lstStyle/>
          <a:p>
            <a:r>
              <a:rPr lang="en-US" sz="1100" b="1" dirty="0">
                <a:solidFill>
                  <a:srgbClr val="1E4191">
                    <a:lumMod val="60000"/>
                    <a:lumOff val="40000"/>
                  </a:srgbClr>
                </a:solidFill>
              </a:rPr>
              <a:t>Infrastructure</a:t>
            </a:r>
          </a:p>
        </p:txBody>
      </p:sp>
      <p:grpSp>
        <p:nvGrpSpPr>
          <p:cNvPr id="9" name="Group 8"/>
          <p:cNvGrpSpPr/>
          <p:nvPr/>
        </p:nvGrpSpPr>
        <p:grpSpPr>
          <a:xfrm>
            <a:off x="2173397" y="1774291"/>
            <a:ext cx="1632831" cy="988828"/>
            <a:chOff x="1259225" y="1967024"/>
            <a:chExt cx="1632831" cy="988828"/>
          </a:xfrm>
        </p:grpSpPr>
        <p:sp>
          <p:nvSpPr>
            <p:cNvPr id="14" name="Rectangle 13"/>
            <p:cNvSpPr/>
            <p:nvPr/>
          </p:nvSpPr>
          <p:spPr>
            <a:xfrm>
              <a:off x="1259225" y="1967024"/>
              <a:ext cx="1632831" cy="988828"/>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5" name="Rectangle 14"/>
            <p:cNvSpPr/>
            <p:nvPr/>
          </p:nvSpPr>
          <p:spPr>
            <a:xfrm>
              <a:off x="1329927" y="2118427"/>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6" name="Rectangle 15"/>
            <p:cNvSpPr/>
            <p:nvPr/>
          </p:nvSpPr>
          <p:spPr>
            <a:xfrm>
              <a:off x="1329927" y="2354411"/>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8" name="Rectangle 17"/>
            <p:cNvSpPr/>
            <p:nvPr/>
          </p:nvSpPr>
          <p:spPr>
            <a:xfrm>
              <a:off x="1329926" y="2590395"/>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9" name="Rectangle 18"/>
            <p:cNvSpPr/>
            <p:nvPr/>
          </p:nvSpPr>
          <p:spPr>
            <a:xfrm>
              <a:off x="1259225" y="2826799"/>
              <a:ext cx="1632831" cy="129053"/>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0" name="Rectangle 19"/>
            <p:cNvSpPr/>
            <p:nvPr/>
          </p:nvSpPr>
          <p:spPr>
            <a:xfrm>
              <a:off x="1259225" y="1967024"/>
              <a:ext cx="1632831" cy="129053"/>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1" name="Rectangle 20"/>
            <p:cNvSpPr/>
            <p:nvPr/>
          </p:nvSpPr>
          <p:spPr>
            <a:xfrm>
              <a:off x="1623526" y="2149869"/>
              <a:ext cx="1126128" cy="62313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7" name="Freeform 6"/>
            <p:cNvSpPr/>
            <p:nvPr/>
          </p:nvSpPr>
          <p:spPr>
            <a:xfrm>
              <a:off x="2076230" y="2191612"/>
              <a:ext cx="486780" cy="607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2100880" y="2344012"/>
              <a:ext cx="486780" cy="607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687556" y="2182507"/>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8" name="Rectangle 27"/>
            <p:cNvSpPr/>
            <p:nvPr/>
          </p:nvSpPr>
          <p:spPr>
            <a:xfrm>
              <a:off x="1698760" y="2482826"/>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9" name="Rectangle 28"/>
            <p:cNvSpPr/>
            <p:nvPr/>
          </p:nvSpPr>
          <p:spPr>
            <a:xfrm>
              <a:off x="2032697" y="2473855"/>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grpSp>
      <p:sp>
        <p:nvSpPr>
          <p:cNvPr id="40" name="Rectangle 39"/>
          <p:cNvSpPr/>
          <p:nvPr/>
        </p:nvSpPr>
        <p:spPr>
          <a:xfrm>
            <a:off x="1482947" y="1947944"/>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1" name="Rectangle 40"/>
          <p:cNvSpPr/>
          <p:nvPr/>
        </p:nvSpPr>
        <p:spPr>
          <a:xfrm>
            <a:off x="1482947" y="2134387"/>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2" name="Rectangle 41"/>
          <p:cNvSpPr/>
          <p:nvPr/>
        </p:nvSpPr>
        <p:spPr>
          <a:xfrm>
            <a:off x="1482947" y="2308130"/>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5" name="Rounded Rectangle 44"/>
          <p:cNvSpPr/>
          <p:nvPr/>
        </p:nvSpPr>
        <p:spPr>
          <a:xfrm>
            <a:off x="1583208" y="1898445"/>
            <a:ext cx="384562" cy="668725"/>
          </a:xfrm>
          <a:prstGeom prst="roundRect">
            <a:avLst/>
          </a:prstGeom>
          <a:noFill/>
          <a:ln w="63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6" name="Freeform 45"/>
          <p:cNvSpPr/>
          <p:nvPr/>
        </p:nvSpPr>
        <p:spPr>
          <a:xfrm>
            <a:off x="1737802" y="1980952"/>
            <a:ext cx="166231" cy="692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a:off x="1746220" y="2056244"/>
            <a:ext cx="166231" cy="692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605074" y="2005367"/>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9" name="Rectangle 48"/>
          <p:cNvSpPr/>
          <p:nvPr/>
        </p:nvSpPr>
        <p:spPr>
          <a:xfrm>
            <a:off x="1608900" y="2160369"/>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50" name="Rectangle 49"/>
          <p:cNvSpPr/>
          <p:nvPr/>
        </p:nvSpPr>
        <p:spPr>
          <a:xfrm>
            <a:off x="1729286" y="2159668"/>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51" name="Rectangle 50"/>
          <p:cNvSpPr/>
          <p:nvPr/>
        </p:nvSpPr>
        <p:spPr>
          <a:xfrm>
            <a:off x="1612075" y="2306419"/>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52" name="Rectangle 51"/>
          <p:cNvSpPr/>
          <p:nvPr/>
        </p:nvSpPr>
        <p:spPr>
          <a:xfrm>
            <a:off x="1732461" y="2305718"/>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53" name="Rectangle 52"/>
          <p:cNvSpPr/>
          <p:nvPr/>
        </p:nvSpPr>
        <p:spPr>
          <a:xfrm>
            <a:off x="1479772" y="2466880"/>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2" name="Oval 21"/>
          <p:cNvSpPr/>
          <p:nvPr/>
        </p:nvSpPr>
        <p:spPr>
          <a:xfrm>
            <a:off x="1671008" y="2648892"/>
            <a:ext cx="92168" cy="91440"/>
          </a:xfrm>
          <a:prstGeom prst="ellipse">
            <a:avLst/>
          </a:prstGeom>
          <a:solidFill>
            <a:schemeClr val="bg1"/>
          </a:solid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1407468" y="2865213"/>
            <a:ext cx="2449803" cy="49126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3" name="Oval 22"/>
          <p:cNvSpPr/>
          <p:nvPr/>
        </p:nvSpPr>
        <p:spPr>
          <a:xfrm>
            <a:off x="1486282" y="2965243"/>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2314543" y="2965243"/>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3142804" y="2965243"/>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Direct Access Storage 57"/>
          <p:cNvSpPr/>
          <p:nvPr/>
        </p:nvSpPr>
        <p:spPr>
          <a:xfrm>
            <a:off x="1495628" y="5583423"/>
            <a:ext cx="472761" cy="174293"/>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a:off x="2793596" y="5465750"/>
            <a:ext cx="526218"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p:cNvGrpSpPr/>
          <p:nvPr/>
        </p:nvGrpSpPr>
        <p:grpSpPr>
          <a:xfrm>
            <a:off x="2928688" y="5557664"/>
            <a:ext cx="258496" cy="253833"/>
            <a:chOff x="1298781" y="3822989"/>
            <a:chExt cx="390186" cy="354791"/>
          </a:xfrm>
        </p:grpSpPr>
        <p:sp>
          <p:nvSpPr>
            <p:cNvPr id="68" name="Oval 67"/>
            <p:cNvSpPr/>
            <p:nvPr/>
          </p:nvSpPr>
          <p:spPr>
            <a:xfrm>
              <a:off x="1315115" y="3848167"/>
              <a:ext cx="347011" cy="310177"/>
            </a:xfrm>
            <a:prstGeom prst="ellipse">
              <a:avLst/>
            </a:prstGeom>
            <a:no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1446450" y="3822989"/>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1450204" y="4113151"/>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1616663"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1298781"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1607569" y="3887187"/>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1303335" y="388377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Flowchart: Direct Access Storage 76"/>
          <p:cNvSpPr/>
          <p:nvPr/>
        </p:nvSpPr>
        <p:spPr>
          <a:xfrm>
            <a:off x="2062423" y="5578426"/>
            <a:ext cx="472761" cy="174293"/>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p:cNvSpPr/>
          <p:nvPr/>
        </p:nvSpPr>
        <p:spPr>
          <a:xfrm>
            <a:off x="1411438" y="5465750"/>
            <a:ext cx="1265187"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ed Rectangle 78"/>
          <p:cNvSpPr/>
          <p:nvPr/>
        </p:nvSpPr>
        <p:spPr>
          <a:xfrm>
            <a:off x="3393754" y="5465750"/>
            <a:ext cx="532940"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lowchart: Magnetic Disk 79"/>
          <p:cNvSpPr/>
          <p:nvPr/>
        </p:nvSpPr>
        <p:spPr>
          <a:xfrm>
            <a:off x="3489469" y="5561306"/>
            <a:ext cx="218516" cy="191824"/>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lowchart: Magnetic Disk 80"/>
          <p:cNvSpPr/>
          <p:nvPr/>
        </p:nvSpPr>
        <p:spPr>
          <a:xfrm>
            <a:off x="3578261" y="5673951"/>
            <a:ext cx="218516" cy="191824"/>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1423747"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85" name="Rectangle 84"/>
          <p:cNvSpPr/>
          <p:nvPr/>
        </p:nvSpPr>
        <p:spPr>
          <a:xfrm>
            <a:off x="1969218"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86" name="Rectangle 85"/>
          <p:cNvSpPr/>
          <p:nvPr/>
        </p:nvSpPr>
        <p:spPr>
          <a:xfrm>
            <a:off x="2514689"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88" name="Rectangle 87"/>
          <p:cNvSpPr/>
          <p:nvPr/>
        </p:nvSpPr>
        <p:spPr>
          <a:xfrm>
            <a:off x="3060160"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89" name="Rectangle 88"/>
          <p:cNvSpPr/>
          <p:nvPr/>
        </p:nvSpPr>
        <p:spPr>
          <a:xfrm>
            <a:off x="3605632"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98" name="Rectangle 97"/>
          <p:cNvSpPr/>
          <p:nvPr/>
        </p:nvSpPr>
        <p:spPr>
          <a:xfrm>
            <a:off x="1407035" y="3527468"/>
            <a:ext cx="2423862" cy="1118770"/>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10" name="TextBox 109"/>
          <p:cNvSpPr txBox="1"/>
          <p:nvPr/>
        </p:nvSpPr>
        <p:spPr>
          <a:xfrm>
            <a:off x="41079" y="3759982"/>
            <a:ext cx="1341288" cy="600164"/>
          </a:xfrm>
          <a:prstGeom prst="rect">
            <a:avLst/>
          </a:prstGeom>
          <a:noFill/>
        </p:spPr>
        <p:txBody>
          <a:bodyPr wrap="square" rtlCol="0">
            <a:spAutoFit/>
          </a:bodyPr>
          <a:lstStyle/>
          <a:p>
            <a:r>
              <a:rPr lang="en-US" sz="1100" b="1" dirty="0">
                <a:solidFill>
                  <a:srgbClr val="1E4191">
                    <a:lumMod val="60000"/>
                    <a:lumOff val="40000"/>
                  </a:srgbClr>
                </a:solidFill>
              </a:rPr>
              <a:t>Middle Tier   </a:t>
            </a:r>
            <a:br>
              <a:rPr lang="en-US" sz="1100" b="1" dirty="0">
                <a:solidFill>
                  <a:srgbClr val="1E4191">
                    <a:lumMod val="60000"/>
                    <a:lumOff val="40000"/>
                  </a:srgbClr>
                </a:solidFill>
              </a:rPr>
            </a:br>
            <a:r>
              <a:rPr lang="en-US" sz="1100" b="1" dirty="0">
                <a:solidFill>
                  <a:srgbClr val="1E4191">
                    <a:lumMod val="60000"/>
                    <a:lumOff val="40000"/>
                  </a:srgbClr>
                </a:solidFill>
              </a:rPr>
              <a:t>Application </a:t>
            </a:r>
          </a:p>
          <a:p>
            <a:r>
              <a:rPr lang="en-US" sz="1100" b="1" dirty="0">
                <a:solidFill>
                  <a:srgbClr val="1E4191">
                    <a:lumMod val="60000"/>
                    <a:lumOff val="40000"/>
                  </a:srgbClr>
                </a:solidFill>
              </a:rPr>
              <a:t>Code</a:t>
            </a:r>
          </a:p>
        </p:txBody>
      </p:sp>
      <p:grpSp>
        <p:nvGrpSpPr>
          <p:cNvPr id="30" name="Group 29"/>
          <p:cNvGrpSpPr/>
          <p:nvPr/>
        </p:nvGrpSpPr>
        <p:grpSpPr>
          <a:xfrm>
            <a:off x="1455237" y="3584094"/>
            <a:ext cx="2261585" cy="989463"/>
            <a:chOff x="2722721" y="3490748"/>
            <a:chExt cx="1304721" cy="1006683"/>
          </a:xfrm>
        </p:grpSpPr>
        <p:sp>
          <p:nvSpPr>
            <p:cNvPr id="112" name="Flowchart: Direct Access Storage 111"/>
            <p:cNvSpPr/>
            <p:nvPr/>
          </p:nvSpPr>
          <p:spPr>
            <a:xfrm>
              <a:off x="3338189" y="4044283"/>
              <a:ext cx="190227" cy="84988"/>
            </a:xfrm>
            <a:prstGeom prst="flowChartMagneticDrum">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2722722" y="4346750"/>
              <a:ext cx="733611" cy="150681"/>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14" name="Rectangle 113"/>
            <p:cNvSpPr/>
            <p:nvPr/>
          </p:nvSpPr>
          <p:spPr>
            <a:xfrm>
              <a:off x="2722721" y="3490748"/>
              <a:ext cx="1304721" cy="146065"/>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15" name="Rectangle 114"/>
            <p:cNvSpPr/>
            <p:nvPr/>
          </p:nvSpPr>
          <p:spPr>
            <a:xfrm>
              <a:off x="2722721" y="3854579"/>
              <a:ext cx="1304721" cy="146065"/>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19" name="Rectangle 118"/>
            <p:cNvSpPr/>
            <p:nvPr/>
          </p:nvSpPr>
          <p:spPr>
            <a:xfrm>
              <a:off x="2722722" y="4047282"/>
              <a:ext cx="238025" cy="25169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3026751" y="4046891"/>
              <a:ext cx="238025" cy="25169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3596549" y="4053854"/>
              <a:ext cx="238025" cy="25169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a:off x="3503018" y="4346750"/>
              <a:ext cx="328140" cy="150681"/>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23" name="Rectangle 122"/>
            <p:cNvSpPr/>
            <p:nvPr/>
          </p:nvSpPr>
          <p:spPr>
            <a:xfrm>
              <a:off x="2722721" y="3672520"/>
              <a:ext cx="1304721" cy="146065"/>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24" name="Rectangle 123"/>
            <p:cNvSpPr/>
            <p:nvPr/>
          </p:nvSpPr>
          <p:spPr>
            <a:xfrm>
              <a:off x="3320191" y="4178790"/>
              <a:ext cx="223590" cy="12453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25" name="Rectangle 124"/>
            <p:cNvSpPr/>
            <p:nvPr/>
          </p:nvSpPr>
          <p:spPr>
            <a:xfrm>
              <a:off x="3894023" y="4049378"/>
              <a:ext cx="123374" cy="447766"/>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grpSp>
      <p:sp>
        <p:nvSpPr>
          <p:cNvPr id="484" name="Right Arrow 483"/>
          <p:cNvSpPr/>
          <p:nvPr/>
        </p:nvSpPr>
        <p:spPr>
          <a:xfrm>
            <a:off x="3016141" y="926095"/>
            <a:ext cx="1802802" cy="402609"/>
          </a:xfrm>
          <a:prstGeom prst="rightArrow">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TextBox 231"/>
          <p:cNvSpPr txBox="1"/>
          <p:nvPr/>
        </p:nvSpPr>
        <p:spPr>
          <a:xfrm>
            <a:off x="4088250" y="939221"/>
            <a:ext cx="4241603" cy="369332"/>
          </a:xfrm>
          <a:prstGeom prst="rect">
            <a:avLst/>
          </a:prstGeom>
          <a:noFill/>
        </p:spPr>
        <p:txBody>
          <a:bodyPr wrap="square" rtlCol="0">
            <a:spAutoFit/>
          </a:bodyPr>
          <a:lstStyle/>
          <a:p>
            <a:pPr algn="ctr"/>
            <a:r>
              <a:rPr lang="en-US" b="1" dirty="0">
                <a:solidFill>
                  <a:srgbClr val="1E4191">
                    <a:lumMod val="60000"/>
                    <a:lumOff val="40000"/>
                  </a:srgbClr>
                </a:solidFill>
              </a:rPr>
              <a:t>Future State</a:t>
            </a:r>
          </a:p>
        </p:txBody>
      </p:sp>
      <p:sp>
        <p:nvSpPr>
          <p:cNvPr id="233" name="Rectangle 232"/>
          <p:cNvSpPr/>
          <p:nvPr/>
        </p:nvSpPr>
        <p:spPr>
          <a:xfrm>
            <a:off x="8142143" y="861386"/>
            <a:ext cx="4058469" cy="5996614"/>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TextBox 234"/>
          <p:cNvSpPr txBox="1"/>
          <p:nvPr/>
        </p:nvSpPr>
        <p:spPr>
          <a:xfrm>
            <a:off x="8163074" y="796304"/>
            <a:ext cx="4122462" cy="6124754"/>
          </a:xfrm>
          <a:prstGeom prst="rect">
            <a:avLst/>
          </a:prstGeom>
          <a:noFill/>
        </p:spPr>
        <p:txBody>
          <a:bodyPr wrap="square" rtlCol="0">
            <a:spAutoFit/>
          </a:bodyPr>
          <a:lstStyle/>
          <a:p>
            <a:endParaRPr lang="en-US" sz="1400" b="1" dirty="0">
              <a:solidFill>
                <a:schemeClr val="bg1"/>
              </a:solidFill>
              <a:latin typeface="Calibri" panose="020F0502020204030204" pitchFamily="34" charset="0"/>
            </a:endParaRPr>
          </a:p>
          <a:p>
            <a:pPr marL="285750" indent="-285750">
              <a:buFont typeface="Arial" panose="020B0604020202020204" pitchFamily="34" charset="0"/>
              <a:buChar char="•"/>
            </a:pPr>
            <a:r>
              <a:rPr lang="en-US" sz="1400" b="1" dirty="0">
                <a:solidFill>
                  <a:schemeClr val="bg1"/>
                </a:solidFill>
                <a:latin typeface="Calibri" panose="020F0502020204030204" pitchFamily="34" charset="0"/>
              </a:rPr>
              <a:t>APIs enable </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Integration and automation of interactions </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Automating reactions to alarms, trends, and events</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3</a:t>
            </a:r>
            <a:r>
              <a:rPr lang="en-US" sz="1400" b="1" baseline="30000" dirty="0">
                <a:solidFill>
                  <a:schemeClr val="bg1"/>
                </a:solidFill>
                <a:latin typeface="Calibri" panose="020F0502020204030204" pitchFamily="34" charset="0"/>
              </a:rPr>
              <a:t>rd</a:t>
            </a:r>
            <a:r>
              <a:rPr lang="en-US" sz="1400" b="1" dirty="0">
                <a:solidFill>
                  <a:schemeClr val="bg1"/>
                </a:solidFill>
                <a:latin typeface="Calibri" panose="020F0502020204030204" pitchFamily="34" charset="0"/>
              </a:rPr>
              <a:t>-party developers to create innovative solutions </a:t>
            </a:r>
          </a:p>
          <a:p>
            <a:pPr marL="285750" indent="-285750">
              <a:buFont typeface="Arial" panose="020B0604020202020204" pitchFamily="34" charset="0"/>
              <a:buChar char="•"/>
            </a:pPr>
            <a:r>
              <a:rPr lang="en-US" sz="1400" b="1" dirty="0">
                <a:solidFill>
                  <a:schemeClr val="bg1"/>
                </a:solidFill>
                <a:latin typeface="Calibri" panose="020F0502020204030204" pitchFamily="34" charset="0"/>
              </a:rPr>
              <a:t>Microservices architecture enables:</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Rapid, low impact evolution &amp; replacement</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Robust fault isolation</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Deployment automation &amp; flexibility </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On-Demand Scalability </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Small Testing Scope</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Simple Optimization</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Flexible Versioning</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Shortened time-to-value</a:t>
            </a:r>
          </a:p>
          <a:p>
            <a:pPr marL="285750" indent="-285750">
              <a:buFont typeface="Arial" panose="020B0604020202020204" pitchFamily="34" charset="0"/>
              <a:buChar char="•"/>
            </a:pPr>
            <a:r>
              <a:rPr lang="en-US" sz="1400" b="1" dirty="0">
                <a:solidFill>
                  <a:schemeClr val="bg1"/>
                </a:solidFill>
                <a:latin typeface="Calibri" panose="020F0502020204030204" pitchFamily="34" charset="0"/>
              </a:rPr>
              <a:t>Standardized platform services enable and simplify:</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Security management</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API Subscription management</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Usage Metering</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Chargeback &amp; Billing</a:t>
            </a:r>
          </a:p>
          <a:p>
            <a:pPr marL="285750" indent="-285750">
              <a:buFont typeface="Arial" panose="020B0604020202020204" pitchFamily="34" charset="0"/>
              <a:buChar char="•"/>
            </a:pPr>
            <a:r>
              <a:rPr lang="en-US" sz="1400" b="1" dirty="0">
                <a:solidFill>
                  <a:schemeClr val="bg1"/>
                </a:solidFill>
                <a:latin typeface="Calibri" panose="020F0502020204030204" pitchFamily="34" charset="0"/>
              </a:rPr>
              <a:t>Cost efficiency is improved  </a:t>
            </a:r>
            <a:r>
              <a:rPr lang="en-US" sz="1400" dirty="0">
                <a:solidFill>
                  <a:schemeClr val="bg1"/>
                </a:solidFill>
                <a:latin typeface="Calibri" panose="020F0502020204030204" pitchFamily="34" charset="0"/>
              </a:rPr>
              <a:t>by leveraging cloud computing  economies of scale</a:t>
            </a:r>
            <a:r>
              <a:rPr lang="en-US" sz="1400" b="1" dirty="0">
                <a:solidFill>
                  <a:schemeClr val="bg1"/>
                </a:solidFill>
                <a:latin typeface="Calibri" panose="020F0502020204030204" pitchFamily="34" charset="0"/>
              </a:rPr>
              <a:t> </a:t>
            </a:r>
            <a:r>
              <a:rPr lang="en-US" sz="1400" dirty="0">
                <a:solidFill>
                  <a:schemeClr val="bg1"/>
                </a:solidFill>
                <a:latin typeface="Calibri" panose="020F0502020204030204" pitchFamily="34" charset="0"/>
              </a:rPr>
              <a:t>and reducing the need to manually operate and maintain server infrastructure</a:t>
            </a:r>
            <a:endParaRPr lang="en-US" sz="1400" b="1" dirty="0">
              <a:solidFill>
                <a:schemeClr val="bg1"/>
              </a:solidFill>
              <a:latin typeface="Calibri" panose="020F0502020204030204" pitchFamily="34" charset="0"/>
            </a:endParaRPr>
          </a:p>
        </p:txBody>
      </p:sp>
      <p:sp>
        <p:nvSpPr>
          <p:cNvPr id="255" name="Rectangle 254"/>
          <p:cNvSpPr/>
          <p:nvPr/>
        </p:nvSpPr>
        <p:spPr>
          <a:xfrm>
            <a:off x="4455841" y="2850417"/>
            <a:ext cx="2403679" cy="458812"/>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56" name="Hexagon 255"/>
          <p:cNvSpPr/>
          <p:nvPr/>
        </p:nvSpPr>
        <p:spPr>
          <a:xfrm>
            <a:off x="4617641" y="2955584"/>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Hexagon 256"/>
          <p:cNvSpPr/>
          <p:nvPr/>
        </p:nvSpPr>
        <p:spPr>
          <a:xfrm>
            <a:off x="5166118" y="2955584"/>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Hexagon 257"/>
          <p:cNvSpPr/>
          <p:nvPr/>
        </p:nvSpPr>
        <p:spPr>
          <a:xfrm>
            <a:off x="5707772" y="2955584"/>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Flowchart: Direct Access Storage 258"/>
          <p:cNvSpPr/>
          <p:nvPr/>
        </p:nvSpPr>
        <p:spPr>
          <a:xfrm>
            <a:off x="4543340" y="5558311"/>
            <a:ext cx="472761" cy="174293"/>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Rounded Rectangle 259"/>
          <p:cNvSpPr/>
          <p:nvPr/>
        </p:nvSpPr>
        <p:spPr>
          <a:xfrm>
            <a:off x="5738948" y="5440638"/>
            <a:ext cx="526218"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1" name="Group 260"/>
          <p:cNvGrpSpPr/>
          <p:nvPr/>
        </p:nvGrpSpPr>
        <p:grpSpPr>
          <a:xfrm>
            <a:off x="5874040" y="5532552"/>
            <a:ext cx="258496" cy="253833"/>
            <a:chOff x="1298781" y="3822989"/>
            <a:chExt cx="390186" cy="354791"/>
          </a:xfrm>
        </p:grpSpPr>
        <p:sp>
          <p:nvSpPr>
            <p:cNvPr id="262" name="Oval 261"/>
            <p:cNvSpPr/>
            <p:nvPr/>
          </p:nvSpPr>
          <p:spPr>
            <a:xfrm>
              <a:off x="1315115" y="3848167"/>
              <a:ext cx="347011" cy="310177"/>
            </a:xfrm>
            <a:prstGeom prst="ellipse">
              <a:avLst/>
            </a:prstGeom>
            <a:no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Oval 262"/>
            <p:cNvSpPr/>
            <p:nvPr/>
          </p:nvSpPr>
          <p:spPr>
            <a:xfrm>
              <a:off x="1446450" y="3822989"/>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p:cNvSpPr/>
            <p:nvPr/>
          </p:nvSpPr>
          <p:spPr>
            <a:xfrm>
              <a:off x="1450204" y="4113151"/>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Oval 264"/>
            <p:cNvSpPr/>
            <p:nvPr/>
          </p:nvSpPr>
          <p:spPr>
            <a:xfrm>
              <a:off x="1616663"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Oval 265"/>
            <p:cNvSpPr/>
            <p:nvPr/>
          </p:nvSpPr>
          <p:spPr>
            <a:xfrm>
              <a:off x="1298781"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Oval 266"/>
            <p:cNvSpPr/>
            <p:nvPr/>
          </p:nvSpPr>
          <p:spPr>
            <a:xfrm>
              <a:off x="1607569" y="3887187"/>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Oval 267"/>
            <p:cNvSpPr/>
            <p:nvPr/>
          </p:nvSpPr>
          <p:spPr>
            <a:xfrm>
              <a:off x="1303335" y="388377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9" name="Flowchart: Direct Access Storage 268"/>
          <p:cNvSpPr/>
          <p:nvPr/>
        </p:nvSpPr>
        <p:spPr>
          <a:xfrm>
            <a:off x="5110135" y="5553314"/>
            <a:ext cx="472761" cy="174293"/>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ounded Rectangle 269"/>
          <p:cNvSpPr/>
          <p:nvPr/>
        </p:nvSpPr>
        <p:spPr>
          <a:xfrm>
            <a:off x="4459150" y="5440638"/>
            <a:ext cx="1265187"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ounded Rectangle 270"/>
          <p:cNvSpPr/>
          <p:nvPr/>
        </p:nvSpPr>
        <p:spPr>
          <a:xfrm>
            <a:off x="6339106" y="5440638"/>
            <a:ext cx="532940"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Flowchart: Magnetic Disk 271"/>
          <p:cNvSpPr/>
          <p:nvPr/>
        </p:nvSpPr>
        <p:spPr>
          <a:xfrm>
            <a:off x="6434821" y="5536194"/>
            <a:ext cx="218516" cy="191824"/>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Flowchart: Magnetic Disk 272"/>
          <p:cNvSpPr/>
          <p:nvPr/>
        </p:nvSpPr>
        <p:spPr>
          <a:xfrm>
            <a:off x="6523613" y="5648839"/>
            <a:ext cx="218516" cy="191824"/>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Hexagon 273"/>
          <p:cNvSpPr/>
          <p:nvPr/>
        </p:nvSpPr>
        <p:spPr>
          <a:xfrm>
            <a:off x="6255956" y="2957856"/>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Rectangle 274"/>
          <p:cNvSpPr/>
          <p:nvPr/>
        </p:nvSpPr>
        <p:spPr>
          <a:xfrm>
            <a:off x="4468829" y="3478482"/>
            <a:ext cx="2391406" cy="1218138"/>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76" name="Hexagon 275"/>
          <p:cNvSpPr/>
          <p:nvPr/>
        </p:nvSpPr>
        <p:spPr>
          <a:xfrm>
            <a:off x="4630628" y="3606416"/>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Hexagon 276"/>
          <p:cNvSpPr/>
          <p:nvPr/>
        </p:nvSpPr>
        <p:spPr>
          <a:xfrm>
            <a:off x="5179105" y="3606416"/>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Hexagon 277"/>
          <p:cNvSpPr/>
          <p:nvPr/>
        </p:nvSpPr>
        <p:spPr>
          <a:xfrm>
            <a:off x="5720759" y="3606416"/>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Hexagon 278"/>
          <p:cNvSpPr/>
          <p:nvPr/>
        </p:nvSpPr>
        <p:spPr>
          <a:xfrm>
            <a:off x="6268943" y="3608688"/>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Hexagon 279"/>
          <p:cNvSpPr/>
          <p:nvPr/>
        </p:nvSpPr>
        <p:spPr>
          <a:xfrm>
            <a:off x="4919508" y="3949888"/>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Hexagon 280"/>
          <p:cNvSpPr/>
          <p:nvPr/>
        </p:nvSpPr>
        <p:spPr>
          <a:xfrm>
            <a:off x="5467985" y="3949888"/>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Hexagon 281"/>
          <p:cNvSpPr/>
          <p:nvPr/>
        </p:nvSpPr>
        <p:spPr>
          <a:xfrm>
            <a:off x="6009639" y="3949888"/>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Hexagon 282"/>
          <p:cNvSpPr/>
          <p:nvPr/>
        </p:nvSpPr>
        <p:spPr>
          <a:xfrm>
            <a:off x="4653372" y="4297912"/>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Hexagon 283"/>
          <p:cNvSpPr/>
          <p:nvPr/>
        </p:nvSpPr>
        <p:spPr>
          <a:xfrm>
            <a:off x="5201849" y="4297912"/>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Hexagon 284"/>
          <p:cNvSpPr/>
          <p:nvPr/>
        </p:nvSpPr>
        <p:spPr>
          <a:xfrm>
            <a:off x="5743503" y="4297912"/>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Hexagon 285"/>
          <p:cNvSpPr/>
          <p:nvPr/>
        </p:nvSpPr>
        <p:spPr>
          <a:xfrm>
            <a:off x="6291687" y="4300184"/>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p:cNvSpPr/>
          <p:nvPr/>
        </p:nvSpPr>
        <p:spPr>
          <a:xfrm>
            <a:off x="4355166" y="4870712"/>
            <a:ext cx="2540150" cy="1207170"/>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88" name="Oval 287"/>
          <p:cNvSpPr/>
          <p:nvPr/>
        </p:nvSpPr>
        <p:spPr>
          <a:xfrm>
            <a:off x="4547642" y="4970742"/>
            <a:ext cx="523588" cy="291209"/>
          </a:xfrm>
          <a:prstGeom prst="ellipse">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p:cNvSpPr/>
          <p:nvPr/>
        </p:nvSpPr>
        <p:spPr>
          <a:xfrm>
            <a:off x="5375903" y="4970742"/>
            <a:ext cx="523588" cy="291209"/>
          </a:xfrm>
          <a:prstGeom prst="ellipse">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p:cNvSpPr/>
          <p:nvPr/>
        </p:nvSpPr>
        <p:spPr>
          <a:xfrm>
            <a:off x="6204164" y="4970742"/>
            <a:ext cx="523588" cy="291209"/>
          </a:xfrm>
          <a:prstGeom prst="ellipse">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Rounded Rectangle 290"/>
          <p:cNvSpPr/>
          <p:nvPr/>
        </p:nvSpPr>
        <p:spPr>
          <a:xfrm>
            <a:off x="4457710" y="1761168"/>
            <a:ext cx="632897" cy="988828"/>
          </a:xfrm>
          <a:prstGeom prst="roundRect">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Rounded Rectangle 291"/>
          <p:cNvSpPr/>
          <p:nvPr/>
        </p:nvSpPr>
        <p:spPr>
          <a:xfrm>
            <a:off x="4501787" y="1832884"/>
            <a:ext cx="545524" cy="788059"/>
          </a:xfrm>
          <a:prstGeom prst="roundRect">
            <a:avLst/>
          </a:prstGeom>
          <a:solidFill>
            <a:schemeClr val="bg1"/>
          </a:solid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3" name="Group 292"/>
          <p:cNvGrpSpPr/>
          <p:nvPr/>
        </p:nvGrpSpPr>
        <p:grpSpPr>
          <a:xfrm>
            <a:off x="5227404" y="1761168"/>
            <a:ext cx="1632831" cy="988828"/>
            <a:chOff x="1259225" y="1967024"/>
            <a:chExt cx="1632831" cy="988828"/>
          </a:xfrm>
        </p:grpSpPr>
        <p:sp>
          <p:nvSpPr>
            <p:cNvPr id="294" name="Rectangle 293"/>
            <p:cNvSpPr/>
            <p:nvPr/>
          </p:nvSpPr>
          <p:spPr>
            <a:xfrm>
              <a:off x="1259225" y="1967024"/>
              <a:ext cx="1632831" cy="988828"/>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95" name="Rectangle 294"/>
            <p:cNvSpPr/>
            <p:nvPr/>
          </p:nvSpPr>
          <p:spPr>
            <a:xfrm>
              <a:off x="1329927" y="2118427"/>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96" name="Rectangle 295"/>
            <p:cNvSpPr/>
            <p:nvPr/>
          </p:nvSpPr>
          <p:spPr>
            <a:xfrm>
              <a:off x="1329927" y="2354411"/>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97" name="Rectangle 296"/>
            <p:cNvSpPr/>
            <p:nvPr/>
          </p:nvSpPr>
          <p:spPr>
            <a:xfrm>
              <a:off x="1329926" y="2590395"/>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98" name="Rectangle 297"/>
            <p:cNvSpPr/>
            <p:nvPr/>
          </p:nvSpPr>
          <p:spPr>
            <a:xfrm>
              <a:off x="1259225" y="2826799"/>
              <a:ext cx="1632831" cy="129053"/>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99" name="Rectangle 298"/>
            <p:cNvSpPr/>
            <p:nvPr/>
          </p:nvSpPr>
          <p:spPr>
            <a:xfrm>
              <a:off x="1259225" y="1967024"/>
              <a:ext cx="1632831" cy="129053"/>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00" name="Rectangle 299"/>
            <p:cNvSpPr/>
            <p:nvPr/>
          </p:nvSpPr>
          <p:spPr>
            <a:xfrm>
              <a:off x="1623526" y="2149869"/>
              <a:ext cx="1126128" cy="62313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01" name="Freeform 300"/>
            <p:cNvSpPr/>
            <p:nvPr/>
          </p:nvSpPr>
          <p:spPr>
            <a:xfrm>
              <a:off x="2076230" y="2191612"/>
              <a:ext cx="486780" cy="607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Freeform 301"/>
            <p:cNvSpPr/>
            <p:nvPr/>
          </p:nvSpPr>
          <p:spPr>
            <a:xfrm>
              <a:off x="2100880" y="2344012"/>
              <a:ext cx="486780" cy="607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p:cNvSpPr/>
            <p:nvPr/>
          </p:nvSpPr>
          <p:spPr>
            <a:xfrm>
              <a:off x="1687556" y="2182507"/>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04" name="Rectangle 303"/>
            <p:cNvSpPr/>
            <p:nvPr/>
          </p:nvSpPr>
          <p:spPr>
            <a:xfrm>
              <a:off x="1698760" y="2482826"/>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05" name="Rectangle 304"/>
            <p:cNvSpPr/>
            <p:nvPr/>
          </p:nvSpPr>
          <p:spPr>
            <a:xfrm>
              <a:off x="2032697" y="2473855"/>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grpSp>
      <p:sp>
        <p:nvSpPr>
          <p:cNvPr id="306" name="Rectangle 305"/>
          <p:cNvSpPr/>
          <p:nvPr/>
        </p:nvSpPr>
        <p:spPr>
          <a:xfrm>
            <a:off x="4536954" y="1934821"/>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07" name="Rectangle 306"/>
          <p:cNvSpPr/>
          <p:nvPr/>
        </p:nvSpPr>
        <p:spPr>
          <a:xfrm>
            <a:off x="4536954" y="2121264"/>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08" name="Rectangle 307"/>
          <p:cNvSpPr/>
          <p:nvPr/>
        </p:nvSpPr>
        <p:spPr>
          <a:xfrm>
            <a:off x="4536954" y="2295007"/>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09" name="Rounded Rectangle 308"/>
          <p:cNvSpPr/>
          <p:nvPr/>
        </p:nvSpPr>
        <p:spPr>
          <a:xfrm>
            <a:off x="4637215" y="1885322"/>
            <a:ext cx="384562" cy="668725"/>
          </a:xfrm>
          <a:prstGeom prst="roundRect">
            <a:avLst/>
          </a:prstGeom>
          <a:noFill/>
          <a:ln w="63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10" name="Freeform 309"/>
          <p:cNvSpPr/>
          <p:nvPr/>
        </p:nvSpPr>
        <p:spPr>
          <a:xfrm>
            <a:off x="4791809" y="1967829"/>
            <a:ext cx="166231" cy="692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Freeform 310"/>
          <p:cNvSpPr/>
          <p:nvPr/>
        </p:nvSpPr>
        <p:spPr>
          <a:xfrm>
            <a:off x="4800227" y="2043121"/>
            <a:ext cx="166231" cy="692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Rectangle 311"/>
          <p:cNvSpPr/>
          <p:nvPr/>
        </p:nvSpPr>
        <p:spPr>
          <a:xfrm>
            <a:off x="4659081" y="1992244"/>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13" name="Rectangle 312"/>
          <p:cNvSpPr/>
          <p:nvPr/>
        </p:nvSpPr>
        <p:spPr>
          <a:xfrm>
            <a:off x="4662907" y="2147246"/>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14" name="Rectangle 313"/>
          <p:cNvSpPr/>
          <p:nvPr/>
        </p:nvSpPr>
        <p:spPr>
          <a:xfrm>
            <a:off x="4783293" y="2146545"/>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15" name="Rectangle 314"/>
          <p:cNvSpPr/>
          <p:nvPr/>
        </p:nvSpPr>
        <p:spPr>
          <a:xfrm>
            <a:off x="4666082" y="2293296"/>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16" name="Rectangle 315"/>
          <p:cNvSpPr/>
          <p:nvPr/>
        </p:nvSpPr>
        <p:spPr>
          <a:xfrm>
            <a:off x="4786468" y="2292595"/>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17" name="Rectangle 316"/>
          <p:cNvSpPr/>
          <p:nvPr/>
        </p:nvSpPr>
        <p:spPr>
          <a:xfrm>
            <a:off x="4533779" y="2453757"/>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18" name="Oval 317"/>
          <p:cNvSpPr/>
          <p:nvPr/>
        </p:nvSpPr>
        <p:spPr>
          <a:xfrm>
            <a:off x="4725015" y="2635769"/>
            <a:ext cx="92168" cy="91440"/>
          </a:xfrm>
          <a:prstGeom prst="ellipse">
            <a:avLst/>
          </a:prstGeom>
          <a:solidFill>
            <a:schemeClr val="bg1"/>
          </a:solid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Rectangle 346"/>
          <p:cNvSpPr/>
          <p:nvPr/>
        </p:nvSpPr>
        <p:spPr>
          <a:xfrm>
            <a:off x="4353182" y="6179054"/>
            <a:ext cx="346098" cy="590009"/>
          </a:xfrm>
          <a:prstGeom prst="rect">
            <a:avLst/>
          </a:prstGeom>
          <a:no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40000"/>
                    <a:lumOff val="60000"/>
                  </a:schemeClr>
                </a:solidFill>
                <a:latin typeface="Arial" panose="020B0604020202020204" pitchFamily="34" charset="0"/>
                <a:cs typeface="Arial" panose="020B0604020202020204" pitchFamily="34" charset="0"/>
              </a:rPr>
              <a:t>X</a:t>
            </a:r>
          </a:p>
        </p:txBody>
      </p:sp>
      <p:sp>
        <p:nvSpPr>
          <p:cNvPr id="348" name="Rectangle 347"/>
          <p:cNvSpPr/>
          <p:nvPr/>
        </p:nvSpPr>
        <p:spPr>
          <a:xfrm>
            <a:off x="4898653" y="6179054"/>
            <a:ext cx="346098" cy="590009"/>
          </a:xfrm>
          <a:prstGeom prst="rect">
            <a:avLst/>
          </a:prstGeom>
          <a:no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40000"/>
                    <a:lumOff val="60000"/>
                  </a:schemeClr>
                </a:solidFill>
                <a:latin typeface="Arial" panose="020B0604020202020204" pitchFamily="34" charset="0"/>
                <a:cs typeface="Arial" panose="020B0604020202020204" pitchFamily="34" charset="0"/>
              </a:rPr>
              <a:t>X</a:t>
            </a:r>
          </a:p>
        </p:txBody>
      </p:sp>
      <p:sp>
        <p:nvSpPr>
          <p:cNvPr id="349" name="Rectangle 348"/>
          <p:cNvSpPr/>
          <p:nvPr/>
        </p:nvSpPr>
        <p:spPr>
          <a:xfrm>
            <a:off x="5444124" y="6179054"/>
            <a:ext cx="346098" cy="590009"/>
          </a:xfrm>
          <a:prstGeom prst="rect">
            <a:avLst/>
          </a:prstGeom>
          <a:no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40000"/>
                    <a:lumOff val="60000"/>
                  </a:schemeClr>
                </a:solidFill>
                <a:latin typeface="Arial" panose="020B0604020202020204" pitchFamily="34" charset="0"/>
                <a:cs typeface="Arial" panose="020B0604020202020204" pitchFamily="34" charset="0"/>
              </a:rPr>
              <a:t>X</a:t>
            </a:r>
          </a:p>
        </p:txBody>
      </p:sp>
      <p:sp>
        <p:nvSpPr>
          <p:cNvPr id="350" name="Rectangle 349"/>
          <p:cNvSpPr/>
          <p:nvPr/>
        </p:nvSpPr>
        <p:spPr>
          <a:xfrm>
            <a:off x="5989595" y="6179054"/>
            <a:ext cx="346098" cy="590009"/>
          </a:xfrm>
          <a:prstGeom prst="rect">
            <a:avLst/>
          </a:prstGeom>
          <a:no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40000"/>
                    <a:lumOff val="60000"/>
                  </a:schemeClr>
                </a:solidFill>
                <a:latin typeface="Arial" panose="020B0604020202020204" pitchFamily="34" charset="0"/>
                <a:cs typeface="Arial" panose="020B0604020202020204" pitchFamily="34" charset="0"/>
              </a:rPr>
              <a:t>X</a:t>
            </a:r>
          </a:p>
        </p:txBody>
      </p:sp>
      <p:sp>
        <p:nvSpPr>
          <p:cNvPr id="351" name="Rectangle 350"/>
          <p:cNvSpPr/>
          <p:nvPr/>
        </p:nvSpPr>
        <p:spPr>
          <a:xfrm>
            <a:off x="6535067" y="6179054"/>
            <a:ext cx="346098" cy="590009"/>
          </a:xfrm>
          <a:prstGeom prst="rect">
            <a:avLst/>
          </a:prstGeom>
          <a:no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40000"/>
                    <a:lumOff val="60000"/>
                  </a:schemeClr>
                </a:solidFill>
                <a:latin typeface="Arial" panose="020B0604020202020204" pitchFamily="34" charset="0"/>
                <a:cs typeface="Arial" panose="020B0604020202020204" pitchFamily="34" charset="0"/>
              </a:rPr>
              <a:t>X</a:t>
            </a:r>
          </a:p>
        </p:txBody>
      </p:sp>
      <p:sp>
        <p:nvSpPr>
          <p:cNvPr id="353" name="TextBox 352"/>
          <p:cNvSpPr txBox="1"/>
          <p:nvPr/>
        </p:nvSpPr>
        <p:spPr>
          <a:xfrm>
            <a:off x="6861220" y="2850417"/>
            <a:ext cx="1019175" cy="261610"/>
          </a:xfrm>
          <a:prstGeom prst="rect">
            <a:avLst/>
          </a:prstGeom>
          <a:noFill/>
        </p:spPr>
        <p:txBody>
          <a:bodyPr wrap="square" rtlCol="0">
            <a:spAutoFit/>
          </a:bodyPr>
          <a:lstStyle/>
          <a:p>
            <a:r>
              <a:rPr lang="en-US" sz="1100" b="1" dirty="0">
                <a:solidFill>
                  <a:srgbClr val="1E4191">
                    <a:lumMod val="60000"/>
                    <a:lumOff val="40000"/>
                  </a:srgbClr>
                </a:solidFill>
              </a:rPr>
              <a:t>APIs</a:t>
            </a:r>
          </a:p>
        </p:txBody>
      </p:sp>
      <p:sp>
        <p:nvSpPr>
          <p:cNvPr id="354" name="TextBox 353"/>
          <p:cNvSpPr txBox="1"/>
          <p:nvPr/>
        </p:nvSpPr>
        <p:spPr>
          <a:xfrm>
            <a:off x="6861220" y="4838459"/>
            <a:ext cx="1291855" cy="430887"/>
          </a:xfrm>
          <a:prstGeom prst="rect">
            <a:avLst/>
          </a:prstGeom>
          <a:noFill/>
        </p:spPr>
        <p:txBody>
          <a:bodyPr wrap="square" rtlCol="0">
            <a:spAutoFit/>
          </a:bodyPr>
          <a:lstStyle/>
          <a:p>
            <a:r>
              <a:rPr lang="en-US" sz="1100" b="1" dirty="0">
                <a:solidFill>
                  <a:srgbClr val="1E4191">
                    <a:lumMod val="60000"/>
                    <a:lumOff val="40000"/>
                  </a:srgbClr>
                </a:solidFill>
              </a:rPr>
              <a:t>Platform Services</a:t>
            </a:r>
          </a:p>
        </p:txBody>
      </p:sp>
      <p:sp>
        <p:nvSpPr>
          <p:cNvPr id="355" name="TextBox 354"/>
          <p:cNvSpPr txBox="1"/>
          <p:nvPr/>
        </p:nvSpPr>
        <p:spPr>
          <a:xfrm>
            <a:off x="6861220" y="5446896"/>
            <a:ext cx="1163679" cy="430887"/>
          </a:xfrm>
          <a:prstGeom prst="rect">
            <a:avLst/>
          </a:prstGeom>
          <a:noFill/>
        </p:spPr>
        <p:txBody>
          <a:bodyPr wrap="square" rtlCol="0">
            <a:spAutoFit/>
          </a:bodyPr>
          <a:lstStyle/>
          <a:p>
            <a:r>
              <a:rPr lang="en-US" sz="1100" b="1" dirty="0">
                <a:solidFill>
                  <a:srgbClr val="1E4191">
                    <a:lumMod val="60000"/>
                    <a:lumOff val="40000"/>
                  </a:srgbClr>
                </a:solidFill>
              </a:rPr>
              <a:t>Backend   </a:t>
            </a:r>
            <a:br>
              <a:rPr lang="en-US" sz="1100" b="1" dirty="0">
                <a:solidFill>
                  <a:srgbClr val="1E4191">
                    <a:lumMod val="60000"/>
                    <a:lumOff val="40000"/>
                  </a:srgbClr>
                </a:solidFill>
              </a:rPr>
            </a:br>
            <a:r>
              <a:rPr lang="en-US" sz="1100" b="1" dirty="0">
                <a:solidFill>
                  <a:srgbClr val="1E4191">
                    <a:lumMod val="60000"/>
                    <a:lumOff val="40000"/>
                  </a:srgbClr>
                </a:solidFill>
              </a:rPr>
              <a:t>Dependencies</a:t>
            </a:r>
          </a:p>
        </p:txBody>
      </p:sp>
      <p:sp>
        <p:nvSpPr>
          <p:cNvPr id="356" name="TextBox 355"/>
          <p:cNvSpPr txBox="1"/>
          <p:nvPr/>
        </p:nvSpPr>
        <p:spPr>
          <a:xfrm>
            <a:off x="6861220" y="3759982"/>
            <a:ext cx="1341288" cy="261610"/>
          </a:xfrm>
          <a:prstGeom prst="rect">
            <a:avLst/>
          </a:prstGeom>
          <a:noFill/>
        </p:spPr>
        <p:txBody>
          <a:bodyPr wrap="square" rtlCol="0">
            <a:spAutoFit/>
          </a:bodyPr>
          <a:lstStyle/>
          <a:p>
            <a:r>
              <a:rPr lang="en-US" sz="1100" b="1" dirty="0">
                <a:solidFill>
                  <a:srgbClr val="1E4191">
                    <a:lumMod val="60000"/>
                    <a:lumOff val="40000"/>
                  </a:srgbClr>
                </a:solidFill>
              </a:rPr>
              <a:t>Microservices</a:t>
            </a:r>
          </a:p>
        </p:txBody>
      </p:sp>
      <p:sp>
        <p:nvSpPr>
          <p:cNvPr id="357" name="TextBox 356"/>
          <p:cNvSpPr txBox="1"/>
          <p:nvPr/>
        </p:nvSpPr>
        <p:spPr>
          <a:xfrm>
            <a:off x="6861220" y="2081588"/>
            <a:ext cx="376026" cy="261610"/>
          </a:xfrm>
          <a:prstGeom prst="rect">
            <a:avLst/>
          </a:prstGeom>
          <a:noFill/>
        </p:spPr>
        <p:txBody>
          <a:bodyPr wrap="square" rtlCol="0">
            <a:spAutoFit/>
          </a:bodyPr>
          <a:lstStyle/>
          <a:p>
            <a:r>
              <a:rPr lang="en-US" sz="1100" b="1" dirty="0">
                <a:solidFill>
                  <a:srgbClr val="1E4191">
                    <a:lumMod val="60000"/>
                    <a:lumOff val="40000"/>
                  </a:srgbClr>
                </a:solidFill>
              </a:rPr>
              <a:t>UI</a:t>
            </a:r>
          </a:p>
        </p:txBody>
      </p:sp>
      <p:sp>
        <p:nvSpPr>
          <p:cNvPr id="362" name="Rectangle 361"/>
          <p:cNvSpPr/>
          <p:nvPr/>
        </p:nvSpPr>
        <p:spPr>
          <a:xfrm>
            <a:off x="1402916" y="4846427"/>
            <a:ext cx="2449803" cy="49126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63" name="Oval 362"/>
          <p:cNvSpPr/>
          <p:nvPr/>
        </p:nvSpPr>
        <p:spPr>
          <a:xfrm>
            <a:off x="1481730" y="4946457"/>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p:cNvSpPr/>
          <p:nvPr/>
        </p:nvSpPr>
        <p:spPr>
          <a:xfrm>
            <a:off x="2309991" y="4946457"/>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p:cNvSpPr/>
          <p:nvPr/>
        </p:nvSpPr>
        <p:spPr>
          <a:xfrm>
            <a:off x="3138252" y="4946457"/>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TextBox 365"/>
          <p:cNvSpPr txBox="1"/>
          <p:nvPr/>
        </p:nvSpPr>
        <p:spPr>
          <a:xfrm>
            <a:off x="55604" y="4838459"/>
            <a:ext cx="1341288" cy="430887"/>
          </a:xfrm>
          <a:prstGeom prst="rect">
            <a:avLst/>
          </a:prstGeom>
          <a:noFill/>
        </p:spPr>
        <p:txBody>
          <a:bodyPr wrap="square" rtlCol="0">
            <a:spAutoFit/>
          </a:bodyPr>
          <a:lstStyle/>
          <a:p>
            <a:r>
              <a:rPr lang="en-US" sz="1100" b="1" dirty="0">
                <a:solidFill>
                  <a:srgbClr val="1E4191">
                    <a:lumMod val="60000"/>
                    <a:lumOff val="40000"/>
                  </a:srgbClr>
                </a:solidFill>
              </a:rPr>
              <a:t>Data </a:t>
            </a:r>
            <a:br>
              <a:rPr lang="en-US" sz="1100" b="1" dirty="0">
                <a:solidFill>
                  <a:srgbClr val="1E4191">
                    <a:lumMod val="60000"/>
                    <a:lumOff val="40000"/>
                  </a:srgbClr>
                </a:solidFill>
              </a:rPr>
            </a:br>
            <a:r>
              <a:rPr lang="en-US" sz="1100" b="1" dirty="0">
                <a:solidFill>
                  <a:srgbClr val="1E4191">
                    <a:lumMod val="60000"/>
                    <a:lumOff val="40000"/>
                  </a:srgbClr>
                </a:solidFill>
              </a:rPr>
              <a:t>Services</a:t>
            </a:r>
          </a:p>
        </p:txBody>
      </p:sp>
    </p:spTree>
    <p:extLst>
      <p:ext uri="{BB962C8B-B14F-4D97-AF65-F5344CB8AC3E}">
        <p14:creationId xmlns:p14="http://schemas.microsoft.com/office/powerpoint/2010/main" val="298602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TextBox 228"/>
          <p:cNvSpPr txBox="1"/>
          <p:nvPr/>
        </p:nvSpPr>
        <p:spPr>
          <a:xfrm>
            <a:off x="10278142" y="2904652"/>
            <a:ext cx="1265078" cy="600164"/>
          </a:xfrm>
          <a:prstGeom prst="rect">
            <a:avLst/>
          </a:prstGeom>
          <a:noFill/>
        </p:spPr>
        <p:txBody>
          <a:bodyPr wrap="square" rtlCol="0">
            <a:spAutoFit/>
          </a:bodyPr>
          <a:lstStyle>
            <a:defPPr>
              <a:defRPr lang="en-US"/>
            </a:defPPr>
            <a:lvl1pPr>
              <a:defRPr sz="1100" b="1">
                <a:solidFill>
                  <a:srgbClr val="1E4191">
                    <a:lumMod val="60000"/>
                    <a:lumOff val="40000"/>
                  </a:srgbClr>
                </a:solidFill>
              </a:defRPr>
            </a:lvl1pPr>
          </a:lstStyle>
          <a:p>
            <a:r>
              <a:rPr lang="en-US" dirty="0"/>
              <a:t>Expose functionality through APIs</a:t>
            </a:r>
          </a:p>
        </p:txBody>
      </p:sp>
      <p:sp>
        <p:nvSpPr>
          <p:cNvPr id="54" name="Up Arrow 53"/>
          <p:cNvSpPr/>
          <p:nvPr/>
        </p:nvSpPr>
        <p:spPr>
          <a:xfrm rot="10800000" flipV="1">
            <a:off x="9660770" y="2665136"/>
            <a:ext cx="596868" cy="1563435"/>
          </a:xfrm>
          <a:prstGeom prst="upArrow">
            <a:avLst/>
          </a:prstGeom>
          <a:solidFill>
            <a:srgbClr val="EEF2FC"/>
          </a:solid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p:cNvSpPr/>
          <p:nvPr/>
        </p:nvSpPr>
        <p:spPr>
          <a:xfrm>
            <a:off x="8141795" y="3531860"/>
            <a:ext cx="2268244" cy="748860"/>
          </a:xfrm>
          <a:prstGeom prst="rect">
            <a:avLst/>
          </a:prstGeom>
          <a:solidFill>
            <a:srgbClr val="EEF2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p:cNvSpPr/>
          <p:nvPr/>
        </p:nvSpPr>
        <p:spPr>
          <a:xfrm>
            <a:off x="3896923" y="3450548"/>
            <a:ext cx="4038656" cy="524133"/>
          </a:xfrm>
          <a:prstGeom prst="rightArrow">
            <a:avLst/>
          </a:prstGeom>
          <a:solidFill>
            <a:srgbClr val="EEF2FC"/>
          </a:solid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p:cNvSpPr/>
          <p:nvPr/>
        </p:nvSpPr>
        <p:spPr>
          <a:xfrm>
            <a:off x="3197981" y="1469108"/>
            <a:ext cx="703506" cy="462767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601215" y="1678755"/>
            <a:ext cx="632897" cy="988828"/>
          </a:xfrm>
          <a:prstGeom prst="roundRect">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1645292" y="1750471"/>
            <a:ext cx="545524" cy="788059"/>
          </a:xfrm>
          <a:prstGeom prst="roundRect">
            <a:avLst/>
          </a:prstGeom>
          <a:solidFill>
            <a:schemeClr val="bg1"/>
          </a:solid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bject 4"/>
          <p:cNvSpPr/>
          <p:nvPr/>
        </p:nvSpPr>
        <p:spPr>
          <a:xfrm>
            <a:off x="0" y="0"/>
            <a:ext cx="12200613"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solidFill>
                <a:srgbClr val="1E4191"/>
              </a:solidFill>
            </a:endParaRPr>
          </a:p>
        </p:txBody>
      </p:sp>
      <p:sp>
        <p:nvSpPr>
          <p:cNvPr id="3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endParaRPr>
          </a:p>
        </p:txBody>
      </p:sp>
      <p:sp>
        <p:nvSpPr>
          <p:cNvPr id="2" name="Title 1"/>
          <p:cNvSpPr>
            <a:spLocks noGrp="1"/>
          </p:cNvSpPr>
          <p:nvPr>
            <p:ph type="title"/>
          </p:nvPr>
        </p:nvSpPr>
        <p:spPr/>
        <p:txBody>
          <a:bodyPr/>
          <a:lstStyle/>
          <a:p>
            <a:r>
              <a:rPr lang="en-US" sz="3600" dirty="0">
                <a:solidFill>
                  <a:schemeClr val="bg1"/>
                </a:solidFill>
              </a:rPr>
              <a:t>Microservices Transformation Process</a:t>
            </a:r>
          </a:p>
        </p:txBody>
      </p:sp>
      <p:cxnSp>
        <p:nvCxnSpPr>
          <p:cNvPr id="17" name="Straight Connector 16"/>
          <p:cNvCxnSpPr/>
          <p:nvPr/>
        </p:nvCxnSpPr>
        <p:spPr>
          <a:xfrm>
            <a:off x="7935953" y="1419005"/>
            <a:ext cx="0" cy="5056094"/>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38591" y="1986052"/>
            <a:ext cx="376026" cy="261610"/>
          </a:xfrm>
          <a:prstGeom prst="rect">
            <a:avLst/>
          </a:prstGeom>
          <a:noFill/>
        </p:spPr>
        <p:txBody>
          <a:bodyPr wrap="square" rtlCol="0">
            <a:spAutoFit/>
          </a:bodyPr>
          <a:lstStyle/>
          <a:p>
            <a:r>
              <a:rPr lang="en-US" sz="1100" b="1" dirty="0">
                <a:solidFill>
                  <a:srgbClr val="1E4191">
                    <a:lumMod val="60000"/>
                    <a:lumOff val="40000"/>
                  </a:srgbClr>
                </a:solidFill>
              </a:rPr>
              <a:t>UI</a:t>
            </a:r>
          </a:p>
        </p:txBody>
      </p:sp>
      <p:sp>
        <p:nvSpPr>
          <p:cNvPr id="11" name="TextBox 10"/>
          <p:cNvSpPr txBox="1"/>
          <p:nvPr/>
        </p:nvSpPr>
        <p:spPr>
          <a:xfrm>
            <a:off x="238591" y="3035828"/>
            <a:ext cx="1316051" cy="600164"/>
          </a:xfrm>
          <a:prstGeom prst="rect">
            <a:avLst/>
          </a:prstGeom>
          <a:noFill/>
        </p:spPr>
        <p:txBody>
          <a:bodyPr wrap="square" rtlCol="0">
            <a:spAutoFit/>
          </a:bodyPr>
          <a:lstStyle/>
          <a:p>
            <a:r>
              <a:rPr lang="en-US" sz="1100" b="1" dirty="0">
                <a:solidFill>
                  <a:srgbClr val="1E4191">
                    <a:lumMod val="60000"/>
                    <a:lumOff val="40000"/>
                  </a:srgbClr>
                </a:solidFill>
              </a:rPr>
              <a:t>Application </a:t>
            </a:r>
            <a:br>
              <a:rPr lang="en-US" sz="1100" b="1" dirty="0">
                <a:solidFill>
                  <a:srgbClr val="1E4191">
                    <a:lumMod val="60000"/>
                    <a:lumOff val="40000"/>
                  </a:srgbClr>
                </a:solidFill>
              </a:rPr>
            </a:br>
            <a:r>
              <a:rPr lang="en-US" sz="1100" b="1" dirty="0">
                <a:solidFill>
                  <a:srgbClr val="1E4191">
                    <a:lumMod val="60000"/>
                    <a:lumOff val="40000"/>
                  </a:srgbClr>
                </a:solidFill>
              </a:rPr>
              <a:t>Services</a:t>
            </a:r>
            <a:br>
              <a:rPr lang="en-US" sz="1100" b="1" dirty="0">
                <a:solidFill>
                  <a:srgbClr val="1E4191">
                    <a:lumMod val="60000"/>
                    <a:lumOff val="40000"/>
                  </a:srgbClr>
                </a:solidFill>
              </a:rPr>
            </a:br>
            <a:r>
              <a:rPr lang="en-US" sz="1100" b="1" dirty="0">
                <a:solidFill>
                  <a:srgbClr val="1E4191">
                    <a:lumMod val="60000"/>
                    <a:lumOff val="40000"/>
                  </a:srgbClr>
                </a:solidFill>
              </a:rPr>
              <a:t>Layer</a:t>
            </a:r>
          </a:p>
        </p:txBody>
      </p:sp>
      <p:sp>
        <p:nvSpPr>
          <p:cNvPr id="12" name="TextBox 11"/>
          <p:cNvSpPr txBox="1"/>
          <p:nvPr/>
        </p:nvSpPr>
        <p:spPr>
          <a:xfrm>
            <a:off x="238591" y="5601855"/>
            <a:ext cx="1291855" cy="430887"/>
          </a:xfrm>
          <a:prstGeom prst="rect">
            <a:avLst/>
          </a:prstGeom>
          <a:noFill/>
        </p:spPr>
        <p:txBody>
          <a:bodyPr wrap="square" rtlCol="0">
            <a:spAutoFit/>
          </a:bodyPr>
          <a:lstStyle/>
          <a:p>
            <a:r>
              <a:rPr lang="en-US" sz="1100" b="1" dirty="0">
                <a:solidFill>
                  <a:srgbClr val="1E4191">
                    <a:lumMod val="60000"/>
                    <a:lumOff val="40000"/>
                  </a:srgbClr>
                </a:solidFill>
              </a:rPr>
              <a:t>Backend   </a:t>
            </a:r>
            <a:br>
              <a:rPr lang="en-US" sz="1100" b="1" dirty="0">
                <a:solidFill>
                  <a:srgbClr val="1E4191">
                    <a:lumMod val="60000"/>
                    <a:lumOff val="40000"/>
                  </a:srgbClr>
                </a:solidFill>
              </a:rPr>
            </a:br>
            <a:r>
              <a:rPr lang="en-US" sz="1100" b="1" dirty="0">
                <a:solidFill>
                  <a:srgbClr val="1E4191">
                    <a:lumMod val="60000"/>
                    <a:lumOff val="40000"/>
                  </a:srgbClr>
                </a:solidFill>
              </a:rPr>
              <a:t>Dependencies</a:t>
            </a:r>
          </a:p>
        </p:txBody>
      </p:sp>
      <p:sp>
        <p:nvSpPr>
          <p:cNvPr id="13" name="TextBox 12"/>
          <p:cNvSpPr txBox="1"/>
          <p:nvPr/>
        </p:nvSpPr>
        <p:spPr>
          <a:xfrm>
            <a:off x="238591" y="6290359"/>
            <a:ext cx="1154687" cy="261610"/>
          </a:xfrm>
          <a:prstGeom prst="rect">
            <a:avLst/>
          </a:prstGeom>
          <a:noFill/>
        </p:spPr>
        <p:txBody>
          <a:bodyPr wrap="square" rtlCol="0">
            <a:spAutoFit/>
          </a:bodyPr>
          <a:lstStyle/>
          <a:p>
            <a:r>
              <a:rPr lang="en-US" sz="1100" b="1" dirty="0">
                <a:solidFill>
                  <a:srgbClr val="1E4191">
                    <a:lumMod val="60000"/>
                    <a:lumOff val="40000"/>
                  </a:srgbClr>
                </a:solidFill>
              </a:rPr>
              <a:t>Infrastructure</a:t>
            </a:r>
          </a:p>
        </p:txBody>
      </p:sp>
      <p:grpSp>
        <p:nvGrpSpPr>
          <p:cNvPr id="9" name="Group 8"/>
          <p:cNvGrpSpPr/>
          <p:nvPr/>
        </p:nvGrpSpPr>
        <p:grpSpPr>
          <a:xfrm>
            <a:off x="2370909" y="1678755"/>
            <a:ext cx="1632831" cy="988828"/>
            <a:chOff x="1259225" y="1967024"/>
            <a:chExt cx="1632831" cy="988828"/>
          </a:xfrm>
        </p:grpSpPr>
        <p:sp>
          <p:nvSpPr>
            <p:cNvPr id="14" name="Rectangle 13"/>
            <p:cNvSpPr/>
            <p:nvPr/>
          </p:nvSpPr>
          <p:spPr>
            <a:xfrm>
              <a:off x="1259225" y="1967024"/>
              <a:ext cx="1632831" cy="988828"/>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5" name="Rectangle 14"/>
            <p:cNvSpPr/>
            <p:nvPr/>
          </p:nvSpPr>
          <p:spPr>
            <a:xfrm>
              <a:off x="1329927" y="2118427"/>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6" name="Rectangle 15"/>
            <p:cNvSpPr/>
            <p:nvPr/>
          </p:nvSpPr>
          <p:spPr>
            <a:xfrm>
              <a:off x="1329927" y="2354411"/>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8" name="Rectangle 17"/>
            <p:cNvSpPr/>
            <p:nvPr/>
          </p:nvSpPr>
          <p:spPr>
            <a:xfrm>
              <a:off x="1329926" y="2590395"/>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9" name="Rectangle 18"/>
            <p:cNvSpPr/>
            <p:nvPr/>
          </p:nvSpPr>
          <p:spPr>
            <a:xfrm>
              <a:off x="1259225" y="2826799"/>
              <a:ext cx="1632831" cy="129053"/>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0" name="Rectangle 19"/>
            <p:cNvSpPr/>
            <p:nvPr/>
          </p:nvSpPr>
          <p:spPr>
            <a:xfrm>
              <a:off x="1259225" y="1967024"/>
              <a:ext cx="1632831" cy="129053"/>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1" name="Rectangle 20"/>
            <p:cNvSpPr/>
            <p:nvPr/>
          </p:nvSpPr>
          <p:spPr>
            <a:xfrm>
              <a:off x="1623526" y="2149869"/>
              <a:ext cx="1126128" cy="62313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7" name="Freeform 6"/>
            <p:cNvSpPr/>
            <p:nvPr/>
          </p:nvSpPr>
          <p:spPr>
            <a:xfrm>
              <a:off x="2076230" y="2191612"/>
              <a:ext cx="486780" cy="607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2100880" y="2344012"/>
              <a:ext cx="486780" cy="607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687556" y="2182507"/>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8" name="Rectangle 27"/>
            <p:cNvSpPr/>
            <p:nvPr/>
          </p:nvSpPr>
          <p:spPr>
            <a:xfrm>
              <a:off x="1698760" y="2482826"/>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9" name="Rectangle 28"/>
            <p:cNvSpPr/>
            <p:nvPr/>
          </p:nvSpPr>
          <p:spPr>
            <a:xfrm>
              <a:off x="2032697" y="2473855"/>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grpSp>
      <p:sp>
        <p:nvSpPr>
          <p:cNvPr id="40" name="Rectangle 39"/>
          <p:cNvSpPr/>
          <p:nvPr/>
        </p:nvSpPr>
        <p:spPr>
          <a:xfrm>
            <a:off x="1680459" y="1852408"/>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1" name="Rectangle 40"/>
          <p:cNvSpPr/>
          <p:nvPr/>
        </p:nvSpPr>
        <p:spPr>
          <a:xfrm>
            <a:off x="1680459" y="2038851"/>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2" name="Rectangle 41"/>
          <p:cNvSpPr/>
          <p:nvPr/>
        </p:nvSpPr>
        <p:spPr>
          <a:xfrm>
            <a:off x="1680459" y="2212594"/>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5" name="Rounded Rectangle 44"/>
          <p:cNvSpPr/>
          <p:nvPr/>
        </p:nvSpPr>
        <p:spPr>
          <a:xfrm>
            <a:off x="1780720" y="1802909"/>
            <a:ext cx="384562" cy="668725"/>
          </a:xfrm>
          <a:prstGeom prst="roundRect">
            <a:avLst/>
          </a:prstGeom>
          <a:noFill/>
          <a:ln w="63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6" name="Freeform 45"/>
          <p:cNvSpPr/>
          <p:nvPr/>
        </p:nvSpPr>
        <p:spPr>
          <a:xfrm>
            <a:off x="1935314" y="1885416"/>
            <a:ext cx="166231" cy="692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a:off x="1943732" y="1960708"/>
            <a:ext cx="166231" cy="692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802586" y="1909831"/>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9" name="Rectangle 48"/>
          <p:cNvSpPr/>
          <p:nvPr/>
        </p:nvSpPr>
        <p:spPr>
          <a:xfrm>
            <a:off x="1806412" y="2064833"/>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50" name="Rectangle 49"/>
          <p:cNvSpPr/>
          <p:nvPr/>
        </p:nvSpPr>
        <p:spPr>
          <a:xfrm>
            <a:off x="1926798" y="2064132"/>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51" name="Rectangle 50"/>
          <p:cNvSpPr/>
          <p:nvPr/>
        </p:nvSpPr>
        <p:spPr>
          <a:xfrm>
            <a:off x="1809587" y="2210883"/>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52" name="Rectangle 51"/>
          <p:cNvSpPr/>
          <p:nvPr/>
        </p:nvSpPr>
        <p:spPr>
          <a:xfrm>
            <a:off x="1929973" y="2210182"/>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53" name="Rectangle 52"/>
          <p:cNvSpPr/>
          <p:nvPr/>
        </p:nvSpPr>
        <p:spPr>
          <a:xfrm>
            <a:off x="1677284" y="2371344"/>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2" name="Oval 21"/>
          <p:cNvSpPr/>
          <p:nvPr/>
        </p:nvSpPr>
        <p:spPr>
          <a:xfrm>
            <a:off x="1868520" y="2553356"/>
            <a:ext cx="92168" cy="91440"/>
          </a:xfrm>
          <a:prstGeom prst="ellipse">
            <a:avLst/>
          </a:prstGeom>
          <a:solidFill>
            <a:schemeClr val="bg1"/>
          </a:solid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1604980" y="3008517"/>
            <a:ext cx="2449803" cy="49126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3" name="Oval 22"/>
          <p:cNvSpPr/>
          <p:nvPr/>
        </p:nvSpPr>
        <p:spPr>
          <a:xfrm>
            <a:off x="1683794" y="3108547"/>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2512055" y="3108547"/>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3340316" y="3108547"/>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Direct Access Storage 57"/>
          <p:cNvSpPr/>
          <p:nvPr/>
        </p:nvSpPr>
        <p:spPr>
          <a:xfrm>
            <a:off x="1693140" y="5726727"/>
            <a:ext cx="472761" cy="174293"/>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a:off x="2991108" y="5609054"/>
            <a:ext cx="526218"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p:cNvGrpSpPr/>
          <p:nvPr/>
        </p:nvGrpSpPr>
        <p:grpSpPr>
          <a:xfrm>
            <a:off x="3126200" y="5700968"/>
            <a:ext cx="258496" cy="253833"/>
            <a:chOff x="1298781" y="3822989"/>
            <a:chExt cx="390186" cy="354791"/>
          </a:xfrm>
        </p:grpSpPr>
        <p:sp>
          <p:nvSpPr>
            <p:cNvPr id="68" name="Oval 67"/>
            <p:cNvSpPr/>
            <p:nvPr/>
          </p:nvSpPr>
          <p:spPr>
            <a:xfrm>
              <a:off x="1315115" y="3848167"/>
              <a:ext cx="347011" cy="310177"/>
            </a:xfrm>
            <a:prstGeom prst="ellipse">
              <a:avLst/>
            </a:prstGeom>
            <a:no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1446450" y="3822989"/>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1450204" y="4113151"/>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1616663"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1298781"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1607569" y="3887187"/>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1303335" y="388377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Flowchart: Direct Access Storage 76"/>
          <p:cNvSpPr/>
          <p:nvPr/>
        </p:nvSpPr>
        <p:spPr>
          <a:xfrm>
            <a:off x="2259935" y="5721730"/>
            <a:ext cx="472761" cy="174293"/>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p:cNvSpPr/>
          <p:nvPr/>
        </p:nvSpPr>
        <p:spPr>
          <a:xfrm>
            <a:off x="1608950" y="5609054"/>
            <a:ext cx="1265187"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ed Rectangle 78"/>
          <p:cNvSpPr/>
          <p:nvPr/>
        </p:nvSpPr>
        <p:spPr>
          <a:xfrm>
            <a:off x="3591266" y="5609054"/>
            <a:ext cx="532940"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lowchart: Magnetic Disk 79"/>
          <p:cNvSpPr/>
          <p:nvPr/>
        </p:nvSpPr>
        <p:spPr>
          <a:xfrm>
            <a:off x="3686981" y="5704610"/>
            <a:ext cx="218516" cy="191824"/>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lowchart: Magnetic Disk 80"/>
          <p:cNvSpPr/>
          <p:nvPr/>
        </p:nvSpPr>
        <p:spPr>
          <a:xfrm>
            <a:off x="3775773" y="5817255"/>
            <a:ext cx="218516" cy="191824"/>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1621259"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85" name="Rectangle 84"/>
          <p:cNvSpPr/>
          <p:nvPr/>
        </p:nvSpPr>
        <p:spPr>
          <a:xfrm>
            <a:off x="2166730"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86" name="Rectangle 85"/>
          <p:cNvSpPr/>
          <p:nvPr/>
        </p:nvSpPr>
        <p:spPr>
          <a:xfrm>
            <a:off x="2712201"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88" name="Rectangle 87"/>
          <p:cNvSpPr/>
          <p:nvPr/>
        </p:nvSpPr>
        <p:spPr>
          <a:xfrm>
            <a:off x="3257672"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89" name="Rectangle 88"/>
          <p:cNvSpPr/>
          <p:nvPr/>
        </p:nvSpPr>
        <p:spPr>
          <a:xfrm>
            <a:off x="3803144"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98" name="Rectangle 97"/>
          <p:cNvSpPr/>
          <p:nvPr/>
        </p:nvSpPr>
        <p:spPr>
          <a:xfrm>
            <a:off x="1604547" y="3670772"/>
            <a:ext cx="2423862" cy="1118770"/>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10" name="TextBox 109"/>
          <p:cNvSpPr txBox="1"/>
          <p:nvPr/>
        </p:nvSpPr>
        <p:spPr>
          <a:xfrm>
            <a:off x="238591" y="3903286"/>
            <a:ext cx="1341288" cy="600164"/>
          </a:xfrm>
          <a:prstGeom prst="rect">
            <a:avLst/>
          </a:prstGeom>
          <a:noFill/>
        </p:spPr>
        <p:txBody>
          <a:bodyPr wrap="square" rtlCol="0">
            <a:spAutoFit/>
          </a:bodyPr>
          <a:lstStyle/>
          <a:p>
            <a:r>
              <a:rPr lang="en-US" sz="1100" b="1" dirty="0">
                <a:solidFill>
                  <a:srgbClr val="1E4191">
                    <a:lumMod val="60000"/>
                    <a:lumOff val="40000"/>
                  </a:srgbClr>
                </a:solidFill>
              </a:rPr>
              <a:t>Middle Tier   </a:t>
            </a:r>
            <a:br>
              <a:rPr lang="en-US" sz="1100" b="1" dirty="0">
                <a:solidFill>
                  <a:srgbClr val="1E4191">
                    <a:lumMod val="60000"/>
                    <a:lumOff val="40000"/>
                  </a:srgbClr>
                </a:solidFill>
              </a:rPr>
            </a:br>
            <a:r>
              <a:rPr lang="en-US" sz="1100" b="1" dirty="0">
                <a:solidFill>
                  <a:srgbClr val="1E4191">
                    <a:lumMod val="60000"/>
                    <a:lumOff val="40000"/>
                  </a:srgbClr>
                </a:solidFill>
              </a:rPr>
              <a:t>Application </a:t>
            </a:r>
          </a:p>
          <a:p>
            <a:r>
              <a:rPr lang="en-US" sz="1100" b="1" dirty="0">
                <a:solidFill>
                  <a:srgbClr val="1E4191">
                    <a:lumMod val="60000"/>
                    <a:lumOff val="40000"/>
                  </a:srgbClr>
                </a:solidFill>
              </a:rPr>
              <a:t>Code</a:t>
            </a:r>
          </a:p>
        </p:txBody>
      </p:sp>
      <p:grpSp>
        <p:nvGrpSpPr>
          <p:cNvPr id="30" name="Group 29"/>
          <p:cNvGrpSpPr/>
          <p:nvPr/>
        </p:nvGrpSpPr>
        <p:grpSpPr>
          <a:xfrm>
            <a:off x="1652749" y="3727398"/>
            <a:ext cx="2261585" cy="989463"/>
            <a:chOff x="2722721" y="3490748"/>
            <a:chExt cx="1304721" cy="1006683"/>
          </a:xfrm>
        </p:grpSpPr>
        <p:sp>
          <p:nvSpPr>
            <p:cNvPr id="112" name="Flowchart: Direct Access Storage 111"/>
            <p:cNvSpPr/>
            <p:nvPr/>
          </p:nvSpPr>
          <p:spPr>
            <a:xfrm>
              <a:off x="3338189" y="4044283"/>
              <a:ext cx="190227" cy="84988"/>
            </a:xfrm>
            <a:prstGeom prst="flowChartMagneticDrum">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2722722" y="4346750"/>
              <a:ext cx="733611" cy="150681"/>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14" name="Rectangle 113"/>
            <p:cNvSpPr/>
            <p:nvPr/>
          </p:nvSpPr>
          <p:spPr>
            <a:xfrm>
              <a:off x="2722721" y="3490748"/>
              <a:ext cx="1304721" cy="146065"/>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15" name="Rectangle 114"/>
            <p:cNvSpPr/>
            <p:nvPr/>
          </p:nvSpPr>
          <p:spPr>
            <a:xfrm>
              <a:off x="2722721" y="3854579"/>
              <a:ext cx="1304721" cy="146065"/>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19" name="Rectangle 118"/>
            <p:cNvSpPr/>
            <p:nvPr/>
          </p:nvSpPr>
          <p:spPr>
            <a:xfrm>
              <a:off x="2722722" y="4047282"/>
              <a:ext cx="238025" cy="25169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3026751" y="4046891"/>
              <a:ext cx="238025" cy="25169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3596549" y="4053854"/>
              <a:ext cx="238025" cy="25169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a:off x="3503018" y="4346750"/>
              <a:ext cx="328140" cy="150681"/>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23" name="Rectangle 122"/>
            <p:cNvSpPr/>
            <p:nvPr/>
          </p:nvSpPr>
          <p:spPr>
            <a:xfrm>
              <a:off x="2722721" y="3672520"/>
              <a:ext cx="1304721" cy="146065"/>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24" name="Rectangle 123"/>
            <p:cNvSpPr/>
            <p:nvPr/>
          </p:nvSpPr>
          <p:spPr>
            <a:xfrm>
              <a:off x="3320191" y="4178790"/>
              <a:ext cx="223590" cy="12453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25" name="Rectangle 124"/>
            <p:cNvSpPr/>
            <p:nvPr/>
          </p:nvSpPr>
          <p:spPr>
            <a:xfrm>
              <a:off x="3894023" y="4049378"/>
              <a:ext cx="123374" cy="447766"/>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grpSp>
      <p:sp>
        <p:nvSpPr>
          <p:cNvPr id="259" name="Flowchart: Direct Access Storage 258"/>
          <p:cNvSpPr/>
          <p:nvPr/>
        </p:nvSpPr>
        <p:spPr>
          <a:xfrm>
            <a:off x="8303571" y="5773161"/>
            <a:ext cx="472761" cy="174293"/>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Rounded Rectangle 259"/>
          <p:cNvSpPr/>
          <p:nvPr/>
        </p:nvSpPr>
        <p:spPr>
          <a:xfrm>
            <a:off x="9499179" y="5655488"/>
            <a:ext cx="526218"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1" name="Group 260"/>
          <p:cNvGrpSpPr/>
          <p:nvPr/>
        </p:nvGrpSpPr>
        <p:grpSpPr>
          <a:xfrm>
            <a:off x="9634271" y="5747402"/>
            <a:ext cx="258496" cy="253833"/>
            <a:chOff x="1298781" y="3822989"/>
            <a:chExt cx="390186" cy="354791"/>
          </a:xfrm>
        </p:grpSpPr>
        <p:sp>
          <p:nvSpPr>
            <p:cNvPr id="262" name="Oval 261"/>
            <p:cNvSpPr/>
            <p:nvPr/>
          </p:nvSpPr>
          <p:spPr>
            <a:xfrm>
              <a:off x="1315115" y="3848167"/>
              <a:ext cx="347011" cy="310177"/>
            </a:xfrm>
            <a:prstGeom prst="ellipse">
              <a:avLst/>
            </a:prstGeom>
            <a:no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Oval 262"/>
            <p:cNvSpPr/>
            <p:nvPr/>
          </p:nvSpPr>
          <p:spPr>
            <a:xfrm>
              <a:off x="1446450" y="3822989"/>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p:cNvSpPr/>
            <p:nvPr/>
          </p:nvSpPr>
          <p:spPr>
            <a:xfrm>
              <a:off x="1450204" y="4113151"/>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Oval 264"/>
            <p:cNvSpPr/>
            <p:nvPr/>
          </p:nvSpPr>
          <p:spPr>
            <a:xfrm>
              <a:off x="1616663"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Oval 265"/>
            <p:cNvSpPr/>
            <p:nvPr/>
          </p:nvSpPr>
          <p:spPr>
            <a:xfrm>
              <a:off x="1298781"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Oval 266"/>
            <p:cNvSpPr/>
            <p:nvPr/>
          </p:nvSpPr>
          <p:spPr>
            <a:xfrm>
              <a:off x="1607569" y="3887187"/>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Oval 267"/>
            <p:cNvSpPr/>
            <p:nvPr/>
          </p:nvSpPr>
          <p:spPr>
            <a:xfrm>
              <a:off x="1303335" y="388377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9" name="Flowchart: Direct Access Storage 268"/>
          <p:cNvSpPr/>
          <p:nvPr/>
        </p:nvSpPr>
        <p:spPr>
          <a:xfrm>
            <a:off x="8870366" y="5768164"/>
            <a:ext cx="472761" cy="174293"/>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ounded Rectangle 269"/>
          <p:cNvSpPr/>
          <p:nvPr/>
        </p:nvSpPr>
        <p:spPr>
          <a:xfrm>
            <a:off x="8219381" y="5655488"/>
            <a:ext cx="1265187"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ounded Rectangle 270"/>
          <p:cNvSpPr/>
          <p:nvPr/>
        </p:nvSpPr>
        <p:spPr>
          <a:xfrm>
            <a:off x="10099337" y="5655488"/>
            <a:ext cx="532940"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Flowchart: Magnetic Disk 271"/>
          <p:cNvSpPr/>
          <p:nvPr/>
        </p:nvSpPr>
        <p:spPr>
          <a:xfrm>
            <a:off x="10195052" y="5751044"/>
            <a:ext cx="218516" cy="191824"/>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Flowchart: Magnetic Disk 272"/>
          <p:cNvSpPr/>
          <p:nvPr/>
        </p:nvSpPr>
        <p:spPr>
          <a:xfrm>
            <a:off x="10283844" y="5863689"/>
            <a:ext cx="218516" cy="191824"/>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p:cNvSpPr/>
          <p:nvPr/>
        </p:nvSpPr>
        <p:spPr>
          <a:xfrm>
            <a:off x="8115397" y="4359242"/>
            <a:ext cx="2540150" cy="1933490"/>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88" name="Oval 287"/>
          <p:cNvSpPr/>
          <p:nvPr/>
        </p:nvSpPr>
        <p:spPr>
          <a:xfrm>
            <a:off x="8307873" y="4474408"/>
            <a:ext cx="523588" cy="291209"/>
          </a:xfrm>
          <a:prstGeom prst="ellipse">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p:cNvSpPr/>
          <p:nvPr/>
        </p:nvSpPr>
        <p:spPr>
          <a:xfrm>
            <a:off x="9136134" y="4474408"/>
            <a:ext cx="523588" cy="291209"/>
          </a:xfrm>
          <a:prstGeom prst="ellipse">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p:cNvSpPr/>
          <p:nvPr/>
        </p:nvSpPr>
        <p:spPr>
          <a:xfrm>
            <a:off x="9964395" y="4474408"/>
            <a:ext cx="523588" cy="291209"/>
          </a:xfrm>
          <a:prstGeom prst="ellipse">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2" name="TextBox 351"/>
          <p:cNvSpPr txBox="1"/>
          <p:nvPr/>
        </p:nvSpPr>
        <p:spPr>
          <a:xfrm>
            <a:off x="7975873" y="905128"/>
            <a:ext cx="2307971" cy="646331"/>
          </a:xfrm>
          <a:prstGeom prst="rect">
            <a:avLst/>
          </a:prstGeom>
          <a:noFill/>
        </p:spPr>
        <p:txBody>
          <a:bodyPr wrap="square" rtlCol="0" anchor="ctr">
            <a:spAutoFit/>
          </a:bodyPr>
          <a:lstStyle/>
          <a:p>
            <a:r>
              <a:rPr lang="en-US" b="1" dirty="0">
                <a:solidFill>
                  <a:srgbClr val="1E4191">
                    <a:lumMod val="60000"/>
                    <a:lumOff val="40000"/>
                  </a:srgbClr>
                </a:solidFill>
              </a:rPr>
              <a:t>Microservices Platform</a:t>
            </a:r>
          </a:p>
        </p:txBody>
      </p:sp>
      <p:sp>
        <p:nvSpPr>
          <p:cNvPr id="354" name="TextBox 353"/>
          <p:cNvSpPr txBox="1"/>
          <p:nvPr/>
        </p:nvSpPr>
        <p:spPr>
          <a:xfrm>
            <a:off x="10672194" y="5053309"/>
            <a:ext cx="1291855" cy="430887"/>
          </a:xfrm>
          <a:prstGeom prst="rect">
            <a:avLst/>
          </a:prstGeom>
          <a:noFill/>
        </p:spPr>
        <p:txBody>
          <a:bodyPr wrap="square" rtlCol="0">
            <a:spAutoFit/>
          </a:bodyPr>
          <a:lstStyle/>
          <a:p>
            <a:r>
              <a:rPr lang="en-US" sz="1100" b="1" dirty="0">
                <a:solidFill>
                  <a:srgbClr val="1E4191">
                    <a:lumMod val="60000"/>
                    <a:lumOff val="40000"/>
                  </a:srgbClr>
                </a:solidFill>
              </a:rPr>
              <a:t>Platform Services</a:t>
            </a:r>
          </a:p>
        </p:txBody>
      </p:sp>
      <p:sp>
        <p:nvSpPr>
          <p:cNvPr id="355" name="TextBox 354"/>
          <p:cNvSpPr txBox="1"/>
          <p:nvPr/>
        </p:nvSpPr>
        <p:spPr>
          <a:xfrm>
            <a:off x="10706217" y="5661746"/>
            <a:ext cx="1163679" cy="430887"/>
          </a:xfrm>
          <a:prstGeom prst="rect">
            <a:avLst/>
          </a:prstGeom>
          <a:noFill/>
        </p:spPr>
        <p:txBody>
          <a:bodyPr wrap="square" rtlCol="0">
            <a:spAutoFit/>
          </a:bodyPr>
          <a:lstStyle/>
          <a:p>
            <a:r>
              <a:rPr lang="en-US" sz="1100" b="1" dirty="0">
                <a:solidFill>
                  <a:srgbClr val="1E4191">
                    <a:lumMod val="60000"/>
                    <a:lumOff val="40000"/>
                  </a:srgbClr>
                </a:solidFill>
              </a:rPr>
              <a:t>Backend   </a:t>
            </a:r>
            <a:br>
              <a:rPr lang="en-US" sz="1100" b="1" dirty="0">
                <a:solidFill>
                  <a:srgbClr val="1E4191">
                    <a:lumMod val="60000"/>
                    <a:lumOff val="40000"/>
                  </a:srgbClr>
                </a:solidFill>
              </a:rPr>
            </a:br>
            <a:r>
              <a:rPr lang="en-US" sz="1100" b="1" dirty="0">
                <a:solidFill>
                  <a:srgbClr val="1E4191">
                    <a:lumMod val="60000"/>
                    <a:lumOff val="40000"/>
                  </a:srgbClr>
                </a:solidFill>
              </a:rPr>
              <a:t>Dependencies</a:t>
            </a:r>
          </a:p>
        </p:txBody>
      </p:sp>
      <p:sp>
        <p:nvSpPr>
          <p:cNvPr id="362" name="Rectangle 361"/>
          <p:cNvSpPr/>
          <p:nvPr/>
        </p:nvSpPr>
        <p:spPr>
          <a:xfrm>
            <a:off x="1600428" y="4989731"/>
            <a:ext cx="2449803" cy="49126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63" name="Oval 362"/>
          <p:cNvSpPr/>
          <p:nvPr/>
        </p:nvSpPr>
        <p:spPr>
          <a:xfrm>
            <a:off x="1679242" y="5089761"/>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p:cNvSpPr/>
          <p:nvPr/>
        </p:nvSpPr>
        <p:spPr>
          <a:xfrm>
            <a:off x="2507503" y="5089761"/>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p:cNvSpPr/>
          <p:nvPr/>
        </p:nvSpPr>
        <p:spPr>
          <a:xfrm>
            <a:off x="3335764" y="5089761"/>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TextBox 365"/>
          <p:cNvSpPr txBox="1"/>
          <p:nvPr/>
        </p:nvSpPr>
        <p:spPr>
          <a:xfrm>
            <a:off x="253116" y="4983051"/>
            <a:ext cx="1341288" cy="430887"/>
          </a:xfrm>
          <a:prstGeom prst="rect">
            <a:avLst/>
          </a:prstGeom>
          <a:noFill/>
        </p:spPr>
        <p:txBody>
          <a:bodyPr wrap="square" rtlCol="0">
            <a:spAutoFit/>
          </a:bodyPr>
          <a:lstStyle/>
          <a:p>
            <a:r>
              <a:rPr lang="en-US" sz="1100" b="1" dirty="0">
                <a:solidFill>
                  <a:srgbClr val="1E4191">
                    <a:lumMod val="60000"/>
                    <a:lumOff val="40000"/>
                  </a:srgbClr>
                </a:solidFill>
              </a:rPr>
              <a:t>Data </a:t>
            </a:r>
            <a:br>
              <a:rPr lang="en-US" sz="1100" b="1" dirty="0">
                <a:solidFill>
                  <a:srgbClr val="1E4191">
                    <a:lumMod val="60000"/>
                    <a:lumOff val="40000"/>
                  </a:srgbClr>
                </a:solidFill>
              </a:rPr>
            </a:br>
            <a:r>
              <a:rPr lang="en-US" sz="1100" b="1" dirty="0">
                <a:solidFill>
                  <a:srgbClr val="1E4191">
                    <a:lumMod val="60000"/>
                    <a:lumOff val="40000"/>
                  </a:srgbClr>
                </a:solidFill>
              </a:rPr>
              <a:t>Services</a:t>
            </a:r>
          </a:p>
        </p:txBody>
      </p:sp>
      <p:sp>
        <p:nvSpPr>
          <p:cNvPr id="164" name="TextBox 163"/>
          <p:cNvSpPr txBox="1"/>
          <p:nvPr/>
        </p:nvSpPr>
        <p:spPr>
          <a:xfrm>
            <a:off x="299107" y="965257"/>
            <a:ext cx="4074127" cy="369332"/>
          </a:xfrm>
          <a:prstGeom prst="rect">
            <a:avLst/>
          </a:prstGeom>
          <a:noFill/>
        </p:spPr>
        <p:txBody>
          <a:bodyPr wrap="square" rtlCol="0" anchor="ctr">
            <a:spAutoFit/>
          </a:bodyPr>
          <a:lstStyle/>
          <a:p>
            <a:pPr algn="ctr"/>
            <a:r>
              <a:rPr lang="en-US" b="1" dirty="0">
                <a:solidFill>
                  <a:srgbClr val="1E4191">
                    <a:lumMod val="60000"/>
                    <a:lumOff val="40000"/>
                  </a:srgbClr>
                </a:solidFill>
              </a:rPr>
              <a:t>InSight</a:t>
            </a:r>
          </a:p>
        </p:txBody>
      </p:sp>
      <p:sp>
        <p:nvSpPr>
          <p:cNvPr id="180" name="TextBox 179"/>
          <p:cNvSpPr txBox="1"/>
          <p:nvPr/>
        </p:nvSpPr>
        <p:spPr>
          <a:xfrm>
            <a:off x="9251011" y="4414975"/>
            <a:ext cx="279044" cy="400110"/>
          </a:xfrm>
          <a:prstGeom prst="rect">
            <a:avLst/>
          </a:prstGeom>
          <a:noFill/>
        </p:spPr>
        <p:txBody>
          <a:bodyPr wrap="square" rtlCol="0" anchor="ctr">
            <a:spAutoFit/>
          </a:bodyPr>
          <a:lstStyle/>
          <a:p>
            <a:pPr algn="ctr"/>
            <a:r>
              <a:rPr lang="en-US" sz="2000" dirty="0">
                <a:solidFill>
                  <a:srgbClr val="1E4191">
                    <a:lumMod val="60000"/>
                    <a:lumOff val="40000"/>
                  </a:srgbClr>
                </a:solidFill>
              </a:rPr>
              <a:t>$</a:t>
            </a:r>
          </a:p>
        </p:txBody>
      </p:sp>
      <p:sp>
        <p:nvSpPr>
          <p:cNvPr id="182" name="TextBox 181"/>
          <p:cNvSpPr txBox="1"/>
          <p:nvPr/>
        </p:nvSpPr>
        <p:spPr>
          <a:xfrm>
            <a:off x="8262789" y="4710084"/>
            <a:ext cx="841277" cy="400110"/>
          </a:xfrm>
          <a:prstGeom prst="rect">
            <a:avLst/>
          </a:prstGeom>
          <a:noFill/>
        </p:spPr>
        <p:txBody>
          <a:bodyPr wrap="square" rtlCol="0">
            <a:spAutoFit/>
          </a:bodyPr>
          <a:lstStyle/>
          <a:p>
            <a:r>
              <a:rPr lang="en-US" sz="1000" b="1" dirty="0">
                <a:solidFill>
                  <a:srgbClr val="1E4191">
                    <a:lumMod val="60000"/>
                    <a:lumOff val="40000"/>
                  </a:srgbClr>
                </a:solidFill>
              </a:rPr>
              <a:t>Usage </a:t>
            </a:r>
            <a:br>
              <a:rPr lang="en-US" sz="1000" b="1" dirty="0">
                <a:solidFill>
                  <a:srgbClr val="1E4191">
                    <a:lumMod val="60000"/>
                    <a:lumOff val="40000"/>
                  </a:srgbClr>
                </a:solidFill>
              </a:rPr>
            </a:br>
            <a:r>
              <a:rPr lang="en-US" sz="1000" b="1" dirty="0">
                <a:solidFill>
                  <a:srgbClr val="1E4191">
                    <a:lumMod val="60000"/>
                    <a:lumOff val="40000"/>
                  </a:srgbClr>
                </a:solidFill>
              </a:rPr>
              <a:t>Metering</a:t>
            </a:r>
          </a:p>
        </p:txBody>
      </p:sp>
      <p:sp>
        <p:nvSpPr>
          <p:cNvPr id="183" name="TextBox 182"/>
          <p:cNvSpPr txBox="1"/>
          <p:nvPr/>
        </p:nvSpPr>
        <p:spPr>
          <a:xfrm>
            <a:off x="9054341" y="4728764"/>
            <a:ext cx="1011910" cy="400110"/>
          </a:xfrm>
          <a:prstGeom prst="rect">
            <a:avLst/>
          </a:prstGeom>
          <a:noFill/>
        </p:spPr>
        <p:txBody>
          <a:bodyPr wrap="square" rtlCol="0">
            <a:spAutoFit/>
          </a:bodyPr>
          <a:lstStyle/>
          <a:p>
            <a:r>
              <a:rPr lang="en-US" sz="1000" b="1" dirty="0">
                <a:solidFill>
                  <a:srgbClr val="1E4191">
                    <a:lumMod val="60000"/>
                    <a:lumOff val="40000"/>
                  </a:srgbClr>
                </a:solidFill>
              </a:rPr>
              <a:t>Billing &amp; Chargeback</a:t>
            </a:r>
          </a:p>
        </p:txBody>
      </p:sp>
      <p:grpSp>
        <p:nvGrpSpPr>
          <p:cNvPr id="61" name="Group 60"/>
          <p:cNvGrpSpPr/>
          <p:nvPr/>
        </p:nvGrpSpPr>
        <p:grpSpPr>
          <a:xfrm>
            <a:off x="8453012" y="4507068"/>
            <a:ext cx="228600" cy="228600"/>
            <a:chOff x="6996426" y="2875798"/>
            <a:chExt cx="228600" cy="228600"/>
          </a:xfrm>
        </p:grpSpPr>
        <p:sp>
          <p:nvSpPr>
            <p:cNvPr id="35" name="Oval 34"/>
            <p:cNvSpPr/>
            <p:nvPr/>
          </p:nvSpPr>
          <p:spPr>
            <a:xfrm>
              <a:off x="6996426" y="2875798"/>
              <a:ext cx="228600" cy="228600"/>
            </a:xfrm>
            <a:prstGeom prst="ellipse">
              <a:avLst/>
            </a:prstGeom>
            <a:noFill/>
            <a:ln w="254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Freeform 190"/>
            <p:cNvSpPr/>
            <p:nvPr/>
          </p:nvSpPr>
          <p:spPr>
            <a:xfrm rot="19207272">
              <a:off x="7006414" y="2911037"/>
              <a:ext cx="151347" cy="66517"/>
            </a:xfrm>
            <a:custGeom>
              <a:avLst/>
              <a:gdLst>
                <a:gd name="connsiteX0" fmla="*/ 537492 w 645050"/>
                <a:gd name="connsiteY0" fmla="*/ 73364 h 258280"/>
                <a:gd name="connsiteX1" fmla="*/ 644672 w 645050"/>
                <a:gd name="connsiteY1" fmla="*/ 254854 h 258280"/>
                <a:gd name="connsiteX2" fmla="*/ 645050 w 645050"/>
                <a:gd name="connsiteY2" fmla="*/ 258280 h 258280"/>
                <a:gd name="connsiteX3" fmla="*/ 515713 w 645050"/>
                <a:gd name="connsiteY3" fmla="*/ 258280 h 258280"/>
                <a:gd name="connsiteX4" fmla="*/ 489030 w 645050"/>
                <a:gd name="connsiteY4" fmla="*/ 220718 h 258280"/>
                <a:gd name="connsiteX5" fmla="*/ 448248 w 645050"/>
                <a:gd name="connsiteY5" fmla="*/ 180180 h 258280"/>
                <a:gd name="connsiteX6" fmla="*/ 2 w 645050"/>
                <a:gd name="connsiteY6" fmla="*/ 162636 h 258280"/>
                <a:gd name="connsiteX7" fmla="*/ 0 w 645050"/>
                <a:gd name="connsiteY7" fmla="*/ 162634 h 258280"/>
                <a:gd name="connsiteX8" fmla="*/ 537492 w 645050"/>
                <a:gd name="connsiteY8" fmla="*/ 73364 h 258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5050" h="258280">
                  <a:moveTo>
                    <a:pt x="537492" y="73364"/>
                  </a:moveTo>
                  <a:cubicBezTo>
                    <a:pt x="593950" y="120536"/>
                    <a:pt x="629724" y="184319"/>
                    <a:pt x="644672" y="254854"/>
                  </a:cubicBezTo>
                  <a:lnTo>
                    <a:pt x="645050" y="258280"/>
                  </a:lnTo>
                  <a:lnTo>
                    <a:pt x="515713" y="258280"/>
                  </a:lnTo>
                  <a:lnTo>
                    <a:pt x="489030" y="220718"/>
                  </a:lnTo>
                  <a:cubicBezTo>
                    <a:pt x="476720" y="206166"/>
                    <a:pt x="463115" y="192602"/>
                    <a:pt x="448248" y="180180"/>
                  </a:cubicBezTo>
                  <a:cubicBezTo>
                    <a:pt x="329311" y="80809"/>
                    <a:pt x="152746" y="73898"/>
                    <a:pt x="2" y="162636"/>
                  </a:cubicBezTo>
                  <a:lnTo>
                    <a:pt x="0" y="162634"/>
                  </a:lnTo>
                  <a:cubicBezTo>
                    <a:pt x="146291" y="-12459"/>
                    <a:pt x="386934" y="-52427"/>
                    <a:pt x="537492" y="73364"/>
                  </a:cubicBez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Freeform 193"/>
            <p:cNvSpPr/>
            <p:nvPr/>
          </p:nvSpPr>
          <p:spPr>
            <a:xfrm>
              <a:off x="7087298" y="2922438"/>
              <a:ext cx="85549" cy="100167"/>
            </a:xfrm>
            <a:custGeom>
              <a:avLst/>
              <a:gdLst>
                <a:gd name="connsiteX0" fmla="*/ 364613 w 364613"/>
                <a:gd name="connsiteY0" fmla="*/ 0 h 428714"/>
                <a:gd name="connsiteX1" fmla="*/ 121306 w 364613"/>
                <a:gd name="connsiteY1" fmla="*/ 375569 h 428714"/>
                <a:gd name="connsiteX2" fmla="*/ 118567 w 364613"/>
                <a:gd name="connsiteY2" fmla="*/ 389638 h 428714"/>
                <a:gd name="connsiteX3" fmla="*/ 61708 w 364613"/>
                <a:gd name="connsiteY3" fmla="*/ 428714 h 428714"/>
                <a:gd name="connsiteX4" fmla="*/ 0 w 364613"/>
                <a:gd name="connsiteY4" fmla="*/ 364733 h 428714"/>
                <a:gd name="connsiteX5" fmla="*/ 37689 w 364613"/>
                <a:gd name="connsiteY5" fmla="*/ 305780 h 428714"/>
                <a:gd name="connsiteX6" fmla="*/ 53995 w 364613"/>
                <a:gd name="connsiteY6" fmla="*/ 302367 h 42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4613" h="428714">
                  <a:moveTo>
                    <a:pt x="364613" y="0"/>
                  </a:moveTo>
                  <a:lnTo>
                    <a:pt x="121306" y="375569"/>
                  </a:lnTo>
                  <a:lnTo>
                    <a:pt x="118567" y="389638"/>
                  </a:lnTo>
                  <a:cubicBezTo>
                    <a:pt x="109199" y="412601"/>
                    <a:pt x="87268" y="428714"/>
                    <a:pt x="61708" y="428714"/>
                  </a:cubicBezTo>
                  <a:cubicBezTo>
                    <a:pt x="27628" y="428714"/>
                    <a:pt x="0" y="400069"/>
                    <a:pt x="0" y="364733"/>
                  </a:cubicBezTo>
                  <a:cubicBezTo>
                    <a:pt x="0" y="338231"/>
                    <a:pt x="15541" y="315493"/>
                    <a:pt x="37689" y="305780"/>
                  </a:cubicBezTo>
                  <a:lnTo>
                    <a:pt x="53995" y="302367"/>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4" name="TextBox 203"/>
          <p:cNvSpPr txBox="1"/>
          <p:nvPr/>
        </p:nvSpPr>
        <p:spPr>
          <a:xfrm>
            <a:off x="9929821" y="4343301"/>
            <a:ext cx="593594" cy="400110"/>
          </a:xfrm>
          <a:prstGeom prst="rect">
            <a:avLst/>
          </a:prstGeom>
          <a:noFill/>
        </p:spPr>
        <p:txBody>
          <a:bodyPr wrap="square" rtlCol="0" anchor="ctr">
            <a:spAutoFit/>
          </a:bodyPr>
          <a:lstStyle/>
          <a:p>
            <a:pPr algn="ctr"/>
            <a:r>
              <a:rPr lang="en-US" sz="2000" dirty="0">
                <a:solidFill>
                  <a:srgbClr val="1E4191">
                    <a:lumMod val="60000"/>
                    <a:lumOff val="40000"/>
                  </a:srgbClr>
                </a:solidFill>
              </a:rPr>
              <a:t>…</a:t>
            </a:r>
          </a:p>
        </p:txBody>
      </p:sp>
      <p:sp>
        <p:nvSpPr>
          <p:cNvPr id="205" name="Oval 204"/>
          <p:cNvSpPr/>
          <p:nvPr/>
        </p:nvSpPr>
        <p:spPr>
          <a:xfrm>
            <a:off x="8282422" y="5134799"/>
            <a:ext cx="523588" cy="291209"/>
          </a:xfrm>
          <a:prstGeom prst="ellipse">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p:cNvSpPr/>
          <p:nvPr/>
        </p:nvSpPr>
        <p:spPr>
          <a:xfrm>
            <a:off x="9110683" y="5134799"/>
            <a:ext cx="523588" cy="291209"/>
          </a:xfrm>
          <a:prstGeom prst="ellipse">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p:cNvSpPr/>
          <p:nvPr/>
        </p:nvSpPr>
        <p:spPr>
          <a:xfrm>
            <a:off x="9938944" y="5134799"/>
            <a:ext cx="523588" cy="291209"/>
          </a:xfrm>
          <a:prstGeom prst="ellipse">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3" name="Rounded Rectangle 202"/>
          <p:cNvSpPr/>
          <p:nvPr/>
        </p:nvSpPr>
        <p:spPr>
          <a:xfrm>
            <a:off x="8015463" y="1696872"/>
            <a:ext cx="3804343" cy="5123351"/>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p:cNvSpPr txBox="1"/>
          <p:nvPr/>
        </p:nvSpPr>
        <p:spPr>
          <a:xfrm>
            <a:off x="3008671" y="1010689"/>
            <a:ext cx="2113164" cy="430887"/>
          </a:xfrm>
          <a:prstGeom prst="rect">
            <a:avLst/>
          </a:prstGeom>
          <a:solidFill>
            <a:srgbClr val="E9EFFB"/>
          </a:solidFill>
        </p:spPr>
        <p:txBody>
          <a:bodyPr wrap="square" rtlCol="0">
            <a:spAutoFit/>
          </a:bodyPr>
          <a:lstStyle/>
          <a:p>
            <a:pPr algn="r"/>
            <a:r>
              <a:rPr lang="en-US" sz="1100" b="1" dirty="0">
                <a:solidFill>
                  <a:srgbClr val="1E4191">
                    <a:lumMod val="60000"/>
                    <a:lumOff val="40000"/>
                  </a:srgbClr>
                </a:solidFill>
              </a:rPr>
              <a:t>Extract “vertical slice” of application functionality</a:t>
            </a:r>
          </a:p>
        </p:txBody>
      </p:sp>
      <p:grpSp>
        <p:nvGrpSpPr>
          <p:cNvPr id="138" name="Group 137"/>
          <p:cNvGrpSpPr/>
          <p:nvPr/>
        </p:nvGrpSpPr>
        <p:grpSpPr>
          <a:xfrm>
            <a:off x="8254768" y="3539518"/>
            <a:ext cx="642083" cy="741383"/>
            <a:chOff x="3333515" y="327896"/>
            <a:chExt cx="991955" cy="1032715"/>
          </a:xfrm>
        </p:grpSpPr>
        <p:sp>
          <p:nvSpPr>
            <p:cNvPr id="139" name="Hexagon 138"/>
            <p:cNvSpPr/>
            <p:nvPr/>
          </p:nvSpPr>
          <p:spPr>
            <a:xfrm rot="5400000">
              <a:off x="3297635" y="376076"/>
              <a:ext cx="1032715" cy="936355"/>
            </a:xfrm>
            <a:prstGeom prst="hexagon">
              <a:avLst/>
            </a:prstGeom>
            <a:no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p>
          </p:txBody>
        </p:sp>
        <p:sp>
          <p:nvSpPr>
            <p:cNvPr id="140" name="Diamond 139"/>
            <p:cNvSpPr/>
            <p:nvPr/>
          </p:nvSpPr>
          <p:spPr>
            <a:xfrm>
              <a:off x="3356430" y="340628"/>
              <a:ext cx="909334" cy="420727"/>
            </a:xfrm>
            <a:prstGeom prst="diamond">
              <a:avLst/>
            </a:prstGeom>
            <a:solidFill>
              <a:schemeClr val="tx1">
                <a:lumMod val="60000"/>
                <a:lumOff val="40000"/>
              </a:schemeClr>
            </a:solid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p>
          </p:txBody>
        </p:sp>
        <p:sp>
          <p:nvSpPr>
            <p:cNvPr id="141" name="TextBox 26"/>
            <p:cNvSpPr txBox="1"/>
            <p:nvPr/>
          </p:nvSpPr>
          <p:spPr>
            <a:xfrm>
              <a:off x="3333515" y="444495"/>
              <a:ext cx="991955" cy="2572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a:solidFill>
                    <a:schemeClr val="bg1"/>
                  </a:solidFill>
                  <a:latin typeface="Arial Narrow" panose="020B0606020202030204" pitchFamily="34" charset="0"/>
                </a:rPr>
                <a:t>Microservice 1</a:t>
              </a:r>
            </a:p>
          </p:txBody>
        </p:sp>
      </p:grpSp>
      <p:sp>
        <p:nvSpPr>
          <p:cNvPr id="150" name="Isosceles Triangle 149"/>
          <p:cNvSpPr/>
          <p:nvPr/>
        </p:nvSpPr>
        <p:spPr>
          <a:xfrm rot="5400000">
            <a:off x="4211642" y="3663525"/>
            <a:ext cx="209228" cy="126524"/>
          </a:xfrm>
          <a:prstGeom prst="triangle">
            <a:avLst/>
          </a:prstGeom>
          <a:solidFill>
            <a:schemeClr val="tx1">
              <a:lumMod val="60000"/>
              <a:lumOff val="40000"/>
            </a:schemeClr>
          </a:solidFill>
          <a:ln w="53975">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00">
              <a:solidFill>
                <a:schemeClr val="tx1">
                  <a:lumMod val="60000"/>
                  <a:lumOff val="40000"/>
                </a:schemeClr>
              </a:solidFill>
            </a:endParaRPr>
          </a:p>
        </p:txBody>
      </p:sp>
      <p:cxnSp>
        <p:nvCxnSpPr>
          <p:cNvPr id="151" name="Straight Connector 150"/>
          <p:cNvCxnSpPr/>
          <p:nvPr/>
        </p:nvCxnSpPr>
        <p:spPr>
          <a:xfrm flipH="1">
            <a:off x="4226037" y="1746842"/>
            <a:ext cx="21222" cy="4440692"/>
          </a:xfrm>
          <a:prstGeom prst="line">
            <a:avLst/>
          </a:prstGeom>
          <a:ln w="53975">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4403856" y="2246397"/>
            <a:ext cx="1096900" cy="1254626"/>
            <a:chOff x="4529358" y="2246397"/>
            <a:chExt cx="1491466" cy="1424375"/>
          </a:xfrm>
        </p:grpSpPr>
        <p:sp>
          <p:nvSpPr>
            <p:cNvPr id="153" name="Hexagon 152"/>
            <p:cNvSpPr/>
            <p:nvPr/>
          </p:nvSpPr>
          <p:spPr>
            <a:xfrm rot="5400000">
              <a:off x="4539598" y="2254651"/>
              <a:ext cx="1424375" cy="1407868"/>
            </a:xfrm>
            <a:prstGeom prst="hexagon">
              <a:avLst/>
            </a:prstGeom>
            <a:no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p>
          </p:txBody>
        </p:sp>
        <p:sp>
          <p:nvSpPr>
            <p:cNvPr id="154" name="Diamond 153"/>
            <p:cNvSpPr/>
            <p:nvPr/>
          </p:nvSpPr>
          <p:spPr>
            <a:xfrm>
              <a:off x="4587079" y="2248789"/>
              <a:ext cx="1316731" cy="625837"/>
            </a:xfrm>
            <a:prstGeom prst="diamond">
              <a:avLst/>
            </a:prstGeom>
            <a:solidFill>
              <a:schemeClr val="tx1">
                <a:lumMod val="60000"/>
                <a:lumOff val="40000"/>
              </a:schemeClr>
            </a:solid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p>
          </p:txBody>
        </p:sp>
        <p:sp>
          <p:nvSpPr>
            <p:cNvPr id="155" name="TextBox 26"/>
            <p:cNvSpPr txBox="1"/>
            <p:nvPr/>
          </p:nvSpPr>
          <p:spPr>
            <a:xfrm>
              <a:off x="4529358" y="2407215"/>
              <a:ext cx="1491466" cy="29700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solidFill>
                    <a:schemeClr val="bg1"/>
                  </a:solidFill>
                  <a:latin typeface="Arial Narrow" panose="020B0606020202030204" pitchFamily="34" charset="0"/>
                </a:rPr>
                <a:t>Microservice 1</a:t>
              </a:r>
            </a:p>
          </p:txBody>
        </p:sp>
        <p:sp>
          <p:nvSpPr>
            <p:cNvPr id="156" name="Cube 155"/>
            <p:cNvSpPr/>
            <p:nvPr/>
          </p:nvSpPr>
          <p:spPr>
            <a:xfrm>
              <a:off x="4908636" y="2905353"/>
              <a:ext cx="692094" cy="139752"/>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a:solidFill>
                    <a:schemeClr val="tx1">
                      <a:lumMod val="60000"/>
                      <a:lumOff val="40000"/>
                    </a:schemeClr>
                  </a:solidFill>
                </a:rPr>
                <a:t>UI</a:t>
              </a:r>
            </a:p>
          </p:txBody>
        </p:sp>
        <p:sp>
          <p:nvSpPr>
            <p:cNvPr id="157" name="Cube 156"/>
            <p:cNvSpPr/>
            <p:nvPr/>
          </p:nvSpPr>
          <p:spPr>
            <a:xfrm>
              <a:off x="4908636" y="3058551"/>
              <a:ext cx="692094" cy="129667"/>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a:solidFill>
                    <a:schemeClr val="tx1">
                      <a:lumMod val="60000"/>
                      <a:lumOff val="40000"/>
                    </a:schemeClr>
                  </a:solidFill>
                </a:rPr>
                <a:t>APII</a:t>
              </a:r>
            </a:p>
          </p:txBody>
        </p:sp>
        <p:sp>
          <p:nvSpPr>
            <p:cNvPr id="158" name="Cube 157"/>
            <p:cNvSpPr/>
            <p:nvPr/>
          </p:nvSpPr>
          <p:spPr>
            <a:xfrm>
              <a:off x="4908636" y="3206002"/>
              <a:ext cx="692094" cy="136870"/>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a:solidFill>
                    <a:schemeClr val="tx1">
                      <a:lumMod val="60000"/>
                      <a:lumOff val="40000"/>
                    </a:schemeClr>
                  </a:solidFill>
                </a:rPr>
                <a:t>Logic</a:t>
              </a:r>
            </a:p>
          </p:txBody>
        </p:sp>
        <p:sp>
          <p:nvSpPr>
            <p:cNvPr id="159" name="Cube 158"/>
            <p:cNvSpPr/>
            <p:nvPr/>
          </p:nvSpPr>
          <p:spPr>
            <a:xfrm>
              <a:off x="4908636" y="3355358"/>
              <a:ext cx="692094" cy="136870"/>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a:solidFill>
                    <a:schemeClr val="tx1">
                      <a:lumMod val="60000"/>
                      <a:lumOff val="40000"/>
                    </a:schemeClr>
                  </a:solidFill>
                </a:rPr>
                <a:t>Data</a:t>
              </a:r>
            </a:p>
          </p:txBody>
        </p:sp>
      </p:grpSp>
      <p:sp>
        <p:nvSpPr>
          <p:cNvPr id="163" name="TextBox 162"/>
          <p:cNvSpPr txBox="1"/>
          <p:nvPr/>
        </p:nvSpPr>
        <p:spPr>
          <a:xfrm>
            <a:off x="4546830" y="1903343"/>
            <a:ext cx="3175118" cy="261610"/>
          </a:xfrm>
          <a:prstGeom prst="rect">
            <a:avLst/>
          </a:prstGeom>
          <a:solidFill>
            <a:srgbClr val="E9EFFB"/>
          </a:solidFill>
        </p:spPr>
        <p:txBody>
          <a:bodyPr wrap="square" rtlCol="0">
            <a:spAutoFit/>
          </a:bodyPr>
          <a:lstStyle/>
          <a:p>
            <a:pPr algn="ctr"/>
            <a:r>
              <a:rPr lang="en-US" sz="1100" b="1" dirty="0">
                <a:solidFill>
                  <a:srgbClr val="1E4191">
                    <a:lumMod val="60000"/>
                    <a:lumOff val="40000"/>
                  </a:srgbClr>
                </a:solidFill>
              </a:rPr>
              <a:t>Package as Microservice(s)</a:t>
            </a:r>
          </a:p>
        </p:txBody>
      </p:sp>
      <p:grpSp>
        <p:nvGrpSpPr>
          <p:cNvPr id="186" name="Group 185"/>
          <p:cNvGrpSpPr/>
          <p:nvPr/>
        </p:nvGrpSpPr>
        <p:grpSpPr>
          <a:xfrm>
            <a:off x="5520666" y="2246397"/>
            <a:ext cx="1096900" cy="1254626"/>
            <a:chOff x="4529358" y="2246397"/>
            <a:chExt cx="1491466" cy="1424375"/>
          </a:xfrm>
        </p:grpSpPr>
        <p:sp>
          <p:nvSpPr>
            <p:cNvPr id="187" name="Hexagon 186"/>
            <p:cNvSpPr/>
            <p:nvPr/>
          </p:nvSpPr>
          <p:spPr>
            <a:xfrm rot="5400000">
              <a:off x="4539598" y="2254651"/>
              <a:ext cx="1424375" cy="1407868"/>
            </a:xfrm>
            <a:prstGeom prst="hexagon">
              <a:avLst/>
            </a:prstGeom>
            <a:no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p>
          </p:txBody>
        </p:sp>
        <p:sp>
          <p:nvSpPr>
            <p:cNvPr id="188" name="Diamond 187"/>
            <p:cNvSpPr/>
            <p:nvPr/>
          </p:nvSpPr>
          <p:spPr>
            <a:xfrm>
              <a:off x="4587079" y="2248789"/>
              <a:ext cx="1316731" cy="625837"/>
            </a:xfrm>
            <a:prstGeom prst="diamond">
              <a:avLst/>
            </a:prstGeom>
            <a:solidFill>
              <a:schemeClr val="tx1">
                <a:lumMod val="60000"/>
                <a:lumOff val="40000"/>
              </a:schemeClr>
            </a:solid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p>
          </p:txBody>
        </p:sp>
        <p:sp>
          <p:nvSpPr>
            <p:cNvPr id="189" name="TextBox 26"/>
            <p:cNvSpPr txBox="1"/>
            <p:nvPr/>
          </p:nvSpPr>
          <p:spPr>
            <a:xfrm>
              <a:off x="4529358" y="2407215"/>
              <a:ext cx="1491466" cy="29700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solidFill>
                    <a:schemeClr val="bg1"/>
                  </a:solidFill>
                  <a:latin typeface="Arial Narrow" panose="020B0606020202030204" pitchFamily="34" charset="0"/>
                </a:rPr>
                <a:t>Microservice 2</a:t>
              </a:r>
            </a:p>
          </p:txBody>
        </p:sp>
        <p:sp>
          <p:nvSpPr>
            <p:cNvPr id="190" name="Cube 189"/>
            <p:cNvSpPr/>
            <p:nvPr/>
          </p:nvSpPr>
          <p:spPr>
            <a:xfrm>
              <a:off x="4908636" y="2905353"/>
              <a:ext cx="692094" cy="139752"/>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a:solidFill>
                    <a:schemeClr val="tx1">
                      <a:lumMod val="60000"/>
                      <a:lumOff val="40000"/>
                    </a:schemeClr>
                  </a:solidFill>
                </a:rPr>
                <a:t>UI</a:t>
              </a:r>
            </a:p>
          </p:txBody>
        </p:sp>
        <p:sp>
          <p:nvSpPr>
            <p:cNvPr id="192" name="Cube 191"/>
            <p:cNvSpPr/>
            <p:nvPr/>
          </p:nvSpPr>
          <p:spPr>
            <a:xfrm>
              <a:off x="4908636" y="3058551"/>
              <a:ext cx="692094" cy="129667"/>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a:solidFill>
                    <a:schemeClr val="tx1">
                      <a:lumMod val="60000"/>
                      <a:lumOff val="40000"/>
                    </a:schemeClr>
                  </a:solidFill>
                </a:rPr>
                <a:t>API</a:t>
              </a:r>
            </a:p>
          </p:txBody>
        </p:sp>
        <p:sp>
          <p:nvSpPr>
            <p:cNvPr id="193" name="Cube 192"/>
            <p:cNvSpPr/>
            <p:nvPr/>
          </p:nvSpPr>
          <p:spPr>
            <a:xfrm>
              <a:off x="4908636" y="3206002"/>
              <a:ext cx="692094" cy="136870"/>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a:solidFill>
                    <a:schemeClr val="tx1">
                      <a:lumMod val="60000"/>
                      <a:lumOff val="40000"/>
                    </a:schemeClr>
                  </a:solidFill>
                </a:rPr>
                <a:t>Logic</a:t>
              </a:r>
            </a:p>
          </p:txBody>
        </p:sp>
        <p:sp>
          <p:nvSpPr>
            <p:cNvPr id="195" name="Cube 194"/>
            <p:cNvSpPr/>
            <p:nvPr/>
          </p:nvSpPr>
          <p:spPr>
            <a:xfrm>
              <a:off x="4908636" y="3355358"/>
              <a:ext cx="692094" cy="136870"/>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a:solidFill>
                    <a:schemeClr val="tx1">
                      <a:lumMod val="60000"/>
                      <a:lumOff val="40000"/>
                    </a:schemeClr>
                  </a:solidFill>
                </a:rPr>
                <a:t>Data</a:t>
              </a:r>
            </a:p>
          </p:txBody>
        </p:sp>
      </p:grpSp>
      <p:grpSp>
        <p:nvGrpSpPr>
          <p:cNvPr id="196" name="Group 195"/>
          <p:cNvGrpSpPr/>
          <p:nvPr/>
        </p:nvGrpSpPr>
        <p:grpSpPr>
          <a:xfrm>
            <a:off x="6637476" y="2246397"/>
            <a:ext cx="1096900" cy="1254626"/>
            <a:chOff x="4529358" y="2246397"/>
            <a:chExt cx="1491466" cy="1424375"/>
          </a:xfrm>
        </p:grpSpPr>
        <p:sp>
          <p:nvSpPr>
            <p:cNvPr id="197" name="Hexagon 196"/>
            <p:cNvSpPr/>
            <p:nvPr/>
          </p:nvSpPr>
          <p:spPr>
            <a:xfrm rot="5400000">
              <a:off x="4539598" y="2254651"/>
              <a:ext cx="1424375" cy="1407868"/>
            </a:xfrm>
            <a:prstGeom prst="hexagon">
              <a:avLst/>
            </a:prstGeom>
            <a:no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p>
          </p:txBody>
        </p:sp>
        <p:sp>
          <p:nvSpPr>
            <p:cNvPr id="198" name="Diamond 197"/>
            <p:cNvSpPr/>
            <p:nvPr/>
          </p:nvSpPr>
          <p:spPr>
            <a:xfrm>
              <a:off x="4587079" y="2248789"/>
              <a:ext cx="1316731" cy="625837"/>
            </a:xfrm>
            <a:prstGeom prst="diamond">
              <a:avLst/>
            </a:prstGeom>
            <a:solidFill>
              <a:schemeClr val="tx1">
                <a:lumMod val="60000"/>
                <a:lumOff val="40000"/>
              </a:schemeClr>
            </a:solid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p>
          </p:txBody>
        </p:sp>
        <p:sp>
          <p:nvSpPr>
            <p:cNvPr id="199" name="TextBox 26"/>
            <p:cNvSpPr txBox="1"/>
            <p:nvPr/>
          </p:nvSpPr>
          <p:spPr>
            <a:xfrm>
              <a:off x="4529358" y="2407215"/>
              <a:ext cx="1491466" cy="29700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solidFill>
                    <a:schemeClr val="bg1"/>
                  </a:solidFill>
                  <a:latin typeface="Arial Narrow" panose="020B0606020202030204" pitchFamily="34" charset="0"/>
                </a:rPr>
                <a:t>Microservice n</a:t>
              </a:r>
            </a:p>
          </p:txBody>
        </p:sp>
        <p:sp>
          <p:nvSpPr>
            <p:cNvPr id="200" name="Cube 199"/>
            <p:cNvSpPr/>
            <p:nvPr/>
          </p:nvSpPr>
          <p:spPr>
            <a:xfrm>
              <a:off x="4908636" y="2905353"/>
              <a:ext cx="692094" cy="139752"/>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a:solidFill>
                    <a:schemeClr val="tx1">
                      <a:lumMod val="60000"/>
                      <a:lumOff val="40000"/>
                    </a:schemeClr>
                  </a:solidFill>
                </a:rPr>
                <a:t>UI</a:t>
              </a:r>
            </a:p>
          </p:txBody>
        </p:sp>
        <p:sp>
          <p:nvSpPr>
            <p:cNvPr id="208" name="Cube 207"/>
            <p:cNvSpPr/>
            <p:nvPr/>
          </p:nvSpPr>
          <p:spPr>
            <a:xfrm>
              <a:off x="4908636" y="3058551"/>
              <a:ext cx="692094" cy="129667"/>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a:solidFill>
                    <a:schemeClr val="tx1">
                      <a:lumMod val="60000"/>
                      <a:lumOff val="40000"/>
                    </a:schemeClr>
                  </a:solidFill>
                </a:rPr>
                <a:t>API</a:t>
              </a:r>
            </a:p>
          </p:txBody>
        </p:sp>
        <p:sp>
          <p:nvSpPr>
            <p:cNvPr id="211" name="Cube 210"/>
            <p:cNvSpPr/>
            <p:nvPr/>
          </p:nvSpPr>
          <p:spPr>
            <a:xfrm>
              <a:off x="4908636" y="3206002"/>
              <a:ext cx="692094" cy="136870"/>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a:solidFill>
                    <a:schemeClr val="tx1">
                      <a:lumMod val="60000"/>
                      <a:lumOff val="40000"/>
                    </a:schemeClr>
                  </a:solidFill>
                </a:rPr>
                <a:t>Logic</a:t>
              </a:r>
            </a:p>
          </p:txBody>
        </p:sp>
        <p:sp>
          <p:nvSpPr>
            <p:cNvPr id="213" name="Cube 212"/>
            <p:cNvSpPr/>
            <p:nvPr/>
          </p:nvSpPr>
          <p:spPr>
            <a:xfrm>
              <a:off x="4908636" y="3355358"/>
              <a:ext cx="692094" cy="136870"/>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a:solidFill>
                    <a:schemeClr val="tx1">
                      <a:lumMod val="60000"/>
                      <a:lumOff val="40000"/>
                    </a:schemeClr>
                  </a:solidFill>
                </a:rPr>
                <a:t>Data</a:t>
              </a:r>
            </a:p>
          </p:txBody>
        </p:sp>
      </p:grpSp>
      <p:grpSp>
        <p:nvGrpSpPr>
          <p:cNvPr id="216" name="Group 215"/>
          <p:cNvGrpSpPr/>
          <p:nvPr/>
        </p:nvGrpSpPr>
        <p:grpSpPr>
          <a:xfrm>
            <a:off x="8986726" y="3529894"/>
            <a:ext cx="642083" cy="741383"/>
            <a:chOff x="3333515" y="327896"/>
            <a:chExt cx="991955" cy="1032715"/>
          </a:xfrm>
        </p:grpSpPr>
        <p:sp>
          <p:nvSpPr>
            <p:cNvPr id="217" name="Hexagon 216"/>
            <p:cNvSpPr/>
            <p:nvPr/>
          </p:nvSpPr>
          <p:spPr>
            <a:xfrm rot="5400000">
              <a:off x="3297635" y="376076"/>
              <a:ext cx="1032715" cy="936355"/>
            </a:xfrm>
            <a:prstGeom prst="hexagon">
              <a:avLst/>
            </a:prstGeom>
            <a:no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p>
          </p:txBody>
        </p:sp>
        <p:sp>
          <p:nvSpPr>
            <p:cNvPr id="218" name="Diamond 217"/>
            <p:cNvSpPr/>
            <p:nvPr/>
          </p:nvSpPr>
          <p:spPr>
            <a:xfrm>
              <a:off x="3356430" y="340628"/>
              <a:ext cx="909334" cy="420727"/>
            </a:xfrm>
            <a:prstGeom prst="diamond">
              <a:avLst/>
            </a:prstGeom>
            <a:solidFill>
              <a:schemeClr val="tx1">
                <a:lumMod val="60000"/>
                <a:lumOff val="40000"/>
              </a:schemeClr>
            </a:solid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p>
          </p:txBody>
        </p:sp>
        <p:sp>
          <p:nvSpPr>
            <p:cNvPr id="219" name="TextBox 26"/>
            <p:cNvSpPr txBox="1"/>
            <p:nvPr/>
          </p:nvSpPr>
          <p:spPr>
            <a:xfrm>
              <a:off x="3333515" y="444495"/>
              <a:ext cx="991955" cy="2572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a:solidFill>
                    <a:schemeClr val="bg1"/>
                  </a:solidFill>
                  <a:latin typeface="Arial Narrow" panose="020B0606020202030204" pitchFamily="34" charset="0"/>
                </a:rPr>
                <a:t>Microservice 2</a:t>
              </a:r>
            </a:p>
          </p:txBody>
        </p:sp>
      </p:grpSp>
      <p:grpSp>
        <p:nvGrpSpPr>
          <p:cNvPr id="220" name="Group 219"/>
          <p:cNvGrpSpPr/>
          <p:nvPr/>
        </p:nvGrpSpPr>
        <p:grpSpPr>
          <a:xfrm>
            <a:off x="9706053" y="3527213"/>
            <a:ext cx="642083" cy="741383"/>
            <a:chOff x="3333515" y="327896"/>
            <a:chExt cx="991955" cy="1032715"/>
          </a:xfrm>
        </p:grpSpPr>
        <p:sp>
          <p:nvSpPr>
            <p:cNvPr id="221" name="Hexagon 220"/>
            <p:cNvSpPr/>
            <p:nvPr/>
          </p:nvSpPr>
          <p:spPr>
            <a:xfrm rot="5400000">
              <a:off x="3297635" y="376076"/>
              <a:ext cx="1032715" cy="936355"/>
            </a:xfrm>
            <a:prstGeom prst="hexagon">
              <a:avLst/>
            </a:prstGeom>
            <a:no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p>
          </p:txBody>
        </p:sp>
        <p:sp>
          <p:nvSpPr>
            <p:cNvPr id="222" name="Diamond 221"/>
            <p:cNvSpPr/>
            <p:nvPr/>
          </p:nvSpPr>
          <p:spPr>
            <a:xfrm>
              <a:off x="3356430" y="340628"/>
              <a:ext cx="909334" cy="420727"/>
            </a:xfrm>
            <a:prstGeom prst="diamond">
              <a:avLst/>
            </a:prstGeom>
            <a:solidFill>
              <a:schemeClr val="tx1">
                <a:lumMod val="60000"/>
                <a:lumOff val="40000"/>
              </a:schemeClr>
            </a:solid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p>
          </p:txBody>
        </p:sp>
        <p:sp>
          <p:nvSpPr>
            <p:cNvPr id="223" name="TextBox 26"/>
            <p:cNvSpPr txBox="1"/>
            <p:nvPr/>
          </p:nvSpPr>
          <p:spPr>
            <a:xfrm>
              <a:off x="3333515" y="444495"/>
              <a:ext cx="991955" cy="2572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a:solidFill>
                    <a:schemeClr val="bg1"/>
                  </a:solidFill>
                  <a:latin typeface="Arial Narrow" panose="020B0606020202030204" pitchFamily="34" charset="0"/>
                </a:rPr>
                <a:t>Microservice n</a:t>
              </a:r>
            </a:p>
          </p:txBody>
        </p:sp>
      </p:grpSp>
      <p:sp>
        <p:nvSpPr>
          <p:cNvPr id="224" name="TextBox 223"/>
          <p:cNvSpPr txBox="1"/>
          <p:nvPr/>
        </p:nvSpPr>
        <p:spPr>
          <a:xfrm>
            <a:off x="4754630" y="3554318"/>
            <a:ext cx="3095349" cy="261610"/>
          </a:xfrm>
          <a:prstGeom prst="rect">
            <a:avLst/>
          </a:prstGeom>
          <a:noFill/>
        </p:spPr>
        <p:txBody>
          <a:bodyPr wrap="square" rtlCol="0">
            <a:spAutoFit/>
          </a:bodyPr>
          <a:lstStyle/>
          <a:p>
            <a:pPr algn="r"/>
            <a:r>
              <a:rPr lang="en-US" sz="1100" b="1" dirty="0">
                <a:solidFill>
                  <a:srgbClr val="1E4191">
                    <a:lumMod val="60000"/>
                    <a:lumOff val="40000"/>
                  </a:srgbClr>
                </a:solidFill>
              </a:rPr>
              <a:t>Deploy on Microservices Platform</a:t>
            </a:r>
          </a:p>
        </p:txBody>
      </p:sp>
      <p:sp>
        <p:nvSpPr>
          <p:cNvPr id="39" name="Oval 38"/>
          <p:cNvSpPr/>
          <p:nvPr/>
        </p:nvSpPr>
        <p:spPr>
          <a:xfrm>
            <a:off x="3033158" y="1070771"/>
            <a:ext cx="312844" cy="312844"/>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0000"/>
                    <a:lumOff val="40000"/>
                  </a:schemeClr>
                </a:solidFill>
              </a:rPr>
              <a:t>1</a:t>
            </a:r>
          </a:p>
        </p:txBody>
      </p:sp>
      <p:sp>
        <p:nvSpPr>
          <p:cNvPr id="227" name="Oval 226"/>
          <p:cNvSpPr/>
          <p:nvPr/>
        </p:nvSpPr>
        <p:spPr>
          <a:xfrm>
            <a:off x="4673894" y="1881065"/>
            <a:ext cx="312844" cy="312844"/>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0000"/>
                    <a:lumOff val="40000"/>
                  </a:schemeClr>
                </a:solidFill>
              </a:rPr>
              <a:t>2</a:t>
            </a:r>
          </a:p>
        </p:txBody>
      </p:sp>
      <p:sp>
        <p:nvSpPr>
          <p:cNvPr id="228" name="Oval 227"/>
          <p:cNvSpPr/>
          <p:nvPr/>
        </p:nvSpPr>
        <p:spPr>
          <a:xfrm>
            <a:off x="5132040" y="3548319"/>
            <a:ext cx="312844" cy="312844"/>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0000"/>
                    <a:lumOff val="40000"/>
                  </a:schemeClr>
                </a:solidFill>
              </a:rPr>
              <a:t>3</a:t>
            </a:r>
          </a:p>
        </p:txBody>
      </p:sp>
      <p:sp>
        <p:nvSpPr>
          <p:cNvPr id="230" name="Oval 229"/>
          <p:cNvSpPr/>
          <p:nvPr/>
        </p:nvSpPr>
        <p:spPr>
          <a:xfrm>
            <a:off x="9815030" y="3084826"/>
            <a:ext cx="312844" cy="312844"/>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0000"/>
                    <a:lumOff val="40000"/>
                  </a:schemeClr>
                </a:solidFill>
              </a:rPr>
              <a:t>4</a:t>
            </a:r>
          </a:p>
        </p:txBody>
      </p:sp>
      <p:sp>
        <p:nvSpPr>
          <p:cNvPr id="231" name="Rectangle 230"/>
          <p:cNvSpPr/>
          <p:nvPr/>
        </p:nvSpPr>
        <p:spPr>
          <a:xfrm>
            <a:off x="8105777" y="2162693"/>
            <a:ext cx="2403679" cy="458812"/>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32" name="Hexagon 231"/>
          <p:cNvSpPr/>
          <p:nvPr/>
        </p:nvSpPr>
        <p:spPr>
          <a:xfrm>
            <a:off x="8267577" y="2267860"/>
            <a:ext cx="357617" cy="291209"/>
          </a:xfrm>
          <a:prstGeom prst="hexagon">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Hexagon 232"/>
          <p:cNvSpPr/>
          <p:nvPr/>
        </p:nvSpPr>
        <p:spPr>
          <a:xfrm>
            <a:off x="8816054" y="2267860"/>
            <a:ext cx="357617" cy="291209"/>
          </a:xfrm>
          <a:prstGeom prst="hexagon">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Hexagon 233"/>
          <p:cNvSpPr/>
          <p:nvPr/>
        </p:nvSpPr>
        <p:spPr>
          <a:xfrm>
            <a:off x="9357708" y="2267860"/>
            <a:ext cx="357617" cy="291209"/>
          </a:xfrm>
          <a:prstGeom prst="hexagon">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Hexagon 234"/>
          <p:cNvSpPr/>
          <p:nvPr/>
        </p:nvSpPr>
        <p:spPr>
          <a:xfrm>
            <a:off x="9905892" y="2270132"/>
            <a:ext cx="357617" cy="291209"/>
          </a:xfrm>
          <a:prstGeom prst="hexagon">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extBox 235"/>
          <p:cNvSpPr txBox="1"/>
          <p:nvPr/>
        </p:nvSpPr>
        <p:spPr>
          <a:xfrm>
            <a:off x="10568424" y="2204660"/>
            <a:ext cx="1019175" cy="261610"/>
          </a:xfrm>
          <a:prstGeom prst="rect">
            <a:avLst/>
          </a:prstGeom>
          <a:noFill/>
        </p:spPr>
        <p:txBody>
          <a:bodyPr wrap="square" rtlCol="0">
            <a:spAutoFit/>
          </a:bodyPr>
          <a:lstStyle>
            <a:defPPr>
              <a:defRPr lang="en-US"/>
            </a:defPPr>
            <a:lvl1pPr>
              <a:defRPr sz="1100" b="1">
                <a:solidFill>
                  <a:srgbClr val="1E4191">
                    <a:lumMod val="60000"/>
                    <a:lumOff val="40000"/>
                  </a:srgbClr>
                </a:solidFill>
              </a:defRPr>
            </a:lvl1pPr>
          </a:lstStyle>
          <a:p>
            <a:r>
              <a:rPr lang="en-US" dirty="0"/>
              <a:t>API Layer</a:t>
            </a:r>
          </a:p>
        </p:txBody>
      </p:sp>
      <p:grpSp>
        <p:nvGrpSpPr>
          <p:cNvPr id="179" name="Group 178"/>
          <p:cNvGrpSpPr/>
          <p:nvPr/>
        </p:nvGrpSpPr>
        <p:grpSpPr>
          <a:xfrm>
            <a:off x="11010810" y="1504990"/>
            <a:ext cx="224658" cy="228189"/>
            <a:chOff x="6413828" y="3137946"/>
            <a:chExt cx="311865" cy="361840"/>
          </a:xfrm>
        </p:grpSpPr>
        <p:sp>
          <p:nvSpPr>
            <p:cNvPr id="184" name="Rounded Rectangle 183"/>
            <p:cNvSpPr/>
            <p:nvPr/>
          </p:nvSpPr>
          <p:spPr>
            <a:xfrm>
              <a:off x="6413828" y="3237604"/>
              <a:ext cx="311865" cy="262182"/>
            </a:xfrm>
            <a:prstGeom prst="roundRect">
              <a:avLst/>
            </a:prstGeom>
            <a:noFill/>
            <a:ln w="190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Block Arc 184"/>
            <p:cNvSpPr/>
            <p:nvPr/>
          </p:nvSpPr>
          <p:spPr>
            <a:xfrm>
              <a:off x="6491241" y="3137946"/>
              <a:ext cx="167089" cy="194608"/>
            </a:xfrm>
            <a:prstGeom prst="blockArc">
              <a:avLst>
                <a:gd name="adj1" fmla="val 10800000"/>
                <a:gd name="adj2" fmla="val 3"/>
                <a:gd name="adj3" fmla="val 0"/>
              </a:avLst>
            </a:prstGeom>
            <a:noFill/>
            <a:ln w="190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1" name="Oval 200"/>
            <p:cNvSpPr/>
            <p:nvPr/>
          </p:nvSpPr>
          <p:spPr>
            <a:xfrm>
              <a:off x="6549252" y="3317673"/>
              <a:ext cx="50750" cy="51725"/>
            </a:xfrm>
            <a:prstGeom prst="ellipse">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6555367" y="3325898"/>
              <a:ext cx="37224" cy="74254"/>
            </a:xfrm>
            <a:prstGeom prst="ellipse">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9" name="TextBox 208"/>
          <p:cNvSpPr txBox="1"/>
          <p:nvPr/>
        </p:nvSpPr>
        <p:spPr>
          <a:xfrm>
            <a:off x="9929821" y="1486407"/>
            <a:ext cx="1190930" cy="230832"/>
          </a:xfrm>
          <a:prstGeom prst="rect">
            <a:avLst/>
          </a:prstGeom>
          <a:noFill/>
        </p:spPr>
        <p:txBody>
          <a:bodyPr wrap="square" rtlCol="0">
            <a:spAutoFit/>
          </a:bodyPr>
          <a:lstStyle/>
          <a:p>
            <a:r>
              <a:rPr lang="en-US" sz="900" b="1" dirty="0">
                <a:solidFill>
                  <a:srgbClr val="1E4191">
                    <a:lumMod val="60000"/>
                    <a:lumOff val="40000"/>
                  </a:srgbClr>
                </a:solidFill>
              </a:rPr>
              <a:t>Platform Security</a:t>
            </a:r>
          </a:p>
        </p:txBody>
      </p:sp>
      <p:grpSp>
        <p:nvGrpSpPr>
          <p:cNvPr id="214" name="Group 213"/>
          <p:cNvGrpSpPr/>
          <p:nvPr/>
        </p:nvGrpSpPr>
        <p:grpSpPr>
          <a:xfrm>
            <a:off x="10188018" y="1990595"/>
            <a:ext cx="224658" cy="228189"/>
            <a:chOff x="6413828" y="3137946"/>
            <a:chExt cx="311865" cy="361840"/>
          </a:xfrm>
        </p:grpSpPr>
        <p:sp>
          <p:nvSpPr>
            <p:cNvPr id="215" name="Rounded Rectangle 214"/>
            <p:cNvSpPr/>
            <p:nvPr/>
          </p:nvSpPr>
          <p:spPr>
            <a:xfrm>
              <a:off x="6413828" y="3237604"/>
              <a:ext cx="311865" cy="262182"/>
            </a:xfrm>
            <a:prstGeom prst="roundRect">
              <a:avLst/>
            </a:prstGeom>
            <a:noFill/>
            <a:ln w="190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Block Arc 224"/>
            <p:cNvSpPr/>
            <p:nvPr/>
          </p:nvSpPr>
          <p:spPr>
            <a:xfrm>
              <a:off x="6491241" y="3137946"/>
              <a:ext cx="167089" cy="194608"/>
            </a:xfrm>
            <a:prstGeom prst="blockArc">
              <a:avLst>
                <a:gd name="adj1" fmla="val 10800000"/>
                <a:gd name="adj2" fmla="val 3"/>
                <a:gd name="adj3" fmla="val 0"/>
              </a:avLst>
            </a:prstGeom>
            <a:noFill/>
            <a:ln w="190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6" name="Oval 225"/>
            <p:cNvSpPr/>
            <p:nvPr/>
          </p:nvSpPr>
          <p:spPr>
            <a:xfrm>
              <a:off x="6549252" y="3317673"/>
              <a:ext cx="50750" cy="51725"/>
            </a:xfrm>
            <a:prstGeom prst="ellipse">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p:cNvSpPr/>
            <p:nvPr/>
          </p:nvSpPr>
          <p:spPr>
            <a:xfrm>
              <a:off x="6555367" y="3325898"/>
              <a:ext cx="37224" cy="74254"/>
            </a:xfrm>
            <a:prstGeom prst="ellipse">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8" name="TextBox 237"/>
          <p:cNvSpPr txBox="1"/>
          <p:nvPr/>
        </p:nvSpPr>
        <p:spPr>
          <a:xfrm>
            <a:off x="10347713" y="1952145"/>
            <a:ext cx="1105381" cy="230832"/>
          </a:xfrm>
          <a:prstGeom prst="rect">
            <a:avLst/>
          </a:prstGeom>
          <a:noFill/>
        </p:spPr>
        <p:txBody>
          <a:bodyPr wrap="square" rtlCol="0">
            <a:spAutoFit/>
          </a:bodyPr>
          <a:lstStyle/>
          <a:p>
            <a:r>
              <a:rPr lang="en-US" sz="900" b="1" dirty="0">
                <a:solidFill>
                  <a:srgbClr val="1E4191">
                    <a:lumMod val="60000"/>
                    <a:lumOff val="40000"/>
                  </a:srgbClr>
                </a:solidFill>
              </a:rPr>
              <a:t>API Security</a:t>
            </a:r>
          </a:p>
        </p:txBody>
      </p:sp>
    </p:spTree>
    <p:extLst>
      <p:ext uri="{BB962C8B-B14F-4D97-AF65-F5344CB8AC3E}">
        <p14:creationId xmlns:p14="http://schemas.microsoft.com/office/powerpoint/2010/main" val="3136212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86"/>
          <p:cNvSpPr/>
          <p:nvPr/>
        </p:nvSpPr>
        <p:spPr>
          <a:xfrm>
            <a:off x="6696112" y="861385"/>
            <a:ext cx="1356764" cy="5106991"/>
          </a:xfrm>
          <a:prstGeom prst="rect">
            <a:avLst/>
          </a:prstGeom>
          <a:solidFill>
            <a:srgbClr val="F2F9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bject 4"/>
          <p:cNvSpPr/>
          <p:nvPr/>
        </p:nvSpPr>
        <p:spPr>
          <a:xfrm>
            <a:off x="1" y="0"/>
            <a:ext cx="12192000"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p>
        </p:txBody>
      </p:sp>
      <p:sp>
        <p:nvSpPr>
          <p:cNvPr id="117"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p>
        </p:txBody>
      </p:sp>
      <p:sp>
        <p:nvSpPr>
          <p:cNvPr id="2" name="Title 1"/>
          <p:cNvSpPr>
            <a:spLocks noGrp="1"/>
          </p:cNvSpPr>
          <p:nvPr>
            <p:ph type="title"/>
          </p:nvPr>
        </p:nvSpPr>
        <p:spPr/>
        <p:txBody>
          <a:bodyPr/>
          <a:lstStyle/>
          <a:p>
            <a:r>
              <a:rPr lang="en-US" sz="3200" dirty="0" err="1">
                <a:solidFill>
                  <a:schemeClr val="bg1"/>
                </a:solidFill>
              </a:rPr>
              <a:t>InSight</a:t>
            </a:r>
            <a:r>
              <a:rPr lang="en-US" sz="3200" dirty="0">
                <a:solidFill>
                  <a:schemeClr val="bg1"/>
                </a:solidFill>
              </a:rPr>
              <a:t> Opportunity Landscape</a:t>
            </a:r>
          </a:p>
        </p:txBody>
      </p:sp>
      <p:sp>
        <p:nvSpPr>
          <p:cNvPr id="4" name="Flowchart: Preparation 3"/>
          <p:cNvSpPr/>
          <p:nvPr/>
        </p:nvSpPr>
        <p:spPr>
          <a:xfrm>
            <a:off x="4634011" y="1587086"/>
            <a:ext cx="457200" cy="457200"/>
          </a:xfrm>
          <a:prstGeom prst="flowChartPreparation">
            <a:avLst/>
          </a:prstGeom>
          <a:solidFill>
            <a:schemeClr val="tx1">
              <a:lumMod val="60000"/>
              <a:lumOff val="40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5" name="TextBox 4"/>
          <p:cNvSpPr txBox="1"/>
          <p:nvPr/>
        </p:nvSpPr>
        <p:spPr>
          <a:xfrm>
            <a:off x="4586734" y="2041784"/>
            <a:ext cx="551754" cy="276999"/>
          </a:xfrm>
          <a:prstGeom prst="rect">
            <a:avLst/>
          </a:prstGeom>
          <a:noFill/>
        </p:spPr>
        <p:txBody>
          <a:bodyPr wrap="none" rtlCol="0">
            <a:spAutoFit/>
          </a:bodyPr>
          <a:lstStyle/>
          <a:p>
            <a:pPr algn="ctr"/>
            <a:r>
              <a:rPr lang="en-US" sz="1200" b="1" dirty="0">
                <a:solidFill>
                  <a:schemeClr val="tx1">
                    <a:lumMod val="60000"/>
                    <a:lumOff val="40000"/>
                  </a:schemeClr>
                </a:solidFill>
              </a:rPr>
              <a:t>Sites</a:t>
            </a:r>
          </a:p>
        </p:txBody>
      </p:sp>
      <p:sp>
        <p:nvSpPr>
          <p:cNvPr id="43" name="Flowchart: Preparation 42"/>
          <p:cNvSpPr/>
          <p:nvPr/>
        </p:nvSpPr>
        <p:spPr>
          <a:xfrm>
            <a:off x="4634011" y="2646303"/>
            <a:ext cx="457200" cy="457200"/>
          </a:xfrm>
          <a:prstGeom prst="flowChartPreparation">
            <a:avLst/>
          </a:prstGeom>
          <a:solidFill>
            <a:schemeClr val="tx1">
              <a:lumMod val="60000"/>
              <a:lumOff val="40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44" name="TextBox 43"/>
          <p:cNvSpPr txBox="1"/>
          <p:nvPr/>
        </p:nvSpPr>
        <p:spPr>
          <a:xfrm>
            <a:off x="4359910" y="3101001"/>
            <a:ext cx="1005403" cy="276999"/>
          </a:xfrm>
          <a:prstGeom prst="rect">
            <a:avLst/>
          </a:prstGeom>
          <a:noFill/>
        </p:spPr>
        <p:txBody>
          <a:bodyPr wrap="none" rtlCol="0">
            <a:spAutoFit/>
          </a:bodyPr>
          <a:lstStyle/>
          <a:p>
            <a:pPr algn="ctr"/>
            <a:r>
              <a:rPr lang="en-US" sz="1200" b="1" dirty="0">
                <a:solidFill>
                  <a:schemeClr val="tx1">
                    <a:lumMod val="60000"/>
                    <a:lumOff val="40000"/>
                  </a:schemeClr>
                </a:solidFill>
              </a:rPr>
              <a:t>Controllers</a:t>
            </a:r>
          </a:p>
        </p:txBody>
      </p:sp>
      <p:sp>
        <p:nvSpPr>
          <p:cNvPr id="45" name="Flowchart: Preparation 44"/>
          <p:cNvSpPr/>
          <p:nvPr/>
        </p:nvSpPr>
        <p:spPr>
          <a:xfrm>
            <a:off x="4681388" y="4247832"/>
            <a:ext cx="457200" cy="457200"/>
          </a:xfrm>
          <a:prstGeom prst="flowChartPreparation">
            <a:avLst/>
          </a:prstGeom>
          <a:solidFill>
            <a:schemeClr val="tx1">
              <a:lumMod val="60000"/>
              <a:lumOff val="40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46" name="TextBox 45"/>
          <p:cNvSpPr txBox="1"/>
          <p:nvPr/>
        </p:nvSpPr>
        <p:spPr>
          <a:xfrm>
            <a:off x="4566786" y="4672400"/>
            <a:ext cx="686406" cy="276999"/>
          </a:xfrm>
          <a:prstGeom prst="rect">
            <a:avLst/>
          </a:prstGeom>
          <a:noFill/>
        </p:spPr>
        <p:txBody>
          <a:bodyPr wrap="none" rtlCol="0">
            <a:spAutoFit/>
          </a:bodyPr>
          <a:lstStyle/>
          <a:p>
            <a:pPr algn="ctr"/>
            <a:r>
              <a:rPr lang="en-US" sz="1200" b="1" dirty="0">
                <a:solidFill>
                  <a:schemeClr val="tx1">
                    <a:lumMod val="60000"/>
                    <a:lumOff val="40000"/>
                  </a:schemeClr>
                </a:solidFill>
              </a:rPr>
              <a:t>Assets</a:t>
            </a:r>
          </a:p>
        </p:txBody>
      </p:sp>
      <p:sp>
        <p:nvSpPr>
          <p:cNvPr id="47" name="Flowchart: Preparation 46"/>
          <p:cNvSpPr/>
          <p:nvPr/>
        </p:nvSpPr>
        <p:spPr>
          <a:xfrm>
            <a:off x="4681388" y="4974096"/>
            <a:ext cx="457200" cy="457200"/>
          </a:xfrm>
          <a:prstGeom prst="flowChartPreparation">
            <a:avLst/>
          </a:prstGeom>
          <a:solidFill>
            <a:schemeClr val="tx1">
              <a:lumMod val="60000"/>
              <a:lumOff val="40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48" name="TextBox 47"/>
          <p:cNvSpPr txBox="1"/>
          <p:nvPr/>
        </p:nvSpPr>
        <p:spPr>
          <a:xfrm>
            <a:off x="4400875" y="5398664"/>
            <a:ext cx="1018227" cy="276999"/>
          </a:xfrm>
          <a:prstGeom prst="rect">
            <a:avLst/>
          </a:prstGeom>
          <a:noFill/>
        </p:spPr>
        <p:txBody>
          <a:bodyPr wrap="none" rtlCol="0">
            <a:spAutoFit/>
          </a:bodyPr>
          <a:lstStyle/>
          <a:p>
            <a:pPr algn="ctr"/>
            <a:r>
              <a:rPr lang="en-US" sz="1200" b="1" dirty="0">
                <a:solidFill>
                  <a:schemeClr val="tx1">
                    <a:lumMod val="60000"/>
                    <a:lumOff val="40000"/>
                  </a:schemeClr>
                </a:solidFill>
              </a:rPr>
              <a:t>Parameters</a:t>
            </a:r>
          </a:p>
        </p:txBody>
      </p:sp>
      <p:sp>
        <p:nvSpPr>
          <p:cNvPr id="49" name="Flowchart: Preparation 48"/>
          <p:cNvSpPr/>
          <p:nvPr/>
        </p:nvSpPr>
        <p:spPr>
          <a:xfrm>
            <a:off x="490334" y="1587086"/>
            <a:ext cx="457200" cy="457200"/>
          </a:xfrm>
          <a:prstGeom prst="flowChartPreparation">
            <a:avLst/>
          </a:prstGeom>
          <a:solidFill>
            <a:schemeClr val="tx1">
              <a:lumMod val="60000"/>
              <a:lumOff val="40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50" name="TextBox 49"/>
          <p:cNvSpPr txBox="1"/>
          <p:nvPr/>
        </p:nvSpPr>
        <p:spPr>
          <a:xfrm>
            <a:off x="421416" y="2041784"/>
            <a:ext cx="595036" cy="461665"/>
          </a:xfrm>
          <a:prstGeom prst="rect">
            <a:avLst/>
          </a:prstGeom>
          <a:noFill/>
        </p:spPr>
        <p:txBody>
          <a:bodyPr wrap="none" rtlCol="0">
            <a:spAutoFit/>
          </a:bodyPr>
          <a:lstStyle/>
          <a:p>
            <a:pPr algn="ctr"/>
            <a:r>
              <a:rPr lang="en-US" sz="1200" b="1" dirty="0">
                <a:solidFill>
                  <a:schemeClr val="tx1">
                    <a:lumMod val="60000"/>
                    <a:lumOff val="40000"/>
                  </a:schemeClr>
                </a:solidFill>
              </a:rPr>
              <a:t>User </a:t>
            </a:r>
            <a:br>
              <a:rPr lang="en-US" sz="1200" b="1" dirty="0">
                <a:solidFill>
                  <a:schemeClr val="tx1">
                    <a:lumMod val="60000"/>
                    <a:lumOff val="40000"/>
                  </a:schemeClr>
                </a:solidFill>
              </a:rPr>
            </a:br>
            <a:r>
              <a:rPr lang="en-US" sz="1200" b="1" dirty="0" err="1">
                <a:solidFill>
                  <a:schemeClr val="tx1">
                    <a:lumMod val="60000"/>
                    <a:lumOff val="40000"/>
                  </a:schemeClr>
                </a:solidFill>
              </a:rPr>
              <a:t>Mgmt</a:t>
            </a:r>
            <a:endParaRPr lang="en-US" sz="1200" b="1" dirty="0">
              <a:solidFill>
                <a:schemeClr val="tx1">
                  <a:lumMod val="60000"/>
                  <a:lumOff val="40000"/>
                </a:schemeClr>
              </a:solidFill>
            </a:endParaRPr>
          </a:p>
        </p:txBody>
      </p:sp>
      <p:sp>
        <p:nvSpPr>
          <p:cNvPr id="51" name="Flowchart: Preparation 50"/>
          <p:cNvSpPr/>
          <p:nvPr/>
        </p:nvSpPr>
        <p:spPr>
          <a:xfrm>
            <a:off x="490334" y="2675329"/>
            <a:ext cx="457200" cy="457200"/>
          </a:xfrm>
          <a:prstGeom prst="flowChartPreparation">
            <a:avLst/>
          </a:prstGeom>
          <a:solidFill>
            <a:schemeClr val="tx1">
              <a:lumMod val="60000"/>
              <a:lumOff val="40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52" name="TextBox 51"/>
          <p:cNvSpPr txBox="1"/>
          <p:nvPr/>
        </p:nvSpPr>
        <p:spPr>
          <a:xfrm>
            <a:off x="421416" y="3099897"/>
            <a:ext cx="595036" cy="461665"/>
          </a:xfrm>
          <a:prstGeom prst="rect">
            <a:avLst/>
          </a:prstGeom>
          <a:noFill/>
        </p:spPr>
        <p:txBody>
          <a:bodyPr wrap="none" rtlCol="0">
            <a:spAutoFit/>
          </a:bodyPr>
          <a:lstStyle/>
          <a:p>
            <a:pPr algn="ctr"/>
            <a:r>
              <a:rPr lang="en-US" sz="1200" b="1" dirty="0">
                <a:solidFill>
                  <a:schemeClr val="tx1">
                    <a:lumMod val="60000"/>
                    <a:lumOff val="40000"/>
                  </a:schemeClr>
                </a:solidFill>
              </a:rPr>
              <a:t>Role </a:t>
            </a:r>
            <a:br>
              <a:rPr lang="en-US" sz="1200" b="1" dirty="0">
                <a:solidFill>
                  <a:schemeClr val="tx1">
                    <a:lumMod val="60000"/>
                    <a:lumOff val="40000"/>
                  </a:schemeClr>
                </a:solidFill>
              </a:rPr>
            </a:br>
            <a:r>
              <a:rPr lang="en-US" sz="1200" b="1" dirty="0" err="1">
                <a:solidFill>
                  <a:schemeClr val="tx1">
                    <a:lumMod val="60000"/>
                    <a:lumOff val="40000"/>
                  </a:schemeClr>
                </a:solidFill>
              </a:rPr>
              <a:t>Mgmt</a:t>
            </a:r>
            <a:endParaRPr lang="en-US" sz="1200" b="1" dirty="0">
              <a:solidFill>
                <a:schemeClr val="tx1">
                  <a:lumMod val="60000"/>
                  <a:lumOff val="40000"/>
                </a:schemeClr>
              </a:solidFill>
            </a:endParaRPr>
          </a:p>
        </p:txBody>
      </p:sp>
      <p:sp>
        <p:nvSpPr>
          <p:cNvPr id="53" name="Flowchart: Preparation 52"/>
          <p:cNvSpPr/>
          <p:nvPr/>
        </p:nvSpPr>
        <p:spPr>
          <a:xfrm>
            <a:off x="5886338" y="3149754"/>
            <a:ext cx="457200" cy="457200"/>
          </a:xfrm>
          <a:prstGeom prst="flowChartPreparation">
            <a:avLst/>
          </a:prstGeom>
          <a:solidFill>
            <a:schemeClr val="tx1">
              <a:lumMod val="60000"/>
              <a:lumOff val="40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54" name="TextBox 53"/>
          <p:cNvSpPr txBox="1"/>
          <p:nvPr/>
        </p:nvSpPr>
        <p:spPr>
          <a:xfrm>
            <a:off x="5681168" y="3604452"/>
            <a:ext cx="867546" cy="276999"/>
          </a:xfrm>
          <a:prstGeom prst="rect">
            <a:avLst/>
          </a:prstGeom>
          <a:noFill/>
        </p:spPr>
        <p:txBody>
          <a:bodyPr wrap="none" rtlCol="0">
            <a:spAutoFit/>
          </a:bodyPr>
          <a:lstStyle/>
          <a:p>
            <a:pPr algn="ctr"/>
            <a:r>
              <a:rPr lang="en-US" sz="1200" b="1" dirty="0">
                <a:solidFill>
                  <a:schemeClr val="tx1">
                    <a:lumMod val="60000"/>
                    <a:lumOff val="40000"/>
                  </a:schemeClr>
                </a:solidFill>
              </a:rPr>
              <a:t>Analytics</a:t>
            </a:r>
          </a:p>
        </p:txBody>
      </p:sp>
      <p:sp>
        <p:nvSpPr>
          <p:cNvPr id="57" name="Flowchart: Preparation 56"/>
          <p:cNvSpPr/>
          <p:nvPr/>
        </p:nvSpPr>
        <p:spPr>
          <a:xfrm>
            <a:off x="7074999" y="1529478"/>
            <a:ext cx="457200" cy="457200"/>
          </a:xfrm>
          <a:prstGeom prst="flowChartPreparation">
            <a:avLst/>
          </a:prstGeom>
          <a:solidFill>
            <a:srgbClr val="5881D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58" name="TextBox 57"/>
          <p:cNvSpPr txBox="1"/>
          <p:nvPr/>
        </p:nvSpPr>
        <p:spPr>
          <a:xfrm>
            <a:off x="6855400" y="1984176"/>
            <a:ext cx="896399" cy="461665"/>
          </a:xfrm>
          <a:prstGeom prst="rect">
            <a:avLst/>
          </a:prstGeom>
          <a:noFill/>
        </p:spPr>
        <p:txBody>
          <a:bodyPr wrap="none" rtlCol="0">
            <a:spAutoFit/>
          </a:bodyPr>
          <a:lstStyle/>
          <a:p>
            <a:pPr algn="ctr"/>
            <a:r>
              <a:rPr lang="en-US" sz="1200" b="1" dirty="0">
                <a:solidFill>
                  <a:schemeClr val="tx1">
                    <a:lumMod val="60000"/>
                    <a:lumOff val="40000"/>
                  </a:schemeClr>
                </a:solidFill>
              </a:rPr>
              <a:t>Reports</a:t>
            </a:r>
            <a:br>
              <a:rPr lang="en-US" sz="1200" b="1" dirty="0">
                <a:solidFill>
                  <a:schemeClr val="tx1">
                    <a:lumMod val="60000"/>
                    <a:lumOff val="40000"/>
                  </a:schemeClr>
                </a:solidFill>
              </a:rPr>
            </a:br>
            <a:r>
              <a:rPr lang="en-US" sz="1200" b="1" dirty="0">
                <a:solidFill>
                  <a:schemeClr val="tx1">
                    <a:lumMod val="60000"/>
                    <a:lumOff val="40000"/>
                  </a:schemeClr>
                </a:solidFill>
              </a:rPr>
              <a:t>Definition</a:t>
            </a:r>
          </a:p>
        </p:txBody>
      </p:sp>
      <p:sp>
        <p:nvSpPr>
          <p:cNvPr id="59" name="Flowchart: Preparation 58"/>
          <p:cNvSpPr/>
          <p:nvPr/>
        </p:nvSpPr>
        <p:spPr>
          <a:xfrm>
            <a:off x="1686376" y="1587086"/>
            <a:ext cx="457200" cy="457200"/>
          </a:xfrm>
          <a:prstGeom prst="flowChartPreparation">
            <a:avLst/>
          </a:prstGeom>
          <a:solidFill>
            <a:schemeClr val="tx1">
              <a:lumMod val="60000"/>
              <a:lumOff val="40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60" name="TextBox 59"/>
          <p:cNvSpPr txBox="1"/>
          <p:nvPr/>
        </p:nvSpPr>
        <p:spPr>
          <a:xfrm>
            <a:off x="1478830" y="2041784"/>
            <a:ext cx="843501" cy="461665"/>
          </a:xfrm>
          <a:prstGeom prst="rect">
            <a:avLst/>
          </a:prstGeom>
          <a:noFill/>
        </p:spPr>
        <p:txBody>
          <a:bodyPr wrap="none" rtlCol="0">
            <a:spAutoFit/>
          </a:bodyPr>
          <a:lstStyle/>
          <a:p>
            <a:pPr algn="ctr"/>
            <a:r>
              <a:rPr lang="en-US" sz="1200" b="1" dirty="0">
                <a:solidFill>
                  <a:schemeClr val="tx1">
                    <a:lumMod val="60000"/>
                    <a:lumOff val="40000"/>
                  </a:schemeClr>
                </a:solidFill>
              </a:rPr>
              <a:t>Account </a:t>
            </a:r>
            <a:br>
              <a:rPr lang="en-US" sz="1200" b="1" dirty="0">
                <a:solidFill>
                  <a:schemeClr val="tx1">
                    <a:lumMod val="60000"/>
                    <a:lumOff val="40000"/>
                  </a:schemeClr>
                </a:solidFill>
              </a:rPr>
            </a:br>
            <a:r>
              <a:rPr lang="en-US" sz="1200" b="1" dirty="0" err="1">
                <a:solidFill>
                  <a:schemeClr val="tx1">
                    <a:lumMod val="60000"/>
                    <a:lumOff val="40000"/>
                  </a:schemeClr>
                </a:solidFill>
              </a:rPr>
              <a:t>Mgmt</a:t>
            </a:r>
            <a:endParaRPr lang="en-US" sz="1200" b="1" dirty="0">
              <a:solidFill>
                <a:schemeClr val="tx1">
                  <a:lumMod val="60000"/>
                  <a:lumOff val="40000"/>
                </a:schemeClr>
              </a:solidFill>
            </a:endParaRPr>
          </a:p>
        </p:txBody>
      </p:sp>
      <p:sp>
        <p:nvSpPr>
          <p:cNvPr id="61" name="Flowchart: Preparation 60"/>
          <p:cNvSpPr/>
          <p:nvPr/>
        </p:nvSpPr>
        <p:spPr>
          <a:xfrm>
            <a:off x="1671980" y="3685183"/>
            <a:ext cx="457200" cy="457200"/>
          </a:xfrm>
          <a:prstGeom prst="flowChartPreparation">
            <a:avLst/>
          </a:prstGeom>
          <a:solidFill>
            <a:schemeClr val="tx1">
              <a:lumMod val="60000"/>
              <a:lumOff val="40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62" name="TextBox 61"/>
          <p:cNvSpPr txBox="1"/>
          <p:nvPr/>
        </p:nvSpPr>
        <p:spPr>
          <a:xfrm>
            <a:off x="1462001" y="4125523"/>
            <a:ext cx="877163" cy="461665"/>
          </a:xfrm>
          <a:prstGeom prst="rect">
            <a:avLst/>
          </a:prstGeom>
          <a:noFill/>
        </p:spPr>
        <p:txBody>
          <a:bodyPr wrap="none" rtlCol="0">
            <a:spAutoFit/>
          </a:bodyPr>
          <a:lstStyle/>
          <a:p>
            <a:pPr algn="ctr"/>
            <a:r>
              <a:rPr lang="en-US" sz="1200" b="1" dirty="0">
                <a:solidFill>
                  <a:schemeClr val="tx1">
                    <a:lumMod val="60000"/>
                    <a:lumOff val="40000"/>
                  </a:schemeClr>
                </a:solidFill>
              </a:rPr>
              <a:t>Inventory</a:t>
            </a:r>
            <a:br>
              <a:rPr lang="en-US" sz="1200" b="1" dirty="0">
                <a:solidFill>
                  <a:schemeClr val="tx1">
                    <a:lumMod val="60000"/>
                    <a:lumOff val="40000"/>
                  </a:schemeClr>
                </a:solidFill>
              </a:rPr>
            </a:br>
            <a:r>
              <a:rPr lang="en-US" sz="1200" b="1" dirty="0" err="1">
                <a:solidFill>
                  <a:schemeClr val="tx1">
                    <a:lumMod val="60000"/>
                    <a:lumOff val="40000"/>
                  </a:schemeClr>
                </a:solidFill>
              </a:rPr>
              <a:t>Mgmt</a:t>
            </a:r>
            <a:endParaRPr lang="en-US" sz="1200" b="1" dirty="0">
              <a:solidFill>
                <a:schemeClr val="tx1">
                  <a:lumMod val="60000"/>
                  <a:lumOff val="40000"/>
                </a:schemeClr>
              </a:solidFill>
            </a:endParaRPr>
          </a:p>
        </p:txBody>
      </p:sp>
      <p:grpSp>
        <p:nvGrpSpPr>
          <p:cNvPr id="14" name="Group 13"/>
          <p:cNvGrpSpPr/>
          <p:nvPr/>
        </p:nvGrpSpPr>
        <p:grpSpPr>
          <a:xfrm>
            <a:off x="2371886" y="1640277"/>
            <a:ext cx="790601" cy="894780"/>
            <a:chOff x="1341619" y="4439004"/>
            <a:chExt cx="790601" cy="894780"/>
          </a:xfrm>
        </p:grpSpPr>
        <p:sp>
          <p:nvSpPr>
            <p:cNvPr id="63" name="Flowchart: Preparation 62"/>
            <p:cNvSpPr/>
            <p:nvPr/>
          </p:nvSpPr>
          <p:spPr>
            <a:xfrm>
              <a:off x="1508319" y="4439004"/>
              <a:ext cx="457200" cy="457200"/>
            </a:xfrm>
            <a:prstGeom prst="flowChartPreparation">
              <a:avLst/>
            </a:prstGeom>
            <a:solidFill>
              <a:srgbClr val="5881D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64" name="TextBox 63"/>
            <p:cNvSpPr txBox="1"/>
            <p:nvPr/>
          </p:nvSpPr>
          <p:spPr>
            <a:xfrm>
              <a:off x="1341619" y="4872119"/>
              <a:ext cx="790601" cy="461665"/>
            </a:xfrm>
            <a:prstGeom prst="rect">
              <a:avLst/>
            </a:prstGeom>
            <a:noFill/>
          </p:spPr>
          <p:txBody>
            <a:bodyPr wrap="none" rtlCol="0">
              <a:spAutoFit/>
            </a:bodyPr>
            <a:lstStyle/>
            <a:p>
              <a:pPr algn="ctr"/>
              <a:r>
                <a:rPr lang="en-US" sz="1200" b="1" dirty="0">
                  <a:solidFill>
                    <a:schemeClr val="tx1">
                      <a:lumMod val="60000"/>
                      <a:lumOff val="40000"/>
                    </a:schemeClr>
                  </a:solidFill>
                </a:rPr>
                <a:t>Value </a:t>
              </a:r>
              <a:br>
                <a:rPr lang="en-US" sz="1200" b="1" dirty="0">
                  <a:solidFill>
                    <a:schemeClr val="tx1">
                      <a:lumMod val="60000"/>
                      <a:lumOff val="40000"/>
                    </a:schemeClr>
                  </a:solidFill>
                </a:rPr>
              </a:br>
              <a:r>
                <a:rPr lang="en-US" sz="1200" b="1" dirty="0">
                  <a:solidFill>
                    <a:schemeClr val="tx1">
                      <a:lumMod val="60000"/>
                      <a:lumOff val="40000"/>
                    </a:schemeClr>
                  </a:solidFill>
                </a:rPr>
                <a:t>Projects</a:t>
              </a:r>
            </a:p>
          </p:txBody>
        </p:sp>
      </p:grpSp>
      <p:grpSp>
        <p:nvGrpSpPr>
          <p:cNvPr id="15" name="Group 14"/>
          <p:cNvGrpSpPr/>
          <p:nvPr/>
        </p:nvGrpSpPr>
        <p:grpSpPr>
          <a:xfrm>
            <a:off x="2469671" y="2657677"/>
            <a:ext cx="595035" cy="903885"/>
            <a:chOff x="1439404" y="5456404"/>
            <a:chExt cx="595035" cy="903885"/>
          </a:xfrm>
        </p:grpSpPr>
        <p:sp>
          <p:nvSpPr>
            <p:cNvPr id="65" name="Flowchart: Preparation 64"/>
            <p:cNvSpPr/>
            <p:nvPr/>
          </p:nvSpPr>
          <p:spPr>
            <a:xfrm>
              <a:off x="1508319" y="5456404"/>
              <a:ext cx="457200" cy="457200"/>
            </a:xfrm>
            <a:prstGeom prst="flowChartPreparation">
              <a:avLst/>
            </a:prstGeom>
            <a:solidFill>
              <a:srgbClr val="5881D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66" name="TextBox 65"/>
            <p:cNvSpPr txBox="1"/>
            <p:nvPr/>
          </p:nvSpPr>
          <p:spPr>
            <a:xfrm>
              <a:off x="1439404" y="5898624"/>
              <a:ext cx="595035" cy="461665"/>
            </a:xfrm>
            <a:prstGeom prst="rect">
              <a:avLst/>
            </a:prstGeom>
            <a:noFill/>
          </p:spPr>
          <p:txBody>
            <a:bodyPr wrap="none" rtlCol="0">
              <a:spAutoFit/>
            </a:bodyPr>
            <a:lstStyle/>
            <a:p>
              <a:pPr algn="ctr"/>
              <a:r>
                <a:rPr lang="en-US" sz="1200" b="1" dirty="0">
                  <a:solidFill>
                    <a:schemeClr val="tx1">
                      <a:lumMod val="60000"/>
                      <a:lumOff val="40000"/>
                    </a:schemeClr>
                  </a:solidFill>
                </a:rPr>
                <a:t>File </a:t>
              </a:r>
            </a:p>
            <a:p>
              <a:pPr algn="ctr"/>
              <a:r>
                <a:rPr lang="en-US" sz="1200" b="1" dirty="0" err="1">
                  <a:solidFill>
                    <a:schemeClr val="tx1">
                      <a:lumMod val="60000"/>
                      <a:lumOff val="40000"/>
                    </a:schemeClr>
                  </a:solidFill>
                </a:rPr>
                <a:t>Mgmt</a:t>
              </a:r>
              <a:endParaRPr lang="en-US" sz="1200" b="1" dirty="0">
                <a:solidFill>
                  <a:schemeClr val="tx1">
                    <a:lumMod val="60000"/>
                    <a:lumOff val="40000"/>
                  </a:schemeClr>
                </a:solidFill>
              </a:endParaRPr>
            </a:p>
          </p:txBody>
        </p:sp>
      </p:grpSp>
      <p:sp>
        <p:nvSpPr>
          <p:cNvPr id="71" name="Flowchart: Preparation 70"/>
          <p:cNvSpPr/>
          <p:nvPr/>
        </p:nvSpPr>
        <p:spPr>
          <a:xfrm>
            <a:off x="3504353" y="1572670"/>
            <a:ext cx="457200" cy="457200"/>
          </a:xfrm>
          <a:prstGeom prst="flowChartPreparation">
            <a:avLst/>
          </a:prstGeom>
          <a:solidFill>
            <a:srgbClr val="5881D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74" name="TextBox 73"/>
          <p:cNvSpPr txBox="1"/>
          <p:nvPr/>
        </p:nvSpPr>
        <p:spPr>
          <a:xfrm>
            <a:off x="3380934" y="1997238"/>
            <a:ext cx="704040" cy="276999"/>
          </a:xfrm>
          <a:prstGeom prst="rect">
            <a:avLst/>
          </a:prstGeom>
          <a:noFill/>
        </p:spPr>
        <p:txBody>
          <a:bodyPr wrap="none" rtlCol="0">
            <a:spAutoFit/>
          </a:bodyPr>
          <a:lstStyle/>
          <a:p>
            <a:pPr algn="ctr"/>
            <a:r>
              <a:rPr lang="en-US" sz="1200" b="1" dirty="0">
                <a:solidFill>
                  <a:schemeClr val="tx1">
                    <a:lumMod val="60000"/>
                    <a:lumOff val="40000"/>
                  </a:schemeClr>
                </a:solidFill>
              </a:rPr>
              <a:t>Alarms</a:t>
            </a:r>
          </a:p>
        </p:txBody>
      </p:sp>
      <p:sp>
        <p:nvSpPr>
          <p:cNvPr id="75" name="Flowchart: Preparation 74"/>
          <p:cNvSpPr/>
          <p:nvPr/>
        </p:nvSpPr>
        <p:spPr>
          <a:xfrm>
            <a:off x="3504353" y="2663209"/>
            <a:ext cx="457200" cy="457200"/>
          </a:xfrm>
          <a:prstGeom prst="flowChartPreparation">
            <a:avLst/>
          </a:prstGeom>
          <a:solidFill>
            <a:srgbClr val="5881D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76" name="TextBox 75"/>
          <p:cNvSpPr txBox="1"/>
          <p:nvPr/>
        </p:nvSpPr>
        <p:spPr>
          <a:xfrm>
            <a:off x="3243877" y="3103549"/>
            <a:ext cx="978153" cy="276999"/>
          </a:xfrm>
          <a:prstGeom prst="rect">
            <a:avLst/>
          </a:prstGeom>
          <a:noFill/>
        </p:spPr>
        <p:txBody>
          <a:bodyPr wrap="none" rtlCol="0">
            <a:spAutoFit/>
          </a:bodyPr>
          <a:lstStyle/>
          <a:p>
            <a:pPr algn="ctr"/>
            <a:r>
              <a:rPr lang="en-US" sz="1200" b="1" dirty="0">
                <a:solidFill>
                  <a:schemeClr val="tx1">
                    <a:lumMod val="60000"/>
                    <a:lumOff val="40000"/>
                  </a:schemeClr>
                </a:solidFill>
              </a:rPr>
              <a:t>Comments</a:t>
            </a:r>
          </a:p>
        </p:txBody>
      </p:sp>
      <p:sp>
        <p:nvSpPr>
          <p:cNvPr id="77" name="Flowchart: Preparation 76"/>
          <p:cNvSpPr/>
          <p:nvPr/>
        </p:nvSpPr>
        <p:spPr>
          <a:xfrm>
            <a:off x="3504353" y="3687620"/>
            <a:ext cx="457200" cy="457200"/>
          </a:xfrm>
          <a:prstGeom prst="flowChartPreparation">
            <a:avLst/>
          </a:prstGeom>
          <a:solidFill>
            <a:srgbClr val="5881D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78" name="TextBox 77"/>
          <p:cNvSpPr txBox="1"/>
          <p:nvPr/>
        </p:nvSpPr>
        <p:spPr>
          <a:xfrm>
            <a:off x="3190978" y="4120735"/>
            <a:ext cx="1083951" cy="276999"/>
          </a:xfrm>
          <a:prstGeom prst="rect">
            <a:avLst/>
          </a:prstGeom>
          <a:noFill/>
        </p:spPr>
        <p:txBody>
          <a:bodyPr wrap="none" rtlCol="0">
            <a:spAutoFit/>
          </a:bodyPr>
          <a:lstStyle/>
          <a:p>
            <a:pPr algn="ctr"/>
            <a:r>
              <a:rPr lang="en-US" sz="1200" b="1" dirty="0">
                <a:solidFill>
                  <a:schemeClr val="tx1">
                    <a:lumMod val="60000"/>
                    <a:lumOff val="40000"/>
                  </a:schemeClr>
                </a:solidFill>
              </a:rPr>
              <a:t>Annotations</a:t>
            </a:r>
          </a:p>
        </p:txBody>
      </p:sp>
      <p:sp>
        <p:nvSpPr>
          <p:cNvPr id="79" name="Flowchart: Preparation 78"/>
          <p:cNvSpPr/>
          <p:nvPr/>
        </p:nvSpPr>
        <p:spPr>
          <a:xfrm>
            <a:off x="3504353" y="4705020"/>
            <a:ext cx="457200" cy="457200"/>
          </a:xfrm>
          <a:prstGeom prst="flowChartPreparation">
            <a:avLst/>
          </a:prstGeom>
          <a:solidFill>
            <a:srgbClr val="5881D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80" name="TextBox 79"/>
          <p:cNvSpPr txBox="1"/>
          <p:nvPr/>
        </p:nvSpPr>
        <p:spPr>
          <a:xfrm>
            <a:off x="3337653" y="5147240"/>
            <a:ext cx="790602" cy="461665"/>
          </a:xfrm>
          <a:prstGeom prst="rect">
            <a:avLst/>
          </a:prstGeom>
          <a:noFill/>
        </p:spPr>
        <p:txBody>
          <a:bodyPr wrap="none" rtlCol="0">
            <a:spAutoFit/>
          </a:bodyPr>
          <a:lstStyle/>
          <a:p>
            <a:pPr algn="ctr"/>
            <a:r>
              <a:rPr lang="en-US" sz="1200" b="1" dirty="0">
                <a:solidFill>
                  <a:schemeClr val="tx1">
                    <a:lumMod val="60000"/>
                    <a:lumOff val="40000"/>
                  </a:schemeClr>
                </a:solidFill>
              </a:rPr>
              <a:t>Missed </a:t>
            </a:r>
            <a:br>
              <a:rPr lang="en-US" sz="1200" b="1" dirty="0">
                <a:solidFill>
                  <a:schemeClr val="tx1">
                    <a:lumMod val="60000"/>
                    <a:lumOff val="40000"/>
                  </a:schemeClr>
                </a:solidFill>
              </a:rPr>
            </a:br>
            <a:r>
              <a:rPr lang="en-US" sz="1200" b="1" dirty="0">
                <a:solidFill>
                  <a:schemeClr val="tx1">
                    <a:lumMod val="60000"/>
                    <a:lumOff val="40000"/>
                  </a:schemeClr>
                </a:solidFill>
              </a:rPr>
              <a:t>Updates</a:t>
            </a:r>
          </a:p>
        </p:txBody>
      </p:sp>
      <p:sp>
        <p:nvSpPr>
          <p:cNvPr id="118" name="Rounded Rectangle 117"/>
          <p:cNvSpPr/>
          <p:nvPr/>
        </p:nvSpPr>
        <p:spPr>
          <a:xfrm>
            <a:off x="184897" y="1418419"/>
            <a:ext cx="1054620" cy="2207200"/>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121" name="Rounded Rectangle 120"/>
          <p:cNvSpPr/>
          <p:nvPr/>
        </p:nvSpPr>
        <p:spPr>
          <a:xfrm>
            <a:off x="1340787" y="1414349"/>
            <a:ext cx="1819745" cy="4194556"/>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122" name="Rounded Rectangle 121"/>
          <p:cNvSpPr/>
          <p:nvPr/>
        </p:nvSpPr>
        <p:spPr>
          <a:xfrm>
            <a:off x="6718284" y="1349684"/>
            <a:ext cx="1248628" cy="4259222"/>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123" name="Flowchart: Preparation 122"/>
          <p:cNvSpPr/>
          <p:nvPr/>
        </p:nvSpPr>
        <p:spPr>
          <a:xfrm>
            <a:off x="7074999" y="2587992"/>
            <a:ext cx="457200" cy="457200"/>
          </a:xfrm>
          <a:prstGeom prst="flowChartPreparation">
            <a:avLst/>
          </a:prstGeom>
          <a:solidFill>
            <a:srgbClr val="5881D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124" name="TextBox 123"/>
          <p:cNvSpPr txBox="1"/>
          <p:nvPr/>
        </p:nvSpPr>
        <p:spPr>
          <a:xfrm>
            <a:off x="6804905" y="3012560"/>
            <a:ext cx="997389" cy="461665"/>
          </a:xfrm>
          <a:prstGeom prst="rect">
            <a:avLst/>
          </a:prstGeom>
          <a:noFill/>
        </p:spPr>
        <p:txBody>
          <a:bodyPr wrap="none" rtlCol="0">
            <a:spAutoFit/>
          </a:bodyPr>
          <a:lstStyle/>
          <a:p>
            <a:pPr algn="ctr"/>
            <a:r>
              <a:rPr lang="en-US" sz="1200" b="1" dirty="0">
                <a:solidFill>
                  <a:schemeClr val="tx1">
                    <a:lumMod val="60000"/>
                    <a:lumOff val="40000"/>
                  </a:schemeClr>
                </a:solidFill>
              </a:rPr>
              <a:t>Reports</a:t>
            </a:r>
            <a:br>
              <a:rPr lang="en-US" sz="1200" b="1" dirty="0">
                <a:solidFill>
                  <a:schemeClr val="tx1">
                    <a:lumMod val="60000"/>
                    <a:lumOff val="40000"/>
                  </a:schemeClr>
                </a:solidFill>
              </a:rPr>
            </a:br>
            <a:r>
              <a:rPr lang="en-US" sz="1200" b="1" dirty="0">
                <a:solidFill>
                  <a:schemeClr val="tx1">
                    <a:lumMod val="60000"/>
                    <a:lumOff val="40000"/>
                  </a:schemeClr>
                </a:solidFill>
              </a:rPr>
              <a:t>Generation</a:t>
            </a:r>
          </a:p>
        </p:txBody>
      </p:sp>
      <p:sp>
        <p:nvSpPr>
          <p:cNvPr id="125" name="Flowchart: Preparation 124"/>
          <p:cNvSpPr/>
          <p:nvPr/>
        </p:nvSpPr>
        <p:spPr>
          <a:xfrm>
            <a:off x="7074999" y="3618318"/>
            <a:ext cx="457200" cy="457200"/>
          </a:xfrm>
          <a:prstGeom prst="flowChartPreparation">
            <a:avLst/>
          </a:prstGeom>
          <a:solidFill>
            <a:srgbClr val="5881D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126" name="TextBox 125"/>
          <p:cNvSpPr txBox="1"/>
          <p:nvPr/>
        </p:nvSpPr>
        <p:spPr>
          <a:xfrm>
            <a:off x="6741586" y="4058658"/>
            <a:ext cx="1124027" cy="461665"/>
          </a:xfrm>
          <a:prstGeom prst="rect">
            <a:avLst/>
          </a:prstGeom>
          <a:noFill/>
        </p:spPr>
        <p:txBody>
          <a:bodyPr wrap="none" rtlCol="0">
            <a:spAutoFit/>
          </a:bodyPr>
          <a:lstStyle/>
          <a:p>
            <a:pPr algn="ctr"/>
            <a:r>
              <a:rPr lang="en-US" sz="1200" b="1" dirty="0">
                <a:solidFill>
                  <a:schemeClr val="tx1">
                    <a:lumMod val="60000"/>
                    <a:lumOff val="40000"/>
                  </a:schemeClr>
                </a:solidFill>
              </a:rPr>
              <a:t>Reports </a:t>
            </a:r>
            <a:br>
              <a:rPr lang="en-US" sz="1200" b="1" dirty="0">
                <a:solidFill>
                  <a:schemeClr val="tx1">
                    <a:lumMod val="60000"/>
                    <a:lumOff val="40000"/>
                  </a:schemeClr>
                </a:solidFill>
              </a:rPr>
            </a:br>
            <a:r>
              <a:rPr lang="en-US" sz="1200" b="1" dirty="0">
                <a:solidFill>
                  <a:schemeClr val="tx1">
                    <a:lumMod val="60000"/>
                    <a:lumOff val="40000"/>
                  </a:schemeClr>
                </a:solidFill>
              </a:rPr>
              <a:t>Management</a:t>
            </a:r>
          </a:p>
        </p:txBody>
      </p:sp>
      <p:sp>
        <p:nvSpPr>
          <p:cNvPr id="127" name="Flowchart: Preparation 126"/>
          <p:cNvSpPr/>
          <p:nvPr/>
        </p:nvSpPr>
        <p:spPr>
          <a:xfrm>
            <a:off x="7074999" y="4631377"/>
            <a:ext cx="457200" cy="457200"/>
          </a:xfrm>
          <a:prstGeom prst="flowChartPreparation">
            <a:avLst/>
          </a:prstGeom>
          <a:solidFill>
            <a:srgbClr val="5881D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128" name="TextBox 127"/>
          <p:cNvSpPr txBox="1"/>
          <p:nvPr/>
        </p:nvSpPr>
        <p:spPr>
          <a:xfrm>
            <a:off x="6778456" y="5064492"/>
            <a:ext cx="1050288" cy="461665"/>
          </a:xfrm>
          <a:prstGeom prst="rect">
            <a:avLst/>
          </a:prstGeom>
          <a:noFill/>
        </p:spPr>
        <p:txBody>
          <a:bodyPr wrap="none" rtlCol="0">
            <a:spAutoFit/>
          </a:bodyPr>
          <a:lstStyle/>
          <a:p>
            <a:pPr algn="ctr"/>
            <a:r>
              <a:rPr lang="en-US" sz="1200" b="1" dirty="0">
                <a:solidFill>
                  <a:schemeClr val="tx1">
                    <a:lumMod val="60000"/>
                    <a:lumOff val="40000"/>
                  </a:schemeClr>
                </a:solidFill>
              </a:rPr>
              <a:t>Reports </a:t>
            </a:r>
            <a:br>
              <a:rPr lang="en-US" sz="1200" b="1" dirty="0">
                <a:solidFill>
                  <a:schemeClr val="tx1">
                    <a:lumMod val="60000"/>
                    <a:lumOff val="40000"/>
                  </a:schemeClr>
                </a:solidFill>
              </a:rPr>
            </a:br>
            <a:r>
              <a:rPr lang="en-US" sz="1200" b="1" dirty="0">
                <a:solidFill>
                  <a:schemeClr val="tx1">
                    <a:lumMod val="60000"/>
                    <a:lumOff val="40000"/>
                  </a:schemeClr>
                </a:solidFill>
              </a:rPr>
              <a:t>Distribution</a:t>
            </a:r>
          </a:p>
        </p:txBody>
      </p:sp>
      <p:sp>
        <p:nvSpPr>
          <p:cNvPr id="129" name="Flowchart: Preparation 128"/>
          <p:cNvSpPr/>
          <p:nvPr/>
        </p:nvSpPr>
        <p:spPr>
          <a:xfrm>
            <a:off x="1671980" y="2675329"/>
            <a:ext cx="457200" cy="457200"/>
          </a:xfrm>
          <a:prstGeom prst="flowChartPreparation">
            <a:avLst/>
          </a:prstGeom>
          <a:solidFill>
            <a:schemeClr val="tx1">
              <a:lumMod val="60000"/>
              <a:lumOff val="40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130" name="TextBox 129"/>
          <p:cNvSpPr txBox="1"/>
          <p:nvPr/>
        </p:nvSpPr>
        <p:spPr>
          <a:xfrm>
            <a:off x="1603064" y="3099897"/>
            <a:ext cx="595036" cy="461665"/>
          </a:xfrm>
          <a:prstGeom prst="rect">
            <a:avLst/>
          </a:prstGeom>
          <a:noFill/>
        </p:spPr>
        <p:txBody>
          <a:bodyPr wrap="none" rtlCol="0">
            <a:spAutoFit/>
          </a:bodyPr>
          <a:lstStyle/>
          <a:p>
            <a:pPr algn="ctr"/>
            <a:r>
              <a:rPr lang="en-US" sz="1200" b="1" dirty="0">
                <a:solidFill>
                  <a:schemeClr val="tx1">
                    <a:lumMod val="60000"/>
                    <a:lumOff val="40000"/>
                  </a:schemeClr>
                </a:solidFill>
              </a:rPr>
              <a:t>Fleet </a:t>
            </a:r>
            <a:br>
              <a:rPr lang="en-US" sz="1200" b="1" dirty="0">
                <a:solidFill>
                  <a:schemeClr val="tx1">
                    <a:lumMod val="60000"/>
                    <a:lumOff val="40000"/>
                  </a:schemeClr>
                </a:solidFill>
              </a:rPr>
            </a:br>
            <a:r>
              <a:rPr lang="en-US" sz="1200" b="1" dirty="0" err="1">
                <a:solidFill>
                  <a:schemeClr val="tx1">
                    <a:lumMod val="60000"/>
                    <a:lumOff val="40000"/>
                  </a:schemeClr>
                </a:solidFill>
              </a:rPr>
              <a:t>Mgmt</a:t>
            </a:r>
            <a:endParaRPr lang="en-US" sz="1200" b="1" dirty="0">
              <a:solidFill>
                <a:schemeClr val="tx1">
                  <a:lumMod val="60000"/>
                  <a:lumOff val="40000"/>
                </a:schemeClr>
              </a:solidFill>
            </a:endParaRPr>
          </a:p>
        </p:txBody>
      </p:sp>
      <p:sp>
        <p:nvSpPr>
          <p:cNvPr id="151" name="Rounded Rectangle 150"/>
          <p:cNvSpPr/>
          <p:nvPr/>
        </p:nvSpPr>
        <p:spPr>
          <a:xfrm>
            <a:off x="5624055" y="3029531"/>
            <a:ext cx="1014943" cy="895137"/>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160" name="TextBox 159"/>
          <p:cNvSpPr txBox="1"/>
          <p:nvPr/>
        </p:nvSpPr>
        <p:spPr>
          <a:xfrm>
            <a:off x="4023379" y="922813"/>
            <a:ext cx="1730115" cy="523220"/>
          </a:xfrm>
          <a:prstGeom prst="rect">
            <a:avLst/>
          </a:prstGeom>
          <a:noFill/>
        </p:spPr>
        <p:txBody>
          <a:bodyPr wrap="square" rtlCol="0">
            <a:spAutoFit/>
          </a:bodyPr>
          <a:lstStyle/>
          <a:p>
            <a:pPr algn="ctr"/>
            <a:r>
              <a:rPr lang="en-US" sz="1400" b="1" dirty="0">
                <a:solidFill>
                  <a:schemeClr val="tx1">
                    <a:lumMod val="60000"/>
                    <a:lumOff val="40000"/>
                  </a:schemeClr>
                </a:solidFill>
              </a:rPr>
              <a:t>Sites &amp; Controllers APIs</a:t>
            </a:r>
          </a:p>
        </p:txBody>
      </p:sp>
      <p:sp>
        <p:nvSpPr>
          <p:cNvPr id="162" name="Rounded Rectangle 161"/>
          <p:cNvSpPr/>
          <p:nvPr/>
        </p:nvSpPr>
        <p:spPr>
          <a:xfrm>
            <a:off x="4386135" y="4097413"/>
            <a:ext cx="1064507" cy="1634022"/>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165" name="TextBox 164"/>
          <p:cNvSpPr txBox="1"/>
          <p:nvPr/>
        </p:nvSpPr>
        <p:spPr>
          <a:xfrm>
            <a:off x="6854027" y="838835"/>
            <a:ext cx="1068260" cy="523220"/>
          </a:xfrm>
          <a:prstGeom prst="rect">
            <a:avLst/>
          </a:prstGeom>
          <a:noFill/>
        </p:spPr>
        <p:txBody>
          <a:bodyPr wrap="square" rtlCol="0">
            <a:spAutoFit/>
          </a:bodyPr>
          <a:lstStyle/>
          <a:p>
            <a:pPr algn="ctr"/>
            <a:r>
              <a:rPr lang="en-US" sz="1400" b="1" dirty="0">
                <a:solidFill>
                  <a:schemeClr val="tx1">
                    <a:lumMod val="60000"/>
                    <a:lumOff val="40000"/>
                  </a:schemeClr>
                </a:solidFill>
              </a:rPr>
              <a:t>Reports</a:t>
            </a:r>
            <a:br>
              <a:rPr lang="en-US" sz="1400" b="1" dirty="0">
                <a:solidFill>
                  <a:schemeClr val="tx1">
                    <a:lumMod val="60000"/>
                    <a:lumOff val="40000"/>
                  </a:schemeClr>
                </a:solidFill>
              </a:rPr>
            </a:br>
            <a:r>
              <a:rPr lang="en-US" sz="1400" b="1" dirty="0">
                <a:solidFill>
                  <a:schemeClr val="tx1">
                    <a:lumMod val="60000"/>
                    <a:lumOff val="40000"/>
                  </a:schemeClr>
                </a:solidFill>
              </a:rPr>
              <a:t>APIs</a:t>
            </a:r>
          </a:p>
        </p:txBody>
      </p:sp>
      <p:sp>
        <p:nvSpPr>
          <p:cNvPr id="166" name="TextBox 165"/>
          <p:cNvSpPr txBox="1"/>
          <p:nvPr/>
        </p:nvSpPr>
        <p:spPr>
          <a:xfrm>
            <a:off x="5564061" y="2523181"/>
            <a:ext cx="1068260" cy="523220"/>
          </a:xfrm>
          <a:prstGeom prst="rect">
            <a:avLst/>
          </a:prstGeom>
          <a:noFill/>
        </p:spPr>
        <p:txBody>
          <a:bodyPr wrap="square" rtlCol="0">
            <a:spAutoFit/>
          </a:bodyPr>
          <a:lstStyle/>
          <a:p>
            <a:pPr algn="ctr"/>
            <a:r>
              <a:rPr lang="en-US" sz="1400" b="1" dirty="0">
                <a:solidFill>
                  <a:schemeClr val="tx1">
                    <a:lumMod val="60000"/>
                    <a:lumOff val="40000"/>
                  </a:schemeClr>
                </a:solidFill>
              </a:rPr>
              <a:t>Analytics</a:t>
            </a:r>
            <a:br>
              <a:rPr lang="en-US" sz="1400" b="1" dirty="0">
                <a:solidFill>
                  <a:schemeClr val="tx1">
                    <a:lumMod val="60000"/>
                    <a:lumOff val="40000"/>
                  </a:schemeClr>
                </a:solidFill>
              </a:rPr>
            </a:br>
            <a:r>
              <a:rPr lang="en-US" sz="1400" b="1" dirty="0">
                <a:solidFill>
                  <a:schemeClr val="tx1">
                    <a:lumMod val="60000"/>
                    <a:lumOff val="40000"/>
                  </a:schemeClr>
                </a:solidFill>
              </a:rPr>
              <a:t>APIs</a:t>
            </a:r>
          </a:p>
        </p:txBody>
      </p:sp>
      <p:sp>
        <p:nvSpPr>
          <p:cNvPr id="167" name="Rounded Rectangle 166"/>
          <p:cNvSpPr/>
          <p:nvPr/>
        </p:nvSpPr>
        <p:spPr>
          <a:xfrm>
            <a:off x="3248450" y="1395342"/>
            <a:ext cx="1012507" cy="4213563"/>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168" name="TextBox 167"/>
          <p:cNvSpPr txBox="1"/>
          <p:nvPr/>
        </p:nvSpPr>
        <p:spPr>
          <a:xfrm>
            <a:off x="3217098" y="933733"/>
            <a:ext cx="995502" cy="523220"/>
          </a:xfrm>
          <a:prstGeom prst="rect">
            <a:avLst/>
          </a:prstGeom>
          <a:noFill/>
        </p:spPr>
        <p:txBody>
          <a:bodyPr wrap="square" rtlCol="0">
            <a:spAutoFit/>
          </a:bodyPr>
          <a:lstStyle/>
          <a:p>
            <a:pPr algn="ctr"/>
            <a:r>
              <a:rPr lang="en-US" sz="1400" b="1" dirty="0">
                <a:solidFill>
                  <a:schemeClr val="tx1">
                    <a:lumMod val="60000"/>
                    <a:lumOff val="40000"/>
                  </a:schemeClr>
                </a:solidFill>
              </a:rPr>
              <a:t>Activity</a:t>
            </a:r>
            <a:br>
              <a:rPr lang="en-US" sz="1400" b="1" dirty="0">
                <a:solidFill>
                  <a:schemeClr val="tx1">
                    <a:lumMod val="60000"/>
                    <a:lumOff val="40000"/>
                  </a:schemeClr>
                </a:solidFill>
              </a:rPr>
            </a:br>
            <a:r>
              <a:rPr lang="en-US" sz="1400" b="1" dirty="0">
                <a:solidFill>
                  <a:schemeClr val="tx1">
                    <a:lumMod val="60000"/>
                    <a:lumOff val="40000"/>
                  </a:schemeClr>
                </a:solidFill>
              </a:rPr>
              <a:t>APIs</a:t>
            </a:r>
          </a:p>
        </p:txBody>
      </p:sp>
      <p:sp>
        <p:nvSpPr>
          <p:cNvPr id="171" name="Flowchart: Preparation 170"/>
          <p:cNvSpPr/>
          <p:nvPr/>
        </p:nvSpPr>
        <p:spPr>
          <a:xfrm>
            <a:off x="5878701" y="4548427"/>
            <a:ext cx="457200" cy="457200"/>
          </a:xfrm>
          <a:prstGeom prst="flowChartPreparation">
            <a:avLst/>
          </a:prstGeom>
          <a:solidFill>
            <a:schemeClr val="tx1">
              <a:lumMod val="60000"/>
              <a:lumOff val="40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172" name="TextBox 171"/>
          <p:cNvSpPr txBox="1"/>
          <p:nvPr/>
        </p:nvSpPr>
        <p:spPr>
          <a:xfrm>
            <a:off x="5585143" y="5003125"/>
            <a:ext cx="1044324" cy="461665"/>
          </a:xfrm>
          <a:prstGeom prst="rect">
            <a:avLst/>
          </a:prstGeom>
          <a:noFill/>
        </p:spPr>
        <p:txBody>
          <a:bodyPr wrap="none" rtlCol="0">
            <a:spAutoFit/>
          </a:bodyPr>
          <a:lstStyle/>
          <a:p>
            <a:pPr algn="ctr"/>
            <a:r>
              <a:rPr lang="en-US" sz="1200" b="1" dirty="0">
                <a:solidFill>
                  <a:schemeClr val="tx1">
                    <a:lumMod val="60000"/>
                    <a:lumOff val="40000"/>
                  </a:schemeClr>
                </a:solidFill>
              </a:rPr>
              <a:t>Time Series</a:t>
            </a:r>
            <a:br>
              <a:rPr lang="en-US" sz="1200" b="1" dirty="0">
                <a:solidFill>
                  <a:schemeClr val="tx1">
                    <a:lumMod val="60000"/>
                    <a:lumOff val="40000"/>
                  </a:schemeClr>
                </a:solidFill>
              </a:rPr>
            </a:br>
            <a:r>
              <a:rPr lang="en-US" sz="1200" b="1" dirty="0">
                <a:solidFill>
                  <a:schemeClr val="tx1">
                    <a:lumMod val="60000"/>
                    <a:lumOff val="40000"/>
                  </a:schemeClr>
                </a:solidFill>
              </a:rPr>
              <a:t>Data</a:t>
            </a:r>
          </a:p>
        </p:txBody>
      </p:sp>
      <p:sp>
        <p:nvSpPr>
          <p:cNvPr id="173" name="Rounded Rectangle 172"/>
          <p:cNvSpPr/>
          <p:nvPr/>
        </p:nvSpPr>
        <p:spPr>
          <a:xfrm>
            <a:off x="5604883" y="4416280"/>
            <a:ext cx="1014943" cy="1134881"/>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174" name="TextBox 173"/>
          <p:cNvSpPr txBox="1"/>
          <p:nvPr/>
        </p:nvSpPr>
        <p:spPr>
          <a:xfrm>
            <a:off x="5537434" y="3941762"/>
            <a:ext cx="1068260" cy="523220"/>
          </a:xfrm>
          <a:prstGeom prst="rect">
            <a:avLst/>
          </a:prstGeom>
          <a:noFill/>
        </p:spPr>
        <p:txBody>
          <a:bodyPr wrap="square" rtlCol="0">
            <a:spAutoFit/>
          </a:bodyPr>
          <a:lstStyle/>
          <a:p>
            <a:pPr algn="ctr"/>
            <a:r>
              <a:rPr lang="en-US" sz="1400" b="1" dirty="0">
                <a:solidFill>
                  <a:schemeClr val="tx1">
                    <a:lumMod val="60000"/>
                    <a:lumOff val="40000"/>
                  </a:schemeClr>
                </a:solidFill>
              </a:rPr>
              <a:t>Data </a:t>
            </a:r>
            <a:br>
              <a:rPr lang="en-US" sz="1400" b="1" dirty="0">
                <a:solidFill>
                  <a:schemeClr val="tx1">
                    <a:lumMod val="60000"/>
                    <a:lumOff val="40000"/>
                  </a:schemeClr>
                </a:solidFill>
              </a:rPr>
            </a:br>
            <a:r>
              <a:rPr lang="en-US" sz="1400" b="1" dirty="0">
                <a:solidFill>
                  <a:schemeClr val="tx1">
                    <a:lumMod val="60000"/>
                    <a:lumOff val="40000"/>
                  </a:schemeClr>
                </a:solidFill>
              </a:rPr>
              <a:t>APIs</a:t>
            </a:r>
          </a:p>
        </p:txBody>
      </p:sp>
      <p:sp>
        <p:nvSpPr>
          <p:cNvPr id="81" name="TextBox 80"/>
          <p:cNvSpPr txBox="1"/>
          <p:nvPr/>
        </p:nvSpPr>
        <p:spPr>
          <a:xfrm>
            <a:off x="243136" y="931389"/>
            <a:ext cx="995502" cy="523220"/>
          </a:xfrm>
          <a:prstGeom prst="rect">
            <a:avLst/>
          </a:prstGeom>
          <a:noFill/>
        </p:spPr>
        <p:txBody>
          <a:bodyPr wrap="square" rtlCol="0">
            <a:spAutoFit/>
          </a:bodyPr>
          <a:lstStyle/>
          <a:p>
            <a:pPr algn="ctr"/>
            <a:r>
              <a:rPr lang="en-US" sz="1400" b="1" dirty="0">
                <a:solidFill>
                  <a:schemeClr val="tx1">
                    <a:lumMod val="60000"/>
                    <a:lumOff val="40000"/>
                  </a:schemeClr>
                </a:solidFill>
              </a:rPr>
              <a:t>Security</a:t>
            </a:r>
            <a:br>
              <a:rPr lang="en-US" sz="1400" b="1" dirty="0">
                <a:solidFill>
                  <a:schemeClr val="tx1">
                    <a:lumMod val="60000"/>
                    <a:lumOff val="40000"/>
                  </a:schemeClr>
                </a:solidFill>
              </a:rPr>
            </a:br>
            <a:r>
              <a:rPr lang="en-US" sz="1400" b="1" dirty="0">
                <a:solidFill>
                  <a:schemeClr val="tx1">
                    <a:lumMod val="60000"/>
                    <a:lumOff val="40000"/>
                  </a:schemeClr>
                </a:solidFill>
              </a:rPr>
              <a:t>APIs</a:t>
            </a:r>
          </a:p>
        </p:txBody>
      </p:sp>
      <p:sp>
        <p:nvSpPr>
          <p:cNvPr id="82" name="TextBox 81"/>
          <p:cNvSpPr txBox="1"/>
          <p:nvPr/>
        </p:nvSpPr>
        <p:spPr>
          <a:xfrm>
            <a:off x="1380559" y="902330"/>
            <a:ext cx="995502" cy="523220"/>
          </a:xfrm>
          <a:prstGeom prst="rect">
            <a:avLst/>
          </a:prstGeom>
          <a:noFill/>
        </p:spPr>
        <p:txBody>
          <a:bodyPr wrap="square" rtlCol="0">
            <a:spAutoFit/>
          </a:bodyPr>
          <a:lstStyle/>
          <a:p>
            <a:pPr algn="ctr"/>
            <a:r>
              <a:rPr lang="en-US" sz="1400" b="1" dirty="0">
                <a:solidFill>
                  <a:schemeClr val="tx1">
                    <a:lumMod val="60000"/>
                    <a:lumOff val="40000"/>
                  </a:schemeClr>
                </a:solidFill>
              </a:rPr>
              <a:t>Account</a:t>
            </a:r>
            <a:br>
              <a:rPr lang="en-US" sz="1400" b="1" dirty="0">
                <a:solidFill>
                  <a:schemeClr val="tx1">
                    <a:lumMod val="60000"/>
                    <a:lumOff val="40000"/>
                  </a:schemeClr>
                </a:solidFill>
              </a:rPr>
            </a:br>
            <a:r>
              <a:rPr lang="en-US" sz="1400" b="1" dirty="0">
                <a:solidFill>
                  <a:schemeClr val="tx1">
                    <a:lumMod val="60000"/>
                    <a:lumOff val="40000"/>
                  </a:schemeClr>
                </a:solidFill>
              </a:rPr>
              <a:t>APIs</a:t>
            </a:r>
          </a:p>
        </p:txBody>
      </p:sp>
      <p:sp>
        <p:nvSpPr>
          <p:cNvPr id="83" name="TextBox 82"/>
          <p:cNvSpPr txBox="1"/>
          <p:nvPr/>
        </p:nvSpPr>
        <p:spPr>
          <a:xfrm>
            <a:off x="4378126" y="3586001"/>
            <a:ext cx="1068260" cy="523220"/>
          </a:xfrm>
          <a:prstGeom prst="rect">
            <a:avLst/>
          </a:prstGeom>
          <a:noFill/>
        </p:spPr>
        <p:txBody>
          <a:bodyPr wrap="square" rtlCol="0">
            <a:spAutoFit/>
          </a:bodyPr>
          <a:lstStyle/>
          <a:p>
            <a:pPr algn="ctr"/>
            <a:r>
              <a:rPr lang="en-US" sz="1400" b="1" dirty="0">
                <a:solidFill>
                  <a:schemeClr val="tx1">
                    <a:lumMod val="60000"/>
                    <a:lumOff val="40000"/>
                  </a:schemeClr>
                </a:solidFill>
              </a:rPr>
              <a:t>Assets APIs</a:t>
            </a:r>
          </a:p>
        </p:txBody>
      </p:sp>
      <p:sp>
        <p:nvSpPr>
          <p:cNvPr id="84" name="Rounded Rectangle 83"/>
          <p:cNvSpPr/>
          <p:nvPr/>
        </p:nvSpPr>
        <p:spPr>
          <a:xfrm>
            <a:off x="4354096" y="1407901"/>
            <a:ext cx="1064507" cy="2076334"/>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grpSp>
        <p:nvGrpSpPr>
          <p:cNvPr id="70" name="Group 69"/>
          <p:cNvGrpSpPr/>
          <p:nvPr/>
        </p:nvGrpSpPr>
        <p:grpSpPr>
          <a:xfrm>
            <a:off x="5741198" y="1611283"/>
            <a:ext cx="689164" cy="731697"/>
            <a:chOff x="2539668" y="1309772"/>
            <a:chExt cx="689164" cy="731697"/>
          </a:xfrm>
        </p:grpSpPr>
        <p:sp>
          <p:nvSpPr>
            <p:cNvPr id="72" name="Flowchart: Preparation 71"/>
            <p:cNvSpPr/>
            <p:nvPr/>
          </p:nvSpPr>
          <p:spPr>
            <a:xfrm>
              <a:off x="2655650" y="1309772"/>
              <a:ext cx="457200" cy="457200"/>
            </a:xfrm>
            <a:prstGeom prst="flowChartPreparation">
              <a:avLst/>
            </a:prstGeom>
            <a:solidFill>
              <a:srgbClr val="5881D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73" name="TextBox 72"/>
            <p:cNvSpPr txBox="1"/>
            <p:nvPr/>
          </p:nvSpPr>
          <p:spPr>
            <a:xfrm>
              <a:off x="2539668" y="1764470"/>
              <a:ext cx="689164" cy="276999"/>
            </a:xfrm>
            <a:prstGeom prst="rect">
              <a:avLst/>
            </a:prstGeom>
            <a:noFill/>
          </p:spPr>
          <p:txBody>
            <a:bodyPr wrap="none" rtlCol="0">
              <a:spAutoFit/>
            </a:bodyPr>
            <a:lstStyle/>
            <a:p>
              <a:pPr algn="ctr"/>
              <a:r>
                <a:rPr lang="en-US" sz="1200" b="1" dirty="0">
                  <a:solidFill>
                    <a:schemeClr val="tx1">
                      <a:lumMod val="60000"/>
                      <a:lumOff val="40000"/>
                    </a:schemeClr>
                  </a:solidFill>
                </a:rPr>
                <a:t>Trends</a:t>
              </a:r>
            </a:p>
          </p:txBody>
        </p:sp>
      </p:grpSp>
      <p:sp>
        <p:nvSpPr>
          <p:cNvPr id="85" name="Rounded Rectangle 84"/>
          <p:cNvSpPr/>
          <p:nvPr/>
        </p:nvSpPr>
        <p:spPr>
          <a:xfrm>
            <a:off x="5597830" y="1401847"/>
            <a:ext cx="1014943" cy="1089101"/>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86" name="TextBox 85"/>
          <p:cNvSpPr txBox="1"/>
          <p:nvPr/>
        </p:nvSpPr>
        <p:spPr>
          <a:xfrm>
            <a:off x="5658042" y="862676"/>
            <a:ext cx="1068260" cy="523220"/>
          </a:xfrm>
          <a:prstGeom prst="rect">
            <a:avLst/>
          </a:prstGeom>
          <a:noFill/>
        </p:spPr>
        <p:txBody>
          <a:bodyPr wrap="square" rtlCol="0">
            <a:spAutoFit/>
          </a:bodyPr>
          <a:lstStyle/>
          <a:p>
            <a:pPr algn="ctr"/>
            <a:r>
              <a:rPr lang="en-US" sz="1400" b="1" dirty="0">
                <a:solidFill>
                  <a:schemeClr val="tx1">
                    <a:lumMod val="60000"/>
                    <a:lumOff val="40000"/>
                  </a:schemeClr>
                </a:solidFill>
              </a:rPr>
              <a:t>Trends API</a:t>
            </a:r>
          </a:p>
        </p:txBody>
      </p:sp>
      <p:sp>
        <p:nvSpPr>
          <p:cNvPr id="100" name="Rectangle 99"/>
          <p:cNvSpPr/>
          <p:nvPr/>
        </p:nvSpPr>
        <p:spPr>
          <a:xfrm>
            <a:off x="0" y="5968377"/>
            <a:ext cx="12184723" cy="893582"/>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8142143" y="861386"/>
            <a:ext cx="4058469" cy="5996614"/>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8163074" y="796304"/>
            <a:ext cx="4122462" cy="4524315"/>
          </a:xfrm>
          <a:prstGeom prst="rect">
            <a:avLst/>
          </a:prstGeom>
          <a:noFill/>
        </p:spPr>
        <p:txBody>
          <a:bodyPr wrap="square" rtlCol="0">
            <a:spAutoFit/>
          </a:bodyPr>
          <a:lstStyle/>
          <a:p>
            <a:r>
              <a:rPr lang="en-US" b="1" dirty="0">
                <a:solidFill>
                  <a:schemeClr val="bg1"/>
                </a:solidFill>
                <a:latin typeface="Calibri" panose="020F0502020204030204" pitchFamily="34" charset="0"/>
              </a:rPr>
              <a:t>Rationale</a:t>
            </a:r>
          </a:p>
          <a:p>
            <a:pPr marL="285750" indent="-285750">
              <a:buFont typeface="Arial" panose="020B0604020202020204" pitchFamily="34" charset="0"/>
              <a:buChar char="•"/>
            </a:pPr>
            <a:r>
              <a:rPr lang="en-US" b="1" dirty="0">
                <a:solidFill>
                  <a:schemeClr val="bg1"/>
                </a:solidFill>
                <a:latin typeface="Calibri" panose="020F0502020204030204" pitchFamily="34" charset="0"/>
              </a:rPr>
              <a:t>Fast time to value</a:t>
            </a:r>
          </a:p>
          <a:p>
            <a:pPr marL="285750" indent="-285750">
              <a:buFont typeface="Arial" panose="020B0604020202020204" pitchFamily="34" charset="0"/>
              <a:buChar char="•"/>
            </a:pPr>
            <a:r>
              <a:rPr lang="en-US" b="1" dirty="0">
                <a:solidFill>
                  <a:schemeClr val="bg1"/>
                </a:solidFill>
                <a:latin typeface="Calibri" panose="020F0502020204030204" pitchFamily="34" charset="0"/>
              </a:rPr>
              <a:t>Low Risk </a:t>
            </a:r>
            <a:r>
              <a:rPr lang="en-US" dirty="0">
                <a:solidFill>
                  <a:schemeClr val="bg1"/>
                </a:solidFill>
                <a:latin typeface="Calibri" panose="020F0502020204030204" pitchFamily="34" charset="0"/>
              </a:rPr>
              <a:t>of undesirable “ripple effects”</a:t>
            </a:r>
            <a:r>
              <a:rPr lang="en-US" b="1" dirty="0">
                <a:solidFill>
                  <a:schemeClr val="bg1"/>
                </a:solidFill>
                <a:latin typeface="Calibri" panose="020F0502020204030204" pitchFamily="34" charset="0"/>
              </a:rPr>
              <a:t> </a:t>
            </a:r>
            <a:r>
              <a:rPr lang="en-US" dirty="0">
                <a:solidFill>
                  <a:schemeClr val="bg1"/>
                </a:solidFill>
                <a:latin typeface="Calibri" panose="020F0502020204030204" pitchFamily="34" charset="0"/>
              </a:rPr>
              <a:t>of changes due to high cohesion and loose coupling in reporting today</a:t>
            </a:r>
          </a:p>
          <a:p>
            <a:pPr marL="285750" indent="-285750">
              <a:buFont typeface="Arial" panose="020B0604020202020204" pitchFamily="34" charset="0"/>
              <a:buChar char="•"/>
            </a:pPr>
            <a:r>
              <a:rPr lang="en-US" b="1" dirty="0">
                <a:solidFill>
                  <a:schemeClr val="bg1"/>
                </a:solidFill>
                <a:latin typeface="Calibri" panose="020F0502020204030204" pitchFamily="34" charset="0"/>
              </a:rPr>
              <a:t>Opportunities to gain scalability improvements at same time</a:t>
            </a:r>
          </a:p>
          <a:p>
            <a:pPr marL="742950" lvl="1" indent="-285750">
              <a:buFont typeface="Arial" panose="020B0604020202020204" pitchFamily="34" charset="0"/>
              <a:buChar char="•"/>
            </a:pPr>
            <a:r>
              <a:rPr lang="en-US" dirty="0">
                <a:solidFill>
                  <a:schemeClr val="bg1"/>
                </a:solidFill>
                <a:latin typeface="Calibri" panose="020F0502020204030204" pitchFamily="34" charset="0"/>
              </a:rPr>
              <a:t>Report metadata currently stored in Oracle; migrating to scalable database will </a:t>
            </a:r>
            <a:r>
              <a:rPr lang="en-US" b="1" dirty="0">
                <a:solidFill>
                  <a:schemeClr val="bg1"/>
                </a:solidFill>
                <a:latin typeface="Calibri" panose="020F0502020204030204" pitchFamily="34" charset="0"/>
              </a:rPr>
              <a:t>support larger customer base</a:t>
            </a:r>
          </a:p>
          <a:p>
            <a:pPr marL="742950" lvl="1" indent="-285750">
              <a:buFont typeface="Arial" panose="020B0604020202020204" pitchFamily="34" charset="0"/>
              <a:buChar char="•"/>
            </a:pPr>
            <a:r>
              <a:rPr lang="en-US" dirty="0">
                <a:solidFill>
                  <a:schemeClr val="bg1"/>
                </a:solidFill>
                <a:latin typeface="Calibri" panose="020F0502020204030204" pitchFamily="34" charset="0"/>
              </a:rPr>
              <a:t>Generated reports are currently stored in network file storage; S3-like BLOB storage preferred for achieving true Web scale</a:t>
            </a:r>
          </a:p>
        </p:txBody>
      </p:sp>
      <p:sp>
        <p:nvSpPr>
          <p:cNvPr id="88" name="TextBox 87"/>
          <p:cNvSpPr txBox="1"/>
          <p:nvPr/>
        </p:nvSpPr>
        <p:spPr>
          <a:xfrm>
            <a:off x="6727896" y="5936348"/>
            <a:ext cx="1420555" cy="646331"/>
          </a:xfrm>
          <a:prstGeom prst="rect">
            <a:avLst/>
          </a:prstGeom>
          <a:noFill/>
        </p:spPr>
        <p:txBody>
          <a:bodyPr wrap="square" rtlCol="0">
            <a:spAutoFit/>
          </a:bodyPr>
          <a:lstStyle/>
          <a:p>
            <a:pPr algn="ctr"/>
            <a:r>
              <a:rPr lang="en-US" b="1" dirty="0">
                <a:solidFill>
                  <a:schemeClr val="bg1"/>
                </a:solidFill>
              </a:rPr>
              <a:t>Initial Focus Area</a:t>
            </a:r>
          </a:p>
        </p:txBody>
      </p:sp>
    </p:spTree>
    <p:extLst>
      <p:ext uri="{BB962C8B-B14F-4D97-AF65-F5344CB8AC3E}">
        <p14:creationId xmlns:p14="http://schemas.microsoft.com/office/powerpoint/2010/main" val="4039856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object 4"/>
          <p:cNvSpPr/>
          <p:nvPr/>
        </p:nvSpPr>
        <p:spPr>
          <a:xfrm>
            <a:off x="0" y="0"/>
            <a:ext cx="12200613"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solidFill>
                <a:srgbClr val="1E4191"/>
              </a:solidFill>
            </a:endParaRPr>
          </a:p>
        </p:txBody>
      </p:sp>
      <p:sp>
        <p:nvSpPr>
          <p:cNvPr id="3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endParaRPr>
          </a:p>
        </p:txBody>
      </p:sp>
      <p:sp>
        <p:nvSpPr>
          <p:cNvPr id="2" name="Title 1"/>
          <p:cNvSpPr>
            <a:spLocks noGrp="1"/>
          </p:cNvSpPr>
          <p:nvPr>
            <p:ph type="title"/>
          </p:nvPr>
        </p:nvSpPr>
        <p:spPr/>
        <p:txBody>
          <a:bodyPr/>
          <a:lstStyle/>
          <a:p>
            <a:r>
              <a:rPr lang="en-US" sz="3600" dirty="0">
                <a:solidFill>
                  <a:schemeClr val="bg1"/>
                </a:solidFill>
              </a:rPr>
              <a:t>Reporting User Stories</a:t>
            </a:r>
          </a:p>
        </p:txBody>
      </p:sp>
      <p:grpSp>
        <p:nvGrpSpPr>
          <p:cNvPr id="344" name="Group 343"/>
          <p:cNvGrpSpPr/>
          <p:nvPr/>
        </p:nvGrpSpPr>
        <p:grpSpPr>
          <a:xfrm rot="21307717">
            <a:off x="744843" y="770316"/>
            <a:ext cx="6465301" cy="3775445"/>
            <a:chOff x="1235442" y="682333"/>
            <a:chExt cx="4046003" cy="2641801"/>
          </a:xfrm>
          <a:effectLst>
            <a:outerShdw blurRad="254000" dist="50800" dir="5400000" algn="ctr" rotWithShape="0">
              <a:srgbClr val="000000">
                <a:alpha val="40000"/>
              </a:srgbClr>
            </a:outerShdw>
          </a:effectLst>
        </p:grpSpPr>
        <p:sp>
          <p:nvSpPr>
            <p:cNvPr id="371" name="Rectangle 370"/>
            <p:cNvSpPr/>
            <p:nvPr/>
          </p:nvSpPr>
          <p:spPr>
            <a:xfrm>
              <a:off x="1235442" y="682333"/>
              <a:ext cx="4046003" cy="2641801"/>
            </a:xfrm>
            <a:prstGeom prst="rect">
              <a:avLst/>
            </a:prstGeom>
            <a:solidFill>
              <a:sysClr val="window" lastClr="FFFFFF"/>
            </a:solidFill>
            <a:ln w="12700" cap="flat" cmpd="sng" algn="ctr">
              <a:solidFill>
                <a:srgbClr val="5B9BD5">
                  <a:shade val="50000"/>
                </a:srgbClr>
              </a:solidFill>
              <a:prstDash val="solid"/>
              <a:miter lim="800000"/>
            </a:ln>
            <a:effectLst>
              <a:softEdge rad="0"/>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Trebuchet MS" panose="020B0603020202020204"/>
                <a:ea typeface="+mn-ea"/>
                <a:cs typeface="+mn-cs"/>
              </a:endParaRPr>
            </a:p>
          </p:txBody>
        </p:sp>
        <p:cxnSp>
          <p:nvCxnSpPr>
            <p:cNvPr id="372" name="Straight Connector 371"/>
            <p:cNvCxnSpPr/>
            <p:nvPr/>
          </p:nvCxnSpPr>
          <p:spPr>
            <a:xfrm>
              <a:off x="1244559" y="1102135"/>
              <a:ext cx="4018651" cy="0"/>
            </a:xfrm>
            <a:prstGeom prst="line">
              <a:avLst/>
            </a:prstGeom>
            <a:noFill/>
            <a:ln w="0" cap="flat" cmpd="sng" algn="ctr">
              <a:solidFill>
                <a:srgbClr val="D8E7F4"/>
              </a:solidFill>
              <a:prstDash val="solid"/>
              <a:miter lim="800000"/>
            </a:ln>
            <a:effectLst/>
          </p:spPr>
        </p:cxnSp>
        <p:cxnSp>
          <p:nvCxnSpPr>
            <p:cNvPr id="373" name="Straight Connector 372"/>
            <p:cNvCxnSpPr/>
            <p:nvPr/>
          </p:nvCxnSpPr>
          <p:spPr>
            <a:xfrm>
              <a:off x="1244559" y="1263743"/>
              <a:ext cx="4018651" cy="0"/>
            </a:xfrm>
            <a:prstGeom prst="line">
              <a:avLst/>
            </a:prstGeom>
            <a:noFill/>
            <a:ln w="0" cap="flat" cmpd="sng" algn="ctr">
              <a:solidFill>
                <a:srgbClr val="D8E7F4"/>
              </a:solidFill>
              <a:prstDash val="solid"/>
              <a:miter lim="800000"/>
            </a:ln>
            <a:effectLst/>
          </p:spPr>
        </p:cxnSp>
        <p:cxnSp>
          <p:nvCxnSpPr>
            <p:cNvPr id="374" name="Straight Connector 373"/>
            <p:cNvCxnSpPr/>
            <p:nvPr/>
          </p:nvCxnSpPr>
          <p:spPr>
            <a:xfrm>
              <a:off x="1244558" y="1420845"/>
              <a:ext cx="4018651" cy="0"/>
            </a:xfrm>
            <a:prstGeom prst="line">
              <a:avLst/>
            </a:prstGeom>
            <a:noFill/>
            <a:ln w="0" cap="flat" cmpd="sng" algn="ctr">
              <a:solidFill>
                <a:srgbClr val="D8E7F4"/>
              </a:solidFill>
              <a:prstDash val="solid"/>
              <a:miter lim="800000"/>
            </a:ln>
            <a:effectLst/>
          </p:spPr>
        </p:cxnSp>
        <p:cxnSp>
          <p:nvCxnSpPr>
            <p:cNvPr id="375" name="Straight Connector 374"/>
            <p:cNvCxnSpPr/>
            <p:nvPr/>
          </p:nvCxnSpPr>
          <p:spPr>
            <a:xfrm>
              <a:off x="1244558" y="1564511"/>
              <a:ext cx="4018651" cy="0"/>
            </a:xfrm>
            <a:prstGeom prst="line">
              <a:avLst/>
            </a:prstGeom>
            <a:noFill/>
            <a:ln w="0" cap="flat" cmpd="sng" algn="ctr">
              <a:solidFill>
                <a:srgbClr val="D8E7F4"/>
              </a:solidFill>
              <a:prstDash val="solid"/>
              <a:miter lim="800000"/>
            </a:ln>
            <a:effectLst/>
          </p:spPr>
        </p:cxnSp>
        <p:cxnSp>
          <p:nvCxnSpPr>
            <p:cNvPr id="376" name="Straight Connector 375"/>
            <p:cNvCxnSpPr/>
            <p:nvPr/>
          </p:nvCxnSpPr>
          <p:spPr>
            <a:xfrm>
              <a:off x="1244558" y="1713858"/>
              <a:ext cx="4018651" cy="0"/>
            </a:xfrm>
            <a:prstGeom prst="line">
              <a:avLst/>
            </a:prstGeom>
            <a:noFill/>
            <a:ln w="0" cap="flat" cmpd="sng" algn="ctr">
              <a:solidFill>
                <a:srgbClr val="D8E7F4"/>
              </a:solidFill>
              <a:prstDash val="solid"/>
              <a:miter lim="800000"/>
            </a:ln>
            <a:effectLst/>
          </p:spPr>
        </p:cxnSp>
        <p:cxnSp>
          <p:nvCxnSpPr>
            <p:cNvPr id="377" name="Straight Connector 376"/>
            <p:cNvCxnSpPr/>
            <p:nvPr/>
          </p:nvCxnSpPr>
          <p:spPr>
            <a:xfrm>
              <a:off x="1244557" y="1866368"/>
              <a:ext cx="4018651" cy="0"/>
            </a:xfrm>
            <a:prstGeom prst="line">
              <a:avLst/>
            </a:prstGeom>
            <a:noFill/>
            <a:ln w="0" cap="flat" cmpd="sng" algn="ctr">
              <a:solidFill>
                <a:srgbClr val="D8E7F4"/>
              </a:solidFill>
              <a:prstDash val="solid"/>
              <a:miter lim="800000"/>
            </a:ln>
            <a:effectLst/>
          </p:spPr>
        </p:cxnSp>
        <p:cxnSp>
          <p:nvCxnSpPr>
            <p:cNvPr id="378" name="Straight Connector 377"/>
            <p:cNvCxnSpPr/>
            <p:nvPr/>
          </p:nvCxnSpPr>
          <p:spPr>
            <a:xfrm>
              <a:off x="1244557" y="2010949"/>
              <a:ext cx="4018651" cy="0"/>
            </a:xfrm>
            <a:prstGeom prst="line">
              <a:avLst/>
            </a:prstGeom>
            <a:noFill/>
            <a:ln w="0" cap="flat" cmpd="sng" algn="ctr">
              <a:solidFill>
                <a:srgbClr val="D8E7F4"/>
              </a:solidFill>
              <a:prstDash val="solid"/>
              <a:miter lim="800000"/>
            </a:ln>
            <a:effectLst/>
          </p:spPr>
        </p:cxnSp>
        <p:cxnSp>
          <p:nvCxnSpPr>
            <p:cNvPr id="379" name="Straight Connector 378"/>
            <p:cNvCxnSpPr/>
            <p:nvPr/>
          </p:nvCxnSpPr>
          <p:spPr>
            <a:xfrm>
              <a:off x="1244557" y="2165604"/>
              <a:ext cx="4018651" cy="0"/>
            </a:xfrm>
            <a:prstGeom prst="line">
              <a:avLst/>
            </a:prstGeom>
            <a:noFill/>
            <a:ln w="0" cap="flat" cmpd="sng" algn="ctr">
              <a:solidFill>
                <a:srgbClr val="D8E7F4"/>
              </a:solidFill>
              <a:prstDash val="solid"/>
              <a:miter lim="800000"/>
            </a:ln>
            <a:effectLst/>
          </p:spPr>
        </p:cxnSp>
        <p:cxnSp>
          <p:nvCxnSpPr>
            <p:cNvPr id="380" name="Straight Connector 379"/>
            <p:cNvCxnSpPr/>
            <p:nvPr/>
          </p:nvCxnSpPr>
          <p:spPr>
            <a:xfrm>
              <a:off x="1244557" y="2316078"/>
              <a:ext cx="4018651" cy="0"/>
            </a:xfrm>
            <a:prstGeom prst="line">
              <a:avLst/>
            </a:prstGeom>
            <a:noFill/>
            <a:ln w="0" cap="flat" cmpd="sng" algn="ctr">
              <a:solidFill>
                <a:srgbClr val="D8E7F4"/>
              </a:solidFill>
              <a:prstDash val="solid"/>
              <a:miter lim="800000"/>
            </a:ln>
            <a:effectLst/>
          </p:spPr>
        </p:cxnSp>
        <p:cxnSp>
          <p:nvCxnSpPr>
            <p:cNvPr id="381" name="Straight Connector 380"/>
            <p:cNvCxnSpPr/>
            <p:nvPr/>
          </p:nvCxnSpPr>
          <p:spPr>
            <a:xfrm>
              <a:off x="1244555" y="2464040"/>
              <a:ext cx="4018651" cy="0"/>
            </a:xfrm>
            <a:prstGeom prst="line">
              <a:avLst/>
            </a:prstGeom>
            <a:noFill/>
            <a:ln w="0" cap="flat" cmpd="sng" algn="ctr">
              <a:solidFill>
                <a:srgbClr val="D8E7F4"/>
              </a:solidFill>
              <a:prstDash val="solid"/>
              <a:miter lim="800000"/>
            </a:ln>
            <a:effectLst/>
          </p:spPr>
        </p:cxnSp>
        <p:cxnSp>
          <p:nvCxnSpPr>
            <p:cNvPr id="382" name="Straight Connector 381"/>
            <p:cNvCxnSpPr/>
            <p:nvPr/>
          </p:nvCxnSpPr>
          <p:spPr>
            <a:xfrm>
              <a:off x="1244555" y="2622266"/>
              <a:ext cx="4018651" cy="0"/>
            </a:xfrm>
            <a:prstGeom prst="line">
              <a:avLst/>
            </a:prstGeom>
            <a:noFill/>
            <a:ln w="0" cap="flat" cmpd="sng" algn="ctr">
              <a:solidFill>
                <a:srgbClr val="D8E7F4"/>
              </a:solidFill>
              <a:prstDash val="solid"/>
              <a:miter lim="800000"/>
            </a:ln>
            <a:effectLst/>
          </p:spPr>
        </p:cxnSp>
        <p:cxnSp>
          <p:nvCxnSpPr>
            <p:cNvPr id="383" name="Straight Connector 382"/>
            <p:cNvCxnSpPr/>
            <p:nvPr/>
          </p:nvCxnSpPr>
          <p:spPr>
            <a:xfrm>
              <a:off x="1244555" y="2789679"/>
              <a:ext cx="4018651" cy="0"/>
            </a:xfrm>
            <a:prstGeom prst="line">
              <a:avLst/>
            </a:prstGeom>
            <a:noFill/>
            <a:ln w="0" cap="flat" cmpd="sng" algn="ctr">
              <a:solidFill>
                <a:srgbClr val="D8E7F4"/>
              </a:solidFill>
              <a:prstDash val="solid"/>
              <a:miter lim="800000"/>
            </a:ln>
            <a:effectLst/>
          </p:spPr>
        </p:cxnSp>
        <p:cxnSp>
          <p:nvCxnSpPr>
            <p:cNvPr id="384" name="Straight Connector 383"/>
            <p:cNvCxnSpPr/>
            <p:nvPr/>
          </p:nvCxnSpPr>
          <p:spPr>
            <a:xfrm>
              <a:off x="1244555" y="2950377"/>
              <a:ext cx="4018651" cy="0"/>
            </a:xfrm>
            <a:prstGeom prst="line">
              <a:avLst/>
            </a:prstGeom>
            <a:noFill/>
            <a:ln w="0" cap="flat" cmpd="sng" algn="ctr">
              <a:solidFill>
                <a:srgbClr val="D8E7F4"/>
              </a:solidFill>
              <a:prstDash val="solid"/>
              <a:miter lim="800000"/>
            </a:ln>
            <a:effectLst/>
          </p:spPr>
        </p:cxnSp>
        <p:cxnSp>
          <p:nvCxnSpPr>
            <p:cNvPr id="385" name="Straight Connector 384"/>
            <p:cNvCxnSpPr/>
            <p:nvPr/>
          </p:nvCxnSpPr>
          <p:spPr>
            <a:xfrm>
              <a:off x="1244554" y="3101761"/>
              <a:ext cx="4018651" cy="0"/>
            </a:xfrm>
            <a:prstGeom prst="line">
              <a:avLst/>
            </a:prstGeom>
            <a:noFill/>
            <a:ln w="0" cap="flat" cmpd="sng" algn="ctr">
              <a:solidFill>
                <a:srgbClr val="D8E7F4"/>
              </a:solidFill>
              <a:prstDash val="solid"/>
              <a:miter lim="800000"/>
            </a:ln>
            <a:effectLst/>
          </p:spPr>
        </p:cxnSp>
      </p:grpSp>
      <p:sp>
        <p:nvSpPr>
          <p:cNvPr id="345" name="TextBox 104"/>
          <p:cNvSpPr txBox="1"/>
          <p:nvPr/>
        </p:nvSpPr>
        <p:spPr>
          <a:xfrm rot="21275400">
            <a:off x="773630" y="1071472"/>
            <a:ext cx="6382144" cy="23083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Lucida Handwriting" panose="03010101010101010101" pitchFamily="66" charset="0"/>
              </a:rPr>
              <a:t>As a </a:t>
            </a:r>
            <a:r>
              <a:rPr kumimoji="0" lang="en-US" sz="1600" b="1" i="0" u="none" strike="noStrike" kern="1200" cap="none" spc="0" normalizeH="0" noProof="0" dirty="0">
                <a:ln>
                  <a:noFill/>
                </a:ln>
                <a:solidFill>
                  <a:sysClr val="windowText" lastClr="000000"/>
                </a:solidFill>
                <a:effectLst/>
                <a:uLnTx/>
                <a:uFillTx/>
                <a:latin typeface="Lucida Handwriting" panose="03010101010101010101" pitchFamily="66" charset="0"/>
              </a:rPr>
              <a:t>user,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baseline="0" dirty="0">
              <a:solidFill>
                <a:sysClr val="windowText" lastClr="000000"/>
              </a:solidFill>
              <a:latin typeface="Lucida Handwriting" panose="03010101010101010101"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baseline="0" dirty="0">
                <a:solidFill>
                  <a:sysClr val="windowText" lastClr="000000"/>
                </a:solidFill>
                <a:latin typeface="Lucida Handwriting" panose="03010101010101010101" pitchFamily="66" charset="0"/>
              </a:rPr>
              <a:t>I</a:t>
            </a:r>
            <a:r>
              <a:rPr lang="en-US" sz="1600" b="1" dirty="0">
                <a:solidFill>
                  <a:sysClr val="windowText" lastClr="000000"/>
                </a:solidFill>
                <a:latin typeface="Lucida Handwriting" panose="03010101010101010101" pitchFamily="66" charset="0"/>
              </a:rPr>
              <a:t> want to be able to author, generate, view and schedule reports </a:t>
            </a:r>
            <a:r>
              <a:rPr lang="en-US" sz="1600" b="1" baseline="0" dirty="0">
                <a:solidFill>
                  <a:sysClr val="windowText" lastClr="000000"/>
                </a:solidFill>
                <a:latin typeface="Lucida Handwriting" panose="03010101010101010101" pitchFamily="66" charset="0"/>
              </a:rPr>
              <a:t>on my </a:t>
            </a:r>
            <a:r>
              <a:rPr lang="en-US" sz="1600" b="1" dirty="0" err="1">
                <a:solidFill>
                  <a:sysClr val="windowText" lastClr="000000"/>
                </a:solidFill>
                <a:latin typeface="Lucida Handwriting" panose="03010101010101010101" pitchFamily="66" charset="0"/>
              </a:rPr>
              <a:t>Predix</a:t>
            </a:r>
            <a:r>
              <a:rPr lang="en-US" sz="1600" b="1" dirty="0">
                <a:solidFill>
                  <a:sysClr val="windowText" lastClr="000000"/>
                </a:solidFill>
                <a:latin typeface="Lucida Handwriting" panose="03010101010101010101" pitchFamily="66" charset="0"/>
              </a:rPr>
              <a:t> time series and asset 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noProof="0" dirty="0">
                <a:ln>
                  <a:noFill/>
                </a:ln>
                <a:solidFill>
                  <a:sysClr val="windowText" lastClr="000000"/>
                </a:solidFill>
                <a:effectLst/>
                <a:uLnTx/>
                <a:uFillTx/>
                <a:latin typeface="Lucida Handwriting" panose="03010101010101010101" pitchFamily="66" charset="0"/>
              </a:rPr>
              <a:t>So that I can understand and visualize my </a:t>
            </a:r>
            <a:r>
              <a:rPr kumimoji="0" lang="en-US" sz="1600" b="1" i="0" u="none" strike="noStrike" kern="1200" cap="none" spc="0" normalizeH="0" noProof="0" dirty="0" err="1">
                <a:ln>
                  <a:noFill/>
                </a:ln>
                <a:solidFill>
                  <a:sysClr val="windowText" lastClr="000000"/>
                </a:solidFill>
                <a:effectLst/>
                <a:uLnTx/>
                <a:uFillTx/>
                <a:latin typeface="Lucida Handwriting" panose="03010101010101010101" pitchFamily="66" charset="0"/>
              </a:rPr>
              <a:t>Predix</a:t>
            </a:r>
            <a:r>
              <a:rPr kumimoji="0" lang="en-US" sz="1600" b="1" i="0" u="none" strike="noStrike" kern="1200" cap="none" spc="0" normalizeH="0" noProof="0" dirty="0">
                <a:ln>
                  <a:noFill/>
                </a:ln>
                <a:solidFill>
                  <a:sysClr val="windowText" lastClr="000000"/>
                </a:solidFill>
                <a:effectLst/>
                <a:uLnTx/>
                <a:uFillTx/>
                <a:latin typeface="Lucida Handwriting" panose="03010101010101010101" pitchFamily="66" charset="0"/>
              </a:rPr>
              <a:t> data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baseline="0" dirty="0">
                <a:solidFill>
                  <a:sysClr val="windowText" lastClr="000000"/>
                </a:solidFill>
                <a:latin typeface="Lucida Handwriting" panose="03010101010101010101" pitchFamily="66" charset="0"/>
              </a:rPr>
              <a:t>Whereas today,</a:t>
            </a:r>
            <a:r>
              <a:rPr lang="en-US" sz="1600" b="1" dirty="0">
                <a:solidFill>
                  <a:sysClr val="windowText" lastClr="000000"/>
                </a:solidFill>
                <a:latin typeface="Lucida Handwriting" panose="03010101010101010101" pitchFamily="66" charset="0"/>
              </a:rPr>
              <a:t> robust reporting functionality is not available in </a:t>
            </a:r>
            <a:r>
              <a:rPr lang="en-US" sz="1600" b="1" dirty="0" err="1">
                <a:solidFill>
                  <a:sysClr val="windowText" lastClr="000000"/>
                </a:solidFill>
                <a:latin typeface="Lucida Handwriting" panose="03010101010101010101" pitchFamily="66" charset="0"/>
              </a:rPr>
              <a:t>Predix</a:t>
            </a:r>
            <a:r>
              <a:rPr lang="en-US" sz="1600" b="1" dirty="0">
                <a:solidFill>
                  <a:sysClr val="windowText" lastClr="000000"/>
                </a:solidFill>
                <a:latin typeface="Lucida Handwriting" panose="03010101010101010101" pitchFamily="66" charset="0"/>
              </a:rPr>
              <a:t>.</a:t>
            </a:r>
            <a:endParaRPr kumimoji="0" lang="en-US" sz="1600" b="1" i="0" u="none" strike="noStrike" kern="1200" cap="none" spc="0" normalizeH="0" baseline="0" noProof="0" dirty="0">
              <a:ln>
                <a:noFill/>
              </a:ln>
              <a:solidFill>
                <a:sysClr val="windowText" lastClr="000000"/>
              </a:solidFill>
              <a:effectLst/>
              <a:uLnTx/>
              <a:uFillTx/>
              <a:latin typeface="Lucida Handwriting" panose="03010101010101010101" pitchFamily="66" charset="0"/>
            </a:endParaRPr>
          </a:p>
        </p:txBody>
      </p:sp>
      <p:grpSp>
        <p:nvGrpSpPr>
          <p:cNvPr id="346" name="Group 345"/>
          <p:cNvGrpSpPr/>
          <p:nvPr/>
        </p:nvGrpSpPr>
        <p:grpSpPr>
          <a:xfrm>
            <a:off x="7191486" y="639119"/>
            <a:ext cx="4791935" cy="4247722"/>
            <a:chOff x="1235442" y="682333"/>
            <a:chExt cx="4046003" cy="2641801"/>
          </a:xfrm>
          <a:effectLst>
            <a:outerShdw blurRad="254000" dist="50800" dir="5400000" algn="ctr" rotWithShape="0">
              <a:srgbClr val="000000">
                <a:alpha val="40000"/>
              </a:srgbClr>
            </a:outerShdw>
          </a:effectLst>
        </p:grpSpPr>
        <p:sp>
          <p:nvSpPr>
            <p:cNvPr id="348" name="Rectangle 347"/>
            <p:cNvSpPr/>
            <p:nvPr/>
          </p:nvSpPr>
          <p:spPr>
            <a:xfrm>
              <a:off x="1235442" y="682333"/>
              <a:ext cx="4046003" cy="2641801"/>
            </a:xfrm>
            <a:prstGeom prst="rect">
              <a:avLst/>
            </a:prstGeom>
            <a:solidFill>
              <a:sysClr val="window" lastClr="FFFFFF"/>
            </a:solidFill>
            <a:ln w="12700" cap="flat" cmpd="sng" algn="ctr">
              <a:solidFill>
                <a:srgbClr val="5B9BD5">
                  <a:shade val="50000"/>
                </a:srgbClr>
              </a:solidFill>
              <a:prstDash val="solid"/>
              <a:miter lim="800000"/>
            </a:ln>
            <a:effectLst>
              <a:softEdge rad="0"/>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Trebuchet MS" panose="020B0603020202020204"/>
                <a:ea typeface="+mn-ea"/>
                <a:cs typeface="+mn-cs"/>
              </a:endParaRPr>
            </a:p>
          </p:txBody>
        </p:sp>
        <p:cxnSp>
          <p:nvCxnSpPr>
            <p:cNvPr id="349" name="Straight Connector 348"/>
            <p:cNvCxnSpPr/>
            <p:nvPr/>
          </p:nvCxnSpPr>
          <p:spPr>
            <a:xfrm>
              <a:off x="1244559" y="1102135"/>
              <a:ext cx="4018651" cy="0"/>
            </a:xfrm>
            <a:prstGeom prst="line">
              <a:avLst/>
            </a:prstGeom>
            <a:noFill/>
            <a:ln w="0" cap="flat" cmpd="sng" algn="ctr">
              <a:solidFill>
                <a:srgbClr val="D8E7F4"/>
              </a:solidFill>
              <a:prstDash val="solid"/>
              <a:miter lim="800000"/>
            </a:ln>
            <a:effectLst/>
          </p:spPr>
        </p:cxnSp>
        <p:cxnSp>
          <p:nvCxnSpPr>
            <p:cNvPr id="350" name="Straight Connector 349"/>
            <p:cNvCxnSpPr/>
            <p:nvPr/>
          </p:nvCxnSpPr>
          <p:spPr>
            <a:xfrm>
              <a:off x="1244559" y="1263743"/>
              <a:ext cx="4018651" cy="0"/>
            </a:xfrm>
            <a:prstGeom prst="line">
              <a:avLst/>
            </a:prstGeom>
            <a:noFill/>
            <a:ln w="0" cap="flat" cmpd="sng" algn="ctr">
              <a:solidFill>
                <a:srgbClr val="D8E7F4"/>
              </a:solidFill>
              <a:prstDash val="solid"/>
              <a:miter lim="800000"/>
            </a:ln>
            <a:effectLst/>
          </p:spPr>
        </p:cxnSp>
        <p:cxnSp>
          <p:nvCxnSpPr>
            <p:cNvPr id="351" name="Straight Connector 350"/>
            <p:cNvCxnSpPr/>
            <p:nvPr/>
          </p:nvCxnSpPr>
          <p:spPr>
            <a:xfrm>
              <a:off x="1244558" y="1420845"/>
              <a:ext cx="4018651" cy="0"/>
            </a:xfrm>
            <a:prstGeom prst="line">
              <a:avLst/>
            </a:prstGeom>
            <a:noFill/>
            <a:ln w="0" cap="flat" cmpd="sng" algn="ctr">
              <a:solidFill>
                <a:srgbClr val="D8E7F4"/>
              </a:solidFill>
              <a:prstDash val="solid"/>
              <a:miter lim="800000"/>
            </a:ln>
            <a:effectLst/>
          </p:spPr>
        </p:cxnSp>
        <p:cxnSp>
          <p:nvCxnSpPr>
            <p:cNvPr id="353" name="Straight Connector 352"/>
            <p:cNvCxnSpPr/>
            <p:nvPr/>
          </p:nvCxnSpPr>
          <p:spPr>
            <a:xfrm>
              <a:off x="1244558" y="1564511"/>
              <a:ext cx="4018651" cy="0"/>
            </a:xfrm>
            <a:prstGeom prst="line">
              <a:avLst/>
            </a:prstGeom>
            <a:noFill/>
            <a:ln w="0" cap="flat" cmpd="sng" algn="ctr">
              <a:solidFill>
                <a:srgbClr val="D8E7F4"/>
              </a:solidFill>
              <a:prstDash val="solid"/>
              <a:miter lim="800000"/>
            </a:ln>
            <a:effectLst/>
          </p:spPr>
        </p:cxnSp>
        <p:cxnSp>
          <p:nvCxnSpPr>
            <p:cNvPr id="356" name="Straight Connector 355"/>
            <p:cNvCxnSpPr/>
            <p:nvPr/>
          </p:nvCxnSpPr>
          <p:spPr>
            <a:xfrm>
              <a:off x="1244558" y="1713858"/>
              <a:ext cx="4018651" cy="0"/>
            </a:xfrm>
            <a:prstGeom prst="line">
              <a:avLst/>
            </a:prstGeom>
            <a:noFill/>
            <a:ln w="0" cap="flat" cmpd="sng" algn="ctr">
              <a:solidFill>
                <a:srgbClr val="D8E7F4"/>
              </a:solidFill>
              <a:prstDash val="solid"/>
              <a:miter lim="800000"/>
            </a:ln>
            <a:effectLst/>
          </p:spPr>
        </p:cxnSp>
        <p:cxnSp>
          <p:nvCxnSpPr>
            <p:cNvPr id="357" name="Straight Connector 356"/>
            <p:cNvCxnSpPr/>
            <p:nvPr/>
          </p:nvCxnSpPr>
          <p:spPr>
            <a:xfrm>
              <a:off x="1244557" y="1866368"/>
              <a:ext cx="4018651" cy="0"/>
            </a:xfrm>
            <a:prstGeom prst="line">
              <a:avLst/>
            </a:prstGeom>
            <a:noFill/>
            <a:ln w="0" cap="flat" cmpd="sng" algn="ctr">
              <a:solidFill>
                <a:srgbClr val="D8E7F4"/>
              </a:solidFill>
              <a:prstDash val="solid"/>
              <a:miter lim="800000"/>
            </a:ln>
            <a:effectLst/>
          </p:spPr>
        </p:cxnSp>
        <p:cxnSp>
          <p:nvCxnSpPr>
            <p:cNvPr id="358" name="Straight Connector 357"/>
            <p:cNvCxnSpPr/>
            <p:nvPr/>
          </p:nvCxnSpPr>
          <p:spPr>
            <a:xfrm>
              <a:off x="1244557" y="2010949"/>
              <a:ext cx="4018651" cy="0"/>
            </a:xfrm>
            <a:prstGeom prst="line">
              <a:avLst/>
            </a:prstGeom>
            <a:noFill/>
            <a:ln w="0" cap="flat" cmpd="sng" algn="ctr">
              <a:solidFill>
                <a:srgbClr val="D8E7F4"/>
              </a:solidFill>
              <a:prstDash val="solid"/>
              <a:miter lim="800000"/>
            </a:ln>
            <a:effectLst/>
          </p:spPr>
        </p:cxnSp>
        <p:cxnSp>
          <p:nvCxnSpPr>
            <p:cNvPr id="359" name="Straight Connector 358"/>
            <p:cNvCxnSpPr/>
            <p:nvPr/>
          </p:nvCxnSpPr>
          <p:spPr>
            <a:xfrm>
              <a:off x="1244557" y="2165604"/>
              <a:ext cx="4018651" cy="0"/>
            </a:xfrm>
            <a:prstGeom prst="line">
              <a:avLst/>
            </a:prstGeom>
            <a:noFill/>
            <a:ln w="0" cap="flat" cmpd="sng" algn="ctr">
              <a:solidFill>
                <a:srgbClr val="D8E7F4"/>
              </a:solidFill>
              <a:prstDash val="solid"/>
              <a:miter lim="800000"/>
            </a:ln>
            <a:effectLst/>
          </p:spPr>
        </p:cxnSp>
        <p:cxnSp>
          <p:nvCxnSpPr>
            <p:cNvPr id="360" name="Straight Connector 359"/>
            <p:cNvCxnSpPr/>
            <p:nvPr/>
          </p:nvCxnSpPr>
          <p:spPr>
            <a:xfrm>
              <a:off x="1244557" y="2316078"/>
              <a:ext cx="4018651" cy="0"/>
            </a:xfrm>
            <a:prstGeom prst="line">
              <a:avLst/>
            </a:prstGeom>
            <a:noFill/>
            <a:ln w="0" cap="flat" cmpd="sng" algn="ctr">
              <a:solidFill>
                <a:srgbClr val="D8E7F4"/>
              </a:solidFill>
              <a:prstDash val="solid"/>
              <a:miter lim="800000"/>
            </a:ln>
            <a:effectLst/>
          </p:spPr>
        </p:cxnSp>
        <p:cxnSp>
          <p:nvCxnSpPr>
            <p:cNvPr id="361" name="Straight Connector 360"/>
            <p:cNvCxnSpPr/>
            <p:nvPr/>
          </p:nvCxnSpPr>
          <p:spPr>
            <a:xfrm>
              <a:off x="1244555" y="2464040"/>
              <a:ext cx="4018651" cy="0"/>
            </a:xfrm>
            <a:prstGeom prst="line">
              <a:avLst/>
            </a:prstGeom>
            <a:noFill/>
            <a:ln w="0" cap="flat" cmpd="sng" algn="ctr">
              <a:solidFill>
                <a:srgbClr val="D8E7F4"/>
              </a:solidFill>
              <a:prstDash val="solid"/>
              <a:miter lim="800000"/>
            </a:ln>
            <a:effectLst/>
          </p:spPr>
        </p:cxnSp>
        <p:cxnSp>
          <p:nvCxnSpPr>
            <p:cNvPr id="367" name="Straight Connector 366"/>
            <p:cNvCxnSpPr/>
            <p:nvPr/>
          </p:nvCxnSpPr>
          <p:spPr>
            <a:xfrm>
              <a:off x="1244555" y="2622266"/>
              <a:ext cx="4018651" cy="0"/>
            </a:xfrm>
            <a:prstGeom prst="line">
              <a:avLst/>
            </a:prstGeom>
            <a:noFill/>
            <a:ln w="0" cap="flat" cmpd="sng" algn="ctr">
              <a:solidFill>
                <a:srgbClr val="D8E7F4"/>
              </a:solidFill>
              <a:prstDash val="solid"/>
              <a:miter lim="800000"/>
            </a:ln>
            <a:effectLst/>
          </p:spPr>
        </p:cxnSp>
        <p:cxnSp>
          <p:nvCxnSpPr>
            <p:cNvPr id="368" name="Straight Connector 367"/>
            <p:cNvCxnSpPr/>
            <p:nvPr/>
          </p:nvCxnSpPr>
          <p:spPr>
            <a:xfrm>
              <a:off x="1244555" y="2789679"/>
              <a:ext cx="4018651" cy="0"/>
            </a:xfrm>
            <a:prstGeom prst="line">
              <a:avLst/>
            </a:prstGeom>
            <a:noFill/>
            <a:ln w="0" cap="flat" cmpd="sng" algn="ctr">
              <a:solidFill>
                <a:srgbClr val="D8E7F4"/>
              </a:solidFill>
              <a:prstDash val="solid"/>
              <a:miter lim="800000"/>
            </a:ln>
            <a:effectLst/>
          </p:spPr>
        </p:cxnSp>
        <p:cxnSp>
          <p:nvCxnSpPr>
            <p:cNvPr id="369" name="Straight Connector 368"/>
            <p:cNvCxnSpPr/>
            <p:nvPr/>
          </p:nvCxnSpPr>
          <p:spPr>
            <a:xfrm>
              <a:off x="1244555" y="2950377"/>
              <a:ext cx="4018651" cy="0"/>
            </a:xfrm>
            <a:prstGeom prst="line">
              <a:avLst/>
            </a:prstGeom>
            <a:noFill/>
            <a:ln w="0" cap="flat" cmpd="sng" algn="ctr">
              <a:solidFill>
                <a:srgbClr val="D8E7F4"/>
              </a:solidFill>
              <a:prstDash val="solid"/>
              <a:miter lim="800000"/>
            </a:ln>
            <a:effectLst/>
          </p:spPr>
        </p:cxnSp>
        <p:cxnSp>
          <p:nvCxnSpPr>
            <p:cNvPr id="370" name="Straight Connector 369"/>
            <p:cNvCxnSpPr/>
            <p:nvPr/>
          </p:nvCxnSpPr>
          <p:spPr>
            <a:xfrm>
              <a:off x="1244554" y="3101761"/>
              <a:ext cx="4018651" cy="0"/>
            </a:xfrm>
            <a:prstGeom prst="line">
              <a:avLst/>
            </a:prstGeom>
            <a:noFill/>
            <a:ln w="0" cap="flat" cmpd="sng" algn="ctr">
              <a:solidFill>
                <a:srgbClr val="D8E7F4"/>
              </a:solidFill>
              <a:prstDash val="solid"/>
              <a:miter lim="800000"/>
            </a:ln>
            <a:effectLst/>
          </p:spPr>
        </p:cxnSp>
      </p:grpSp>
      <p:sp>
        <p:nvSpPr>
          <p:cNvPr id="404" name="TextBox 126"/>
          <p:cNvSpPr txBox="1"/>
          <p:nvPr/>
        </p:nvSpPr>
        <p:spPr>
          <a:xfrm>
            <a:off x="7412589" y="895859"/>
            <a:ext cx="4354774" cy="329320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sngStrike" kern="1200" cap="none" spc="0" normalizeH="0" baseline="0" noProof="0" dirty="0">
                <a:ln>
                  <a:noFill/>
                </a:ln>
                <a:solidFill>
                  <a:srgbClr val="FFC000"/>
                </a:solidFill>
                <a:effectLst/>
                <a:uLnTx/>
                <a:uFillTx/>
                <a:latin typeface="Lucida Handwriting" panose="03010101010101010101" pitchFamily="66" charset="0"/>
              </a:rPr>
              <a:t>As </a:t>
            </a:r>
            <a:r>
              <a:rPr lang="en-US" sz="1600" b="1" strike="sngStrike" dirty="0">
                <a:solidFill>
                  <a:srgbClr val="FFC000"/>
                </a:solidFill>
                <a:latin typeface="Lucida Handwriting" panose="03010101010101010101" pitchFamily="66" charset="0"/>
              </a:rPr>
              <a:t>a user</a:t>
            </a:r>
            <a:r>
              <a:rPr kumimoji="0" lang="en-US" sz="1600" b="1" i="0" u="none" strike="sngStrike" kern="1200" cap="none" spc="0" normalizeH="0" noProof="0" dirty="0">
                <a:ln>
                  <a:noFill/>
                </a:ln>
                <a:solidFill>
                  <a:srgbClr val="FFC000"/>
                </a:solidFill>
                <a:effectLst/>
                <a:uLnTx/>
                <a:uFillTx/>
                <a:latin typeface="Lucida Handwriting" panose="03010101010101010101" pitchFamily="66" charset="0"/>
              </a:rPr>
              <a:t>,</a:t>
            </a:r>
            <a:endParaRPr kumimoji="0" lang="en-US" sz="1600" b="1" i="0" u="none" strike="sngStrike" kern="1200" cap="none" spc="0" normalizeH="0" baseline="0" noProof="0" dirty="0">
              <a:ln>
                <a:noFill/>
              </a:ln>
              <a:solidFill>
                <a:srgbClr val="FFC000"/>
              </a:solidFill>
              <a:effectLst/>
              <a:uLnTx/>
              <a:uFillTx/>
              <a:latin typeface="Lucida Handwriting" panose="03010101010101010101"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strike="sngStrike" dirty="0">
              <a:solidFill>
                <a:srgbClr val="FFC000"/>
              </a:solidFill>
              <a:latin typeface="Lucida Handwriting" panose="03010101010101010101" pitchFamily="66" charset="0"/>
            </a:endParaRPr>
          </a:p>
          <a:p>
            <a:pPr lvl="0">
              <a:defRPr/>
            </a:pPr>
            <a:r>
              <a:rPr lang="en-US" sz="1600" b="1" strike="sngStrike" dirty="0">
                <a:solidFill>
                  <a:srgbClr val="FFC000"/>
                </a:solidFill>
                <a:latin typeface="Lucida Handwriting" panose="03010101010101010101" pitchFamily="66" charset="0"/>
              </a:rPr>
              <a:t>I want to be able to automatically upload reports into my Web-connected system(s)</a:t>
            </a:r>
          </a:p>
          <a:p>
            <a:pPr lvl="0">
              <a:defRPr/>
            </a:pPr>
            <a:endParaRPr lang="en-US" sz="1600" b="1" strike="sngStrike" dirty="0">
              <a:solidFill>
                <a:srgbClr val="FFC000"/>
              </a:solidFill>
              <a:latin typeface="Lucida Handwriting" panose="03010101010101010101" pitchFamily="66" charset="0"/>
            </a:endParaRPr>
          </a:p>
          <a:p>
            <a:pPr lvl="0">
              <a:defRPr/>
            </a:pPr>
            <a:r>
              <a:rPr lang="en-US" sz="1600" b="1" strike="sngStrike" dirty="0">
                <a:solidFill>
                  <a:srgbClr val="FFC000"/>
                </a:solidFill>
                <a:latin typeface="Lucida Handwriting" panose="03010101010101010101" pitchFamily="66" charset="0"/>
              </a:rPr>
              <a:t>So that my GE InSight reports are automatically available in the systems I need them to be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strike="sngStrike" dirty="0">
              <a:solidFill>
                <a:srgbClr val="FFC000"/>
              </a:solidFill>
              <a:latin typeface="Lucida Handwriting" panose="03010101010101010101"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strike="sngStrike" dirty="0">
                <a:solidFill>
                  <a:srgbClr val="FFC000"/>
                </a:solidFill>
                <a:latin typeface="Lucida Handwriting" panose="03010101010101010101" pitchFamily="66" charset="0"/>
              </a:rPr>
              <a:t>Whereas today, delivery to my systems over HTTPS POST is not supported </a:t>
            </a:r>
            <a:endParaRPr kumimoji="0" lang="en-US" sz="1600" b="1" i="0" u="none" strike="sngStrike" kern="1200" cap="none" spc="0" normalizeH="0" baseline="0" noProof="0" dirty="0">
              <a:ln>
                <a:noFill/>
              </a:ln>
              <a:solidFill>
                <a:srgbClr val="FFC000"/>
              </a:solidFill>
              <a:effectLst/>
              <a:uLnTx/>
              <a:uFillTx/>
              <a:latin typeface="Lucida Handwriting" panose="03010101010101010101" pitchFamily="66" charset="0"/>
            </a:endParaRPr>
          </a:p>
        </p:txBody>
      </p:sp>
      <p:grpSp>
        <p:nvGrpSpPr>
          <p:cNvPr id="39" name="Group 38"/>
          <p:cNvGrpSpPr/>
          <p:nvPr/>
        </p:nvGrpSpPr>
        <p:grpSpPr>
          <a:xfrm>
            <a:off x="566816" y="3681487"/>
            <a:ext cx="6869579" cy="3155071"/>
            <a:chOff x="1235442" y="682333"/>
            <a:chExt cx="4046003" cy="2641801"/>
          </a:xfrm>
          <a:effectLst>
            <a:outerShdw blurRad="254000" dist="50800" dir="5400000" algn="ctr" rotWithShape="0">
              <a:srgbClr val="000000">
                <a:alpha val="40000"/>
              </a:srgbClr>
            </a:outerShdw>
          </a:effectLst>
        </p:grpSpPr>
        <p:sp>
          <p:nvSpPr>
            <p:cNvPr id="40" name="Rectangle 39"/>
            <p:cNvSpPr/>
            <p:nvPr/>
          </p:nvSpPr>
          <p:spPr>
            <a:xfrm>
              <a:off x="1235442" y="682333"/>
              <a:ext cx="4046003" cy="2641801"/>
            </a:xfrm>
            <a:prstGeom prst="rect">
              <a:avLst/>
            </a:prstGeom>
            <a:solidFill>
              <a:sysClr val="window" lastClr="FFFFFF"/>
            </a:solidFill>
            <a:ln w="12700" cap="flat" cmpd="sng" algn="ctr">
              <a:solidFill>
                <a:srgbClr val="5B9BD5">
                  <a:shade val="50000"/>
                </a:srgbClr>
              </a:solidFill>
              <a:prstDash val="solid"/>
              <a:miter lim="800000"/>
            </a:ln>
            <a:effectLst>
              <a:softEdge rad="0"/>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sngStrike" kern="1200" cap="none" spc="0" normalizeH="0" baseline="0" noProof="0" dirty="0">
                <a:ln>
                  <a:noFill/>
                </a:ln>
                <a:solidFill>
                  <a:sysClr val="window" lastClr="FFFFFF"/>
                </a:solidFill>
                <a:effectLst/>
                <a:uLnTx/>
                <a:uFillTx/>
                <a:latin typeface="Trebuchet MS" panose="020B0603020202020204"/>
                <a:ea typeface="+mn-ea"/>
                <a:cs typeface="+mn-cs"/>
              </a:endParaRPr>
            </a:p>
          </p:txBody>
        </p:sp>
        <p:cxnSp>
          <p:nvCxnSpPr>
            <p:cNvPr id="41" name="Straight Connector 40"/>
            <p:cNvCxnSpPr/>
            <p:nvPr/>
          </p:nvCxnSpPr>
          <p:spPr>
            <a:xfrm>
              <a:off x="1244559" y="1102135"/>
              <a:ext cx="4018651" cy="0"/>
            </a:xfrm>
            <a:prstGeom prst="line">
              <a:avLst/>
            </a:prstGeom>
            <a:noFill/>
            <a:ln w="0" cap="flat" cmpd="sng" algn="ctr">
              <a:solidFill>
                <a:srgbClr val="D8E7F4"/>
              </a:solidFill>
              <a:prstDash val="solid"/>
              <a:miter lim="800000"/>
            </a:ln>
            <a:effectLst/>
          </p:spPr>
        </p:cxnSp>
        <p:cxnSp>
          <p:nvCxnSpPr>
            <p:cNvPr id="42" name="Straight Connector 41"/>
            <p:cNvCxnSpPr/>
            <p:nvPr/>
          </p:nvCxnSpPr>
          <p:spPr>
            <a:xfrm>
              <a:off x="1244559" y="1263743"/>
              <a:ext cx="4018651" cy="0"/>
            </a:xfrm>
            <a:prstGeom prst="line">
              <a:avLst/>
            </a:prstGeom>
            <a:noFill/>
            <a:ln w="0" cap="flat" cmpd="sng" algn="ctr">
              <a:solidFill>
                <a:srgbClr val="D8E7F4"/>
              </a:solidFill>
              <a:prstDash val="solid"/>
              <a:miter lim="800000"/>
            </a:ln>
            <a:effectLst/>
          </p:spPr>
        </p:cxnSp>
        <p:cxnSp>
          <p:nvCxnSpPr>
            <p:cNvPr id="43" name="Straight Connector 42"/>
            <p:cNvCxnSpPr/>
            <p:nvPr/>
          </p:nvCxnSpPr>
          <p:spPr>
            <a:xfrm>
              <a:off x="1244558" y="1420845"/>
              <a:ext cx="4018651" cy="0"/>
            </a:xfrm>
            <a:prstGeom prst="line">
              <a:avLst/>
            </a:prstGeom>
            <a:noFill/>
            <a:ln w="0" cap="flat" cmpd="sng" algn="ctr">
              <a:solidFill>
                <a:srgbClr val="D8E7F4"/>
              </a:solidFill>
              <a:prstDash val="solid"/>
              <a:miter lim="800000"/>
            </a:ln>
            <a:effectLst/>
          </p:spPr>
        </p:cxnSp>
        <p:cxnSp>
          <p:nvCxnSpPr>
            <p:cNvPr id="44" name="Straight Connector 43"/>
            <p:cNvCxnSpPr/>
            <p:nvPr/>
          </p:nvCxnSpPr>
          <p:spPr>
            <a:xfrm>
              <a:off x="1244558" y="1564511"/>
              <a:ext cx="4018651" cy="0"/>
            </a:xfrm>
            <a:prstGeom prst="line">
              <a:avLst/>
            </a:prstGeom>
            <a:noFill/>
            <a:ln w="0" cap="flat" cmpd="sng" algn="ctr">
              <a:solidFill>
                <a:srgbClr val="D8E7F4"/>
              </a:solidFill>
              <a:prstDash val="solid"/>
              <a:miter lim="800000"/>
            </a:ln>
            <a:effectLst/>
          </p:spPr>
        </p:cxnSp>
        <p:cxnSp>
          <p:nvCxnSpPr>
            <p:cNvPr id="45" name="Straight Connector 44"/>
            <p:cNvCxnSpPr/>
            <p:nvPr/>
          </p:nvCxnSpPr>
          <p:spPr>
            <a:xfrm>
              <a:off x="1244558" y="1713858"/>
              <a:ext cx="4018651" cy="0"/>
            </a:xfrm>
            <a:prstGeom prst="line">
              <a:avLst/>
            </a:prstGeom>
            <a:noFill/>
            <a:ln w="0" cap="flat" cmpd="sng" algn="ctr">
              <a:solidFill>
                <a:srgbClr val="D8E7F4"/>
              </a:solidFill>
              <a:prstDash val="solid"/>
              <a:miter lim="800000"/>
            </a:ln>
            <a:effectLst/>
          </p:spPr>
        </p:cxnSp>
        <p:cxnSp>
          <p:nvCxnSpPr>
            <p:cNvPr id="46" name="Straight Connector 45"/>
            <p:cNvCxnSpPr/>
            <p:nvPr/>
          </p:nvCxnSpPr>
          <p:spPr>
            <a:xfrm>
              <a:off x="1244557" y="1866368"/>
              <a:ext cx="4018651" cy="0"/>
            </a:xfrm>
            <a:prstGeom prst="line">
              <a:avLst/>
            </a:prstGeom>
            <a:noFill/>
            <a:ln w="0" cap="flat" cmpd="sng" algn="ctr">
              <a:solidFill>
                <a:srgbClr val="D8E7F4"/>
              </a:solidFill>
              <a:prstDash val="solid"/>
              <a:miter lim="800000"/>
            </a:ln>
            <a:effectLst/>
          </p:spPr>
        </p:cxnSp>
        <p:cxnSp>
          <p:nvCxnSpPr>
            <p:cNvPr id="47" name="Straight Connector 46"/>
            <p:cNvCxnSpPr/>
            <p:nvPr/>
          </p:nvCxnSpPr>
          <p:spPr>
            <a:xfrm>
              <a:off x="1244557" y="2010949"/>
              <a:ext cx="4018651" cy="0"/>
            </a:xfrm>
            <a:prstGeom prst="line">
              <a:avLst/>
            </a:prstGeom>
            <a:noFill/>
            <a:ln w="0" cap="flat" cmpd="sng" algn="ctr">
              <a:solidFill>
                <a:srgbClr val="D8E7F4"/>
              </a:solidFill>
              <a:prstDash val="solid"/>
              <a:miter lim="800000"/>
            </a:ln>
            <a:effectLst/>
          </p:spPr>
        </p:cxnSp>
        <p:cxnSp>
          <p:nvCxnSpPr>
            <p:cNvPr id="48" name="Straight Connector 47"/>
            <p:cNvCxnSpPr/>
            <p:nvPr/>
          </p:nvCxnSpPr>
          <p:spPr>
            <a:xfrm>
              <a:off x="1244557" y="2165604"/>
              <a:ext cx="4018651" cy="0"/>
            </a:xfrm>
            <a:prstGeom prst="line">
              <a:avLst/>
            </a:prstGeom>
            <a:noFill/>
            <a:ln w="0" cap="flat" cmpd="sng" algn="ctr">
              <a:solidFill>
                <a:srgbClr val="D8E7F4"/>
              </a:solidFill>
              <a:prstDash val="solid"/>
              <a:miter lim="800000"/>
            </a:ln>
            <a:effectLst/>
          </p:spPr>
        </p:cxnSp>
        <p:cxnSp>
          <p:nvCxnSpPr>
            <p:cNvPr id="49" name="Straight Connector 48"/>
            <p:cNvCxnSpPr/>
            <p:nvPr/>
          </p:nvCxnSpPr>
          <p:spPr>
            <a:xfrm>
              <a:off x="1244557" y="2316078"/>
              <a:ext cx="4018651" cy="0"/>
            </a:xfrm>
            <a:prstGeom prst="line">
              <a:avLst/>
            </a:prstGeom>
            <a:noFill/>
            <a:ln w="0" cap="flat" cmpd="sng" algn="ctr">
              <a:solidFill>
                <a:srgbClr val="D8E7F4"/>
              </a:solidFill>
              <a:prstDash val="solid"/>
              <a:miter lim="800000"/>
            </a:ln>
            <a:effectLst/>
          </p:spPr>
        </p:cxnSp>
        <p:cxnSp>
          <p:nvCxnSpPr>
            <p:cNvPr id="50" name="Straight Connector 49"/>
            <p:cNvCxnSpPr/>
            <p:nvPr/>
          </p:nvCxnSpPr>
          <p:spPr>
            <a:xfrm>
              <a:off x="1244555" y="2464040"/>
              <a:ext cx="4018651" cy="0"/>
            </a:xfrm>
            <a:prstGeom prst="line">
              <a:avLst/>
            </a:prstGeom>
            <a:noFill/>
            <a:ln w="0" cap="flat" cmpd="sng" algn="ctr">
              <a:solidFill>
                <a:srgbClr val="D8E7F4"/>
              </a:solidFill>
              <a:prstDash val="solid"/>
              <a:miter lim="800000"/>
            </a:ln>
            <a:effectLst/>
          </p:spPr>
        </p:cxnSp>
        <p:cxnSp>
          <p:nvCxnSpPr>
            <p:cNvPr id="51" name="Straight Connector 50"/>
            <p:cNvCxnSpPr/>
            <p:nvPr/>
          </p:nvCxnSpPr>
          <p:spPr>
            <a:xfrm>
              <a:off x="1244555" y="2622266"/>
              <a:ext cx="4018651" cy="0"/>
            </a:xfrm>
            <a:prstGeom prst="line">
              <a:avLst/>
            </a:prstGeom>
            <a:noFill/>
            <a:ln w="0" cap="flat" cmpd="sng" algn="ctr">
              <a:solidFill>
                <a:srgbClr val="D8E7F4"/>
              </a:solidFill>
              <a:prstDash val="solid"/>
              <a:miter lim="800000"/>
            </a:ln>
            <a:effectLst/>
          </p:spPr>
        </p:cxnSp>
        <p:cxnSp>
          <p:nvCxnSpPr>
            <p:cNvPr id="52" name="Straight Connector 51"/>
            <p:cNvCxnSpPr/>
            <p:nvPr/>
          </p:nvCxnSpPr>
          <p:spPr>
            <a:xfrm>
              <a:off x="1244555" y="2789679"/>
              <a:ext cx="4018651" cy="0"/>
            </a:xfrm>
            <a:prstGeom prst="line">
              <a:avLst/>
            </a:prstGeom>
            <a:noFill/>
            <a:ln w="0" cap="flat" cmpd="sng" algn="ctr">
              <a:solidFill>
                <a:srgbClr val="D8E7F4"/>
              </a:solidFill>
              <a:prstDash val="solid"/>
              <a:miter lim="800000"/>
            </a:ln>
            <a:effectLst/>
          </p:spPr>
        </p:cxnSp>
        <p:cxnSp>
          <p:nvCxnSpPr>
            <p:cNvPr id="53" name="Straight Connector 52"/>
            <p:cNvCxnSpPr/>
            <p:nvPr/>
          </p:nvCxnSpPr>
          <p:spPr>
            <a:xfrm>
              <a:off x="1244555" y="2950377"/>
              <a:ext cx="4018651" cy="0"/>
            </a:xfrm>
            <a:prstGeom prst="line">
              <a:avLst/>
            </a:prstGeom>
            <a:noFill/>
            <a:ln w="0" cap="flat" cmpd="sng" algn="ctr">
              <a:solidFill>
                <a:srgbClr val="D8E7F4"/>
              </a:solidFill>
              <a:prstDash val="solid"/>
              <a:miter lim="800000"/>
            </a:ln>
            <a:effectLst/>
          </p:spPr>
        </p:cxnSp>
        <p:cxnSp>
          <p:nvCxnSpPr>
            <p:cNvPr id="54" name="Straight Connector 53"/>
            <p:cNvCxnSpPr/>
            <p:nvPr/>
          </p:nvCxnSpPr>
          <p:spPr>
            <a:xfrm>
              <a:off x="1244554" y="3101761"/>
              <a:ext cx="4018651" cy="0"/>
            </a:xfrm>
            <a:prstGeom prst="line">
              <a:avLst/>
            </a:prstGeom>
            <a:noFill/>
            <a:ln w="0" cap="flat" cmpd="sng" algn="ctr">
              <a:solidFill>
                <a:srgbClr val="D8E7F4"/>
              </a:solidFill>
              <a:prstDash val="solid"/>
              <a:miter lim="800000"/>
            </a:ln>
            <a:effectLst/>
          </p:spPr>
        </p:cxnSp>
      </p:grpSp>
      <p:sp>
        <p:nvSpPr>
          <p:cNvPr id="55" name="TextBox 104"/>
          <p:cNvSpPr txBox="1"/>
          <p:nvPr/>
        </p:nvSpPr>
        <p:spPr>
          <a:xfrm rot="21567683">
            <a:off x="658697" y="3775773"/>
            <a:ext cx="6715216" cy="304698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rgbClr val="FFC000"/>
                </a:solidFill>
                <a:latin typeface="Lucida Handwriting" panose="03010101010101010101" pitchFamily="66" charset="0"/>
              </a:rPr>
              <a:t>As a </a:t>
            </a:r>
            <a:r>
              <a:rPr lang="en-US" sz="1600" b="1" dirty="0" err="1">
                <a:solidFill>
                  <a:srgbClr val="FFC000"/>
                </a:solidFill>
                <a:latin typeface="Lucida Handwriting" panose="03010101010101010101" pitchFamily="66" charset="0"/>
              </a:rPr>
              <a:t>Predix</a:t>
            </a:r>
            <a:r>
              <a:rPr lang="en-US" sz="1600" b="1" dirty="0">
                <a:solidFill>
                  <a:srgbClr val="FFC000"/>
                </a:solidFill>
                <a:latin typeface="Lucida Handwriting" panose="03010101010101010101" pitchFamily="66" charset="0"/>
              </a:rPr>
              <a:t> a</a:t>
            </a:r>
            <a:r>
              <a:rPr lang="en-US" sz="1600" b="1" dirty="0" err="1">
                <a:solidFill>
                  <a:srgbClr val="FFC000"/>
                </a:solidFill>
                <a:latin typeface="Lucida Handwriting" panose="03010101010101010101" pitchFamily="66" charset="0"/>
              </a:rPr>
              <a:t>pplication</a:t>
            </a:r>
            <a:r>
              <a:rPr lang="en-US" sz="1600" b="1" dirty="0">
                <a:solidFill>
                  <a:srgbClr val="FFC000"/>
                </a:solidFill>
                <a:latin typeface="Lucida Handwriting" panose="03010101010101010101" pitchFamily="66" charset="0"/>
              </a:rPr>
              <a:t> developer,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dirty="0">
              <a:solidFill>
                <a:srgbClr val="FFC000"/>
              </a:solidFill>
              <a:latin typeface="Lucida Handwriting" panose="03010101010101010101" pitchFamily="66" charset="0"/>
            </a:endParaRPr>
          </a:p>
          <a:p>
            <a:pPr lvl="0">
              <a:defRPr/>
            </a:pPr>
            <a:r>
              <a:rPr lang="en-US" sz="1600" b="1" dirty="0">
                <a:solidFill>
                  <a:srgbClr val="FFC000"/>
                </a:solidFill>
                <a:latin typeface="Lucida Handwriting" panose="03010101010101010101" pitchFamily="66" charset="0"/>
              </a:rPr>
              <a:t>I want a set of easy-to-consume, well-crafted, well-documented, secure &amp; scalable APIs that expose reporting functionality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dirty="0">
              <a:solidFill>
                <a:srgbClr val="FFC000"/>
              </a:solidFill>
              <a:latin typeface="Lucida Handwriting" panose="03010101010101010101"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rgbClr val="FFC000"/>
                </a:solidFill>
                <a:latin typeface="Lucida Handwriting" panose="03010101010101010101" pitchFamily="66" charset="0"/>
              </a:rPr>
              <a:t>So that I can build new and innovative applications and features that incorporate the powerful reporting capabilities,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dirty="0">
              <a:solidFill>
                <a:srgbClr val="FFC000"/>
              </a:solidFill>
              <a:latin typeface="Lucida Handwriting" panose="03010101010101010101"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rgbClr val="FFC000"/>
                </a:solidFill>
                <a:latin typeface="Lucida Handwriting" panose="03010101010101010101" pitchFamily="66" charset="0"/>
              </a:rPr>
              <a:t>Whereas today, these capabilities are not available in </a:t>
            </a:r>
            <a:r>
              <a:rPr lang="en-US" sz="1600" b="1" dirty="0" err="1">
                <a:solidFill>
                  <a:srgbClr val="FFC000"/>
                </a:solidFill>
                <a:latin typeface="Lucida Handwriting" panose="03010101010101010101" pitchFamily="66" charset="0"/>
              </a:rPr>
              <a:t>Predix</a:t>
            </a:r>
            <a:r>
              <a:rPr lang="en-US" sz="1600" b="1" dirty="0">
                <a:solidFill>
                  <a:srgbClr val="FFC000"/>
                </a:solidFill>
                <a:latin typeface="Lucida Handwriting" panose="03010101010101010101" pitchFamily="66" charset="0"/>
              </a:rPr>
              <a:t>. </a:t>
            </a:r>
          </a:p>
        </p:txBody>
      </p:sp>
    </p:spTree>
    <p:extLst>
      <p:ext uri="{BB962C8B-B14F-4D97-AF65-F5344CB8AC3E}">
        <p14:creationId xmlns:p14="http://schemas.microsoft.com/office/powerpoint/2010/main" val="331890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109"/>
          <p:cNvSpPr/>
          <p:nvPr/>
        </p:nvSpPr>
        <p:spPr>
          <a:xfrm>
            <a:off x="-67502" y="2648014"/>
            <a:ext cx="12211930" cy="4160354"/>
          </a:xfrm>
          <a:prstGeom prst="rect">
            <a:avLst/>
          </a:prstGeom>
          <a:solidFill>
            <a:srgbClr val="FDFDFD"/>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1" name="Bent Arrow 120"/>
          <p:cNvSpPr/>
          <p:nvPr/>
        </p:nvSpPr>
        <p:spPr>
          <a:xfrm rot="5400000" flipH="1">
            <a:off x="4700200" y="2961969"/>
            <a:ext cx="2269793" cy="1587475"/>
          </a:xfrm>
          <a:prstGeom prst="bentArrow">
            <a:avLst>
              <a:gd name="adj1" fmla="val 12448"/>
              <a:gd name="adj2" fmla="val 19185"/>
              <a:gd name="adj3" fmla="val 25000"/>
              <a:gd name="adj4" fmla="val 64449"/>
            </a:avLst>
          </a:prstGeom>
          <a:solidFill>
            <a:srgbClr val="EEF2FC"/>
          </a:solid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3"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solidFill>
                <a:srgbClr val="1E4191"/>
              </a:solidFill>
            </a:endParaRPr>
          </a:p>
        </p:txBody>
      </p:sp>
      <p:sp>
        <p:nvSpPr>
          <p:cNvPr id="3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endParaRPr>
          </a:p>
        </p:txBody>
      </p:sp>
      <p:sp>
        <p:nvSpPr>
          <p:cNvPr id="2" name="Title 1"/>
          <p:cNvSpPr>
            <a:spLocks noGrp="1"/>
          </p:cNvSpPr>
          <p:nvPr>
            <p:ph type="title"/>
          </p:nvPr>
        </p:nvSpPr>
        <p:spPr>
          <a:xfrm>
            <a:off x="457200" y="280989"/>
            <a:ext cx="11279717" cy="577387"/>
          </a:xfrm>
        </p:spPr>
        <p:txBody>
          <a:bodyPr/>
          <a:lstStyle/>
          <a:p>
            <a:r>
              <a:rPr lang="en-US" sz="3600" dirty="0">
                <a:solidFill>
                  <a:schemeClr val="bg1"/>
                </a:solidFill>
              </a:rPr>
              <a:t>Reporting: Future State</a:t>
            </a:r>
          </a:p>
        </p:txBody>
      </p:sp>
      <p:sp>
        <p:nvSpPr>
          <p:cNvPr id="31" name="TextBox 30"/>
          <p:cNvSpPr txBox="1"/>
          <p:nvPr/>
        </p:nvSpPr>
        <p:spPr>
          <a:xfrm>
            <a:off x="6414695" y="1129023"/>
            <a:ext cx="1741331" cy="646331"/>
          </a:xfrm>
          <a:prstGeom prst="rect">
            <a:avLst/>
          </a:prstGeom>
          <a:noFill/>
        </p:spPr>
        <p:txBody>
          <a:bodyPr wrap="square" rtlCol="0">
            <a:spAutoFit/>
          </a:bodyPr>
          <a:lstStyle/>
          <a:p>
            <a:pPr algn="ctr"/>
            <a:r>
              <a:rPr lang="en-US" b="1" dirty="0">
                <a:solidFill>
                  <a:srgbClr val="1E4191">
                    <a:lumMod val="60000"/>
                    <a:lumOff val="40000"/>
                  </a:srgbClr>
                </a:solidFill>
              </a:rPr>
              <a:t>Predix Platform</a:t>
            </a:r>
          </a:p>
        </p:txBody>
      </p:sp>
      <p:sp>
        <p:nvSpPr>
          <p:cNvPr id="225" name="Flowchart: Preparation 224"/>
          <p:cNvSpPr/>
          <p:nvPr/>
        </p:nvSpPr>
        <p:spPr>
          <a:xfrm>
            <a:off x="2288791" y="2159146"/>
            <a:ext cx="457200" cy="457200"/>
          </a:xfrm>
          <a:prstGeom prst="flowChartPreparati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30" name="Flowchart: Preparation 229"/>
          <p:cNvSpPr/>
          <p:nvPr/>
        </p:nvSpPr>
        <p:spPr>
          <a:xfrm>
            <a:off x="1210345" y="2148575"/>
            <a:ext cx="457200" cy="457200"/>
          </a:xfrm>
          <a:prstGeom prst="flowChartPreparati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grpSp>
        <p:nvGrpSpPr>
          <p:cNvPr id="232" name="Group 231"/>
          <p:cNvGrpSpPr/>
          <p:nvPr/>
        </p:nvGrpSpPr>
        <p:grpSpPr>
          <a:xfrm>
            <a:off x="3693883" y="2751038"/>
            <a:ext cx="1793507" cy="738664"/>
            <a:chOff x="3935868" y="3267785"/>
            <a:chExt cx="1834499" cy="738664"/>
          </a:xfrm>
        </p:grpSpPr>
        <p:grpSp>
          <p:nvGrpSpPr>
            <p:cNvPr id="233" name="Group 232"/>
            <p:cNvGrpSpPr/>
            <p:nvPr/>
          </p:nvGrpSpPr>
          <p:grpSpPr>
            <a:xfrm>
              <a:off x="3935868" y="3267785"/>
              <a:ext cx="1834499" cy="738664"/>
              <a:chOff x="3935868" y="3267785"/>
              <a:chExt cx="1834499" cy="738664"/>
            </a:xfrm>
          </p:grpSpPr>
          <p:sp>
            <p:nvSpPr>
              <p:cNvPr id="236" name="TextBox 235"/>
              <p:cNvSpPr txBox="1"/>
              <p:nvPr/>
            </p:nvSpPr>
            <p:spPr>
              <a:xfrm>
                <a:off x="3935868" y="3267785"/>
                <a:ext cx="1472024" cy="738664"/>
              </a:xfrm>
              <a:prstGeom prst="rect">
                <a:avLst/>
              </a:prstGeom>
              <a:noFill/>
            </p:spPr>
            <p:txBody>
              <a:bodyPr wrap="square" rtlCol="0">
                <a:spAutoFit/>
              </a:bodyPr>
              <a:lstStyle/>
              <a:p>
                <a:pPr marL="91440" indent="-91440">
                  <a:buClr>
                    <a:srgbClr val="1E4191">
                      <a:lumMod val="60000"/>
                      <a:lumOff val="40000"/>
                    </a:srgbClr>
                  </a:buClr>
                  <a:buFont typeface="Wingdings" panose="05000000000000000000" pitchFamily="2" charset="2"/>
                  <a:buChar char="§"/>
                </a:pPr>
                <a:r>
                  <a:rPr lang="en-US" sz="1050" dirty="0">
                    <a:solidFill>
                      <a:srgbClr val="1E4191">
                        <a:lumMod val="60000"/>
                        <a:lumOff val="40000"/>
                      </a:srgbClr>
                    </a:solidFill>
                  </a:rPr>
                  <a:t>Report Blueprints</a:t>
                </a:r>
              </a:p>
              <a:p>
                <a:pPr marL="91440" indent="-91440">
                  <a:buClr>
                    <a:srgbClr val="1E4191">
                      <a:lumMod val="60000"/>
                      <a:lumOff val="40000"/>
                    </a:srgbClr>
                  </a:buClr>
                  <a:buFont typeface="Wingdings" panose="05000000000000000000" pitchFamily="2" charset="2"/>
                  <a:buChar char="§"/>
                </a:pPr>
                <a:r>
                  <a:rPr lang="en-US" sz="1050" dirty="0">
                    <a:solidFill>
                      <a:srgbClr val="1E4191">
                        <a:lumMod val="60000"/>
                        <a:lumOff val="40000"/>
                      </a:srgbClr>
                    </a:solidFill>
                  </a:rPr>
                  <a:t>Report Templates</a:t>
                </a:r>
              </a:p>
              <a:p>
                <a:pPr marL="91440" indent="-91440">
                  <a:buClr>
                    <a:srgbClr val="1E4191">
                      <a:lumMod val="60000"/>
                      <a:lumOff val="40000"/>
                    </a:srgbClr>
                  </a:buClr>
                  <a:buFont typeface="Wingdings" panose="05000000000000000000" pitchFamily="2" charset="2"/>
                  <a:buChar char="§"/>
                </a:pPr>
                <a:r>
                  <a:rPr lang="en-US" sz="1050" dirty="0">
                    <a:solidFill>
                      <a:srgbClr val="1E4191">
                        <a:lumMod val="60000"/>
                        <a:lumOff val="40000"/>
                      </a:srgbClr>
                    </a:solidFill>
                  </a:rPr>
                  <a:t>Report Definitions</a:t>
                </a:r>
              </a:p>
              <a:p>
                <a:pPr marL="91440" indent="-91440">
                  <a:buClr>
                    <a:srgbClr val="1E4191">
                      <a:lumMod val="60000"/>
                      <a:lumOff val="40000"/>
                    </a:srgbClr>
                  </a:buClr>
                  <a:buFont typeface="Wingdings" panose="05000000000000000000" pitchFamily="2" charset="2"/>
                  <a:buChar char="§"/>
                </a:pPr>
                <a:r>
                  <a:rPr lang="en-US" sz="1050" dirty="0">
                    <a:solidFill>
                      <a:srgbClr val="1E4191">
                        <a:lumMod val="60000"/>
                        <a:lumOff val="40000"/>
                      </a:srgbClr>
                    </a:solidFill>
                  </a:rPr>
                  <a:t>Report Schedules</a:t>
                </a:r>
              </a:p>
            </p:txBody>
          </p:sp>
          <p:sp>
            <p:nvSpPr>
              <p:cNvPr id="237" name="Rounded Rectangle 236"/>
              <p:cNvSpPr/>
              <p:nvPr/>
            </p:nvSpPr>
            <p:spPr>
              <a:xfrm>
                <a:off x="3949312" y="3303356"/>
                <a:ext cx="1821055" cy="67359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234" name="Flowchart: Magnetic Disk 233"/>
            <p:cNvSpPr/>
            <p:nvPr/>
          </p:nvSpPr>
          <p:spPr>
            <a:xfrm>
              <a:off x="5268936" y="3418401"/>
              <a:ext cx="290846" cy="232107"/>
            </a:xfrm>
            <a:prstGeom prst="flowChartMagneticDisk">
              <a:avLst/>
            </a:prstGeom>
            <a:solidFill>
              <a:schemeClr val="bg1"/>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35" name="Flowchart: Magnetic Disk 234"/>
            <p:cNvSpPr/>
            <p:nvPr/>
          </p:nvSpPr>
          <p:spPr>
            <a:xfrm>
              <a:off x="5421336" y="3570801"/>
              <a:ext cx="290846" cy="232107"/>
            </a:xfrm>
            <a:prstGeom prst="flowChartMagneticDisk">
              <a:avLst/>
            </a:prstGeom>
            <a:solidFill>
              <a:schemeClr val="bg1"/>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238" name="Flowchart: Preparation 237"/>
          <p:cNvSpPr/>
          <p:nvPr/>
        </p:nvSpPr>
        <p:spPr>
          <a:xfrm>
            <a:off x="4134421" y="2188641"/>
            <a:ext cx="457200" cy="457200"/>
          </a:xfrm>
          <a:prstGeom prst="flowChartPreparation">
            <a:avLst/>
          </a:prstGeom>
          <a:solidFill>
            <a:srgbClr val="5881DD"/>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39" name="Flowchart: Preparation 238"/>
          <p:cNvSpPr/>
          <p:nvPr/>
        </p:nvSpPr>
        <p:spPr>
          <a:xfrm>
            <a:off x="4233671" y="3809842"/>
            <a:ext cx="457200" cy="457200"/>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40" name="TextBox 239"/>
          <p:cNvSpPr txBox="1"/>
          <p:nvPr/>
        </p:nvSpPr>
        <p:spPr>
          <a:xfrm>
            <a:off x="4696041" y="3719860"/>
            <a:ext cx="997389" cy="461665"/>
          </a:xfrm>
          <a:prstGeom prst="rect">
            <a:avLst/>
          </a:prstGeom>
          <a:noFill/>
        </p:spPr>
        <p:txBody>
          <a:bodyPr wrap="none" rtlCol="0">
            <a:spAutoFit/>
          </a:bodyPr>
          <a:lstStyle/>
          <a:p>
            <a:pPr algn="ctr"/>
            <a:r>
              <a:rPr lang="en-US" sz="1200" b="1" dirty="0">
                <a:solidFill>
                  <a:srgbClr val="1E4191">
                    <a:lumMod val="60000"/>
                    <a:lumOff val="40000"/>
                  </a:srgbClr>
                </a:solidFill>
              </a:rPr>
              <a:t>Report</a:t>
            </a:r>
            <a:br>
              <a:rPr lang="en-US" sz="1200" b="1" dirty="0">
                <a:solidFill>
                  <a:srgbClr val="1E4191">
                    <a:lumMod val="60000"/>
                    <a:lumOff val="40000"/>
                  </a:srgbClr>
                </a:solidFill>
              </a:rPr>
            </a:br>
            <a:r>
              <a:rPr lang="en-US" sz="1200" b="1" dirty="0">
                <a:solidFill>
                  <a:srgbClr val="1E4191">
                    <a:lumMod val="60000"/>
                    <a:lumOff val="40000"/>
                  </a:srgbClr>
                </a:solidFill>
              </a:rPr>
              <a:t>Generation</a:t>
            </a:r>
          </a:p>
        </p:txBody>
      </p:sp>
      <p:sp>
        <p:nvSpPr>
          <p:cNvPr id="241" name="TextBox 240"/>
          <p:cNvSpPr txBox="1"/>
          <p:nvPr/>
        </p:nvSpPr>
        <p:spPr>
          <a:xfrm>
            <a:off x="4360902" y="2159146"/>
            <a:ext cx="1397189" cy="461665"/>
          </a:xfrm>
          <a:prstGeom prst="rect">
            <a:avLst/>
          </a:prstGeom>
          <a:noFill/>
        </p:spPr>
        <p:txBody>
          <a:bodyPr wrap="square" rtlCol="0">
            <a:spAutoFit/>
          </a:bodyPr>
          <a:lstStyle/>
          <a:p>
            <a:pPr algn="ctr"/>
            <a:r>
              <a:rPr lang="en-US" sz="1200" b="1" dirty="0">
                <a:solidFill>
                  <a:srgbClr val="1E4191">
                    <a:lumMod val="60000"/>
                    <a:lumOff val="40000"/>
                  </a:srgbClr>
                </a:solidFill>
              </a:rPr>
              <a:t>Reporting </a:t>
            </a:r>
            <a:br>
              <a:rPr lang="en-US" sz="1200" b="1" dirty="0">
                <a:solidFill>
                  <a:srgbClr val="1E4191">
                    <a:lumMod val="60000"/>
                    <a:lumOff val="40000"/>
                  </a:srgbClr>
                </a:solidFill>
              </a:rPr>
            </a:br>
            <a:r>
              <a:rPr lang="en-US" sz="1200" b="1" dirty="0">
                <a:solidFill>
                  <a:srgbClr val="1E4191">
                    <a:lumMod val="60000"/>
                    <a:lumOff val="40000"/>
                  </a:srgbClr>
                </a:solidFill>
              </a:rPr>
              <a:t>APIs</a:t>
            </a:r>
          </a:p>
        </p:txBody>
      </p:sp>
      <p:sp>
        <p:nvSpPr>
          <p:cNvPr id="248" name="TextBox 247"/>
          <p:cNvSpPr txBox="1"/>
          <p:nvPr/>
        </p:nvSpPr>
        <p:spPr>
          <a:xfrm>
            <a:off x="3965545" y="4390227"/>
            <a:ext cx="1051919" cy="646331"/>
          </a:xfrm>
          <a:prstGeom prst="rect">
            <a:avLst/>
          </a:prstGeom>
          <a:noFill/>
        </p:spPr>
        <p:txBody>
          <a:bodyPr wrap="square" rtlCol="0">
            <a:spAutoFit/>
          </a:bodyPr>
          <a:lstStyle/>
          <a:p>
            <a:pPr algn="ctr"/>
            <a:r>
              <a:rPr lang="en-US" sz="1200" b="1" dirty="0">
                <a:solidFill>
                  <a:srgbClr val="1E4191">
                    <a:lumMod val="60000"/>
                    <a:lumOff val="40000"/>
                  </a:srgbClr>
                </a:solidFill>
              </a:rPr>
              <a:t>Report </a:t>
            </a:r>
          </a:p>
          <a:p>
            <a:pPr algn="ctr"/>
            <a:r>
              <a:rPr lang="en-US" sz="1200" b="1" dirty="0">
                <a:solidFill>
                  <a:srgbClr val="1E4191">
                    <a:lumMod val="60000"/>
                    <a:lumOff val="40000"/>
                  </a:srgbClr>
                </a:solidFill>
              </a:rPr>
              <a:t>Generation Workers</a:t>
            </a:r>
          </a:p>
        </p:txBody>
      </p:sp>
      <p:sp>
        <p:nvSpPr>
          <p:cNvPr id="250" name="Flowchart: Preparation 249"/>
          <p:cNvSpPr/>
          <p:nvPr/>
        </p:nvSpPr>
        <p:spPr>
          <a:xfrm>
            <a:off x="4154944" y="5007612"/>
            <a:ext cx="457200" cy="457200"/>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51" name="Shape 250"/>
          <p:cNvSpPr>
            <a:spLocks noChangeAspect="1"/>
          </p:cNvSpPr>
          <p:nvPr/>
        </p:nvSpPr>
        <p:spPr>
          <a:xfrm>
            <a:off x="4774740" y="5118991"/>
            <a:ext cx="224394" cy="228600"/>
          </a:xfrm>
          <a:prstGeom prst="gear9">
            <a:avLst/>
          </a:prstGeom>
          <a:noFill/>
          <a:ln>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4" name="Flowchart: Preparation 253"/>
          <p:cNvSpPr/>
          <p:nvPr/>
        </p:nvSpPr>
        <p:spPr>
          <a:xfrm>
            <a:off x="4307344" y="5160012"/>
            <a:ext cx="457200" cy="457200"/>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55" name="Rounded Rectangle 254"/>
          <p:cNvSpPr/>
          <p:nvPr/>
        </p:nvSpPr>
        <p:spPr>
          <a:xfrm>
            <a:off x="3941648" y="4413799"/>
            <a:ext cx="1075816" cy="1439195"/>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56" name="Flowchart: Direct Access Storage 255"/>
          <p:cNvSpPr/>
          <p:nvPr/>
        </p:nvSpPr>
        <p:spPr>
          <a:xfrm rot="10800000">
            <a:off x="3702776" y="4509292"/>
            <a:ext cx="322903" cy="158448"/>
          </a:xfrm>
          <a:prstGeom prst="flowChartMagneticDrum">
            <a:avLst/>
          </a:prstGeom>
          <a:solidFill>
            <a:schemeClr val="bg1"/>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57" name="Shape 256"/>
          <p:cNvSpPr>
            <a:spLocks noChangeAspect="1"/>
          </p:cNvSpPr>
          <p:nvPr/>
        </p:nvSpPr>
        <p:spPr>
          <a:xfrm>
            <a:off x="4911218" y="5262288"/>
            <a:ext cx="224394" cy="228600"/>
          </a:xfrm>
          <a:prstGeom prst="gear9">
            <a:avLst/>
          </a:prstGeom>
          <a:noFill/>
          <a:ln>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9" name="Flowchart: Preparation 258"/>
          <p:cNvSpPr/>
          <p:nvPr/>
        </p:nvSpPr>
        <p:spPr>
          <a:xfrm>
            <a:off x="4459744" y="5312412"/>
            <a:ext cx="457200" cy="457200"/>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60" name="Shape 259"/>
          <p:cNvSpPr>
            <a:spLocks noChangeAspect="1"/>
          </p:cNvSpPr>
          <p:nvPr/>
        </p:nvSpPr>
        <p:spPr>
          <a:xfrm>
            <a:off x="5072719" y="5423789"/>
            <a:ext cx="224394" cy="228600"/>
          </a:xfrm>
          <a:prstGeom prst="gear9">
            <a:avLst/>
          </a:prstGeom>
          <a:noFill/>
          <a:ln>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9" name="Flowchart: Preparation 278"/>
          <p:cNvSpPr/>
          <p:nvPr/>
        </p:nvSpPr>
        <p:spPr>
          <a:xfrm>
            <a:off x="7120407" y="4104567"/>
            <a:ext cx="293773" cy="258025"/>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FC000"/>
              </a:solidFill>
            </a:endParaRPr>
          </a:p>
        </p:txBody>
      </p:sp>
      <p:sp>
        <p:nvSpPr>
          <p:cNvPr id="280" name="TextBox 279"/>
          <p:cNvSpPr txBox="1"/>
          <p:nvPr/>
        </p:nvSpPr>
        <p:spPr>
          <a:xfrm>
            <a:off x="7386362" y="4003343"/>
            <a:ext cx="1288960" cy="553998"/>
          </a:xfrm>
          <a:prstGeom prst="rect">
            <a:avLst/>
          </a:prstGeom>
          <a:noFill/>
        </p:spPr>
        <p:txBody>
          <a:bodyPr wrap="square" rtlCol="0">
            <a:spAutoFit/>
          </a:bodyPr>
          <a:lstStyle/>
          <a:p>
            <a:r>
              <a:rPr lang="en-US" sz="1000" b="1" dirty="0">
                <a:solidFill>
                  <a:srgbClr val="FFC000"/>
                </a:solidFill>
              </a:rPr>
              <a:t>HTTPS </a:t>
            </a:r>
            <a:r>
              <a:rPr lang="en-US" sz="1000" b="1" dirty="0" err="1">
                <a:solidFill>
                  <a:srgbClr val="FFC000"/>
                </a:solidFill>
              </a:rPr>
              <a:t>WebHooks</a:t>
            </a:r>
            <a:r>
              <a:rPr lang="en-US" sz="1000" b="1" dirty="0">
                <a:solidFill>
                  <a:srgbClr val="FFC000"/>
                </a:solidFill>
              </a:rPr>
              <a:t>/</a:t>
            </a:r>
          </a:p>
          <a:p>
            <a:r>
              <a:rPr lang="en-US" sz="1000" b="1" dirty="0">
                <a:solidFill>
                  <a:srgbClr val="FFC000"/>
                </a:solidFill>
              </a:rPr>
              <a:t>Notifications</a:t>
            </a:r>
          </a:p>
        </p:txBody>
      </p:sp>
      <p:sp>
        <p:nvSpPr>
          <p:cNvPr id="282" name="Rounded Rectangle 281"/>
          <p:cNvSpPr/>
          <p:nvPr/>
        </p:nvSpPr>
        <p:spPr>
          <a:xfrm>
            <a:off x="7020545" y="3983386"/>
            <a:ext cx="1625270" cy="2035022"/>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
        <p:nvSpPr>
          <p:cNvPr id="283" name="TextBox 282"/>
          <p:cNvSpPr txBox="1"/>
          <p:nvPr/>
        </p:nvSpPr>
        <p:spPr>
          <a:xfrm>
            <a:off x="6849716" y="3704254"/>
            <a:ext cx="2004276" cy="276999"/>
          </a:xfrm>
          <a:prstGeom prst="rect">
            <a:avLst/>
          </a:prstGeom>
          <a:noFill/>
        </p:spPr>
        <p:txBody>
          <a:bodyPr wrap="square" rtlCol="0">
            <a:spAutoFit/>
          </a:bodyPr>
          <a:lstStyle/>
          <a:p>
            <a:pPr algn="ctr"/>
            <a:r>
              <a:rPr lang="en-US" sz="1200" b="1" dirty="0">
                <a:solidFill>
                  <a:srgbClr val="FFC000"/>
                </a:solidFill>
              </a:rPr>
              <a:t>Report Distribution</a:t>
            </a:r>
          </a:p>
        </p:txBody>
      </p:sp>
      <p:sp>
        <p:nvSpPr>
          <p:cNvPr id="286" name="TextBox 285"/>
          <p:cNvSpPr txBox="1"/>
          <p:nvPr/>
        </p:nvSpPr>
        <p:spPr>
          <a:xfrm>
            <a:off x="132886" y="2044984"/>
            <a:ext cx="1106706" cy="646331"/>
          </a:xfrm>
          <a:prstGeom prst="rect">
            <a:avLst/>
          </a:prstGeom>
          <a:noFill/>
        </p:spPr>
        <p:txBody>
          <a:bodyPr wrap="square" rtlCol="0">
            <a:spAutoFit/>
          </a:bodyPr>
          <a:lstStyle/>
          <a:p>
            <a:pPr algn="r"/>
            <a:r>
              <a:rPr lang="en-US" sz="1200" dirty="0">
                <a:solidFill>
                  <a:srgbClr val="1E4191">
                    <a:lumMod val="60000"/>
                    <a:lumOff val="40000"/>
                  </a:srgbClr>
                </a:solidFill>
              </a:rPr>
              <a:t>Time </a:t>
            </a:r>
          </a:p>
          <a:p>
            <a:pPr algn="r"/>
            <a:r>
              <a:rPr lang="en-US" sz="1200" dirty="0">
                <a:solidFill>
                  <a:srgbClr val="1E4191">
                    <a:lumMod val="60000"/>
                    <a:lumOff val="40000"/>
                  </a:srgbClr>
                </a:solidFill>
              </a:rPr>
              <a:t>Series </a:t>
            </a:r>
          </a:p>
          <a:p>
            <a:pPr algn="r"/>
            <a:r>
              <a:rPr lang="en-US" sz="1200" dirty="0">
                <a:solidFill>
                  <a:srgbClr val="1E4191">
                    <a:lumMod val="60000"/>
                    <a:lumOff val="40000"/>
                  </a:srgbClr>
                </a:solidFill>
              </a:rPr>
              <a:t>Data</a:t>
            </a:r>
          </a:p>
        </p:txBody>
      </p:sp>
      <p:sp>
        <p:nvSpPr>
          <p:cNvPr id="287" name="TextBox 286"/>
          <p:cNvSpPr txBox="1"/>
          <p:nvPr/>
        </p:nvSpPr>
        <p:spPr>
          <a:xfrm>
            <a:off x="2849595" y="2080355"/>
            <a:ext cx="705533" cy="461665"/>
          </a:xfrm>
          <a:prstGeom prst="rect">
            <a:avLst/>
          </a:prstGeom>
          <a:noFill/>
        </p:spPr>
        <p:txBody>
          <a:bodyPr wrap="square" rtlCol="0">
            <a:spAutoFit/>
          </a:bodyPr>
          <a:lstStyle/>
          <a:p>
            <a:r>
              <a:rPr lang="en-US" sz="1200" dirty="0">
                <a:solidFill>
                  <a:srgbClr val="1E4191">
                    <a:lumMod val="60000"/>
                    <a:lumOff val="40000"/>
                  </a:srgbClr>
                </a:solidFill>
              </a:rPr>
              <a:t>Asset </a:t>
            </a:r>
            <a:br>
              <a:rPr lang="en-US" sz="1200" dirty="0">
                <a:solidFill>
                  <a:srgbClr val="1E4191">
                    <a:lumMod val="60000"/>
                    <a:lumOff val="40000"/>
                  </a:srgbClr>
                </a:solidFill>
              </a:rPr>
            </a:br>
            <a:r>
              <a:rPr lang="en-US" sz="1200" dirty="0">
                <a:solidFill>
                  <a:srgbClr val="1E4191">
                    <a:lumMod val="60000"/>
                    <a:lumOff val="40000"/>
                  </a:srgbClr>
                </a:solidFill>
              </a:rPr>
              <a:t>Data</a:t>
            </a:r>
          </a:p>
        </p:txBody>
      </p:sp>
      <p:sp>
        <p:nvSpPr>
          <p:cNvPr id="288" name="Flowchart: Magnetic Disk 287"/>
          <p:cNvSpPr/>
          <p:nvPr/>
        </p:nvSpPr>
        <p:spPr>
          <a:xfrm>
            <a:off x="2378447" y="2215280"/>
            <a:ext cx="290846" cy="232107"/>
          </a:xfrm>
          <a:prstGeom prst="flowChartMagneticDisk">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89" name="Flowchart: Magnetic Disk 288"/>
          <p:cNvSpPr/>
          <p:nvPr/>
        </p:nvSpPr>
        <p:spPr>
          <a:xfrm>
            <a:off x="2530847" y="2367680"/>
            <a:ext cx="290846" cy="232107"/>
          </a:xfrm>
          <a:prstGeom prst="flowChartMagneticDisk">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290" name="Group 289"/>
          <p:cNvGrpSpPr/>
          <p:nvPr/>
        </p:nvGrpSpPr>
        <p:grpSpPr>
          <a:xfrm>
            <a:off x="1313315" y="2233758"/>
            <a:ext cx="258496" cy="274305"/>
            <a:chOff x="1298781" y="3794375"/>
            <a:chExt cx="390186" cy="383405"/>
          </a:xfrm>
          <a:noFill/>
        </p:grpSpPr>
        <p:sp>
          <p:nvSpPr>
            <p:cNvPr id="291" name="Oval 290"/>
            <p:cNvSpPr/>
            <p:nvPr/>
          </p:nvSpPr>
          <p:spPr>
            <a:xfrm>
              <a:off x="1304814" y="3848166"/>
              <a:ext cx="347011" cy="310177"/>
            </a:xfrm>
            <a:prstGeom prst="ellipse">
              <a:avLst/>
            </a:prstGeom>
            <a:grp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92" name="Oval 291"/>
            <p:cNvSpPr/>
            <p:nvPr/>
          </p:nvSpPr>
          <p:spPr>
            <a:xfrm>
              <a:off x="1446450" y="3794375"/>
              <a:ext cx="72304" cy="64628"/>
            </a:xfrm>
            <a:prstGeom prst="ellipse">
              <a:avLst/>
            </a:prstGeom>
            <a:grp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96" name="Oval 295"/>
            <p:cNvSpPr/>
            <p:nvPr/>
          </p:nvSpPr>
          <p:spPr>
            <a:xfrm>
              <a:off x="1450204" y="4113151"/>
              <a:ext cx="72304" cy="64629"/>
            </a:xfrm>
            <a:prstGeom prst="ellipse">
              <a:avLst/>
            </a:prstGeom>
            <a:grp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97" name="Oval 296"/>
            <p:cNvSpPr/>
            <p:nvPr/>
          </p:nvSpPr>
          <p:spPr>
            <a:xfrm>
              <a:off x="1616663" y="4027745"/>
              <a:ext cx="72304" cy="64629"/>
            </a:xfrm>
            <a:prstGeom prst="ellipse">
              <a:avLst/>
            </a:prstGeom>
            <a:grp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98" name="Oval 297"/>
            <p:cNvSpPr/>
            <p:nvPr/>
          </p:nvSpPr>
          <p:spPr>
            <a:xfrm>
              <a:off x="1298781" y="4027745"/>
              <a:ext cx="72304" cy="64629"/>
            </a:xfrm>
            <a:prstGeom prst="ellipse">
              <a:avLst/>
            </a:prstGeom>
            <a:grp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99" name="Oval 298"/>
            <p:cNvSpPr/>
            <p:nvPr/>
          </p:nvSpPr>
          <p:spPr>
            <a:xfrm>
              <a:off x="1607569" y="3887187"/>
              <a:ext cx="72304" cy="64629"/>
            </a:xfrm>
            <a:prstGeom prst="ellipse">
              <a:avLst/>
            </a:prstGeom>
            <a:grp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00" name="Oval 299"/>
            <p:cNvSpPr/>
            <p:nvPr/>
          </p:nvSpPr>
          <p:spPr>
            <a:xfrm>
              <a:off x="1303335" y="3883775"/>
              <a:ext cx="72304" cy="64629"/>
            </a:xfrm>
            <a:prstGeom prst="ellipse">
              <a:avLst/>
            </a:prstGeom>
            <a:grp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18" name="Group 17"/>
          <p:cNvGrpSpPr/>
          <p:nvPr/>
        </p:nvGrpSpPr>
        <p:grpSpPr>
          <a:xfrm>
            <a:off x="6104008" y="2127495"/>
            <a:ext cx="1643758" cy="486341"/>
            <a:chOff x="7892635" y="5964325"/>
            <a:chExt cx="1643758" cy="486341"/>
          </a:xfrm>
          <a:solidFill>
            <a:schemeClr val="bg1"/>
          </a:solidFill>
        </p:grpSpPr>
        <p:sp>
          <p:nvSpPr>
            <p:cNvPr id="242" name="TextBox 241"/>
            <p:cNvSpPr txBox="1"/>
            <p:nvPr/>
          </p:nvSpPr>
          <p:spPr>
            <a:xfrm>
              <a:off x="8323175" y="5964325"/>
              <a:ext cx="1213218" cy="461665"/>
            </a:xfrm>
            <a:prstGeom prst="rect">
              <a:avLst/>
            </a:prstGeom>
            <a:grpFill/>
          </p:spPr>
          <p:txBody>
            <a:bodyPr wrap="square" rtlCol="0">
              <a:spAutoFit/>
            </a:bodyPr>
            <a:lstStyle/>
            <a:p>
              <a:r>
                <a:rPr lang="en-US" sz="1200" dirty="0">
                  <a:solidFill>
                    <a:srgbClr val="1E4191">
                      <a:lumMod val="60000"/>
                      <a:lumOff val="40000"/>
                    </a:srgbClr>
                  </a:solidFill>
                </a:rPr>
                <a:t>Elastic BLOB</a:t>
              </a:r>
              <a:r>
                <a:rPr lang="en-US" sz="1200" b="1" dirty="0">
                  <a:solidFill>
                    <a:srgbClr val="1E4191">
                      <a:lumMod val="60000"/>
                      <a:lumOff val="40000"/>
                    </a:srgbClr>
                  </a:solidFill>
                </a:rPr>
                <a:t> </a:t>
              </a:r>
              <a:r>
                <a:rPr lang="en-US" sz="1200" dirty="0">
                  <a:solidFill>
                    <a:srgbClr val="1E4191">
                      <a:lumMod val="60000"/>
                      <a:lumOff val="40000"/>
                    </a:srgbClr>
                  </a:solidFill>
                </a:rPr>
                <a:t>storage</a:t>
              </a:r>
            </a:p>
          </p:txBody>
        </p:sp>
        <p:sp>
          <p:nvSpPr>
            <p:cNvPr id="303" name="Flowchart: Preparation 302"/>
            <p:cNvSpPr/>
            <p:nvPr/>
          </p:nvSpPr>
          <p:spPr>
            <a:xfrm>
              <a:off x="7892635" y="5993466"/>
              <a:ext cx="457200" cy="457200"/>
            </a:xfrm>
            <a:prstGeom prst="flowChartPreparation">
              <a:avLst/>
            </a:prstGeom>
            <a:grp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grpSp>
          <p:nvGrpSpPr>
            <p:cNvPr id="243" name="Group 242"/>
            <p:cNvGrpSpPr/>
            <p:nvPr/>
          </p:nvGrpSpPr>
          <p:grpSpPr>
            <a:xfrm>
              <a:off x="7969027" y="6066819"/>
              <a:ext cx="318457" cy="293786"/>
              <a:chOff x="9148736" y="3633353"/>
              <a:chExt cx="318457" cy="293786"/>
            </a:xfrm>
            <a:grpFill/>
          </p:grpSpPr>
          <p:sp>
            <p:nvSpPr>
              <p:cNvPr id="244" name="Flowchart: Magnetic Disk 243"/>
              <p:cNvSpPr/>
              <p:nvPr/>
            </p:nvSpPr>
            <p:spPr>
              <a:xfrm>
                <a:off x="9156689" y="3676402"/>
                <a:ext cx="277006" cy="216566"/>
              </a:xfrm>
              <a:prstGeom prst="flowChartMagneticDisk">
                <a:avLst/>
              </a:prstGeom>
              <a:grpFill/>
              <a:ln w="254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245" name="Group 244"/>
              <p:cNvGrpSpPr/>
              <p:nvPr/>
            </p:nvGrpSpPr>
            <p:grpSpPr>
              <a:xfrm>
                <a:off x="9148736" y="3633353"/>
                <a:ext cx="318457" cy="293786"/>
                <a:chOff x="10456645" y="4834605"/>
                <a:chExt cx="126553" cy="130430"/>
              </a:xfrm>
              <a:grpFill/>
            </p:grpSpPr>
            <p:sp>
              <p:nvSpPr>
                <p:cNvPr id="246" name="Folded Corner 245"/>
                <p:cNvSpPr/>
                <p:nvPr/>
              </p:nvSpPr>
              <p:spPr>
                <a:xfrm rot="16200000">
                  <a:off x="10463740" y="4857793"/>
                  <a:ext cx="104823" cy="68398"/>
                </a:xfrm>
                <a:prstGeom prst="foldedCorner">
                  <a:avLst/>
                </a:prstGeom>
                <a:grpFill/>
                <a:ln w="63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rgbClr val="FFFFFF"/>
                    </a:solidFill>
                  </a:endParaRPr>
                </a:p>
              </p:txBody>
            </p:sp>
            <p:sp>
              <p:nvSpPr>
                <p:cNvPr id="247" name="TextBox 246"/>
                <p:cNvSpPr txBox="1"/>
                <p:nvPr/>
              </p:nvSpPr>
              <p:spPr>
                <a:xfrm>
                  <a:off x="10456645" y="4834605"/>
                  <a:ext cx="126553" cy="130430"/>
                </a:xfrm>
                <a:prstGeom prst="rect">
                  <a:avLst/>
                </a:prstGeom>
                <a:grpFill/>
              </p:spPr>
              <p:txBody>
                <a:bodyPr wrap="square" rtlCol="0" anchor="ctr">
                  <a:spAutoFit/>
                </a:bodyPr>
                <a:lstStyle/>
                <a:p>
                  <a:pPr algn="ctr"/>
                  <a:r>
                    <a:rPr lang="en-US" sz="300" b="1" dirty="0">
                      <a:solidFill>
                        <a:srgbClr val="1E4191">
                          <a:lumMod val="60000"/>
                          <a:lumOff val="40000"/>
                        </a:srgbClr>
                      </a:solidFill>
                      <a:latin typeface="Courier New" panose="02070309020205020404" pitchFamily="49" charset="0"/>
                      <a:cs typeface="Courier New" panose="02070309020205020404" pitchFamily="49" charset="0"/>
                    </a:rPr>
                    <a:t>101010</a:t>
                  </a:r>
                </a:p>
                <a:p>
                  <a:pPr algn="ctr"/>
                  <a:r>
                    <a:rPr lang="en-US" sz="300" b="1" dirty="0">
                      <a:solidFill>
                        <a:srgbClr val="1E4191">
                          <a:lumMod val="60000"/>
                          <a:lumOff val="40000"/>
                        </a:srgbClr>
                      </a:solidFill>
                      <a:latin typeface="Courier New" panose="02070309020205020404" pitchFamily="49" charset="0"/>
                      <a:cs typeface="Courier New" panose="02070309020205020404" pitchFamily="49" charset="0"/>
                    </a:rPr>
                    <a:t>010101</a:t>
                  </a:r>
                  <a:br>
                    <a:rPr lang="en-US" sz="300" b="1" dirty="0">
                      <a:solidFill>
                        <a:srgbClr val="1E4191">
                          <a:lumMod val="60000"/>
                          <a:lumOff val="40000"/>
                        </a:srgbClr>
                      </a:solidFill>
                      <a:latin typeface="Courier New" panose="02070309020205020404" pitchFamily="49" charset="0"/>
                      <a:cs typeface="Courier New" panose="02070309020205020404" pitchFamily="49" charset="0"/>
                    </a:rPr>
                  </a:br>
                  <a:r>
                    <a:rPr lang="en-US" sz="300" b="1" dirty="0">
                      <a:solidFill>
                        <a:srgbClr val="1E4191">
                          <a:lumMod val="60000"/>
                          <a:lumOff val="40000"/>
                        </a:srgbClr>
                      </a:solidFill>
                      <a:latin typeface="Courier New" panose="02070309020205020404" pitchFamily="49" charset="0"/>
                      <a:cs typeface="Courier New" panose="02070309020205020404" pitchFamily="49" charset="0"/>
                    </a:rPr>
                    <a:t>101010</a:t>
                  </a:r>
                  <a:br>
                    <a:rPr lang="en-US" sz="300" b="1" dirty="0">
                      <a:solidFill>
                        <a:srgbClr val="1E4191">
                          <a:lumMod val="60000"/>
                          <a:lumOff val="40000"/>
                        </a:srgbClr>
                      </a:solidFill>
                      <a:latin typeface="Courier New" panose="02070309020205020404" pitchFamily="49" charset="0"/>
                      <a:cs typeface="Courier New" panose="02070309020205020404" pitchFamily="49" charset="0"/>
                    </a:rPr>
                  </a:br>
                  <a:r>
                    <a:rPr lang="en-US" sz="300" b="1" dirty="0">
                      <a:solidFill>
                        <a:srgbClr val="1E4191">
                          <a:lumMod val="60000"/>
                          <a:lumOff val="40000"/>
                        </a:srgbClr>
                      </a:solidFill>
                      <a:latin typeface="Courier New" panose="02070309020205020404" pitchFamily="49" charset="0"/>
                      <a:cs typeface="Courier New" panose="02070309020205020404" pitchFamily="49" charset="0"/>
                    </a:rPr>
                    <a:t>010101</a:t>
                  </a:r>
                  <a:br>
                    <a:rPr lang="en-US" sz="300" b="1" dirty="0">
                      <a:solidFill>
                        <a:srgbClr val="1E4191">
                          <a:lumMod val="60000"/>
                          <a:lumOff val="40000"/>
                        </a:srgbClr>
                      </a:solidFill>
                      <a:latin typeface="Courier New" panose="02070309020205020404" pitchFamily="49" charset="0"/>
                      <a:cs typeface="Courier New" panose="02070309020205020404" pitchFamily="49" charset="0"/>
                    </a:rPr>
                  </a:br>
                  <a:r>
                    <a:rPr lang="en-US" sz="300" b="1" dirty="0">
                      <a:solidFill>
                        <a:srgbClr val="1E4191">
                          <a:lumMod val="60000"/>
                          <a:lumOff val="40000"/>
                        </a:srgbClr>
                      </a:solidFill>
                      <a:latin typeface="Courier New" panose="02070309020205020404" pitchFamily="49" charset="0"/>
                      <a:cs typeface="Courier New" panose="02070309020205020404" pitchFamily="49" charset="0"/>
                    </a:rPr>
                    <a:t>101010</a:t>
                  </a:r>
                </a:p>
              </p:txBody>
            </p:sp>
          </p:grpSp>
        </p:grpSp>
      </p:grpSp>
      <p:sp>
        <p:nvSpPr>
          <p:cNvPr id="158" name="Rounded Rectangle 157"/>
          <p:cNvSpPr/>
          <p:nvPr/>
        </p:nvSpPr>
        <p:spPr>
          <a:xfrm>
            <a:off x="3583030" y="2089273"/>
            <a:ext cx="2080314" cy="1466973"/>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63" name="Rounded Rectangle 162"/>
          <p:cNvSpPr/>
          <p:nvPr/>
        </p:nvSpPr>
        <p:spPr>
          <a:xfrm>
            <a:off x="3583030" y="3590737"/>
            <a:ext cx="2125241" cy="2330813"/>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92" name="Rectangle 191"/>
          <p:cNvSpPr/>
          <p:nvPr/>
        </p:nvSpPr>
        <p:spPr>
          <a:xfrm>
            <a:off x="-3809" y="6223166"/>
            <a:ext cx="5759901" cy="646761"/>
          </a:xfrm>
          <a:prstGeom prst="rect">
            <a:avLst/>
          </a:prstGeom>
          <a:solidFill>
            <a:schemeClr val="bg1">
              <a:lumMod val="8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23" name="Group 22"/>
          <p:cNvGrpSpPr/>
          <p:nvPr/>
        </p:nvGrpSpPr>
        <p:grpSpPr>
          <a:xfrm>
            <a:off x="78628" y="6472107"/>
            <a:ext cx="1950122" cy="287431"/>
            <a:chOff x="325941" y="4815434"/>
            <a:chExt cx="1950122" cy="287431"/>
          </a:xfrm>
        </p:grpSpPr>
        <p:sp>
          <p:nvSpPr>
            <p:cNvPr id="191" name="Flowchart: Preparation 190"/>
            <p:cNvSpPr/>
            <p:nvPr/>
          </p:nvSpPr>
          <p:spPr>
            <a:xfrm>
              <a:off x="325941" y="4815434"/>
              <a:ext cx="262518" cy="287431"/>
            </a:xfrm>
            <a:prstGeom prst="flowChartPreparati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193" name="TextBox 192"/>
            <p:cNvSpPr txBox="1"/>
            <p:nvPr/>
          </p:nvSpPr>
          <p:spPr>
            <a:xfrm>
              <a:off x="657685" y="4820650"/>
              <a:ext cx="1618378" cy="276999"/>
            </a:xfrm>
            <a:prstGeom prst="rect">
              <a:avLst/>
            </a:prstGeom>
            <a:noFill/>
          </p:spPr>
          <p:txBody>
            <a:bodyPr wrap="square" rtlCol="0">
              <a:spAutoFit/>
            </a:bodyPr>
            <a:lstStyle/>
            <a:p>
              <a:r>
                <a:rPr lang="en-US" sz="1200" dirty="0">
                  <a:solidFill>
                    <a:srgbClr val="1E4191">
                      <a:lumMod val="60000"/>
                      <a:lumOff val="40000"/>
                    </a:srgbClr>
                  </a:solidFill>
                </a:rPr>
                <a:t>Public API (Existing)</a:t>
              </a:r>
            </a:p>
          </p:txBody>
        </p:sp>
      </p:grpSp>
      <p:grpSp>
        <p:nvGrpSpPr>
          <p:cNvPr id="21" name="Group 20"/>
          <p:cNvGrpSpPr/>
          <p:nvPr/>
        </p:nvGrpSpPr>
        <p:grpSpPr>
          <a:xfrm>
            <a:off x="2156634" y="6442964"/>
            <a:ext cx="1965673" cy="287431"/>
            <a:chOff x="325941" y="5214389"/>
            <a:chExt cx="1965673" cy="287431"/>
          </a:xfrm>
        </p:grpSpPr>
        <p:sp>
          <p:nvSpPr>
            <p:cNvPr id="190" name="Flowchart: Preparation 189"/>
            <p:cNvSpPr/>
            <p:nvPr/>
          </p:nvSpPr>
          <p:spPr>
            <a:xfrm>
              <a:off x="325941" y="5214389"/>
              <a:ext cx="262518" cy="287431"/>
            </a:xfrm>
            <a:prstGeom prst="flowChartPreparation">
              <a:avLst/>
            </a:prstGeom>
            <a:solidFill>
              <a:schemeClr val="tx1">
                <a:lumMod val="60000"/>
                <a:lumOff val="4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194" name="TextBox 193"/>
            <p:cNvSpPr txBox="1"/>
            <p:nvPr/>
          </p:nvSpPr>
          <p:spPr>
            <a:xfrm>
              <a:off x="673236" y="5219605"/>
              <a:ext cx="1618378" cy="276999"/>
            </a:xfrm>
            <a:prstGeom prst="rect">
              <a:avLst/>
            </a:prstGeom>
            <a:noFill/>
          </p:spPr>
          <p:txBody>
            <a:bodyPr wrap="square" rtlCol="0">
              <a:spAutoFit/>
            </a:bodyPr>
            <a:lstStyle/>
            <a:p>
              <a:r>
                <a:rPr lang="en-US" sz="1200" dirty="0">
                  <a:solidFill>
                    <a:srgbClr val="1E4191">
                      <a:lumMod val="60000"/>
                      <a:lumOff val="40000"/>
                    </a:srgbClr>
                  </a:solidFill>
                </a:rPr>
                <a:t>Public API (New)</a:t>
              </a:r>
            </a:p>
          </p:txBody>
        </p:sp>
      </p:grpSp>
      <p:grpSp>
        <p:nvGrpSpPr>
          <p:cNvPr id="19" name="Group 18"/>
          <p:cNvGrpSpPr/>
          <p:nvPr/>
        </p:nvGrpSpPr>
        <p:grpSpPr>
          <a:xfrm>
            <a:off x="3967505" y="6412244"/>
            <a:ext cx="1959584" cy="287431"/>
            <a:chOff x="332030" y="5658482"/>
            <a:chExt cx="1959584" cy="287431"/>
          </a:xfrm>
        </p:grpSpPr>
        <p:sp>
          <p:nvSpPr>
            <p:cNvPr id="189" name="Flowchart: Preparation 188"/>
            <p:cNvSpPr/>
            <p:nvPr/>
          </p:nvSpPr>
          <p:spPr>
            <a:xfrm>
              <a:off x="332030" y="5658482"/>
              <a:ext cx="262518" cy="287431"/>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195" name="TextBox 194"/>
            <p:cNvSpPr txBox="1"/>
            <p:nvPr/>
          </p:nvSpPr>
          <p:spPr>
            <a:xfrm>
              <a:off x="673236" y="5663698"/>
              <a:ext cx="1618378" cy="276999"/>
            </a:xfrm>
            <a:prstGeom prst="rect">
              <a:avLst/>
            </a:prstGeom>
            <a:noFill/>
          </p:spPr>
          <p:txBody>
            <a:bodyPr wrap="square" rtlCol="0">
              <a:spAutoFit/>
            </a:bodyPr>
            <a:lstStyle/>
            <a:p>
              <a:r>
                <a:rPr lang="en-US" sz="1200" dirty="0">
                  <a:solidFill>
                    <a:srgbClr val="1E4191">
                      <a:lumMod val="60000"/>
                      <a:lumOff val="40000"/>
                    </a:srgbClr>
                  </a:solidFill>
                </a:rPr>
                <a:t>Private API (New)</a:t>
              </a:r>
            </a:p>
          </p:txBody>
        </p:sp>
      </p:grpSp>
      <p:sp>
        <p:nvSpPr>
          <p:cNvPr id="199" name="TextBox 198"/>
          <p:cNvSpPr txBox="1"/>
          <p:nvPr/>
        </p:nvSpPr>
        <p:spPr>
          <a:xfrm>
            <a:off x="433459" y="6223166"/>
            <a:ext cx="825173" cy="276999"/>
          </a:xfrm>
          <a:prstGeom prst="rect">
            <a:avLst/>
          </a:prstGeom>
          <a:noFill/>
        </p:spPr>
        <p:txBody>
          <a:bodyPr wrap="square" rtlCol="0">
            <a:spAutoFit/>
          </a:bodyPr>
          <a:lstStyle/>
          <a:p>
            <a:r>
              <a:rPr lang="en-US" sz="1200" b="1" dirty="0">
                <a:solidFill>
                  <a:srgbClr val="1E4191">
                    <a:lumMod val="60000"/>
                    <a:lumOff val="40000"/>
                  </a:srgbClr>
                </a:solidFill>
              </a:rPr>
              <a:t>LEGEND</a:t>
            </a:r>
          </a:p>
        </p:txBody>
      </p:sp>
      <p:sp>
        <p:nvSpPr>
          <p:cNvPr id="188" name="Right Arrow 187"/>
          <p:cNvSpPr/>
          <p:nvPr/>
        </p:nvSpPr>
        <p:spPr>
          <a:xfrm>
            <a:off x="5041360" y="4516447"/>
            <a:ext cx="1949678" cy="502268"/>
          </a:xfrm>
          <a:prstGeom prst="rightArrow">
            <a:avLst/>
          </a:prstGeom>
          <a:solidFill>
            <a:srgbClr val="EEF2FC"/>
          </a:solid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00" name="Rectangle 199"/>
          <p:cNvSpPr/>
          <p:nvPr/>
        </p:nvSpPr>
        <p:spPr>
          <a:xfrm>
            <a:off x="792119" y="1169137"/>
            <a:ext cx="1730565" cy="32949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E4191">
                    <a:lumMod val="60000"/>
                    <a:lumOff val="40000"/>
                  </a:srgbClr>
                </a:solidFill>
                <a:latin typeface="Arial" panose="020B0604020202020204" pitchFamily="34" charset="0"/>
                <a:cs typeface="Arial" panose="020B0604020202020204" pitchFamily="34" charset="0"/>
              </a:rPr>
              <a:t>Web</a:t>
            </a:r>
          </a:p>
        </p:txBody>
      </p:sp>
      <p:sp>
        <p:nvSpPr>
          <p:cNvPr id="201" name="Rectangle 200"/>
          <p:cNvSpPr/>
          <p:nvPr/>
        </p:nvSpPr>
        <p:spPr>
          <a:xfrm>
            <a:off x="2735215" y="1169137"/>
            <a:ext cx="1818336" cy="32949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E4191">
                    <a:lumMod val="60000"/>
                    <a:lumOff val="40000"/>
                  </a:srgbClr>
                </a:solidFill>
                <a:latin typeface="Arial" panose="020B0604020202020204" pitchFamily="34" charset="0"/>
                <a:cs typeface="Arial" panose="020B0604020202020204" pitchFamily="34" charset="0"/>
              </a:rPr>
              <a:t>Hybrid</a:t>
            </a:r>
          </a:p>
        </p:txBody>
      </p:sp>
      <p:sp>
        <p:nvSpPr>
          <p:cNvPr id="202" name="Rectangle 201"/>
          <p:cNvSpPr/>
          <p:nvPr/>
        </p:nvSpPr>
        <p:spPr>
          <a:xfrm>
            <a:off x="4766081" y="1169137"/>
            <a:ext cx="1648614" cy="32949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E4191">
                    <a:lumMod val="60000"/>
                    <a:lumOff val="40000"/>
                  </a:srgbClr>
                </a:solidFill>
                <a:latin typeface="Arial" panose="020B0604020202020204" pitchFamily="34" charset="0"/>
                <a:cs typeface="Arial" panose="020B0604020202020204" pitchFamily="34" charset="0"/>
              </a:rPr>
              <a:t>Mobile</a:t>
            </a:r>
          </a:p>
        </p:txBody>
      </p:sp>
      <p:sp>
        <p:nvSpPr>
          <p:cNvPr id="113" name="TextBox 112"/>
          <p:cNvSpPr txBox="1"/>
          <p:nvPr/>
        </p:nvSpPr>
        <p:spPr>
          <a:xfrm rot="16200000">
            <a:off x="-901833" y="3999155"/>
            <a:ext cx="2155982" cy="276999"/>
          </a:xfrm>
          <a:prstGeom prst="rect">
            <a:avLst/>
          </a:prstGeom>
          <a:noFill/>
        </p:spPr>
        <p:txBody>
          <a:bodyPr wrap="square" rtlCol="0">
            <a:spAutoFit/>
          </a:bodyPr>
          <a:lstStyle/>
          <a:p>
            <a:pPr algn="ctr"/>
            <a:r>
              <a:rPr lang="en-US" sz="1200" dirty="0">
                <a:solidFill>
                  <a:srgbClr val="1E4191">
                    <a:lumMod val="20000"/>
                    <a:lumOff val="80000"/>
                  </a:srgbClr>
                </a:solidFill>
              </a:rPr>
              <a:t>PRIVATE</a:t>
            </a:r>
          </a:p>
        </p:txBody>
      </p:sp>
      <p:sp>
        <p:nvSpPr>
          <p:cNvPr id="114" name="TextBox 113"/>
          <p:cNvSpPr txBox="1"/>
          <p:nvPr/>
        </p:nvSpPr>
        <p:spPr>
          <a:xfrm rot="16200000">
            <a:off x="-496075" y="1361063"/>
            <a:ext cx="1282374" cy="276999"/>
          </a:xfrm>
          <a:prstGeom prst="rect">
            <a:avLst/>
          </a:prstGeom>
          <a:noFill/>
        </p:spPr>
        <p:txBody>
          <a:bodyPr wrap="square" rtlCol="0">
            <a:spAutoFit/>
          </a:bodyPr>
          <a:lstStyle/>
          <a:p>
            <a:pPr algn="ctr"/>
            <a:r>
              <a:rPr lang="en-US" sz="1200" dirty="0">
                <a:solidFill>
                  <a:srgbClr val="1E4191">
                    <a:lumMod val="20000"/>
                    <a:lumOff val="80000"/>
                  </a:srgbClr>
                </a:solidFill>
              </a:rPr>
              <a:t>PUBLIC</a:t>
            </a:r>
          </a:p>
        </p:txBody>
      </p:sp>
      <p:sp>
        <p:nvSpPr>
          <p:cNvPr id="123" name="Flowchart: Preparation 122"/>
          <p:cNvSpPr/>
          <p:nvPr/>
        </p:nvSpPr>
        <p:spPr>
          <a:xfrm>
            <a:off x="7120407" y="4561538"/>
            <a:ext cx="293773" cy="258025"/>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FC000"/>
              </a:solidFill>
            </a:endParaRPr>
          </a:p>
        </p:txBody>
      </p:sp>
      <p:sp>
        <p:nvSpPr>
          <p:cNvPr id="124" name="TextBox 123"/>
          <p:cNvSpPr txBox="1"/>
          <p:nvPr/>
        </p:nvSpPr>
        <p:spPr>
          <a:xfrm>
            <a:off x="7386362" y="4567440"/>
            <a:ext cx="1288960" cy="246221"/>
          </a:xfrm>
          <a:prstGeom prst="rect">
            <a:avLst/>
          </a:prstGeom>
          <a:noFill/>
        </p:spPr>
        <p:txBody>
          <a:bodyPr wrap="square" rtlCol="0">
            <a:spAutoFit/>
          </a:bodyPr>
          <a:lstStyle/>
          <a:p>
            <a:r>
              <a:rPr lang="en-US" sz="1000" b="1" dirty="0">
                <a:solidFill>
                  <a:srgbClr val="FFC000"/>
                </a:solidFill>
              </a:rPr>
              <a:t>SFTP</a:t>
            </a:r>
          </a:p>
        </p:txBody>
      </p:sp>
      <p:sp>
        <p:nvSpPr>
          <p:cNvPr id="125" name="Flowchart: Preparation 124"/>
          <p:cNvSpPr/>
          <p:nvPr/>
        </p:nvSpPr>
        <p:spPr>
          <a:xfrm>
            <a:off x="7120407" y="4978654"/>
            <a:ext cx="293773" cy="258025"/>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FC000"/>
              </a:solidFill>
            </a:endParaRPr>
          </a:p>
        </p:txBody>
      </p:sp>
      <p:sp>
        <p:nvSpPr>
          <p:cNvPr id="126" name="TextBox 125"/>
          <p:cNvSpPr txBox="1"/>
          <p:nvPr/>
        </p:nvSpPr>
        <p:spPr>
          <a:xfrm>
            <a:off x="7386362" y="4984556"/>
            <a:ext cx="1288960" cy="246221"/>
          </a:xfrm>
          <a:prstGeom prst="rect">
            <a:avLst/>
          </a:prstGeom>
          <a:noFill/>
        </p:spPr>
        <p:txBody>
          <a:bodyPr wrap="square" rtlCol="0">
            <a:spAutoFit/>
          </a:bodyPr>
          <a:lstStyle/>
          <a:p>
            <a:r>
              <a:rPr lang="en-US" sz="1000" b="1" dirty="0">
                <a:solidFill>
                  <a:srgbClr val="FFC000"/>
                </a:solidFill>
              </a:rPr>
              <a:t>Secure Email</a:t>
            </a:r>
          </a:p>
        </p:txBody>
      </p:sp>
      <p:sp>
        <p:nvSpPr>
          <p:cNvPr id="127" name="Flowchart: Preparation 126"/>
          <p:cNvSpPr/>
          <p:nvPr/>
        </p:nvSpPr>
        <p:spPr>
          <a:xfrm>
            <a:off x="7120407" y="5401672"/>
            <a:ext cx="293773" cy="258025"/>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FC000"/>
              </a:solidFill>
            </a:endParaRPr>
          </a:p>
        </p:txBody>
      </p:sp>
      <p:sp>
        <p:nvSpPr>
          <p:cNvPr id="128" name="TextBox 127"/>
          <p:cNvSpPr txBox="1"/>
          <p:nvPr/>
        </p:nvSpPr>
        <p:spPr>
          <a:xfrm>
            <a:off x="7686613" y="5367552"/>
            <a:ext cx="914129" cy="553998"/>
          </a:xfrm>
          <a:prstGeom prst="rect">
            <a:avLst/>
          </a:prstGeom>
          <a:noFill/>
        </p:spPr>
        <p:txBody>
          <a:bodyPr wrap="square" rtlCol="0">
            <a:spAutoFit/>
          </a:bodyPr>
          <a:lstStyle/>
          <a:p>
            <a:r>
              <a:rPr lang="en-US" sz="1000" b="1" dirty="0">
                <a:solidFill>
                  <a:srgbClr val="FFC000"/>
                </a:solidFill>
              </a:rPr>
              <a:t>Other </a:t>
            </a:r>
          </a:p>
          <a:p>
            <a:r>
              <a:rPr lang="en-US" sz="1000" b="1" dirty="0">
                <a:solidFill>
                  <a:srgbClr val="FFC000"/>
                </a:solidFill>
              </a:rPr>
              <a:t>Delivery</a:t>
            </a:r>
          </a:p>
          <a:p>
            <a:r>
              <a:rPr lang="en-US" sz="1000" b="1" dirty="0">
                <a:solidFill>
                  <a:srgbClr val="FFC000"/>
                </a:solidFill>
              </a:rPr>
              <a:t>Channels…</a:t>
            </a:r>
          </a:p>
        </p:txBody>
      </p:sp>
      <p:sp>
        <p:nvSpPr>
          <p:cNvPr id="129" name="Flowchart: Preparation 128"/>
          <p:cNvSpPr/>
          <p:nvPr/>
        </p:nvSpPr>
        <p:spPr>
          <a:xfrm>
            <a:off x="7272807" y="5554072"/>
            <a:ext cx="293773" cy="258025"/>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FC000"/>
              </a:solidFill>
            </a:endParaRPr>
          </a:p>
        </p:txBody>
      </p:sp>
      <p:sp>
        <p:nvSpPr>
          <p:cNvPr id="130" name="Flowchart: Preparation 129"/>
          <p:cNvSpPr/>
          <p:nvPr/>
        </p:nvSpPr>
        <p:spPr>
          <a:xfrm>
            <a:off x="7425207" y="5706472"/>
            <a:ext cx="293773" cy="258025"/>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FC000"/>
              </a:solidFill>
            </a:endParaRPr>
          </a:p>
        </p:txBody>
      </p:sp>
      <p:grpSp>
        <p:nvGrpSpPr>
          <p:cNvPr id="262" name="Group 261"/>
          <p:cNvGrpSpPr/>
          <p:nvPr/>
        </p:nvGrpSpPr>
        <p:grpSpPr>
          <a:xfrm>
            <a:off x="5889003" y="4552039"/>
            <a:ext cx="1027362" cy="400110"/>
            <a:chOff x="6208362" y="1816926"/>
            <a:chExt cx="1027362" cy="400110"/>
          </a:xfrm>
        </p:grpSpPr>
        <p:grpSp>
          <p:nvGrpSpPr>
            <p:cNvPr id="263" name="Group 262"/>
            <p:cNvGrpSpPr>
              <a:grpSpLocks noChangeAspect="1"/>
            </p:cNvGrpSpPr>
            <p:nvPr/>
          </p:nvGrpSpPr>
          <p:grpSpPr>
            <a:xfrm>
              <a:off x="6208362" y="1884112"/>
              <a:ext cx="215005" cy="278242"/>
              <a:chOff x="6504950" y="4350929"/>
              <a:chExt cx="1499461" cy="1940478"/>
            </a:xfrm>
          </p:grpSpPr>
          <p:sp>
            <p:nvSpPr>
              <p:cNvPr id="265" name="Folded Corner 264"/>
              <p:cNvSpPr>
                <a:spLocks noChangeAspect="1"/>
              </p:cNvSpPr>
              <p:nvPr/>
            </p:nvSpPr>
            <p:spPr>
              <a:xfrm rot="10800000" flipH="1">
                <a:off x="6504950" y="4350929"/>
                <a:ext cx="1499461" cy="1940478"/>
              </a:xfrm>
              <a:prstGeom prst="foldedCorner">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66" name="Rectangle 265"/>
              <p:cNvSpPr/>
              <p:nvPr/>
            </p:nvSpPr>
            <p:spPr>
              <a:xfrm>
                <a:off x="6598073" y="4581036"/>
                <a:ext cx="588260" cy="489678"/>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67" name="Rectangle 266"/>
              <p:cNvSpPr/>
              <p:nvPr/>
            </p:nvSpPr>
            <p:spPr>
              <a:xfrm>
                <a:off x="6613338" y="5149577"/>
                <a:ext cx="588260" cy="489678"/>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68" name="Rectangle 267"/>
              <p:cNvSpPr/>
              <p:nvPr/>
            </p:nvSpPr>
            <p:spPr>
              <a:xfrm>
                <a:off x="6620949" y="5718118"/>
                <a:ext cx="588260" cy="489678"/>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69" name="Rectangle 268"/>
              <p:cNvSpPr/>
              <p:nvPr/>
            </p:nvSpPr>
            <p:spPr>
              <a:xfrm>
                <a:off x="7253165" y="4577780"/>
                <a:ext cx="588260" cy="489678"/>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70" name="Rectangle 269"/>
              <p:cNvSpPr/>
              <p:nvPr/>
            </p:nvSpPr>
            <p:spPr>
              <a:xfrm>
                <a:off x="7268430" y="5146321"/>
                <a:ext cx="588263" cy="489677"/>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71" name="Rectangle 270"/>
              <p:cNvSpPr/>
              <p:nvPr/>
            </p:nvSpPr>
            <p:spPr>
              <a:xfrm>
                <a:off x="7276039" y="5714861"/>
                <a:ext cx="588263" cy="489677"/>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264" name="TextBox 263"/>
            <p:cNvSpPr txBox="1"/>
            <p:nvPr/>
          </p:nvSpPr>
          <p:spPr>
            <a:xfrm>
              <a:off x="6399997" y="1816926"/>
              <a:ext cx="835727" cy="400110"/>
            </a:xfrm>
            <a:prstGeom prst="rect">
              <a:avLst/>
            </a:prstGeom>
            <a:noFill/>
          </p:spPr>
          <p:txBody>
            <a:bodyPr wrap="square" rtlCol="0">
              <a:spAutoFit/>
            </a:bodyPr>
            <a:lstStyle/>
            <a:p>
              <a:r>
                <a:rPr lang="en-US" sz="1000" dirty="0">
                  <a:solidFill>
                    <a:srgbClr val="1E4191">
                      <a:lumMod val="60000"/>
                      <a:lumOff val="40000"/>
                    </a:srgbClr>
                  </a:solidFill>
                </a:rPr>
                <a:t>Generated </a:t>
              </a:r>
              <a:br>
                <a:rPr lang="en-US" sz="1000" dirty="0">
                  <a:solidFill>
                    <a:srgbClr val="1E4191">
                      <a:lumMod val="60000"/>
                      <a:lumOff val="40000"/>
                    </a:srgbClr>
                  </a:solidFill>
                </a:rPr>
              </a:br>
              <a:r>
                <a:rPr lang="en-US" sz="1000" dirty="0">
                  <a:solidFill>
                    <a:srgbClr val="1E4191">
                      <a:lumMod val="60000"/>
                      <a:lumOff val="40000"/>
                    </a:srgbClr>
                  </a:solidFill>
                </a:rPr>
                <a:t>Reports</a:t>
              </a:r>
            </a:p>
          </p:txBody>
        </p:sp>
      </p:grpSp>
    </p:spTree>
    <p:extLst>
      <p:ext uri="{BB962C8B-B14F-4D97-AF65-F5344CB8AC3E}">
        <p14:creationId xmlns:p14="http://schemas.microsoft.com/office/powerpoint/2010/main" val="3028849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rgbClr val="1E4191">
              <a:lumMod val="60000"/>
              <a:lumOff val="40000"/>
            </a:srgbClr>
          </a:solidFill>
        </p:spPr>
        <p:txBody>
          <a:bodyPr wrap="square" lIns="0" tIns="0" rIns="0" bIns="0" rtlCol="0"/>
          <a:lstStyle/>
          <a:p>
            <a:pPr>
              <a:defRPr/>
            </a:pPr>
            <a:endParaRPr sz="1266" kern="0">
              <a:solidFill>
                <a:srgbClr val="1E4191"/>
              </a:solidFill>
            </a:endParaRPr>
          </a:p>
        </p:txBody>
      </p:sp>
      <p:sp>
        <p:nvSpPr>
          <p:cNvPr id="6"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endParaRPr>
          </a:p>
        </p:txBody>
      </p:sp>
      <p:sp>
        <p:nvSpPr>
          <p:cNvPr id="7" name="Title 1"/>
          <p:cNvSpPr txBox="1">
            <a:spLocks/>
          </p:cNvSpPr>
          <p:nvPr/>
        </p:nvSpPr>
        <p:spPr>
          <a:xfrm>
            <a:off x="508000" y="268929"/>
            <a:ext cx="11249152" cy="530352"/>
          </a:xfrm>
          <a:prstGeom prst="rect">
            <a:avLst/>
          </a:prstGeom>
        </p:spPr>
        <p:txBody>
          <a:bodyP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FFFFFF"/>
                </a:solidFill>
              </a:rPr>
              <a:t>Prospective Timeline</a:t>
            </a:r>
          </a:p>
        </p:txBody>
      </p:sp>
      <p:grpSp>
        <p:nvGrpSpPr>
          <p:cNvPr id="8" name="Group 7"/>
          <p:cNvGrpSpPr/>
          <p:nvPr/>
        </p:nvGrpSpPr>
        <p:grpSpPr>
          <a:xfrm>
            <a:off x="2045281" y="880151"/>
            <a:ext cx="2004203" cy="5957678"/>
            <a:chOff x="1760774" y="859979"/>
            <a:chExt cx="1691640" cy="5930786"/>
          </a:xfrm>
        </p:grpSpPr>
        <p:sp>
          <p:nvSpPr>
            <p:cNvPr id="9" name="Rectangle 8"/>
            <p:cNvSpPr/>
            <p:nvPr/>
          </p:nvSpPr>
          <p:spPr>
            <a:xfrm>
              <a:off x="1760774" y="859979"/>
              <a:ext cx="1691640" cy="294399"/>
            </a:xfrm>
            <a:prstGeom prst="rect">
              <a:avLst/>
            </a:prstGeom>
            <a:solidFill>
              <a:schemeClr val="tx1">
                <a:lumMod val="60000"/>
                <a:lumOff val="40000"/>
              </a:schemeClr>
            </a:solidFill>
            <a:ln w="9525" cap="flat" cmpd="sng" algn="ctr">
              <a:solidFill>
                <a:srgbClr val="FFFFFF"/>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2000" b="1" dirty="0">
                  <a:solidFill>
                    <a:srgbClr val="FFFFFF"/>
                  </a:solidFill>
                  <a:latin typeface="Calibri"/>
                </a:rPr>
                <a:t>Weeks 3-5</a:t>
              </a:r>
            </a:p>
          </p:txBody>
        </p:sp>
        <p:sp>
          <p:nvSpPr>
            <p:cNvPr id="10" name="Rectangle 9"/>
            <p:cNvSpPr/>
            <p:nvPr/>
          </p:nvSpPr>
          <p:spPr>
            <a:xfrm>
              <a:off x="1760774" y="1196751"/>
              <a:ext cx="1691640" cy="457200"/>
            </a:xfrm>
            <a:prstGeom prst="rect">
              <a:avLst/>
            </a:prstGeom>
            <a:solidFill>
              <a:schemeClr val="tx1">
                <a:lumMod val="60000"/>
                <a:lumOff val="40000"/>
              </a:scheme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400" b="1" dirty="0">
                  <a:solidFill>
                    <a:srgbClr val="FFFFFF"/>
                  </a:solidFill>
                  <a:latin typeface="Calibri"/>
                </a:rPr>
                <a:t>Conception &amp; Design</a:t>
              </a:r>
            </a:p>
          </p:txBody>
        </p:sp>
        <p:sp>
          <p:nvSpPr>
            <p:cNvPr id="11" name="Content Placeholder 14"/>
            <p:cNvSpPr txBox="1">
              <a:spLocks/>
            </p:cNvSpPr>
            <p:nvPr/>
          </p:nvSpPr>
          <p:spPr>
            <a:xfrm>
              <a:off x="1760774" y="1714594"/>
              <a:ext cx="1691640" cy="5076171"/>
            </a:xfrm>
            <a:prstGeom prst="rect">
              <a:avLst/>
            </a:prstGeom>
            <a:solidFill>
              <a:srgbClr val="FFFFFF">
                <a:lumMod val="95000"/>
              </a:srgbClr>
            </a:solidFill>
          </p:spPr>
          <p:txBody>
            <a:bodyPr vert="horz" wrap="square"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Populate initial product backlog</a:t>
              </a:r>
            </a:p>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Refine user stories and define  initial acceptance criteria</a:t>
              </a:r>
            </a:p>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Dev Space Build</a:t>
              </a:r>
            </a:p>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Finalize Architecture</a:t>
              </a:r>
            </a:p>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Predix TS/AM/ </a:t>
              </a:r>
              <a:r>
                <a:rPr lang="en-US" sz="1200" dirty="0" err="1">
                  <a:solidFill>
                    <a:srgbClr val="6A6A6A"/>
                  </a:solidFill>
                  <a:latin typeface="Swis721 BT" pitchFamily="34" charset="0"/>
                  <a:cs typeface="Arial" pitchFamily="34" charset="0"/>
                </a:rPr>
                <a:t>ReportsLab</a:t>
              </a:r>
              <a:r>
                <a:rPr lang="en-US" sz="1200" dirty="0">
                  <a:solidFill>
                    <a:srgbClr val="6A6A6A"/>
                  </a:solidFill>
                  <a:latin typeface="Swis721 BT" pitchFamily="34" charset="0"/>
                  <a:cs typeface="Arial" pitchFamily="34" charset="0"/>
                </a:rPr>
                <a:t> Analysis</a:t>
              </a:r>
            </a:p>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Setup Test TS/AM Data</a:t>
              </a:r>
            </a:p>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Build Initial UI, Services, Report Engine Frameworks</a:t>
              </a:r>
            </a:p>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Create Test Plans</a:t>
              </a:r>
            </a:p>
            <a:p>
              <a:pPr marL="182880" indent="-182880">
                <a:spcBef>
                  <a:spcPts val="300"/>
                </a:spcBef>
                <a:buClr>
                  <a:srgbClr val="1E4191">
                    <a:lumMod val="60000"/>
                    <a:lumOff val="40000"/>
                  </a:srgbClr>
                </a:buClr>
                <a:buSzPct val="120000"/>
                <a:buFont typeface="Wingdings" pitchFamily="2" charset="2"/>
                <a:buChar char="§"/>
                <a:defRPr/>
              </a:pPr>
              <a:endParaRPr lang="en-US" sz="1200" b="1" dirty="0">
                <a:solidFill>
                  <a:srgbClr val="1E4191">
                    <a:lumMod val="60000"/>
                    <a:lumOff val="40000"/>
                  </a:srgbClr>
                </a:solidFill>
                <a:latin typeface="Swis721 BT" pitchFamily="34" charset="0"/>
                <a:cs typeface="Arial" pitchFamily="34" charset="0"/>
              </a:endParaRPr>
            </a:p>
            <a:p>
              <a:pPr>
                <a:lnSpc>
                  <a:spcPct val="110000"/>
                </a:lnSpc>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lnSpc>
                  <a:spcPct val="110000"/>
                </a:lnSpc>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lnSpc>
                  <a:spcPct val="110000"/>
                </a:lnSpc>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lnSpc>
                  <a:spcPct val="110000"/>
                </a:lnSpc>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lnSpc>
                  <a:spcPct val="110000"/>
                </a:lnSpc>
                <a:spcBef>
                  <a:spcPts val="300"/>
                </a:spcBef>
                <a:buClr>
                  <a:srgbClr val="1E4191">
                    <a:lumMod val="60000"/>
                    <a:lumOff val="40000"/>
                  </a:srgbClr>
                </a:buClr>
                <a:buSzPct val="120000"/>
                <a:defRPr/>
              </a:pPr>
              <a:r>
                <a:rPr lang="en-US" sz="1200" b="1" dirty="0">
                  <a:solidFill>
                    <a:srgbClr val="1E4191">
                      <a:lumMod val="60000"/>
                      <a:lumOff val="40000"/>
                    </a:srgbClr>
                  </a:solidFill>
                  <a:latin typeface="Swis721 BT" pitchFamily="34" charset="0"/>
                  <a:cs typeface="Arial" pitchFamily="34" charset="0"/>
                </a:rPr>
                <a:t>Walkthrough: Initial Frameworks and Dev Space </a:t>
              </a:r>
              <a:r>
                <a:rPr lang="en-US" sz="1200" b="1" dirty="0" err="1">
                  <a:solidFill>
                    <a:srgbClr val="1E4191">
                      <a:lumMod val="60000"/>
                      <a:lumOff val="40000"/>
                    </a:srgbClr>
                  </a:solidFill>
                  <a:latin typeface="Swis721 BT" pitchFamily="34" charset="0"/>
                  <a:cs typeface="Arial" pitchFamily="34" charset="0"/>
                </a:rPr>
                <a:t>Env</a:t>
              </a:r>
              <a:r>
                <a:rPr lang="en-US" sz="1200" b="1" dirty="0">
                  <a:solidFill>
                    <a:srgbClr val="1E4191">
                      <a:lumMod val="60000"/>
                      <a:lumOff val="40000"/>
                    </a:srgbClr>
                  </a:solidFill>
                  <a:latin typeface="Swis721 BT" pitchFamily="34" charset="0"/>
                  <a:cs typeface="Arial" pitchFamily="34" charset="0"/>
                </a:rPr>
                <a:t> including Test Data</a:t>
              </a:r>
              <a:endParaRPr lang="en-US" sz="1200" dirty="0">
                <a:solidFill>
                  <a:srgbClr val="6A6A6A"/>
                </a:solidFill>
                <a:latin typeface="Swis721 BT" pitchFamily="34" charset="0"/>
                <a:cs typeface="Arial" pitchFamily="34" charset="0"/>
              </a:endParaRPr>
            </a:p>
          </p:txBody>
        </p:sp>
      </p:grpSp>
      <p:grpSp>
        <p:nvGrpSpPr>
          <p:cNvPr id="12" name="Group 11"/>
          <p:cNvGrpSpPr/>
          <p:nvPr/>
        </p:nvGrpSpPr>
        <p:grpSpPr>
          <a:xfrm>
            <a:off x="4104257" y="880151"/>
            <a:ext cx="1953641" cy="5957679"/>
            <a:chOff x="3501415" y="859979"/>
            <a:chExt cx="1691640" cy="5930787"/>
          </a:xfrm>
        </p:grpSpPr>
        <p:sp>
          <p:nvSpPr>
            <p:cNvPr id="13" name="Rectangle 12"/>
            <p:cNvSpPr/>
            <p:nvPr/>
          </p:nvSpPr>
          <p:spPr>
            <a:xfrm>
              <a:off x="3501415" y="859979"/>
              <a:ext cx="1691640" cy="294399"/>
            </a:xfrm>
            <a:prstGeom prst="rect">
              <a:avLst/>
            </a:prstGeom>
            <a:solidFill>
              <a:schemeClr val="tx1">
                <a:lumMod val="60000"/>
                <a:lumOff val="40000"/>
              </a:schemeClr>
            </a:solidFill>
            <a:ln w="9525" cap="flat" cmpd="sng" algn="ctr">
              <a:solidFill>
                <a:srgbClr val="FFFFFF"/>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2000" b="1" dirty="0">
                  <a:solidFill>
                    <a:srgbClr val="FFFFFF"/>
                  </a:solidFill>
                  <a:latin typeface="Calibri"/>
                </a:rPr>
                <a:t>Sprint 2</a:t>
              </a:r>
            </a:p>
          </p:txBody>
        </p:sp>
        <p:sp>
          <p:nvSpPr>
            <p:cNvPr id="14" name="Rectangle 13"/>
            <p:cNvSpPr/>
            <p:nvPr/>
          </p:nvSpPr>
          <p:spPr>
            <a:xfrm>
              <a:off x="3501415" y="1196751"/>
              <a:ext cx="1691640" cy="457200"/>
            </a:xfrm>
            <a:prstGeom prst="rect">
              <a:avLst/>
            </a:prstGeom>
            <a:solidFill>
              <a:schemeClr val="tx1">
                <a:lumMod val="60000"/>
                <a:lumOff val="40000"/>
              </a:scheme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400" b="1" dirty="0">
                  <a:solidFill>
                    <a:srgbClr val="FFFFFF"/>
                  </a:solidFill>
                  <a:latin typeface="Calibri"/>
                </a:rPr>
                <a:t>Reporting Services Buildout</a:t>
              </a:r>
            </a:p>
          </p:txBody>
        </p:sp>
        <p:sp>
          <p:nvSpPr>
            <p:cNvPr id="15" name="Content Placeholder 14"/>
            <p:cNvSpPr txBox="1">
              <a:spLocks/>
            </p:cNvSpPr>
            <p:nvPr/>
          </p:nvSpPr>
          <p:spPr>
            <a:xfrm>
              <a:off x="3501415" y="1714595"/>
              <a:ext cx="1691640" cy="5076171"/>
            </a:xfrm>
            <a:prstGeom prst="rect">
              <a:avLst/>
            </a:prstGeom>
            <a:solidFill>
              <a:srgbClr val="FFFFFF">
                <a:lumMod val="95000"/>
              </a:srgbClr>
            </a:solidFill>
          </p:spPr>
          <p:txBody>
            <a:bodyPr vert="horz" wrap="square"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82880" indent="-182880">
                <a:spcBef>
                  <a:spcPts val="300"/>
                </a:spcBef>
                <a:buClr>
                  <a:srgbClr val="5881DD"/>
                </a:buClr>
                <a:buSzPct val="120000"/>
                <a:buFont typeface="Wingdings" pitchFamily="2" charset="2"/>
                <a:buChar char="§"/>
                <a:defRPr/>
              </a:pPr>
              <a:r>
                <a:rPr lang="en-US" sz="1200" dirty="0">
                  <a:solidFill>
                    <a:srgbClr val="6A6A6A"/>
                  </a:solidFill>
                  <a:latin typeface="Swis721 BT" pitchFamily="34" charset="0"/>
                  <a:cs typeface="Arial" pitchFamily="34" charset="0"/>
                </a:rPr>
                <a:t>Security &amp; Authentication</a:t>
              </a:r>
            </a:p>
            <a:p>
              <a:pPr marL="182880" indent="-182880">
                <a:spcBef>
                  <a:spcPts val="300"/>
                </a:spcBef>
                <a:buClr>
                  <a:srgbClr val="5881DD"/>
                </a:buClr>
                <a:buSzPct val="120000"/>
                <a:buFont typeface="Wingdings" pitchFamily="2" charset="2"/>
                <a:buChar char="§"/>
                <a:defRPr/>
              </a:pPr>
              <a:r>
                <a:rPr lang="en-US" sz="1200" dirty="0">
                  <a:solidFill>
                    <a:srgbClr val="6A6A6A"/>
                  </a:solidFill>
                  <a:latin typeface="Swis721 BT" pitchFamily="34" charset="0"/>
                  <a:cs typeface="Arial" pitchFamily="34" charset="0"/>
                </a:rPr>
                <a:t>Reports UI first Phase</a:t>
              </a:r>
            </a:p>
            <a:p>
              <a:pPr marL="182880" indent="-182880">
                <a:spcBef>
                  <a:spcPts val="300"/>
                </a:spcBef>
                <a:buClr>
                  <a:srgbClr val="5881DD"/>
                </a:buClr>
                <a:buSzPct val="120000"/>
                <a:buFont typeface="Wingdings" pitchFamily="2" charset="2"/>
                <a:buChar char="§"/>
                <a:defRPr/>
              </a:pPr>
              <a:r>
                <a:rPr lang="en-US" sz="1200" dirty="0">
                  <a:solidFill>
                    <a:srgbClr val="6A6A6A"/>
                  </a:solidFill>
                  <a:latin typeface="Swis721 BT" pitchFamily="34" charset="0"/>
                  <a:cs typeface="Arial" pitchFamily="34" charset="0"/>
                </a:rPr>
                <a:t>Reporting Services first Phase</a:t>
              </a:r>
            </a:p>
            <a:p>
              <a:pPr marL="182880" indent="-182880">
                <a:spcBef>
                  <a:spcPts val="300"/>
                </a:spcBef>
                <a:buClr>
                  <a:srgbClr val="5881DD"/>
                </a:buClr>
                <a:buSzPct val="120000"/>
                <a:buFont typeface="Wingdings" pitchFamily="2" charset="2"/>
                <a:buChar char="§"/>
                <a:defRPr/>
              </a:pPr>
              <a:r>
                <a:rPr lang="en-US" sz="1200" dirty="0">
                  <a:solidFill>
                    <a:srgbClr val="6A6A6A"/>
                  </a:solidFill>
                  <a:latin typeface="Swis721 BT" pitchFamily="34" charset="0"/>
                  <a:cs typeface="Arial" pitchFamily="34" charset="0"/>
                </a:rPr>
                <a:t>UI Web Services build</a:t>
              </a:r>
            </a:p>
            <a:p>
              <a:pPr marL="182880" indent="-182880">
                <a:spcBef>
                  <a:spcPts val="300"/>
                </a:spcBef>
                <a:buClr>
                  <a:srgbClr val="5881DD"/>
                </a:buClr>
                <a:buSzPct val="120000"/>
                <a:buFont typeface="Wingdings" pitchFamily="2" charset="2"/>
                <a:buChar char="§"/>
                <a:defRPr/>
              </a:pPr>
              <a:endParaRPr lang="en-US" sz="1200" dirty="0">
                <a:solidFill>
                  <a:srgbClr val="6A6A6A"/>
                </a:solidFill>
                <a:latin typeface="Swis721 BT" pitchFamily="34" charset="0"/>
                <a:cs typeface="Arial" pitchFamily="34" charset="0"/>
              </a:endParaRPr>
            </a:p>
            <a:p>
              <a:pPr marL="182880" indent="-182880">
                <a:spcBef>
                  <a:spcPts val="300"/>
                </a:spcBef>
                <a:buClr>
                  <a:srgbClr val="5881DD"/>
                </a:buClr>
                <a:buSzPct val="120000"/>
                <a:buFont typeface="Wingdings" pitchFamily="2" charset="2"/>
                <a:buChar char="§"/>
                <a:defRPr/>
              </a:pPr>
              <a:endParaRPr lang="en-US" sz="1200" dirty="0">
                <a:solidFill>
                  <a:srgbClr val="6A6A6A"/>
                </a:solidFill>
                <a:latin typeface="Swis721 BT" pitchFamily="34" charset="0"/>
                <a:cs typeface="Arial" pitchFamily="34" charset="0"/>
              </a:endParaRPr>
            </a:p>
            <a:p>
              <a:pPr marL="182880" indent="-182880">
                <a:spcBef>
                  <a:spcPts val="300"/>
                </a:spcBef>
                <a:buClr>
                  <a:srgbClr val="5881DD"/>
                </a:buClr>
                <a:buSzPct val="120000"/>
                <a:buFont typeface="Wingdings" pitchFamily="2" charset="2"/>
                <a:buChar char="§"/>
                <a:defRPr/>
              </a:pPr>
              <a:endParaRPr lang="en-US" sz="1200" dirty="0">
                <a:solidFill>
                  <a:srgbClr val="6A6A6A"/>
                </a:solidFill>
                <a:latin typeface="Swis721 BT" pitchFamily="34" charset="0"/>
                <a:cs typeface="Arial" pitchFamily="34" charset="0"/>
              </a:endParaRPr>
            </a:p>
            <a:p>
              <a:pPr>
                <a:spcBef>
                  <a:spcPts val="300"/>
                </a:spcBef>
                <a:buClr>
                  <a:srgbClr val="5881DD"/>
                </a:buClr>
                <a:buSzPct val="120000"/>
                <a:defRPr/>
              </a:pPr>
              <a:endParaRPr lang="en-US" sz="1200" dirty="0">
                <a:solidFill>
                  <a:srgbClr val="6A6A6A"/>
                </a:solidFill>
                <a:latin typeface="Swis721 BT" pitchFamily="34" charset="0"/>
                <a:cs typeface="Arial" pitchFamily="34" charset="0"/>
              </a:endParaRPr>
            </a:p>
            <a:p>
              <a:pPr>
                <a:spcBef>
                  <a:spcPts val="300"/>
                </a:spcBef>
                <a:buClr>
                  <a:srgbClr val="5881DD"/>
                </a:buClr>
                <a:buSzPct val="120000"/>
                <a:defRPr/>
              </a:pPr>
              <a:endParaRPr lang="en-US" sz="1200" dirty="0">
                <a:solidFill>
                  <a:srgbClr val="6A6A6A"/>
                </a:solidFill>
                <a:latin typeface="Swis721 BT" pitchFamily="34" charset="0"/>
                <a:cs typeface="Arial" pitchFamily="34" charset="0"/>
              </a:endParaRPr>
            </a:p>
            <a:p>
              <a:pPr>
                <a:spcBef>
                  <a:spcPts val="300"/>
                </a:spcBef>
                <a:buClr>
                  <a:srgbClr val="5881DD"/>
                </a:buClr>
                <a:buSzPct val="120000"/>
                <a:defRPr/>
              </a:pPr>
              <a:endParaRPr lang="en-US" sz="1200" dirty="0">
                <a:solidFill>
                  <a:srgbClr val="6A6A6A"/>
                </a:solidFill>
                <a:latin typeface="Swis721 BT" pitchFamily="34" charset="0"/>
                <a:cs typeface="Arial" pitchFamily="34" charset="0"/>
              </a:endParaRPr>
            </a:p>
            <a:p>
              <a:pPr marL="182880" indent="-182880">
                <a:spcBef>
                  <a:spcPts val="300"/>
                </a:spcBef>
                <a:buClr>
                  <a:srgbClr val="1E4191">
                    <a:lumMod val="60000"/>
                    <a:lumOff val="40000"/>
                  </a:srgbClr>
                </a:buClr>
                <a:buSzPct val="120000"/>
                <a:buFont typeface="Wingdings" pitchFamily="2" charset="2"/>
                <a:buChar char="§"/>
                <a:defRPr/>
              </a:pPr>
              <a:endParaRPr lang="en-US" sz="1200" dirty="0">
                <a:solidFill>
                  <a:srgbClr val="6A6A6A"/>
                </a:solidFill>
                <a:latin typeface="Swis721 BT" pitchFamily="34" charset="0"/>
                <a:cs typeface="Arial" pitchFamily="34" charset="0"/>
              </a:endParaRPr>
            </a:p>
            <a:p>
              <a:pPr marL="182880" indent="-182880">
                <a:spcBef>
                  <a:spcPts val="300"/>
                </a:spcBef>
                <a:buClr>
                  <a:srgbClr val="1E4191">
                    <a:lumMod val="60000"/>
                    <a:lumOff val="40000"/>
                  </a:srgbClr>
                </a:buClr>
                <a:buSzPct val="120000"/>
                <a:buFont typeface="Wingdings" pitchFamily="2" charset="2"/>
                <a:buChar char="§"/>
                <a:defRPr/>
              </a:pPr>
              <a:endParaRPr lang="en-US" sz="1200" dirty="0">
                <a:solidFill>
                  <a:srgbClr val="6A6A6A"/>
                </a:solidFill>
                <a:latin typeface="Swis721 BT" pitchFamily="34" charset="0"/>
                <a:cs typeface="Arial" pitchFamily="34" charset="0"/>
              </a:endParaRPr>
            </a:p>
            <a:p>
              <a:pPr marL="182880" indent="-182880">
                <a:spcBef>
                  <a:spcPts val="300"/>
                </a:spcBef>
                <a:buClr>
                  <a:srgbClr val="1E4191">
                    <a:lumMod val="60000"/>
                    <a:lumOff val="40000"/>
                  </a:srgbClr>
                </a:buClr>
                <a:buSzPct val="120000"/>
                <a:buFont typeface="Wingdings" pitchFamily="2" charset="2"/>
                <a:buChar char="§"/>
                <a:defRPr/>
              </a:pPr>
              <a:endParaRPr lang="en-US" sz="1200" dirty="0">
                <a:solidFill>
                  <a:srgbClr val="6A6A6A"/>
                </a:solidFill>
                <a:latin typeface="Swis721 BT" pitchFamily="34" charset="0"/>
                <a:cs typeface="Arial" pitchFamily="34" charset="0"/>
              </a:endParaRPr>
            </a:p>
            <a:p>
              <a:pPr>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spcBef>
                  <a:spcPts val="300"/>
                </a:spcBef>
                <a:buClr>
                  <a:srgbClr val="1E4191">
                    <a:lumMod val="60000"/>
                    <a:lumOff val="40000"/>
                  </a:srgbClr>
                </a:buClr>
                <a:buSzPct val="120000"/>
                <a:defRPr/>
              </a:pPr>
              <a:r>
                <a:rPr lang="en-US" sz="1200" b="1" dirty="0">
                  <a:solidFill>
                    <a:srgbClr val="1E4191">
                      <a:lumMod val="60000"/>
                      <a:lumOff val="40000"/>
                    </a:srgbClr>
                  </a:solidFill>
                  <a:latin typeface="Swis721 BT" pitchFamily="34" charset="0"/>
                  <a:cs typeface="Arial" pitchFamily="34" charset="0"/>
                </a:rPr>
                <a:t>Demo: reports with Line Chart, Bar Chart</a:t>
              </a:r>
            </a:p>
          </p:txBody>
        </p:sp>
      </p:grpSp>
      <p:grpSp>
        <p:nvGrpSpPr>
          <p:cNvPr id="20" name="Group 19"/>
          <p:cNvGrpSpPr/>
          <p:nvPr/>
        </p:nvGrpSpPr>
        <p:grpSpPr>
          <a:xfrm>
            <a:off x="17148" y="880151"/>
            <a:ext cx="1977332" cy="5957679"/>
            <a:chOff x="17148" y="859979"/>
            <a:chExt cx="1691640" cy="5930787"/>
          </a:xfrm>
        </p:grpSpPr>
        <p:sp>
          <p:nvSpPr>
            <p:cNvPr id="21" name="Rectangle 20"/>
            <p:cNvSpPr/>
            <p:nvPr/>
          </p:nvSpPr>
          <p:spPr>
            <a:xfrm>
              <a:off x="17148" y="859979"/>
              <a:ext cx="1691640" cy="294399"/>
            </a:xfrm>
            <a:prstGeom prst="rect">
              <a:avLst/>
            </a:prstGeom>
            <a:solidFill>
              <a:schemeClr val="tx1">
                <a:lumMod val="60000"/>
                <a:lumOff val="40000"/>
              </a:schemeClr>
            </a:solidFill>
            <a:ln w="9525" cap="flat" cmpd="sng" algn="ctr">
              <a:solidFill>
                <a:srgbClr val="FFFFFF"/>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2000" b="1" dirty="0">
                  <a:solidFill>
                    <a:srgbClr val="FFFFFF"/>
                  </a:solidFill>
                  <a:latin typeface="Calibri"/>
                </a:rPr>
                <a:t>Weeks 1-2</a:t>
              </a:r>
            </a:p>
          </p:txBody>
        </p:sp>
        <p:sp>
          <p:nvSpPr>
            <p:cNvPr id="22" name="Rectangle 21"/>
            <p:cNvSpPr/>
            <p:nvPr/>
          </p:nvSpPr>
          <p:spPr>
            <a:xfrm>
              <a:off x="17148" y="1196750"/>
              <a:ext cx="1691640" cy="457200"/>
            </a:xfrm>
            <a:prstGeom prst="rect">
              <a:avLst/>
            </a:prstGeom>
            <a:solidFill>
              <a:schemeClr val="tx1">
                <a:lumMod val="60000"/>
                <a:lumOff val="40000"/>
              </a:scheme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400" b="1" dirty="0">
                  <a:solidFill>
                    <a:srgbClr val="FFFFFF"/>
                  </a:solidFill>
                  <a:latin typeface="Calibri"/>
                </a:rPr>
                <a:t>Foundational Readiness</a:t>
              </a:r>
            </a:p>
          </p:txBody>
        </p:sp>
        <p:sp>
          <p:nvSpPr>
            <p:cNvPr id="23" name="Content Placeholder 14"/>
            <p:cNvSpPr txBox="1">
              <a:spLocks/>
            </p:cNvSpPr>
            <p:nvPr/>
          </p:nvSpPr>
          <p:spPr>
            <a:xfrm>
              <a:off x="17148" y="1714595"/>
              <a:ext cx="1691640" cy="5076171"/>
            </a:xfrm>
            <a:prstGeom prst="rect">
              <a:avLst/>
            </a:prstGeom>
            <a:solidFill>
              <a:srgbClr val="FFFFFF">
                <a:lumMod val="95000"/>
              </a:srgbClr>
            </a:solidFill>
          </p:spPr>
          <p:txBody>
            <a:bodyPr vert="horz" wrap="square"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Onboard architect, technical product owner, dev engineers, SDETs</a:t>
              </a:r>
            </a:p>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Training &amp; indoctrination for dev engineers on targeted microservices/</a:t>
              </a:r>
              <a:br>
                <a:rPr lang="en-US" sz="1200" dirty="0">
                  <a:solidFill>
                    <a:srgbClr val="6A6A6A"/>
                  </a:solidFill>
                  <a:latin typeface="Swis721 BT" pitchFamily="34" charset="0"/>
                  <a:cs typeface="Arial" pitchFamily="34" charset="0"/>
                </a:rPr>
              </a:br>
              <a:r>
                <a:rPr lang="en-US" sz="1200" dirty="0">
                  <a:solidFill>
                    <a:srgbClr val="6A6A6A"/>
                  </a:solidFill>
                  <a:latin typeface="Swis721 BT" pitchFamily="34" charset="0"/>
                  <a:cs typeface="Arial" pitchFamily="34" charset="0"/>
                </a:rPr>
                <a:t>cloud platform(s), microservices frameworks, tools, processes and methodology in use on project</a:t>
              </a:r>
            </a:p>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Set up Agile team tools (JIRA, Confluence, etc.)</a:t>
              </a:r>
            </a:p>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Set up architecture repository</a:t>
              </a:r>
            </a:p>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Set up quality management tools</a:t>
              </a:r>
            </a:p>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Set up build automation pipelines (CI/CD)</a:t>
              </a:r>
            </a:p>
          </p:txBody>
        </p:sp>
      </p:grpSp>
      <p:grpSp>
        <p:nvGrpSpPr>
          <p:cNvPr id="36" name="Group 35"/>
          <p:cNvGrpSpPr/>
          <p:nvPr/>
        </p:nvGrpSpPr>
        <p:grpSpPr>
          <a:xfrm>
            <a:off x="6129002" y="889225"/>
            <a:ext cx="1953641" cy="5957679"/>
            <a:chOff x="3501415" y="859979"/>
            <a:chExt cx="1691640" cy="5930787"/>
          </a:xfrm>
        </p:grpSpPr>
        <p:sp>
          <p:nvSpPr>
            <p:cNvPr id="37" name="Rectangle 36"/>
            <p:cNvSpPr/>
            <p:nvPr/>
          </p:nvSpPr>
          <p:spPr>
            <a:xfrm>
              <a:off x="3501415" y="859979"/>
              <a:ext cx="1691640" cy="294399"/>
            </a:xfrm>
            <a:prstGeom prst="rect">
              <a:avLst/>
            </a:prstGeom>
            <a:solidFill>
              <a:schemeClr val="tx1">
                <a:lumMod val="60000"/>
                <a:lumOff val="40000"/>
              </a:schemeClr>
            </a:solidFill>
            <a:ln w="9525" cap="flat" cmpd="sng" algn="ctr">
              <a:solidFill>
                <a:srgbClr val="FFFFFF"/>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2000" b="1" dirty="0">
                  <a:solidFill>
                    <a:srgbClr val="FFFFFF"/>
                  </a:solidFill>
                  <a:latin typeface="Calibri"/>
                </a:rPr>
                <a:t>Sprint 3</a:t>
              </a:r>
            </a:p>
          </p:txBody>
        </p:sp>
        <p:sp>
          <p:nvSpPr>
            <p:cNvPr id="38" name="Rectangle 37"/>
            <p:cNvSpPr/>
            <p:nvPr/>
          </p:nvSpPr>
          <p:spPr>
            <a:xfrm>
              <a:off x="3501415" y="1196751"/>
              <a:ext cx="1691640" cy="457200"/>
            </a:xfrm>
            <a:prstGeom prst="rect">
              <a:avLst/>
            </a:prstGeom>
            <a:solidFill>
              <a:schemeClr val="tx1">
                <a:lumMod val="60000"/>
                <a:lumOff val="40000"/>
              </a:scheme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400" b="1" dirty="0">
                  <a:solidFill>
                    <a:srgbClr val="FFFFFF"/>
                  </a:solidFill>
                  <a:latin typeface="Calibri"/>
                </a:rPr>
                <a:t>Reporting Services Buildout</a:t>
              </a:r>
            </a:p>
          </p:txBody>
        </p:sp>
        <p:sp>
          <p:nvSpPr>
            <p:cNvPr id="39" name="Content Placeholder 14"/>
            <p:cNvSpPr txBox="1">
              <a:spLocks/>
            </p:cNvSpPr>
            <p:nvPr/>
          </p:nvSpPr>
          <p:spPr>
            <a:xfrm>
              <a:off x="3501415" y="1714595"/>
              <a:ext cx="1691640" cy="5076171"/>
            </a:xfrm>
            <a:prstGeom prst="rect">
              <a:avLst/>
            </a:prstGeom>
            <a:solidFill>
              <a:srgbClr val="FFFFFF">
                <a:lumMod val="95000"/>
              </a:srgbClr>
            </a:solidFill>
          </p:spPr>
          <p:txBody>
            <a:bodyPr vert="horz" wrap="square"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82880" indent="-182880">
                <a:spcBef>
                  <a:spcPts val="300"/>
                </a:spcBef>
                <a:buClr>
                  <a:srgbClr val="5881DD"/>
                </a:buClr>
                <a:buSzPct val="120000"/>
                <a:buFont typeface="Wingdings" pitchFamily="2" charset="2"/>
                <a:buChar char="§"/>
                <a:defRPr/>
              </a:pPr>
              <a:r>
                <a:rPr lang="en-US" sz="1200" dirty="0">
                  <a:solidFill>
                    <a:srgbClr val="6A6A6A"/>
                  </a:solidFill>
                  <a:latin typeface="Swis721 BT" pitchFamily="34" charset="0"/>
                  <a:cs typeface="Arial" pitchFamily="34" charset="0"/>
                </a:rPr>
                <a:t>Reports UI Second Phase</a:t>
              </a:r>
            </a:p>
            <a:p>
              <a:pPr marL="182880" indent="-182880">
                <a:spcBef>
                  <a:spcPts val="300"/>
                </a:spcBef>
                <a:buClr>
                  <a:srgbClr val="5881DD"/>
                </a:buClr>
                <a:buSzPct val="120000"/>
                <a:buFont typeface="Wingdings" pitchFamily="2" charset="2"/>
                <a:buChar char="§"/>
                <a:defRPr/>
              </a:pPr>
              <a:r>
                <a:rPr lang="en-US" sz="1200" dirty="0">
                  <a:solidFill>
                    <a:srgbClr val="6A6A6A"/>
                  </a:solidFill>
                  <a:latin typeface="Swis721 BT" pitchFamily="34" charset="0"/>
                  <a:cs typeface="Arial" pitchFamily="34" charset="0"/>
                </a:rPr>
                <a:t>Reporting Services Second Phase</a:t>
              </a:r>
            </a:p>
            <a:p>
              <a:pPr marL="182880" indent="-182880">
                <a:spcBef>
                  <a:spcPts val="300"/>
                </a:spcBef>
                <a:buClr>
                  <a:srgbClr val="5881DD"/>
                </a:buClr>
                <a:buSzPct val="120000"/>
                <a:buFont typeface="Wingdings" pitchFamily="2" charset="2"/>
                <a:buChar char="§"/>
                <a:defRPr/>
              </a:pPr>
              <a:r>
                <a:rPr lang="en-US" sz="1200" dirty="0">
                  <a:solidFill>
                    <a:srgbClr val="6A6A6A"/>
                  </a:solidFill>
                  <a:latin typeface="Swis721 BT" pitchFamily="34" charset="0"/>
                  <a:cs typeface="Arial" pitchFamily="34" charset="0"/>
                </a:rPr>
                <a:t>Reports History</a:t>
              </a:r>
            </a:p>
            <a:p>
              <a:pPr marL="182880" indent="-182880">
                <a:spcBef>
                  <a:spcPts val="300"/>
                </a:spcBef>
                <a:buClr>
                  <a:srgbClr val="5881DD"/>
                </a:buClr>
                <a:buSzPct val="120000"/>
                <a:buFont typeface="Wingdings" pitchFamily="2" charset="2"/>
                <a:buChar char="§"/>
                <a:defRPr/>
              </a:pPr>
              <a:r>
                <a:rPr lang="en-US" sz="1200" dirty="0">
                  <a:solidFill>
                    <a:srgbClr val="6A6A6A"/>
                  </a:solidFill>
                  <a:latin typeface="Swis721 BT" pitchFamily="34" charset="0"/>
                  <a:cs typeface="Arial" pitchFamily="34" charset="0"/>
                </a:rPr>
                <a:t>Reports Preview</a:t>
              </a:r>
            </a:p>
            <a:p>
              <a:pPr marL="182880" indent="-182880">
                <a:spcBef>
                  <a:spcPts val="300"/>
                </a:spcBef>
                <a:buClr>
                  <a:srgbClr val="5881DD"/>
                </a:buClr>
                <a:buSzPct val="120000"/>
                <a:buFont typeface="Wingdings" pitchFamily="2" charset="2"/>
                <a:buChar char="§"/>
                <a:defRPr/>
              </a:pPr>
              <a:r>
                <a:rPr lang="en-US" sz="1200" dirty="0">
                  <a:solidFill>
                    <a:srgbClr val="6A6A6A"/>
                  </a:solidFill>
                  <a:latin typeface="Swis721 BT" pitchFamily="34" charset="0"/>
                  <a:cs typeface="Arial" pitchFamily="34" charset="0"/>
                </a:rPr>
                <a:t>Reports Scheduler UI</a:t>
              </a:r>
            </a:p>
            <a:p>
              <a:pPr marL="182880" indent="-182880">
                <a:spcBef>
                  <a:spcPts val="300"/>
                </a:spcBef>
                <a:buClr>
                  <a:srgbClr val="5881DD"/>
                </a:buClr>
                <a:buSzPct val="120000"/>
                <a:buFont typeface="Wingdings" pitchFamily="2" charset="2"/>
                <a:buChar char="§"/>
                <a:defRPr/>
              </a:pPr>
              <a:r>
                <a:rPr lang="en-US" sz="1200" dirty="0">
                  <a:solidFill>
                    <a:srgbClr val="6A6A6A"/>
                  </a:solidFill>
                  <a:latin typeface="Swis721 BT" pitchFamily="34" charset="0"/>
                  <a:cs typeface="Arial" pitchFamily="34" charset="0"/>
                </a:rPr>
                <a:t>Data Federation Layer Analysis</a:t>
              </a:r>
            </a:p>
            <a:p>
              <a:pPr marL="182880" indent="-182880">
                <a:spcBef>
                  <a:spcPts val="300"/>
                </a:spcBef>
                <a:buClr>
                  <a:srgbClr val="5881DD"/>
                </a:buClr>
                <a:buSzPct val="120000"/>
                <a:buFont typeface="Wingdings" pitchFamily="2" charset="2"/>
                <a:buChar char="§"/>
                <a:defRPr/>
              </a:pPr>
              <a:endParaRPr lang="en-US" sz="1200" dirty="0">
                <a:solidFill>
                  <a:srgbClr val="6A6A6A"/>
                </a:solidFill>
                <a:latin typeface="Swis721 BT" pitchFamily="34" charset="0"/>
                <a:cs typeface="Arial" pitchFamily="34" charset="0"/>
              </a:endParaRPr>
            </a:p>
            <a:p>
              <a:pPr marL="182880" indent="-182880">
                <a:spcBef>
                  <a:spcPts val="300"/>
                </a:spcBef>
                <a:buClr>
                  <a:srgbClr val="5881DD"/>
                </a:buClr>
                <a:buSzPct val="120000"/>
                <a:buFont typeface="Wingdings" pitchFamily="2" charset="2"/>
                <a:buChar char="§"/>
                <a:defRPr/>
              </a:pPr>
              <a:endParaRPr lang="en-US" sz="1200" dirty="0">
                <a:solidFill>
                  <a:srgbClr val="6A6A6A"/>
                </a:solidFill>
                <a:latin typeface="Swis721 BT" pitchFamily="34" charset="0"/>
                <a:cs typeface="Arial" pitchFamily="34" charset="0"/>
              </a:endParaRPr>
            </a:p>
            <a:p>
              <a:pPr marL="182880" indent="-182880">
                <a:spcBef>
                  <a:spcPts val="300"/>
                </a:spcBef>
                <a:buClr>
                  <a:srgbClr val="1E4191">
                    <a:lumMod val="60000"/>
                    <a:lumOff val="40000"/>
                  </a:srgbClr>
                </a:buClr>
                <a:buSzPct val="120000"/>
                <a:buFont typeface="Wingdings" pitchFamily="2" charset="2"/>
                <a:buChar char="§"/>
                <a:defRPr/>
              </a:pPr>
              <a:endParaRPr lang="en-US" sz="1200" dirty="0">
                <a:solidFill>
                  <a:srgbClr val="6A6A6A"/>
                </a:solidFill>
                <a:latin typeface="Swis721 BT" pitchFamily="34" charset="0"/>
                <a:cs typeface="Arial" pitchFamily="34" charset="0"/>
              </a:endParaRPr>
            </a:p>
            <a:p>
              <a:pPr marL="182880" indent="-182880">
                <a:spcBef>
                  <a:spcPts val="300"/>
                </a:spcBef>
                <a:buClr>
                  <a:srgbClr val="1E4191">
                    <a:lumMod val="60000"/>
                    <a:lumOff val="40000"/>
                  </a:srgbClr>
                </a:buClr>
                <a:buSzPct val="120000"/>
                <a:buFont typeface="Wingdings" pitchFamily="2" charset="2"/>
                <a:buChar char="§"/>
                <a:defRPr/>
              </a:pPr>
              <a:endParaRPr lang="en-US" sz="1200" dirty="0">
                <a:solidFill>
                  <a:srgbClr val="6A6A6A"/>
                </a:solidFill>
                <a:latin typeface="Swis721 BT" pitchFamily="34" charset="0"/>
                <a:cs typeface="Arial" pitchFamily="34" charset="0"/>
              </a:endParaRPr>
            </a:p>
            <a:p>
              <a:pPr>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spcBef>
                  <a:spcPts val="300"/>
                </a:spcBef>
                <a:buClr>
                  <a:srgbClr val="1E4191">
                    <a:lumMod val="60000"/>
                    <a:lumOff val="40000"/>
                  </a:srgbClr>
                </a:buClr>
                <a:buSzPct val="120000"/>
                <a:defRPr/>
              </a:pPr>
              <a:r>
                <a:rPr lang="en-US" sz="1200" b="1" dirty="0">
                  <a:solidFill>
                    <a:srgbClr val="1E4191">
                      <a:lumMod val="60000"/>
                      <a:lumOff val="40000"/>
                    </a:srgbClr>
                  </a:solidFill>
                  <a:latin typeface="Swis721 BT" pitchFamily="34" charset="0"/>
                  <a:cs typeface="Arial" pitchFamily="34" charset="0"/>
                </a:rPr>
                <a:t>Demo: Reports with more components</a:t>
              </a:r>
            </a:p>
          </p:txBody>
        </p:sp>
      </p:grpSp>
      <p:grpSp>
        <p:nvGrpSpPr>
          <p:cNvPr id="40" name="Group 39"/>
          <p:cNvGrpSpPr/>
          <p:nvPr/>
        </p:nvGrpSpPr>
        <p:grpSpPr>
          <a:xfrm>
            <a:off x="8171884" y="880151"/>
            <a:ext cx="1953641" cy="5957679"/>
            <a:chOff x="3501415" y="859979"/>
            <a:chExt cx="1691640" cy="5930787"/>
          </a:xfrm>
        </p:grpSpPr>
        <p:sp>
          <p:nvSpPr>
            <p:cNvPr id="41" name="Rectangle 40"/>
            <p:cNvSpPr/>
            <p:nvPr/>
          </p:nvSpPr>
          <p:spPr>
            <a:xfrm>
              <a:off x="3501415" y="859979"/>
              <a:ext cx="1691640" cy="294399"/>
            </a:xfrm>
            <a:prstGeom prst="rect">
              <a:avLst/>
            </a:prstGeom>
            <a:solidFill>
              <a:schemeClr val="tx1">
                <a:lumMod val="60000"/>
                <a:lumOff val="40000"/>
              </a:schemeClr>
            </a:solidFill>
            <a:ln w="9525" cap="flat" cmpd="sng" algn="ctr">
              <a:solidFill>
                <a:srgbClr val="FFFFFF"/>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2000" b="1" dirty="0">
                  <a:solidFill>
                    <a:srgbClr val="FFFFFF"/>
                  </a:solidFill>
                  <a:latin typeface="Calibri"/>
                </a:rPr>
                <a:t>Sprint 4</a:t>
              </a:r>
            </a:p>
          </p:txBody>
        </p:sp>
        <p:sp>
          <p:nvSpPr>
            <p:cNvPr id="42" name="Rectangle 41"/>
            <p:cNvSpPr/>
            <p:nvPr/>
          </p:nvSpPr>
          <p:spPr>
            <a:xfrm>
              <a:off x="3501415" y="1196751"/>
              <a:ext cx="1691640" cy="457200"/>
            </a:xfrm>
            <a:prstGeom prst="rect">
              <a:avLst/>
            </a:prstGeom>
            <a:solidFill>
              <a:schemeClr val="tx1">
                <a:lumMod val="60000"/>
                <a:lumOff val="40000"/>
              </a:scheme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400" b="1" dirty="0">
                  <a:solidFill>
                    <a:srgbClr val="FFFFFF"/>
                  </a:solidFill>
                  <a:latin typeface="Calibri"/>
                </a:rPr>
                <a:t>Reporting Services Buildout</a:t>
              </a:r>
            </a:p>
          </p:txBody>
        </p:sp>
        <p:sp>
          <p:nvSpPr>
            <p:cNvPr id="43" name="Content Placeholder 14"/>
            <p:cNvSpPr txBox="1">
              <a:spLocks/>
            </p:cNvSpPr>
            <p:nvPr/>
          </p:nvSpPr>
          <p:spPr>
            <a:xfrm>
              <a:off x="3501415" y="1714595"/>
              <a:ext cx="1691640" cy="5076171"/>
            </a:xfrm>
            <a:prstGeom prst="rect">
              <a:avLst/>
            </a:prstGeom>
            <a:solidFill>
              <a:srgbClr val="FFFFFF">
                <a:lumMod val="95000"/>
              </a:srgbClr>
            </a:solidFill>
          </p:spPr>
          <p:txBody>
            <a:bodyPr vert="horz" wrap="square"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82880" indent="-182880">
                <a:spcBef>
                  <a:spcPts val="300"/>
                </a:spcBef>
                <a:buClr>
                  <a:srgbClr val="5881DD"/>
                </a:buClr>
                <a:buSzPct val="120000"/>
                <a:buFont typeface="Wingdings" pitchFamily="2" charset="2"/>
                <a:buChar char="§"/>
                <a:defRPr/>
              </a:pPr>
              <a:r>
                <a:rPr lang="en-US" sz="1200" dirty="0">
                  <a:solidFill>
                    <a:srgbClr val="6A6A6A"/>
                  </a:solidFill>
                  <a:latin typeface="Swis721 BT" pitchFamily="34" charset="0"/>
                  <a:cs typeface="Arial" pitchFamily="34" charset="0"/>
                </a:rPr>
                <a:t>CSV Reports</a:t>
              </a:r>
            </a:p>
            <a:p>
              <a:pPr marL="182880" indent="-182880">
                <a:spcBef>
                  <a:spcPts val="300"/>
                </a:spcBef>
                <a:buClr>
                  <a:srgbClr val="5881DD"/>
                </a:buClr>
                <a:buSzPct val="120000"/>
                <a:buFont typeface="Wingdings" pitchFamily="2" charset="2"/>
                <a:buChar char="§"/>
                <a:defRPr/>
              </a:pPr>
              <a:r>
                <a:rPr lang="en-US" sz="1200" dirty="0">
                  <a:solidFill>
                    <a:srgbClr val="6A6A6A"/>
                  </a:solidFill>
                  <a:latin typeface="Swis721 BT" pitchFamily="34" charset="0"/>
                  <a:cs typeface="Arial" pitchFamily="34" charset="0"/>
                </a:rPr>
                <a:t>Reports Generation Queuing System</a:t>
              </a:r>
            </a:p>
            <a:p>
              <a:pPr marL="182880" indent="-182880">
                <a:spcBef>
                  <a:spcPts val="300"/>
                </a:spcBef>
                <a:buClr>
                  <a:srgbClr val="5881DD"/>
                </a:buClr>
                <a:buSzPct val="120000"/>
                <a:buFont typeface="Wingdings" pitchFamily="2" charset="2"/>
                <a:buChar char="§"/>
                <a:defRPr/>
              </a:pPr>
              <a:r>
                <a:rPr lang="en-US" sz="1200" dirty="0">
                  <a:solidFill>
                    <a:srgbClr val="6A6A6A"/>
                  </a:solidFill>
                  <a:latin typeface="Swis721 BT" pitchFamily="34" charset="0"/>
                  <a:cs typeface="Arial" pitchFamily="34" charset="0"/>
                </a:rPr>
                <a:t>Reports Generation Utilities</a:t>
              </a:r>
            </a:p>
            <a:p>
              <a:pPr marL="182880" indent="-182880">
                <a:spcBef>
                  <a:spcPts val="300"/>
                </a:spcBef>
                <a:buClr>
                  <a:srgbClr val="5881DD"/>
                </a:buClr>
                <a:buSzPct val="120000"/>
                <a:buFont typeface="Wingdings" pitchFamily="2" charset="2"/>
                <a:buChar char="§"/>
                <a:defRPr/>
              </a:pPr>
              <a:r>
                <a:rPr lang="en-US" sz="1200" dirty="0">
                  <a:solidFill>
                    <a:srgbClr val="6A6A6A"/>
                  </a:solidFill>
                  <a:latin typeface="Swis721 BT" pitchFamily="34" charset="0"/>
                  <a:cs typeface="Arial" pitchFamily="34" charset="0"/>
                </a:rPr>
                <a:t>Reports Emailer</a:t>
              </a:r>
            </a:p>
            <a:p>
              <a:pPr marL="182880" indent="-182880">
                <a:spcBef>
                  <a:spcPts val="300"/>
                </a:spcBef>
                <a:buClr>
                  <a:srgbClr val="5881DD"/>
                </a:buClr>
                <a:buSzPct val="120000"/>
                <a:buFont typeface="Wingdings" pitchFamily="2" charset="2"/>
                <a:buChar char="§"/>
                <a:defRPr/>
              </a:pPr>
              <a:r>
                <a:rPr lang="en-US" sz="1200" dirty="0">
                  <a:solidFill>
                    <a:srgbClr val="6A6A6A"/>
                  </a:solidFill>
                  <a:latin typeface="Swis721 BT" pitchFamily="34" charset="0"/>
                  <a:cs typeface="Arial" pitchFamily="34" charset="0"/>
                </a:rPr>
                <a:t>Administration UI</a:t>
              </a:r>
            </a:p>
            <a:p>
              <a:pPr marL="182880" indent="-182880">
                <a:spcBef>
                  <a:spcPts val="300"/>
                </a:spcBef>
                <a:buClr>
                  <a:srgbClr val="5881DD"/>
                </a:buClr>
                <a:buSzPct val="120000"/>
                <a:buFont typeface="Wingdings" pitchFamily="2" charset="2"/>
                <a:buChar char="§"/>
                <a:defRPr/>
              </a:pPr>
              <a:r>
                <a:rPr lang="en-US" sz="1200" dirty="0">
                  <a:solidFill>
                    <a:srgbClr val="6A6A6A"/>
                  </a:solidFill>
                  <a:latin typeface="Swis721 BT" pitchFamily="34" charset="0"/>
                  <a:cs typeface="Arial" pitchFamily="34" charset="0"/>
                </a:rPr>
                <a:t>Data Federation Layer</a:t>
              </a:r>
              <a:br>
                <a:rPr lang="en-US" sz="1200" dirty="0">
                  <a:solidFill>
                    <a:srgbClr val="6A6A6A"/>
                  </a:solidFill>
                  <a:latin typeface="Swis721 BT" pitchFamily="34" charset="0"/>
                  <a:cs typeface="Arial" pitchFamily="34" charset="0"/>
                </a:rPr>
              </a:br>
              <a:endParaRPr lang="en-US" sz="1200" dirty="0">
                <a:solidFill>
                  <a:srgbClr val="6A6A6A"/>
                </a:solidFill>
                <a:latin typeface="Swis721 BT" pitchFamily="34" charset="0"/>
                <a:cs typeface="Arial" pitchFamily="34" charset="0"/>
              </a:endParaRPr>
            </a:p>
            <a:p>
              <a:pPr marL="182880" indent="-182880">
                <a:spcBef>
                  <a:spcPts val="300"/>
                </a:spcBef>
                <a:buClr>
                  <a:srgbClr val="1E4191">
                    <a:lumMod val="60000"/>
                    <a:lumOff val="40000"/>
                  </a:srgbClr>
                </a:buClr>
                <a:buSzPct val="120000"/>
                <a:buFont typeface="Wingdings" pitchFamily="2" charset="2"/>
                <a:buChar char="§"/>
                <a:defRPr/>
              </a:pPr>
              <a:endParaRPr lang="en-US" sz="1200" dirty="0">
                <a:solidFill>
                  <a:srgbClr val="6A6A6A"/>
                </a:solidFill>
                <a:latin typeface="Swis721 BT" pitchFamily="34" charset="0"/>
                <a:cs typeface="Arial" pitchFamily="34" charset="0"/>
              </a:endParaRPr>
            </a:p>
            <a:p>
              <a:pPr marL="182880" indent="-182880">
                <a:spcBef>
                  <a:spcPts val="300"/>
                </a:spcBef>
                <a:buClr>
                  <a:srgbClr val="1E4191">
                    <a:lumMod val="60000"/>
                    <a:lumOff val="40000"/>
                  </a:srgbClr>
                </a:buClr>
                <a:buSzPct val="120000"/>
                <a:buFont typeface="Wingdings" pitchFamily="2" charset="2"/>
                <a:buChar char="§"/>
                <a:defRPr/>
              </a:pPr>
              <a:endParaRPr lang="en-US" sz="1200" dirty="0">
                <a:solidFill>
                  <a:srgbClr val="6A6A6A"/>
                </a:solidFill>
                <a:latin typeface="Swis721 BT" pitchFamily="34" charset="0"/>
                <a:cs typeface="Arial" pitchFamily="34" charset="0"/>
              </a:endParaRPr>
            </a:p>
            <a:p>
              <a:pPr marL="182880" indent="-182880">
                <a:spcBef>
                  <a:spcPts val="300"/>
                </a:spcBef>
                <a:buClr>
                  <a:srgbClr val="1E4191">
                    <a:lumMod val="60000"/>
                    <a:lumOff val="40000"/>
                  </a:srgbClr>
                </a:buClr>
                <a:buSzPct val="120000"/>
                <a:buFont typeface="Wingdings" pitchFamily="2" charset="2"/>
                <a:buChar char="§"/>
                <a:defRPr/>
              </a:pPr>
              <a:endParaRPr lang="en-US" sz="1200" dirty="0">
                <a:solidFill>
                  <a:srgbClr val="6A6A6A"/>
                </a:solidFill>
                <a:latin typeface="Swis721 BT" pitchFamily="34" charset="0"/>
                <a:cs typeface="Arial" pitchFamily="34" charset="0"/>
              </a:endParaRPr>
            </a:p>
            <a:p>
              <a:pPr>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spcBef>
                  <a:spcPts val="300"/>
                </a:spcBef>
                <a:buClr>
                  <a:srgbClr val="1E4191">
                    <a:lumMod val="60000"/>
                    <a:lumOff val="40000"/>
                  </a:srgbClr>
                </a:buClr>
                <a:buSzPct val="120000"/>
                <a:defRPr/>
              </a:pPr>
              <a:r>
                <a:rPr lang="en-US" sz="1200" b="1" dirty="0">
                  <a:solidFill>
                    <a:srgbClr val="1E4191">
                      <a:lumMod val="60000"/>
                      <a:lumOff val="40000"/>
                    </a:srgbClr>
                  </a:solidFill>
                  <a:latin typeface="Swis721 BT" pitchFamily="34" charset="0"/>
                  <a:cs typeface="Arial" pitchFamily="34" charset="0"/>
                </a:rPr>
                <a:t>Demo: reporting services operational on cloud</a:t>
              </a:r>
            </a:p>
          </p:txBody>
        </p:sp>
      </p:grpSp>
      <p:grpSp>
        <p:nvGrpSpPr>
          <p:cNvPr id="44" name="Group 43"/>
          <p:cNvGrpSpPr/>
          <p:nvPr/>
        </p:nvGrpSpPr>
        <p:grpSpPr>
          <a:xfrm>
            <a:off x="10180298" y="880151"/>
            <a:ext cx="1953641" cy="5957679"/>
            <a:chOff x="3501415" y="859979"/>
            <a:chExt cx="1691640" cy="5930787"/>
          </a:xfrm>
        </p:grpSpPr>
        <p:sp>
          <p:nvSpPr>
            <p:cNvPr id="45" name="Rectangle 44"/>
            <p:cNvSpPr/>
            <p:nvPr/>
          </p:nvSpPr>
          <p:spPr>
            <a:xfrm>
              <a:off x="3501415" y="859979"/>
              <a:ext cx="1691640" cy="294399"/>
            </a:xfrm>
            <a:prstGeom prst="rect">
              <a:avLst/>
            </a:prstGeom>
            <a:solidFill>
              <a:schemeClr val="tx1">
                <a:lumMod val="60000"/>
                <a:lumOff val="40000"/>
              </a:schemeClr>
            </a:solidFill>
            <a:ln w="9525" cap="flat" cmpd="sng" algn="ctr">
              <a:solidFill>
                <a:srgbClr val="FFFFFF"/>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2000" b="1" dirty="0">
                  <a:solidFill>
                    <a:srgbClr val="FFFFFF"/>
                  </a:solidFill>
                  <a:latin typeface="Calibri"/>
                </a:rPr>
                <a:t>Sprint 5</a:t>
              </a:r>
            </a:p>
          </p:txBody>
        </p:sp>
        <p:sp>
          <p:nvSpPr>
            <p:cNvPr id="46" name="Rectangle 45"/>
            <p:cNvSpPr/>
            <p:nvPr/>
          </p:nvSpPr>
          <p:spPr>
            <a:xfrm>
              <a:off x="3501415" y="1196751"/>
              <a:ext cx="1691640" cy="457200"/>
            </a:xfrm>
            <a:prstGeom prst="rect">
              <a:avLst/>
            </a:prstGeom>
            <a:solidFill>
              <a:schemeClr val="tx1">
                <a:lumMod val="60000"/>
                <a:lumOff val="40000"/>
              </a:scheme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400" b="1" dirty="0">
                  <a:solidFill>
                    <a:srgbClr val="FFFFFF"/>
                  </a:solidFill>
                  <a:latin typeface="Calibri"/>
                </a:rPr>
                <a:t>Enhancements</a:t>
              </a:r>
            </a:p>
          </p:txBody>
        </p:sp>
        <p:sp>
          <p:nvSpPr>
            <p:cNvPr id="47" name="Content Placeholder 14"/>
            <p:cNvSpPr txBox="1">
              <a:spLocks/>
            </p:cNvSpPr>
            <p:nvPr/>
          </p:nvSpPr>
          <p:spPr>
            <a:xfrm>
              <a:off x="3501415" y="1714595"/>
              <a:ext cx="1691640" cy="5076171"/>
            </a:xfrm>
            <a:prstGeom prst="rect">
              <a:avLst/>
            </a:prstGeom>
            <a:solidFill>
              <a:srgbClr val="FFFFFF">
                <a:lumMod val="95000"/>
              </a:srgbClr>
            </a:solidFill>
          </p:spPr>
          <p:txBody>
            <a:bodyPr vert="horz" wrap="square"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82880" indent="-182880">
                <a:spcBef>
                  <a:spcPts val="300"/>
                </a:spcBef>
                <a:buClr>
                  <a:srgbClr val="5881DD"/>
                </a:buClr>
                <a:buSzPct val="120000"/>
                <a:buFont typeface="Wingdings" pitchFamily="2" charset="2"/>
                <a:buChar char="§"/>
                <a:defRPr/>
              </a:pPr>
              <a:r>
                <a:rPr lang="en-US" sz="1200" dirty="0">
                  <a:solidFill>
                    <a:srgbClr val="6A6A6A"/>
                  </a:solidFill>
                  <a:latin typeface="Swis721 BT" pitchFamily="34" charset="0"/>
                  <a:cs typeface="Arial" pitchFamily="34" charset="0"/>
                </a:rPr>
                <a:t>Add New features and Enhancements</a:t>
              </a:r>
            </a:p>
          </p:txBody>
        </p:sp>
      </p:grpSp>
    </p:spTree>
    <p:extLst>
      <p:ext uri="{BB962C8B-B14F-4D97-AF65-F5344CB8AC3E}">
        <p14:creationId xmlns:p14="http://schemas.microsoft.com/office/powerpoint/2010/main" val="17521720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nk">
  <a:themeElements>
    <a:clrScheme name="GE Colour Palette">
      <a:dk1>
        <a:srgbClr val="1E4191"/>
      </a:dk1>
      <a:lt1>
        <a:srgbClr val="FFFFFF"/>
      </a:lt1>
      <a:dk2>
        <a:srgbClr val="FF6600"/>
      </a:dk2>
      <a:lt2>
        <a:srgbClr val="EE3324"/>
      </a:lt2>
      <a:accent1>
        <a:srgbClr val="711371"/>
      </a:accent1>
      <a:accent2>
        <a:srgbClr val="28B9F5"/>
      </a:accent2>
      <a:accent3>
        <a:srgbClr val="00AA50"/>
      </a:accent3>
      <a:accent4>
        <a:srgbClr val="CD0078"/>
      </a:accent4>
      <a:accent5>
        <a:srgbClr val="76B900"/>
      </a:accent5>
      <a:accent6>
        <a:srgbClr val="EBD70A"/>
      </a:accent6>
      <a:hlink>
        <a:srgbClr val="EE3324"/>
      </a:hlink>
      <a:folHlink>
        <a:srgbClr val="EE3324"/>
      </a:folHlink>
    </a:clrScheme>
    <a:fontScheme name="GE Fonts">
      <a:majorFont>
        <a:latin typeface="GE Inspira Pitch"/>
        <a:ea typeface=""/>
        <a:cs typeface=""/>
      </a:majorFont>
      <a:minorFont>
        <a:latin typeface="GE Inspira Pitch"/>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blank">
  <a:themeElements>
    <a:clrScheme name="GE Colour Palette">
      <a:dk1>
        <a:srgbClr val="1E4191"/>
      </a:dk1>
      <a:lt1>
        <a:srgbClr val="FFFFFF"/>
      </a:lt1>
      <a:dk2>
        <a:srgbClr val="FF6600"/>
      </a:dk2>
      <a:lt2>
        <a:srgbClr val="EE3324"/>
      </a:lt2>
      <a:accent1>
        <a:srgbClr val="711371"/>
      </a:accent1>
      <a:accent2>
        <a:srgbClr val="28B9F5"/>
      </a:accent2>
      <a:accent3>
        <a:srgbClr val="00AA50"/>
      </a:accent3>
      <a:accent4>
        <a:srgbClr val="CD0078"/>
      </a:accent4>
      <a:accent5>
        <a:srgbClr val="76B900"/>
      </a:accent5>
      <a:accent6>
        <a:srgbClr val="EBD70A"/>
      </a:accent6>
      <a:hlink>
        <a:srgbClr val="EE3324"/>
      </a:hlink>
      <a:folHlink>
        <a:srgbClr val="EE3324"/>
      </a:folHlink>
    </a:clrScheme>
    <a:fontScheme name="GE Fonts">
      <a:majorFont>
        <a:latin typeface="GE Inspira Pitch"/>
        <a:ea typeface=""/>
        <a:cs typeface=""/>
      </a:majorFont>
      <a:minorFont>
        <a:latin typeface="GE Inspira Pitch"/>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5597</TotalTime>
  <Words>2047</Words>
  <Application>Microsoft Office PowerPoint</Application>
  <PresentationFormat>Widescreen</PresentationFormat>
  <Paragraphs>432</Paragraphs>
  <Slides>14</Slides>
  <Notes>8</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14</vt:i4>
      </vt:variant>
    </vt:vector>
  </HeadingPairs>
  <TitlesOfParts>
    <vt:vector size="27" baseType="lpstr">
      <vt:lpstr>Arial</vt:lpstr>
      <vt:lpstr>Arial Narrow</vt:lpstr>
      <vt:lpstr>Calibri</vt:lpstr>
      <vt:lpstr>Calibri Light</vt:lpstr>
      <vt:lpstr>Courier New</vt:lpstr>
      <vt:lpstr>GE Inspira Pitch</vt:lpstr>
      <vt:lpstr>Lucida Handwriting</vt:lpstr>
      <vt:lpstr>Swis721 BT</vt:lpstr>
      <vt:lpstr>Trebuchet MS</vt:lpstr>
      <vt:lpstr>Wingdings</vt:lpstr>
      <vt:lpstr>Office Theme</vt:lpstr>
      <vt:lpstr>blank</vt:lpstr>
      <vt:lpstr>1_blank</vt:lpstr>
      <vt:lpstr>PowerPoint Presentation</vt:lpstr>
      <vt:lpstr>PowerPoint Presentation</vt:lpstr>
      <vt:lpstr>PowerPoint Presentation</vt:lpstr>
      <vt:lpstr>Platform Vision</vt:lpstr>
      <vt:lpstr>Microservices Transformation Process</vt:lpstr>
      <vt:lpstr>InSight Opportunity Landscape</vt:lpstr>
      <vt:lpstr>Reporting User Stories</vt:lpstr>
      <vt:lpstr>Reporting: Future State</vt:lpstr>
      <vt:lpstr>PowerPoint Presentation</vt:lpstr>
      <vt:lpstr>Team Structure</vt:lpstr>
      <vt:lpstr>Team Structure (cont’d) </vt:lpstr>
      <vt:lpstr>PowerPoint Presentation</vt:lpstr>
      <vt:lpstr>Appendices</vt:lpstr>
      <vt:lpstr>Predix Cloud Platform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Dave Cheema</cp:lastModifiedBy>
  <cp:revision>387</cp:revision>
  <dcterms:created xsi:type="dcterms:W3CDTF">2016-04-11T00:21:46Z</dcterms:created>
  <dcterms:modified xsi:type="dcterms:W3CDTF">2016-04-28T23:38:55Z</dcterms:modified>
</cp:coreProperties>
</file>