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94" r:id="rId3"/>
  </p:sldMasterIdLst>
  <p:notesMasterIdLst>
    <p:notesMasterId r:id="rId18"/>
  </p:notesMasterIdLst>
  <p:sldIdLst>
    <p:sldId id="285" r:id="rId4"/>
    <p:sldId id="384" r:id="rId5"/>
    <p:sldId id="385" r:id="rId6"/>
    <p:sldId id="367" r:id="rId7"/>
    <p:sldId id="372" r:id="rId8"/>
    <p:sldId id="370" r:id="rId9"/>
    <p:sldId id="373" r:id="rId10"/>
    <p:sldId id="383" r:id="rId11"/>
    <p:sldId id="388" r:id="rId12"/>
    <p:sldId id="341" r:id="rId13"/>
    <p:sldId id="342" r:id="rId14"/>
    <p:sldId id="386" r:id="rId15"/>
    <p:sldId id="302" r:id="rId16"/>
    <p:sldId id="3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cmAuthor>
  <p:cmAuthor id="2" name="Microsoft Office User" initials="Office [2]" lastIdx="1" clrIdx="1">
    <p:extLst/>
  </p:cmAuthor>
  <p:cmAuthor id="3" name="Microsoft Office User" initials="Office [3]"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81DD"/>
    <a:srgbClr val="006AA5"/>
    <a:srgbClr val="F2F9EB"/>
    <a:srgbClr val="E7F4D8"/>
    <a:srgbClr val="FDFDFD"/>
    <a:srgbClr val="FEFEFE"/>
    <a:srgbClr val="FCFCFC"/>
    <a:srgbClr val="FAFAFA"/>
    <a:srgbClr val="F4F4F4"/>
    <a:srgbClr val="E9EF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94660"/>
  </p:normalViewPr>
  <p:slideViewPr>
    <p:cSldViewPr snapToGrid="0">
      <p:cViewPr varScale="1">
        <p:scale>
          <a:sx n="87" d="100"/>
          <a:sy n="87" d="100"/>
        </p:scale>
        <p:origin x="43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3E6267-ED53-4CE4-87AE-58DA31EE8E8B}" type="datetimeFigureOut">
              <a:rPr lang="en-US" smtClean="0"/>
              <a:t>4/29/2016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4CB9EA-FC67-4259-8677-BD1C9E612D26}" type="slidenum">
              <a:rPr lang="en-US" smtClean="0"/>
              <a:t>‹#›</a:t>
            </a:fld>
            <a:endParaRPr lang="en-US"/>
          </a:p>
        </p:txBody>
      </p:sp>
    </p:spTree>
    <p:extLst>
      <p:ext uri="{BB962C8B-B14F-4D97-AF65-F5344CB8AC3E}">
        <p14:creationId xmlns:p14="http://schemas.microsoft.com/office/powerpoint/2010/main" val="1375370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980352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53170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617081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42027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262501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47658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24424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9997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A3F2F7-DC5A-4CCD-AA37-1409C7808454}"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2434036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3F2F7-DC5A-4CCD-AA37-1409C7808454}"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2615551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3F2F7-DC5A-4CCD-AA37-1409C7808454}"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1517319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5"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Tree>
    <p:extLst>
      <p:ext uri="{BB962C8B-B14F-4D97-AF65-F5344CB8AC3E}">
        <p14:creationId xmlns:p14="http://schemas.microsoft.com/office/powerpoint/2010/main" val="3400894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80615" name="Rectangle 7"/>
          <p:cNvSpPr>
            <a:spLocks noGrp="1" noChangeArrowheads="1"/>
          </p:cNvSpPr>
          <p:nvPr>
            <p:ph type="ctrTitle" sz="quarter"/>
          </p:nvPr>
        </p:nvSpPr>
        <p:spPr>
          <a:xfrm>
            <a:off x="459317" y="263526"/>
            <a:ext cx="11201400" cy="1395413"/>
          </a:xfrm>
        </p:spPr>
        <p:txBody>
          <a:bodyPr/>
          <a:lstStyle>
            <a:lvl1pPr>
              <a:spcBef>
                <a:spcPct val="25000"/>
              </a:spcBef>
              <a:defRPr sz="5000"/>
            </a:lvl1pPr>
          </a:lstStyle>
          <a:p>
            <a:pPr lvl="0"/>
            <a:r>
              <a:rPr lang="en-US" noProof="0"/>
              <a:t>Click to edit Master title style</a:t>
            </a:r>
          </a:p>
        </p:txBody>
      </p:sp>
      <p:sp>
        <p:nvSpPr>
          <p:cNvPr id="580616" name="Rectangle 8"/>
          <p:cNvSpPr>
            <a:spLocks noGrp="1" noChangeArrowheads="1"/>
          </p:cNvSpPr>
          <p:nvPr>
            <p:ph type="subTitle" sz="quarter" idx="1"/>
          </p:nvPr>
        </p:nvSpPr>
        <p:spPr>
          <a:xfrm>
            <a:off x="459318" y="1677988"/>
            <a:ext cx="11195049" cy="1752600"/>
          </a:xfrm>
        </p:spPr>
        <p:txBody>
          <a:bodyPr/>
          <a:lstStyle>
            <a:lvl1pPr>
              <a:spcBef>
                <a:spcPct val="0"/>
              </a:spcBef>
              <a:defRPr sz="5000">
                <a:solidFill>
                  <a:schemeClr val="accent2"/>
                </a:solidFill>
              </a:defRPr>
            </a:lvl1pPr>
          </a:lstStyle>
          <a:p>
            <a:pPr lvl="0"/>
            <a:r>
              <a:rPr lang="en-US" noProof="0"/>
              <a:t>Click to edit Master subtitle style</a:t>
            </a:r>
          </a:p>
        </p:txBody>
      </p:sp>
    </p:spTree>
    <p:extLst>
      <p:ext uri="{BB962C8B-B14F-4D97-AF65-F5344CB8AC3E}">
        <p14:creationId xmlns:p14="http://schemas.microsoft.com/office/powerpoint/2010/main" val="2376294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590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a:xfrm>
            <a:off x="457200" y="280989"/>
            <a:ext cx="11279717" cy="608245"/>
          </a:xfrm>
        </p:spPr>
        <p:txBody>
          <a:bodyPr/>
          <a:lstStyle>
            <a:lvl1pPr>
              <a:defRPr/>
            </a:lvl1pPr>
          </a:lstStyle>
          <a:p>
            <a:r>
              <a:rPr lang="en-US"/>
              <a:t>Click to edit Master title style</a:t>
            </a:r>
            <a:endParaRPr lang="en-GB" dirty="0"/>
          </a:p>
        </p:txBody>
      </p:sp>
      <p:sp>
        <p:nvSpPr>
          <p:cNvPr id="3" name="Content Placeholder 2"/>
          <p:cNvSpPr>
            <a:spLocks noGrp="1"/>
          </p:cNvSpPr>
          <p:nvPr>
            <p:ph idx="1"/>
          </p:nvPr>
        </p:nvSpPr>
        <p:spPr>
          <a:xfrm>
            <a:off x="457200" y="1115737"/>
            <a:ext cx="11279717" cy="4848503"/>
          </a:xfrm>
        </p:spPr>
        <p:txBody>
          <a:bodyPr/>
          <a:lstStyle>
            <a:lvl1pPr>
              <a:spcBef>
                <a:spcPts val="0"/>
              </a:spcBef>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04040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0" y="1727200"/>
            <a:ext cx="5537200"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97600" y="1727200"/>
            <a:ext cx="5539317"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861397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1"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p:cNvSpPr>
            <a:spLocks noGrp="1"/>
          </p:cNvSpPr>
          <p:nvPr>
            <p:ph sz="half" idx="10"/>
          </p:nvPr>
        </p:nvSpPr>
        <p:spPr>
          <a:xfrm>
            <a:off x="4275827"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2"/>
          <p:cNvSpPr>
            <a:spLocks noGrp="1"/>
          </p:cNvSpPr>
          <p:nvPr>
            <p:ph sz="half" idx="11"/>
          </p:nvPr>
        </p:nvSpPr>
        <p:spPr>
          <a:xfrm>
            <a:off x="8084269"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742773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4190" y="1736450"/>
            <a:ext cx="5536540"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64190" y="2189528"/>
            <a:ext cx="5536540"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204552" y="1736450"/>
            <a:ext cx="5538715"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4552" y="2189528"/>
            <a:ext cx="5538715"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1"/>
          <p:cNvSpPr>
            <a:spLocks noGrp="1"/>
          </p:cNvSpPr>
          <p:nvPr>
            <p:ph type="title"/>
          </p:nvPr>
        </p:nvSpPr>
        <p:spPr>
          <a:xfrm>
            <a:off x="457200" y="280989"/>
            <a:ext cx="11279717" cy="998537"/>
          </a:xfrm>
        </p:spPr>
        <p:txBody>
          <a:bodyPr/>
          <a:lstStyle/>
          <a:p>
            <a:r>
              <a:rPr lang="en-US"/>
              <a:t>Click to edit Master title style</a:t>
            </a:r>
            <a:endParaRPr lang="en-GB" dirty="0"/>
          </a:p>
        </p:txBody>
      </p:sp>
    </p:spTree>
    <p:extLst>
      <p:ext uri="{BB962C8B-B14F-4D97-AF65-F5344CB8AC3E}">
        <p14:creationId xmlns:p14="http://schemas.microsoft.com/office/powerpoint/2010/main" val="11513999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68755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3F2F7-DC5A-4CCD-AA37-1409C7808454}"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1469909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14300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40181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0363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3050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Cya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18837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Header Viole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88067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Light Green">
    <p:bg>
      <p:bgPr>
        <a:solidFill>
          <a:schemeClr val="accent5"/>
        </a:solidFill>
        <a:effectLst/>
      </p:bgPr>
    </p:bg>
    <p:spTree>
      <p:nvGrpSpPr>
        <p:cNvPr id="1" name=""/>
        <p:cNvGrpSpPr/>
        <p:nvPr/>
      </p:nvGrpSpPr>
      <p:grpSpPr>
        <a:xfrm>
          <a:off x="0" y="0"/>
          <a:ext cx="0" cy="0"/>
          <a:chOff x="0" y="0"/>
          <a:chExt cx="0" cy="0"/>
        </a:xfrm>
      </p:grpSpPr>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spTree>
    <p:extLst>
      <p:ext uri="{BB962C8B-B14F-4D97-AF65-F5344CB8AC3E}">
        <p14:creationId xmlns:p14="http://schemas.microsoft.com/office/powerpoint/2010/main" val="3807929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3" name="Picture 5" descr="D:\Documents and Settings\200015691\Desktop\Ivan Files\Downloads\IAW Tagline\IAW Tagline PPT use\One Line-Horizontal\GE_lockup_PMS7455_IaW_pp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301" y="2733676"/>
            <a:ext cx="4917017" cy="135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4689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77132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80615" name="Rectangle 7"/>
          <p:cNvSpPr>
            <a:spLocks noGrp="1" noChangeArrowheads="1"/>
          </p:cNvSpPr>
          <p:nvPr>
            <p:ph type="ctrTitle" sz="quarter"/>
          </p:nvPr>
        </p:nvSpPr>
        <p:spPr>
          <a:xfrm>
            <a:off x="459317" y="263526"/>
            <a:ext cx="11201400" cy="1395413"/>
          </a:xfrm>
        </p:spPr>
        <p:txBody>
          <a:bodyPr/>
          <a:lstStyle>
            <a:lvl1pPr>
              <a:spcBef>
                <a:spcPct val="25000"/>
              </a:spcBef>
              <a:defRPr sz="5000"/>
            </a:lvl1pPr>
          </a:lstStyle>
          <a:p>
            <a:pPr lvl="0"/>
            <a:r>
              <a:rPr lang="en-US" noProof="0"/>
              <a:t>Click to edit Master title style</a:t>
            </a:r>
          </a:p>
        </p:txBody>
      </p:sp>
      <p:sp>
        <p:nvSpPr>
          <p:cNvPr id="580616" name="Rectangle 8"/>
          <p:cNvSpPr>
            <a:spLocks noGrp="1" noChangeArrowheads="1"/>
          </p:cNvSpPr>
          <p:nvPr>
            <p:ph type="subTitle" sz="quarter" idx="1"/>
          </p:nvPr>
        </p:nvSpPr>
        <p:spPr>
          <a:xfrm>
            <a:off x="459318" y="1677988"/>
            <a:ext cx="11195049" cy="1752600"/>
          </a:xfrm>
        </p:spPr>
        <p:txBody>
          <a:bodyPr/>
          <a:lstStyle>
            <a:lvl1pPr>
              <a:spcBef>
                <a:spcPct val="0"/>
              </a:spcBef>
              <a:defRPr sz="5000">
                <a:solidFill>
                  <a:schemeClr val="accent2"/>
                </a:solidFill>
              </a:defRPr>
            </a:lvl1pPr>
          </a:lstStyle>
          <a:p>
            <a:pPr lvl="0"/>
            <a:r>
              <a:rPr lang="en-US" noProof="0"/>
              <a:t>Click to edit Master subtitle style</a:t>
            </a:r>
          </a:p>
        </p:txBody>
      </p:sp>
    </p:spTree>
    <p:extLst>
      <p:ext uri="{BB962C8B-B14F-4D97-AF65-F5344CB8AC3E}">
        <p14:creationId xmlns:p14="http://schemas.microsoft.com/office/powerpoint/2010/main" val="1959221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A3F2F7-DC5A-4CCD-AA37-1409C7808454}"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32001311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343661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a:xfrm>
            <a:off x="457200" y="280989"/>
            <a:ext cx="11279717" cy="608245"/>
          </a:xfrm>
        </p:spPr>
        <p:txBody>
          <a:bodyPr/>
          <a:lstStyle>
            <a:lvl1pPr>
              <a:defRPr/>
            </a:lvl1pPr>
          </a:lstStyle>
          <a:p>
            <a:r>
              <a:rPr lang="en-US"/>
              <a:t>Click to edit Master title style</a:t>
            </a:r>
            <a:endParaRPr lang="en-GB" dirty="0"/>
          </a:p>
        </p:txBody>
      </p:sp>
      <p:sp>
        <p:nvSpPr>
          <p:cNvPr id="3" name="Content Placeholder 2"/>
          <p:cNvSpPr>
            <a:spLocks noGrp="1"/>
          </p:cNvSpPr>
          <p:nvPr>
            <p:ph idx="1"/>
          </p:nvPr>
        </p:nvSpPr>
        <p:spPr>
          <a:xfrm>
            <a:off x="457200" y="1115737"/>
            <a:ext cx="11279717" cy="4848503"/>
          </a:xfrm>
        </p:spPr>
        <p:txBody>
          <a:bodyPr/>
          <a:lstStyle>
            <a:lvl1pPr>
              <a:spcBef>
                <a:spcPts val="0"/>
              </a:spcBef>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4730995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0" y="1727200"/>
            <a:ext cx="5537200"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97600" y="1727200"/>
            <a:ext cx="5539317"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006566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1"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p:cNvSpPr>
            <a:spLocks noGrp="1"/>
          </p:cNvSpPr>
          <p:nvPr>
            <p:ph sz="half" idx="10"/>
          </p:nvPr>
        </p:nvSpPr>
        <p:spPr>
          <a:xfrm>
            <a:off x="4275827"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2"/>
          <p:cNvSpPr>
            <a:spLocks noGrp="1"/>
          </p:cNvSpPr>
          <p:nvPr>
            <p:ph sz="half" idx="11"/>
          </p:nvPr>
        </p:nvSpPr>
        <p:spPr>
          <a:xfrm>
            <a:off x="8084269"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7860483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4190" y="1736450"/>
            <a:ext cx="5536540"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64190" y="2189528"/>
            <a:ext cx="5536540"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204552" y="1736450"/>
            <a:ext cx="5538715"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4552" y="2189528"/>
            <a:ext cx="5538715"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1"/>
          <p:cNvSpPr>
            <a:spLocks noGrp="1"/>
          </p:cNvSpPr>
          <p:nvPr>
            <p:ph type="title"/>
          </p:nvPr>
        </p:nvSpPr>
        <p:spPr>
          <a:xfrm>
            <a:off x="457200" y="280989"/>
            <a:ext cx="11279717" cy="998537"/>
          </a:xfrm>
        </p:spPr>
        <p:txBody>
          <a:bodyPr/>
          <a:lstStyle/>
          <a:p>
            <a:r>
              <a:rPr lang="en-US"/>
              <a:t>Click to edit Master title style</a:t>
            </a:r>
            <a:endParaRPr lang="en-GB" dirty="0"/>
          </a:p>
        </p:txBody>
      </p:sp>
    </p:spTree>
    <p:extLst>
      <p:ext uri="{BB962C8B-B14F-4D97-AF65-F5344CB8AC3E}">
        <p14:creationId xmlns:p14="http://schemas.microsoft.com/office/powerpoint/2010/main" val="25886565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5809208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spTree>
    <p:extLst>
      <p:ext uri="{BB962C8B-B14F-4D97-AF65-F5344CB8AC3E}">
        <p14:creationId xmlns:p14="http://schemas.microsoft.com/office/powerpoint/2010/main" val="27324284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99547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1695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6190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A3F2F7-DC5A-4CCD-AA37-1409C7808454}" type="datetimeFigureOut">
              <a:rPr lang="en-US" smtClean="0"/>
              <a:t>4/29/2016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40545771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Cya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34133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Viole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53263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Light Green">
    <p:bg>
      <p:bgPr>
        <a:solidFill>
          <a:schemeClr val="accent5"/>
        </a:solidFill>
        <a:effectLst/>
      </p:bgPr>
    </p:bg>
    <p:spTree>
      <p:nvGrpSpPr>
        <p:cNvPr id="1" name=""/>
        <p:cNvGrpSpPr/>
        <p:nvPr/>
      </p:nvGrpSpPr>
      <p:grpSpPr>
        <a:xfrm>
          <a:off x="0" y="0"/>
          <a:ext cx="0" cy="0"/>
          <a:chOff x="0" y="0"/>
          <a:chExt cx="0" cy="0"/>
        </a:xfrm>
      </p:grpSpPr>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spTree>
    <p:extLst>
      <p:ext uri="{BB962C8B-B14F-4D97-AF65-F5344CB8AC3E}">
        <p14:creationId xmlns:p14="http://schemas.microsoft.com/office/powerpoint/2010/main" val="32214693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3" name="Picture 5" descr="D:\Documents and Settings\200015691\Desktop\Ivan Files\Downloads\IAW Tagline\IAW Tagline PPT use\One Line-Horizontal\GE_lockup_PMS7455_IaW_pp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301" y="2733676"/>
            <a:ext cx="4917017" cy="135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8774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63190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8000" y="457200"/>
            <a:ext cx="11249152" cy="530352"/>
          </a:xfrm>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508000" y="1371600"/>
            <a:ext cx="11176000" cy="5029200"/>
          </a:xfrm>
        </p:spPr>
        <p:txBody>
          <a:bodyPr/>
          <a:lstStyle>
            <a:lvl3pPr>
              <a:defRPr/>
            </a:lvl3pPr>
            <a:lvl4pPr>
              <a:buFont typeface="Calibri" pitchFamily="34" charset="0"/>
              <a:buChar char="»"/>
              <a:defRPr/>
            </a:lvl4pPr>
            <a:lvl5pPr>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
        <p:nvSpPr>
          <p:cNvPr id="8"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j-lt"/>
                <a:cs typeface="Arial" panose="020B0604020202020204" pitchFamily="34" charset="0"/>
              </a:defRPr>
            </a:lvl1pPr>
          </a:lstStyle>
          <a:p>
            <a:pPr>
              <a:defRPr/>
            </a:pPr>
            <a:fld id="{A85E9118-4525-4620-91B5-75B9750E007A}" type="slidenum">
              <a:rPr lang="en-US">
                <a:solidFill>
                  <a:srgbClr val="FFFFFF">
                    <a:lumMod val="50000"/>
                  </a:srgbClr>
                </a:solidFill>
              </a:rPr>
              <a:pPr>
                <a:defRPr/>
              </a:pPr>
              <a:t>‹#›</a:t>
            </a:fld>
            <a:endParaRPr lang="en-US" dirty="0">
              <a:solidFill>
                <a:srgbClr val="FFFFFF">
                  <a:lumMod val="50000"/>
                </a:srgbClr>
              </a:solidFill>
            </a:endParaRPr>
          </a:p>
        </p:txBody>
      </p:sp>
    </p:spTree>
    <p:extLst>
      <p:ext uri="{BB962C8B-B14F-4D97-AF65-F5344CB8AC3E}">
        <p14:creationId xmlns:p14="http://schemas.microsoft.com/office/powerpoint/2010/main" val="25379655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8000" y="457200"/>
            <a:ext cx="11249152" cy="530352"/>
          </a:xfrm>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508000" y="1371600"/>
            <a:ext cx="11176000" cy="5029200"/>
          </a:xfrm>
        </p:spPr>
        <p:txBody>
          <a:bodyPr/>
          <a:lstStyle>
            <a:lvl3pPr>
              <a:defRPr/>
            </a:lvl3pPr>
            <a:lvl4pPr>
              <a:buFont typeface="Calibri" pitchFamily="34" charset="0"/>
              <a:buChar char="»"/>
              <a:defRPr/>
            </a:lvl4pPr>
            <a:lvl5pPr>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
        <p:nvSpPr>
          <p:cNvPr id="8"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j-lt"/>
                <a:cs typeface="Arial" panose="020B0604020202020204" pitchFamily="34" charset="0"/>
              </a:defRPr>
            </a:lvl1pPr>
          </a:lstStyle>
          <a:p>
            <a:pPr>
              <a:defRPr/>
            </a:pPr>
            <a:fld id="{A85E9118-4525-4620-91B5-75B9750E007A}" type="slidenum">
              <a:rPr lang="en-US">
                <a:solidFill>
                  <a:srgbClr val="FFFFFF">
                    <a:lumMod val="50000"/>
                  </a:srgbClr>
                </a:solidFill>
              </a:rPr>
              <a:pPr>
                <a:defRPr/>
              </a:pPr>
              <a:t>‹#›</a:t>
            </a:fld>
            <a:endParaRPr lang="en-US" dirty="0">
              <a:solidFill>
                <a:srgbClr val="FFFFFF">
                  <a:lumMod val="50000"/>
                </a:srgbClr>
              </a:solidFill>
            </a:endParaRPr>
          </a:p>
        </p:txBody>
      </p:sp>
    </p:spTree>
    <p:extLst>
      <p:ext uri="{BB962C8B-B14F-4D97-AF65-F5344CB8AC3E}">
        <p14:creationId xmlns:p14="http://schemas.microsoft.com/office/powerpoint/2010/main" val="21995264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a:solidFill>
                  <a:srgbClr val="FFFFFF">
                    <a:lumMod val="50000"/>
                  </a:srgbClr>
                </a:solidFill>
              </a:rPr>
              <a:pPr>
                <a:defRPr/>
              </a:pPr>
              <a:t>‹#›</a:t>
            </a:fld>
            <a:endParaRPr lang="en-US" dirty="0">
              <a:solidFill>
                <a:srgbClr val="FFFFFF">
                  <a:lumMod val="50000"/>
                </a:srgbClr>
              </a:solidFill>
            </a:endParaRPr>
          </a:p>
        </p:txBody>
      </p:sp>
      <p:sp>
        <p:nvSpPr>
          <p:cNvPr id="5"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Tree>
    <p:extLst>
      <p:ext uri="{BB962C8B-B14F-4D97-AF65-F5344CB8AC3E}">
        <p14:creationId xmlns:p14="http://schemas.microsoft.com/office/powerpoint/2010/main" val="3172021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A3F2F7-DC5A-4CCD-AA37-1409C7808454}" type="datetimeFigureOut">
              <a:rPr lang="en-US" smtClean="0"/>
              <a:t>4/29/2016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4031519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A3F2F7-DC5A-4CCD-AA37-1409C7808454}" type="datetimeFigureOut">
              <a:rPr lang="en-US" smtClean="0"/>
              <a:t>4/29/2016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170156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3F2F7-DC5A-4CCD-AA37-1409C7808454}" type="datetimeFigureOut">
              <a:rPr lang="en-US" smtClean="0"/>
              <a:t>4/29/2016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214702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A3F2F7-DC5A-4CCD-AA37-1409C7808454}" type="datetimeFigureOut">
              <a:rPr lang="en-US" smtClean="0"/>
              <a:t>4/29/2016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3778854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A3F2F7-DC5A-4CCD-AA37-1409C7808454}" type="datetimeFigureOut">
              <a:rPr lang="en-US" smtClean="0"/>
              <a:t>4/29/2016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446597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theme" Target="../theme/theme3.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3F2F7-DC5A-4CCD-AA37-1409C7808454}" type="datetimeFigureOut">
              <a:rPr lang="en-US" smtClean="0"/>
              <a:t>4/29/2016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2D7A1-F3C1-4E98-BD36-2DE56269A221}" type="slidenum">
              <a:rPr lang="en-US" smtClean="0"/>
              <a:t>‹#›</a:t>
            </a:fld>
            <a:endParaRPr lang="en-US"/>
          </a:p>
        </p:txBody>
      </p:sp>
    </p:spTree>
    <p:extLst>
      <p:ext uri="{BB962C8B-B14F-4D97-AF65-F5344CB8AC3E}">
        <p14:creationId xmlns:p14="http://schemas.microsoft.com/office/powerpoint/2010/main" val="350709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bwMode="auto">
          <a:xfrm>
            <a:off x="457200" y="280989"/>
            <a:ext cx="11279717"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579587" name="Rectangle 3"/>
          <p:cNvSpPr>
            <a:spLocks noGrp="1" noChangeArrowheads="1"/>
          </p:cNvSpPr>
          <p:nvPr>
            <p:ph type="body" idx="1"/>
          </p:nvPr>
        </p:nvSpPr>
        <p:spPr bwMode="auto">
          <a:xfrm>
            <a:off x="457200" y="1727200"/>
            <a:ext cx="11279717" cy="423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4375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84" r:id="rId16"/>
  </p:sldLayoutIdLst>
  <p:hf sldNum="0" hdr="0" dt="0"/>
  <p:txStyles>
    <p:titleStyle>
      <a:lvl1pPr algn="l" rtl="0" eaLnBrk="1" fontAlgn="base" hangingPunct="1">
        <a:lnSpc>
          <a:spcPct val="90000"/>
        </a:lnSpc>
        <a:spcBef>
          <a:spcPct val="0"/>
        </a:spcBef>
        <a:spcAft>
          <a:spcPct val="0"/>
        </a:spcAft>
        <a:defRPr sz="4000">
          <a:solidFill>
            <a:srgbClr val="1E4191"/>
          </a:solidFill>
          <a:latin typeface="+mj-lt"/>
          <a:ea typeface="+mj-ea"/>
          <a:cs typeface="+mj-cs"/>
        </a:defRPr>
      </a:lvl1pPr>
      <a:lvl2pPr algn="l" rtl="0" eaLnBrk="1" fontAlgn="base" hangingPunct="1">
        <a:lnSpc>
          <a:spcPct val="90000"/>
        </a:lnSpc>
        <a:spcBef>
          <a:spcPct val="0"/>
        </a:spcBef>
        <a:spcAft>
          <a:spcPct val="0"/>
        </a:spcAft>
        <a:defRPr sz="4000">
          <a:solidFill>
            <a:srgbClr val="1E4191"/>
          </a:solidFill>
          <a:latin typeface="GE Inspira Pitch" pitchFamily="34" charset="0"/>
        </a:defRPr>
      </a:lvl2pPr>
      <a:lvl3pPr algn="l" rtl="0" eaLnBrk="1" fontAlgn="base" hangingPunct="1">
        <a:lnSpc>
          <a:spcPct val="90000"/>
        </a:lnSpc>
        <a:spcBef>
          <a:spcPct val="0"/>
        </a:spcBef>
        <a:spcAft>
          <a:spcPct val="0"/>
        </a:spcAft>
        <a:defRPr sz="4000">
          <a:solidFill>
            <a:srgbClr val="1E4191"/>
          </a:solidFill>
          <a:latin typeface="GE Inspira Pitch" pitchFamily="34" charset="0"/>
        </a:defRPr>
      </a:lvl3pPr>
      <a:lvl4pPr algn="l" rtl="0" eaLnBrk="1" fontAlgn="base" hangingPunct="1">
        <a:lnSpc>
          <a:spcPct val="90000"/>
        </a:lnSpc>
        <a:spcBef>
          <a:spcPct val="0"/>
        </a:spcBef>
        <a:spcAft>
          <a:spcPct val="0"/>
        </a:spcAft>
        <a:defRPr sz="4000">
          <a:solidFill>
            <a:srgbClr val="1E4191"/>
          </a:solidFill>
          <a:latin typeface="GE Inspira Pitch" pitchFamily="34" charset="0"/>
        </a:defRPr>
      </a:lvl4pPr>
      <a:lvl5pPr algn="l" rtl="0" eaLnBrk="1" fontAlgn="base" hangingPunct="1">
        <a:lnSpc>
          <a:spcPct val="90000"/>
        </a:lnSpc>
        <a:spcBef>
          <a:spcPct val="0"/>
        </a:spcBef>
        <a:spcAft>
          <a:spcPct val="0"/>
        </a:spcAft>
        <a:defRPr sz="4000">
          <a:solidFill>
            <a:srgbClr val="1E4191"/>
          </a:solidFill>
          <a:latin typeface="GE Inspira Pitch" pitchFamily="34" charset="0"/>
        </a:defRPr>
      </a:lvl5pPr>
      <a:lvl6pPr marL="457200" algn="l" rtl="0" eaLnBrk="1" fontAlgn="base" hangingPunct="1">
        <a:lnSpc>
          <a:spcPct val="90000"/>
        </a:lnSpc>
        <a:spcBef>
          <a:spcPct val="0"/>
        </a:spcBef>
        <a:spcAft>
          <a:spcPct val="0"/>
        </a:spcAft>
        <a:defRPr sz="4000">
          <a:solidFill>
            <a:srgbClr val="1E4191"/>
          </a:solidFill>
          <a:latin typeface="GE Inspira Pitch" pitchFamily="34" charset="0"/>
        </a:defRPr>
      </a:lvl6pPr>
      <a:lvl7pPr marL="914400" algn="l" rtl="0" eaLnBrk="1" fontAlgn="base" hangingPunct="1">
        <a:lnSpc>
          <a:spcPct val="90000"/>
        </a:lnSpc>
        <a:spcBef>
          <a:spcPct val="0"/>
        </a:spcBef>
        <a:spcAft>
          <a:spcPct val="0"/>
        </a:spcAft>
        <a:defRPr sz="4000">
          <a:solidFill>
            <a:srgbClr val="1E4191"/>
          </a:solidFill>
          <a:latin typeface="GE Inspira Pitch" pitchFamily="34" charset="0"/>
        </a:defRPr>
      </a:lvl7pPr>
      <a:lvl8pPr marL="1371600" algn="l" rtl="0" eaLnBrk="1" fontAlgn="base" hangingPunct="1">
        <a:lnSpc>
          <a:spcPct val="90000"/>
        </a:lnSpc>
        <a:spcBef>
          <a:spcPct val="0"/>
        </a:spcBef>
        <a:spcAft>
          <a:spcPct val="0"/>
        </a:spcAft>
        <a:defRPr sz="4000">
          <a:solidFill>
            <a:srgbClr val="1E4191"/>
          </a:solidFill>
          <a:latin typeface="GE Inspira Pitch" pitchFamily="34" charset="0"/>
        </a:defRPr>
      </a:lvl8pPr>
      <a:lvl9pPr marL="1828800" algn="l" rtl="0" eaLnBrk="1" fontAlgn="base" hangingPunct="1">
        <a:lnSpc>
          <a:spcPct val="90000"/>
        </a:lnSpc>
        <a:spcBef>
          <a:spcPct val="0"/>
        </a:spcBef>
        <a:spcAft>
          <a:spcPct val="0"/>
        </a:spcAft>
        <a:defRPr sz="4000">
          <a:solidFill>
            <a:srgbClr val="1E4191"/>
          </a:solidFill>
          <a:latin typeface="GE Inspira Pitch" pitchFamily="34" charset="0"/>
        </a:defRPr>
      </a:lvl9pPr>
    </p:titleStyle>
    <p:bodyStyle>
      <a:lvl1pPr algn="l" rtl="0" eaLnBrk="1" fontAlgn="base" hangingPunct="1">
        <a:lnSpc>
          <a:spcPct val="90000"/>
        </a:lnSpc>
        <a:spcBef>
          <a:spcPct val="50000"/>
        </a:spcBef>
        <a:spcAft>
          <a:spcPct val="0"/>
        </a:spcAft>
        <a:buClr>
          <a:srgbClr val="004880"/>
        </a:buClr>
        <a:defRPr sz="3200">
          <a:solidFill>
            <a:srgbClr val="1E4191"/>
          </a:solidFill>
          <a:latin typeface="+mn-lt"/>
          <a:ea typeface="+mn-ea"/>
          <a:cs typeface="+mn-cs"/>
        </a:defRPr>
      </a:lvl1pPr>
      <a:lvl2pPr marL="341313" indent="-339725" algn="l" rtl="0" eaLnBrk="1" fontAlgn="base" hangingPunct="1">
        <a:lnSpc>
          <a:spcPct val="90000"/>
        </a:lnSpc>
        <a:spcBef>
          <a:spcPct val="30000"/>
        </a:spcBef>
        <a:spcAft>
          <a:spcPct val="0"/>
        </a:spcAft>
        <a:buClr>
          <a:srgbClr val="004880"/>
        </a:buClr>
        <a:buFont typeface="GE Inspira Pitch" pitchFamily="34" charset="0"/>
        <a:buChar char="•"/>
        <a:defRPr sz="3200">
          <a:solidFill>
            <a:srgbClr val="1E4191"/>
          </a:solidFill>
          <a:latin typeface="+mn-lt"/>
        </a:defRPr>
      </a:lvl2pPr>
      <a:lvl3pPr marL="744538" indent="-288925" algn="l" rtl="0" eaLnBrk="1" fontAlgn="base" hangingPunct="1">
        <a:lnSpc>
          <a:spcPct val="90000"/>
        </a:lnSpc>
        <a:spcBef>
          <a:spcPct val="20000"/>
        </a:spcBef>
        <a:spcAft>
          <a:spcPct val="0"/>
        </a:spcAft>
        <a:buClr>
          <a:srgbClr val="004880"/>
        </a:buClr>
        <a:buChar char="–"/>
        <a:defRPr sz="3200">
          <a:solidFill>
            <a:srgbClr val="1E4191"/>
          </a:solidFill>
          <a:latin typeface="+mn-lt"/>
        </a:defRPr>
      </a:lvl3pPr>
      <a:lvl4pPr marL="1146175" indent="-287338" algn="l" rtl="0" eaLnBrk="1" fontAlgn="base" hangingPunct="1">
        <a:lnSpc>
          <a:spcPct val="90000"/>
        </a:lnSpc>
        <a:spcBef>
          <a:spcPct val="10000"/>
        </a:spcBef>
        <a:spcAft>
          <a:spcPct val="0"/>
        </a:spcAft>
        <a:buClr>
          <a:srgbClr val="004880"/>
        </a:buClr>
        <a:buChar char="–"/>
        <a:defRPr sz="3200">
          <a:solidFill>
            <a:srgbClr val="1E4191"/>
          </a:solidFill>
          <a:latin typeface="+mn-lt"/>
        </a:defRPr>
      </a:lvl4pPr>
      <a:lvl5pPr marL="1546225" indent="-285750" algn="l" rtl="0" eaLnBrk="1" fontAlgn="base" hangingPunct="1">
        <a:lnSpc>
          <a:spcPct val="90000"/>
        </a:lnSpc>
        <a:spcBef>
          <a:spcPts val="240"/>
        </a:spcBef>
        <a:spcAft>
          <a:spcPct val="0"/>
        </a:spcAft>
        <a:buClr>
          <a:srgbClr val="004880"/>
        </a:buClr>
        <a:buChar char="–"/>
        <a:defRPr sz="3200">
          <a:solidFill>
            <a:srgbClr val="1E4191"/>
          </a:solidFill>
          <a:latin typeface="+mn-lt"/>
        </a:defRPr>
      </a:lvl5pPr>
      <a:lvl6pPr marL="20034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6pPr>
      <a:lvl7pPr marL="24606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7pPr>
      <a:lvl8pPr marL="29178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8pPr>
      <a:lvl9pPr marL="33750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bwMode="auto">
          <a:xfrm>
            <a:off x="457200" y="280989"/>
            <a:ext cx="11279717"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579587" name="Rectangle 3"/>
          <p:cNvSpPr>
            <a:spLocks noGrp="1" noChangeArrowheads="1"/>
          </p:cNvSpPr>
          <p:nvPr>
            <p:ph type="body" idx="1"/>
          </p:nvPr>
        </p:nvSpPr>
        <p:spPr bwMode="auto">
          <a:xfrm>
            <a:off x="457200" y="1727200"/>
            <a:ext cx="11279717" cy="423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129130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Lst>
  <p:hf sldNum="0" hdr="0" dt="0"/>
  <p:txStyles>
    <p:titleStyle>
      <a:lvl1pPr algn="l" rtl="0" eaLnBrk="1" fontAlgn="base" hangingPunct="1">
        <a:lnSpc>
          <a:spcPct val="90000"/>
        </a:lnSpc>
        <a:spcBef>
          <a:spcPct val="0"/>
        </a:spcBef>
        <a:spcAft>
          <a:spcPct val="0"/>
        </a:spcAft>
        <a:defRPr sz="4000">
          <a:solidFill>
            <a:srgbClr val="1E4191"/>
          </a:solidFill>
          <a:latin typeface="+mj-lt"/>
          <a:ea typeface="+mj-ea"/>
          <a:cs typeface="+mj-cs"/>
        </a:defRPr>
      </a:lvl1pPr>
      <a:lvl2pPr algn="l" rtl="0" eaLnBrk="1" fontAlgn="base" hangingPunct="1">
        <a:lnSpc>
          <a:spcPct val="90000"/>
        </a:lnSpc>
        <a:spcBef>
          <a:spcPct val="0"/>
        </a:spcBef>
        <a:spcAft>
          <a:spcPct val="0"/>
        </a:spcAft>
        <a:defRPr sz="4000">
          <a:solidFill>
            <a:srgbClr val="1E4191"/>
          </a:solidFill>
          <a:latin typeface="GE Inspira Pitch" pitchFamily="34" charset="0"/>
        </a:defRPr>
      </a:lvl2pPr>
      <a:lvl3pPr algn="l" rtl="0" eaLnBrk="1" fontAlgn="base" hangingPunct="1">
        <a:lnSpc>
          <a:spcPct val="90000"/>
        </a:lnSpc>
        <a:spcBef>
          <a:spcPct val="0"/>
        </a:spcBef>
        <a:spcAft>
          <a:spcPct val="0"/>
        </a:spcAft>
        <a:defRPr sz="4000">
          <a:solidFill>
            <a:srgbClr val="1E4191"/>
          </a:solidFill>
          <a:latin typeface="GE Inspira Pitch" pitchFamily="34" charset="0"/>
        </a:defRPr>
      </a:lvl3pPr>
      <a:lvl4pPr algn="l" rtl="0" eaLnBrk="1" fontAlgn="base" hangingPunct="1">
        <a:lnSpc>
          <a:spcPct val="90000"/>
        </a:lnSpc>
        <a:spcBef>
          <a:spcPct val="0"/>
        </a:spcBef>
        <a:spcAft>
          <a:spcPct val="0"/>
        </a:spcAft>
        <a:defRPr sz="4000">
          <a:solidFill>
            <a:srgbClr val="1E4191"/>
          </a:solidFill>
          <a:latin typeface="GE Inspira Pitch" pitchFamily="34" charset="0"/>
        </a:defRPr>
      </a:lvl4pPr>
      <a:lvl5pPr algn="l" rtl="0" eaLnBrk="1" fontAlgn="base" hangingPunct="1">
        <a:lnSpc>
          <a:spcPct val="90000"/>
        </a:lnSpc>
        <a:spcBef>
          <a:spcPct val="0"/>
        </a:spcBef>
        <a:spcAft>
          <a:spcPct val="0"/>
        </a:spcAft>
        <a:defRPr sz="4000">
          <a:solidFill>
            <a:srgbClr val="1E4191"/>
          </a:solidFill>
          <a:latin typeface="GE Inspira Pitch" pitchFamily="34" charset="0"/>
        </a:defRPr>
      </a:lvl5pPr>
      <a:lvl6pPr marL="457200" algn="l" rtl="0" eaLnBrk="1" fontAlgn="base" hangingPunct="1">
        <a:lnSpc>
          <a:spcPct val="90000"/>
        </a:lnSpc>
        <a:spcBef>
          <a:spcPct val="0"/>
        </a:spcBef>
        <a:spcAft>
          <a:spcPct val="0"/>
        </a:spcAft>
        <a:defRPr sz="4000">
          <a:solidFill>
            <a:srgbClr val="1E4191"/>
          </a:solidFill>
          <a:latin typeface="GE Inspira Pitch" pitchFamily="34" charset="0"/>
        </a:defRPr>
      </a:lvl6pPr>
      <a:lvl7pPr marL="914400" algn="l" rtl="0" eaLnBrk="1" fontAlgn="base" hangingPunct="1">
        <a:lnSpc>
          <a:spcPct val="90000"/>
        </a:lnSpc>
        <a:spcBef>
          <a:spcPct val="0"/>
        </a:spcBef>
        <a:spcAft>
          <a:spcPct val="0"/>
        </a:spcAft>
        <a:defRPr sz="4000">
          <a:solidFill>
            <a:srgbClr val="1E4191"/>
          </a:solidFill>
          <a:latin typeface="GE Inspira Pitch" pitchFamily="34" charset="0"/>
        </a:defRPr>
      </a:lvl7pPr>
      <a:lvl8pPr marL="1371600" algn="l" rtl="0" eaLnBrk="1" fontAlgn="base" hangingPunct="1">
        <a:lnSpc>
          <a:spcPct val="90000"/>
        </a:lnSpc>
        <a:spcBef>
          <a:spcPct val="0"/>
        </a:spcBef>
        <a:spcAft>
          <a:spcPct val="0"/>
        </a:spcAft>
        <a:defRPr sz="4000">
          <a:solidFill>
            <a:srgbClr val="1E4191"/>
          </a:solidFill>
          <a:latin typeface="GE Inspira Pitch" pitchFamily="34" charset="0"/>
        </a:defRPr>
      </a:lvl8pPr>
      <a:lvl9pPr marL="1828800" algn="l" rtl="0" eaLnBrk="1" fontAlgn="base" hangingPunct="1">
        <a:lnSpc>
          <a:spcPct val="90000"/>
        </a:lnSpc>
        <a:spcBef>
          <a:spcPct val="0"/>
        </a:spcBef>
        <a:spcAft>
          <a:spcPct val="0"/>
        </a:spcAft>
        <a:defRPr sz="4000">
          <a:solidFill>
            <a:srgbClr val="1E4191"/>
          </a:solidFill>
          <a:latin typeface="GE Inspira Pitch" pitchFamily="34" charset="0"/>
        </a:defRPr>
      </a:lvl9pPr>
    </p:titleStyle>
    <p:bodyStyle>
      <a:lvl1pPr algn="l" rtl="0" eaLnBrk="1" fontAlgn="base" hangingPunct="1">
        <a:lnSpc>
          <a:spcPct val="90000"/>
        </a:lnSpc>
        <a:spcBef>
          <a:spcPct val="50000"/>
        </a:spcBef>
        <a:spcAft>
          <a:spcPct val="0"/>
        </a:spcAft>
        <a:buClr>
          <a:srgbClr val="004880"/>
        </a:buClr>
        <a:defRPr sz="3200">
          <a:solidFill>
            <a:srgbClr val="1E4191"/>
          </a:solidFill>
          <a:latin typeface="+mn-lt"/>
          <a:ea typeface="+mn-ea"/>
          <a:cs typeface="+mn-cs"/>
        </a:defRPr>
      </a:lvl1pPr>
      <a:lvl2pPr marL="341313" indent="-339725" algn="l" rtl="0" eaLnBrk="1" fontAlgn="base" hangingPunct="1">
        <a:lnSpc>
          <a:spcPct val="90000"/>
        </a:lnSpc>
        <a:spcBef>
          <a:spcPct val="30000"/>
        </a:spcBef>
        <a:spcAft>
          <a:spcPct val="0"/>
        </a:spcAft>
        <a:buClr>
          <a:srgbClr val="004880"/>
        </a:buClr>
        <a:buFont typeface="GE Inspira Pitch" pitchFamily="34" charset="0"/>
        <a:buChar char="•"/>
        <a:defRPr sz="3200">
          <a:solidFill>
            <a:srgbClr val="1E4191"/>
          </a:solidFill>
          <a:latin typeface="+mn-lt"/>
        </a:defRPr>
      </a:lvl2pPr>
      <a:lvl3pPr marL="744538" indent="-288925" algn="l" rtl="0" eaLnBrk="1" fontAlgn="base" hangingPunct="1">
        <a:lnSpc>
          <a:spcPct val="90000"/>
        </a:lnSpc>
        <a:spcBef>
          <a:spcPct val="20000"/>
        </a:spcBef>
        <a:spcAft>
          <a:spcPct val="0"/>
        </a:spcAft>
        <a:buClr>
          <a:srgbClr val="004880"/>
        </a:buClr>
        <a:buChar char="–"/>
        <a:defRPr sz="3200">
          <a:solidFill>
            <a:srgbClr val="1E4191"/>
          </a:solidFill>
          <a:latin typeface="+mn-lt"/>
        </a:defRPr>
      </a:lvl3pPr>
      <a:lvl4pPr marL="1146175" indent="-287338" algn="l" rtl="0" eaLnBrk="1" fontAlgn="base" hangingPunct="1">
        <a:lnSpc>
          <a:spcPct val="90000"/>
        </a:lnSpc>
        <a:spcBef>
          <a:spcPct val="10000"/>
        </a:spcBef>
        <a:spcAft>
          <a:spcPct val="0"/>
        </a:spcAft>
        <a:buClr>
          <a:srgbClr val="004880"/>
        </a:buClr>
        <a:buChar char="–"/>
        <a:defRPr sz="3200">
          <a:solidFill>
            <a:srgbClr val="1E4191"/>
          </a:solidFill>
          <a:latin typeface="+mn-lt"/>
        </a:defRPr>
      </a:lvl4pPr>
      <a:lvl5pPr marL="1546225" indent="-285750" algn="l" rtl="0" eaLnBrk="1" fontAlgn="base" hangingPunct="1">
        <a:lnSpc>
          <a:spcPct val="90000"/>
        </a:lnSpc>
        <a:spcBef>
          <a:spcPts val="240"/>
        </a:spcBef>
        <a:spcAft>
          <a:spcPct val="0"/>
        </a:spcAft>
        <a:buClr>
          <a:srgbClr val="004880"/>
        </a:buClr>
        <a:buChar char="–"/>
        <a:defRPr sz="3200">
          <a:solidFill>
            <a:srgbClr val="1E4191"/>
          </a:solidFill>
          <a:latin typeface="+mn-lt"/>
        </a:defRPr>
      </a:lvl5pPr>
      <a:lvl6pPr marL="20034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6pPr>
      <a:lvl7pPr marL="24606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7pPr>
      <a:lvl8pPr marL="29178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8pPr>
      <a:lvl9pPr marL="33750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p:cNvSpPr/>
          <p:nvPr/>
        </p:nvSpPr>
        <p:spPr>
          <a:xfrm>
            <a:off x="7885506" y="1006404"/>
            <a:ext cx="1381125" cy="1381125"/>
          </a:xfrm>
          <a:custGeom>
            <a:avLst/>
            <a:gdLst/>
            <a:ahLst/>
            <a:cxnLst/>
            <a:rect l="l" t="t" r="r" b="b"/>
            <a:pathLst>
              <a:path w="1381125" h="1381125">
                <a:moveTo>
                  <a:pt x="1380655" y="690321"/>
                </a:moveTo>
                <a:lnTo>
                  <a:pt x="1379062" y="737584"/>
                </a:lnTo>
                <a:lnTo>
                  <a:pt x="1374353" y="783993"/>
                </a:lnTo>
                <a:lnTo>
                  <a:pt x="1366629" y="829445"/>
                </a:lnTo>
                <a:lnTo>
                  <a:pt x="1355995" y="873835"/>
                </a:lnTo>
                <a:lnTo>
                  <a:pt x="1342552" y="917063"/>
                </a:lnTo>
                <a:lnTo>
                  <a:pt x="1326404" y="959025"/>
                </a:lnTo>
                <a:lnTo>
                  <a:pt x="1307653" y="999618"/>
                </a:lnTo>
                <a:lnTo>
                  <a:pt x="1286403" y="1038739"/>
                </a:lnTo>
                <a:lnTo>
                  <a:pt x="1262755" y="1076286"/>
                </a:lnTo>
                <a:lnTo>
                  <a:pt x="1236814" y="1112155"/>
                </a:lnTo>
                <a:lnTo>
                  <a:pt x="1208681" y="1146245"/>
                </a:lnTo>
                <a:lnTo>
                  <a:pt x="1178459" y="1178452"/>
                </a:lnTo>
                <a:lnTo>
                  <a:pt x="1146253" y="1208672"/>
                </a:lnTo>
                <a:lnTo>
                  <a:pt x="1112163" y="1236805"/>
                </a:lnTo>
                <a:lnTo>
                  <a:pt x="1076293" y="1262746"/>
                </a:lnTo>
                <a:lnTo>
                  <a:pt x="1038746" y="1286393"/>
                </a:lnTo>
                <a:lnTo>
                  <a:pt x="999625" y="1307643"/>
                </a:lnTo>
                <a:lnTo>
                  <a:pt x="959032" y="1326393"/>
                </a:lnTo>
                <a:lnTo>
                  <a:pt x="917071" y="1342541"/>
                </a:lnTo>
                <a:lnTo>
                  <a:pt x="873844" y="1355983"/>
                </a:lnTo>
                <a:lnTo>
                  <a:pt x="829454" y="1366617"/>
                </a:lnTo>
                <a:lnTo>
                  <a:pt x="784003" y="1374340"/>
                </a:lnTo>
                <a:lnTo>
                  <a:pt x="737596" y="1379049"/>
                </a:lnTo>
                <a:lnTo>
                  <a:pt x="690333" y="1380642"/>
                </a:lnTo>
                <a:lnTo>
                  <a:pt x="643070" y="1379049"/>
                </a:lnTo>
                <a:lnTo>
                  <a:pt x="596661" y="1374340"/>
                </a:lnTo>
                <a:lnTo>
                  <a:pt x="551209" y="1366617"/>
                </a:lnTo>
                <a:lnTo>
                  <a:pt x="506818" y="1355983"/>
                </a:lnTo>
                <a:lnTo>
                  <a:pt x="463589" y="1342541"/>
                </a:lnTo>
                <a:lnTo>
                  <a:pt x="421627" y="1326393"/>
                </a:lnTo>
                <a:lnTo>
                  <a:pt x="381034" y="1307643"/>
                </a:lnTo>
                <a:lnTo>
                  <a:pt x="341912" y="1286393"/>
                </a:lnTo>
                <a:lnTo>
                  <a:pt x="304364" y="1262746"/>
                </a:lnTo>
                <a:lnTo>
                  <a:pt x="268494" y="1236805"/>
                </a:lnTo>
                <a:lnTo>
                  <a:pt x="234404" y="1208672"/>
                </a:lnTo>
                <a:lnTo>
                  <a:pt x="202196" y="1178452"/>
                </a:lnTo>
                <a:lnTo>
                  <a:pt x="171975" y="1146245"/>
                </a:lnTo>
                <a:lnTo>
                  <a:pt x="143841" y="1112155"/>
                </a:lnTo>
                <a:lnTo>
                  <a:pt x="117900" y="1076286"/>
                </a:lnTo>
                <a:lnTo>
                  <a:pt x="94252" y="1038739"/>
                </a:lnTo>
                <a:lnTo>
                  <a:pt x="73001" y="999618"/>
                </a:lnTo>
                <a:lnTo>
                  <a:pt x="54250" y="959025"/>
                </a:lnTo>
                <a:lnTo>
                  <a:pt x="38102" y="917063"/>
                </a:lnTo>
                <a:lnTo>
                  <a:pt x="24659" y="873835"/>
                </a:lnTo>
                <a:lnTo>
                  <a:pt x="14025" y="829445"/>
                </a:lnTo>
                <a:lnTo>
                  <a:pt x="6302" y="783993"/>
                </a:lnTo>
                <a:lnTo>
                  <a:pt x="1592" y="737584"/>
                </a:lnTo>
                <a:lnTo>
                  <a:pt x="0" y="690321"/>
                </a:lnTo>
                <a:lnTo>
                  <a:pt x="1592" y="643057"/>
                </a:lnTo>
                <a:lnTo>
                  <a:pt x="6302" y="596648"/>
                </a:lnTo>
                <a:lnTo>
                  <a:pt x="14025" y="551197"/>
                </a:lnTo>
                <a:lnTo>
                  <a:pt x="24659" y="506806"/>
                </a:lnTo>
                <a:lnTo>
                  <a:pt x="38102" y="463578"/>
                </a:lnTo>
                <a:lnTo>
                  <a:pt x="54250" y="421616"/>
                </a:lnTo>
                <a:lnTo>
                  <a:pt x="73001" y="381024"/>
                </a:lnTo>
                <a:lnTo>
                  <a:pt x="94252" y="341902"/>
                </a:lnTo>
                <a:lnTo>
                  <a:pt x="117900" y="304355"/>
                </a:lnTo>
                <a:lnTo>
                  <a:pt x="143841" y="268486"/>
                </a:lnTo>
                <a:lnTo>
                  <a:pt x="171975" y="234396"/>
                </a:lnTo>
                <a:lnTo>
                  <a:pt x="202196" y="202190"/>
                </a:lnTo>
                <a:lnTo>
                  <a:pt x="234404" y="171969"/>
                </a:lnTo>
                <a:lnTo>
                  <a:pt x="268494" y="143837"/>
                </a:lnTo>
                <a:lnTo>
                  <a:pt x="304364" y="117895"/>
                </a:lnTo>
                <a:lnTo>
                  <a:pt x="341912" y="94249"/>
                </a:lnTo>
                <a:lnTo>
                  <a:pt x="381034" y="72999"/>
                </a:lnTo>
                <a:lnTo>
                  <a:pt x="421627" y="54248"/>
                </a:lnTo>
                <a:lnTo>
                  <a:pt x="463589" y="38101"/>
                </a:lnTo>
                <a:lnTo>
                  <a:pt x="506818" y="24658"/>
                </a:lnTo>
                <a:lnTo>
                  <a:pt x="551209" y="14024"/>
                </a:lnTo>
                <a:lnTo>
                  <a:pt x="596661" y="6301"/>
                </a:lnTo>
                <a:lnTo>
                  <a:pt x="643070" y="1592"/>
                </a:lnTo>
                <a:lnTo>
                  <a:pt x="690333" y="0"/>
                </a:lnTo>
                <a:lnTo>
                  <a:pt x="737596" y="1592"/>
                </a:lnTo>
                <a:lnTo>
                  <a:pt x="784003" y="6301"/>
                </a:lnTo>
                <a:lnTo>
                  <a:pt x="829454" y="14024"/>
                </a:lnTo>
                <a:lnTo>
                  <a:pt x="873844" y="24658"/>
                </a:lnTo>
                <a:lnTo>
                  <a:pt x="917071" y="38101"/>
                </a:lnTo>
                <a:lnTo>
                  <a:pt x="959032" y="54248"/>
                </a:lnTo>
                <a:lnTo>
                  <a:pt x="999625" y="72999"/>
                </a:lnTo>
                <a:lnTo>
                  <a:pt x="1038746" y="94249"/>
                </a:lnTo>
                <a:lnTo>
                  <a:pt x="1076293" y="117895"/>
                </a:lnTo>
                <a:lnTo>
                  <a:pt x="1112163" y="143837"/>
                </a:lnTo>
                <a:lnTo>
                  <a:pt x="1146253" y="171969"/>
                </a:lnTo>
                <a:lnTo>
                  <a:pt x="1178459" y="202190"/>
                </a:lnTo>
                <a:lnTo>
                  <a:pt x="1208681" y="234396"/>
                </a:lnTo>
                <a:lnTo>
                  <a:pt x="1236814" y="268486"/>
                </a:lnTo>
                <a:lnTo>
                  <a:pt x="1262755" y="304355"/>
                </a:lnTo>
                <a:lnTo>
                  <a:pt x="1286403" y="341902"/>
                </a:lnTo>
                <a:lnTo>
                  <a:pt x="1307653" y="381024"/>
                </a:lnTo>
                <a:lnTo>
                  <a:pt x="1326404" y="421616"/>
                </a:lnTo>
                <a:lnTo>
                  <a:pt x="1342552" y="463578"/>
                </a:lnTo>
                <a:lnTo>
                  <a:pt x="1355995" y="506806"/>
                </a:lnTo>
                <a:lnTo>
                  <a:pt x="1366629" y="551197"/>
                </a:lnTo>
                <a:lnTo>
                  <a:pt x="1374353" y="596648"/>
                </a:lnTo>
                <a:lnTo>
                  <a:pt x="1379062" y="643057"/>
                </a:lnTo>
                <a:lnTo>
                  <a:pt x="1380655" y="690321"/>
                </a:lnTo>
                <a:close/>
              </a:path>
            </a:pathLst>
          </a:custGeom>
          <a:ln w="25565">
            <a:solidFill>
              <a:srgbClr val="FFFFFF"/>
            </a:solidFill>
          </a:ln>
        </p:spPr>
        <p:txBody>
          <a:bodyPr wrap="square" lIns="0" tIns="0" rIns="0" bIns="0" rtlCol="0"/>
          <a:lstStyle/>
          <a:p>
            <a:endParaRPr/>
          </a:p>
        </p:txBody>
      </p:sp>
      <p:sp>
        <p:nvSpPr>
          <p:cNvPr id="6" name="object 4"/>
          <p:cNvSpPr/>
          <p:nvPr/>
        </p:nvSpPr>
        <p:spPr>
          <a:xfrm>
            <a:off x="0" y="0"/>
            <a:ext cx="12192000" cy="6858000"/>
          </a:xfrm>
          <a:custGeom>
            <a:avLst/>
            <a:gdLst/>
            <a:ahLst/>
            <a:cxnLst/>
            <a:rect l="l" t="t" r="r" b="b"/>
            <a:pathLst>
              <a:path w="10058400" h="7772400">
                <a:moveTo>
                  <a:pt x="10058400" y="7772400"/>
                </a:moveTo>
                <a:lnTo>
                  <a:pt x="0" y="7772400"/>
                </a:lnTo>
                <a:lnTo>
                  <a:pt x="0" y="0"/>
                </a:lnTo>
                <a:lnTo>
                  <a:pt x="10058400" y="0"/>
                </a:lnTo>
                <a:lnTo>
                  <a:pt x="10058400" y="7772400"/>
                </a:lnTo>
                <a:close/>
              </a:path>
            </a:pathLst>
          </a:custGeom>
          <a:solidFill>
            <a:srgbClr val="006AA5"/>
          </a:solidFill>
        </p:spPr>
        <p:txBody>
          <a:bodyPr wrap="square" lIns="0" tIns="0" rIns="0" bIns="0" rtlCol="0"/>
          <a:lstStyle/>
          <a:p>
            <a:endParaRPr/>
          </a:p>
        </p:txBody>
      </p:sp>
      <p:sp>
        <p:nvSpPr>
          <p:cNvPr id="7" name="object 5"/>
          <p:cNvSpPr/>
          <p:nvPr/>
        </p:nvSpPr>
        <p:spPr>
          <a:xfrm>
            <a:off x="0" y="3453197"/>
            <a:ext cx="7298055" cy="3369945"/>
          </a:xfrm>
          <a:custGeom>
            <a:avLst/>
            <a:gdLst/>
            <a:ahLst/>
            <a:cxnLst/>
            <a:rect l="l" t="t" r="r" b="b"/>
            <a:pathLst>
              <a:path w="7298055" h="3369945">
                <a:moveTo>
                  <a:pt x="0" y="0"/>
                </a:moveTo>
                <a:lnTo>
                  <a:pt x="0" y="3369868"/>
                </a:lnTo>
                <a:lnTo>
                  <a:pt x="7297737" y="3369868"/>
                </a:lnTo>
                <a:lnTo>
                  <a:pt x="5823851" y="5359"/>
                </a:lnTo>
                <a:lnTo>
                  <a:pt x="0" y="0"/>
                </a:lnTo>
                <a:close/>
              </a:path>
            </a:pathLst>
          </a:custGeom>
          <a:solidFill>
            <a:srgbClr val="006CB7"/>
          </a:solidFill>
        </p:spPr>
        <p:txBody>
          <a:bodyPr wrap="square" lIns="0" tIns="0" rIns="0" bIns="0" rtlCol="0"/>
          <a:lstStyle/>
          <a:p>
            <a:endParaRPr/>
          </a:p>
        </p:txBody>
      </p:sp>
      <p:sp>
        <p:nvSpPr>
          <p:cNvPr id="8" name="object 6"/>
          <p:cNvSpPr/>
          <p:nvPr/>
        </p:nvSpPr>
        <p:spPr>
          <a:xfrm>
            <a:off x="633614" y="811994"/>
            <a:ext cx="2237740" cy="2237740"/>
          </a:xfrm>
          <a:custGeom>
            <a:avLst/>
            <a:gdLst/>
            <a:ahLst/>
            <a:cxnLst/>
            <a:rect l="l" t="t" r="r" b="b"/>
            <a:pathLst>
              <a:path w="2237740" h="2237740">
                <a:moveTo>
                  <a:pt x="2237168" y="1118590"/>
                </a:moveTo>
                <a:lnTo>
                  <a:pt x="2236135" y="1167112"/>
                </a:lnTo>
                <a:lnTo>
                  <a:pt x="2233062" y="1215106"/>
                </a:lnTo>
                <a:lnTo>
                  <a:pt x="2227993" y="1262530"/>
                </a:lnTo>
                <a:lnTo>
                  <a:pt x="2220968" y="1309342"/>
                </a:lnTo>
                <a:lnTo>
                  <a:pt x="2212031" y="1355501"/>
                </a:lnTo>
                <a:lnTo>
                  <a:pt x="2201222" y="1400963"/>
                </a:lnTo>
                <a:lnTo>
                  <a:pt x="2188584" y="1445687"/>
                </a:lnTo>
                <a:lnTo>
                  <a:pt x="2174160" y="1489632"/>
                </a:lnTo>
                <a:lnTo>
                  <a:pt x="2157990" y="1532755"/>
                </a:lnTo>
                <a:lnTo>
                  <a:pt x="2140117" y="1575014"/>
                </a:lnTo>
                <a:lnTo>
                  <a:pt x="2120582" y="1616368"/>
                </a:lnTo>
                <a:lnTo>
                  <a:pt x="2099428" y="1656773"/>
                </a:lnTo>
                <a:lnTo>
                  <a:pt x="2076698" y="1696190"/>
                </a:lnTo>
                <a:lnTo>
                  <a:pt x="2052431" y="1734574"/>
                </a:lnTo>
                <a:lnTo>
                  <a:pt x="2026672" y="1771885"/>
                </a:lnTo>
                <a:lnTo>
                  <a:pt x="1999461" y="1808080"/>
                </a:lnTo>
                <a:lnTo>
                  <a:pt x="1970841" y="1843118"/>
                </a:lnTo>
                <a:lnTo>
                  <a:pt x="1940853" y="1876956"/>
                </a:lnTo>
                <a:lnTo>
                  <a:pt x="1909540" y="1909552"/>
                </a:lnTo>
                <a:lnTo>
                  <a:pt x="1876943" y="1940866"/>
                </a:lnTo>
                <a:lnTo>
                  <a:pt x="1843105" y="1970853"/>
                </a:lnTo>
                <a:lnTo>
                  <a:pt x="1808067" y="1999474"/>
                </a:lnTo>
                <a:lnTo>
                  <a:pt x="1771872" y="2026685"/>
                </a:lnTo>
                <a:lnTo>
                  <a:pt x="1734561" y="2052444"/>
                </a:lnTo>
                <a:lnTo>
                  <a:pt x="1696177" y="2076710"/>
                </a:lnTo>
                <a:lnTo>
                  <a:pt x="1656761" y="2099441"/>
                </a:lnTo>
                <a:lnTo>
                  <a:pt x="1616355" y="2120595"/>
                </a:lnTo>
                <a:lnTo>
                  <a:pt x="1575002" y="2140129"/>
                </a:lnTo>
                <a:lnTo>
                  <a:pt x="1532742" y="2158002"/>
                </a:lnTo>
                <a:lnTo>
                  <a:pt x="1489620" y="2174172"/>
                </a:lnTo>
                <a:lnTo>
                  <a:pt x="1445675" y="2188597"/>
                </a:lnTo>
                <a:lnTo>
                  <a:pt x="1400950" y="2201235"/>
                </a:lnTo>
                <a:lnTo>
                  <a:pt x="1355488" y="2212043"/>
                </a:lnTo>
                <a:lnTo>
                  <a:pt x="1309330" y="2220981"/>
                </a:lnTo>
                <a:lnTo>
                  <a:pt x="1262518" y="2228005"/>
                </a:lnTo>
                <a:lnTo>
                  <a:pt x="1215093" y="2233075"/>
                </a:lnTo>
                <a:lnTo>
                  <a:pt x="1167099" y="2236147"/>
                </a:lnTo>
                <a:lnTo>
                  <a:pt x="1118577" y="2237181"/>
                </a:lnTo>
                <a:lnTo>
                  <a:pt x="1070055" y="2236147"/>
                </a:lnTo>
                <a:lnTo>
                  <a:pt x="1022061" y="2233075"/>
                </a:lnTo>
                <a:lnTo>
                  <a:pt x="974638" y="2228005"/>
                </a:lnTo>
                <a:lnTo>
                  <a:pt x="927826" y="2220981"/>
                </a:lnTo>
                <a:lnTo>
                  <a:pt x="881668" y="2212043"/>
                </a:lnTo>
                <a:lnTo>
                  <a:pt x="836205" y="2201235"/>
                </a:lnTo>
                <a:lnTo>
                  <a:pt x="791481" y="2188597"/>
                </a:lnTo>
                <a:lnTo>
                  <a:pt x="747537" y="2174172"/>
                </a:lnTo>
                <a:lnTo>
                  <a:pt x="704414" y="2158002"/>
                </a:lnTo>
                <a:lnTo>
                  <a:pt x="662155" y="2140129"/>
                </a:lnTo>
                <a:lnTo>
                  <a:pt x="620802" y="2120595"/>
                </a:lnTo>
                <a:lnTo>
                  <a:pt x="580397" y="2099441"/>
                </a:lnTo>
                <a:lnTo>
                  <a:pt x="540981" y="2076710"/>
                </a:lnTo>
                <a:lnTo>
                  <a:pt x="502597" y="2052444"/>
                </a:lnTo>
                <a:lnTo>
                  <a:pt x="465287" y="2026685"/>
                </a:lnTo>
                <a:lnTo>
                  <a:pt x="429092" y="1999474"/>
                </a:lnTo>
                <a:lnTo>
                  <a:pt x="394055" y="1970853"/>
                </a:lnTo>
                <a:lnTo>
                  <a:pt x="360218" y="1940866"/>
                </a:lnTo>
                <a:lnTo>
                  <a:pt x="327621" y="1909552"/>
                </a:lnTo>
                <a:lnTo>
                  <a:pt x="296309" y="1876956"/>
                </a:lnTo>
                <a:lnTo>
                  <a:pt x="266322" y="1843118"/>
                </a:lnTo>
                <a:lnTo>
                  <a:pt x="237702" y="1808080"/>
                </a:lnTo>
                <a:lnTo>
                  <a:pt x="210491" y="1771885"/>
                </a:lnTo>
                <a:lnTo>
                  <a:pt x="184732" y="1734574"/>
                </a:lnTo>
                <a:lnTo>
                  <a:pt x="160466" y="1696190"/>
                </a:lnTo>
                <a:lnTo>
                  <a:pt x="137736" y="1656773"/>
                </a:lnTo>
                <a:lnTo>
                  <a:pt x="116583" y="1616368"/>
                </a:lnTo>
                <a:lnTo>
                  <a:pt x="97049" y="1575014"/>
                </a:lnTo>
                <a:lnTo>
                  <a:pt x="79176" y="1532755"/>
                </a:lnTo>
                <a:lnTo>
                  <a:pt x="63006" y="1489632"/>
                </a:lnTo>
                <a:lnTo>
                  <a:pt x="48582" y="1445687"/>
                </a:lnTo>
                <a:lnTo>
                  <a:pt x="35945" y="1400963"/>
                </a:lnTo>
                <a:lnTo>
                  <a:pt x="25136" y="1355501"/>
                </a:lnTo>
                <a:lnTo>
                  <a:pt x="16199" y="1309342"/>
                </a:lnTo>
                <a:lnTo>
                  <a:pt x="9175" y="1262530"/>
                </a:lnTo>
                <a:lnTo>
                  <a:pt x="4105" y="1215106"/>
                </a:lnTo>
                <a:lnTo>
                  <a:pt x="1033" y="1167112"/>
                </a:lnTo>
                <a:lnTo>
                  <a:pt x="0" y="1118590"/>
                </a:lnTo>
                <a:lnTo>
                  <a:pt x="1033" y="1070068"/>
                </a:lnTo>
                <a:lnTo>
                  <a:pt x="4105" y="1022074"/>
                </a:lnTo>
                <a:lnTo>
                  <a:pt x="9175" y="974650"/>
                </a:lnTo>
                <a:lnTo>
                  <a:pt x="16199" y="927838"/>
                </a:lnTo>
                <a:lnTo>
                  <a:pt x="25136" y="881680"/>
                </a:lnTo>
                <a:lnTo>
                  <a:pt x="35945" y="836217"/>
                </a:lnTo>
                <a:lnTo>
                  <a:pt x="48582" y="791493"/>
                </a:lnTo>
                <a:lnTo>
                  <a:pt x="63006" y="747548"/>
                </a:lnTo>
                <a:lnTo>
                  <a:pt x="79176" y="704425"/>
                </a:lnTo>
                <a:lnTo>
                  <a:pt x="97049" y="662166"/>
                </a:lnTo>
                <a:lnTo>
                  <a:pt x="116583" y="620812"/>
                </a:lnTo>
                <a:lnTo>
                  <a:pt x="137736" y="580407"/>
                </a:lnTo>
                <a:lnTo>
                  <a:pt x="160466" y="540991"/>
                </a:lnTo>
                <a:lnTo>
                  <a:pt x="184732" y="502606"/>
                </a:lnTo>
                <a:lnTo>
                  <a:pt x="210491" y="465295"/>
                </a:lnTo>
                <a:lnTo>
                  <a:pt x="237702" y="429100"/>
                </a:lnTo>
                <a:lnTo>
                  <a:pt x="266322" y="394063"/>
                </a:lnTo>
                <a:lnTo>
                  <a:pt x="296309" y="360224"/>
                </a:lnTo>
                <a:lnTo>
                  <a:pt x="327621" y="327628"/>
                </a:lnTo>
                <a:lnTo>
                  <a:pt x="360218" y="296315"/>
                </a:lnTo>
                <a:lnTo>
                  <a:pt x="394055" y="266327"/>
                </a:lnTo>
                <a:lnTo>
                  <a:pt x="429092" y="237707"/>
                </a:lnTo>
                <a:lnTo>
                  <a:pt x="465287" y="210496"/>
                </a:lnTo>
                <a:lnTo>
                  <a:pt x="502597" y="184736"/>
                </a:lnTo>
                <a:lnTo>
                  <a:pt x="540981" y="160470"/>
                </a:lnTo>
                <a:lnTo>
                  <a:pt x="580397" y="137739"/>
                </a:lnTo>
                <a:lnTo>
                  <a:pt x="620802" y="116585"/>
                </a:lnTo>
                <a:lnTo>
                  <a:pt x="662155" y="97051"/>
                </a:lnTo>
                <a:lnTo>
                  <a:pt x="704414" y="79178"/>
                </a:lnTo>
                <a:lnTo>
                  <a:pt x="747537" y="63008"/>
                </a:lnTo>
                <a:lnTo>
                  <a:pt x="791481" y="48583"/>
                </a:lnTo>
                <a:lnTo>
                  <a:pt x="836205" y="35945"/>
                </a:lnTo>
                <a:lnTo>
                  <a:pt x="881668" y="25137"/>
                </a:lnTo>
                <a:lnTo>
                  <a:pt x="927826" y="16199"/>
                </a:lnTo>
                <a:lnTo>
                  <a:pt x="974638" y="9175"/>
                </a:lnTo>
                <a:lnTo>
                  <a:pt x="1022061" y="4105"/>
                </a:lnTo>
                <a:lnTo>
                  <a:pt x="1070055" y="1033"/>
                </a:lnTo>
                <a:lnTo>
                  <a:pt x="1118577" y="0"/>
                </a:lnTo>
                <a:lnTo>
                  <a:pt x="1167099" y="1033"/>
                </a:lnTo>
                <a:lnTo>
                  <a:pt x="1215093" y="4105"/>
                </a:lnTo>
                <a:lnTo>
                  <a:pt x="1262518" y="9175"/>
                </a:lnTo>
                <a:lnTo>
                  <a:pt x="1309330" y="16199"/>
                </a:lnTo>
                <a:lnTo>
                  <a:pt x="1355488" y="25137"/>
                </a:lnTo>
                <a:lnTo>
                  <a:pt x="1400950" y="35945"/>
                </a:lnTo>
                <a:lnTo>
                  <a:pt x="1445675" y="48583"/>
                </a:lnTo>
                <a:lnTo>
                  <a:pt x="1489620" y="63008"/>
                </a:lnTo>
                <a:lnTo>
                  <a:pt x="1532742" y="79178"/>
                </a:lnTo>
                <a:lnTo>
                  <a:pt x="1575002" y="97051"/>
                </a:lnTo>
                <a:lnTo>
                  <a:pt x="1616355" y="116585"/>
                </a:lnTo>
                <a:lnTo>
                  <a:pt x="1656761" y="137739"/>
                </a:lnTo>
                <a:lnTo>
                  <a:pt x="1696177" y="160470"/>
                </a:lnTo>
                <a:lnTo>
                  <a:pt x="1734561" y="184736"/>
                </a:lnTo>
                <a:lnTo>
                  <a:pt x="1771872" y="210496"/>
                </a:lnTo>
                <a:lnTo>
                  <a:pt x="1808067" y="237707"/>
                </a:lnTo>
                <a:lnTo>
                  <a:pt x="1843105" y="266327"/>
                </a:lnTo>
                <a:lnTo>
                  <a:pt x="1876943" y="296315"/>
                </a:lnTo>
                <a:lnTo>
                  <a:pt x="1909540" y="327628"/>
                </a:lnTo>
                <a:lnTo>
                  <a:pt x="1940853" y="360224"/>
                </a:lnTo>
                <a:lnTo>
                  <a:pt x="1970841" y="394063"/>
                </a:lnTo>
                <a:lnTo>
                  <a:pt x="1999461" y="429100"/>
                </a:lnTo>
                <a:lnTo>
                  <a:pt x="2026672" y="465295"/>
                </a:lnTo>
                <a:lnTo>
                  <a:pt x="2052431" y="502606"/>
                </a:lnTo>
                <a:lnTo>
                  <a:pt x="2076698" y="540991"/>
                </a:lnTo>
                <a:lnTo>
                  <a:pt x="2099428" y="580407"/>
                </a:lnTo>
                <a:lnTo>
                  <a:pt x="2120582" y="620812"/>
                </a:lnTo>
                <a:lnTo>
                  <a:pt x="2140117" y="662166"/>
                </a:lnTo>
                <a:lnTo>
                  <a:pt x="2157990" y="704425"/>
                </a:lnTo>
                <a:lnTo>
                  <a:pt x="2174160" y="747548"/>
                </a:lnTo>
                <a:lnTo>
                  <a:pt x="2188584" y="791493"/>
                </a:lnTo>
                <a:lnTo>
                  <a:pt x="2201222" y="836217"/>
                </a:lnTo>
                <a:lnTo>
                  <a:pt x="2212031" y="881680"/>
                </a:lnTo>
                <a:lnTo>
                  <a:pt x="2220968" y="927838"/>
                </a:lnTo>
                <a:lnTo>
                  <a:pt x="2227993" y="974650"/>
                </a:lnTo>
                <a:lnTo>
                  <a:pt x="2233062" y="1022074"/>
                </a:lnTo>
                <a:lnTo>
                  <a:pt x="2236135" y="1070068"/>
                </a:lnTo>
                <a:lnTo>
                  <a:pt x="2237168" y="1118590"/>
                </a:lnTo>
                <a:close/>
              </a:path>
            </a:pathLst>
          </a:custGeom>
          <a:ln w="25565">
            <a:solidFill>
              <a:srgbClr val="FFFFFF"/>
            </a:solidFill>
          </a:ln>
        </p:spPr>
        <p:txBody>
          <a:bodyPr wrap="square" lIns="0" tIns="0" rIns="0" bIns="0" rtlCol="0"/>
          <a:lstStyle/>
          <a:p>
            <a:endParaRPr/>
          </a:p>
        </p:txBody>
      </p:sp>
      <p:sp>
        <p:nvSpPr>
          <p:cNvPr id="9" name="object 7"/>
          <p:cNvSpPr/>
          <p:nvPr/>
        </p:nvSpPr>
        <p:spPr>
          <a:xfrm>
            <a:off x="8891329" y="3453197"/>
            <a:ext cx="1167130" cy="1840864"/>
          </a:xfrm>
          <a:custGeom>
            <a:avLst/>
            <a:gdLst/>
            <a:ahLst/>
            <a:cxnLst/>
            <a:rect l="l" t="t" r="r" b="b"/>
            <a:pathLst>
              <a:path w="1167129" h="1840864">
                <a:moveTo>
                  <a:pt x="920445" y="0"/>
                </a:moveTo>
                <a:lnTo>
                  <a:pt x="871560" y="1275"/>
                </a:lnTo>
                <a:lnTo>
                  <a:pt x="823340" y="5060"/>
                </a:lnTo>
                <a:lnTo>
                  <a:pt x="775848" y="11291"/>
                </a:lnTo>
                <a:lnTo>
                  <a:pt x="729149" y="19904"/>
                </a:lnTo>
                <a:lnTo>
                  <a:pt x="683304" y="30835"/>
                </a:lnTo>
                <a:lnTo>
                  <a:pt x="638379" y="44021"/>
                </a:lnTo>
                <a:lnTo>
                  <a:pt x="594436" y="59399"/>
                </a:lnTo>
                <a:lnTo>
                  <a:pt x="551540" y="76904"/>
                </a:lnTo>
                <a:lnTo>
                  <a:pt x="509754" y="96472"/>
                </a:lnTo>
                <a:lnTo>
                  <a:pt x="469141" y="118042"/>
                </a:lnTo>
                <a:lnTo>
                  <a:pt x="429765" y="141548"/>
                </a:lnTo>
                <a:lnTo>
                  <a:pt x="391690" y="166927"/>
                </a:lnTo>
                <a:lnTo>
                  <a:pt x="354979" y="194116"/>
                </a:lnTo>
                <a:lnTo>
                  <a:pt x="319696" y="223051"/>
                </a:lnTo>
                <a:lnTo>
                  <a:pt x="285905" y="253668"/>
                </a:lnTo>
                <a:lnTo>
                  <a:pt x="253669" y="285903"/>
                </a:lnTo>
                <a:lnTo>
                  <a:pt x="223052" y="319694"/>
                </a:lnTo>
                <a:lnTo>
                  <a:pt x="194117" y="354977"/>
                </a:lnTo>
                <a:lnTo>
                  <a:pt x="166928" y="391687"/>
                </a:lnTo>
                <a:lnTo>
                  <a:pt x="141548" y="429762"/>
                </a:lnTo>
                <a:lnTo>
                  <a:pt x="118042" y="469137"/>
                </a:lnTo>
                <a:lnTo>
                  <a:pt x="96473" y="509749"/>
                </a:lnTo>
                <a:lnTo>
                  <a:pt x="76904" y="551535"/>
                </a:lnTo>
                <a:lnTo>
                  <a:pt x="59399" y="594431"/>
                </a:lnTo>
                <a:lnTo>
                  <a:pt x="44021" y="638372"/>
                </a:lnTo>
                <a:lnTo>
                  <a:pt x="30835" y="683297"/>
                </a:lnTo>
                <a:lnTo>
                  <a:pt x="19904" y="729140"/>
                </a:lnTo>
                <a:lnTo>
                  <a:pt x="11291" y="775839"/>
                </a:lnTo>
                <a:lnTo>
                  <a:pt x="5060" y="823330"/>
                </a:lnTo>
                <a:lnTo>
                  <a:pt x="1275" y="871549"/>
                </a:lnTo>
                <a:lnTo>
                  <a:pt x="0" y="920432"/>
                </a:lnTo>
                <a:lnTo>
                  <a:pt x="1275" y="969315"/>
                </a:lnTo>
                <a:lnTo>
                  <a:pt x="5060" y="1017534"/>
                </a:lnTo>
                <a:lnTo>
                  <a:pt x="11291" y="1065025"/>
                </a:lnTo>
                <a:lnTo>
                  <a:pt x="19904" y="1111724"/>
                </a:lnTo>
                <a:lnTo>
                  <a:pt x="30835" y="1157567"/>
                </a:lnTo>
                <a:lnTo>
                  <a:pt x="44021" y="1202492"/>
                </a:lnTo>
                <a:lnTo>
                  <a:pt x="59399" y="1246433"/>
                </a:lnTo>
                <a:lnTo>
                  <a:pt x="76904" y="1289329"/>
                </a:lnTo>
                <a:lnTo>
                  <a:pt x="96473" y="1331115"/>
                </a:lnTo>
                <a:lnTo>
                  <a:pt x="118042" y="1371727"/>
                </a:lnTo>
                <a:lnTo>
                  <a:pt x="141548" y="1411102"/>
                </a:lnTo>
                <a:lnTo>
                  <a:pt x="166928" y="1449177"/>
                </a:lnTo>
                <a:lnTo>
                  <a:pt x="194117" y="1485887"/>
                </a:lnTo>
                <a:lnTo>
                  <a:pt x="223052" y="1521170"/>
                </a:lnTo>
                <a:lnTo>
                  <a:pt x="253669" y="1554961"/>
                </a:lnTo>
                <a:lnTo>
                  <a:pt x="285905" y="1587196"/>
                </a:lnTo>
                <a:lnTo>
                  <a:pt x="319696" y="1617813"/>
                </a:lnTo>
                <a:lnTo>
                  <a:pt x="354979" y="1646748"/>
                </a:lnTo>
                <a:lnTo>
                  <a:pt x="391690" y="1673937"/>
                </a:lnTo>
                <a:lnTo>
                  <a:pt x="429765" y="1699316"/>
                </a:lnTo>
                <a:lnTo>
                  <a:pt x="469141" y="1722822"/>
                </a:lnTo>
                <a:lnTo>
                  <a:pt x="509754" y="1744392"/>
                </a:lnTo>
                <a:lnTo>
                  <a:pt x="551540" y="1763960"/>
                </a:lnTo>
                <a:lnTo>
                  <a:pt x="594436" y="1781465"/>
                </a:lnTo>
                <a:lnTo>
                  <a:pt x="638379" y="1796843"/>
                </a:lnTo>
                <a:lnTo>
                  <a:pt x="683304" y="1810029"/>
                </a:lnTo>
                <a:lnTo>
                  <a:pt x="729149" y="1820960"/>
                </a:lnTo>
                <a:lnTo>
                  <a:pt x="775848" y="1829573"/>
                </a:lnTo>
                <a:lnTo>
                  <a:pt x="823340" y="1835804"/>
                </a:lnTo>
                <a:lnTo>
                  <a:pt x="871560" y="1839589"/>
                </a:lnTo>
                <a:lnTo>
                  <a:pt x="920445" y="1840864"/>
                </a:lnTo>
                <a:lnTo>
                  <a:pt x="969327" y="1839589"/>
                </a:lnTo>
                <a:lnTo>
                  <a:pt x="1017545" y="1835804"/>
                </a:lnTo>
                <a:lnTo>
                  <a:pt x="1065035" y="1829573"/>
                </a:lnTo>
                <a:lnTo>
                  <a:pt x="1111733" y="1820960"/>
                </a:lnTo>
                <a:lnTo>
                  <a:pt x="1157576" y="1810029"/>
                </a:lnTo>
                <a:lnTo>
                  <a:pt x="1167070" y="1807242"/>
                </a:lnTo>
                <a:lnTo>
                  <a:pt x="1167070" y="33622"/>
                </a:lnTo>
                <a:lnTo>
                  <a:pt x="1111733" y="19904"/>
                </a:lnTo>
                <a:lnTo>
                  <a:pt x="1065035" y="11291"/>
                </a:lnTo>
                <a:lnTo>
                  <a:pt x="1017545" y="5060"/>
                </a:lnTo>
                <a:lnTo>
                  <a:pt x="969327" y="1275"/>
                </a:lnTo>
                <a:lnTo>
                  <a:pt x="920445" y="0"/>
                </a:lnTo>
                <a:close/>
              </a:path>
            </a:pathLst>
          </a:custGeom>
          <a:solidFill>
            <a:srgbClr val="006CB7"/>
          </a:solidFill>
        </p:spPr>
        <p:txBody>
          <a:bodyPr wrap="square" lIns="0" tIns="0" rIns="0" bIns="0" rtlCol="0"/>
          <a:lstStyle/>
          <a:p>
            <a:endParaRPr/>
          </a:p>
        </p:txBody>
      </p:sp>
      <p:sp>
        <p:nvSpPr>
          <p:cNvPr id="10" name="object 8"/>
          <p:cNvSpPr/>
          <p:nvPr/>
        </p:nvSpPr>
        <p:spPr>
          <a:xfrm>
            <a:off x="4182016" y="1134628"/>
            <a:ext cx="2701925" cy="2701925"/>
          </a:xfrm>
          <a:custGeom>
            <a:avLst/>
            <a:gdLst/>
            <a:ahLst/>
            <a:cxnLst/>
            <a:rect l="l" t="t" r="r" b="b"/>
            <a:pathLst>
              <a:path w="2701925" h="2701925">
                <a:moveTo>
                  <a:pt x="1350810" y="0"/>
                </a:moveTo>
                <a:lnTo>
                  <a:pt x="1302360" y="852"/>
                </a:lnTo>
                <a:lnTo>
                  <a:pt x="1254340" y="3391"/>
                </a:lnTo>
                <a:lnTo>
                  <a:pt x="1206777" y="7588"/>
                </a:lnTo>
                <a:lnTo>
                  <a:pt x="1159701" y="13414"/>
                </a:lnTo>
                <a:lnTo>
                  <a:pt x="1113139" y="20841"/>
                </a:lnTo>
                <a:lnTo>
                  <a:pt x="1067121" y="29840"/>
                </a:lnTo>
                <a:lnTo>
                  <a:pt x="1021675" y="40382"/>
                </a:lnTo>
                <a:lnTo>
                  <a:pt x="976829" y="52439"/>
                </a:lnTo>
                <a:lnTo>
                  <a:pt x="932613" y="65982"/>
                </a:lnTo>
                <a:lnTo>
                  <a:pt x="889054" y="80984"/>
                </a:lnTo>
                <a:lnTo>
                  <a:pt x="846182" y="97414"/>
                </a:lnTo>
                <a:lnTo>
                  <a:pt x="804024" y="115245"/>
                </a:lnTo>
                <a:lnTo>
                  <a:pt x="762610" y="134448"/>
                </a:lnTo>
                <a:lnTo>
                  <a:pt x="721967" y="154995"/>
                </a:lnTo>
                <a:lnTo>
                  <a:pt x="682126" y="176856"/>
                </a:lnTo>
                <a:lnTo>
                  <a:pt x="643113" y="200004"/>
                </a:lnTo>
                <a:lnTo>
                  <a:pt x="604958" y="224409"/>
                </a:lnTo>
                <a:lnTo>
                  <a:pt x="567690" y="250044"/>
                </a:lnTo>
                <a:lnTo>
                  <a:pt x="531336" y="276879"/>
                </a:lnTo>
                <a:lnTo>
                  <a:pt x="495926" y="304886"/>
                </a:lnTo>
                <a:lnTo>
                  <a:pt x="461487" y="334037"/>
                </a:lnTo>
                <a:lnTo>
                  <a:pt x="428050" y="364302"/>
                </a:lnTo>
                <a:lnTo>
                  <a:pt x="395641" y="395654"/>
                </a:lnTo>
                <a:lnTo>
                  <a:pt x="364290" y="428063"/>
                </a:lnTo>
                <a:lnTo>
                  <a:pt x="334025" y="461502"/>
                </a:lnTo>
                <a:lnTo>
                  <a:pt x="304876" y="495941"/>
                </a:lnTo>
                <a:lnTo>
                  <a:pt x="276869" y="531352"/>
                </a:lnTo>
                <a:lnTo>
                  <a:pt x="250035" y="567706"/>
                </a:lnTo>
                <a:lnTo>
                  <a:pt x="224401" y="604976"/>
                </a:lnTo>
                <a:lnTo>
                  <a:pt x="199997" y="643131"/>
                </a:lnTo>
                <a:lnTo>
                  <a:pt x="176850" y="682145"/>
                </a:lnTo>
                <a:lnTo>
                  <a:pt x="154989" y="721987"/>
                </a:lnTo>
                <a:lnTo>
                  <a:pt x="134443" y="762630"/>
                </a:lnTo>
                <a:lnTo>
                  <a:pt x="115241" y="804045"/>
                </a:lnTo>
                <a:lnTo>
                  <a:pt x="97410" y="846203"/>
                </a:lnTo>
                <a:lnTo>
                  <a:pt x="80981" y="889076"/>
                </a:lnTo>
                <a:lnTo>
                  <a:pt x="65980" y="932636"/>
                </a:lnTo>
                <a:lnTo>
                  <a:pt x="52437" y="976853"/>
                </a:lnTo>
                <a:lnTo>
                  <a:pt x="40380" y="1021699"/>
                </a:lnTo>
                <a:lnTo>
                  <a:pt x="29838" y="1067145"/>
                </a:lnTo>
                <a:lnTo>
                  <a:pt x="20840" y="1113164"/>
                </a:lnTo>
                <a:lnTo>
                  <a:pt x="13414" y="1159726"/>
                </a:lnTo>
                <a:lnTo>
                  <a:pt x="7588" y="1206802"/>
                </a:lnTo>
                <a:lnTo>
                  <a:pt x="3391" y="1254365"/>
                </a:lnTo>
                <a:lnTo>
                  <a:pt x="852" y="1302385"/>
                </a:lnTo>
                <a:lnTo>
                  <a:pt x="0" y="1350835"/>
                </a:lnTo>
                <a:lnTo>
                  <a:pt x="852" y="1399285"/>
                </a:lnTo>
                <a:lnTo>
                  <a:pt x="3391" y="1447305"/>
                </a:lnTo>
                <a:lnTo>
                  <a:pt x="7588" y="1494868"/>
                </a:lnTo>
                <a:lnTo>
                  <a:pt x="13414" y="1541944"/>
                </a:lnTo>
                <a:lnTo>
                  <a:pt x="20840" y="1588506"/>
                </a:lnTo>
                <a:lnTo>
                  <a:pt x="29838" y="1634525"/>
                </a:lnTo>
                <a:lnTo>
                  <a:pt x="40380" y="1679971"/>
                </a:lnTo>
                <a:lnTo>
                  <a:pt x="52437" y="1724817"/>
                </a:lnTo>
                <a:lnTo>
                  <a:pt x="65980" y="1769034"/>
                </a:lnTo>
                <a:lnTo>
                  <a:pt x="80981" y="1812594"/>
                </a:lnTo>
                <a:lnTo>
                  <a:pt x="97410" y="1855467"/>
                </a:lnTo>
                <a:lnTo>
                  <a:pt x="115241" y="1897625"/>
                </a:lnTo>
                <a:lnTo>
                  <a:pt x="134443" y="1939040"/>
                </a:lnTo>
                <a:lnTo>
                  <a:pt x="154989" y="1979683"/>
                </a:lnTo>
                <a:lnTo>
                  <a:pt x="176850" y="2019525"/>
                </a:lnTo>
                <a:lnTo>
                  <a:pt x="199997" y="2058539"/>
                </a:lnTo>
                <a:lnTo>
                  <a:pt x="224401" y="2096694"/>
                </a:lnTo>
                <a:lnTo>
                  <a:pt x="250035" y="2133964"/>
                </a:lnTo>
                <a:lnTo>
                  <a:pt x="276869" y="2170318"/>
                </a:lnTo>
                <a:lnTo>
                  <a:pt x="304876" y="2205729"/>
                </a:lnTo>
                <a:lnTo>
                  <a:pt x="334025" y="2240168"/>
                </a:lnTo>
                <a:lnTo>
                  <a:pt x="364290" y="2273607"/>
                </a:lnTo>
                <a:lnTo>
                  <a:pt x="395641" y="2306016"/>
                </a:lnTo>
                <a:lnTo>
                  <a:pt x="428050" y="2337368"/>
                </a:lnTo>
                <a:lnTo>
                  <a:pt x="461487" y="2367633"/>
                </a:lnTo>
                <a:lnTo>
                  <a:pt x="495926" y="2396784"/>
                </a:lnTo>
                <a:lnTo>
                  <a:pt x="531336" y="2424791"/>
                </a:lnTo>
                <a:lnTo>
                  <a:pt x="567690" y="2451626"/>
                </a:lnTo>
                <a:lnTo>
                  <a:pt x="604958" y="2477261"/>
                </a:lnTo>
                <a:lnTo>
                  <a:pt x="643113" y="2501666"/>
                </a:lnTo>
                <a:lnTo>
                  <a:pt x="682126" y="2524814"/>
                </a:lnTo>
                <a:lnTo>
                  <a:pt x="721967" y="2546675"/>
                </a:lnTo>
                <a:lnTo>
                  <a:pt x="762610" y="2567222"/>
                </a:lnTo>
                <a:lnTo>
                  <a:pt x="804024" y="2586425"/>
                </a:lnTo>
                <a:lnTo>
                  <a:pt x="846182" y="2604256"/>
                </a:lnTo>
                <a:lnTo>
                  <a:pt x="889054" y="2620686"/>
                </a:lnTo>
                <a:lnTo>
                  <a:pt x="932613" y="2635688"/>
                </a:lnTo>
                <a:lnTo>
                  <a:pt x="976829" y="2649231"/>
                </a:lnTo>
                <a:lnTo>
                  <a:pt x="1021675" y="2661288"/>
                </a:lnTo>
                <a:lnTo>
                  <a:pt x="1067121" y="2671830"/>
                </a:lnTo>
                <a:lnTo>
                  <a:pt x="1113139" y="2680829"/>
                </a:lnTo>
                <a:lnTo>
                  <a:pt x="1159701" y="2688256"/>
                </a:lnTo>
                <a:lnTo>
                  <a:pt x="1206777" y="2694082"/>
                </a:lnTo>
                <a:lnTo>
                  <a:pt x="1254340" y="2698279"/>
                </a:lnTo>
                <a:lnTo>
                  <a:pt x="1302360" y="2700818"/>
                </a:lnTo>
                <a:lnTo>
                  <a:pt x="1350810" y="2701671"/>
                </a:lnTo>
                <a:lnTo>
                  <a:pt x="1399260" y="2700818"/>
                </a:lnTo>
                <a:lnTo>
                  <a:pt x="1447281" y="2698279"/>
                </a:lnTo>
                <a:lnTo>
                  <a:pt x="1494845" y="2694082"/>
                </a:lnTo>
                <a:lnTo>
                  <a:pt x="1541922" y="2688256"/>
                </a:lnTo>
                <a:lnTo>
                  <a:pt x="1588484" y="2680829"/>
                </a:lnTo>
                <a:lnTo>
                  <a:pt x="1634503" y="2671830"/>
                </a:lnTo>
                <a:lnTo>
                  <a:pt x="1679950" y="2661288"/>
                </a:lnTo>
                <a:lnTo>
                  <a:pt x="1724797" y="2649231"/>
                </a:lnTo>
                <a:lnTo>
                  <a:pt x="1769014" y="2635688"/>
                </a:lnTo>
                <a:lnTo>
                  <a:pt x="1812573" y="2620686"/>
                </a:lnTo>
                <a:lnTo>
                  <a:pt x="1855447" y="2604256"/>
                </a:lnTo>
                <a:lnTo>
                  <a:pt x="1897605" y="2586425"/>
                </a:lnTo>
                <a:lnTo>
                  <a:pt x="1939020" y="2567222"/>
                </a:lnTo>
                <a:lnTo>
                  <a:pt x="1979663" y="2546675"/>
                </a:lnTo>
                <a:lnTo>
                  <a:pt x="2019505" y="2524814"/>
                </a:lnTo>
                <a:lnTo>
                  <a:pt x="2058519" y="2501666"/>
                </a:lnTo>
                <a:lnTo>
                  <a:pt x="2096674" y="2477261"/>
                </a:lnTo>
                <a:lnTo>
                  <a:pt x="2133944" y="2451626"/>
                </a:lnTo>
                <a:lnTo>
                  <a:pt x="2170298" y="2424791"/>
                </a:lnTo>
                <a:lnTo>
                  <a:pt x="2205709" y="2396784"/>
                </a:lnTo>
                <a:lnTo>
                  <a:pt x="2240148" y="2367633"/>
                </a:lnTo>
                <a:lnTo>
                  <a:pt x="2273586" y="2337368"/>
                </a:lnTo>
                <a:lnTo>
                  <a:pt x="2305996" y="2306016"/>
                </a:lnTo>
                <a:lnTo>
                  <a:pt x="2337347" y="2273607"/>
                </a:lnTo>
                <a:lnTo>
                  <a:pt x="2367612" y="2240168"/>
                </a:lnTo>
                <a:lnTo>
                  <a:pt x="2396763" y="2205729"/>
                </a:lnTo>
                <a:lnTo>
                  <a:pt x="2424770" y="2170318"/>
                </a:lnTo>
                <a:lnTo>
                  <a:pt x="2451605" y="2133964"/>
                </a:lnTo>
                <a:lnTo>
                  <a:pt x="2477239" y="2096694"/>
                </a:lnTo>
                <a:lnTo>
                  <a:pt x="2501644" y="2058539"/>
                </a:lnTo>
                <a:lnTo>
                  <a:pt x="2524791" y="2019525"/>
                </a:lnTo>
                <a:lnTo>
                  <a:pt x="2546653" y="1979683"/>
                </a:lnTo>
                <a:lnTo>
                  <a:pt x="2567199" y="1939040"/>
                </a:lnTo>
                <a:lnTo>
                  <a:pt x="2586402" y="1897625"/>
                </a:lnTo>
                <a:lnTo>
                  <a:pt x="2604232" y="1855467"/>
                </a:lnTo>
                <a:lnTo>
                  <a:pt x="2620662" y="1812594"/>
                </a:lnTo>
                <a:lnTo>
                  <a:pt x="2635663" y="1769034"/>
                </a:lnTo>
                <a:lnTo>
                  <a:pt x="2649207" y="1724817"/>
                </a:lnTo>
                <a:lnTo>
                  <a:pt x="2661264" y="1679971"/>
                </a:lnTo>
                <a:lnTo>
                  <a:pt x="2671806" y="1634525"/>
                </a:lnTo>
                <a:lnTo>
                  <a:pt x="2680804" y="1588506"/>
                </a:lnTo>
                <a:lnTo>
                  <a:pt x="2688231" y="1541944"/>
                </a:lnTo>
                <a:lnTo>
                  <a:pt x="2694057" y="1494868"/>
                </a:lnTo>
                <a:lnTo>
                  <a:pt x="2698253" y="1447305"/>
                </a:lnTo>
                <a:lnTo>
                  <a:pt x="2700792" y="1399285"/>
                </a:lnTo>
                <a:lnTo>
                  <a:pt x="2701645" y="1350835"/>
                </a:lnTo>
                <a:lnTo>
                  <a:pt x="2700792" y="1302385"/>
                </a:lnTo>
                <a:lnTo>
                  <a:pt x="2698253" y="1254365"/>
                </a:lnTo>
                <a:lnTo>
                  <a:pt x="2694057" y="1206802"/>
                </a:lnTo>
                <a:lnTo>
                  <a:pt x="2688231" y="1159726"/>
                </a:lnTo>
                <a:lnTo>
                  <a:pt x="2680804" y="1113164"/>
                </a:lnTo>
                <a:lnTo>
                  <a:pt x="2671806" y="1067145"/>
                </a:lnTo>
                <a:lnTo>
                  <a:pt x="2661264" y="1021699"/>
                </a:lnTo>
                <a:lnTo>
                  <a:pt x="2649207" y="976853"/>
                </a:lnTo>
                <a:lnTo>
                  <a:pt x="2635663" y="932636"/>
                </a:lnTo>
                <a:lnTo>
                  <a:pt x="2620662" y="889076"/>
                </a:lnTo>
                <a:lnTo>
                  <a:pt x="2604232" y="846203"/>
                </a:lnTo>
                <a:lnTo>
                  <a:pt x="2586402" y="804045"/>
                </a:lnTo>
                <a:lnTo>
                  <a:pt x="2567199" y="762630"/>
                </a:lnTo>
                <a:lnTo>
                  <a:pt x="2546653" y="721987"/>
                </a:lnTo>
                <a:lnTo>
                  <a:pt x="2524791" y="682145"/>
                </a:lnTo>
                <a:lnTo>
                  <a:pt x="2501644" y="643131"/>
                </a:lnTo>
                <a:lnTo>
                  <a:pt x="2477239" y="604976"/>
                </a:lnTo>
                <a:lnTo>
                  <a:pt x="2451605" y="567706"/>
                </a:lnTo>
                <a:lnTo>
                  <a:pt x="2424770" y="531352"/>
                </a:lnTo>
                <a:lnTo>
                  <a:pt x="2396763" y="495941"/>
                </a:lnTo>
                <a:lnTo>
                  <a:pt x="2367612" y="461502"/>
                </a:lnTo>
                <a:lnTo>
                  <a:pt x="2337347" y="428063"/>
                </a:lnTo>
                <a:lnTo>
                  <a:pt x="2305996" y="395654"/>
                </a:lnTo>
                <a:lnTo>
                  <a:pt x="2273586" y="364302"/>
                </a:lnTo>
                <a:lnTo>
                  <a:pt x="2240148" y="334037"/>
                </a:lnTo>
                <a:lnTo>
                  <a:pt x="2205709" y="304886"/>
                </a:lnTo>
                <a:lnTo>
                  <a:pt x="2170298" y="276879"/>
                </a:lnTo>
                <a:lnTo>
                  <a:pt x="2133944" y="250044"/>
                </a:lnTo>
                <a:lnTo>
                  <a:pt x="2096674" y="224409"/>
                </a:lnTo>
                <a:lnTo>
                  <a:pt x="2058519" y="200004"/>
                </a:lnTo>
                <a:lnTo>
                  <a:pt x="2019505" y="176856"/>
                </a:lnTo>
                <a:lnTo>
                  <a:pt x="1979663" y="154995"/>
                </a:lnTo>
                <a:lnTo>
                  <a:pt x="1939020" y="134448"/>
                </a:lnTo>
                <a:lnTo>
                  <a:pt x="1897605" y="115245"/>
                </a:lnTo>
                <a:lnTo>
                  <a:pt x="1855447" y="97414"/>
                </a:lnTo>
                <a:lnTo>
                  <a:pt x="1812573" y="80984"/>
                </a:lnTo>
                <a:lnTo>
                  <a:pt x="1769014" y="65982"/>
                </a:lnTo>
                <a:lnTo>
                  <a:pt x="1724797" y="52439"/>
                </a:lnTo>
                <a:lnTo>
                  <a:pt x="1679950" y="40382"/>
                </a:lnTo>
                <a:lnTo>
                  <a:pt x="1634503" y="29840"/>
                </a:lnTo>
                <a:lnTo>
                  <a:pt x="1588484" y="20841"/>
                </a:lnTo>
                <a:lnTo>
                  <a:pt x="1541922" y="13414"/>
                </a:lnTo>
                <a:lnTo>
                  <a:pt x="1494845" y="7588"/>
                </a:lnTo>
                <a:lnTo>
                  <a:pt x="1447281" y="3391"/>
                </a:lnTo>
                <a:lnTo>
                  <a:pt x="1399260" y="852"/>
                </a:lnTo>
                <a:lnTo>
                  <a:pt x="1350810" y="0"/>
                </a:lnTo>
                <a:close/>
              </a:path>
            </a:pathLst>
          </a:custGeom>
          <a:solidFill>
            <a:srgbClr val="006CB7"/>
          </a:solidFill>
        </p:spPr>
        <p:txBody>
          <a:bodyPr wrap="square" lIns="0" tIns="0" rIns="0" bIns="0" rtlCol="0"/>
          <a:lstStyle/>
          <a:p>
            <a:endParaRPr/>
          </a:p>
        </p:txBody>
      </p:sp>
      <p:sp>
        <p:nvSpPr>
          <p:cNvPr id="12" name="object 10"/>
          <p:cNvSpPr txBox="1"/>
          <p:nvPr/>
        </p:nvSpPr>
        <p:spPr>
          <a:xfrm>
            <a:off x="391539" y="4332080"/>
            <a:ext cx="6321233" cy="952184"/>
          </a:xfrm>
          <a:prstGeom prst="rect">
            <a:avLst/>
          </a:prstGeom>
        </p:spPr>
        <p:txBody>
          <a:bodyPr vert="horz" wrap="square" lIns="0" tIns="0" rIns="0" bIns="0" rtlCol="0">
            <a:spAutoFit/>
          </a:bodyPr>
          <a:lstStyle/>
          <a:p>
            <a:pPr marL="12699">
              <a:lnSpc>
                <a:spcPts val="3690"/>
              </a:lnSpc>
            </a:pPr>
            <a:r>
              <a:rPr lang="en-US" sz="3599" spc="120" dirty="0">
                <a:solidFill>
                  <a:srgbClr val="FFFFFF"/>
                </a:solidFill>
                <a:cs typeface="Calibri"/>
              </a:rPr>
              <a:t>GE InSight</a:t>
            </a:r>
            <a:endParaRPr lang="en-US" sz="3599" spc="120" dirty="0">
              <a:solidFill>
                <a:srgbClr val="FFFFFF"/>
              </a:solidFill>
              <a:latin typeface="Calibri"/>
              <a:cs typeface="Calibri"/>
            </a:endParaRPr>
          </a:p>
          <a:p>
            <a:pPr marL="12699">
              <a:lnSpc>
                <a:spcPts val="3690"/>
              </a:lnSpc>
            </a:pPr>
            <a:r>
              <a:rPr lang="en-US" sz="3599" spc="120" dirty="0">
                <a:solidFill>
                  <a:srgbClr val="FFFFFF"/>
                </a:solidFill>
                <a:latin typeface="Calibri"/>
                <a:cs typeface="Calibri"/>
              </a:rPr>
              <a:t>Microservices &amp; APIs</a:t>
            </a:r>
          </a:p>
        </p:txBody>
      </p:sp>
      <p:sp>
        <p:nvSpPr>
          <p:cNvPr id="13" name="object 11"/>
          <p:cNvSpPr/>
          <p:nvPr/>
        </p:nvSpPr>
        <p:spPr>
          <a:xfrm>
            <a:off x="3007422" y="2130699"/>
            <a:ext cx="984885" cy="159385"/>
          </a:xfrm>
          <a:custGeom>
            <a:avLst/>
            <a:gdLst/>
            <a:ahLst/>
            <a:cxnLst/>
            <a:rect l="l" t="t" r="r" b="b"/>
            <a:pathLst>
              <a:path w="984885" h="159385">
                <a:moveTo>
                  <a:pt x="0" y="0"/>
                </a:moveTo>
                <a:lnTo>
                  <a:pt x="984719" y="159296"/>
                </a:lnTo>
              </a:path>
            </a:pathLst>
          </a:custGeom>
          <a:ln w="25565">
            <a:solidFill>
              <a:srgbClr val="FFFFFF"/>
            </a:solidFill>
          </a:ln>
        </p:spPr>
        <p:txBody>
          <a:bodyPr wrap="square" lIns="0" tIns="0" rIns="0" bIns="0" rtlCol="0"/>
          <a:lstStyle/>
          <a:p>
            <a:endParaRPr/>
          </a:p>
        </p:txBody>
      </p:sp>
      <p:sp>
        <p:nvSpPr>
          <p:cNvPr id="14" name="object 12"/>
          <p:cNvSpPr/>
          <p:nvPr/>
        </p:nvSpPr>
        <p:spPr>
          <a:xfrm>
            <a:off x="6981422" y="1960039"/>
            <a:ext cx="816610" cy="195580"/>
          </a:xfrm>
          <a:custGeom>
            <a:avLst/>
            <a:gdLst/>
            <a:ahLst/>
            <a:cxnLst/>
            <a:rect l="l" t="t" r="r" b="b"/>
            <a:pathLst>
              <a:path w="816609" h="195580">
                <a:moveTo>
                  <a:pt x="0" y="194995"/>
                </a:moveTo>
                <a:lnTo>
                  <a:pt x="816076" y="0"/>
                </a:lnTo>
              </a:path>
            </a:pathLst>
          </a:custGeom>
          <a:ln w="25565">
            <a:solidFill>
              <a:srgbClr val="FFFFFF"/>
            </a:solidFill>
          </a:ln>
        </p:spPr>
        <p:txBody>
          <a:bodyPr wrap="square" lIns="0" tIns="0" rIns="0" bIns="0" rtlCol="0"/>
          <a:lstStyle/>
          <a:p>
            <a:endParaRPr/>
          </a:p>
        </p:txBody>
      </p:sp>
      <p:sp>
        <p:nvSpPr>
          <p:cNvPr id="15" name="object 13"/>
          <p:cNvSpPr/>
          <p:nvPr/>
        </p:nvSpPr>
        <p:spPr>
          <a:xfrm>
            <a:off x="8897004" y="2467559"/>
            <a:ext cx="433070" cy="918210"/>
          </a:xfrm>
          <a:custGeom>
            <a:avLst/>
            <a:gdLst/>
            <a:ahLst/>
            <a:cxnLst/>
            <a:rect l="l" t="t" r="r" b="b"/>
            <a:pathLst>
              <a:path w="433070" h="918210">
                <a:moveTo>
                  <a:pt x="0" y="0"/>
                </a:moveTo>
                <a:lnTo>
                  <a:pt x="432511" y="917943"/>
                </a:lnTo>
              </a:path>
            </a:pathLst>
          </a:custGeom>
          <a:ln w="25565">
            <a:solidFill>
              <a:srgbClr val="FFFFFF"/>
            </a:solidFill>
          </a:ln>
        </p:spPr>
        <p:txBody>
          <a:bodyPr wrap="square" lIns="0" tIns="0" rIns="0" bIns="0" rtlCol="0"/>
          <a:lstStyle/>
          <a:p>
            <a:endParaRPr/>
          </a:p>
        </p:txBody>
      </p:sp>
      <p:sp>
        <p:nvSpPr>
          <p:cNvPr id="16" name="object 14"/>
          <p:cNvSpPr/>
          <p:nvPr/>
        </p:nvSpPr>
        <p:spPr>
          <a:xfrm>
            <a:off x="1139512" y="1316967"/>
            <a:ext cx="1225550" cy="1227455"/>
          </a:xfrm>
          <a:custGeom>
            <a:avLst/>
            <a:gdLst/>
            <a:ahLst/>
            <a:cxnLst/>
            <a:rect l="l" t="t" r="r" b="b"/>
            <a:pathLst>
              <a:path w="1225550" h="1227455">
                <a:moveTo>
                  <a:pt x="1084462" y="994765"/>
                </a:moveTo>
                <a:lnTo>
                  <a:pt x="335532" y="994765"/>
                </a:lnTo>
                <a:lnTo>
                  <a:pt x="375537" y="1020947"/>
                </a:lnTo>
                <a:lnTo>
                  <a:pt x="418198" y="1043038"/>
                </a:lnTo>
                <a:lnTo>
                  <a:pt x="463243" y="1060766"/>
                </a:lnTo>
                <a:lnTo>
                  <a:pt x="510398" y="1073861"/>
                </a:lnTo>
                <a:lnTo>
                  <a:pt x="510398" y="1182941"/>
                </a:lnTo>
                <a:lnTo>
                  <a:pt x="548484" y="1216812"/>
                </a:lnTo>
                <a:lnTo>
                  <a:pt x="591685" y="1226076"/>
                </a:lnTo>
                <a:lnTo>
                  <a:pt x="613535" y="1227239"/>
                </a:lnTo>
                <a:lnTo>
                  <a:pt x="630632" y="1226513"/>
                </a:lnTo>
                <a:lnTo>
                  <a:pt x="673266" y="1218243"/>
                </a:lnTo>
                <a:lnTo>
                  <a:pt x="709885" y="1198713"/>
                </a:lnTo>
                <a:lnTo>
                  <a:pt x="714741" y="1073899"/>
                </a:lnTo>
                <a:lnTo>
                  <a:pt x="754876" y="1063117"/>
                </a:lnTo>
                <a:lnTo>
                  <a:pt x="793522" y="1048962"/>
                </a:lnTo>
                <a:lnTo>
                  <a:pt x="830516" y="1031608"/>
                </a:lnTo>
                <a:lnTo>
                  <a:pt x="865693" y="1011224"/>
                </a:lnTo>
                <a:lnTo>
                  <a:pt x="1074533" y="1011224"/>
                </a:lnTo>
                <a:lnTo>
                  <a:pt x="1082047" y="1000091"/>
                </a:lnTo>
                <a:lnTo>
                  <a:pt x="1084462" y="994765"/>
                </a:lnTo>
                <a:close/>
              </a:path>
              <a:path w="1225550" h="1227455">
                <a:moveTo>
                  <a:pt x="1074533" y="1011224"/>
                </a:moveTo>
                <a:lnTo>
                  <a:pt x="865693" y="1011224"/>
                </a:lnTo>
                <a:lnTo>
                  <a:pt x="948345" y="1093889"/>
                </a:lnTo>
                <a:lnTo>
                  <a:pt x="955559" y="1096746"/>
                </a:lnTo>
                <a:lnTo>
                  <a:pt x="966328" y="1096746"/>
                </a:lnTo>
                <a:lnTo>
                  <a:pt x="1024665" y="1066395"/>
                </a:lnTo>
                <a:lnTo>
                  <a:pt x="1060056" y="1032673"/>
                </a:lnTo>
                <a:lnTo>
                  <a:pt x="1074533" y="1011224"/>
                </a:lnTo>
                <a:close/>
              </a:path>
              <a:path w="1225550" h="1227455">
                <a:moveTo>
                  <a:pt x="260235" y="130600"/>
                </a:moveTo>
                <a:lnTo>
                  <a:pt x="200716" y="160839"/>
                </a:lnTo>
                <a:lnTo>
                  <a:pt x="165328" y="194549"/>
                </a:lnTo>
                <a:lnTo>
                  <a:pt x="143335" y="227124"/>
                </a:lnTo>
                <a:lnTo>
                  <a:pt x="129832" y="260301"/>
                </a:lnTo>
                <a:lnTo>
                  <a:pt x="130167" y="268585"/>
                </a:lnTo>
                <a:lnTo>
                  <a:pt x="132902" y="276412"/>
                </a:lnTo>
                <a:lnTo>
                  <a:pt x="137933" y="283222"/>
                </a:lnTo>
                <a:lnTo>
                  <a:pt x="215174" y="360476"/>
                </a:lnTo>
                <a:lnTo>
                  <a:pt x="198175" y="389281"/>
                </a:lnTo>
                <a:lnTo>
                  <a:pt x="183208" y="419344"/>
                </a:lnTo>
                <a:lnTo>
                  <a:pt x="170365" y="450573"/>
                </a:lnTo>
                <a:lnTo>
                  <a:pt x="159739" y="482879"/>
                </a:lnTo>
                <a:lnTo>
                  <a:pt x="43305" y="482879"/>
                </a:lnTo>
                <a:lnTo>
                  <a:pt x="1175" y="556285"/>
                </a:lnTo>
                <a:lnTo>
                  <a:pt x="0" y="605155"/>
                </a:lnTo>
                <a:lnTo>
                  <a:pt x="7494" y="643737"/>
                </a:lnTo>
                <a:lnTo>
                  <a:pt x="27520" y="682331"/>
                </a:lnTo>
                <a:lnTo>
                  <a:pt x="43330" y="687197"/>
                </a:lnTo>
                <a:lnTo>
                  <a:pt x="146937" y="687197"/>
                </a:lnTo>
                <a:lnTo>
                  <a:pt x="155204" y="727917"/>
                </a:lnTo>
                <a:lnTo>
                  <a:pt x="166916" y="767294"/>
                </a:lnTo>
                <a:lnTo>
                  <a:pt x="181897" y="805163"/>
                </a:lnTo>
                <a:lnTo>
                  <a:pt x="199972" y="841362"/>
                </a:lnTo>
                <a:lnTo>
                  <a:pt x="117625" y="923747"/>
                </a:lnTo>
                <a:lnTo>
                  <a:pt x="112720" y="930324"/>
                </a:lnTo>
                <a:lnTo>
                  <a:pt x="109961" y="937872"/>
                </a:lnTo>
                <a:lnTo>
                  <a:pt x="109449" y="945892"/>
                </a:lnTo>
                <a:lnTo>
                  <a:pt x="111288" y="953884"/>
                </a:lnTo>
                <a:lnTo>
                  <a:pt x="139700" y="1005384"/>
                </a:lnTo>
                <a:lnTo>
                  <a:pt x="173469" y="1040798"/>
                </a:lnTo>
                <a:lnTo>
                  <a:pt x="206259" y="1062888"/>
                </a:lnTo>
                <a:lnTo>
                  <a:pt x="238669" y="1076439"/>
                </a:lnTo>
                <a:lnTo>
                  <a:pt x="249515" y="1076439"/>
                </a:lnTo>
                <a:lnTo>
                  <a:pt x="256716" y="1073581"/>
                </a:lnTo>
                <a:lnTo>
                  <a:pt x="335532" y="994765"/>
                </a:lnTo>
                <a:lnTo>
                  <a:pt x="1084462" y="994765"/>
                </a:lnTo>
                <a:lnTo>
                  <a:pt x="1093379" y="975093"/>
                </a:lnTo>
                <a:lnTo>
                  <a:pt x="1095535" y="966913"/>
                </a:lnTo>
                <a:lnTo>
                  <a:pt x="1095194" y="958635"/>
                </a:lnTo>
                <a:lnTo>
                  <a:pt x="1092459" y="950817"/>
                </a:lnTo>
                <a:lnTo>
                  <a:pt x="1087435" y="944016"/>
                </a:lnTo>
                <a:lnTo>
                  <a:pt x="1010169" y="866787"/>
                </a:lnTo>
                <a:lnTo>
                  <a:pt x="1033805" y="825369"/>
                </a:lnTo>
                <a:lnTo>
                  <a:pt x="1040972" y="809193"/>
                </a:lnTo>
                <a:lnTo>
                  <a:pt x="613192" y="809193"/>
                </a:lnTo>
                <a:lnTo>
                  <a:pt x="568141" y="803990"/>
                </a:lnTo>
                <a:lnTo>
                  <a:pt x="526758" y="789175"/>
                </a:lnTo>
                <a:lnTo>
                  <a:pt x="490231" y="765936"/>
                </a:lnTo>
                <a:lnTo>
                  <a:pt x="459721" y="735417"/>
                </a:lnTo>
                <a:lnTo>
                  <a:pt x="436505" y="698946"/>
                </a:lnTo>
                <a:lnTo>
                  <a:pt x="421686" y="657573"/>
                </a:lnTo>
                <a:lnTo>
                  <a:pt x="416482" y="612533"/>
                </a:lnTo>
                <a:lnTo>
                  <a:pt x="421686" y="567491"/>
                </a:lnTo>
                <a:lnTo>
                  <a:pt x="436505" y="526110"/>
                </a:lnTo>
                <a:lnTo>
                  <a:pt x="459750" y="489583"/>
                </a:lnTo>
                <a:lnTo>
                  <a:pt x="490231" y="459099"/>
                </a:lnTo>
                <a:lnTo>
                  <a:pt x="526758" y="435851"/>
                </a:lnTo>
                <a:lnTo>
                  <a:pt x="568141" y="421028"/>
                </a:lnTo>
                <a:lnTo>
                  <a:pt x="613192" y="415823"/>
                </a:lnTo>
                <a:lnTo>
                  <a:pt x="1040193" y="415823"/>
                </a:lnTo>
                <a:lnTo>
                  <a:pt x="1036039" y="406338"/>
                </a:lnTo>
                <a:lnTo>
                  <a:pt x="1016482" y="370542"/>
                </a:lnTo>
                <a:lnTo>
                  <a:pt x="993989" y="336702"/>
                </a:lnTo>
                <a:lnTo>
                  <a:pt x="1067458" y="263258"/>
                </a:lnTo>
                <a:lnTo>
                  <a:pt x="1072354" y="256671"/>
                </a:lnTo>
                <a:lnTo>
                  <a:pt x="1075107" y="249113"/>
                </a:lnTo>
                <a:lnTo>
                  <a:pt x="1075616" y="241084"/>
                </a:lnTo>
                <a:lnTo>
                  <a:pt x="1073783" y="233083"/>
                </a:lnTo>
                <a:lnTo>
                  <a:pt x="1064367" y="216014"/>
                </a:lnTo>
                <a:lnTo>
                  <a:pt x="359675" y="216014"/>
                </a:lnTo>
                <a:lnTo>
                  <a:pt x="282395" y="138760"/>
                </a:lnTo>
                <a:lnTo>
                  <a:pt x="275821" y="133858"/>
                </a:lnTo>
                <a:lnTo>
                  <a:pt x="268266" y="131106"/>
                </a:lnTo>
                <a:lnTo>
                  <a:pt x="260235" y="130600"/>
                </a:lnTo>
                <a:close/>
              </a:path>
              <a:path w="1225550" h="1227455">
                <a:moveTo>
                  <a:pt x="1040193" y="415823"/>
                </a:moveTo>
                <a:lnTo>
                  <a:pt x="613192" y="415823"/>
                </a:lnTo>
                <a:lnTo>
                  <a:pt x="658238" y="421028"/>
                </a:lnTo>
                <a:lnTo>
                  <a:pt x="699618" y="435851"/>
                </a:lnTo>
                <a:lnTo>
                  <a:pt x="736143" y="459099"/>
                </a:lnTo>
                <a:lnTo>
                  <a:pt x="766622" y="489583"/>
                </a:lnTo>
                <a:lnTo>
                  <a:pt x="789866" y="526110"/>
                </a:lnTo>
                <a:lnTo>
                  <a:pt x="804686" y="567491"/>
                </a:lnTo>
                <a:lnTo>
                  <a:pt x="809890" y="612533"/>
                </a:lnTo>
                <a:lnTo>
                  <a:pt x="804686" y="657573"/>
                </a:lnTo>
                <a:lnTo>
                  <a:pt x="789866" y="698946"/>
                </a:lnTo>
                <a:lnTo>
                  <a:pt x="766622" y="735464"/>
                </a:lnTo>
                <a:lnTo>
                  <a:pt x="736143" y="765936"/>
                </a:lnTo>
                <a:lnTo>
                  <a:pt x="699618" y="789175"/>
                </a:lnTo>
                <a:lnTo>
                  <a:pt x="658238" y="803990"/>
                </a:lnTo>
                <a:lnTo>
                  <a:pt x="613192" y="809193"/>
                </a:lnTo>
                <a:lnTo>
                  <a:pt x="1040972" y="809193"/>
                </a:lnTo>
                <a:lnTo>
                  <a:pt x="1053245" y="781491"/>
                </a:lnTo>
                <a:lnTo>
                  <a:pt x="1068206" y="735417"/>
                </a:lnTo>
                <a:lnTo>
                  <a:pt x="1078406" y="687412"/>
                </a:lnTo>
                <a:lnTo>
                  <a:pt x="1182038" y="687412"/>
                </a:lnTo>
                <a:lnTo>
                  <a:pt x="1224196" y="613961"/>
                </a:lnTo>
                <a:lnTo>
                  <a:pt x="1225369" y="565076"/>
                </a:lnTo>
                <a:lnTo>
                  <a:pt x="1217861" y="526493"/>
                </a:lnTo>
                <a:lnTo>
                  <a:pt x="1197803" y="487954"/>
                </a:lnTo>
                <a:lnTo>
                  <a:pt x="1182012" y="483108"/>
                </a:lnTo>
                <a:lnTo>
                  <a:pt x="1065706" y="483108"/>
                </a:lnTo>
                <a:lnTo>
                  <a:pt x="1052500" y="443917"/>
                </a:lnTo>
                <a:lnTo>
                  <a:pt x="1040193" y="415823"/>
                </a:lnTo>
                <a:close/>
              </a:path>
              <a:path w="1225550" h="1227455">
                <a:moveTo>
                  <a:pt x="611833" y="0"/>
                </a:moveTo>
                <a:lnTo>
                  <a:pt x="552088" y="9011"/>
                </a:lnTo>
                <a:lnTo>
                  <a:pt x="515472" y="28544"/>
                </a:lnTo>
                <a:lnTo>
                  <a:pt x="510614" y="153339"/>
                </a:lnTo>
                <a:lnTo>
                  <a:pt x="470480" y="164122"/>
                </a:lnTo>
                <a:lnTo>
                  <a:pt x="431834" y="178276"/>
                </a:lnTo>
                <a:lnTo>
                  <a:pt x="394844" y="195630"/>
                </a:lnTo>
                <a:lnTo>
                  <a:pt x="359675" y="216014"/>
                </a:lnTo>
                <a:lnTo>
                  <a:pt x="1064367" y="216014"/>
                </a:lnTo>
                <a:lnTo>
                  <a:pt x="1056129" y="201079"/>
                </a:lnTo>
                <a:lnTo>
                  <a:pt x="840700" y="201079"/>
                </a:lnTo>
                <a:lnTo>
                  <a:pt x="810919" y="185907"/>
                </a:lnTo>
                <a:lnTo>
                  <a:pt x="779972" y="172848"/>
                </a:lnTo>
                <a:lnTo>
                  <a:pt x="747953" y="161983"/>
                </a:lnTo>
                <a:lnTo>
                  <a:pt x="714957" y="153390"/>
                </a:lnTo>
                <a:lnTo>
                  <a:pt x="714957" y="44323"/>
                </a:lnTo>
                <a:lnTo>
                  <a:pt x="676888" y="10437"/>
                </a:lnTo>
                <a:lnTo>
                  <a:pt x="633680" y="1164"/>
                </a:lnTo>
                <a:lnTo>
                  <a:pt x="611833" y="0"/>
                </a:lnTo>
                <a:close/>
              </a:path>
              <a:path w="1225550" h="1227455">
                <a:moveTo>
                  <a:pt x="945816" y="110698"/>
                </a:moveTo>
                <a:lnTo>
                  <a:pt x="937566" y="111048"/>
                </a:lnTo>
                <a:lnTo>
                  <a:pt x="929768" y="113780"/>
                </a:lnTo>
                <a:lnTo>
                  <a:pt x="922970" y="118795"/>
                </a:lnTo>
                <a:lnTo>
                  <a:pt x="840700" y="201079"/>
                </a:lnTo>
                <a:lnTo>
                  <a:pt x="1056129" y="201079"/>
                </a:lnTo>
                <a:lnTo>
                  <a:pt x="1011596" y="146123"/>
                </a:lnTo>
                <a:lnTo>
                  <a:pt x="978994" y="124144"/>
                </a:lnTo>
                <a:lnTo>
                  <a:pt x="945816" y="110698"/>
                </a:lnTo>
                <a:close/>
              </a:path>
            </a:pathLst>
          </a:custGeom>
          <a:solidFill>
            <a:srgbClr val="FFFFFF"/>
          </a:solidFill>
        </p:spPr>
        <p:txBody>
          <a:bodyPr wrap="square" lIns="0" tIns="0" rIns="0" bIns="0" rtlCol="0"/>
          <a:lstStyle/>
          <a:p>
            <a:endParaRPr/>
          </a:p>
        </p:txBody>
      </p:sp>
      <p:sp>
        <p:nvSpPr>
          <p:cNvPr id="17" name="object 15"/>
          <p:cNvSpPr/>
          <p:nvPr/>
        </p:nvSpPr>
        <p:spPr>
          <a:xfrm>
            <a:off x="8260890" y="1387935"/>
            <a:ext cx="629920" cy="617855"/>
          </a:xfrm>
          <a:custGeom>
            <a:avLst/>
            <a:gdLst/>
            <a:ahLst/>
            <a:cxnLst/>
            <a:rect l="l" t="t" r="r" b="b"/>
            <a:pathLst>
              <a:path w="629920" h="617855">
                <a:moveTo>
                  <a:pt x="389089" y="68135"/>
                </a:moveTo>
                <a:lnTo>
                  <a:pt x="21805" y="68135"/>
                </a:lnTo>
                <a:lnTo>
                  <a:pt x="13340" y="69854"/>
                </a:lnTo>
                <a:lnTo>
                  <a:pt x="6407" y="74537"/>
                </a:lnTo>
                <a:lnTo>
                  <a:pt x="1721" y="81471"/>
                </a:lnTo>
                <a:lnTo>
                  <a:pt x="0" y="89941"/>
                </a:lnTo>
                <a:lnTo>
                  <a:pt x="0" y="595782"/>
                </a:lnTo>
                <a:lnTo>
                  <a:pt x="1721" y="604252"/>
                </a:lnTo>
                <a:lnTo>
                  <a:pt x="6407" y="611185"/>
                </a:lnTo>
                <a:lnTo>
                  <a:pt x="13340" y="615868"/>
                </a:lnTo>
                <a:lnTo>
                  <a:pt x="21805" y="617588"/>
                </a:lnTo>
                <a:lnTo>
                  <a:pt x="78155" y="617588"/>
                </a:lnTo>
                <a:lnTo>
                  <a:pt x="78155" y="471792"/>
                </a:lnTo>
                <a:lnTo>
                  <a:pt x="80222" y="461617"/>
                </a:lnTo>
                <a:lnTo>
                  <a:pt x="85850" y="453286"/>
                </a:lnTo>
                <a:lnTo>
                  <a:pt x="94181" y="447658"/>
                </a:lnTo>
                <a:lnTo>
                  <a:pt x="104355" y="445592"/>
                </a:lnTo>
                <a:lnTo>
                  <a:pt x="410908" y="445592"/>
                </a:lnTo>
                <a:lnTo>
                  <a:pt x="410908" y="392252"/>
                </a:lnTo>
                <a:lnTo>
                  <a:pt x="109448" y="392252"/>
                </a:lnTo>
                <a:lnTo>
                  <a:pt x="97144" y="389751"/>
                </a:lnTo>
                <a:lnTo>
                  <a:pt x="87064" y="382941"/>
                </a:lnTo>
                <a:lnTo>
                  <a:pt x="80252" y="372862"/>
                </a:lnTo>
                <a:lnTo>
                  <a:pt x="77749" y="360552"/>
                </a:lnTo>
                <a:lnTo>
                  <a:pt x="77749" y="314477"/>
                </a:lnTo>
                <a:lnTo>
                  <a:pt x="80252" y="302168"/>
                </a:lnTo>
                <a:lnTo>
                  <a:pt x="87064" y="292088"/>
                </a:lnTo>
                <a:lnTo>
                  <a:pt x="97144" y="285279"/>
                </a:lnTo>
                <a:lnTo>
                  <a:pt x="109448" y="282778"/>
                </a:lnTo>
                <a:lnTo>
                  <a:pt x="410908" y="282778"/>
                </a:lnTo>
                <a:lnTo>
                  <a:pt x="410908" y="229412"/>
                </a:lnTo>
                <a:lnTo>
                  <a:pt x="109448" y="229412"/>
                </a:lnTo>
                <a:lnTo>
                  <a:pt x="97144" y="226911"/>
                </a:lnTo>
                <a:lnTo>
                  <a:pt x="87064" y="220102"/>
                </a:lnTo>
                <a:lnTo>
                  <a:pt x="80252" y="210022"/>
                </a:lnTo>
                <a:lnTo>
                  <a:pt x="77749" y="197713"/>
                </a:lnTo>
                <a:lnTo>
                  <a:pt x="77749" y="151637"/>
                </a:lnTo>
                <a:lnTo>
                  <a:pt x="80252" y="139336"/>
                </a:lnTo>
                <a:lnTo>
                  <a:pt x="87064" y="129260"/>
                </a:lnTo>
                <a:lnTo>
                  <a:pt x="97144" y="122452"/>
                </a:lnTo>
                <a:lnTo>
                  <a:pt x="109448" y="119951"/>
                </a:lnTo>
                <a:lnTo>
                  <a:pt x="410908" y="119951"/>
                </a:lnTo>
                <a:lnTo>
                  <a:pt x="410908" y="89941"/>
                </a:lnTo>
                <a:lnTo>
                  <a:pt x="409187" y="81471"/>
                </a:lnTo>
                <a:lnTo>
                  <a:pt x="404499" y="74537"/>
                </a:lnTo>
                <a:lnTo>
                  <a:pt x="397562" y="69854"/>
                </a:lnTo>
                <a:lnTo>
                  <a:pt x="389089" y="68135"/>
                </a:lnTo>
                <a:close/>
              </a:path>
              <a:path w="629920" h="617855">
                <a:moveTo>
                  <a:pt x="410908" y="445592"/>
                </a:moveTo>
                <a:lnTo>
                  <a:pt x="161112" y="445592"/>
                </a:lnTo>
                <a:lnTo>
                  <a:pt x="171279" y="447658"/>
                </a:lnTo>
                <a:lnTo>
                  <a:pt x="179606" y="453286"/>
                </a:lnTo>
                <a:lnTo>
                  <a:pt x="185233" y="461617"/>
                </a:lnTo>
                <a:lnTo>
                  <a:pt x="187299" y="471792"/>
                </a:lnTo>
                <a:lnTo>
                  <a:pt x="187299" y="617588"/>
                </a:lnTo>
                <a:lnTo>
                  <a:pt x="623824" y="617588"/>
                </a:lnTo>
                <a:lnTo>
                  <a:pt x="629881" y="611530"/>
                </a:lnTo>
                <a:lnTo>
                  <a:pt x="629881" y="583272"/>
                </a:lnTo>
                <a:lnTo>
                  <a:pt x="623824" y="577214"/>
                </a:lnTo>
                <a:lnTo>
                  <a:pt x="410908" y="577214"/>
                </a:lnTo>
                <a:lnTo>
                  <a:pt x="410908" y="445592"/>
                </a:lnTo>
                <a:close/>
              </a:path>
              <a:path w="629920" h="617855">
                <a:moveTo>
                  <a:pt x="526707" y="191376"/>
                </a:moveTo>
                <a:lnTo>
                  <a:pt x="501653" y="196434"/>
                </a:lnTo>
                <a:lnTo>
                  <a:pt x="481195" y="210227"/>
                </a:lnTo>
                <a:lnTo>
                  <a:pt x="467401" y="230686"/>
                </a:lnTo>
                <a:lnTo>
                  <a:pt x="462343" y="255739"/>
                </a:lnTo>
                <a:lnTo>
                  <a:pt x="462343" y="263398"/>
                </a:lnTo>
                <a:lnTo>
                  <a:pt x="463745" y="270725"/>
                </a:lnTo>
                <a:lnTo>
                  <a:pt x="466204" y="277520"/>
                </a:lnTo>
                <a:lnTo>
                  <a:pt x="451941" y="292160"/>
                </a:lnTo>
                <a:lnTo>
                  <a:pt x="441083" y="309599"/>
                </a:lnTo>
                <a:lnTo>
                  <a:pt x="434172" y="329292"/>
                </a:lnTo>
                <a:lnTo>
                  <a:pt x="431749" y="350697"/>
                </a:lnTo>
                <a:lnTo>
                  <a:pt x="436850" y="381459"/>
                </a:lnTo>
                <a:lnTo>
                  <a:pt x="451019" y="408003"/>
                </a:lnTo>
                <a:lnTo>
                  <a:pt x="472559" y="428646"/>
                </a:lnTo>
                <a:lnTo>
                  <a:pt x="499770" y="441705"/>
                </a:lnTo>
                <a:lnTo>
                  <a:pt x="499770" y="577214"/>
                </a:lnTo>
                <a:lnTo>
                  <a:pt x="553643" y="577214"/>
                </a:lnTo>
                <a:lnTo>
                  <a:pt x="553643" y="441705"/>
                </a:lnTo>
                <a:lnTo>
                  <a:pt x="580854" y="428646"/>
                </a:lnTo>
                <a:lnTo>
                  <a:pt x="602394" y="408003"/>
                </a:lnTo>
                <a:lnTo>
                  <a:pt x="616564" y="381459"/>
                </a:lnTo>
                <a:lnTo>
                  <a:pt x="621665" y="350697"/>
                </a:lnTo>
                <a:lnTo>
                  <a:pt x="619237" y="329287"/>
                </a:lnTo>
                <a:lnTo>
                  <a:pt x="612321" y="309594"/>
                </a:lnTo>
                <a:lnTo>
                  <a:pt x="601466" y="292160"/>
                </a:lnTo>
                <a:lnTo>
                  <a:pt x="587209" y="277520"/>
                </a:lnTo>
                <a:lnTo>
                  <a:pt x="589663" y="270713"/>
                </a:lnTo>
                <a:lnTo>
                  <a:pt x="591070" y="263398"/>
                </a:lnTo>
                <a:lnTo>
                  <a:pt x="591070" y="255739"/>
                </a:lnTo>
                <a:lnTo>
                  <a:pt x="586012" y="230686"/>
                </a:lnTo>
                <a:lnTo>
                  <a:pt x="572219" y="210227"/>
                </a:lnTo>
                <a:lnTo>
                  <a:pt x="551760" y="196434"/>
                </a:lnTo>
                <a:lnTo>
                  <a:pt x="526707" y="191376"/>
                </a:lnTo>
                <a:close/>
              </a:path>
              <a:path w="629920" h="617855">
                <a:moveTo>
                  <a:pt x="257378" y="282778"/>
                </a:moveTo>
                <a:lnTo>
                  <a:pt x="155587" y="282778"/>
                </a:lnTo>
                <a:lnTo>
                  <a:pt x="167898" y="285279"/>
                </a:lnTo>
                <a:lnTo>
                  <a:pt x="177982" y="292088"/>
                </a:lnTo>
                <a:lnTo>
                  <a:pt x="184796" y="302168"/>
                </a:lnTo>
                <a:lnTo>
                  <a:pt x="187299" y="314477"/>
                </a:lnTo>
                <a:lnTo>
                  <a:pt x="187299" y="360552"/>
                </a:lnTo>
                <a:lnTo>
                  <a:pt x="184796" y="372862"/>
                </a:lnTo>
                <a:lnTo>
                  <a:pt x="177982" y="382941"/>
                </a:lnTo>
                <a:lnTo>
                  <a:pt x="167898" y="389751"/>
                </a:lnTo>
                <a:lnTo>
                  <a:pt x="155587" y="392252"/>
                </a:lnTo>
                <a:lnTo>
                  <a:pt x="257378" y="392252"/>
                </a:lnTo>
                <a:lnTo>
                  <a:pt x="245074" y="389751"/>
                </a:lnTo>
                <a:lnTo>
                  <a:pt x="234994" y="382941"/>
                </a:lnTo>
                <a:lnTo>
                  <a:pt x="228181" y="372862"/>
                </a:lnTo>
                <a:lnTo>
                  <a:pt x="225678" y="360552"/>
                </a:lnTo>
                <a:lnTo>
                  <a:pt x="225678" y="314477"/>
                </a:lnTo>
                <a:lnTo>
                  <a:pt x="228181" y="302168"/>
                </a:lnTo>
                <a:lnTo>
                  <a:pt x="234994" y="292088"/>
                </a:lnTo>
                <a:lnTo>
                  <a:pt x="245074" y="285279"/>
                </a:lnTo>
                <a:lnTo>
                  <a:pt x="257378" y="282778"/>
                </a:lnTo>
                <a:close/>
              </a:path>
              <a:path w="629920" h="617855">
                <a:moveTo>
                  <a:pt x="410908" y="282778"/>
                </a:moveTo>
                <a:lnTo>
                  <a:pt x="303517" y="282778"/>
                </a:lnTo>
                <a:lnTo>
                  <a:pt x="315826" y="285279"/>
                </a:lnTo>
                <a:lnTo>
                  <a:pt x="325905" y="292088"/>
                </a:lnTo>
                <a:lnTo>
                  <a:pt x="332715" y="302168"/>
                </a:lnTo>
                <a:lnTo>
                  <a:pt x="335216" y="314477"/>
                </a:lnTo>
                <a:lnTo>
                  <a:pt x="335216" y="360552"/>
                </a:lnTo>
                <a:lnTo>
                  <a:pt x="332715" y="372862"/>
                </a:lnTo>
                <a:lnTo>
                  <a:pt x="325905" y="382941"/>
                </a:lnTo>
                <a:lnTo>
                  <a:pt x="315826" y="389751"/>
                </a:lnTo>
                <a:lnTo>
                  <a:pt x="303517" y="392252"/>
                </a:lnTo>
                <a:lnTo>
                  <a:pt x="410908" y="392252"/>
                </a:lnTo>
                <a:lnTo>
                  <a:pt x="410908" y="282778"/>
                </a:lnTo>
                <a:close/>
              </a:path>
              <a:path w="629920" h="617855">
                <a:moveTo>
                  <a:pt x="257378" y="119951"/>
                </a:moveTo>
                <a:lnTo>
                  <a:pt x="155587" y="119951"/>
                </a:lnTo>
                <a:lnTo>
                  <a:pt x="167898" y="122452"/>
                </a:lnTo>
                <a:lnTo>
                  <a:pt x="177982" y="129260"/>
                </a:lnTo>
                <a:lnTo>
                  <a:pt x="184796" y="139336"/>
                </a:lnTo>
                <a:lnTo>
                  <a:pt x="187299" y="151637"/>
                </a:lnTo>
                <a:lnTo>
                  <a:pt x="187299" y="197713"/>
                </a:lnTo>
                <a:lnTo>
                  <a:pt x="184796" y="210022"/>
                </a:lnTo>
                <a:lnTo>
                  <a:pt x="177982" y="220102"/>
                </a:lnTo>
                <a:lnTo>
                  <a:pt x="167898" y="226911"/>
                </a:lnTo>
                <a:lnTo>
                  <a:pt x="155587" y="229412"/>
                </a:lnTo>
                <a:lnTo>
                  <a:pt x="257378" y="229412"/>
                </a:lnTo>
                <a:lnTo>
                  <a:pt x="245074" y="226911"/>
                </a:lnTo>
                <a:lnTo>
                  <a:pt x="234994" y="220102"/>
                </a:lnTo>
                <a:lnTo>
                  <a:pt x="228181" y="210022"/>
                </a:lnTo>
                <a:lnTo>
                  <a:pt x="225678" y="197713"/>
                </a:lnTo>
                <a:lnTo>
                  <a:pt x="225678" y="151637"/>
                </a:lnTo>
                <a:lnTo>
                  <a:pt x="228181" y="139336"/>
                </a:lnTo>
                <a:lnTo>
                  <a:pt x="234994" y="129260"/>
                </a:lnTo>
                <a:lnTo>
                  <a:pt x="245074" y="122452"/>
                </a:lnTo>
                <a:lnTo>
                  <a:pt x="257378" y="119951"/>
                </a:lnTo>
                <a:close/>
              </a:path>
              <a:path w="629920" h="617855">
                <a:moveTo>
                  <a:pt x="410908" y="119951"/>
                </a:moveTo>
                <a:lnTo>
                  <a:pt x="303517" y="119951"/>
                </a:lnTo>
                <a:lnTo>
                  <a:pt x="315826" y="122452"/>
                </a:lnTo>
                <a:lnTo>
                  <a:pt x="325905" y="129260"/>
                </a:lnTo>
                <a:lnTo>
                  <a:pt x="332715" y="139336"/>
                </a:lnTo>
                <a:lnTo>
                  <a:pt x="335216" y="151637"/>
                </a:lnTo>
                <a:lnTo>
                  <a:pt x="335216" y="197713"/>
                </a:lnTo>
                <a:lnTo>
                  <a:pt x="332715" y="210022"/>
                </a:lnTo>
                <a:lnTo>
                  <a:pt x="325905" y="220102"/>
                </a:lnTo>
                <a:lnTo>
                  <a:pt x="315826" y="226911"/>
                </a:lnTo>
                <a:lnTo>
                  <a:pt x="303517" y="229412"/>
                </a:lnTo>
                <a:lnTo>
                  <a:pt x="410908" y="229412"/>
                </a:lnTo>
                <a:lnTo>
                  <a:pt x="410908" y="119951"/>
                </a:lnTo>
                <a:close/>
              </a:path>
              <a:path w="629920" h="617855">
                <a:moveTo>
                  <a:pt x="332143" y="0"/>
                </a:moveTo>
                <a:lnTo>
                  <a:pt x="78740" y="0"/>
                </a:lnTo>
                <a:lnTo>
                  <a:pt x="71627" y="1445"/>
                </a:lnTo>
                <a:lnTo>
                  <a:pt x="65800" y="5380"/>
                </a:lnTo>
                <a:lnTo>
                  <a:pt x="61861" y="11203"/>
                </a:lnTo>
                <a:lnTo>
                  <a:pt x="60413" y="18313"/>
                </a:lnTo>
                <a:lnTo>
                  <a:pt x="60413" y="68135"/>
                </a:lnTo>
                <a:lnTo>
                  <a:pt x="350481" y="68135"/>
                </a:lnTo>
                <a:lnTo>
                  <a:pt x="350481" y="18313"/>
                </a:lnTo>
                <a:lnTo>
                  <a:pt x="349036" y="11203"/>
                </a:lnTo>
                <a:lnTo>
                  <a:pt x="345098" y="5380"/>
                </a:lnTo>
                <a:lnTo>
                  <a:pt x="339267" y="1445"/>
                </a:lnTo>
                <a:lnTo>
                  <a:pt x="332143" y="0"/>
                </a:lnTo>
                <a:close/>
              </a:path>
            </a:pathLst>
          </a:custGeom>
          <a:solidFill>
            <a:srgbClr val="FFFFFF"/>
          </a:solidFill>
        </p:spPr>
        <p:txBody>
          <a:bodyPr wrap="square" lIns="0" tIns="0" rIns="0" bIns="0" rtlCol="0"/>
          <a:lstStyle/>
          <a:p>
            <a:endParaRPr/>
          </a:p>
        </p:txBody>
      </p:sp>
      <p:grpSp>
        <p:nvGrpSpPr>
          <p:cNvPr id="26" name="Group 25"/>
          <p:cNvGrpSpPr/>
          <p:nvPr/>
        </p:nvGrpSpPr>
        <p:grpSpPr>
          <a:xfrm>
            <a:off x="4506459" y="1420797"/>
            <a:ext cx="2099142" cy="2113088"/>
            <a:chOff x="4529358" y="2246398"/>
            <a:chExt cx="1491466" cy="1424375"/>
          </a:xfrm>
        </p:grpSpPr>
        <p:sp>
          <p:nvSpPr>
            <p:cNvPr id="27" name="Hexagon 26"/>
            <p:cNvSpPr/>
            <p:nvPr/>
          </p:nvSpPr>
          <p:spPr>
            <a:xfrm rot="5400000">
              <a:off x="4539598" y="2254652"/>
              <a:ext cx="1424375" cy="1407868"/>
            </a:xfrm>
            <a:prstGeom prst="hexagon">
              <a:avLst/>
            </a:prstGeom>
            <a:noFill/>
            <a:ln w="38100" cap="flat" cmpd="sng" algn="ctr">
              <a:solidFill>
                <a:srgbClr val="1E4191">
                  <a:lumMod val="60000"/>
                  <a:lumOff val="4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GE Inspira Pitch"/>
                <a:ea typeface="+mn-ea"/>
                <a:cs typeface="+mn-cs"/>
              </a:endParaRPr>
            </a:p>
          </p:txBody>
        </p:sp>
        <p:sp>
          <p:nvSpPr>
            <p:cNvPr id="28" name="Diamond 27"/>
            <p:cNvSpPr/>
            <p:nvPr/>
          </p:nvSpPr>
          <p:spPr>
            <a:xfrm>
              <a:off x="4587079" y="2248789"/>
              <a:ext cx="1316731" cy="625837"/>
            </a:xfrm>
            <a:prstGeom prst="diamond">
              <a:avLst/>
            </a:prstGeom>
            <a:solidFill>
              <a:srgbClr val="006AA5"/>
            </a:solidFill>
            <a:ln w="38100" cap="flat" cmpd="sng" algn="ctr">
              <a:solidFill>
                <a:srgbClr val="1E4191">
                  <a:lumMod val="60000"/>
                  <a:lumOff val="40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GE Inspira Pitch"/>
                <a:ea typeface="+mn-ea"/>
                <a:cs typeface="+mn-cs"/>
              </a:endParaRPr>
            </a:p>
          </p:txBody>
        </p:sp>
        <p:sp>
          <p:nvSpPr>
            <p:cNvPr id="29" name="TextBox 26"/>
            <p:cNvSpPr txBox="1"/>
            <p:nvPr/>
          </p:nvSpPr>
          <p:spPr>
            <a:xfrm>
              <a:off x="4529358" y="2407215"/>
              <a:ext cx="1491466" cy="1763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FFFFFF"/>
                </a:solidFill>
                <a:effectLst/>
                <a:uLnTx/>
                <a:uFillTx/>
                <a:latin typeface="Arial Narrow" panose="020B0606020202030204" pitchFamily="34" charset="0"/>
                <a:ea typeface="+mn-ea"/>
                <a:cs typeface="+mn-cs"/>
              </a:endParaRPr>
            </a:p>
          </p:txBody>
        </p:sp>
      </p:grpSp>
      <p:pic>
        <p:nvPicPr>
          <p:cNvPr id="1028" name="Picture 4" descr="https://www.apsstandard.org/images/home-slide-1-cloud-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13539" y="4000470"/>
            <a:ext cx="862856" cy="539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211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16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a:xfrm>
            <a:off x="457200" y="286305"/>
            <a:ext cx="11279717" cy="575081"/>
          </a:xfrm>
        </p:spPr>
        <p:txBody>
          <a:bodyPr/>
          <a:lstStyle/>
          <a:p>
            <a:r>
              <a:rPr lang="en-US" sz="3600" dirty="0">
                <a:solidFill>
                  <a:schemeClr val="bg1"/>
                </a:solidFill>
              </a:rPr>
              <a:t>Team Structure</a:t>
            </a:r>
          </a:p>
        </p:txBody>
      </p:sp>
      <p:graphicFrame>
        <p:nvGraphicFramePr>
          <p:cNvPr id="3" name="Table 2"/>
          <p:cNvGraphicFramePr>
            <a:graphicFrameLocks noGrp="1"/>
          </p:cNvGraphicFramePr>
          <p:nvPr>
            <p:extLst>
              <p:ext uri="{D42A27DB-BD31-4B8C-83A1-F6EECF244321}">
                <p14:modId xmlns:p14="http://schemas.microsoft.com/office/powerpoint/2010/main" val="672597351"/>
              </p:ext>
            </p:extLst>
          </p:nvPr>
        </p:nvGraphicFramePr>
        <p:xfrm>
          <a:off x="140677" y="882125"/>
          <a:ext cx="11904786" cy="5619527"/>
        </p:xfrm>
        <a:graphic>
          <a:graphicData uri="http://schemas.openxmlformats.org/drawingml/2006/table">
            <a:tbl>
              <a:tblPr firstRow="1" bandRow="1">
                <a:tableStyleId>{5940675A-B579-460E-94D1-54222C63F5DA}</a:tableStyleId>
              </a:tblPr>
              <a:tblGrid>
                <a:gridCol w="1238960">
                  <a:extLst>
                    <a:ext uri="{9D8B030D-6E8A-4147-A177-3AD203B41FA5}">
                      <a16:colId xmlns:a16="http://schemas.microsoft.com/office/drawing/2014/main" val="575166441"/>
                    </a:ext>
                  </a:extLst>
                </a:gridCol>
                <a:gridCol w="2621565">
                  <a:extLst>
                    <a:ext uri="{9D8B030D-6E8A-4147-A177-3AD203B41FA5}">
                      <a16:colId xmlns:a16="http://schemas.microsoft.com/office/drawing/2014/main" val="1492189147"/>
                    </a:ext>
                  </a:extLst>
                </a:gridCol>
                <a:gridCol w="8044261">
                  <a:extLst>
                    <a:ext uri="{9D8B030D-6E8A-4147-A177-3AD203B41FA5}">
                      <a16:colId xmlns:a16="http://schemas.microsoft.com/office/drawing/2014/main" val="684733766"/>
                    </a:ext>
                  </a:extLst>
                </a:gridCol>
              </a:tblGrid>
              <a:tr h="372338">
                <a:tc>
                  <a:txBody>
                    <a:bodyPr/>
                    <a:lstStyle/>
                    <a:p>
                      <a:r>
                        <a:rPr lang="en-US" sz="1600" b="1" dirty="0">
                          <a:solidFill>
                            <a:schemeClr val="bg1"/>
                          </a:solidFill>
                        </a:rPr>
                        <a:t>Role</a:t>
                      </a:r>
                      <a:endParaRPr lang="en-US" b="1" dirty="0">
                        <a:solidFill>
                          <a:schemeClr val="bg1"/>
                        </a:solidFill>
                      </a:endParaRPr>
                    </a:p>
                  </a:txBody>
                  <a:tcPr>
                    <a:solidFill>
                      <a:srgbClr val="5881DD"/>
                    </a:solidFill>
                  </a:tcPr>
                </a:tc>
                <a:tc>
                  <a:txBody>
                    <a:bodyPr/>
                    <a:lstStyle/>
                    <a:p>
                      <a:pPr marL="0" algn="l" defTabSz="914400" rtl="0" eaLnBrk="1" latinLnBrk="0" hangingPunct="1"/>
                      <a:r>
                        <a:rPr lang="en-US" sz="1600" b="1" kern="1200" dirty="0">
                          <a:solidFill>
                            <a:schemeClr val="bg1"/>
                          </a:solidFill>
                          <a:latin typeface="+mn-lt"/>
                          <a:ea typeface="+mn-ea"/>
                          <a:cs typeface="+mn-cs"/>
                        </a:rPr>
                        <a:t>Responsibilities and Locations</a:t>
                      </a:r>
                    </a:p>
                  </a:txBody>
                  <a:tcPr>
                    <a:solidFill>
                      <a:srgbClr val="5881DD"/>
                    </a:solidFill>
                  </a:tcPr>
                </a:tc>
                <a:tc>
                  <a:txBody>
                    <a:bodyPr/>
                    <a:lstStyle/>
                    <a:p>
                      <a:r>
                        <a:rPr lang="en-US" sz="1600" b="1" kern="1200" dirty="0">
                          <a:solidFill>
                            <a:schemeClr val="bg1"/>
                          </a:solidFill>
                          <a:latin typeface="+mn-lt"/>
                          <a:ea typeface="+mn-ea"/>
                          <a:cs typeface="+mn-cs"/>
                        </a:rPr>
                        <a:t>Skill Sets and Experience</a:t>
                      </a:r>
                    </a:p>
                  </a:txBody>
                  <a:tcPr>
                    <a:solidFill>
                      <a:srgbClr val="5881DD"/>
                    </a:solidFill>
                  </a:tcPr>
                </a:tc>
                <a:extLst>
                  <a:ext uri="{0D108BD9-81ED-4DB2-BD59-A6C34878D82A}">
                    <a16:rowId xmlns:a16="http://schemas.microsoft.com/office/drawing/2014/main" val="1798971401"/>
                  </a:ext>
                </a:extLst>
              </a:tr>
              <a:tr h="28687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Microservices Architect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1" kern="1200" dirty="0">
                          <a:solidFill>
                            <a:srgbClr val="5881DD"/>
                          </a:solidFill>
                          <a:effectLst/>
                          <a:latin typeface="+mn-lt"/>
                          <a:ea typeface="+mn-ea"/>
                          <a:cs typeface="+mn-cs"/>
                        </a:rPr>
                        <a:t>Responsibilities:</a:t>
                      </a:r>
                      <a:r>
                        <a:rPr lang="en-US" sz="1050" b="0" kern="1200" dirty="0">
                          <a:solidFill>
                            <a:srgbClr val="5881DD"/>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Provide Cloud, Microservices, and Java design and development best practices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Provide Subject Matter Expertise in Microservices development and deployment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050" b="1" kern="1200" dirty="0">
                          <a:solidFill>
                            <a:srgbClr val="5881DD"/>
                          </a:solidFill>
                          <a:effectLst/>
                          <a:latin typeface="+mn-lt"/>
                          <a:ea typeface="+mn-ea"/>
                          <a:cs typeface="+mn-cs"/>
                        </a:rPr>
                        <a:t>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1 Resource On-Site supported additionally from UST Cloud Architecture Practice</a:t>
                      </a:r>
                      <a:endParaRPr lang="en-US" sz="1050" dirty="0">
                        <a:solidFill>
                          <a:srgbClr val="5881DD"/>
                        </a:solidFill>
                      </a:endParaRPr>
                    </a:p>
                  </a:txBody>
                  <a:tcPr/>
                </a:tc>
                <a:tc>
                  <a:txBody>
                    <a:bodyPr/>
                    <a:lstStyle/>
                    <a:p>
                      <a:r>
                        <a:rPr lang="en-US" sz="1050" b="0" i="1" kern="1200" dirty="0">
                          <a:solidFill>
                            <a:srgbClr val="5881DD"/>
                          </a:solidFill>
                          <a:effectLst/>
                          <a:latin typeface="+mn-lt"/>
                          <a:ea typeface="+mn-ea"/>
                          <a:cs typeface="+mn-cs"/>
                        </a:rPr>
                        <a:t>Key role – master of everything</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Must have minimum 10 years of IT experience</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Cloud Foundry expertise</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Proficient in API Design</a:t>
                      </a:r>
                      <a:r>
                        <a:rPr lang="en-US" sz="1050" b="0" kern="1200" baseline="0" dirty="0">
                          <a:solidFill>
                            <a:srgbClr val="5881DD"/>
                          </a:solidFill>
                          <a:effectLst/>
                          <a:latin typeface="+mn-lt"/>
                          <a:ea typeface="+mn-ea"/>
                          <a:cs typeface="+mn-cs"/>
                        </a:rPr>
                        <a:t> concepts and best practices for </a:t>
                      </a:r>
                      <a:r>
                        <a:rPr lang="en-US" sz="1050" b="0" kern="1200" dirty="0">
                          <a:solidFill>
                            <a:srgbClr val="5881DD"/>
                          </a:solidFill>
                          <a:effectLst/>
                          <a:latin typeface="+mn-lt"/>
                          <a:ea typeface="+mn-ea"/>
                          <a:cs typeface="+mn-cs"/>
                        </a:rPr>
                        <a:t>RESTful service design </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Expert level Java EE. Java EE certification preferred</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Must be familiar with Python, PHP, HTML5, and AngularJS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Expert level at modern software paradigm, e.g., single page applications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Must have solid understanding of 12 factor principle and self-contained systems (SCS)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Expert level DevOps Automation - automate continuous integration and enable continuous delivery - build/deployment automation</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Must be able to development reusable frameworks, components, and templates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Must be able to recognize the structural and behavior patterns and have the judgment to apply the appropriate solution patterns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Must be competent in agile development and team tools setup and configurations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Define requirements/Acceptance Criteria definition &amp; refinement for early sprints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Identify development tools, standards, and guidelines</a:t>
                      </a:r>
                    </a:p>
                    <a:p>
                      <a:pPr marL="171450" lvl="0" indent="-171450">
                        <a:buFont typeface="Arial" panose="020B0604020202020204" pitchFamily="34" charset="0"/>
                        <a:buChar char="•"/>
                      </a:pPr>
                      <a:r>
                        <a:rPr lang="en-US" sz="1050" b="0" kern="1200" dirty="0">
                          <a:solidFill>
                            <a:srgbClr val="5881DD"/>
                          </a:solidFill>
                          <a:effectLst/>
                          <a:latin typeface="+mn-lt"/>
                          <a:ea typeface="+mn-ea"/>
                          <a:cs typeface="+mn-cs"/>
                        </a:rPr>
                        <a:t>Setup tools, assets, APIs repositories</a:t>
                      </a:r>
                    </a:p>
                    <a:p>
                      <a:pPr marL="171450" indent="-171450">
                        <a:buFont typeface="Arial" panose="020B0604020202020204" pitchFamily="34" charset="0"/>
                        <a:buChar char="•"/>
                      </a:pPr>
                      <a:r>
                        <a:rPr lang="en-US" sz="1050" b="0" kern="1200" dirty="0">
                          <a:solidFill>
                            <a:srgbClr val="5881DD"/>
                          </a:solidFill>
                          <a:effectLst/>
                          <a:latin typeface="+mn-lt"/>
                          <a:ea typeface="+mn-ea"/>
                          <a:cs typeface="+mn-cs"/>
                        </a:rPr>
                        <a:t>Must have great communication skills to all levels of stakeholders</a:t>
                      </a:r>
                    </a:p>
                  </a:txBody>
                  <a:tcPr/>
                </a:tc>
                <a:extLst>
                  <a:ext uri="{0D108BD9-81ED-4DB2-BD59-A6C34878D82A}">
                    <a16:rowId xmlns:a16="http://schemas.microsoft.com/office/drawing/2014/main" val="1177118147"/>
                  </a:ext>
                </a:extLst>
              </a:tr>
              <a:tr h="13710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Technical Product Owner/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Technical Lead</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1" kern="1200" dirty="0">
                          <a:solidFill>
                            <a:srgbClr val="5881DD"/>
                          </a:solidFill>
                          <a:effectLst/>
                          <a:latin typeface="+mn-lt"/>
                          <a:ea typeface="+mn-ea"/>
                          <a:cs typeface="+mn-cs"/>
                        </a:rPr>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Leads software engineering team in creation of cloud-native solutions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baseline="0" dirty="0">
                          <a:solidFill>
                            <a:srgbClr val="5881DD"/>
                          </a:solidFill>
                          <a:effectLst/>
                          <a:latin typeface="+mn-lt"/>
                          <a:ea typeface="+mn-ea"/>
                          <a:cs typeface="+mn-cs"/>
                        </a:rPr>
                        <a:t>Hands-on member of the engineering team building the solution</a:t>
                      </a:r>
                      <a:endParaRPr lang="en-US" sz="1050" b="0" kern="1200" dirty="0">
                        <a:solidFill>
                          <a:srgbClr val="5881DD"/>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Iteration planning,</a:t>
                      </a:r>
                      <a:r>
                        <a:rPr lang="en-US" sz="1050" b="0" kern="1200" baseline="0" dirty="0">
                          <a:solidFill>
                            <a:srgbClr val="5881DD"/>
                          </a:solidFill>
                          <a:effectLst/>
                          <a:latin typeface="+mn-lt"/>
                          <a:ea typeface="+mn-ea"/>
                          <a:cs typeface="+mn-cs"/>
                        </a:rPr>
                        <a:t> managing and </a:t>
                      </a:r>
                      <a:r>
                        <a:rPr lang="en-US" sz="1050" b="0" kern="1200" dirty="0">
                          <a:solidFill>
                            <a:srgbClr val="5881DD"/>
                          </a:solidFill>
                          <a:effectLst/>
                          <a:latin typeface="+mn-lt"/>
                          <a:ea typeface="+mn-ea"/>
                          <a:cs typeface="+mn-cs"/>
                        </a:rPr>
                        <a:t>coordinating product and iteration backlog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User Story elaboration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Acceptance</a:t>
                      </a:r>
                      <a:r>
                        <a:rPr lang="en-US" sz="1050" b="0" kern="1200" baseline="0" dirty="0">
                          <a:solidFill>
                            <a:srgbClr val="5881DD"/>
                          </a:solidFill>
                          <a:effectLst/>
                          <a:latin typeface="+mn-lt"/>
                          <a:ea typeface="+mn-ea"/>
                          <a:cs typeface="+mn-cs"/>
                        </a:rPr>
                        <a:t> criteria development for complex </a:t>
                      </a:r>
                      <a:endParaRPr lang="en-US" sz="1050" b="0" kern="1200" dirty="0">
                        <a:solidFill>
                          <a:srgbClr val="5881DD"/>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1" kern="1200" dirty="0">
                          <a:solidFill>
                            <a:srgbClr val="5881DD"/>
                          </a:solidFill>
                          <a:effectLst/>
                          <a:latin typeface="+mn-lt"/>
                          <a:ea typeface="+mn-ea"/>
                          <a:cs typeface="+mn-cs"/>
                        </a:rPr>
                        <a:t>Location:</a:t>
                      </a:r>
                      <a:r>
                        <a:rPr lang="en-US" sz="1050" b="0" kern="1200" dirty="0">
                          <a:solidFill>
                            <a:srgbClr val="5881DD"/>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1 Resource On-Site</a:t>
                      </a:r>
                    </a:p>
                  </a:txBody>
                  <a:tcPr/>
                </a:tc>
                <a:tc>
                  <a:txBody>
                    <a:bodyPr/>
                    <a:lstStyle/>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8-10 years IT experience</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Strong background in leading top performing</a:t>
                      </a:r>
                      <a:r>
                        <a:rPr lang="en-US" sz="1050" b="0" kern="1200" baseline="0" dirty="0">
                          <a:solidFill>
                            <a:srgbClr val="5881DD"/>
                          </a:solidFill>
                          <a:effectLst/>
                          <a:latin typeface="+mn-lt"/>
                          <a:ea typeface="+mn-ea"/>
                          <a:cs typeface="+mn-cs"/>
                        </a:rPr>
                        <a:t> software development/engineering teams</a:t>
                      </a:r>
                      <a:endParaRPr lang="en-US" sz="1050" b="0" kern="1200" dirty="0">
                        <a:solidFill>
                          <a:srgbClr val="5881DD"/>
                        </a:solidFill>
                        <a:effectLst/>
                        <a:latin typeface="+mn-lt"/>
                        <a:ea typeface="+mn-ea"/>
                        <a:cs typeface="+mn-cs"/>
                      </a:endParaRP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expert level knowledge of agile development</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experience with Cloud Foundry, Java EE, DevOps, CI/CD</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familiar with Python, PHP, HTML5, and AngularJS</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a team builder,</a:t>
                      </a:r>
                      <a:r>
                        <a:rPr lang="en-US" sz="1050" b="0" kern="1200" baseline="0" dirty="0">
                          <a:solidFill>
                            <a:srgbClr val="5881DD"/>
                          </a:solidFill>
                          <a:effectLst/>
                          <a:latin typeface="+mn-lt"/>
                          <a:ea typeface="+mn-ea"/>
                          <a:cs typeface="+mn-cs"/>
                        </a:rPr>
                        <a:t> </a:t>
                      </a:r>
                      <a:r>
                        <a:rPr lang="en-US" sz="1050" b="0" kern="1200" dirty="0">
                          <a:solidFill>
                            <a:srgbClr val="5881DD"/>
                          </a:solidFill>
                          <a:effectLst/>
                          <a:latin typeface="+mn-lt"/>
                          <a:ea typeface="+mn-ea"/>
                          <a:cs typeface="+mn-cs"/>
                        </a:rPr>
                        <a:t>team enabler, and conflict competent</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possess organizational dynamics awareness and be able to tackle challenging incidents gracefully</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Define requirements/Acceptance Criteria definitions &amp; refinements</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expert at user story elaborations</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Expert understanding of API design</a:t>
                      </a:r>
                      <a:r>
                        <a:rPr lang="en-US" sz="1050" b="0" kern="1200" baseline="0" dirty="0">
                          <a:solidFill>
                            <a:srgbClr val="5881DD"/>
                          </a:solidFill>
                          <a:effectLst/>
                          <a:latin typeface="+mn-lt"/>
                          <a:ea typeface="+mn-ea"/>
                          <a:cs typeface="+mn-cs"/>
                        </a:rPr>
                        <a:t> principles</a:t>
                      </a:r>
                    </a:p>
                    <a:p>
                      <a:pPr marL="171450" lvl="0" indent="-171450" algn="l" defTabSz="914400" rtl="0" eaLnBrk="1" latinLnBrk="0" hangingPunct="1">
                        <a:buFont typeface="Arial" panose="020B0604020202020204" pitchFamily="34" charset="0"/>
                        <a:buChar char="•"/>
                      </a:pPr>
                      <a:r>
                        <a:rPr lang="en-US" sz="1050" b="0" kern="1200" baseline="0" dirty="0">
                          <a:solidFill>
                            <a:srgbClr val="5881DD"/>
                          </a:solidFill>
                          <a:effectLst/>
                          <a:latin typeface="+mn-lt"/>
                          <a:ea typeface="+mn-ea"/>
                          <a:cs typeface="+mn-cs"/>
                        </a:rPr>
                        <a:t>Strong understanding of API strategy from a business and technical perspective including API marketing, usage metering, API subscription management, API billing &amp; chargeback, etc.</a:t>
                      </a:r>
                      <a:endParaRPr lang="en-US" sz="1050" b="0" kern="1200" dirty="0">
                        <a:solidFill>
                          <a:srgbClr val="5881DD"/>
                        </a:solidFill>
                        <a:effectLst/>
                        <a:latin typeface="+mn-lt"/>
                        <a:ea typeface="+mn-ea"/>
                        <a:cs typeface="+mn-cs"/>
                      </a:endParaRP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great communication skills to all levels of stakeholders</a:t>
                      </a:r>
                    </a:p>
                  </a:txBody>
                  <a:tcPr/>
                </a:tc>
                <a:extLst>
                  <a:ext uri="{0D108BD9-81ED-4DB2-BD59-A6C34878D82A}">
                    <a16:rowId xmlns:a16="http://schemas.microsoft.com/office/drawing/2014/main" val="1566297127"/>
                  </a:ext>
                </a:extLst>
              </a:tr>
            </a:tbl>
          </a:graphicData>
        </a:graphic>
      </p:graphicFrame>
    </p:spTree>
    <p:extLst>
      <p:ext uri="{BB962C8B-B14F-4D97-AF65-F5344CB8AC3E}">
        <p14:creationId xmlns:p14="http://schemas.microsoft.com/office/powerpoint/2010/main" val="1775414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16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a:xfrm>
            <a:off x="457200" y="286305"/>
            <a:ext cx="11279717" cy="575081"/>
          </a:xfrm>
        </p:spPr>
        <p:txBody>
          <a:bodyPr/>
          <a:lstStyle/>
          <a:p>
            <a:r>
              <a:rPr lang="en-US" sz="3600" dirty="0">
                <a:solidFill>
                  <a:schemeClr val="bg1"/>
                </a:solidFill>
              </a:rPr>
              <a:t>Team Structure </a:t>
            </a:r>
            <a:r>
              <a:rPr lang="en-US" sz="2400" dirty="0">
                <a:solidFill>
                  <a:schemeClr val="bg1"/>
                </a:solidFill>
              </a:rPr>
              <a:t>(cont’d)</a:t>
            </a:r>
            <a:r>
              <a:rPr lang="en-US" sz="3600" dirty="0">
                <a:solidFill>
                  <a:schemeClr val="bg1"/>
                </a:solidFill>
              </a:rPr>
              <a:t> </a:t>
            </a:r>
          </a:p>
        </p:txBody>
      </p:sp>
      <p:graphicFrame>
        <p:nvGraphicFramePr>
          <p:cNvPr id="3" name="Table 2"/>
          <p:cNvGraphicFramePr>
            <a:graphicFrameLocks noGrp="1"/>
          </p:cNvGraphicFramePr>
          <p:nvPr>
            <p:extLst>
              <p:ext uri="{D42A27DB-BD31-4B8C-83A1-F6EECF244321}">
                <p14:modId xmlns:p14="http://schemas.microsoft.com/office/powerpoint/2010/main" val="3495817002"/>
              </p:ext>
            </p:extLst>
          </p:nvPr>
        </p:nvGraphicFramePr>
        <p:xfrm>
          <a:off x="140677" y="914399"/>
          <a:ext cx="11904786" cy="3962400"/>
        </p:xfrm>
        <a:graphic>
          <a:graphicData uri="http://schemas.openxmlformats.org/drawingml/2006/table">
            <a:tbl>
              <a:tblPr firstRow="1" bandRow="1">
                <a:tableStyleId>{5940675A-B579-460E-94D1-54222C63F5DA}</a:tableStyleId>
              </a:tblPr>
              <a:tblGrid>
                <a:gridCol w="1238960">
                  <a:extLst>
                    <a:ext uri="{9D8B030D-6E8A-4147-A177-3AD203B41FA5}">
                      <a16:colId xmlns:a16="http://schemas.microsoft.com/office/drawing/2014/main" val="575166441"/>
                    </a:ext>
                  </a:extLst>
                </a:gridCol>
                <a:gridCol w="2621565">
                  <a:extLst>
                    <a:ext uri="{9D8B030D-6E8A-4147-A177-3AD203B41FA5}">
                      <a16:colId xmlns:a16="http://schemas.microsoft.com/office/drawing/2014/main" val="1492189147"/>
                    </a:ext>
                  </a:extLst>
                </a:gridCol>
                <a:gridCol w="8044261">
                  <a:extLst>
                    <a:ext uri="{9D8B030D-6E8A-4147-A177-3AD203B41FA5}">
                      <a16:colId xmlns:a16="http://schemas.microsoft.com/office/drawing/2014/main" val="684733766"/>
                    </a:ext>
                  </a:extLst>
                </a:gridCol>
              </a:tblGrid>
              <a:tr h="372338">
                <a:tc>
                  <a:txBody>
                    <a:bodyPr/>
                    <a:lstStyle/>
                    <a:p>
                      <a:r>
                        <a:rPr lang="en-US" sz="1600" b="1" dirty="0">
                          <a:solidFill>
                            <a:schemeClr val="bg1"/>
                          </a:solidFill>
                        </a:rPr>
                        <a:t>Role</a:t>
                      </a:r>
                      <a:endParaRPr lang="en-US" b="1" dirty="0">
                        <a:solidFill>
                          <a:schemeClr val="bg1"/>
                        </a:solidFill>
                      </a:endParaRPr>
                    </a:p>
                  </a:txBody>
                  <a:tcPr>
                    <a:solidFill>
                      <a:srgbClr val="5881DD"/>
                    </a:solidFill>
                  </a:tcPr>
                </a:tc>
                <a:tc>
                  <a:txBody>
                    <a:bodyPr/>
                    <a:lstStyle/>
                    <a:p>
                      <a:pPr marL="0" algn="l" defTabSz="914400" rtl="0" eaLnBrk="1" latinLnBrk="0" hangingPunct="1"/>
                      <a:r>
                        <a:rPr lang="en-US" sz="1600" b="1" kern="1200" dirty="0">
                          <a:solidFill>
                            <a:schemeClr val="bg1"/>
                          </a:solidFill>
                          <a:latin typeface="+mn-lt"/>
                          <a:ea typeface="+mn-ea"/>
                          <a:cs typeface="+mn-cs"/>
                        </a:rPr>
                        <a:t>Responsibilities and Locations</a:t>
                      </a:r>
                    </a:p>
                  </a:txBody>
                  <a:tcPr>
                    <a:solidFill>
                      <a:srgbClr val="5881DD"/>
                    </a:solidFill>
                  </a:tcPr>
                </a:tc>
                <a:tc>
                  <a:txBody>
                    <a:bodyPr/>
                    <a:lstStyle/>
                    <a:p>
                      <a:r>
                        <a:rPr lang="en-US" sz="1600" b="1" kern="1200" dirty="0">
                          <a:solidFill>
                            <a:schemeClr val="bg1"/>
                          </a:solidFill>
                          <a:latin typeface="+mn-lt"/>
                          <a:ea typeface="+mn-ea"/>
                          <a:cs typeface="+mn-cs"/>
                        </a:rPr>
                        <a:t>Skill Sets and Experience</a:t>
                      </a:r>
                    </a:p>
                  </a:txBody>
                  <a:tcPr>
                    <a:solidFill>
                      <a:srgbClr val="5881DD"/>
                    </a:solidFill>
                  </a:tcPr>
                </a:tc>
                <a:extLst>
                  <a:ext uri="{0D108BD9-81ED-4DB2-BD59-A6C34878D82A}">
                    <a16:rowId xmlns:a16="http://schemas.microsoft.com/office/drawing/2014/main" val="1798971401"/>
                  </a:ext>
                </a:extLst>
              </a:tr>
              <a:tr h="15078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Software Dev Engineers</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1" kern="1200" dirty="0">
                          <a:solidFill>
                            <a:srgbClr val="5881DD"/>
                          </a:solidFill>
                          <a:effectLst/>
                          <a:latin typeface="+mn-lt"/>
                          <a:ea typeface="+mn-ea"/>
                          <a:cs typeface="+mn-cs"/>
                        </a:rPr>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Develop defined Microservices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Develop Unit tests,</a:t>
                      </a:r>
                      <a:r>
                        <a:rPr lang="en-US" sz="1050" b="0" kern="1200" baseline="0" dirty="0">
                          <a:solidFill>
                            <a:srgbClr val="5881DD"/>
                          </a:solidFill>
                          <a:effectLst/>
                          <a:latin typeface="+mn-lt"/>
                          <a:ea typeface="+mn-ea"/>
                          <a:cs typeface="+mn-cs"/>
                        </a:rPr>
                        <a:t> integration tests, acceptance tests, consumer-driven contract tests</a:t>
                      </a:r>
                      <a:endParaRPr lang="en-US" sz="1050" b="0" kern="1200" dirty="0">
                        <a:solidFill>
                          <a:srgbClr val="5881DD"/>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Support Quality Assurance efforts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1" kern="1200" dirty="0">
                          <a:solidFill>
                            <a:srgbClr val="5881DD"/>
                          </a:solidFill>
                          <a:effectLst/>
                          <a:latin typeface="+mn-lt"/>
                          <a:ea typeface="+mn-ea"/>
                          <a:cs typeface="+mn-cs"/>
                        </a:rPr>
                        <a:t>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4 Software Development Engineers On-site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dirty="0">
                        <a:solidFill>
                          <a:srgbClr val="5881DD"/>
                        </a:solidFill>
                      </a:endParaRPr>
                    </a:p>
                  </a:txBody>
                  <a:tcPr/>
                </a:tc>
                <a:tc>
                  <a:txBody>
                    <a:bodyPr/>
                    <a:lstStyle/>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6-8 years IT experience</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experience agile development</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experience with Cloud Foundry, Java EE, DevOps, CI/CD</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familiar with Python, PHP, HTML5, and AngularJS</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a solid understanding of microservices architectures,</a:t>
                      </a:r>
                      <a:r>
                        <a:rPr lang="en-US" sz="1050" b="0" kern="1200" baseline="0" dirty="0">
                          <a:solidFill>
                            <a:srgbClr val="5881DD"/>
                          </a:solidFill>
                          <a:effectLst/>
                          <a:latin typeface="+mn-lt"/>
                          <a:ea typeface="+mn-ea"/>
                          <a:cs typeface="+mn-cs"/>
                        </a:rPr>
                        <a:t> challenges, and solution </a:t>
                      </a:r>
                      <a:r>
                        <a:rPr lang="en-US" sz="1050" b="0" kern="1200" dirty="0">
                          <a:solidFill>
                            <a:srgbClr val="5881DD"/>
                          </a:solidFill>
                          <a:effectLst/>
                          <a:latin typeface="+mn-lt"/>
                          <a:ea typeface="+mn-ea"/>
                          <a:cs typeface="+mn-cs"/>
                        </a:rPr>
                        <a:t>patterns</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Strong experience </a:t>
                      </a:r>
                      <a:r>
                        <a:rPr lang="en-US" sz="1050" b="0" kern="1200" baseline="0" dirty="0">
                          <a:solidFill>
                            <a:srgbClr val="5881DD"/>
                          </a:solidFill>
                          <a:effectLst/>
                          <a:latin typeface="+mn-lt"/>
                          <a:ea typeface="+mn-ea"/>
                          <a:cs typeface="+mn-cs"/>
                        </a:rPr>
                        <a:t>in RESTful API design and implementation</a:t>
                      </a:r>
                      <a:endParaRPr lang="en-US" sz="1050" b="0" kern="1200" dirty="0">
                        <a:solidFill>
                          <a:srgbClr val="5881DD"/>
                        </a:solidFill>
                        <a:effectLst/>
                        <a:latin typeface="+mn-lt"/>
                        <a:ea typeface="+mn-ea"/>
                        <a:cs typeface="+mn-cs"/>
                      </a:endParaRP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able to understand requirements and be able to deliver code consistent with requirements,</a:t>
                      </a:r>
                      <a:r>
                        <a:rPr lang="en-US" sz="1050" b="0" kern="1200" baseline="0" dirty="0">
                          <a:solidFill>
                            <a:srgbClr val="5881DD"/>
                          </a:solidFill>
                          <a:effectLst/>
                          <a:latin typeface="+mn-lt"/>
                          <a:ea typeface="+mn-ea"/>
                          <a:cs typeface="+mn-cs"/>
                        </a:rPr>
                        <a:t> architecture, development standards and guidelines</a:t>
                      </a:r>
                      <a:r>
                        <a:rPr lang="en-US" sz="1050" b="0" kern="1200" dirty="0">
                          <a:solidFill>
                            <a:srgbClr val="5881DD"/>
                          </a:solidFill>
                          <a:effectLst/>
                          <a:latin typeface="+mn-lt"/>
                          <a:ea typeface="+mn-ea"/>
                          <a:cs typeface="+mn-cs"/>
                        </a:rPr>
                        <a:t> </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competent in  automated unit testing, automated integration testing, automated acceptance testing – TDD,</a:t>
                      </a:r>
                      <a:r>
                        <a:rPr lang="en-US" sz="1050" b="0" kern="1200" baseline="0" dirty="0">
                          <a:solidFill>
                            <a:srgbClr val="5881DD"/>
                          </a:solidFill>
                          <a:effectLst/>
                          <a:latin typeface="+mn-lt"/>
                          <a:ea typeface="+mn-ea"/>
                          <a:cs typeface="+mn-cs"/>
                        </a:rPr>
                        <a:t> BDD, ATDD</a:t>
                      </a:r>
                      <a:endParaRPr lang="en-US" sz="1050" b="0" kern="1200" dirty="0">
                        <a:solidFill>
                          <a:srgbClr val="5881DD"/>
                        </a:solidFill>
                        <a:effectLst/>
                        <a:latin typeface="+mn-lt"/>
                        <a:ea typeface="+mn-ea"/>
                        <a:cs typeface="+mn-cs"/>
                      </a:endParaRPr>
                    </a:p>
                  </a:txBody>
                  <a:tcPr/>
                </a:tc>
                <a:extLst>
                  <a:ext uri="{0D108BD9-81ED-4DB2-BD59-A6C34878D82A}">
                    <a16:rowId xmlns:a16="http://schemas.microsoft.com/office/drawing/2014/main" val="1177118147"/>
                  </a:ext>
                </a:extLst>
              </a:tr>
              <a:tr h="13710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SDETS( Software Dev Engineers in Test)</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1" kern="1200" dirty="0">
                          <a:solidFill>
                            <a:srgbClr val="5881DD"/>
                          </a:solidFill>
                          <a:effectLst/>
                          <a:latin typeface="+mn-lt"/>
                          <a:ea typeface="+mn-ea"/>
                          <a:cs typeface="+mn-cs"/>
                        </a:rPr>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Functional and non-functional testing of Microservices, APIs, and cloud native solutions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Guides overall test methodology</a:t>
                      </a:r>
                      <a:r>
                        <a:rPr lang="en-US" sz="1050" b="0" kern="1200" baseline="0" dirty="0">
                          <a:solidFill>
                            <a:srgbClr val="5881DD"/>
                          </a:solidFill>
                          <a:effectLst/>
                          <a:latin typeface="+mn-lt"/>
                          <a:ea typeface="+mn-ea"/>
                          <a:cs typeface="+mn-cs"/>
                        </a:rPr>
                        <a:t> and best practices</a:t>
                      </a:r>
                      <a:endParaRPr lang="en-US" sz="1050" b="0" kern="1200" dirty="0">
                        <a:solidFill>
                          <a:srgbClr val="5881DD"/>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1" kern="1200" dirty="0">
                          <a:solidFill>
                            <a:srgbClr val="5881DD"/>
                          </a:solidFill>
                          <a:effectLst/>
                          <a:latin typeface="+mn-lt"/>
                          <a:ea typeface="+mn-ea"/>
                          <a:cs typeface="+mn-cs"/>
                        </a:rPr>
                        <a:t>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kern="1200" dirty="0">
                          <a:solidFill>
                            <a:srgbClr val="5881DD"/>
                          </a:solidFill>
                          <a:effectLst/>
                          <a:latin typeface="+mn-lt"/>
                          <a:ea typeface="+mn-ea"/>
                          <a:cs typeface="+mn-cs"/>
                        </a:rPr>
                        <a:t>2 SDETS On-site</a:t>
                      </a:r>
                    </a:p>
                  </a:txBody>
                  <a:tcPr/>
                </a:tc>
                <a:tc>
                  <a:txBody>
                    <a:bodyPr/>
                    <a:lstStyle/>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have 6-8 years IT experience</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Similar level of skills and background as Software</a:t>
                      </a:r>
                      <a:r>
                        <a:rPr lang="en-US" sz="1050" b="0" kern="1200" baseline="0" dirty="0">
                          <a:solidFill>
                            <a:srgbClr val="5881DD"/>
                          </a:solidFill>
                          <a:effectLst/>
                          <a:latin typeface="+mn-lt"/>
                          <a:ea typeface="+mn-ea"/>
                          <a:cs typeface="+mn-cs"/>
                        </a:rPr>
                        <a:t> Dev Engineer skillset above, </a:t>
                      </a:r>
                      <a:r>
                        <a:rPr lang="en-US" sz="1050" b="0" kern="1200" dirty="0">
                          <a:solidFill>
                            <a:srgbClr val="5881DD"/>
                          </a:solidFill>
                          <a:effectLst/>
                          <a:latin typeface="+mn-lt"/>
                          <a:ea typeface="+mn-ea"/>
                          <a:cs typeface="+mn-cs"/>
                        </a:rPr>
                        <a:t>with additional</a:t>
                      </a:r>
                      <a:r>
                        <a:rPr lang="en-US" sz="1050" b="0" kern="1200" baseline="0" dirty="0">
                          <a:solidFill>
                            <a:srgbClr val="5881DD"/>
                          </a:solidFill>
                          <a:effectLst/>
                          <a:latin typeface="+mn-lt"/>
                          <a:ea typeface="+mn-ea"/>
                          <a:cs typeface="+mn-cs"/>
                        </a:rPr>
                        <a:t> specialty and depth of experience in automated and manual testing</a:t>
                      </a:r>
                    </a:p>
                    <a:p>
                      <a:pPr marL="171450" lvl="0" indent="-171450" algn="l" defTabSz="914400" rtl="0" eaLnBrk="1" latinLnBrk="0" hangingPunct="1">
                        <a:buFont typeface="Arial" panose="020B0604020202020204" pitchFamily="34" charset="0"/>
                        <a:buChar char="•"/>
                      </a:pPr>
                      <a:r>
                        <a:rPr lang="en-US" sz="1050" b="0" kern="1200" baseline="0" dirty="0">
                          <a:solidFill>
                            <a:srgbClr val="5881DD"/>
                          </a:solidFill>
                          <a:effectLst/>
                          <a:latin typeface="+mn-lt"/>
                          <a:ea typeface="+mn-ea"/>
                          <a:cs typeface="+mn-cs"/>
                        </a:rPr>
                        <a:t>Mentors software development engineers in implementing automated testing practices at all levels within a cloud native solutions architecture</a:t>
                      </a:r>
                      <a:endParaRPr lang="en-US" sz="1050" b="0" kern="1200" dirty="0">
                        <a:solidFill>
                          <a:srgbClr val="5881DD"/>
                        </a:solidFill>
                        <a:effectLst/>
                        <a:latin typeface="+mn-lt"/>
                        <a:ea typeface="+mn-ea"/>
                        <a:cs typeface="+mn-cs"/>
                      </a:endParaRP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able to validate software against specifications</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able to setup test environment</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able to setup configurations for various environments</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able to create and execute automated tests against complex microservices architectures and test services in-depth</a:t>
                      </a:r>
                    </a:p>
                    <a:p>
                      <a:pPr marL="171450" lvl="0" indent="-171450" algn="l" defTabSz="914400" rtl="0" eaLnBrk="1" latinLnBrk="0" hangingPunct="1">
                        <a:buFont typeface="Arial" panose="020B0604020202020204" pitchFamily="34" charset="0"/>
                        <a:buChar char="•"/>
                      </a:pPr>
                      <a:r>
                        <a:rPr lang="en-US" sz="1050" b="0" kern="1200" dirty="0">
                          <a:solidFill>
                            <a:srgbClr val="5881DD"/>
                          </a:solidFill>
                          <a:effectLst/>
                          <a:latin typeface="+mn-lt"/>
                          <a:ea typeface="+mn-ea"/>
                          <a:cs typeface="+mn-cs"/>
                        </a:rPr>
                        <a:t>Must be self-starter</a:t>
                      </a:r>
                    </a:p>
                  </a:txBody>
                  <a:tcPr/>
                </a:tc>
                <a:extLst>
                  <a:ext uri="{0D108BD9-81ED-4DB2-BD59-A6C34878D82A}">
                    <a16:rowId xmlns:a16="http://schemas.microsoft.com/office/drawing/2014/main" val="1566297127"/>
                  </a:ext>
                </a:extLst>
              </a:tr>
            </a:tbl>
          </a:graphicData>
        </a:graphic>
      </p:graphicFrame>
    </p:spTree>
    <p:extLst>
      <p:ext uri="{BB962C8B-B14F-4D97-AF65-F5344CB8AC3E}">
        <p14:creationId xmlns:p14="http://schemas.microsoft.com/office/powerpoint/2010/main" val="2110277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3199577" y="2571658"/>
            <a:ext cx="5668859" cy="130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7548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2824" y="2799328"/>
            <a:ext cx="11280000" cy="997200"/>
          </a:xfrm>
        </p:spPr>
        <p:txBody>
          <a:bodyPr/>
          <a:lstStyle/>
          <a:p>
            <a:r>
              <a:rPr lang="en-US" dirty="0"/>
              <a:t>Appendices</a:t>
            </a:r>
          </a:p>
        </p:txBody>
      </p:sp>
      <p:sp>
        <p:nvSpPr>
          <p:cNvPr id="3" name="Text Placeholder 2"/>
          <p:cNvSpPr>
            <a:spLocks noGrp="1"/>
          </p:cNvSpPr>
          <p:nvPr>
            <p:ph type="body" sz="quarter" idx="4294967295"/>
          </p:nvPr>
        </p:nvSpPr>
        <p:spPr>
          <a:xfrm>
            <a:off x="3333750" y="1625600"/>
            <a:ext cx="8858250" cy="533400"/>
          </a:xfrm>
        </p:spPr>
        <p:txBody>
          <a:bodyPr/>
          <a:lstStyle/>
          <a:p>
            <a:r>
              <a:rPr lang="en-US" dirty="0"/>
              <a:t>Appendices</a:t>
            </a:r>
            <a:endParaRPr lang="en-US" sz="1800" dirty="0"/>
          </a:p>
        </p:txBody>
      </p:sp>
    </p:spTree>
    <p:extLst>
      <p:ext uri="{BB962C8B-B14F-4D97-AF65-F5344CB8AC3E}">
        <p14:creationId xmlns:p14="http://schemas.microsoft.com/office/powerpoint/2010/main" val="1047326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p:txBody>
          <a:bodyPr/>
          <a:lstStyle/>
          <a:p>
            <a:r>
              <a:rPr lang="en-US" sz="3600" dirty="0">
                <a:solidFill>
                  <a:schemeClr val="bg1"/>
                </a:solidFill>
              </a:rPr>
              <a:t>Predix Cloud Platform</a:t>
            </a:r>
          </a:p>
        </p:txBody>
      </p:sp>
      <p:pic>
        <p:nvPicPr>
          <p:cNvPr id="1026" name="Picture 2" descr="https://www.predix.io/api/docs/img/predix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2646" y="861386"/>
            <a:ext cx="9484608" cy="331115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2606722" y="4240776"/>
            <a:ext cx="8004412" cy="2477069"/>
            <a:chOff x="457198" y="1137029"/>
            <a:chExt cx="11256525" cy="5041131"/>
          </a:xfrm>
        </p:grpSpPr>
        <p:sp>
          <p:nvSpPr>
            <p:cNvPr id="7" name="Rectangle 6"/>
            <p:cNvSpPr/>
            <p:nvPr/>
          </p:nvSpPr>
          <p:spPr>
            <a:xfrm>
              <a:off x="457198" y="4591760"/>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Resources – App Dev Tools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DevBox</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Predix-ready bundle of preinstalled and preconfigured app development tools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Buildpack</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Cloud Foundry - Cloud Foundry compatible buildpacks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Machine Data Simulator - generate time series test data series, Machine, Analytics and Visualization</a:t>
              </a:r>
            </a:p>
          </p:txBody>
        </p:sp>
        <p:sp>
          <p:nvSpPr>
            <p:cNvPr id="8" name="Rectangle 7"/>
            <p:cNvSpPr/>
            <p:nvPr/>
          </p:nvSpPr>
          <p:spPr>
            <a:xfrm>
              <a:off x="457198" y="285620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Edge Software &amp; Services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Machine</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enables machine to machine, machine to cloud, and machine to human connectivity</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Edge Manager</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Deployment and Monitoring</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Connectivity</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plug-n-play, secure, and reliable connectivity services</a:t>
              </a:r>
            </a:p>
          </p:txBody>
        </p:sp>
        <p:sp>
          <p:nvSpPr>
            <p:cNvPr id="9" name="Rectangle 8"/>
            <p:cNvSpPr/>
            <p:nvPr/>
          </p:nvSpPr>
          <p:spPr>
            <a:xfrm>
              <a:off x="457198" y="1137029"/>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Data Management Services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Asset Data</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create and store machine asset models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Time Series</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Manage, ingest, store and analyze data</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SQL Database</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PostgreSQL</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Key-Value Store</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redis - key-value cache and store</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AMQP</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RabbitMQ - messages between apps, components and devices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Blobstore</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Binary large object storage</a:t>
              </a:r>
            </a:p>
          </p:txBody>
        </p:sp>
        <p:sp>
          <p:nvSpPr>
            <p:cNvPr id="11" name="Rectangle 10"/>
            <p:cNvSpPr/>
            <p:nvPr/>
          </p:nvSpPr>
          <p:spPr>
            <a:xfrm>
              <a:off x="8052146" y="113703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Analytics Services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Analytics Catalog</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Analytics Runtime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elastic execution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Analytic User Interface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to upload, validate, and run analytics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GeoEnhance</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pitney bowes - for location services</a:t>
              </a:r>
            </a:p>
          </p:txBody>
        </p:sp>
        <p:sp>
          <p:nvSpPr>
            <p:cNvPr id="12" name="Rectangle 11"/>
            <p:cNvSpPr/>
            <p:nvPr/>
          </p:nvSpPr>
          <p:spPr>
            <a:xfrm>
              <a:off x="4234841" y="1137029"/>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Security Services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User Account &amp; Authentication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Access Control Service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Robust access control</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Tenant Management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instance provisioning for tenants and runtime access</a:t>
              </a:r>
            </a:p>
          </p:txBody>
        </p:sp>
        <p:sp>
          <p:nvSpPr>
            <p:cNvPr id="13" name="Rectangle 12"/>
            <p:cNvSpPr/>
            <p:nvPr/>
          </p:nvSpPr>
          <p:spPr>
            <a:xfrm>
              <a:off x="8052146" y="285620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App Services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Views</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Control layout and component for UI</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Workflow</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azuqua - for workflows between apps</a:t>
              </a:r>
            </a:p>
          </p:txBody>
        </p:sp>
        <p:sp>
          <p:nvSpPr>
            <p:cNvPr id="14" name="Rectangle 13"/>
            <p:cNvSpPr/>
            <p:nvPr/>
          </p:nvSpPr>
          <p:spPr>
            <a:xfrm>
              <a:off x="8052146" y="459176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Mobile Services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Mobile SDK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quickly build mobile apps to monitor, service, and maintain assets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Mobile Service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design, develop, and deploy mobile apps</a:t>
              </a:r>
            </a:p>
          </p:txBody>
        </p:sp>
        <p:sp>
          <p:nvSpPr>
            <p:cNvPr id="15" name="Rectangle 14"/>
            <p:cNvSpPr/>
            <p:nvPr/>
          </p:nvSpPr>
          <p:spPr>
            <a:xfrm>
              <a:off x="4234841" y="4591760"/>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DevOps Services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Logging</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 Logstash - log, save, search, and visualize logs</a:t>
              </a:r>
            </a:p>
          </p:txBody>
        </p:sp>
        <p:sp>
          <p:nvSpPr>
            <p:cNvPr id="16" name="Rectangle 15"/>
            <p:cNvSpPr/>
            <p:nvPr/>
          </p:nvSpPr>
          <p:spPr>
            <a:xfrm>
              <a:off x="4234841" y="2856202"/>
              <a:ext cx="3661577" cy="1586398"/>
            </a:xfrm>
            <a:prstGeom prst="rect">
              <a:avLst/>
            </a:prstGeom>
            <a:solidFill>
              <a:sysClr val="window" lastClr="FFFFFF"/>
            </a:solidFill>
            <a:ln w="12700" cap="flat" cmpd="sng" algn="ctr">
              <a:solidFill>
                <a:srgbClr val="5B9BD5"/>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Commercialization Services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600" b="1"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Business Operations </a:t>
              </a:r>
              <a:r>
                <a:rPr kumimoji="0" lang="en-US" sz="600" b="0" i="0" u="none" strike="noStrike" kern="0" cap="none" spc="0" normalizeH="0" baseline="0" noProof="0" dirty="0">
                  <a:ln>
                    <a:noFill/>
                  </a:ln>
                  <a:solidFill>
                    <a:srgbClr val="5B9BD5">
                      <a:lumMod val="75000"/>
                    </a:srgbClr>
                  </a:solidFill>
                  <a:effectLst/>
                  <a:uLnTx/>
                  <a:uFillTx/>
                  <a:latin typeface="Calibri" panose="020F0502020204030204"/>
                  <a:ea typeface="+mn-ea"/>
                  <a:cs typeface="+mn-cs"/>
                </a:rPr>
                <a:t>- nurego - to monetize services using subscription mgmt., profitability analysis, and customer segmentation</a:t>
              </a:r>
            </a:p>
          </p:txBody>
        </p:sp>
      </p:grpSp>
      <p:sp>
        <p:nvSpPr>
          <p:cNvPr id="17" name="Rectangle 16"/>
          <p:cNvSpPr/>
          <p:nvPr/>
        </p:nvSpPr>
        <p:spPr>
          <a:xfrm>
            <a:off x="0" y="753882"/>
            <a:ext cx="2294764" cy="6091033"/>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314" y="881144"/>
            <a:ext cx="2292450" cy="590931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Calibri" panose="020F0502020204030204" pitchFamily="34" charset="0"/>
              </a:rPr>
              <a:t>Platform for future of all GE applications and services</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Built on Pivotal Cloud Foundry PaaS</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Microservices-based architecture</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Pre-built templates &amp; accelerators</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UI components for Web &amp; Mobile</a:t>
            </a:r>
          </a:p>
          <a:p>
            <a:pPr marL="285750" indent="-285750">
              <a:buFont typeface="Arial" panose="020B0604020202020204" pitchFamily="34" charset="0"/>
              <a:buChar char="•"/>
            </a:pPr>
            <a:endParaRPr lang="en-US" dirty="0">
              <a:solidFill>
                <a:schemeClr val="bg1"/>
              </a:solidFill>
              <a:latin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rPr>
              <a:t>Rich services ecosystem </a:t>
            </a:r>
          </a:p>
          <a:p>
            <a:pPr lvl="1"/>
            <a:endParaRPr lang="en-US" dirty="0">
              <a:solidFill>
                <a:schemeClr val="bg1"/>
              </a:solidFill>
              <a:latin typeface="Calibri" panose="020F0502020204030204" pitchFamily="34" charset="0"/>
            </a:endParaRPr>
          </a:p>
        </p:txBody>
      </p:sp>
    </p:spTree>
    <p:extLst>
      <p:ext uri="{BB962C8B-B14F-4D97-AF65-F5344CB8AC3E}">
        <p14:creationId xmlns:p14="http://schemas.microsoft.com/office/powerpoint/2010/main" val="1247010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66" b="0" i="0" u="none" strike="noStrike" kern="0" cap="none" spc="0" normalizeH="0" baseline="0" noProof="0">
              <a:ln>
                <a:noFill/>
              </a:ln>
              <a:solidFill>
                <a:srgbClr val="1E4191"/>
              </a:solidFill>
              <a:effectLst/>
              <a:uLnTx/>
              <a:uFillTx/>
              <a:latin typeface="GE Inspira Pitch"/>
            </a:endParaRPr>
          </a:p>
        </p:txBody>
      </p:sp>
      <p:sp>
        <p:nvSpPr>
          <p:cNvPr id="1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latin typeface="GE Inspira Pitch"/>
            </a:endParaRPr>
          </a:p>
        </p:txBody>
      </p:sp>
      <p:sp>
        <p:nvSpPr>
          <p:cNvPr id="4" name="Title 1"/>
          <p:cNvSpPr txBox="1">
            <a:spLocks/>
          </p:cNvSpPr>
          <p:nvPr/>
        </p:nvSpPr>
        <p:spPr>
          <a:xfrm>
            <a:off x="1718930" y="101448"/>
            <a:ext cx="8436864" cy="530352"/>
          </a:xfrm>
          <a:prstGeom prst="rect">
            <a:avLst/>
          </a:prstGeom>
        </p:spPr>
        <p:txBody>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4000" dirty="0">
                <a:solidFill>
                  <a:schemeClr val="bg1"/>
                </a:solidFill>
                <a:latin typeface="+mj-lt"/>
              </a:rPr>
              <a:t>Solution Context</a:t>
            </a:r>
          </a:p>
        </p:txBody>
      </p:sp>
      <p:sp>
        <p:nvSpPr>
          <p:cNvPr id="19" name="Content Placeholder 1"/>
          <p:cNvSpPr txBox="1">
            <a:spLocks/>
          </p:cNvSpPr>
          <p:nvPr/>
        </p:nvSpPr>
        <p:spPr bwMode="auto">
          <a:xfrm>
            <a:off x="173914" y="901438"/>
            <a:ext cx="12018086" cy="59189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u="sng" dirty="0">
                <a:solidFill>
                  <a:srgbClr val="5881DD"/>
                </a:solidFill>
              </a:rPr>
              <a:t>Opportunities</a:t>
            </a:r>
            <a:endParaRPr lang="en-US" sz="1600" u="sng" dirty="0">
              <a:solidFill>
                <a:srgbClr val="5881DD"/>
              </a:solidFill>
            </a:endParaRPr>
          </a:p>
          <a:p>
            <a:pPr>
              <a:buClr>
                <a:srgbClr val="5881DD"/>
              </a:buClr>
            </a:pPr>
            <a:endParaRPr lang="en-US" sz="1600" dirty="0">
              <a:solidFill>
                <a:srgbClr val="5881DD"/>
              </a:solidFill>
            </a:endParaRPr>
          </a:p>
          <a:p>
            <a:r>
              <a:rPr lang="en-US" sz="1600" dirty="0">
                <a:solidFill>
                  <a:srgbClr val="5881DD"/>
                </a:solidFill>
              </a:rPr>
              <a:t>Substantial opportunities exist for GE to </a:t>
            </a:r>
            <a:r>
              <a:rPr lang="en-US" sz="1600" b="1" dirty="0">
                <a:solidFill>
                  <a:srgbClr val="5881DD"/>
                </a:solidFill>
              </a:rPr>
              <a:t>create and market secure, reliable, standards-based Application Programming Interfaces (APIs) </a:t>
            </a:r>
            <a:r>
              <a:rPr lang="en-US" sz="1600" dirty="0">
                <a:solidFill>
                  <a:srgbClr val="5881DD"/>
                </a:solidFill>
              </a:rPr>
              <a:t>that will…</a:t>
            </a:r>
          </a:p>
          <a:p>
            <a:endParaRPr lang="en-US" sz="1600" b="1" dirty="0">
              <a:solidFill>
                <a:srgbClr val="5881DD"/>
              </a:solidFill>
            </a:endParaRPr>
          </a:p>
          <a:p>
            <a:r>
              <a:rPr lang="en-US" sz="1600" b="1" dirty="0">
                <a:solidFill>
                  <a:srgbClr val="5881DD"/>
                </a:solidFill>
              </a:rPr>
              <a:t>Enable GE to:</a:t>
            </a:r>
          </a:p>
          <a:p>
            <a:pPr marL="285750" indent="-285750">
              <a:buFont typeface="Wingdings" panose="05000000000000000000" pitchFamily="2" charset="2"/>
              <a:buChar char="§"/>
            </a:pPr>
            <a:r>
              <a:rPr lang="en-US" sz="1600" b="1" dirty="0">
                <a:solidFill>
                  <a:srgbClr val="5881DD"/>
                </a:solidFill>
              </a:rPr>
              <a:t>Generate new revenue </a:t>
            </a:r>
            <a:r>
              <a:rPr lang="en-US" sz="1600" dirty="0">
                <a:solidFill>
                  <a:srgbClr val="5881DD"/>
                </a:solidFill>
              </a:rPr>
              <a:t>streams</a:t>
            </a:r>
          </a:p>
          <a:p>
            <a:pPr marL="285750" indent="-285750">
              <a:buFont typeface="Wingdings" panose="05000000000000000000" pitchFamily="2" charset="2"/>
              <a:buChar char="§"/>
            </a:pPr>
            <a:r>
              <a:rPr lang="en-US" sz="1600" b="1" dirty="0">
                <a:solidFill>
                  <a:srgbClr val="5881DD"/>
                </a:solidFill>
              </a:rPr>
              <a:t>Market individual capabilities and packages of capabilities </a:t>
            </a:r>
            <a:r>
              <a:rPr lang="en-US" sz="1600" dirty="0">
                <a:solidFill>
                  <a:srgbClr val="5881DD"/>
                </a:solidFill>
              </a:rPr>
              <a:t>as subscriptions</a:t>
            </a:r>
          </a:p>
          <a:p>
            <a:pPr marL="285750" indent="-285750">
              <a:buFont typeface="Wingdings" panose="05000000000000000000" pitchFamily="2" charset="2"/>
              <a:buChar char="§"/>
            </a:pPr>
            <a:r>
              <a:rPr lang="en-US" sz="1600" b="1" dirty="0">
                <a:solidFill>
                  <a:srgbClr val="5881DD"/>
                </a:solidFill>
              </a:rPr>
              <a:t>Gain deep visibility in demand and usage </a:t>
            </a:r>
            <a:r>
              <a:rPr lang="en-US" sz="1600" dirty="0">
                <a:solidFill>
                  <a:srgbClr val="5881DD"/>
                </a:solidFill>
              </a:rPr>
              <a:t>of individual features and functionality through usage metering</a:t>
            </a:r>
          </a:p>
          <a:p>
            <a:pPr marL="285750" indent="-285750">
              <a:buFont typeface="Wingdings" panose="05000000000000000000" pitchFamily="2" charset="2"/>
              <a:buChar char="§"/>
            </a:pPr>
            <a:r>
              <a:rPr lang="en-US" sz="1600" b="1" dirty="0">
                <a:solidFill>
                  <a:srgbClr val="5881DD"/>
                </a:solidFill>
              </a:rPr>
              <a:t>Accurately invoice customers, users, and developers </a:t>
            </a:r>
            <a:r>
              <a:rPr lang="en-US" sz="1600" dirty="0">
                <a:solidFill>
                  <a:srgbClr val="5881DD"/>
                </a:solidFill>
              </a:rPr>
              <a:t>based on their actual usage of features and functionality</a:t>
            </a:r>
          </a:p>
          <a:p>
            <a:endParaRPr lang="en-US" sz="1600" b="1" dirty="0">
              <a:solidFill>
                <a:srgbClr val="5881DD"/>
              </a:solidFill>
            </a:endParaRPr>
          </a:p>
          <a:p>
            <a:r>
              <a:rPr lang="en-US" sz="1600" b="1" dirty="0">
                <a:solidFill>
                  <a:srgbClr val="5881DD"/>
                </a:solidFill>
              </a:rPr>
              <a:t>Enable GE’s customers, Predix users, and application developers to:</a:t>
            </a:r>
          </a:p>
          <a:p>
            <a:pPr marL="285750" indent="-285750">
              <a:buFont typeface="Wingdings" panose="05000000000000000000" pitchFamily="2" charset="2"/>
              <a:buChar char="§"/>
            </a:pPr>
            <a:r>
              <a:rPr lang="en-US" sz="1600" b="1" dirty="0">
                <a:solidFill>
                  <a:srgbClr val="5881DD"/>
                </a:solidFill>
              </a:rPr>
              <a:t>Integrate securely </a:t>
            </a:r>
            <a:r>
              <a:rPr lang="en-US" sz="1600" dirty="0">
                <a:solidFill>
                  <a:srgbClr val="5881DD"/>
                </a:solidFill>
              </a:rPr>
              <a:t>though standards-based Web interfaces</a:t>
            </a:r>
          </a:p>
          <a:p>
            <a:pPr marL="285750" indent="-285750">
              <a:buFont typeface="Wingdings" panose="05000000000000000000" pitchFamily="2" charset="2"/>
              <a:buChar char="§"/>
            </a:pPr>
            <a:r>
              <a:rPr lang="en-US" sz="1600" b="1" dirty="0">
                <a:solidFill>
                  <a:srgbClr val="5881DD"/>
                </a:solidFill>
              </a:rPr>
              <a:t>Incorporate functionality into applications </a:t>
            </a:r>
            <a:r>
              <a:rPr lang="en-US" sz="1600" dirty="0">
                <a:solidFill>
                  <a:srgbClr val="5881DD"/>
                </a:solidFill>
              </a:rPr>
              <a:t>and IT solutions</a:t>
            </a:r>
          </a:p>
          <a:p>
            <a:pPr marL="285750" indent="-285750">
              <a:buFont typeface="Wingdings" panose="05000000000000000000" pitchFamily="2" charset="2"/>
              <a:buChar char="§"/>
            </a:pPr>
            <a:r>
              <a:rPr lang="en-US" sz="1600" b="1" dirty="0">
                <a:solidFill>
                  <a:srgbClr val="5881DD"/>
                </a:solidFill>
              </a:rPr>
              <a:t>Create new and innovative solutions &amp; applications </a:t>
            </a:r>
            <a:r>
              <a:rPr lang="en-US" sz="1600" dirty="0">
                <a:solidFill>
                  <a:srgbClr val="5881DD"/>
                </a:solidFill>
              </a:rPr>
              <a:t>built on capabilities and functionality available in Predix</a:t>
            </a:r>
          </a:p>
          <a:p>
            <a:pPr marL="285750" indent="-285750">
              <a:buFont typeface="Wingdings" panose="05000000000000000000" pitchFamily="2" charset="2"/>
              <a:buChar char="§"/>
            </a:pPr>
            <a:r>
              <a:rPr lang="en-US" sz="1600" b="1" dirty="0">
                <a:solidFill>
                  <a:srgbClr val="5881DD"/>
                </a:solidFill>
              </a:rPr>
              <a:t>Automate human interactions </a:t>
            </a:r>
            <a:r>
              <a:rPr lang="en-US" sz="1600" dirty="0">
                <a:solidFill>
                  <a:srgbClr val="5881DD"/>
                </a:solidFill>
              </a:rPr>
              <a:t>to reduce costs and exposure to operational risks</a:t>
            </a:r>
          </a:p>
          <a:p>
            <a:pPr marL="285750" indent="-285750">
              <a:buFont typeface="Wingdings" panose="05000000000000000000" pitchFamily="2" charset="2"/>
              <a:buChar char="§"/>
            </a:pPr>
            <a:r>
              <a:rPr lang="en-US" sz="1600" b="1" dirty="0">
                <a:solidFill>
                  <a:srgbClr val="5881DD"/>
                </a:solidFill>
              </a:rPr>
              <a:t>Automate reactions to events, trends and alarms </a:t>
            </a:r>
            <a:r>
              <a:rPr lang="en-US" sz="1600" dirty="0">
                <a:solidFill>
                  <a:srgbClr val="5881DD"/>
                </a:solidFill>
              </a:rPr>
              <a:t>in order to shorten reaction times and prevent service disruption &amp; outages</a:t>
            </a:r>
          </a:p>
          <a:p>
            <a:pPr marL="742950" lvl="1" indent="-285750">
              <a:buFont typeface="Wingdings" panose="05000000000000000000" pitchFamily="2" charset="2"/>
              <a:buChar char="§"/>
            </a:pPr>
            <a:endParaRPr lang="en-US" sz="1600" dirty="0">
              <a:solidFill>
                <a:srgbClr val="006AA5"/>
              </a:solidFill>
            </a:endParaRPr>
          </a:p>
          <a:p>
            <a:r>
              <a:rPr lang="en-US" sz="1600" b="1" dirty="0">
                <a:solidFill>
                  <a:srgbClr val="5881DD"/>
                </a:solidFill>
              </a:rPr>
              <a:t>Additional opportunities are seen for enhancements to reporting :</a:t>
            </a:r>
          </a:p>
          <a:p>
            <a:pPr indent="-285750">
              <a:buFont typeface="Wingdings" panose="05000000000000000000" pitchFamily="2" charset="2"/>
              <a:buChar char="§"/>
            </a:pPr>
            <a:r>
              <a:rPr lang="en-US" sz="1600" b="1" dirty="0">
                <a:solidFill>
                  <a:srgbClr val="5881DD"/>
                </a:solidFill>
              </a:rPr>
              <a:t>Ability to deliver reports to external systems through standard integration mechanisms (ex: HTTP/S POST)</a:t>
            </a:r>
          </a:p>
          <a:p>
            <a:pPr>
              <a:buClr>
                <a:srgbClr val="5881DD"/>
              </a:buClr>
            </a:pPr>
            <a:endParaRPr lang="en-US" sz="1400" dirty="0">
              <a:solidFill>
                <a:srgbClr val="5881DD"/>
              </a:solidFill>
            </a:endParaRPr>
          </a:p>
        </p:txBody>
      </p:sp>
    </p:spTree>
    <p:extLst>
      <p:ext uri="{BB962C8B-B14F-4D97-AF65-F5344CB8AC3E}">
        <p14:creationId xmlns:p14="http://schemas.microsoft.com/office/powerpoint/2010/main" val="1081461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66" b="0" i="0" u="none" strike="noStrike" kern="0" cap="none" spc="0" normalizeH="0" baseline="0" noProof="0">
              <a:ln>
                <a:noFill/>
              </a:ln>
              <a:solidFill>
                <a:srgbClr val="1E4191"/>
              </a:solidFill>
              <a:effectLst/>
              <a:uLnTx/>
              <a:uFillTx/>
              <a:latin typeface="GE Inspira Pitch"/>
            </a:endParaRPr>
          </a:p>
        </p:txBody>
      </p:sp>
      <p:sp>
        <p:nvSpPr>
          <p:cNvPr id="1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latin typeface="GE Inspira Pitch"/>
            </a:endParaRPr>
          </a:p>
        </p:txBody>
      </p:sp>
      <p:sp>
        <p:nvSpPr>
          <p:cNvPr id="4" name="Title 1"/>
          <p:cNvSpPr txBox="1">
            <a:spLocks/>
          </p:cNvSpPr>
          <p:nvPr/>
        </p:nvSpPr>
        <p:spPr>
          <a:xfrm>
            <a:off x="1718930" y="101448"/>
            <a:ext cx="8436864" cy="530352"/>
          </a:xfrm>
          <a:prstGeom prst="rect">
            <a:avLst/>
          </a:prstGeom>
        </p:spPr>
        <p:txBody>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4000" dirty="0">
                <a:solidFill>
                  <a:schemeClr val="bg1"/>
                </a:solidFill>
                <a:latin typeface="+mj-lt"/>
              </a:rPr>
              <a:t>Solution Context</a:t>
            </a:r>
          </a:p>
        </p:txBody>
      </p:sp>
      <p:sp>
        <p:nvSpPr>
          <p:cNvPr id="19" name="Content Placeholder 1"/>
          <p:cNvSpPr txBox="1">
            <a:spLocks/>
          </p:cNvSpPr>
          <p:nvPr/>
        </p:nvSpPr>
        <p:spPr bwMode="auto">
          <a:xfrm>
            <a:off x="37652" y="962834"/>
            <a:ext cx="9902414" cy="571228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u="sng" dirty="0">
                <a:solidFill>
                  <a:srgbClr val="5881DD"/>
                </a:solidFill>
                <a:cs typeface="Calibri"/>
              </a:rPr>
              <a:t>Goals/Objectives</a:t>
            </a:r>
          </a:p>
          <a:p>
            <a:pPr marL="342900" indent="-342900">
              <a:buClr>
                <a:srgbClr val="5881DD"/>
              </a:buClr>
              <a:buFont typeface="Wingdings" panose="05000000000000000000" pitchFamily="2" charset="2"/>
              <a:buChar char="§"/>
            </a:pPr>
            <a:r>
              <a:rPr lang="en-US" sz="1600" dirty="0">
                <a:solidFill>
                  <a:srgbClr val="5881DD"/>
                </a:solidFill>
              </a:rPr>
              <a:t>Modernize functionality in InSight by transforming existing functionality to cloud-native, hyper-scalable microservices with secure, scalable APIs that provide GE’s customers, users, and Predix developers standards-compliant programmatic access to capabilities and functionality through RESTful APIs</a:t>
            </a:r>
          </a:p>
          <a:p>
            <a:pPr marL="742950" lvl="1" indent="-285750">
              <a:lnSpc>
                <a:spcPct val="107000"/>
              </a:lnSpc>
              <a:buClr>
                <a:srgbClr val="5881DD"/>
              </a:buClr>
              <a:buFont typeface="Wingdings" panose="05000000000000000000" pitchFamily="2" charset="2"/>
              <a:buChar char="§"/>
            </a:pPr>
            <a:r>
              <a:rPr lang="en-US" sz="1600" dirty="0">
                <a:solidFill>
                  <a:srgbClr val="5881DD"/>
                </a:solidFill>
              </a:rPr>
              <a:t>Initial focus area: Reporting</a:t>
            </a:r>
          </a:p>
          <a:p>
            <a:pPr marL="285750" indent="-285750">
              <a:lnSpc>
                <a:spcPct val="107000"/>
              </a:lnSpc>
              <a:buClr>
                <a:srgbClr val="5881DD"/>
              </a:buClr>
              <a:buFont typeface="Wingdings" panose="05000000000000000000" pitchFamily="2" charset="2"/>
              <a:buChar char="§"/>
            </a:pPr>
            <a:r>
              <a:rPr lang="en-US" sz="1600" dirty="0">
                <a:solidFill>
                  <a:srgbClr val="5881DD"/>
                </a:solidFill>
              </a:rPr>
              <a:t>Enhance reporting to support the following additional use cases:</a:t>
            </a:r>
          </a:p>
          <a:p>
            <a:pPr marL="742950" lvl="1" indent="-285750">
              <a:lnSpc>
                <a:spcPct val="107000"/>
              </a:lnSpc>
              <a:buClr>
                <a:srgbClr val="5881DD"/>
              </a:buClr>
              <a:buFont typeface="Wingdings" panose="05000000000000000000" pitchFamily="2" charset="2"/>
              <a:buChar char="§"/>
            </a:pPr>
            <a:r>
              <a:rPr lang="en-US" sz="1600" dirty="0">
                <a:solidFill>
                  <a:srgbClr val="5881DD"/>
                </a:solidFill>
              </a:rPr>
              <a:t>Delivery of reports to external systems through standards-compliant Web-based integrations: event notifications/web hooks, HTTPS posts, etc.</a:t>
            </a:r>
          </a:p>
          <a:p>
            <a:pPr lvl="2">
              <a:lnSpc>
                <a:spcPct val="107000"/>
              </a:lnSpc>
              <a:buClr>
                <a:srgbClr val="5881DD"/>
              </a:buClr>
            </a:pPr>
            <a:endParaRPr lang="en-US" sz="1600" b="1" dirty="0">
              <a:solidFill>
                <a:srgbClr val="5881DD"/>
              </a:solidFill>
              <a:cs typeface="Calibri"/>
            </a:endParaRPr>
          </a:p>
          <a:p>
            <a:r>
              <a:rPr lang="en-US" sz="1600" b="1" u="sng" dirty="0">
                <a:solidFill>
                  <a:srgbClr val="5881DD"/>
                </a:solidFill>
                <a:cs typeface="Calibri"/>
              </a:rPr>
              <a:t>Anticipated Outcomes</a:t>
            </a:r>
            <a:endParaRPr lang="en-US" sz="1600" strike="sngStrike" dirty="0">
              <a:solidFill>
                <a:schemeClr val="accent4"/>
              </a:solidFill>
            </a:endParaRPr>
          </a:p>
          <a:p>
            <a:pPr marL="285750" indent="-285750">
              <a:buClr>
                <a:srgbClr val="5881DD"/>
              </a:buClr>
              <a:buFont typeface="Wingdings" panose="05000000000000000000" pitchFamily="2" charset="2"/>
              <a:buChar char="§"/>
            </a:pPr>
            <a:r>
              <a:rPr lang="en-US" sz="1600" dirty="0">
                <a:solidFill>
                  <a:srgbClr val="5881DD"/>
                </a:solidFill>
              </a:rPr>
              <a:t>Reporting functionality is elastically scalable, leveraging cloud based infrastructure to automatically scale up and down as required, increasing infrastructure efficiency and reducing exposure to operational risks such as performance problems, scaling challenges, and service unavailability</a:t>
            </a:r>
          </a:p>
          <a:p>
            <a:pPr marL="285750" indent="-285750">
              <a:buClr>
                <a:srgbClr val="5881DD"/>
              </a:buClr>
              <a:buFont typeface="Wingdings" panose="05000000000000000000" pitchFamily="2" charset="2"/>
              <a:buChar char="§"/>
            </a:pPr>
            <a:r>
              <a:rPr lang="en-US" sz="1600" dirty="0">
                <a:solidFill>
                  <a:srgbClr val="5881DD"/>
                </a:solidFill>
              </a:rPr>
              <a:t>Functionality improvements around reporting are in place:</a:t>
            </a:r>
          </a:p>
          <a:p>
            <a:pPr marL="742950" lvl="1" indent="-285750">
              <a:buClr>
                <a:srgbClr val="5881DD"/>
              </a:buClr>
              <a:buFont typeface="Wingdings" panose="05000000000000000000" pitchFamily="2" charset="2"/>
              <a:buChar char="§"/>
            </a:pPr>
            <a:r>
              <a:rPr lang="en-US" sz="1600" dirty="0">
                <a:solidFill>
                  <a:srgbClr val="5881DD"/>
                </a:solidFill>
              </a:rPr>
              <a:t>Reports are able to be delivered to external systems through standard Web based delivery mechanisms</a:t>
            </a:r>
          </a:p>
          <a:p>
            <a:pPr marL="285750" indent="-285750">
              <a:buClr>
                <a:srgbClr val="5881DD"/>
              </a:buClr>
              <a:buFont typeface="Wingdings" panose="05000000000000000000" pitchFamily="2" charset="2"/>
              <a:buChar char="§"/>
            </a:pPr>
            <a:r>
              <a:rPr lang="en-US" sz="1600" dirty="0">
                <a:solidFill>
                  <a:srgbClr val="5881DD"/>
                </a:solidFill>
              </a:rPr>
              <a:t>Continuous Integration and Delivery practices for version control, inspection automation, build automation, test automation, and deployment automation are in place and operational for reporting and for all new services created, minimizing time and manual effort required to deliver new functionality.</a:t>
            </a:r>
          </a:p>
          <a:p>
            <a:pPr marL="285750" indent="-285750">
              <a:buClr>
                <a:srgbClr val="5881DD"/>
              </a:buClr>
              <a:buFont typeface="Wingdings" panose="05000000000000000000" pitchFamily="2" charset="2"/>
              <a:buChar char="§"/>
            </a:pPr>
            <a:endParaRPr lang="en-US" sz="1600" dirty="0">
              <a:solidFill>
                <a:srgbClr val="5881DD"/>
              </a:solidFill>
              <a:cs typeface="Calibri"/>
            </a:endParaRPr>
          </a:p>
          <a:p>
            <a:pPr marL="285750" indent="-285750">
              <a:buClr>
                <a:srgbClr val="5881DD"/>
              </a:buClr>
              <a:buFont typeface="Wingdings" panose="05000000000000000000" pitchFamily="2" charset="2"/>
              <a:buChar char="§"/>
            </a:pPr>
            <a:endParaRPr lang="en-US" sz="1600" dirty="0">
              <a:solidFill>
                <a:srgbClr val="5881DD"/>
              </a:solidFill>
            </a:endParaRPr>
          </a:p>
        </p:txBody>
      </p:sp>
    </p:spTree>
    <p:extLst>
      <p:ext uri="{BB962C8B-B14F-4D97-AF65-F5344CB8AC3E}">
        <p14:creationId xmlns:p14="http://schemas.microsoft.com/office/powerpoint/2010/main" val="4111005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403703" y="1774291"/>
            <a:ext cx="632897" cy="988828"/>
          </a:xfrm>
          <a:prstGeom prst="round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447780" y="1846007"/>
            <a:ext cx="545524" cy="788059"/>
          </a:xfrm>
          <a:prstGeom prst="roundRect">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bject 4"/>
          <p:cNvSpPr/>
          <p:nvPr/>
        </p:nvSpPr>
        <p:spPr>
          <a:xfrm>
            <a:off x="0" y="0"/>
            <a:ext cx="12200613"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p:txBody>
          <a:bodyPr/>
          <a:lstStyle/>
          <a:p>
            <a:r>
              <a:rPr lang="en-US" sz="3600" dirty="0">
                <a:solidFill>
                  <a:schemeClr val="bg1"/>
                </a:solidFill>
              </a:rPr>
              <a:t>Platform Vision</a:t>
            </a:r>
          </a:p>
        </p:txBody>
      </p:sp>
      <p:cxnSp>
        <p:nvCxnSpPr>
          <p:cNvPr id="17" name="Straight Connector 16"/>
          <p:cNvCxnSpPr/>
          <p:nvPr/>
        </p:nvCxnSpPr>
        <p:spPr>
          <a:xfrm>
            <a:off x="4175722" y="1340635"/>
            <a:ext cx="0" cy="5056094"/>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0" y="909313"/>
            <a:ext cx="4074127" cy="369332"/>
          </a:xfrm>
          <a:prstGeom prst="rect">
            <a:avLst/>
          </a:prstGeom>
          <a:noFill/>
        </p:spPr>
        <p:txBody>
          <a:bodyPr wrap="square" rtlCol="0">
            <a:spAutoFit/>
          </a:bodyPr>
          <a:lstStyle/>
          <a:p>
            <a:pPr algn="ctr"/>
            <a:r>
              <a:rPr lang="en-US" b="1" dirty="0">
                <a:solidFill>
                  <a:srgbClr val="1E4191">
                    <a:lumMod val="60000"/>
                    <a:lumOff val="40000"/>
                  </a:srgbClr>
                </a:solidFill>
              </a:rPr>
              <a:t>Current State</a:t>
            </a:r>
          </a:p>
        </p:txBody>
      </p:sp>
      <p:sp>
        <p:nvSpPr>
          <p:cNvPr id="10" name="TextBox 9"/>
          <p:cNvSpPr txBox="1"/>
          <p:nvPr/>
        </p:nvSpPr>
        <p:spPr>
          <a:xfrm>
            <a:off x="41079" y="2081588"/>
            <a:ext cx="376026" cy="261610"/>
          </a:xfrm>
          <a:prstGeom prst="rect">
            <a:avLst/>
          </a:prstGeom>
          <a:noFill/>
        </p:spPr>
        <p:txBody>
          <a:bodyPr wrap="square" rtlCol="0">
            <a:spAutoFit/>
          </a:bodyPr>
          <a:lstStyle/>
          <a:p>
            <a:r>
              <a:rPr lang="en-US" sz="1100" b="1" dirty="0">
                <a:solidFill>
                  <a:srgbClr val="1E4191">
                    <a:lumMod val="60000"/>
                    <a:lumOff val="40000"/>
                  </a:srgbClr>
                </a:solidFill>
              </a:rPr>
              <a:t>UI</a:t>
            </a:r>
          </a:p>
        </p:txBody>
      </p:sp>
      <p:sp>
        <p:nvSpPr>
          <p:cNvPr id="11" name="TextBox 10"/>
          <p:cNvSpPr txBox="1"/>
          <p:nvPr/>
        </p:nvSpPr>
        <p:spPr>
          <a:xfrm>
            <a:off x="41079" y="2850417"/>
            <a:ext cx="1316051" cy="600164"/>
          </a:xfrm>
          <a:prstGeom prst="rect">
            <a:avLst/>
          </a:prstGeom>
          <a:noFill/>
        </p:spPr>
        <p:txBody>
          <a:bodyPr wrap="square" rtlCol="0">
            <a:spAutoFit/>
          </a:bodyPr>
          <a:lstStyle/>
          <a:p>
            <a:r>
              <a:rPr lang="en-US" sz="1100" b="1" dirty="0">
                <a:solidFill>
                  <a:srgbClr val="1E4191">
                    <a:lumMod val="60000"/>
                    <a:lumOff val="40000"/>
                  </a:srgbClr>
                </a:solidFill>
              </a:rPr>
              <a:t>Application </a:t>
            </a:r>
            <a:br>
              <a:rPr lang="en-US" sz="1100" b="1" dirty="0">
                <a:solidFill>
                  <a:srgbClr val="1E4191">
                    <a:lumMod val="60000"/>
                    <a:lumOff val="40000"/>
                  </a:srgbClr>
                </a:solidFill>
              </a:rPr>
            </a:br>
            <a:r>
              <a:rPr lang="en-US" sz="1100" b="1" dirty="0">
                <a:solidFill>
                  <a:srgbClr val="1E4191">
                    <a:lumMod val="60000"/>
                    <a:lumOff val="40000"/>
                  </a:srgbClr>
                </a:solidFill>
              </a:rPr>
              <a:t>Services</a:t>
            </a:r>
            <a:br>
              <a:rPr lang="en-US" sz="1100" b="1" dirty="0">
                <a:solidFill>
                  <a:srgbClr val="1E4191">
                    <a:lumMod val="60000"/>
                    <a:lumOff val="40000"/>
                  </a:srgbClr>
                </a:solidFill>
              </a:rPr>
            </a:br>
            <a:r>
              <a:rPr lang="en-US" sz="1100" b="1" dirty="0">
                <a:solidFill>
                  <a:srgbClr val="1E4191">
                    <a:lumMod val="60000"/>
                    <a:lumOff val="40000"/>
                  </a:srgbClr>
                </a:solidFill>
              </a:rPr>
              <a:t>Layer</a:t>
            </a:r>
          </a:p>
        </p:txBody>
      </p:sp>
      <p:sp>
        <p:nvSpPr>
          <p:cNvPr id="12" name="TextBox 11"/>
          <p:cNvSpPr txBox="1"/>
          <p:nvPr/>
        </p:nvSpPr>
        <p:spPr>
          <a:xfrm>
            <a:off x="41079" y="5446896"/>
            <a:ext cx="1291855" cy="430887"/>
          </a:xfrm>
          <a:prstGeom prst="rect">
            <a:avLst/>
          </a:prstGeom>
          <a:noFill/>
        </p:spPr>
        <p:txBody>
          <a:bodyPr wrap="square" rtlCol="0">
            <a:spAutoFit/>
          </a:bodyPr>
          <a:lstStyle/>
          <a:p>
            <a:r>
              <a:rPr lang="en-US" sz="1100" b="1" dirty="0">
                <a:solidFill>
                  <a:srgbClr val="1E4191">
                    <a:lumMod val="60000"/>
                    <a:lumOff val="40000"/>
                  </a:srgbClr>
                </a:solidFill>
              </a:rPr>
              <a:t>Backend   </a:t>
            </a:r>
            <a:br>
              <a:rPr lang="en-US" sz="1100" b="1" dirty="0">
                <a:solidFill>
                  <a:srgbClr val="1E4191">
                    <a:lumMod val="60000"/>
                    <a:lumOff val="40000"/>
                  </a:srgbClr>
                </a:solidFill>
              </a:rPr>
            </a:br>
            <a:r>
              <a:rPr lang="en-US" sz="1100" b="1" dirty="0">
                <a:solidFill>
                  <a:srgbClr val="1E4191">
                    <a:lumMod val="60000"/>
                    <a:lumOff val="40000"/>
                  </a:srgbClr>
                </a:solidFill>
              </a:rPr>
              <a:t>Dependencies</a:t>
            </a:r>
          </a:p>
        </p:txBody>
      </p:sp>
      <p:sp>
        <p:nvSpPr>
          <p:cNvPr id="13" name="TextBox 12"/>
          <p:cNvSpPr txBox="1"/>
          <p:nvPr/>
        </p:nvSpPr>
        <p:spPr>
          <a:xfrm>
            <a:off x="41079" y="6290359"/>
            <a:ext cx="1154687" cy="261610"/>
          </a:xfrm>
          <a:prstGeom prst="rect">
            <a:avLst/>
          </a:prstGeom>
          <a:noFill/>
        </p:spPr>
        <p:txBody>
          <a:bodyPr wrap="square" rtlCol="0">
            <a:spAutoFit/>
          </a:bodyPr>
          <a:lstStyle/>
          <a:p>
            <a:r>
              <a:rPr lang="en-US" sz="1100" b="1" dirty="0">
                <a:solidFill>
                  <a:srgbClr val="1E4191">
                    <a:lumMod val="60000"/>
                    <a:lumOff val="40000"/>
                  </a:srgbClr>
                </a:solidFill>
              </a:rPr>
              <a:t>Infrastructure</a:t>
            </a:r>
          </a:p>
        </p:txBody>
      </p:sp>
      <p:grpSp>
        <p:nvGrpSpPr>
          <p:cNvPr id="9" name="Group 8"/>
          <p:cNvGrpSpPr/>
          <p:nvPr/>
        </p:nvGrpSpPr>
        <p:grpSpPr>
          <a:xfrm>
            <a:off x="2173397" y="1774291"/>
            <a:ext cx="1632831" cy="988828"/>
            <a:chOff x="1259225" y="1967024"/>
            <a:chExt cx="1632831" cy="988828"/>
          </a:xfrm>
        </p:grpSpPr>
        <p:sp>
          <p:nvSpPr>
            <p:cNvPr id="14" name="Rectangle 13"/>
            <p:cNvSpPr/>
            <p:nvPr/>
          </p:nvSpPr>
          <p:spPr>
            <a:xfrm>
              <a:off x="1259225" y="1967024"/>
              <a:ext cx="1632831" cy="98882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5" name="Rectangle 14"/>
            <p:cNvSpPr/>
            <p:nvPr/>
          </p:nvSpPr>
          <p:spPr>
            <a:xfrm>
              <a:off x="1329927" y="211842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6" name="Rectangle 15"/>
            <p:cNvSpPr/>
            <p:nvPr/>
          </p:nvSpPr>
          <p:spPr>
            <a:xfrm>
              <a:off x="1329927" y="2354411"/>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8" name="Rectangle 17"/>
            <p:cNvSpPr/>
            <p:nvPr/>
          </p:nvSpPr>
          <p:spPr>
            <a:xfrm>
              <a:off x="1329926" y="259039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9" name="Rectangle 18"/>
            <p:cNvSpPr/>
            <p:nvPr/>
          </p:nvSpPr>
          <p:spPr>
            <a:xfrm>
              <a:off x="1259225" y="2826799"/>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0" name="Rectangle 19"/>
            <p:cNvSpPr/>
            <p:nvPr/>
          </p:nvSpPr>
          <p:spPr>
            <a:xfrm>
              <a:off x="1259225" y="1967024"/>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1" name="Rectangle 20"/>
            <p:cNvSpPr/>
            <p:nvPr/>
          </p:nvSpPr>
          <p:spPr>
            <a:xfrm>
              <a:off x="1623526" y="2149869"/>
              <a:ext cx="1126128" cy="62313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7" name="Freeform 6"/>
            <p:cNvSpPr/>
            <p:nvPr/>
          </p:nvSpPr>
          <p:spPr>
            <a:xfrm>
              <a:off x="2076230" y="21916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2100880" y="23440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687556" y="218250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 name="Rectangle 27"/>
            <p:cNvSpPr/>
            <p:nvPr/>
          </p:nvSpPr>
          <p:spPr>
            <a:xfrm>
              <a:off x="1698760" y="2482826"/>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 name="Rectangle 28"/>
            <p:cNvSpPr/>
            <p:nvPr/>
          </p:nvSpPr>
          <p:spPr>
            <a:xfrm>
              <a:off x="2032697" y="247385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40" name="Rectangle 39"/>
          <p:cNvSpPr/>
          <p:nvPr/>
        </p:nvSpPr>
        <p:spPr>
          <a:xfrm>
            <a:off x="1482947" y="194794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1" name="Rectangle 40"/>
          <p:cNvSpPr/>
          <p:nvPr/>
        </p:nvSpPr>
        <p:spPr>
          <a:xfrm>
            <a:off x="1482947" y="2134387"/>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2" name="Rectangle 41"/>
          <p:cNvSpPr/>
          <p:nvPr/>
        </p:nvSpPr>
        <p:spPr>
          <a:xfrm>
            <a:off x="1482947" y="2308130"/>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5" name="Rounded Rectangle 44"/>
          <p:cNvSpPr/>
          <p:nvPr/>
        </p:nvSpPr>
        <p:spPr>
          <a:xfrm>
            <a:off x="1583208" y="1898445"/>
            <a:ext cx="384562" cy="668725"/>
          </a:xfrm>
          <a:prstGeom prst="roundRect">
            <a:avLst/>
          </a:prstGeom>
          <a:no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6" name="Freeform 45"/>
          <p:cNvSpPr/>
          <p:nvPr/>
        </p:nvSpPr>
        <p:spPr>
          <a:xfrm>
            <a:off x="1737802" y="1980952"/>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1746220" y="2056244"/>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605074" y="2005367"/>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9" name="Rectangle 48"/>
          <p:cNvSpPr/>
          <p:nvPr/>
        </p:nvSpPr>
        <p:spPr>
          <a:xfrm>
            <a:off x="1608900" y="2160369"/>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0" name="Rectangle 49"/>
          <p:cNvSpPr/>
          <p:nvPr/>
        </p:nvSpPr>
        <p:spPr>
          <a:xfrm>
            <a:off x="1729286" y="2159668"/>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1" name="Rectangle 50"/>
          <p:cNvSpPr/>
          <p:nvPr/>
        </p:nvSpPr>
        <p:spPr>
          <a:xfrm>
            <a:off x="1612075" y="2306419"/>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2" name="Rectangle 51"/>
          <p:cNvSpPr/>
          <p:nvPr/>
        </p:nvSpPr>
        <p:spPr>
          <a:xfrm>
            <a:off x="1732461" y="2305718"/>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3" name="Rectangle 52"/>
          <p:cNvSpPr/>
          <p:nvPr/>
        </p:nvSpPr>
        <p:spPr>
          <a:xfrm>
            <a:off x="1479772" y="2466880"/>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2" name="Oval 21"/>
          <p:cNvSpPr/>
          <p:nvPr/>
        </p:nvSpPr>
        <p:spPr>
          <a:xfrm>
            <a:off x="1671008" y="2648892"/>
            <a:ext cx="92168" cy="91440"/>
          </a:xfrm>
          <a:prstGeom prst="ellipse">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407468" y="2865213"/>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3" name="Oval 22"/>
          <p:cNvSpPr/>
          <p:nvPr/>
        </p:nvSpPr>
        <p:spPr>
          <a:xfrm>
            <a:off x="1486282" y="2965243"/>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314543" y="2965243"/>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142804" y="2965243"/>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Direct Access Storage 57"/>
          <p:cNvSpPr/>
          <p:nvPr/>
        </p:nvSpPr>
        <p:spPr>
          <a:xfrm>
            <a:off x="1495628" y="5583423"/>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2793596" y="5465750"/>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p:cNvGrpSpPr/>
          <p:nvPr/>
        </p:nvGrpSpPr>
        <p:grpSpPr>
          <a:xfrm>
            <a:off x="2928688" y="5557664"/>
            <a:ext cx="258496" cy="253833"/>
            <a:chOff x="1298781" y="3822989"/>
            <a:chExt cx="390186" cy="354791"/>
          </a:xfrm>
        </p:grpSpPr>
        <p:sp>
          <p:nvSpPr>
            <p:cNvPr id="68" name="Oval 67"/>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Flowchart: Direct Access Storage 76"/>
          <p:cNvSpPr/>
          <p:nvPr/>
        </p:nvSpPr>
        <p:spPr>
          <a:xfrm>
            <a:off x="2062423" y="5578426"/>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a:off x="1411438" y="5465750"/>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a:off x="3393754" y="5465750"/>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Magnetic Disk 79"/>
          <p:cNvSpPr/>
          <p:nvPr/>
        </p:nvSpPr>
        <p:spPr>
          <a:xfrm>
            <a:off x="3489469" y="5561306"/>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Magnetic Disk 80"/>
          <p:cNvSpPr/>
          <p:nvPr/>
        </p:nvSpPr>
        <p:spPr>
          <a:xfrm>
            <a:off x="3578261" y="5673951"/>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1423747"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5" name="Rectangle 84"/>
          <p:cNvSpPr/>
          <p:nvPr/>
        </p:nvSpPr>
        <p:spPr>
          <a:xfrm>
            <a:off x="1969218"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6" name="Rectangle 85"/>
          <p:cNvSpPr/>
          <p:nvPr/>
        </p:nvSpPr>
        <p:spPr>
          <a:xfrm>
            <a:off x="2514689"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8" name="Rectangle 87"/>
          <p:cNvSpPr/>
          <p:nvPr/>
        </p:nvSpPr>
        <p:spPr>
          <a:xfrm>
            <a:off x="3060160"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9" name="Rectangle 88"/>
          <p:cNvSpPr/>
          <p:nvPr/>
        </p:nvSpPr>
        <p:spPr>
          <a:xfrm>
            <a:off x="3605632"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98" name="Rectangle 97"/>
          <p:cNvSpPr/>
          <p:nvPr/>
        </p:nvSpPr>
        <p:spPr>
          <a:xfrm>
            <a:off x="1407035" y="3527468"/>
            <a:ext cx="2423862" cy="11187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0" name="TextBox 109"/>
          <p:cNvSpPr txBox="1"/>
          <p:nvPr/>
        </p:nvSpPr>
        <p:spPr>
          <a:xfrm>
            <a:off x="41079" y="3759982"/>
            <a:ext cx="1341288" cy="600164"/>
          </a:xfrm>
          <a:prstGeom prst="rect">
            <a:avLst/>
          </a:prstGeom>
          <a:noFill/>
        </p:spPr>
        <p:txBody>
          <a:bodyPr wrap="square" rtlCol="0">
            <a:spAutoFit/>
          </a:bodyPr>
          <a:lstStyle/>
          <a:p>
            <a:r>
              <a:rPr lang="en-US" sz="1100" b="1" dirty="0">
                <a:solidFill>
                  <a:srgbClr val="1E4191">
                    <a:lumMod val="60000"/>
                    <a:lumOff val="40000"/>
                  </a:srgbClr>
                </a:solidFill>
              </a:rPr>
              <a:t>Middle Tier   </a:t>
            </a:r>
            <a:br>
              <a:rPr lang="en-US" sz="1100" b="1" dirty="0">
                <a:solidFill>
                  <a:srgbClr val="1E4191">
                    <a:lumMod val="60000"/>
                    <a:lumOff val="40000"/>
                  </a:srgbClr>
                </a:solidFill>
              </a:rPr>
            </a:br>
            <a:r>
              <a:rPr lang="en-US" sz="1100" b="1" dirty="0">
                <a:solidFill>
                  <a:srgbClr val="1E4191">
                    <a:lumMod val="60000"/>
                    <a:lumOff val="40000"/>
                  </a:srgbClr>
                </a:solidFill>
              </a:rPr>
              <a:t>Application </a:t>
            </a:r>
          </a:p>
          <a:p>
            <a:r>
              <a:rPr lang="en-US" sz="1100" b="1" dirty="0">
                <a:solidFill>
                  <a:srgbClr val="1E4191">
                    <a:lumMod val="60000"/>
                    <a:lumOff val="40000"/>
                  </a:srgbClr>
                </a:solidFill>
              </a:rPr>
              <a:t>Code</a:t>
            </a:r>
          </a:p>
        </p:txBody>
      </p:sp>
      <p:grpSp>
        <p:nvGrpSpPr>
          <p:cNvPr id="30" name="Group 29"/>
          <p:cNvGrpSpPr/>
          <p:nvPr/>
        </p:nvGrpSpPr>
        <p:grpSpPr>
          <a:xfrm>
            <a:off x="1455237" y="3584094"/>
            <a:ext cx="2261585" cy="989463"/>
            <a:chOff x="2722721" y="3490748"/>
            <a:chExt cx="1304721" cy="1006683"/>
          </a:xfrm>
        </p:grpSpPr>
        <p:sp>
          <p:nvSpPr>
            <p:cNvPr id="112" name="Flowchart: Direct Access Storage 111"/>
            <p:cNvSpPr/>
            <p:nvPr/>
          </p:nvSpPr>
          <p:spPr>
            <a:xfrm>
              <a:off x="3338189" y="4044283"/>
              <a:ext cx="190227" cy="84988"/>
            </a:xfrm>
            <a:prstGeom prst="flowChartMagneticDrum">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2722722" y="4346750"/>
              <a:ext cx="733611"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4" name="Rectangle 113"/>
            <p:cNvSpPr/>
            <p:nvPr/>
          </p:nvSpPr>
          <p:spPr>
            <a:xfrm>
              <a:off x="2722721" y="3490748"/>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5" name="Rectangle 114"/>
            <p:cNvSpPr/>
            <p:nvPr/>
          </p:nvSpPr>
          <p:spPr>
            <a:xfrm>
              <a:off x="2722721" y="3854579"/>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9" name="Rectangle 118"/>
            <p:cNvSpPr/>
            <p:nvPr/>
          </p:nvSpPr>
          <p:spPr>
            <a:xfrm>
              <a:off x="2722722" y="4047282"/>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3026751" y="4046891"/>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3596549" y="4053854"/>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3503018" y="4346750"/>
              <a:ext cx="328140"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3" name="Rectangle 122"/>
            <p:cNvSpPr/>
            <p:nvPr/>
          </p:nvSpPr>
          <p:spPr>
            <a:xfrm>
              <a:off x="2722721" y="3672520"/>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4" name="Rectangle 123"/>
            <p:cNvSpPr/>
            <p:nvPr/>
          </p:nvSpPr>
          <p:spPr>
            <a:xfrm>
              <a:off x="3320191" y="4178790"/>
              <a:ext cx="223590" cy="12453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5" name="Rectangle 124"/>
            <p:cNvSpPr/>
            <p:nvPr/>
          </p:nvSpPr>
          <p:spPr>
            <a:xfrm>
              <a:off x="3894023" y="4049378"/>
              <a:ext cx="123374" cy="447766"/>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484" name="Right Arrow 483"/>
          <p:cNvSpPr/>
          <p:nvPr/>
        </p:nvSpPr>
        <p:spPr>
          <a:xfrm>
            <a:off x="3016141" y="926095"/>
            <a:ext cx="1802802" cy="402609"/>
          </a:xfrm>
          <a:prstGeom prst="rightArrow">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p:cNvSpPr txBox="1"/>
          <p:nvPr/>
        </p:nvSpPr>
        <p:spPr>
          <a:xfrm>
            <a:off x="4088250" y="939221"/>
            <a:ext cx="4241603" cy="369332"/>
          </a:xfrm>
          <a:prstGeom prst="rect">
            <a:avLst/>
          </a:prstGeom>
          <a:noFill/>
        </p:spPr>
        <p:txBody>
          <a:bodyPr wrap="square" rtlCol="0">
            <a:spAutoFit/>
          </a:bodyPr>
          <a:lstStyle/>
          <a:p>
            <a:pPr algn="ctr"/>
            <a:r>
              <a:rPr lang="en-US" b="1" dirty="0">
                <a:solidFill>
                  <a:srgbClr val="1E4191">
                    <a:lumMod val="60000"/>
                    <a:lumOff val="40000"/>
                  </a:srgbClr>
                </a:solidFill>
              </a:rPr>
              <a:t>Future State</a:t>
            </a:r>
          </a:p>
        </p:txBody>
      </p:sp>
      <p:sp>
        <p:nvSpPr>
          <p:cNvPr id="233" name="Rectangle 232"/>
          <p:cNvSpPr/>
          <p:nvPr/>
        </p:nvSpPr>
        <p:spPr>
          <a:xfrm>
            <a:off x="8142143" y="861386"/>
            <a:ext cx="4058469" cy="599661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TextBox 234"/>
          <p:cNvSpPr txBox="1"/>
          <p:nvPr/>
        </p:nvSpPr>
        <p:spPr>
          <a:xfrm>
            <a:off x="8163074" y="796304"/>
            <a:ext cx="4122462" cy="6124754"/>
          </a:xfrm>
          <a:prstGeom prst="rect">
            <a:avLst/>
          </a:prstGeom>
          <a:noFill/>
        </p:spPr>
        <p:txBody>
          <a:bodyPr wrap="square" rtlCol="0">
            <a:spAutoFit/>
          </a:bodyPr>
          <a:lstStyle/>
          <a:p>
            <a:endParaRPr lang="en-US" sz="1400" b="1" dirty="0">
              <a:solidFill>
                <a:schemeClr val="bg1"/>
              </a:solidFill>
              <a:latin typeface="Calibri" panose="020F0502020204030204" pitchFamily="34" charset="0"/>
            </a:endParaRPr>
          </a:p>
          <a:p>
            <a:pPr marL="285750" indent="-285750">
              <a:buFont typeface="Arial" panose="020B0604020202020204" pitchFamily="34" charset="0"/>
              <a:buChar char="•"/>
            </a:pPr>
            <a:r>
              <a:rPr lang="en-US" sz="1400" b="1" dirty="0">
                <a:solidFill>
                  <a:schemeClr val="bg1"/>
                </a:solidFill>
                <a:latin typeface="Calibri" panose="020F0502020204030204" pitchFamily="34" charset="0"/>
              </a:rPr>
              <a:t>APIs enable </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Integration and automation of interactions </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Automating reactions to alarms, trends, and events</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3</a:t>
            </a:r>
            <a:r>
              <a:rPr lang="en-US" sz="1400" b="1" baseline="30000" dirty="0">
                <a:solidFill>
                  <a:schemeClr val="bg1"/>
                </a:solidFill>
                <a:latin typeface="Calibri" panose="020F0502020204030204" pitchFamily="34" charset="0"/>
              </a:rPr>
              <a:t>rd</a:t>
            </a:r>
            <a:r>
              <a:rPr lang="en-US" sz="1400" b="1" dirty="0">
                <a:solidFill>
                  <a:schemeClr val="bg1"/>
                </a:solidFill>
                <a:latin typeface="Calibri" panose="020F0502020204030204" pitchFamily="34" charset="0"/>
              </a:rPr>
              <a:t>-party developers to create innovative solutions </a:t>
            </a:r>
          </a:p>
          <a:p>
            <a:pPr marL="285750" indent="-285750">
              <a:buFont typeface="Arial" panose="020B0604020202020204" pitchFamily="34" charset="0"/>
              <a:buChar char="•"/>
            </a:pPr>
            <a:r>
              <a:rPr lang="en-US" sz="1400" b="1" dirty="0">
                <a:solidFill>
                  <a:schemeClr val="bg1"/>
                </a:solidFill>
                <a:latin typeface="Calibri" panose="020F0502020204030204" pitchFamily="34" charset="0"/>
              </a:rPr>
              <a:t>Microservices architecture enables:</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Rapid, low impact evolution &amp; replacement</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Robust fault isolation</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Deployment automation &amp; flexibility </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On-Demand Scalability </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Small Testing Scope</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Simple Optimization</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Flexible Versioning</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Shortened time-to-value</a:t>
            </a:r>
          </a:p>
          <a:p>
            <a:pPr marL="285750" indent="-285750">
              <a:buFont typeface="Arial" panose="020B0604020202020204" pitchFamily="34" charset="0"/>
              <a:buChar char="•"/>
            </a:pPr>
            <a:r>
              <a:rPr lang="en-US" sz="1400" b="1" dirty="0">
                <a:solidFill>
                  <a:schemeClr val="bg1"/>
                </a:solidFill>
                <a:latin typeface="Calibri" panose="020F0502020204030204" pitchFamily="34" charset="0"/>
              </a:rPr>
              <a:t>Standardized platform services enable and simplify:</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Security management</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API Subscription management</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Usage Metering</a:t>
            </a:r>
          </a:p>
          <a:p>
            <a:pPr marL="742950" lvl="1" indent="-285750">
              <a:buFont typeface="Arial" panose="020B0604020202020204" pitchFamily="34" charset="0"/>
              <a:buChar char="•"/>
            </a:pPr>
            <a:r>
              <a:rPr lang="en-US" sz="1400" b="1" dirty="0">
                <a:solidFill>
                  <a:schemeClr val="bg1"/>
                </a:solidFill>
                <a:latin typeface="Calibri" panose="020F0502020204030204" pitchFamily="34" charset="0"/>
              </a:rPr>
              <a:t>Chargeback &amp; Billing</a:t>
            </a:r>
          </a:p>
          <a:p>
            <a:pPr marL="285750" indent="-285750">
              <a:buFont typeface="Arial" panose="020B0604020202020204" pitchFamily="34" charset="0"/>
              <a:buChar char="•"/>
            </a:pPr>
            <a:r>
              <a:rPr lang="en-US" sz="1400" b="1" dirty="0">
                <a:solidFill>
                  <a:schemeClr val="bg1"/>
                </a:solidFill>
                <a:latin typeface="Calibri" panose="020F0502020204030204" pitchFamily="34" charset="0"/>
              </a:rPr>
              <a:t>Cost efficiency is improved  </a:t>
            </a:r>
            <a:r>
              <a:rPr lang="en-US" sz="1400" dirty="0">
                <a:solidFill>
                  <a:schemeClr val="bg1"/>
                </a:solidFill>
                <a:latin typeface="Calibri" panose="020F0502020204030204" pitchFamily="34" charset="0"/>
              </a:rPr>
              <a:t>by leveraging cloud computing  economies of scale</a:t>
            </a:r>
            <a:r>
              <a:rPr lang="en-US" sz="1400" b="1" dirty="0">
                <a:solidFill>
                  <a:schemeClr val="bg1"/>
                </a:solidFill>
                <a:latin typeface="Calibri" panose="020F0502020204030204" pitchFamily="34" charset="0"/>
              </a:rPr>
              <a:t> </a:t>
            </a:r>
            <a:r>
              <a:rPr lang="en-US" sz="1400" dirty="0">
                <a:solidFill>
                  <a:schemeClr val="bg1"/>
                </a:solidFill>
                <a:latin typeface="Calibri" panose="020F0502020204030204" pitchFamily="34" charset="0"/>
              </a:rPr>
              <a:t>and reducing the need to manually operate and maintain server infrastructure</a:t>
            </a:r>
            <a:endParaRPr lang="en-US" sz="1400" b="1" dirty="0">
              <a:solidFill>
                <a:schemeClr val="bg1"/>
              </a:solidFill>
              <a:latin typeface="Calibri" panose="020F0502020204030204" pitchFamily="34" charset="0"/>
            </a:endParaRPr>
          </a:p>
        </p:txBody>
      </p:sp>
      <p:sp>
        <p:nvSpPr>
          <p:cNvPr id="255" name="Rectangle 254"/>
          <p:cNvSpPr/>
          <p:nvPr/>
        </p:nvSpPr>
        <p:spPr>
          <a:xfrm>
            <a:off x="4455841" y="2850417"/>
            <a:ext cx="2403679" cy="458812"/>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56" name="Hexagon 255"/>
          <p:cNvSpPr/>
          <p:nvPr/>
        </p:nvSpPr>
        <p:spPr>
          <a:xfrm>
            <a:off x="4617641" y="2955584"/>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Hexagon 256"/>
          <p:cNvSpPr/>
          <p:nvPr/>
        </p:nvSpPr>
        <p:spPr>
          <a:xfrm>
            <a:off x="5166118" y="2955584"/>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Hexagon 257"/>
          <p:cNvSpPr/>
          <p:nvPr/>
        </p:nvSpPr>
        <p:spPr>
          <a:xfrm>
            <a:off x="5707772" y="2955584"/>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Flowchart: Direct Access Storage 258"/>
          <p:cNvSpPr/>
          <p:nvPr/>
        </p:nvSpPr>
        <p:spPr>
          <a:xfrm>
            <a:off x="4543340" y="5558311"/>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ounded Rectangle 259"/>
          <p:cNvSpPr/>
          <p:nvPr/>
        </p:nvSpPr>
        <p:spPr>
          <a:xfrm>
            <a:off x="5738948" y="5440638"/>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p:cNvGrpSpPr/>
          <p:nvPr/>
        </p:nvGrpSpPr>
        <p:grpSpPr>
          <a:xfrm>
            <a:off x="5874040" y="5532552"/>
            <a:ext cx="258496" cy="253833"/>
            <a:chOff x="1298781" y="3822989"/>
            <a:chExt cx="390186" cy="354791"/>
          </a:xfrm>
        </p:grpSpPr>
        <p:sp>
          <p:nvSpPr>
            <p:cNvPr id="262" name="Oval 261"/>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9" name="Flowchart: Direct Access Storage 268"/>
          <p:cNvSpPr/>
          <p:nvPr/>
        </p:nvSpPr>
        <p:spPr>
          <a:xfrm>
            <a:off x="5110135" y="5553314"/>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ounded Rectangle 269"/>
          <p:cNvSpPr/>
          <p:nvPr/>
        </p:nvSpPr>
        <p:spPr>
          <a:xfrm>
            <a:off x="4459150" y="5440638"/>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ounded Rectangle 270"/>
          <p:cNvSpPr/>
          <p:nvPr/>
        </p:nvSpPr>
        <p:spPr>
          <a:xfrm>
            <a:off x="6339106" y="5440638"/>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Flowchart: Magnetic Disk 271"/>
          <p:cNvSpPr/>
          <p:nvPr/>
        </p:nvSpPr>
        <p:spPr>
          <a:xfrm>
            <a:off x="6434821" y="5536194"/>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lowchart: Magnetic Disk 272"/>
          <p:cNvSpPr/>
          <p:nvPr/>
        </p:nvSpPr>
        <p:spPr>
          <a:xfrm>
            <a:off x="6523613" y="5648839"/>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Hexagon 273"/>
          <p:cNvSpPr/>
          <p:nvPr/>
        </p:nvSpPr>
        <p:spPr>
          <a:xfrm>
            <a:off x="6255956" y="2957856"/>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p:cNvSpPr/>
          <p:nvPr/>
        </p:nvSpPr>
        <p:spPr>
          <a:xfrm>
            <a:off x="4468829" y="3478482"/>
            <a:ext cx="2391406" cy="121813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76" name="Hexagon 275"/>
          <p:cNvSpPr/>
          <p:nvPr/>
        </p:nvSpPr>
        <p:spPr>
          <a:xfrm>
            <a:off x="4630628" y="3606416"/>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Hexagon 276"/>
          <p:cNvSpPr/>
          <p:nvPr/>
        </p:nvSpPr>
        <p:spPr>
          <a:xfrm>
            <a:off x="5179105" y="3606416"/>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Hexagon 277"/>
          <p:cNvSpPr/>
          <p:nvPr/>
        </p:nvSpPr>
        <p:spPr>
          <a:xfrm>
            <a:off x="5720759" y="3606416"/>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Hexagon 278"/>
          <p:cNvSpPr/>
          <p:nvPr/>
        </p:nvSpPr>
        <p:spPr>
          <a:xfrm>
            <a:off x="6268943" y="3608688"/>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Hexagon 279"/>
          <p:cNvSpPr/>
          <p:nvPr/>
        </p:nvSpPr>
        <p:spPr>
          <a:xfrm>
            <a:off x="4919508" y="3949888"/>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Hexagon 280"/>
          <p:cNvSpPr/>
          <p:nvPr/>
        </p:nvSpPr>
        <p:spPr>
          <a:xfrm>
            <a:off x="5467985" y="3949888"/>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Hexagon 281"/>
          <p:cNvSpPr/>
          <p:nvPr/>
        </p:nvSpPr>
        <p:spPr>
          <a:xfrm>
            <a:off x="6009639" y="3949888"/>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Hexagon 282"/>
          <p:cNvSpPr/>
          <p:nvPr/>
        </p:nvSpPr>
        <p:spPr>
          <a:xfrm>
            <a:off x="4653372" y="4297912"/>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Hexagon 283"/>
          <p:cNvSpPr/>
          <p:nvPr/>
        </p:nvSpPr>
        <p:spPr>
          <a:xfrm>
            <a:off x="5201849" y="4297912"/>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Hexagon 284"/>
          <p:cNvSpPr/>
          <p:nvPr/>
        </p:nvSpPr>
        <p:spPr>
          <a:xfrm>
            <a:off x="5743503" y="4297912"/>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Hexagon 285"/>
          <p:cNvSpPr/>
          <p:nvPr/>
        </p:nvSpPr>
        <p:spPr>
          <a:xfrm>
            <a:off x="6291687" y="4300184"/>
            <a:ext cx="357617" cy="291209"/>
          </a:xfrm>
          <a:prstGeom prst="hexag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p:cNvSpPr/>
          <p:nvPr/>
        </p:nvSpPr>
        <p:spPr>
          <a:xfrm>
            <a:off x="4355166" y="4870712"/>
            <a:ext cx="2540150" cy="12071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8" name="Oval 287"/>
          <p:cNvSpPr/>
          <p:nvPr/>
        </p:nvSpPr>
        <p:spPr>
          <a:xfrm>
            <a:off x="4547642" y="4970742"/>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p:nvSpPr>
        <p:spPr>
          <a:xfrm>
            <a:off x="5375903" y="4970742"/>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p:nvPr/>
        </p:nvSpPr>
        <p:spPr>
          <a:xfrm>
            <a:off x="6204164" y="4970742"/>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ounded Rectangle 290"/>
          <p:cNvSpPr/>
          <p:nvPr/>
        </p:nvSpPr>
        <p:spPr>
          <a:xfrm>
            <a:off x="4457710" y="1761168"/>
            <a:ext cx="632897" cy="988828"/>
          </a:xfrm>
          <a:prstGeom prst="round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ounded Rectangle 291"/>
          <p:cNvSpPr/>
          <p:nvPr/>
        </p:nvSpPr>
        <p:spPr>
          <a:xfrm>
            <a:off x="4501787" y="1832884"/>
            <a:ext cx="545524" cy="788059"/>
          </a:xfrm>
          <a:prstGeom prst="roundRect">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3" name="Group 292"/>
          <p:cNvGrpSpPr/>
          <p:nvPr/>
        </p:nvGrpSpPr>
        <p:grpSpPr>
          <a:xfrm>
            <a:off x="5227404" y="1761168"/>
            <a:ext cx="1632831" cy="988828"/>
            <a:chOff x="1259225" y="1967024"/>
            <a:chExt cx="1632831" cy="988828"/>
          </a:xfrm>
        </p:grpSpPr>
        <p:sp>
          <p:nvSpPr>
            <p:cNvPr id="294" name="Rectangle 293"/>
            <p:cNvSpPr/>
            <p:nvPr/>
          </p:nvSpPr>
          <p:spPr>
            <a:xfrm>
              <a:off x="1259225" y="1967024"/>
              <a:ext cx="1632831" cy="98882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5" name="Rectangle 294"/>
            <p:cNvSpPr/>
            <p:nvPr/>
          </p:nvSpPr>
          <p:spPr>
            <a:xfrm>
              <a:off x="1329927" y="211842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6" name="Rectangle 295"/>
            <p:cNvSpPr/>
            <p:nvPr/>
          </p:nvSpPr>
          <p:spPr>
            <a:xfrm>
              <a:off x="1329927" y="2354411"/>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7" name="Rectangle 296"/>
            <p:cNvSpPr/>
            <p:nvPr/>
          </p:nvSpPr>
          <p:spPr>
            <a:xfrm>
              <a:off x="1329926" y="259039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8" name="Rectangle 297"/>
            <p:cNvSpPr/>
            <p:nvPr/>
          </p:nvSpPr>
          <p:spPr>
            <a:xfrm>
              <a:off x="1259225" y="2826799"/>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9" name="Rectangle 298"/>
            <p:cNvSpPr/>
            <p:nvPr/>
          </p:nvSpPr>
          <p:spPr>
            <a:xfrm>
              <a:off x="1259225" y="1967024"/>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0" name="Rectangle 299"/>
            <p:cNvSpPr/>
            <p:nvPr/>
          </p:nvSpPr>
          <p:spPr>
            <a:xfrm>
              <a:off x="1623526" y="2149869"/>
              <a:ext cx="1126128" cy="62313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1" name="Freeform 300"/>
            <p:cNvSpPr/>
            <p:nvPr/>
          </p:nvSpPr>
          <p:spPr>
            <a:xfrm>
              <a:off x="2076230" y="21916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Freeform 301"/>
            <p:cNvSpPr/>
            <p:nvPr/>
          </p:nvSpPr>
          <p:spPr>
            <a:xfrm>
              <a:off x="2100880" y="23440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1687556" y="218250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4" name="Rectangle 303"/>
            <p:cNvSpPr/>
            <p:nvPr/>
          </p:nvSpPr>
          <p:spPr>
            <a:xfrm>
              <a:off x="1698760" y="2482826"/>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5" name="Rectangle 304"/>
            <p:cNvSpPr/>
            <p:nvPr/>
          </p:nvSpPr>
          <p:spPr>
            <a:xfrm>
              <a:off x="2032697" y="247385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306" name="Rectangle 305"/>
          <p:cNvSpPr/>
          <p:nvPr/>
        </p:nvSpPr>
        <p:spPr>
          <a:xfrm>
            <a:off x="4536954" y="1934821"/>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7" name="Rectangle 306"/>
          <p:cNvSpPr/>
          <p:nvPr/>
        </p:nvSpPr>
        <p:spPr>
          <a:xfrm>
            <a:off x="4536954" y="212126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8" name="Rectangle 307"/>
          <p:cNvSpPr/>
          <p:nvPr/>
        </p:nvSpPr>
        <p:spPr>
          <a:xfrm>
            <a:off x="4536954" y="2295007"/>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09" name="Rounded Rectangle 308"/>
          <p:cNvSpPr/>
          <p:nvPr/>
        </p:nvSpPr>
        <p:spPr>
          <a:xfrm>
            <a:off x="4637215" y="1885322"/>
            <a:ext cx="384562" cy="668725"/>
          </a:xfrm>
          <a:prstGeom prst="roundRect">
            <a:avLst/>
          </a:prstGeom>
          <a:no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0" name="Freeform 309"/>
          <p:cNvSpPr/>
          <p:nvPr/>
        </p:nvSpPr>
        <p:spPr>
          <a:xfrm>
            <a:off x="4791809" y="1967829"/>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Freeform 310"/>
          <p:cNvSpPr/>
          <p:nvPr/>
        </p:nvSpPr>
        <p:spPr>
          <a:xfrm>
            <a:off x="4800227" y="2043121"/>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p:cNvSpPr/>
          <p:nvPr/>
        </p:nvSpPr>
        <p:spPr>
          <a:xfrm>
            <a:off x="4659081" y="1992244"/>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3" name="Rectangle 312"/>
          <p:cNvSpPr/>
          <p:nvPr/>
        </p:nvSpPr>
        <p:spPr>
          <a:xfrm>
            <a:off x="4662907" y="2147246"/>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4" name="Rectangle 313"/>
          <p:cNvSpPr/>
          <p:nvPr/>
        </p:nvSpPr>
        <p:spPr>
          <a:xfrm>
            <a:off x="4783293" y="2146545"/>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5" name="Rectangle 314"/>
          <p:cNvSpPr/>
          <p:nvPr/>
        </p:nvSpPr>
        <p:spPr>
          <a:xfrm>
            <a:off x="4666082" y="2293296"/>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6" name="Rectangle 315"/>
          <p:cNvSpPr/>
          <p:nvPr/>
        </p:nvSpPr>
        <p:spPr>
          <a:xfrm>
            <a:off x="4786468" y="2292595"/>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7" name="Rectangle 316"/>
          <p:cNvSpPr/>
          <p:nvPr/>
        </p:nvSpPr>
        <p:spPr>
          <a:xfrm>
            <a:off x="4533779" y="2453757"/>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18" name="Oval 317"/>
          <p:cNvSpPr/>
          <p:nvPr/>
        </p:nvSpPr>
        <p:spPr>
          <a:xfrm>
            <a:off x="4725015" y="2635769"/>
            <a:ext cx="92168" cy="91440"/>
          </a:xfrm>
          <a:prstGeom prst="ellipse">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p:cNvSpPr/>
          <p:nvPr/>
        </p:nvSpPr>
        <p:spPr>
          <a:xfrm>
            <a:off x="4353182" y="6179054"/>
            <a:ext cx="346098" cy="590009"/>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40000"/>
                    <a:lumOff val="60000"/>
                  </a:schemeClr>
                </a:solidFill>
                <a:latin typeface="Arial" panose="020B0604020202020204" pitchFamily="34" charset="0"/>
                <a:cs typeface="Arial" panose="020B0604020202020204" pitchFamily="34" charset="0"/>
              </a:rPr>
              <a:t>X</a:t>
            </a:r>
          </a:p>
        </p:txBody>
      </p:sp>
      <p:sp>
        <p:nvSpPr>
          <p:cNvPr id="348" name="Rectangle 347"/>
          <p:cNvSpPr/>
          <p:nvPr/>
        </p:nvSpPr>
        <p:spPr>
          <a:xfrm>
            <a:off x="4898653" y="6179054"/>
            <a:ext cx="346098" cy="590009"/>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40000"/>
                    <a:lumOff val="60000"/>
                  </a:schemeClr>
                </a:solidFill>
                <a:latin typeface="Arial" panose="020B0604020202020204" pitchFamily="34" charset="0"/>
                <a:cs typeface="Arial" panose="020B0604020202020204" pitchFamily="34" charset="0"/>
              </a:rPr>
              <a:t>X</a:t>
            </a:r>
          </a:p>
        </p:txBody>
      </p:sp>
      <p:sp>
        <p:nvSpPr>
          <p:cNvPr id="349" name="Rectangle 348"/>
          <p:cNvSpPr/>
          <p:nvPr/>
        </p:nvSpPr>
        <p:spPr>
          <a:xfrm>
            <a:off x="5444124" y="6179054"/>
            <a:ext cx="346098" cy="590009"/>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40000"/>
                    <a:lumOff val="60000"/>
                  </a:schemeClr>
                </a:solidFill>
                <a:latin typeface="Arial" panose="020B0604020202020204" pitchFamily="34" charset="0"/>
                <a:cs typeface="Arial" panose="020B0604020202020204" pitchFamily="34" charset="0"/>
              </a:rPr>
              <a:t>X</a:t>
            </a:r>
          </a:p>
        </p:txBody>
      </p:sp>
      <p:sp>
        <p:nvSpPr>
          <p:cNvPr id="350" name="Rectangle 349"/>
          <p:cNvSpPr/>
          <p:nvPr/>
        </p:nvSpPr>
        <p:spPr>
          <a:xfrm>
            <a:off x="5989595" y="6179054"/>
            <a:ext cx="346098" cy="590009"/>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40000"/>
                    <a:lumOff val="60000"/>
                  </a:schemeClr>
                </a:solidFill>
                <a:latin typeface="Arial" panose="020B0604020202020204" pitchFamily="34" charset="0"/>
                <a:cs typeface="Arial" panose="020B0604020202020204" pitchFamily="34" charset="0"/>
              </a:rPr>
              <a:t>X</a:t>
            </a:r>
          </a:p>
        </p:txBody>
      </p:sp>
      <p:sp>
        <p:nvSpPr>
          <p:cNvPr id="351" name="Rectangle 350"/>
          <p:cNvSpPr/>
          <p:nvPr/>
        </p:nvSpPr>
        <p:spPr>
          <a:xfrm>
            <a:off x="6535067" y="6179054"/>
            <a:ext cx="346098" cy="590009"/>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40000"/>
                    <a:lumOff val="60000"/>
                  </a:schemeClr>
                </a:solidFill>
                <a:latin typeface="Arial" panose="020B0604020202020204" pitchFamily="34" charset="0"/>
                <a:cs typeface="Arial" panose="020B0604020202020204" pitchFamily="34" charset="0"/>
              </a:rPr>
              <a:t>X</a:t>
            </a:r>
          </a:p>
        </p:txBody>
      </p:sp>
      <p:sp>
        <p:nvSpPr>
          <p:cNvPr id="353" name="TextBox 352"/>
          <p:cNvSpPr txBox="1"/>
          <p:nvPr/>
        </p:nvSpPr>
        <p:spPr>
          <a:xfrm>
            <a:off x="6861220" y="2850417"/>
            <a:ext cx="1019175" cy="261610"/>
          </a:xfrm>
          <a:prstGeom prst="rect">
            <a:avLst/>
          </a:prstGeom>
          <a:noFill/>
        </p:spPr>
        <p:txBody>
          <a:bodyPr wrap="square" rtlCol="0">
            <a:spAutoFit/>
          </a:bodyPr>
          <a:lstStyle/>
          <a:p>
            <a:r>
              <a:rPr lang="en-US" sz="1100" b="1" dirty="0">
                <a:solidFill>
                  <a:srgbClr val="1E4191">
                    <a:lumMod val="60000"/>
                    <a:lumOff val="40000"/>
                  </a:srgbClr>
                </a:solidFill>
              </a:rPr>
              <a:t>APIs</a:t>
            </a:r>
          </a:p>
        </p:txBody>
      </p:sp>
      <p:sp>
        <p:nvSpPr>
          <p:cNvPr id="354" name="TextBox 353"/>
          <p:cNvSpPr txBox="1"/>
          <p:nvPr/>
        </p:nvSpPr>
        <p:spPr>
          <a:xfrm>
            <a:off x="6861220" y="4838459"/>
            <a:ext cx="1291855" cy="430887"/>
          </a:xfrm>
          <a:prstGeom prst="rect">
            <a:avLst/>
          </a:prstGeom>
          <a:noFill/>
        </p:spPr>
        <p:txBody>
          <a:bodyPr wrap="square" rtlCol="0">
            <a:spAutoFit/>
          </a:bodyPr>
          <a:lstStyle/>
          <a:p>
            <a:r>
              <a:rPr lang="en-US" sz="1100" b="1" dirty="0">
                <a:solidFill>
                  <a:srgbClr val="1E4191">
                    <a:lumMod val="60000"/>
                    <a:lumOff val="40000"/>
                  </a:srgbClr>
                </a:solidFill>
              </a:rPr>
              <a:t>Platform Services</a:t>
            </a:r>
          </a:p>
        </p:txBody>
      </p:sp>
      <p:sp>
        <p:nvSpPr>
          <p:cNvPr id="355" name="TextBox 354"/>
          <p:cNvSpPr txBox="1"/>
          <p:nvPr/>
        </p:nvSpPr>
        <p:spPr>
          <a:xfrm>
            <a:off x="6861220" y="5446896"/>
            <a:ext cx="1163679" cy="430887"/>
          </a:xfrm>
          <a:prstGeom prst="rect">
            <a:avLst/>
          </a:prstGeom>
          <a:noFill/>
        </p:spPr>
        <p:txBody>
          <a:bodyPr wrap="square" rtlCol="0">
            <a:spAutoFit/>
          </a:bodyPr>
          <a:lstStyle/>
          <a:p>
            <a:r>
              <a:rPr lang="en-US" sz="1100" b="1" dirty="0">
                <a:solidFill>
                  <a:srgbClr val="1E4191">
                    <a:lumMod val="60000"/>
                    <a:lumOff val="40000"/>
                  </a:srgbClr>
                </a:solidFill>
              </a:rPr>
              <a:t>Backend   </a:t>
            </a:r>
            <a:br>
              <a:rPr lang="en-US" sz="1100" b="1" dirty="0">
                <a:solidFill>
                  <a:srgbClr val="1E4191">
                    <a:lumMod val="60000"/>
                    <a:lumOff val="40000"/>
                  </a:srgbClr>
                </a:solidFill>
              </a:rPr>
            </a:br>
            <a:r>
              <a:rPr lang="en-US" sz="1100" b="1" dirty="0">
                <a:solidFill>
                  <a:srgbClr val="1E4191">
                    <a:lumMod val="60000"/>
                    <a:lumOff val="40000"/>
                  </a:srgbClr>
                </a:solidFill>
              </a:rPr>
              <a:t>Dependencies</a:t>
            </a:r>
          </a:p>
        </p:txBody>
      </p:sp>
      <p:sp>
        <p:nvSpPr>
          <p:cNvPr id="356" name="TextBox 355"/>
          <p:cNvSpPr txBox="1"/>
          <p:nvPr/>
        </p:nvSpPr>
        <p:spPr>
          <a:xfrm>
            <a:off x="6861220" y="3759982"/>
            <a:ext cx="1341288" cy="261610"/>
          </a:xfrm>
          <a:prstGeom prst="rect">
            <a:avLst/>
          </a:prstGeom>
          <a:noFill/>
        </p:spPr>
        <p:txBody>
          <a:bodyPr wrap="square" rtlCol="0">
            <a:spAutoFit/>
          </a:bodyPr>
          <a:lstStyle/>
          <a:p>
            <a:r>
              <a:rPr lang="en-US" sz="1100" b="1" dirty="0">
                <a:solidFill>
                  <a:srgbClr val="1E4191">
                    <a:lumMod val="60000"/>
                    <a:lumOff val="40000"/>
                  </a:srgbClr>
                </a:solidFill>
              </a:rPr>
              <a:t>Microservices</a:t>
            </a:r>
          </a:p>
        </p:txBody>
      </p:sp>
      <p:sp>
        <p:nvSpPr>
          <p:cNvPr id="357" name="TextBox 356"/>
          <p:cNvSpPr txBox="1"/>
          <p:nvPr/>
        </p:nvSpPr>
        <p:spPr>
          <a:xfrm>
            <a:off x="6861220" y="2081588"/>
            <a:ext cx="376026" cy="261610"/>
          </a:xfrm>
          <a:prstGeom prst="rect">
            <a:avLst/>
          </a:prstGeom>
          <a:noFill/>
        </p:spPr>
        <p:txBody>
          <a:bodyPr wrap="square" rtlCol="0">
            <a:spAutoFit/>
          </a:bodyPr>
          <a:lstStyle/>
          <a:p>
            <a:r>
              <a:rPr lang="en-US" sz="1100" b="1" dirty="0">
                <a:solidFill>
                  <a:srgbClr val="1E4191">
                    <a:lumMod val="60000"/>
                    <a:lumOff val="40000"/>
                  </a:srgbClr>
                </a:solidFill>
              </a:rPr>
              <a:t>UI</a:t>
            </a:r>
          </a:p>
        </p:txBody>
      </p:sp>
      <p:sp>
        <p:nvSpPr>
          <p:cNvPr id="362" name="Rectangle 361"/>
          <p:cNvSpPr/>
          <p:nvPr/>
        </p:nvSpPr>
        <p:spPr>
          <a:xfrm>
            <a:off x="1402916" y="4846427"/>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63" name="Oval 362"/>
          <p:cNvSpPr/>
          <p:nvPr/>
        </p:nvSpPr>
        <p:spPr>
          <a:xfrm>
            <a:off x="1481730" y="494645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p:nvPr/>
        </p:nvSpPr>
        <p:spPr>
          <a:xfrm>
            <a:off x="2309991" y="494645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p:nvSpPr>
        <p:spPr>
          <a:xfrm>
            <a:off x="3138252" y="494645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TextBox 365"/>
          <p:cNvSpPr txBox="1"/>
          <p:nvPr/>
        </p:nvSpPr>
        <p:spPr>
          <a:xfrm>
            <a:off x="55604" y="4838459"/>
            <a:ext cx="1341288" cy="430887"/>
          </a:xfrm>
          <a:prstGeom prst="rect">
            <a:avLst/>
          </a:prstGeom>
          <a:noFill/>
        </p:spPr>
        <p:txBody>
          <a:bodyPr wrap="square" rtlCol="0">
            <a:spAutoFit/>
          </a:bodyPr>
          <a:lstStyle/>
          <a:p>
            <a:r>
              <a:rPr lang="en-US" sz="1100" b="1" dirty="0">
                <a:solidFill>
                  <a:srgbClr val="1E4191">
                    <a:lumMod val="60000"/>
                    <a:lumOff val="40000"/>
                  </a:srgbClr>
                </a:solidFill>
              </a:rPr>
              <a:t>Data </a:t>
            </a:r>
            <a:br>
              <a:rPr lang="en-US" sz="1100" b="1" dirty="0">
                <a:solidFill>
                  <a:srgbClr val="1E4191">
                    <a:lumMod val="60000"/>
                    <a:lumOff val="40000"/>
                  </a:srgbClr>
                </a:solidFill>
              </a:rPr>
            </a:br>
            <a:r>
              <a:rPr lang="en-US" sz="1100" b="1" dirty="0">
                <a:solidFill>
                  <a:srgbClr val="1E4191">
                    <a:lumMod val="60000"/>
                    <a:lumOff val="40000"/>
                  </a:srgbClr>
                </a:solidFill>
              </a:rPr>
              <a:t>Services</a:t>
            </a:r>
          </a:p>
        </p:txBody>
      </p:sp>
    </p:spTree>
    <p:extLst>
      <p:ext uri="{BB962C8B-B14F-4D97-AF65-F5344CB8AC3E}">
        <p14:creationId xmlns:p14="http://schemas.microsoft.com/office/powerpoint/2010/main" val="298602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Box 228"/>
          <p:cNvSpPr txBox="1"/>
          <p:nvPr/>
        </p:nvSpPr>
        <p:spPr>
          <a:xfrm>
            <a:off x="10278142" y="2904652"/>
            <a:ext cx="1265078" cy="600164"/>
          </a:xfrm>
          <a:prstGeom prst="rect">
            <a:avLst/>
          </a:prstGeom>
          <a:noFill/>
        </p:spPr>
        <p:txBody>
          <a:bodyPr wrap="square" rtlCol="0">
            <a:spAutoFit/>
          </a:bodyPr>
          <a:lstStyle>
            <a:defPPr>
              <a:defRPr lang="en-US"/>
            </a:defPPr>
            <a:lvl1pPr>
              <a:defRPr sz="1100" b="1">
                <a:solidFill>
                  <a:srgbClr val="1E4191">
                    <a:lumMod val="60000"/>
                    <a:lumOff val="40000"/>
                  </a:srgbClr>
                </a:solidFill>
              </a:defRPr>
            </a:lvl1pPr>
          </a:lstStyle>
          <a:p>
            <a:r>
              <a:rPr lang="en-US" dirty="0"/>
              <a:t>Expose functionality through APIs</a:t>
            </a:r>
          </a:p>
        </p:txBody>
      </p:sp>
      <p:sp>
        <p:nvSpPr>
          <p:cNvPr id="54" name="Up Arrow 53"/>
          <p:cNvSpPr/>
          <p:nvPr/>
        </p:nvSpPr>
        <p:spPr>
          <a:xfrm rot="10800000" flipV="1">
            <a:off x="9660770" y="2665136"/>
            <a:ext cx="596868" cy="1563435"/>
          </a:xfrm>
          <a:prstGeom prst="upArrow">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8141795" y="3531860"/>
            <a:ext cx="2268244" cy="748860"/>
          </a:xfrm>
          <a:prstGeom prst="rect">
            <a:avLst/>
          </a:prstGeom>
          <a:solidFill>
            <a:srgbClr val="EEF2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3896923" y="3450548"/>
            <a:ext cx="4038656" cy="524133"/>
          </a:xfrm>
          <a:prstGeom prst="rightArrow">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3197981" y="1469108"/>
            <a:ext cx="703506" cy="462767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01215" y="1678755"/>
            <a:ext cx="632897" cy="988828"/>
          </a:xfrm>
          <a:prstGeom prst="roundRect">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645292" y="1750471"/>
            <a:ext cx="545524" cy="788059"/>
          </a:xfrm>
          <a:prstGeom prst="roundRect">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bject 4"/>
          <p:cNvSpPr/>
          <p:nvPr/>
        </p:nvSpPr>
        <p:spPr>
          <a:xfrm>
            <a:off x="0" y="0"/>
            <a:ext cx="12200613"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p:txBody>
          <a:bodyPr/>
          <a:lstStyle/>
          <a:p>
            <a:r>
              <a:rPr lang="en-US" sz="3600" dirty="0">
                <a:solidFill>
                  <a:schemeClr val="bg1"/>
                </a:solidFill>
              </a:rPr>
              <a:t>Microservices Transformation Process</a:t>
            </a:r>
          </a:p>
        </p:txBody>
      </p:sp>
      <p:cxnSp>
        <p:nvCxnSpPr>
          <p:cNvPr id="17" name="Straight Connector 16"/>
          <p:cNvCxnSpPr/>
          <p:nvPr/>
        </p:nvCxnSpPr>
        <p:spPr>
          <a:xfrm>
            <a:off x="7935953" y="1419005"/>
            <a:ext cx="0" cy="5056094"/>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8591" y="1986052"/>
            <a:ext cx="376026" cy="261610"/>
          </a:xfrm>
          <a:prstGeom prst="rect">
            <a:avLst/>
          </a:prstGeom>
          <a:noFill/>
        </p:spPr>
        <p:txBody>
          <a:bodyPr wrap="square" rtlCol="0">
            <a:spAutoFit/>
          </a:bodyPr>
          <a:lstStyle/>
          <a:p>
            <a:r>
              <a:rPr lang="en-US" sz="1100" b="1" dirty="0">
                <a:solidFill>
                  <a:srgbClr val="1E4191">
                    <a:lumMod val="60000"/>
                    <a:lumOff val="40000"/>
                  </a:srgbClr>
                </a:solidFill>
              </a:rPr>
              <a:t>UI</a:t>
            </a:r>
          </a:p>
        </p:txBody>
      </p:sp>
      <p:sp>
        <p:nvSpPr>
          <p:cNvPr id="11" name="TextBox 10"/>
          <p:cNvSpPr txBox="1"/>
          <p:nvPr/>
        </p:nvSpPr>
        <p:spPr>
          <a:xfrm>
            <a:off x="238591" y="3035828"/>
            <a:ext cx="1316051" cy="600164"/>
          </a:xfrm>
          <a:prstGeom prst="rect">
            <a:avLst/>
          </a:prstGeom>
          <a:noFill/>
        </p:spPr>
        <p:txBody>
          <a:bodyPr wrap="square" rtlCol="0">
            <a:spAutoFit/>
          </a:bodyPr>
          <a:lstStyle/>
          <a:p>
            <a:r>
              <a:rPr lang="en-US" sz="1100" b="1" dirty="0">
                <a:solidFill>
                  <a:srgbClr val="1E4191">
                    <a:lumMod val="60000"/>
                    <a:lumOff val="40000"/>
                  </a:srgbClr>
                </a:solidFill>
              </a:rPr>
              <a:t>Application </a:t>
            </a:r>
            <a:br>
              <a:rPr lang="en-US" sz="1100" b="1" dirty="0">
                <a:solidFill>
                  <a:srgbClr val="1E4191">
                    <a:lumMod val="60000"/>
                    <a:lumOff val="40000"/>
                  </a:srgbClr>
                </a:solidFill>
              </a:rPr>
            </a:br>
            <a:r>
              <a:rPr lang="en-US" sz="1100" b="1" dirty="0">
                <a:solidFill>
                  <a:srgbClr val="1E4191">
                    <a:lumMod val="60000"/>
                    <a:lumOff val="40000"/>
                  </a:srgbClr>
                </a:solidFill>
              </a:rPr>
              <a:t>Services</a:t>
            </a:r>
            <a:br>
              <a:rPr lang="en-US" sz="1100" b="1" dirty="0">
                <a:solidFill>
                  <a:srgbClr val="1E4191">
                    <a:lumMod val="60000"/>
                    <a:lumOff val="40000"/>
                  </a:srgbClr>
                </a:solidFill>
              </a:rPr>
            </a:br>
            <a:r>
              <a:rPr lang="en-US" sz="1100" b="1" dirty="0">
                <a:solidFill>
                  <a:srgbClr val="1E4191">
                    <a:lumMod val="60000"/>
                    <a:lumOff val="40000"/>
                  </a:srgbClr>
                </a:solidFill>
              </a:rPr>
              <a:t>Layer</a:t>
            </a:r>
          </a:p>
        </p:txBody>
      </p:sp>
      <p:sp>
        <p:nvSpPr>
          <p:cNvPr id="12" name="TextBox 11"/>
          <p:cNvSpPr txBox="1"/>
          <p:nvPr/>
        </p:nvSpPr>
        <p:spPr>
          <a:xfrm>
            <a:off x="238591" y="5601855"/>
            <a:ext cx="1291855" cy="430887"/>
          </a:xfrm>
          <a:prstGeom prst="rect">
            <a:avLst/>
          </a:prstGeom>
          <a:noFill/>
        </p:spPr>
        <p:txBody>
          <a:bodyPr wrap="square" rtlCol="0">
            <a:spAutoFit/>
          </a:bodyPr>
          <a:lstStyle/>
          <a:p>
            <a:r>
              <a:rPr lang="en-US" sz="1100" b="1" dirty="0">
                <a:solidFill>
                  <a:srgbClr val="1E4191">
                    <a:lumMod val="60000"/>
                    <a:lumOff val="40000"/>
                  </a:srgbClr>
                </a:solidFill>
              </a:rPr>
              <a:t>Backend   </a:t>
            </a:r>
            <a:br>
              <a:rPr lang="en-US" sz="1100" b="1" dirty="0">
                <a:solidFill>
                  <a:srgbClr val="1E4191">
                    <a:lumMod val="60000"/>
                    <a:lumOff val="40000"/>
                  </a:srgbClr>
                </a:solidFill>
              </a:rPr>
            </a:br>
            <a:r>
              <a:rPr lang="en-US" sz="1100" b="1" dirty="0">
                <a:solidFill>
                  <a:srgbClr val="1E4191">
                    <a:lumMod val="60000"/>
                    <a:lumOff val="40000"/>
                  </a:srgbClr>
                </a:solidFill>
              </a:rPr>
              <a:t>Dependencies</a:t>
            </a:r>
          </a:p>
        </p:txBody>
      </p:sp>
      <p:sp>
        <p:nvSpPr>
          <p:cNvPr id="13" name="TextBox 12"/>
          <p:cNvSpPr txBox="1"/>
          <p:nvPr/>
        </p:nvSpPr>
        <p:spPr>
          <a:xfrm>
            <a:off x="238591" y="6290359"/>
            <a:ext cx="1154687" cy="261610"/>
          </a:xfrm>
          <a:prstGeom prst="rect">
            <a:avLst/>
          </a:prstGeom>
          <a:noFill/>
        </p:spPr>
        <p:txBody>
          <a:bodyPr wrap="square" rtlCol="0">
            <a:spAutoFit/>
          </a:bodyPr>
          <a:lstStyle/>
          <a:p>
            <a:r>
              <a:rPr lang="en-US" sz="1100" b="1" dirty="0">
                <a:solidFill>
                  <a:srgbClr val="1E4191">
                    <a:lumMod val="60000"/>
                    <a:lumOff val="40000"/>
                  </a:srgbClr>
                </a:solidFill>
              </a:rPr>
              <a:t>Infrastructure</a:t>
            </a:r>
          </a:p>
        </p:txBody>
      </p:sp>
      <p:grpSp>
        <p:nvGrpSpPr>
          <p:cNvPr id="9" name="Group 8"/>
          <p:cNvGrpSpPr/>
          <p:nvPr/>
        </p:nvGrpSpPr>
        <p:grpSpPr>
          <a:xfrm>
            <a:off x="2370909" y="1678755"/>
            <a:ext cx="1632831" cy="988828"/>
            <a:chOff x="1259225" y="1967024"/>
            <a:chExt cx="1632831" cy="988828"/>
          </a:xfrm>
        </p:grpSpPr>
        <p:sp>
          <p:nvSpPr>
            <p:cNvPr id="14" name="Rectangle 13"/>
            <p:cNvSpPr/>
            <p:nvPr/>
          </p:nvSpPr>
          <p:spPr>
            <a:xfrm>
              <a:off x="1259225" y="1967024"/>
              <a:ext cx="1632831" cy="988828"/>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5" name="Rectangle 14"/>
            <p:cNvSpPr/>
            <p:nvPr/>
          </p:nvSpPr>
          <p:spPr>
            <a:xfrm>
              <a:off x="1329927" y="211842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6" name="Rectangle 15"/>
            <p:cNvSpPr/>
            <p:nvPr/>
          </p:nvSpPr>
          <p:spPr>
            <a:xfrm>
              <a:off x="1329927" y="2354411"/>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8" name="Rectangle 17"/>
            <p:cNvSpPr/>
            <p:nvPr/>
          </p:nvSpPr>
          <p:spPr>
            <a:xfrm>
              <a:off x="1329926" y="259039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9" name="Rectangle 18"/>
            <p:cNvSpPr/>
            <p:nvPr/>
          </p:nvSpPr>
          <p:spPr>
            <a:xfrm>
              <a:off x="1259225" y="2826799"/>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0" name="Rectangle 19"/>
            <p:cNvSpPr/>
            <p:nvPr/>
          </p:nvSpPr>
          <p:spPr>
            <a:xfrm>
              <a:off x="1259225" y="1967024"/>
              <a:ext cx="1632831" cy="129053"/>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1" name="Rectangle 20"/>
            <p:cNvSpPr/>
            <p:nvPr/>
          </p:nvSpPr>
          <p:spPr>
            <a:xfrm>
              <a:off x="1623526" y="2149869"/>
              <a:ext cx="1126128" cy="62313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7" name="Freeform 6"/>
            <p:cNvSpPr/>
            <p:nvPr/>
          </p:nvSpPr>
          <p:spPr>
            <a:xfrm>
              <a:off x="2076230" y="21916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2100880" y="2344012"/>
              <a:ext cx="486780" cy="607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687556" y="2182507"/>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 name="Rectangle 27"/>
            <p:cNvSpPr/>
            <p:nvPr/>
          </p:nvSpPr>
          <p:spPr>
            <a:xfrm>
              <a:off x="1698760" y="2482826"/>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9" name="Rectangle 28"/>
            <p:cNvSpPr/>
            <p:nvPr/>
          </p:nvSpPr>
          <p:spPr>
            <a:xfrm>
              <a:off x="2032697" y="2473855"/>
              <a:ext cx="237657" cy="182612"/>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40" name="Rectangle 39"/>
          <p:cNvSpPr/>
          <p:nvPr/>
        </p:nvSpPr>
        <p:spPr>
          <a:xfrm>
            <a:off x="1680459" y="1852408"/>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1" name="Rectangle 40"/>
          <p:cNvSpPr/>
          <p:nvPr/>
        </p:nvSpPr>
        <p:spPr>
          <a:xfrm>
            <a:off x="1680459" y="2038851"/>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2" name="Rectangle 41"/>
          <p:cNvSpPr/>
          <p:nvPr/>
        </p:nvSpPr>
        <p:spPr>
          <a:xfrm>
            <a:off x="1680459" y="221259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5" name="Rounded Rectangle 44"/>
          <p:cNvSpPr/>
          <p:nvPr/>
        </p:nvSpPr>
        <p:spPr>
          <a:xfrm>
            <a:off x="1780720" y="1802909"/>
            <a:ext cx="384562" cy="668725"/>
          </a:xfrm>
          <a:prstGeom prst="roundRect">
            <a:avLst/>
          </a:prstGeom>
          <a:no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6" name="Freeform 45"/>
          <p:cNvSpPr/>
          <p:nvPr/>
        </p:nvSpPr>
        <p:spPr>
          <a:xfrm>
            <a:off x="1935314" y="1885416"/>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1943732" y="1960708"/>
            <a:ext cx="166231" cy="69270"/>
          </a:xfrm>
          <a:custGeom>
            <a:avLst/>
            <a:gdLst>
              <a:gd name="connsiteX0" fmla="*/ 0 w 712694"/>
              <a:gd name="connsiteY0" fmla="*/ 60770 h 60770"/>
              <a:gd name="connsiteX1" fmla="*/ 67236 w 712694"/>
              <a:gd name="connsiteY1" fmla="*/ 47323 h 60770"/>
              <a:gd name="connsiteX2" fmla="*/ 242047 w 712694"/>
              <a:gd name="connsiteY2" fmla="*/ 259 h 60770"/>
              <a:gd name="connsiteX3" fmla="*/ 363071 w 712694"/>
              <a:gd name="connsiteY3" fmla="*/ 27153 h 60770"/>
              <a:gd name="connsiteX4" fmla="*/ 410136 w 712694"/>
              <a:gd name="connsiteY4" fmla="*/ 13706 h 60770"/>
              <a:gd name="connsiteX5" fmla="*/ 437030 w 712694"/>
              <a:gd name="connsiteY5" fmla="*/ 6982 h 60770"/>
              <a:gd name="connsiteX6" fmla="*/ 632012 w 712694"/>
              <a:gd name="connsiteY6" fmla="*/ 33876 h 60770"/>
              <a:gd name="connsiteX7" fmla="*/ 658906 w 712694"/>
              <a:gd name="connsiteY7" fmla="*/ 40600 h 60770"/>
              <a:gd name="connsiteX8" fmla="*/ 712694 w 712694"/>
              <a:gd name="connsiteY8" fmla="*/ 47323 h 6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694" h="60770">
                <a:moveTo>
                  <a:pt x="0" y="60770"/>
                </a:moveTo>
                <a:cubicBezTo>
                  <a:pt x="22412" y="56288"/>
                  <a:pt x="45063" y="52866"/>
                  <a:pt x="67236" y="47323"/>
                </a:cubicBezTo>
                <a:cubicBezTo>
                  <a:pt x="125780" y="32687"/>
                  <a:pt x="181842" y="4364"/>
                  <a:pt x="242047" y="259"/>
                </a:cubicBezTo>
                <a:cubicBezTo>
                  <a:pt x="283277" y="-2552"/>
                  <a:pt x="322730" y="18188"/>
                  <a:pt x="363071" y="27153"/>
                </a:cubicBezTo>
                <a:cubicBezTo>
                  <a:pt x="447145" y="6133"/>
                  <a:pt x="342616" y="32997"/>
                  <a:pt x="410136" y="13706"/>
                </a:cubicBezTo>
                <a:cubicBezTo>
                  <a:pt x="419021" y="11167"/>
                  <a:pt x="428065" y="9223"/>
                  <a:pt x="437030" y="6982"/>
                </a:cubicBezTo>
                <a:lnTo>
                  <a:pt x="632012" y="33876"/>
                </a:lnTo>
                <a:cubicBezTo>
                  <a:pt x="641148" y="35260"/>
                  <a:pt x="649791" y="39081"/>
                  <a:pt x="658906" y="40600"/>
                </a:cubicBezTo>
                <a:cubicBezTo>
                  <a:pt x="676729" y="43570"/>
                  <a:pt x="712694" y="47323"/>
                  <a:pt x="712694" y="47323"/>
                </a:cubicBezTo>
              </a:path>
            </a:pathLst>
          </a:custGeom>
          <a:noFill/>
          <a:ln w="952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802586" y="1909831"/>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49" name="Rectangle 48"/>
          <p:cNvSpPr/>
          <p:nvPr/>
        </p:nvSpPr>
        <p:spPr>
          <a:xfrm>
            <a:off x="1806412" y="2064833"/>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0" name="Rectangle 49"/>
          <p:cNvSpPr/>
          <p:nvPr/>
        </p:nvSpPr>
        <p:spPr>
          <a:xfrm>
            <a:off x="1926798" y="2064132"/>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1" name="Rectangle 50"/>
          <p:cNvSpPr/>
          <p:nvPr/>
        </p:nvSpPr>
        <p:spPr>
          <a:xfrm>
            <a:off x="1809587" y="2210883"/>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2" name="Rectangle 51"/>
          <p:cNvSpPr/>
          <p:nvPr/>
        </p:nvSpPr>
        <p:spPr>
          <a:xfrm>
            <a:off x="1929973" y="2210182"/>
            <a:ext cx="81158" cy="106816"/>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53" name="Rectangle 52"/>
          <p:cNvSpPr/>
          <p:nvPr/>
        </p:nvSpPr>
        <p:spPr>
          <a:xfrm>
            <a:off x="1677284" y="2371344"/>
            <a:ext cx="81158" cy="88277"/>
          </a:xfrm>
          <a:prstGeom prst="rect">
            <a:avLst/>
          </a:prstGeom>
          <a:noFill/>
          <a:ln w="15875">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2" name="Oval 21"/>
          <p:cNvSpPr/>
          <p:nvPr/>
        </p:nvSpPr>
        <p:spPr>
          <a:xfrm>
            <a:off x="1868520" y="2553356"/>
            <a:ext cx="92168" cy="91440"/>
          </a:xfrm>
          <a:prstGeom prst="ellipse">
            <a:avLst/>
          </a:prstGeom>
          <a:solidFill>
            <a:schemeClr val="bg1"/>
          </a:solid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604980" y="3008517"/>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3" name="Oval 22"/>
          <p:cNvSpPr/>
          <p:nvPr/>
        </p:nvSpPr>
        <p:spPr>
          <a:xfrm>
            <a:off x="1683794" y="310854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512055" y="310854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340316" y="3108547"/>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Direct Access Storage 57"/>
          <p:cNvSpPr/>
          <p:nvPr/>
        </p:nvSpPr>
        <p:spPr>
          <a:xfrm>
            <a:off x="1693140" y="5726727"/>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2991108" y="5609054"/>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p:cNvGrpSpPr/>
          <p:nvPr/>
        </p:nvGrpSpPr>
        <p:grpSpPr>
          <a:xfrm>
            <a:off x="3126200" y="5700968"/>
            <a:ext cx="258496" cy="253833"/>
            <a:chOff x="1298781" y="3822989"/>
            <a:chExt cx="390186" cy="354791"/>
          </a:xfrm>
        </p:grpSpPr>
        <p:sp>
          <p:nvSpPr>
            <p:cNvPr id="68" name="Oval 67"/>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Flowchart: Direct Access Storage 76"/>
          <p:cNvSpPr/>
          <p:nvPr/>
        </p:nvSpPr>
        <p:spPr>
          <a:xfrm>
            <a:off x="2259935" y="5721730"/>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p:nvSpPr>
        <p:spPr>
          <a:xfrm>
            <a:off x="1608950" y="5609054"/>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a:off x="3591266" y="5609054"/>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Magnetic Disk 79"/>
          <p:cNvSpPr/>
          <p:nvPr/>
        </p:nvSpPr>
        <p:spPr>
          <a:xfrm>
            <a:off x="3686981" y="5704610"/>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Magnetic Disk 80"/>
          <p:cNvSpPr/>
          <p:nvPr/>
        </p:nvSpPr>
        <p:spPr>
          <a:xfrm>
            <a:off x="3775773" y="5817255"/>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1621259"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5" name="Rectangle 84"/>
          <p:cNvSpPr/>
          <p:nvPr/>
        </p:nvSpPr>
        <p:spPr>
          <a:xfrm>
            <a:off x="2166730"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6" name="Rectangle 85"/>
          <p:cNvSpPr/>
          <p:nvPr/>
        </p:nvSpPr>
        <p:spPr>
          <a:xfrm>
            <a:off x="2712201"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8" name="Rectangle 87"/>
          <p:cNvSpPr/>
          <p:nvPr/>
        </p:nvSpPr>
        <p:spPr>
          <a:xfrm>
            <a:off x="3257672"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89" name="Rectangle 88"/>
          <p:cNvSpPr/>
          <p:nvPr/>
        </p:nvSpPr>
        <p:spPr>
          <a:xfrm>
            <a:off x="3803144" y="6151845"/>
            <a:ext cx="346098" cy="59000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98" name="Rectangle 97"/>
          <p:cNvSpPr/>
          <p:nvPr/>
        </p:nvSpPr>
        <p:spPr>
          <a:xfrm>
            <a:off x="1604547" y="3670772"/>
            <a:ext cx="2423862" cy="11187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0" name="TextBox 109"/>
          <p:cNvSpPr txBox="1"/>
          <p:nvPr/>
        </p:nvSpPr>
        <p:spPr>
          <a:xfrm>
            <a:off x="238591" y="3903286"/>
            <a:ext cx="1341288" cy="600164"/>
          </a:xfrm>
          <a:prstGeom prst="rect">
            <a:avLst/>
          </a:prstGeom>
          <a:noFill/>
        </p:spPr>
        <p:txBody>
          <a:bodyPr wrap="square" rtlCol="0">
            <a:spAutoFit/>
          </a:bodyPr>
          <a:lstStyle/>
          <a:p>
            <a:r>
              <a:rPr lang="en-US" sz="1100" b="1" dirty="0">
                <a:solidFill>
                  <a:srgbClr val="1E4191">
                    <a:lumMod val="60000"/>
                    <a:lumOff val="40000"/>
                  </a:srgbClr>
                </a:solidFill>
              </a:rPr>
              <a:t>Middle Tier   </a:t>
            </a:r>
            <a:br>
              <a:rPr lang="en-US" sz="1100" b="1" dirty="0">
                <a:solidFill>
                  <a:srgbClr val="1E4191">
                    <a:lumMod val="60000"/>
                    <a:lumOff val="40000"/>
                  </a:srgbClr>
                </a:solidFill>
              </a:rPr>
            </a:br>
            <a:r>
              <a:rPr lang="en-US" sz="1100" b="1" dirty="0">
                <a:solidFill>
                  <a:srgbClr val="1E4191">
                    <a:lumMod val="60000"/>
                    <a:lumOff val="40000"/>
                  </a:srgbClr>
                </a:solidFill>
              </a:rPr>
              <a:t>Application </a:t>
            </a:r>
          </a:p>
          <a:p>
            <a:r>
              <a:rPr lang="en-US" sz="1100" b="1" dirty="0">
                <a:solidFill>
                  <a:srgbClr val="1E4191">
                    <a:lumMod val="60000"/>
                    <a:lumOff val="40000"/>
                  </a:srgbClr>
                </a:solidFill>
              </a:rPr>
              <a:t>Code</a:t>
            </a:r>
          </a:p>
        </p:txBody>
      </p:sp>
      <p:grpSp>
        <p:nvGrpSpPr>
          <p:cNvPr id="30" name="Group 29"/>
          <p:cNvGrpSpPr/>
          <p:nvPr/>
        </p:nvGrpSpPr>
        <p:grpSpPr>
          <a:xfrm>
            <a:off x="1652749" y="3727398"/>
            <a:ext cx="2261585" cy="989463"/>
            <a:chOff x="2722721" y="3490748"/>
            <a:chExt cx="1304721" cy="1006683"/>
          </a:xfrm>
        </p:grpSpPr>
        <p:sp>
          <p:nvSpPr>
            <p:cNvPr id="112" name="Flowchart: Direct Access Storage 111"/>
            <p:cNvSpPr/>
            <p:nvPr/>
          </p:nvSpPr>
          <p:spPr>
            <a:xfrm>
              <a:off x="3338189" y="4044283"/>
              <a:ext cx="190227" cy="84988"/>
            </a:xfrm>
            <a:prstGeom prst="flowChartMagneticDrum">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2722722" y="4346750"/>
              <a:ext cx="733611"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4" name="Rectangle 113"/>
            <p:cNvSpPr/>
            <p:nvPr/>
          </p:nvSpPr>
          <p:spPr>
            <a:xfrm>
              <a:off x="2722721" y="3490748"/>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5" name="Rectangle 114"/>
            <p:cNvSpPr/>
            <p:nvPr/>
          </p:nvSpPr>
          <p:spPr>
            <a:xfrm>
              <a:off x="2722721" y="3854579"/>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19" name="Rectangle 118"/>
            <p:cNvSpPr/>
            <p:nvPr/>
          </p:nvSpPr>
          <p:spPr>
            <a:xfrm>
              <a:off x="2722722" y="4047282"/>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3026751" y="4046891"/>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3596549" y="4053854"/>
              <a:ext cx="238025" cy="25169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3503018" y="4346750"/>
              <a:ext cx="328140" cy="150681"/>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3" name="Rectangle 122"/>
            <p:cNvSpPr/>
            <p:nvPr/>
          </p:nvSpPr>
          <p:spPr>
            <a:xfrm>
              <a:off x="2722721" y="3672520"/>
              <a:ext cx="1304721" cy="146065"/>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4" name="Rectangle 123"/>
            <p:cNvSpPr/>
            <p:nvPr/>
          </p:nvSpPr>
          <p:spPr>
            <a:xfrm>
              <a:off x="3320191" y="4178790"/>
              <a:ext cx="223590" cy="124530"/>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125" name="Rectangle 124"/>
            <p:cNvSpPr/>
            <p:nvPr/>
          </p:nvSpPr>
          <p:spPr>
            <a:xfrm>
              <a:off x="3894023" y="4049378"/>
              <a:ext cx="123374" cy="447766"/>
            </a:xfrm>
            <a:prstGeom prst="rect">
              <a:avLst/>
            </a:prstGeom>
            <a:noFill/>
            <a:ln w="127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60000"/>
                    <a:lumOff val="40000"/>
                  </a:schemeClr>
                </a:solidFill>
                <a:latin typeface="Arial" panose="020B0604020202020204" pitchFamily="34" charset="0"/>
                <a:cs typeface="Arial" panose="020B0604020202020204" pitchFamily="34" charset="0"/>
              </a:endParaRPr>
            </a:p>
          </p:txBody>
        </p:sp>
      </p:grpSp>
      <p:sp>
        <p:nvSpPr>
          <p:cNvPr id="259" name="Flowchart: Direct Access Storage 258"/>
          <p:cNvSpPr/>
          <p:nvPr/>
        </p:nvSpPr>
        <p:spPr>
          <a:xfrm>
            <a:off x="8303571" y="5773161"/>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ounded Rectangle 259"/>
          <p:cNvSpPr/>
          <p:nvPr/>
        </p:nvSpPr>
        <p:spPr>
          <a:xfrm>
            <a:off x="9499179" y="5655488"/>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p:cNvGrpSpPr/>
          <p:nvPr/>
        </p:nvGrpSpPr>
        <p:grpSpPr>
          <a:xfrm>
            <a:off x="9634271" y="5747402"/>
            <a:ext cx="258496" cy="253833"/>
            <a:chOff x="1298781" y="3822989"/>
            <a:chExt cx="390186" cy="354791"/>
          </a:xfrm>
        </p:grpSpPr>
        <p:sp>
          <p:nvSpPr>
            <p:cNvPr id="262" name="Oval 261"/>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9" name="Flowchart: Direct Access Storage 268"/>
          <p:cNvSpPr/>
          <p:nvPr/>
        </p:nvSpPr>
        <p:spPr>
          <a:xfrm>
            <a:off x="8870366" y="5768164"/>
            <a:ext cx="472761" cy="174293"/>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ounded Rectangle 269"/>
          <p:cNvSpPr/>
          <p:nvPr/>
        </p:nvSpPr>
        <p:spPr>
          <a:xfrm>
            <a:off x="8219381" y="5655488"/>
            <a:ext cx="1265187"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ounded Rectangle 270"/>
          <p:cNvSpPr/>
          <p:nvPr/>
        </p:nvSpPr>
        <p:spPr>
          <a:xfrm>
            <a:off x="10099337" y="5655488"/>
            <a:ext cx="532940"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Flowchart: Magnetic Disk 271"/>
          <p:cNvSpPr/>
          <p:nvPr/>
        </p:nvSpPr>
        <p:spPr>
          <a:xfrm>
            <a:off x="10195052" y="5751044"/>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lowchart: Magnetic Disk 272"/>
          <p:cNvSpPr/>
          <p:nvPr/>
        </p:nvSpPr>
        <p:spPr>
          <a:xfrm>
            <a:off x="10283844" y="5863689"/>
            <a:ext cx="218516" cy="191824"/>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p:cNvSpPr/>
          <p:nvPr/>
        </p:nvSpPr>
        <p:spPr>
          <a:xfrm>
            <a:off x="8115397" y="4359242"/>
            <a:ext cx="2540150" cy="193349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8" name="Oval 287"/>
          <p:cNvSpPr/>
          <p:nvPr/>
        </p:nvSpPr>
        <p:spPr>
          <a:xfrm>
            <a:off x="8307873" y="4474408"/>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p:nvSpPr>
        <p:spPr>
          <a:xfrm>
            <a:off x="9136134" y="4474408"/>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p:nvPr/>
        </p:nvSpPr>
        <p:spPr>
          <a:xfrm>
            <a:off x="9964395" y="4474408"/>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2" name="TextBox 351"/>
          <p:cNvSpPr txBox="1"/>
          <p:nvPr/>
        </p:nvSpPr>
        <p:spPr>
          <a:xfrm>
            <a:off x="7975873" y="905128"/>
            <a:ext cx="2307971" cy="646331"/>
          </a:xfrm>
          <a:prstGeom prst="rect">
            <a:avLst/>
          </a:prstGeom>
          <a:noFill/>
        </p:spPr>
        <p:txBody>
          <a:bodyPr wrap="square" rtlCol="0" anchor="ctr">
            <a:spAutoFit/>
          </a:bodyPr>
          <a:lstStyle/>
          <a:p>
            <a:r>
              <a:rPr lang="en-US" b="1" dirty="0">
                <a:solidFill>
                  <a:srgbClr val="1E4191">
                    <a:lumMod val="60000"/>
                    <a:lumOff val="40000"/>
                  </a:srgbClr>
                </a:solidFill>
              </a:rPr>
              <a:t>Microservices Platform</a:t>
            </a:r>
          </a:p>
        </p:txBody>
      </p:sp>
      <p:sp>
        <p:nvSpPr>
          <p:cNvPr id="354" name="TextBox 353"/>
          <p:cNvSpPr txBox="1"/>
          <p:nvPr/>
        </p:nvSpPr>
        <p:spPr>
          <a:xfrm>
            <a:off x="10672194" y="5053309"/>
            <a:ext cx="1291855" cy="430887"/>
          </a:xfrm>
          <a:prstGeom prst="rect">
            <a:avLst/>
          </a:prstGeom>
          <a:noFill/>
        </p:spPr>
        <p:txBody>
          <a:bodyPr wrap="square" rtlCol="0">
            <a:spAutoFit/>
          </a:bodyPr>
          <a:lstStyle/>
          <a:p>
            <a:r>
              <a:rPr lang="en-US" sz="1100" b="1" dirty="0">
                <a:solidFill>
                  <a:srgbClr val="1E4191">
                    <a:lumMod val="60000"/>
                    <a:lumOff val="40000"/>
                  </a:srgbClr>
                </a:solidFill>
              </a:rPr>
              <a:t>Platform Services</a:t>
            </a:r>
          </a:p>
        </p:txBody>
      </p:sp>
      <p:sp>
        <p:nvSpPr>
          <p:cNvPr id="355" name="TextBox 354"/>
          <p:cNvSpPr txBox="1"/>
          <p:nvPr/>
        </p:nvSpPr>
        <p:spPr>
          <a:xfrm>
            <a:off x="10706217" y="5661746"/>
            <a:ext cx="1163679" cy="430887"/>
          </a:xfrm>
          <a:prstGeom prst="rect">
            <a:avLst/>
          </a:prstGeom>
          <a:noFill/>
        </p:spPr>
        <p:txBody>
          <a:bodyPr wrap="square" rtlCol="0">
            <a:spAutoFit/>
          </a:bodyPr>
          <a:lstStyle/>
          <a:p>
            <a:r>
              <a:rPr lang="en-US" sz="1100" b="1" dirty="0">
                <a:solidFill>
                  <a:srgbClr val="1E4191">
                    <a:lumMod val="60000"/>
                    <a:lumOff val="40000"/>
                  </a:srgbClr>
                </a:solidFill>
              </a:rPr>
              <a:t>Backend   </a:t>
            </a:r>
            <a:br>
              <a:rPr lang="en-US" sz="1100" b="1" dirty="0">
                <a:solidFill>
                  <a:srgbClr val="1E4191">
                    <a:lumMod val="60000"/>
                    <a:lumOff val="40000"/>
                  </a:srgbClr>
                </a:solidFill>
              </a:rPr>
            </a:br>
            <a:r>
              <a:rPr lang="en-US" sz="1100" b="1" dirty="0">
                <a:solidFill>
                  <a:srgbClr val="1E4191">
                    <a:lumMod val="60000"/>
                    <a:lumOff val="40000"/>
                  </a:srgbClr>
                </a:solidFill>
              </a:rPr>
              <a:t>Dependencies</a:t>
            </a:r>
          </a:p>
        </p:txBody>
      </p:sp>
      <p:sp>
        <p:nvSpPr>
          <p:cNvPr id="362" name="Rectangle 361"/>
          <p:cNvSpPr/>
          <p:nvPr/>
        </p:nvSpPr>
        <p:spPr>
          <a:xfrm>
            <a:off x="1600428" y="4989731"/>
            <a:ext cx="2449803" cy="49126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363" name="Oval 362"/>
          <p:cNvSpPr/>
          <p:nvPr/>
        </p:nvSpPr>
        <p:spPr>
          <a:xfrm>
            <a:off x="1679242" y="508976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p:cNvSpPr/>
          <p:nvPr/>
        </p:nvSpPr>
        <p:spPr>
          <a:xfrm>
            <a:off x="2507503" y="508976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p:cNvSpPr/>
          <p:nvPr/>
        </p:nvSpPr>
        <p:spPr>
          <a:xfrm>
            <a:off x="3335764" y="5089761"/>
            <a:ext cx="523588" cy="291209"/>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TextBox 365"/>
          <p:cNvSpPr txBox="1"/>
          <p:nvPr/>
        </p:nvSpPr>
        <p:spPr>
          <a:xfrm>
            <a:off x="253116" y="4983051"/>
            <a:ext cx="1341288" cy="430887"/>
          </a:xfrm>
          <a:prstGeom prst="rect">
            <a:avLst/>
          </a:prstGeom>
          <a:noFill/>
        </p:spPr>
        <p:txBody>
          <a:bodyPr wrap="square" rtlCol="0">
            <a:spAutoFit/>
          </a:bodyPr>
          <a:lstStyle/>
          <a:p>
            <a:r>
              <a:rPr lang="en-US" sz="1100" b="1" dirty="0">
                <a:solidFill>
                  <a:srgbClr val="1E4191">
                    <a:lumMod val="60000"/>
                    <a:lumOff val="40000"/>
                  </a:srgbClr>
                </a:solidFill>
              </a:rPr>
              <a:t>Data </a:t>
            </a:r>
            <a:br>
              <a:rPr lang="en-US" sz="1100" b="1" dirty="0">
                <a:solidFill>
                  <a:srgbClr val="1E4191">
                    <a:lumMod val="60000"/>
                    <a:lumOff val="40000"/>
                  </a:srgbClr>
                </a:solidFill>
              </a:rPr>
            </a:br>
            <a:r>
              <a:rPr lang="en-US" sz="1100" b="1" dirty="0">
                <a:solidFill>
                  <a:srgbClr val="1E4191">
                    <a:lumMod val="60000"/>
                    <a:lumOff val="40000"/>
                  </a:srgbClr>
                </a:solidFill>
              </a:rPr>
              <a:t>Services</a:t>
            </a:r>
          </a:p>
        </p:txBody>
      </p:sp>
      <p:sp>
        <p:nvSpPr>
          <p:cNvPr id="164" name="TextBox 163"/>
          <p:cNvSpPr txBox="1"/>
          <p:nvPr/>
        </p:nvSpPr>
        <p:spPr>
          <a:xfrm>
            <a:off x="299107" y="965257"/>
            <a:ext cx="4074127" cy="369332"/>
          </a:xfrm>
          <a:prstGeom prst="rect">
            <a:avLst/>
          </a:prstGeom>
          <a:noFill/>
        </p:spPr>
        <p:txBody>
          <a:bodyPr wrap="square" rtlCol="0" anchor="ctr">
            <a:spAutoFit/>
          </a:bodyPr>
          <a:lstStyle/>
          <a:p>
            <a:pPr algn="ctr"/>
            <a:r>
              <a:rPr lang="en-US" b="1" dirty="0">
                <a:solidFill>
                  <a:srgbClr val="1E4191">
                    <a:lumMod val="60000"/>
                    <a:lumOff val="40000"/>
                  </a:srgbClr>
                </a:solidFill>
              </a:rPr>
              <a:t>InSight</a:t>
            </a:r>
          </a:p>
        </p:txBody>
      </p:sp>
      <p:sp>
        <p:nvSpPr>
          <p:cNvPr id="180" name="TextBox 179"/>
          <p:cNvSpPr txBox="1"/>
          <p:nvPr/>
        </p:nvSpPr>
        <p:spPr>
          <a:xfrm>
            <a:off x="9251011" y="4414975"/>
            <a:ext cx="279044" cy="400110"/>
          </a:xfrm>
          <a:prstGeom prst="rect">
            <a:avLst/>
          </a:prstGeom>
          <a:noFill/>
        </p:spPr>
        <p:txBody>
          <a:bodyPr wrap="square" rtlCol="0" anchor="ctr">
            <a:spAutoFit/>
          </a:bodyPr>
          <a:lstStyle/>
          <a:p>
            <a:pPr algn="ctr"/>
            <a:r>
              <a:rPr lang="en-US" sz="2000" dirty="0">
                <a:solidFill>
                  <a:srgbClr val="1E4191">
                    <a:lumMod val="60000"/>
                    <a:lumOff val="40000"/>
                  </a:srgbClr>
                </a:solidFill>
              </a:rPr>
              <a:t>$</a:t>
            </a:r>
          </a:p>
        </p:txBody>
      </p:sp>
      <p:sp>
        <p:nvSpPr>
          <p:cNvPr id="182" name="TextBox 181"/>
          <p:cNvSpPr txBox="1"/>
          <p:nvPr/>
        </p:nvSpPr>
        <p:spPr>
          <a:xfrm>
            <a:off x="8262789" y="4710084"/>
            <a:ext cx="841277" cy="400110"/>
          </a:xfrm>
          <a:prstGeom prst="rect">
            <a:avLst/>
          </a:prstGeom>
          <a:noFill/>
        </p:spPr>
        <p:txBody>
          <a:bodyPr wrap="square" rtlCol="0">
            <a:spAutoFit/>
          </a:bodyPr>
          <a:lstStyle/>
          <a:p>
            <a:r>
              <a:rPr lang="en-US" sz="1000" b="1" dirty="0">
                <a:solidFill>
                  <a:srgbClr val="1E4191">
                    <a:lumMod val="60000"/>
                    <a:lumOff val="40000"/>
                  </a:srgbClr>
                </a:solidFill>
              </a:rPr>
              <a:t>Usage </a:t>
            </a:r>
            <a:br>
              <a:rPr lang="en-US" sz="1000" b="1" dirty="0">
                <a:solidFill>
                  <a:srgbClr val="1E4191">
                    <a:lumMod val="60000"/>
                    <a:lumOff val="40000"/>
                  </a:srgbClr>
                </a:solidFill>
              </a:rPr>
            </a:br>
            <a:r>
              <a:rPr lang="en-US" sz="1000" b="1" dirty="0">
                <a:solidFill>
                  <a:srgbClr val="1E4191">
                    <a:lumMod val="60000"/>
                    <a:lumOff val="40000"/>
                  </a:srgbClr>
                </a:solidFill>
              </a:rPr>
              <a:t>Metering</a:t>
            </a:r>
          </a:p>
        </p:txBody>
      </p:sp>
      <p:sp>
        <p:nvSpPr>
          <p:cNvPr id="183" name="TextBox 182"/>
          <p:cNvSpPr txBox="1"/>
          <p:nvPr/>
        </p:nvSpPr>
        <p:spPr>
          <a:xfrm>
            <a:off x="9054341" y="4728764"/>
            <a:ext cx="1011910" cy="400110"/>
          </a:xfrm>
          <a:prstGeom prst="rect">
            <a:avLst/>
          </a:prstGeom>
          <a:noFill/>
        </p:spPr>
        <p:txBody>
          <a:bodyPr wrap="square" rtlCol="0">
            <a:spAutoFit/>
          </a:bodyPr>
          <a:lstStyle/>
          <a:p>
            <a:r>
              <a:rPr lang="en-US" sz="1000" b="1" dirty="0">
                <a:solidFill>
                  <a:srgbClr val="1E4191">
                    <a:lumMod val="60000"/>
                    <a:lumOff val="40000"/>
                  </a:srgbClr>
                </a:solidFill>
              </a:rPr>
              <a:t>Billing &amp; Chargeback</a:t>
            </a:r>
          </a:p>
        </p:txBody>
      </p:sp>
      <p:grpSp>
        <p:nvGrpSpPr>
          <p:cNvPr id="61" name="Group 60"/>
          <p:cNvGrpSpPr/>
          <p:nvPr/>
        </p:nvGrpSpPr>
        <p:grpSpPr>
          <a:xfrm>
            <a:off x="8453012" y="4507068"/>
            <a:ext cx="228600" cy="228600"/>
            <a:chOff x="6996426" y="2875798"/>
            <a:chExt cx="228600" cy="228600"/>
          </a:xfrm>
        </p:grpSpPr>
        <p:sp>
          <p:nvSpPr>
            <p:cNvPr id="35" name="Oval 34"/>
            <p:cNvSpPr/>
            <p:nvPr/>
          </p:nvSpPr>
          <p:spPr>
            <a:xfrm>
              <a:off x="6996426" y="2875798"/>
              <a:ext cx="228600" cy="228600"/>
            </a:xfrm>
            <a:prstGeom prst="ellipse">
              <a:avLst/>
            </a:prstGeom>
            <a:noFill/>
            <a:ln w="254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190"/>
            <p:cNvSpPr/>
            <p:nvPr/>
          </p:nvSpPr>
          <p:spPr>
            <a:xfrm rot="19207272">
              <a:off x="7006414" y="2911037"/>
              <a:ext cx="151347" cy="66517"/>
            </a:xfrm>
            <a:custGeom>
              <a:avLst/>
              <a:gdLst>
                <a:gd name="connsiteX0" fmla="*/ 537492 w 645050"/>
                <a:gd name="connsiteY0" fmla="*/ 73364 h 258280"/>
                <a:gd name="connsiteX1" fmla="*/ 644672 w 645050"/>
                <a:gd name="connsiteY1" fmla="*/ 254854 h 258280"/>
                <a:gd name="connsiteX2" fmla="*/ 645050 w 645050"/>
                <a:gd name="connsiteY2" fmla="*/ 258280 h 258280"/>
                <a:gd name="connsiteX3" fmla="*/ 515713 w 645050"/>
                <a:gd name="connsiteY3" fmla="*/ 258280 h 258280"/>
                <a:gd name="connsiteX4" fmla="*/ 489030 w 645050"/>
                <a:gd name="connsiteY4" fmla="*/ 220718 h 258280"/>
                <a:gd name="connsiteX5" fmla="*/ 448248 w 645050"/>
                <a:gd name="connsiteY5" fmla="*/ 180180 h 258280"/>
                <a:gd name="connsiteX6" fmla="*/ 2 w 645050"/>
                <a:gd name="connsiteY6" fmla="*/ 162636 h 258280"/>
                <a:gd name="connsiteX7" fmla="*/ 0 w 645050"/>
                <a:gd name="connsiteY7" fmla="*/ 162634 h 258280"/>
                <a:gd name="connsiteX8" fmla="*/ 537492 w 645050"/>
                <a:gd name="connsiteY8" fmla="*/ 73364 h 258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5050" h="258280">
                  <a:moveTo>
                    <a:pt x="537492" y="73364"/>
                  </a:moveTo>
                  <a:cubicBezTo>
                    <a:pt x="593950" y="120536"/>
                    <a:pt x="629724" y="184319"/>
                    <a:pt x="644672" y="254854"/>
                  </a:cubicBezTo>
                  <a:lnTo>
                    <a:pt x="645050" y="258280"/>
                  </a:lnTo>
                  <a:lnTo>
                    <a:pt x="515713" y="258280"/>
                  </a:lnTo>
                  <a:lnTo>
                    <a:pt x="489030" y="220718"/>
                  </a:lnTo>
                  <a:cubicBezTo>
                    <a:pt x="476720" y="206166"/>
                    <a:pt x="463115" y="192602"/>
                    <a:pt x="448248" y="180180"/>
                  </a:cubicBezTo>
                  <a:cubicBezTo>
                    <a:pt x="329311" y="80809"/>
                    <a:pt x="152746" y="73898"/>
                    <a:pt x="2" y="162636"/>
                  </a:cubicBezTo>
                  <a:lnTo>
                    <a:pt x="0" y="162634"/>
                  </a:lnTo>
                  <a:cubicBezTo>
                    <a:pt x="146291" y="-12459"/>
                    <a:pt x="386934" y="-52427"/>
                    <a:pt x="537492" y="73364"/>
                  </a:cubicBez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193"/>
            <p:cNvSpPr/>
            <p:nvPr/>
          </p:nvSpPr>
          <p:spPr>
            <a:xfrm>
              <a:off x="7087298" y="2922438"/>
              <a:ext cx="85549" cy="100167"/>
            </a:xfrm>
            <a:custGeom>
              <a:avLst/>
              <a:gdLst>
                <a:gd name="connsiteX0" fmla="*/ 364613 w 364613"/>
                <a:gd name="connsiteY0" fmla="*/ 0 h 428714"/>
                <a:gd name="connsiteX1" fmla="*/ 121306 w 364613"/>
                <a:gd name="connsiteY1" fmla="*/ 375569 h 428714"/>
                <a:gd name="connsiteX2" fmla="*/ 118567 w 364613"/>
                <a:gd name="connsiteY2" fmla="*/ 389638 h 428714"/>
                <a:gd name="connsiteX3" fmla="*/ 61708 w 364613"/>
                <a:gd name="connsiteY3" fmla="*/ 428714 h 428714"/>
                <a:gd name="connsiteX4" fmla="*/ 0 w 364613"/>
                <a:gd name="connsiteY4" fmla="*/ 364733 h 428714"/>
                <a:gd name="connsiteX5" fmla="*/ 37689 w 364613"/>
                <a:gd name="connsiteY5" fmla="*/ 305780 h 428714"/>
                <a:gd name="connsiteX6" fmla="*/ 53995 w 364613"/>
                <a:gd name="connsiteY6" fmla="*/ 302367 h 42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4613" h="428714">
                  <a:moveTo>
                    <a:pt x="364613" y="0"/>
                  </a:moveTo>
                  <a:lnTo>
                    <a:pt x="121306" y="375569"/>
                  </a:lnTo>
                  <a:lnTo>
                    <a:pt x="118567" y="389638"/>
                  </a:lnTo>
                  <a:cubicBezTo>
                    <a:pt x="109199" y="412601"/>
                    <a:pt x="87268" y="428714"/>
                    <a:pt x="61708" y="428714"/>
                  </a:cubicBezTo>
                  <a:cubicBezTo>
                    <a:pt x="27628" y="428714"/>
                    <a:pt x="0" y="400069"/>
                    <a:pt x="0" y="364733"/>
                  </a:cubicBezTo>
                  <a:cubicBezTo>
                    <a:pt x="0" y="338231"/>
                    <a:pt x="15541" y="315493"/>
                    <a:pt x="37689" y="305780"/>
                  </a:cubicBezTo>
                  <a:lnTo>
                    <a:pt x="53995" y="302367"/>
                  </a:lnTo>
                  <a:close/>
                </a:path>
              </a:pathLst>
            </a:cu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4" name="TextBox 203"/>
          <p:cNvSpPr txBox="1"/>
          <p:nvPr/>
        </p:nvSpPr>
        <p:spPr>
          <a:xfrm>
            <a:off x="9929821" y="4343301"/>
            <a:ext cx="593594" cy="400110"/>
          </a:xfrm>
          <a:prstGeom prst="rect">
            <a:avLst/>
          </a:prstGeom>
          <a:noFill/>
        </p:spPr>
        <p:txBody>
          <a:bodyPr wrap="square" rtlCol="0" anchor="ctr">
            <a:spAutoFit/>
          </a:bodyPr>
          <a:lstStyle/>
          <a:p>
            <a:pPr algn="ctr"/>
            <a:r>
              <a:rPr lang="en-US" sz="2000" dirty="0">
                <a:solidFill>
                  <a:srgbClr val="1E4191">
                    <a:lumMod val="60000"/>
                    <a:lumOff val="40000"/>
                  </a:srgbClr>
                </a:solidFill>
              </a:rPr>
              <a:t>…</a:t>
            </a:r>
          </a:p>
        </p:txBody>
      </p:sp>
      <p:sp>
        <p:nvSpPr>
          <p:cNvPr id="205" name="Oval 204"/>
          <p:cNvSpPr/>
          <p:nvPr/>
        </p:nvSpPr>
        <p:spPr>
          <a:xfrm>
            <a:off x="8282422" y="5134799"/>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9110683" y="5134799"/>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9938944" y="5134799"/>
            <a:ext cx="523588" cy="291209"/>
          </a:xfrm>
          <a:prstGeom prst="ellipse">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Rounded Rectangle 202"/>
          <p:cNvSpPr/>
          <p:nvPr/>
        </p:nvSpPr>
        <p:spPr>
          <a:xfrm>
            <a:off x="8015463" y="1696872"/>
            <a:ext cx="3804343" cy="5123351"/>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3008671" y="1010689"/>
            <a:ext cx="2113164" cy="430887"/>
          </a:xfrm>
          <a:prstGeom prst="rect">
            <a:avLst/>
          </a:prstGeom>
          <a:solidFill>
            <a:srgbClr val="E9EFFB"/>
          </a:solidFill>
        </p:spPr>
        <p:txBody>
          <a:bodyPr wrap="square" rtlCol="0">
            <a:spAutoFit/>
          </a:bodyPr>
          <a:lstStyle/>
          <a:p>
            <a:pPr algn="r"/>
            <a:r>
              <a:rPr lang="en-US" sz="1100" b="1" dirty="0">
                <a:solidFill>
                  <a:srgbClr val="1E4191">
                    <a:lumMod val="60000"/>
                    <a:lumOff val="40000"/>
                  </a:srgbClr>
                </a:solidFill>
              </a:rPr>
              <a:t>Extract “vertical slice” of application functionality</a:t>
            </a:r>
          </a:p>
        </p:txBody>
      </p:sp>
      <p:grpSp>
        <p:nvGrpSpPr>
          <p:cNvPr id="138" name="Group 137"/>
          <p:cNvGrpSpPr/>
          <p:nvPr/>
        </p:nvGrpSpPr>
        <p:grpSpPr>
          <a:xfrm>
            <a:off x="8254768" y="3539518"/>
            <a:ext cx="642083" cy="741383"/>
            <a:chOff x="3333515" y="327896"/>
            <a:chExt cx="991955" cy="1032715"/>
          </a:xfrm>
        </p:grpSpPr>
        <p:sp>
          <p:nvSpPr>
            <p:cNvPr id="139" name="Hexagon 138"/>
            <p:cNvSpPr/>
            <p:nvPr/>
          </p:nvSpPr>
          <p:spPr>
            <a:xfrm rot="5400000">
              <a:off x="3297635" y="376076"/>
              <a:ext cx="1032715" cy="936355"/>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140" name="Diamond 139"/>
            <p:cNvSpPr/>
            <p:nvPr/>
          </p:nvSpPr>
          <p:spPr>
            <a:xfrm>
              <a:off x="3356430" y="340628"/>
              <a:ext cx="909334" cy="42072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141" name="TextBox 26"/>
            <p:cNvSpPr txBox="1"/>
            <p:nvPr/>
          </p:nvSpPr>
          <p:spPr>
            <a:xfrm>
              <a:off x="3333515" y="444495"/>
              <a:ext cx="991955" cy="2572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a:solidFill>
                    <a:schemeClr val="bg1"/>
                  </a:solidFill>
                  <a:latin typeface="Arial Narrow" panose="020B0606020202030204" pitchFamily="34" charset="0"/>
                </a:rPr>
                <a:t>Microservice 1</a:t>
              </a:r>
            </a:p>
          </p:txBody>
        </p:sp>
      </p:grpSp>
      <p:sp>
        <p:nvSpPr>
          <p:cNvPr id="150" name="Isosceles Triangle 149"/>
          <p:cNvSpPr/>
          <p:nvPr/>
        </p:nvSpPr>
        <p:spPr>
          <a:xfrm rot="5400000">
            <a:off x="4211642" y="3663525"/>
            <a:ext cx="209228" cy="126524"/>
          </a:xfrm>
          <a:prstGeom prst="triangle">
            <a:avLst/>
          </a:prstGeom>
          <a:solidFill>
            <a:schemeClr val="tx1">
              <a:lumMod val="60000"/>
              <a:lumOff val="40000"/>
            </a:schemeClr>
          </a:solidFill>
          <a:ln w="53975">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800">
              <a:solidFill>
                <a:schemeClr val="tx1">
                  <a:lumMod val="60000"/>
                  <a:lumOff val="40000"/>
                </a:schemeClr>
              </a:solidFill>
            </a:endParaRPr>
          </a:p>
        </p:txBody>
      </p:sp>
      <p:cxnSp>
        <p:nvCxnSpPr>
          <p:cNvPr id="151" name="Straight Connector 150"/>
          <p:cNvCxnSpPr/>
          <p:nvPr/>
        </p:nvCxnSpPr>
        <p:spPr>
          <a:xfrm flipH="1">
            <a:off x="4226037" y="1746842"/>
            <a:ext cx="21222" cy="4440692"/>
          </a:xfrm>
          <a:prstGeom prst="line">
            <a:avLst/>
          </a:prstGeom>
          <a:ln w="53975">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4403856" y="2246397"/>
            <a:ext cx="1096900" cy="1254626"/>
            <a:chOff x="4529358" y="2246397"/>
            <a:chExt cx="1491466" cy="1424375"/>
          </a:xfrm>
        </p:grpSpPr>
        <p:sp>
          <p:nvSpPr>
            <p:cNvPr id="153" name="Hexagon 152"/>
            <p:cNvSpPr/>
            <p:nvPr/>
          </p:nvSpPr>
          <p:spPr>
            <a:xfrm rot="5400000">
              <a:off x="4539598" y="2254651"/>
              <a:ext cx="1424375" cy="1407868"/>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54" name="Diamond 153"/>
            <p:cNvSpPr/>
            <p:nvPr/>
          </p:nvSpPr>
          <p:spPr>
            <a:xfrm>
              <a:off x="4587079" y="2248789"/>
              <a:ext cx="1316731" cy="62583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55" name="TextBox 26"/>
            <p:cNvSpPr txBox="1"/>
            <p:nvPr/>
          </p:nvSpPr>
          <p:spPr>
            <a:xfrm>
              <a:off x="4529358" y="2407215"/>
              <a:ext cx="1491466" cy="29700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chemeClr val="bg1"/>
                  </a:solidFill>
                  <a:latin typeface="Arial Narrow" panose="020B0606020202030204" pitchFamily="34" charset="0"/>
                </a:rPr>
                <a:t>Microservice 1</a:t>
              </a:r>
            </a:p>
          </p:txBody>
        </p:sp>
        <p:sp>
          <p:nvSpPr>
            <p:cNvPr id="156" name="Cube 155"/>
            <p:cNvSpPr/>
            <p:nvPr/>
          </p:nvSpPr>
          <p:spPr>
            <a:xfrm>
              <a:off x="4908636" y="2905353"/>
              <a:ext cx="692094" cy="139752"/>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UI</a:t>
              </a:r>
            </a:p>
          </p:txBody>
        </p:sp>
        <p:sp>
          <p:nvSpPr>
            <p:cNvPr id="157" name="Cube 156"/>
            <p:cNvSpPr/>
            <p:nvPr/>
          </p:nvSpPr>
          <p:spPr>
            <a:xfrm>
              <a:off x="4908636" y="3058551"/>
              <a:ext cx="692094" cy="129667"/>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APII</a:t>
              </a:r>
            </a:p>
          </p:txBody>
        </p:sp>
        <p:sp>
          <p:nvSpPr>
            <p:cNvPr id="158" name="Cube 157"/>
            <p:cNvSpPr/>
            <p:nvPr/>
          </p:nvSpPr>
          <p:spPr>
            <a:xfrm>
              <a:off x="4908636" y="3206002"/>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Logic</a:t>
              </a:r>
            </a:p>
          </p:txBody>
        </p:sp>
        <p:sp>
          <p:nvSpPr>
            <p:cNvPr id="159" name="Cube 158"/>
            <p:cNvSpPr/>
            <p:nvPr/>
          </p:nvSpPr>
          <p:spPr>
            <a:xfrm>
              <a:off x="4908636" y="3355358"/>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Data</a:t>
              </a:r>
            </a:p>
          </p:txBody>
        </p:sp>
      </p:grpSp>
      <p:sp>
        <p:nvSpPr>
          <p:cNvPr id="163" name="TextBox 162"/>
          <p:cNvSpPr txBox="1"/>
          <p:nvPr/>
        </p:nvSpPr>
        <p:spPr>
          <a:xfrm>
            <a:off x="4546830" y="1903343"/>
            <a:ext cx="3175118" cy="261610"/>
          </a:xfrm>
          <a:prstGeom prst="rect">
            <a:avLst/>
          </a:prstGeom>
          <a:solidFill>
            <a:srgbClr val="E9EFFB"/>
          </a:solidFill>
        </p:spPr>
        <p:txBody>
          <a:bodyPr wrap="square" rtlCol="0">
            <a:spAutoFit/>
          </a:bodyPr>
          <a:lstStyle/>
          <a:p>
            <a:pPr algn="ctr"/>
            <a:r>
              <a:rPr lang="en-US" sz="1100" b="1" dirty="0">
                <a:solidFill>
                  <a:srgbClr val="1E4191">
                    <a:lumMod val="60000"/>
                    <a:lumOff val="40000"/>
                  </a:srgbClr>
                </a:solidFill>
              </a:rPr>
              <a:t>Package as Microservice(s)</a:t>
            </a:r>
          </a:p>
        </p:txBody>
      </p:sp>
      <p:grpSp>
        <p:nvGrpSpPr>
          <p:cNvPr id="186" name="Group 185"/>
          <p:cNvGrpSpPr/>
          <p:nvPr/>
        </p:nvGrpSpPr>
        <p:grpSpPr>
          <a:xfrm>
            <a:off x="5520666" y="2246397"/>
            <a:ext cx="1096900" cy="1254626"/>
            <a:chOff x="4529358" y="2246397"/>
            <a:chExt cx="1491466" cy="1424375"/>
          </a:xfrm>
        </p:grpSpPr>
        <p:sp>
          <p:nvSpPr>
            <p:cNvPr id="187" name="Hexagon 186"/>
            <p:cNvSpPr/>
            <p:nvPr/>
          </p:nvSpPr>
          <p:spPr>
            <a:xfrm rot="5400000">
              <a:off x="4539598" y="2254651"/>
              <a:ext cx="1424375" cy="1407868"/>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88" name="Diamond 187"/>
            <p:cNvSpPr/>
            <p:nvPr/>
          </p:nvSpPr>
          <p:spPr>
            <a:xfrm>
              <a:off x="4587079" y="2248789"/>
              <a:ext cx="1316731" cy="62583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89" name="TextBox 26"/>
            <p:cNvSpPr txBox="1"/>
            <p:nvPr/>
          </p:nvSpPr>
          <p:spPr>
            <a:xfrm>
              <a:off x="4529358" y="2407215"/>
              <a:ext cx="1491466" cy="29700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chemeClr val="bg1"/>
                  </a:solidFill>
                  <a:latin typeface="Arial Narrow" panose="020B0606020202030204" pitchFamily="34" charset="0"/>
                </a:rPr>
                <a:t>Microservice 2</a:t>
              </a:r>
            </a:p>
          </p:txBody>
        </p:sp>
        <p:sp>
          <p:nvSpPr>
            <p:cNvPr id="190" name="Cube 189"/>
            <p:cNvSpPr/>
            <p:nvPr/>
          </p:nvSpPr>
          <p:spPr>
            <a:xfrm>
              <a:off x="4908636" y="2905353"/>
              <a:ext cx="692094" cy="139752"/>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UI</a:t>
              </a:r>
            </a:p>
          </p:txBody>
        </p:sp>
        <p:sp>
          <p:nvSpPr>
            <p:cNvPr id="192" name="Cube 191"/>
            <p:cNvSpPr/>
            <p:nvPr/>
          </p:nvSpPr>
          <p:spPr>
            <a:xfrm>
              <a:off x="4908636" y="3058551"/>
              <a:ext cx="692094" cy="129667"/>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API</a:t>
              </a:r>
            </a:p>
          </p:txBody>
        </p:sp>
        <p:sp>
          <p:nvSpPr>
            <p:cNvPr id="193" name="Cube 192"/>
            <p:cNvSpPr/>
            <p:nvPr/>
          </p:nvSpPr>
          <p:spPr>
            <a:xfrm>
              <a:off x="4908636" y="3206002"/>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Logic</a:t>
              </a:r>
            </a:p>
          </p:txBody>
        </p:sp>
        <p:sp>
          <p:nvSpPr>
            <p:cNvPr id="195" name="Cube 194"/>
            <p:cNvSpPr/>
            <p:nvPr/>
          </p:nvSpPr>
          <p:spPr>
            <a:xfrm>
              <a:off x="4908636" y="3355358"/>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Data</a:t>
              </a:r>
            </a:p>
          </p:txBody>
        </p:sp>
      </p:grpSp>
      <p:grpSp>
        <p:nvGrpSpPr>
          <p:cNvPr id="196" name="Group 195"/>
          <p:cNvGrpSpPr/>
          <p:nvPr/>
        </p:nvGrpSpPr>
        <p:grpSpPr>
          <a:xfrm>
            <a:off x="6637476" y="2246397"/>
            <a:ext cx="1096900" cy="1254626"/>
            <a:chOff x="4529358" y="2246397"/>
            <a:chExt cx="1491466" cy="1424375"/>
          </a:xfrm>
        </p:grpSpPr>
        <p:sp>
          <p:nvSpPr>
            <p:cNvPr id="197" name="Hexagon 196"/>
            <p:cNvSpPr/>
            <p:nvPr/>
          </p:nvSpPr>
          <p:spPr>
            <a:xfrm rot="5400000">
              <a:off x="4539598" y="2254651"/>
              <a:ext cx="1424375" cy="1407868"/>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98" name="Diamond 197"/>
            <p:cNvSpPr/>
            <p:nvPr/>
          </p:nvSpPr>
          <p:spPr>
            <a:xfrm>
              <a:off x="4587079" y="2248789"/>
              <a:ext cx="1316731" cy="62583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p>
          </p:txBody>
        </p:sp>
        <p:sp>
          <p:nvSpPr>
            <p:cNvPr id="199" name="TextBox 26"/>
            <p:cNvSpPr txBox="1"/>
            <p:nvPr/>
          </p:nvSpPr>
          <p:spPr>
            <a:xfrm>
              <a:off x="4529358" y="2407215"/>
              <a:ext cx="1491466" cy="29700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chemeClr val="bg1"/>
                  </a:solidFill>
                  <a:latin typeface="Arial Narrow" panose="020B0606020202030204" pitchFamily="34" charset="0"/>
                </a:rPr>
                <a:t>Microservice n</a:t>
              </a:r>
            </a:p>
          </p:txBody>
        </p:sp>
        <p:sp>
          <p:nvSpPr>
            <p:cNvPr id="200" name="Cube 199"/>
            <p:cNvSpPr/>
            <p:nvPr/>
          </p:nvSpPr>
          <p:spPr>
            <a:xfrm>
              <a:off x="4908636" y="2905353"/>
              <a:ext cx="692094" cy="139752"/>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UI</a:t>
              </a:r>
            </a:p>
          </p:txBody>
        </p:sp>
        <p:sp>
          <p:nvSpPr>
            <p:cNvPr id="208" name="Cube 207"/>
            <p:cNvSpPr/>
            <p:nvPr/>
          </p:nvSpPr>
          <p:spPr>
            <a:xfrm>
              <a:off x="4908636" y="3058551"/>
              <a:ext cx="692094" cy="129667"/>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API</a:t>
              </a:r>
            </a:p>
          </p:txBody>
        </p:sp>
        <p:sp>
          <p:nvSpPr>
            <p:cNvPr id="211" name="Cube 210"/>
            <p:cNvSpPr/>
            <p:nvPr/>
          </p:nvSpPr>
          <p:spPr>
            <a:xfrm>
              <a:off x="4908636" y="3206002"/>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Logic</a:t>
              </a:r>
            </a:p>
          </p:txBody>
        </p:sp>
        <p:sp>
          <p:nvSpPr>
            <p:cNvPr id="213" name="Cube 212"/>
            <p:cNvSpPr/>
            <p:nvPr/>
          </p:nvSpPr>
          <p:spPr>
            <a:xfrm>
              <a:off x="4908636" y="3355358"/>
              <a:ext cx="692094" cy="136870"/>
            </a:xfrm>
            <a:prstGeom prst="cube">
              <a:avLst/>
            </a:prstGeom>
            <a:noFill/>
            <a:ln>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00" b="1" dirty="0">
                  <a:solidFill>
                    <a:schemeClr val="tx1">
                      <a:lumMod val="60000"/>
                      <a:lumOff val="40000"/>
                    </a:schemeClr>
                  </a:solidFill>
                </a:rPr>
                <a:t>Data</a:t>
              </a:r>
            </a:p>
          </p:txBody>
        </p:sp>
      </p:grpSp>
      <p:grpSp>
        <p:nvGrpSpPr>
          <p:cNvPr id="216" name="Group 215"/>
          <p:cNvGrpSpPr/>
          <p:nvPr/>
        </p:nvGrpSpPr>
        <p:grpSpPr>
          <a:xfrm>
            <a:off x="8986726" y="3529894"/>
            <a:ext cx="642083" cy="741383"/>
            <a:chOff x="3333515" y="327896"/>
            <a:chExt cx="991955" cy="1032715"/>
          </a:xfrm>
        </p:grpSpPr>
        <p:sp>
          <p:nvSpPr>
            <p:cNvPr id="217" name="Hexagon 216"/>
            <p:cNvSpPr/>
            <p:nvPr/>
          </p:nvSpPr>
          <p:spPr>
            <a:xfrm rot="5400000">
              <a:off x="3297635" y="376076"/>
              <a:ext cx="1032715" cy="936355"/>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218" name="Diamond 217"/>
            <p:cNvSpPr/>
            <p:nvPr/>
          </p:nvSpPr>
          <p:spPr>
            <a:xfrm>
              <a:off x="3356430" y="340628"/>
              <a:ext cx="909334" cy="42072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219" name="TextBox 26"/>
            <p:cNvSpPr txBox="1"/>
            <p:nvPr/>
          </p:nvSpPr>
          <p:spPr>
            <a:xfrm>
              <a:off x="3333515" y="444495"/>
              <a:ext cx="991955" cy="2572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a:solidFill>
                    <a:schemeClr val="bg1"/>
                  </a:solidFill>
                  <a:latin typeface="Arial Narrow" panose="020B0606020202030204" pitchFamily="34" charset="0"/>
                </a:rPr>
                <a:t>Microservice 2</a:t>
              </a:r>
            </a:p>
          </p:txBody>
        </p:sp>
      </p:grpSp>
      <p:grpSp>
        <p:nvGrpSpPr>
          <p:cNvPr id="220" name="Group 219"/>
          <p:cNvGrpSpPr/>
          <p:nvPr/>
        </p:nvGrpSpPr>
        <p:grpSpPr>
          <a:xfrm>
            <a:off x="9706053" y="3527213"/>
            <a:ext cx="642083" cy="741383"/>
            <a:chOff x="3333515" y="327896"/>
            <a:chExt cx="991955" cy="1032715"/>
          </a:xfrm>
        </p:grpSpPr>
        <p:sp>
          <p:nvSpPr>
            <p:cNvPr id="221" name="Hexagon 220"/>
            <p:cNvSpPr/>
            <p:nvPr/>
          </p:nvSpPr>
          <p:spPr>
            <a:xfrm rot="5400000">
              <a:off x="3297635" y="376076"/>
              <a:ext cx="1032715" cy="936355"/>
            </a:xfrm>
            <a:prstGeom prst="hexagon">
              <a:avLst/>
            </a:prstGeom>
            <a:no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222" name="Diamond 221"/>
            <p:cNvSpPr/>
            <p:nvPr/>
          </p:nvSpPr>
          <p:spPr>
            <a:xfrm>
              <a:off x="3356430" y="340628"/>
              <a:ext cx="909334" cy="420727"/>
            </a:xfrm>
            <a:prstGeom prst="diamond">
              <a:avLst/>
            </a:prstGeom>
            <a:solidFill>
              <a:schemeClr val="tx1">
                <a:lumMod val="60000"/>
                <a:lumOff val="40000"/>
              </a:schemeClr>
            </a:solidFill>
            <a:ln w="38100">
              <a:solidFill>
                <a:schemeClr val="tx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223" name="TextBox 26"/>
            <p:cNvSpPr txBox="1"/>
            <p:nvPr/>
          </p:nvSpPr>
          <p:spPr>
            <a:xfrm>
              <a:off x="3333515" y="444495"/>
              <a:ext cx="991955" cy="2572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 dirty="0">
                  <a:solidFill>
                    <a:schemeClr val="bg1"/>
                  </a:solidFill>
                  <a:latin typeface="Arial Narrow" panose="020B0606020202030204" pitchFamily="34" charset="0"/>
                </a:rPr>
                <a:t>Microservice n</a:t>
              </a:r>
            </a:p>
          </p:txBody>
        </p:sp>
      </p:grpSp>
      <p:sp>
        <p:nvSpPr>
          <p:cNvPr id="224" name="TextBox 223"/>
          <p:cNvSpPr txBox="1"/>
          <p:nvPr/>
        </p:nvSpPr>
        <p:spPr>
          <a:xfrm>
            <a:off x="4754630" y="3554318"/>
            <a:ext cx="3095349" cy="261610"/>
          </a:xfrm>
          <a:prstGeom prst="rect">
            <a:avLst/>
          </a:prstGeom>
          <a:noFill/>
        </p:spPr>
        <p:txBody>
          <a:bodyPr wrap="square" rtlCol="0">
            <a:spAutoFit/>
          </a:bodyPr>
          <a:lstStyle/>
          <a:p>
            <a:pPr algn="r"/>
            <a:r>
              <a:rPr lang="en-US" sz="1100" b="1" dirty="0">
                <a:solidFill>
                  <a:srgbClr val="1E4191">
                    <a:lumMod val="60000"/>
                    <a:lumOff val="40000"/>
                  </a:srgbClr>
                </a:solidFill>
              </a:rPr>
              <a:t>Deploy on Microservices Platform</a:t>
            </a:r>
          </a:p>
        </p:txBody>
      </p:sp>
      <p:sp>
        <p:nvSpPr>
          <p:cNvPr id="39" name="Oval 38"/>
          <p:cNvSpPr/>
          <p:nvPr/>
        </p:nvSpPr>
        <p:spPr>
          <a:xfrm>
            <a:off x="3033158" y="1070771"/>
            <a:ext cx="312844" cy="312844"/>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0000"/>
                    <a:lumOff val="40000"/>
                  </a:schemeClr>
                </a:solidFill>
              </a:rPr>
              <a:t>1</a:t>
            </a:r>
          </a:p>
        </p:txBody>
      </p:sp>
      <p:sp>
        <p:nvSpPr>
          <p:cNvPr id="227" name="Oval 226"/>
          <p:cNvSpPr/>
          <p:nvPr/>
        </p:nvSpPr>
        <p:spPr>
          <a:xfrm>
            <a:off x="4673894" y="1881065"/>
            <a:ext cx="312844" cy="312844"/>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0000"/>
                    <a:lumOff val="40000"/>
                  </a:schemeClr>
                </a:solidFill>
              </a:rPr>
              <a:t>2</a:t>
            </a:r>
          </a:p>
        </p:txBody>
      </p:sp>
      <p:sp>
        <p:nvSpPr>
          <p:cNvPr id="228" name="Oval 227"/>
          <p:cNvSpPr/>
          <p:nvPr/>
        </p:nvSpPr>
        <p:spPr>
          <a:xfrm>
            <a:off x="5132040" y="3548319"/>
            <a:ext cx="312844" cy="312844"/>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0000"/>
                    <a:lumOff val="40000"/>
                  </a:schemeClr>
                </a:solidFill>
              </a:rPr>
              <a:t>3</a:t>
            </a:r>
          </a:p>
        </p:txBody>
      </p:sp>
      <p:sp>
        <p:nvSpPr>
          <p:cNvPr id="230" name="Oval 229"/>
          <p:cNvSpPr/>
          <p:nvPr/>
        </p:nvSpPr>
        <p:spPr>
          <a:xfrm>
            <a:off x="9815030" y="3084826"/>
            <a:ext cx="312844" cy="312844"/>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0000"/>
                    <a:lumOff val="40000"/>
                  </a:schemeClr>
                </a:solidFill>
              </a:rPr>
              <a:t>4</a:t>
            </a:r>
          </a:p>
        </p:txBody>
      </p:sp>
      <p:sp>
        <p:nvSpPr>
          <p:cNvPr id="231" name="Rectangle 230"/>
          <p:cNvSpPr/>
          <p:nvPr/>
        </p:nvSpPr>
        <p:spPr>
          <a:xfrm>
            <a:off x="8105777" y="2162693"/>
            <a:ext cx="2403679" cy="458812"/>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32" name="Hexagon 231"/>
          <p:cNvSpPr/>
          <p:nvPr/>
        </p:nvSpPr>
        <p:spPr>
          <a:xfrm>
            <a:off x="8267577" y="2267860"/>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Hexagon 232"/>
          <p:cNvSpPr/>
          <p:nvPr/>
        </p:nvSpPr>
        <p:spPr>
          <a:xfrm>
            <a:off x="8816054" y="2267860"/>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9357708" y="2267860"/>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Hexagon 234"/>
          <p:cNvSpPr/>
          <p:nvPr/>
        </p:nvSpPr>
        <p:spPr>
          <a:xfrm>
            <a:off x="9905892" y="2270132"/>
            <a:ext cx="357617" cy="291209"/>
          </a:xfrm>
          <a:prstGeom prst="hexagon">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extBox 235"/>
          <p:cNvSpPr txBox="1"/>
          <p:nvPr/>
        </p:nvSpPr>
        <p:spPr>
          <a:xfrm>
            <a:off x="10568424" y="2204660"/>
            <a:ext cx="1019175" cy="261610"/>
          </a:xfrm>
          <a:prstGeom prst="rect">
            <a:avLst/>
          </a:prstGeom>
          <a:noFill/>
        </p:spPr>
        <p:txBody>
          <a:bodyPr wrap="square" rtlCol="0">
            <a:spAutoFit/>
          </a:bodyPr>
          <a:lstStyle>
            <a:defPPr>
              <a:defRPr lang="en-US"/>
            </a:defPPr>
            <a:lvl1pPr>
              <a:defRPr sz="1100" b="1">
                <a:solidFill>
                  <a:srgbClr val="1E4191">
                    <a:lumMod val="60000"/>
                    <a:lumOff val="40000"/>
                  </a:srgbClr>
                </a:solidFill>
              </a:defRPr>
            </a:lvl1pPr>
          </a:lstStyle>
          <a:p>
            <a:r>
              <a:rPr lang="en-US" dirty="0"/>
              <a:t>API Layer</a:t>
            </a:r>
          </a:p>
        </p:txBody>
      </p:sp>
      <p:grpSp>
        <p:nvGrpSpPr>
          <p:cNvPr id="179" name="Group 178"/>
          <p:cNvGrpSpPr/>
          <p:nvPr/>
        </p:nvGrpSpPr>
        <p:grpSpPr>
          <a:xfrm>
            <a:off x="11010810" y="1504990"/>
            <a:ext cx="224658" cy="228189"/>
            <a:chOff x="6413828" y="3137946"/>
            <a:chExt cx="311865" cy="361840"/>
          </a:xfrm>
        </p:grpSpPr>
        <p:sp>
          <p:nvSpPr>
            <p:cNvPr id="184" name="Rounded Rectangle 183"/>
            <p:cNvSpPr/>
            <p:nvPr/>
          </p:nvSpPr>
          <p:spPr>
            <a:xfrm>
              <a:off x="6413828" y="3237604"/>
              <a:ext cx="311865" cy="262182"/>
            </a:xfrm>
            <a:prstGeom prst="roundRect">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Block Arc 184"/>
            <p:cNvSpPr/>
            <p:nvPr/>
          </p:nvSpPr>
          <p:spPr>
            <a:xfrm>
              <a:off x="6491241" y="3137946"/>
              <a:ext cx="167089" cy="194608"/>
            </a:xfrm>
            <a:prstGeom prst="blockArc">
              <a:avLst>
                <a:gd name="adj1" fmla="val 10800000"/>
                <a:gd name="adj2" fmla="val 3"/>
                <a:gd name="adj3" fmla="val 0"/>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1" name="Oval 200"/>
            <p:cNvSpPr/>
            <p:nvPr/>
          </p:nvSpPr>
          <p:spPr>
            <a:xfrm>
              <a:off x="6549252" y="3317673"/>
              <a:ext cx="50750" cy="51725"/>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6555367" y="3325898"/>
              <a:ext cx="37224" cy="74254"/>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9" name="TextBox 208"/>
          <p:cNvSpPr txBox="1"/>
          <p:nvPr/>
        </p:nvSpPr>
        <p:spPr>
          <a:xfrm>
            <a:off x="9929821" y="1486407"/>
            <a:ext cx="1190930" cy="230832"/>
          </a:xfrm>
          <a:prstGeom prst="rect">
            <a:avLst/>
          </a:prstGeom>
          <a:noFill/>
        </p:spPr>
        <p:txBody>
          <a:bodyPr wrap="square" rtlCol="0">
            <a:spAutoFit/>
          </a:bodyPr>
          <a:lstStyle/>
          <a:p>
            <a:r>
              <a:rPr lang="en-US" sz="900" b="1" dirty="0">
                <a:solidFill>
                  <a:srgbClr val="1E4191">
                    <a:lumMod val="60000"/>
                    <a:lumOff val="40000"/>
                  </a:srgbClr>
                </a:solidFill>
              </a:rPr>
              <a:t>Platform Security</a:t>
            </a:r>
          </a:p>
        </p:txBody>
      </p:sp>
      <p:grpSp>
        <p:nvGrpSpPr>
          <p:cNvPr id="214" name="Group 213"/>
          <p:cNvGrpSpPr/>
          <p:nvPr/>
        </p:nvGrpSpPr>
        <p:grpSpPr>
          <a:xfrm>
            <a:off x="10188018" y="1990595"/>
            <a:ext cx="224658" cy="228189"/>
            <a:chOff x="6413828" y="3137946"/>
            <a:chExt cx="311865" cy="361840"/>
          </a:xfrm>
        </p:grpSpPr>
        <p:sp>
          <p:nvSpPr>
            <p:cNvPr id="215" name="Rounded Rectangle 214"/>
            <p:cNvSpPr/>
            <p:nvPr/>
          </p:nvSpPr>
          <p:spPr>
            <a:xfrm>
              <a:off x="6413828" y="3237604"/>
              <a:ext cx="311865" cy="262182"/>
            </a:xfrm>
            <a:prstGeom prst="roundRect">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Block Arc 224"/>
            <p:cNvSpPr/>
            <p:nvPr/>
          </p:nvSpPr>
          <p:spPr>
            <a:xfrm>
              <a:off x="6491241" y="3137946"/>
              <a:ext cx="167089" cy="194608"/>
            </a:xfrm>
            <a:prstGeom prst="blockArc">
              <a:avLst>
                <a:gd name="adj1" fmla="val 10800000"/>
                <a:gd name="adj2" fmla="val 3"/>
                <a:gd name="adj3" fmla="val 0"/>
              </a:avLst>
            </a:prstGeom>
            <a:no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6" name="Oval 225"/>
            <p:cNvSpPr/>
            <p:nvPr/>
          </p:nvSpPr>
          <p:spPr>
            <a:xfrm>
              <a:off x="6549252" y="3317673"/>
              <a:ext cx="50750" cy="51725"/>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p:nvSpPr>
          <p:spPr>
            <a:xfrm>
              <a:off x="6555367" y="3325898"/>
              <a:ext cx="37224" cy="74254"/>
            </a:xfrm>
            <a:prstGeom prst="ellipse">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8" name="TextBox 237"/>
          <p:cNvSpPr txBox="1"/>
          <p:nvPr/>
        </p:nvSpPr>
        <p:spPr>
          <a:xfrm>
            <a:off x="10347713" y="1952145"/>
            <a:ext cx="1105381" cy="230832"/>
          </a:xfrm>
          <a:prstGeom prst="rect">
            <a:avLst/>
          </a:prstGeom>
          <a:noFill/>
        </p:spPr>
        <p:txBody>
          <a:bodyPr wrap="square" rtlCol="0">
            <a:spAutoFit/>
          </a:bodyPr>
          <a:lstStyle/>
          <a:p>
            <a:r>
              <a:rPr lang="en-US" sz="900" b="1" dirty="0">
                <a:solidFill>
                  <a:srgbClr val="1E4191">
                    <a:lumMod val="60000"/>
                    <a:lumOff val="40000"/>
                  </a:srgbClr>
                </a:solidFill>
              </a:rPr>
              <a:t>API Security</a:t>
            </a:r>
          </a:p>
        </p:txBody>
      </p:sp>
    </p:spTree>
    <p:extLst>
      <p:ext uri="{BB962C8B-B14F-4D97-AF65-F5344CB8AC3E}">
        <p14:creationId xmlns:p14="http://schemas.microsoft.com/office/powerpoint/2010/main" val="3136212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p:cNvSpPr/>
          <p:nvPr/>
        </p:nvSpPr>
        <p:spPr>
          <a:xfrm>
            <a:off x="6696112" y="861385"/>
            <a:ext cx="1356764" cy="5106991"/>
          </a:xfrm>
          <a:prstGeom prst="rect">
            <a:avLst/>
          </a:prstGeom>
          <a:solidFill>
            <a:srgbClr val="F2F9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bject 4"/>
          <p:cNvSpPr/>
          <p:nvPr/>
        </p:nvSpPr>
        <p:spPr>
          <a:xfrm>
            <a:off x="1" y="0"/>
            <a:ext cx="12192000"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117"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p:txBody>
          <a:bodyPr/>
          <a:lstStyle/>
          <a:p>
            <a:r>
              <a:rPr lang="en-US" sz="3200" dirty="0" err="1">
                <a:solidFill>
                  <a:schemeClr val="bg1"/>
                </a:solidFill>
              </a:rPr>
              <a:t>InSight</a:t>
            </a:r>
            <a:r>
              <a:rPr lang="en-US" sz="3200" dirty="0">
                <a:solidFill>
                  <a:schemeClr val="bg1"/>
                </a:solidFill>
              </a:rPr>
              <a:t> Opportunity Landscape</a:t>
            </a:r>
          </a:p>
        </p:txBody>
      </p:sp>
      <p:sp>
        <p:nvSpPr>
          <p:cNvPr id="4" name="Flowchart: Preparation 3"/>
          <p:cNvSpPr/>
          <p:nvPr/>
        </p:nvSpPr>
        <p:spPr>
          <a:xfrm>
            <a:off x="4634011" y="1587086"/>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5" name="TextBox 4"/>
          <p:cNvSpPr txBox="1"/>
          <p:nvPr/>
        </p:nvSpPr>
        <p:spPr>
          <a:xfrm>
            <a:off x="4586734" y="2041784"/>
            <a:ext cx="551754" cy="276999"/>
          </a:xfrm>
          <a:prstGeom prst="rect">
            <a:avLst/>
          </a:prstGeom>
          <a:noFill/>
        </p:spPr>
        <p:txBody>
          <a:bodyPr wrap="none" rtlCol="0">
            <a:spAutoFit/>
          </a:bodyPr>
          <a:lstStyle/>
          <a:p>
            <a:pPr algn="ctr"/>
            <a:r>
              <a:rPr lang="en-US" sz="1200" b="1" dirty="0">
                <a:solidFill>
                  <a:schemeClr val="tx1">
                    <a:lumMod val="60000"/>
                    <a:lumOff val="40000"/>
                  </a:schemeClr>
                </a:solidFill>
              </a:rPr>
              <a:t>Sites</a:t>
            </a:r>
          </a:p>
        </p:txBody>
      </p:sp>
      <p:sp>
        <p:nvSpPr>
          <p:cNvPr id="43" name="Flowchart: Preparation 42"/>
          <p:cNvSpPr/>
          <p:nvPr/>
        </p:nvSpPr>
        <p:spPr>
          <a:xfrm>
            <a:off x="4634011" y="2646303"/>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44" name="TextBox 43"/>
          <p:cNvSpPr txBox="1"/>
          <p:nvPr/>
        </p:nvSpPr>
        <p:spPr>
          <a:xfrm>
            <a:off x="4359910" y="3101001"/>
            <a:ext cx="1005403" cy="276999"/>
          </a:xfrm>
          <a:prstGeom prst="rect">
            <a:avLst/>
          </a:prstGeom>
          <a:noFill/>
        </p:spPr>
        <p:txBody>
          <a:bodyPr wrap="none" rtlCol="0">
            <a:spAutoFit/>
          </a:bodyPr>
          <a:lstStyle/>
          <a:p>
            <a:pPr algn="ctr"/>
            <a:r>
              <a:rPr lang="en-US" sz="1200" b="1" dirty="0">
                <a:solidFill>
                  <a:schemeClr val="tx1">
                    <a:lumMod val="60000"/>
                    <a:lumOff val="40000"/>
                  </a:schemeClr>
                </a:solidFill>
              </a:rPr>
              <a:t>Controllers</a:t>
            </a:r>
          </a:p>
        </p:txBody>
      </p:sp>
      <p:sp>
        <p:nvSpPr>
          <p:cNvPr id="45" name="Flowchart: Preparation 44"/>
          <p:cNvSpPr/>
          <p:nvPr/>
        </p:nvSpPr>
        <p:spPr>
          <a:xfrm>
            <a:off x="4681388" y="4247832"/>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46" name="TextBox 45"/>
          <p:cNvSpPr txBox="1"/>
          <p:nvPr/>
        </p:nvSpPr>
        <p:spPr>
          <a:xfrm>
            <a:off x="4566786" y="4672400"/>
            <a:ext cx="686406" cy="276999"/>
          </a:xfrm>
          <a:prstGeom prst="rect">
            <a:avLst/>
          </a:prstGeom>
          <a:noFill/>
        </p:spPr>
        <p:txBody>
          <a:bodyPr wrap="none" rtlCol="0">
            <a:spAutoFit/>
          </a:bodyPr>
          <a:lstStyle/>
          <a:p>
            <a:pPr algn="ctr"/>
            <a:r>
              <a:rPr lang="en-US" sz="1200" b="1" dirty="0">
                <a:solidFill>
                  <a:schemeClr val="tx1">
                    <a:lumMod val="60000"/>
                    <a:lumOff val="40000"/>
                  </a:schemeClr>
                </a:solidFill>
              </a:rPr>
              <a:t>Assets</a:t>
            </a:r>
          </a:p>
        </p:txBody>
      </p:sp>
      <p:sp>
        <p:nvSpPr>
          <p:cNvPr id="47" name="Flowchart: Preparation 46"/>
          <p:cNvSpPr/>
          <p:nvPr/>
        </p:nvSpPr>
        <p:spPr>
          <a:xfrm>
            <a:off x="4681388" y="4974096"/>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48" name="TextBox 47"/>
          <p:cNvSpPr txBox="1"/>
          <p:nvPr/>
        </p:nvSpPr>
        <p:spPr>
          <a:xfrm>
            <a:off x="4400875" y="5398664"/>
            <a:ext cx="1018227" cy="276999"/>
          </a:xfrm>
          <a:prstGeom prst="rect">
            <a:avLst/>
          </a:prstGeom>
          <a:noFill/>
        </p:spPr>
        <p:txBody>
          <a:bodyPr wrap="none" rtlCol="0">
            <a:spAutoFit/>
          </a:bodyPr>
          <a:lstStyle/>
          <a:p>
            <a:pPr algn="ctr"/>
            <a:r>
              <a:rPr lang="en-US" sz="1200" b="1" dirty="0">
                <a:solidFill>
                  <a:schemeClr val="tx1">
                    <a:lumMod val="60000"/>
                    <a:lumOff val="40000"/>
                  </a:schemeClr>
                </a:solidFill>
              </a:rPr>
              <a:t>Parameters</a:t>
            </a:r>
          </a:p>
        </p:txBody>
      </p:sp>
      <p:sp>
        <p:nvSpPr>
          <p:cNvPr id="49" name="Flowchart: Preparation 48"/>
          <p:cNvSpPr/>
          <p:nvPr/>
        </p:nvSpPr>
        <p:spPr>
          <a:xfrm>
            <a:off x="490334" y="1587086"/>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50" name="TextBox 49"/>
          <p:cNvSpPr txBox="1"/>
          <p:nvPr/>
        </p:nvSpPr>
        <p:spPr>
          <a:xfrm>
            <a:off x="421416" y="2041784"/>
            <a:ext cx="595036" cy="461665"/>
          </a:xfrm>
          <a:prstGeom prst="rect">
            <a:avLst/>
          </a:prstGeom>
          <a:noFill/>
        </p:spPr>
        <p:txBody>
          <a:bodyPr wrap="none" rtlCol="0">
            <a:spAutoFit/>
          </a:bodyPr>
          <a:lstStyle/>
          <a:p>
            <a:pPr algn="ctr"/>
            <a:r>
              <a:rPr lang="en-US" sz="1200" b="1" dirty="0">
                <a:solidFill>
                  <a:schemeClr val="tx1">
                    <a:lumMod val="60000"/>
                    <a:lumOff val="40000"/>
                  </a:schemeClr>
                </a:solidFill>
              </a:rPr>
              <a:t>User </a:t>
            </a:r>
            <a:br>
              <a:rPr lang="en-US" sz="1200" b="1" dirty="0">
                <a:solidFill>
                  <a:schemeClr val="tx1">
                    <a:lumMod val="60000"/>
                    <a:lumOff val="40000"/>
                  </a:schemeClr>
                </a:solidFill>
              </a:rPr>
            </a:br>
            <a:r>
              <a:rPr lang="en-US" sz="1200" b="1" dirty="0" err="1">
                <a:solidFill>
                  <a:schemeClr val="tx1">
                    <a:lumMod val="60000"/>
                    <a:lumOff val="40000"/>
                  </a:schemeClr>
                </a:solidFill>
              </a:rPr>
              <a:t>Mgmt</a:t>
            </a:r>
            <a:endParaRPr lang="en-US" sz="1200" b="1" dirty="0">
              <a:solidFill>
                <a:schemeClr val="tx1">
                  <a:lumMod val="60000"/>
                  <a:lumOff val="40000"/>
                </a:schemeClr>
              </a:solidFill>
            </a:endParaRPr>
          </a:p>
        </p:txBody>
      </p:sp>
      <p:sp>
        <p:nvSpPr>
          <p:cNvPr id="51" name="Flowchart: Preparation 50"/>
          <p:cNvSpPr/>
          <p:nvPr/>
        </p:nvSpPr>
        <p:spPr>
          <a:xfrm>
            <a:off x="490334" y="2675329"/>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52" name="TextBox 51"/>
          <p:cNvSpPr txBox="1"/>
          <p:nvPr/>
        </p:nvSpPr>
        <p:spPr>
          <a:xfrm>
            <a:off x="421416" y="3099897"/>
            <a:ext cx="595036" cy="461665"/>
          </a:xfrm>
          <a:prstGeom prst="rect">
            <a:avLst/>
          </a:prstGeom>
          <a:noFill/>
        </p:spPr>
        <p:txBody>
          <a:bodyPr wrap="none" rtlCol="0">
            <a:spAutoFit/>
          </a:bodyPr>
          <a:lstStyle/>
          <a:p>
            <a:pPr algn="ctr"/>
            <a:r>
              <a:rPr lang="en-US" sz="1200" b="1" dirty="0">
                <a:solidFill>
                  <a:schemeClr val="tx1">
                    <a:lumMod val="60000"/>
                    <a:lumOff val="40000"/>
                  </a:schemeClr>
                </a:solidFill>
              </a:rPr>
              <a:t>Role </a:t>
            </a:r>
            <a:br>
              <a:rPr lang="en-US" sz="1200" b="1" dirty="0">
                <a:solidFill>
                  <a:schemeClr val="tx1">
                    <a:lumMod val="60000"/>
                    <a:lumOff val="40000"/>
                  </a:schemeClr>
                </a:solidFill>
              </a:rPr>
            </a:br>
            <a:r>
              <a:rPr lang="en-US" sz="1200" b="1" dirty="0" err="1">
                <a:solidFill>
                  <a:schemeClr val="tx1">
                    <a:lumMod val="60000"/>
                    <a:lumOff val="40000"/>
                  </a:schemeClr>
                </a:solidFill>
              </a:rPr>
              <a:t>Mgmt</a:t>
            </a:r>
            <a:endParaRPr lang="en-US" sz="1200" b="1" dirty="0">
              <a:solidFill>
                <a:schemeClr val="tx1">
                  <a:lumMod val="60000"/>
                  <a:lumOff val="40000"/>
                </a:schemeClr>
              </a:solidFill>
            </a:endParaRPr>
          </a:p>
        </p:txBody>
      </p:sp>
      <p:sp>
        <p:nvSpPr>
          <p:cNvPr id="53" name="Flowchart: Preparation 52"/>
          <p:cNvSpPr/>
          <p:nvPr/>
        </p:nvSpPr>
        <p:spPr>
          <a:xfrm>
            <a:off x="5886338" y="3149754"/>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54" name="TextBox 53"/>
          <p:cNvSpPr txBox="1"/>
          <p:nvPr/>
        </p:nvSpPr>
        <p:spPr>
          <a:xfrm>
            <a:off x="5681168" y="3604452"/>
            <a:ext cx="867546" cy="276999"/>
          </a:xfrm>
          <a:prstGeom prst="rect">
            <a:avLst/>
          </a:prstGeom>
          <a:noFill/>
        </p:spPr>
        <p:txBody>
          <a:bodyPr wrap="none" rtlCol="0">
            <a:spAutoFit/>
          </a:bodyPr>
          <a:lstStyle/>
          <a:p>
            <a:pPr algn="ctr"/>
            <a:r>
              <a:rPr lang="en-US" sz="1200" b="1" dirty="0">
                <a:solidFill>
                  <a:schemeClr val="tx1">
                    <a:lumMod val="60000"/>
                    <a:lumOff val="40000"/>
                  </a:schemeClr>
                </a:solidFill>
              </a:rPr>
              <a:t>Analytics</a:t>
            </a:r>
          </a:p>
        </p:txBody>
      </p:sp>
      <p:sp>
        <p:nvSpPr>
          <p:cNvPr id="57" name="Flowchart: Preparation 56"/>
          <p:cNvSpPr/>
          <p:nvPr/>
        </p:nvSpPr>
        <p:spPr>
          <a:xfrm>
            <a:off x="7074999" y="1529478"/>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58" name="TextBox 57"/>
          <p:cNvSpPr txBox="1"/>
          <p:nvPr/>
        </p:nvSpPr>
        <p:spPr>
          <a:xfrm>
            <a:off x="6855400" y="1984176"/>
            <a:ext cx="896399" cy="461665"/>
          </a:xfrm>
          <a:prstGeom prst="rect">
            <a:avLst/>
          </a:prstGeom>
          <a:noFill/>
        </p:spPr>
        <p:txBody>
          <a:bodyPr wrap="none" rtlCol="0">
            <a:spAutoFit/>
          </a:bodyPr>
          <a:lstStyle/>
          <a:p>
            <a:pPr algn="ctr"/>
            <a:r>
              <a:rPr lang="en-US" sz="1200" b="1" dirty="0">
                <a:solidFill>
                  <a:schemeClr val="tx1">
                    <a:lumMod val="60000"/>
                    <a:lumOff val="40000"/>
                  </a:schemeClr>
                </a:solidFill>
              </a:rPr>
              <a:t>Reports</a:t>
            </a:r>
            <a:br>
              <a:rPr lang="en-US" sz="1200" b="1" dirty="0">
                <a:solidFill>
                  <a:schemeClr val="tx1">
                    <a:lumMod val="60000"/>
                    <a:lumOff val="40000"/>
                  </a:schemeClr>
                </a:solidFill>
              </a:rPr>
            </a:br>
            <a:r>
              <a:rPr lang="en-US" sz="1200" b="1" dirty="0">
                <a:solidFill>
                  <a:schemeClr val="tx1">
                    <a:lumMod val="60000"/>
                    <a:lumOff val="40000"/>
                  </a:schemeClr>
                </a:solidFill>
              </a:rPr>
              <a:t>Definition</a:t>
            </a:r>
          </a:p>
        </p:txBody>
      </p:sp>
      <p:sp>
        <p:nvSpPr>
          <p:cNvPr id="59" name="Flowchart: Preparation 58"/>
          <p:cNvSpPr/>
          <p:nvPr/>
        </p:nvSpPr>
        <p:spPr>
          <a:xfrm>
            <a:off x="1686376" y="1587086"/>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60" name="TextBox 59"/>
          <p:cNvSpPr txBox="1"/>
          <p:nvPr/>
        </p:nvSpPr>
        <p:spPr>
          <a:xfrm>
            <a:off x="1478830" y="2041784"/>
            <a:ext cx="843501" cy="461665"/>
          </a:xfrm>
          <a:prstGeom prst="rect">
            <a:avLst/>
          </a:prstGeom>
          <a:noFill/>
        </p:spPr>
        <p:txBody>
          <a:bodyPr wrap="none" rtlCol="0">
            <a:spAutoFit/>
          </a:bodyPr>
          <a:lstStyle/>
          <a:p>
            <a:pPr algn="ctr"/>
            <a:r>
              <a:rPr lang="en-US" sz="1200" b="1" dirty="0">
                <a:solidFill>
                  <a:schemeClr val="tx1">
                    <a:lumMod val="60000"/>
                    <a:lumOff val="40000"/>
                  </a:schemeClr>
                </a:solidFill>
              </a:rPr>
              <a:t>Account </a:t>
            </a:r>
            <a:br>
              <a:rPr lang="en-US" sz="1200" b="1" dirty="0">
                <a:solidFill>
                  <a:schemeClr val="tx1">
                    <a:lumMod val="60000"/>
                    <a:lumOff val="40000"/>
                  </a:schemeClr>
                </a:solidFill>
              </a:rPr>
            </a:br>
            <a:r>
              <a:rPr lang="en-US" sz="1200" b="1" dirty="0" err="1">
                <a:solidFill>
                  <a:schemeClr val="tx1">
                    <a:lumMod val="60000"/>
                    <a:lumOff val="40000"/>
                  </a:schemeClr>
                </a:solidFill>
              </a:rPr>
              <a:t>Mgmt</a:t>
            </a:r>
            <a:endParaRPr lang="en-US" sz="1200" b="1" dirty="0">
              <a:solidFill>
                <a:schemeClr val="tx1">
                  <a:lumMod val="60000"/>
                  <a:lumOff val="40000"/>
                </a:schemeClr>
              </a:solidFill>
            </a:endParaRPr>
          </a:p>
        </p:txBody>
      </p:sp>
      <p:sp>
        <p:nvSpPr>
          <p:cNvPr id="61" name="Flowchart: Preparation 60"/>
          <p:cNvSpPr/>
          <p:nvPr/>
        </p:nvSpPr>
        <p:spPr>
          <a:xfrm>
            <a:off x="1671980" y="3685183"/>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62" name="TextBox 61"/>
          <p:cNvSpPr txBox="1"/>
          <p:nvPr/>
        </p:nvSpPr>
        <p:spPr>
          <a:xfrm>
            <a:off x="1462001" y="4125523"/>
            <a:ext cx="877163" cy="461665"/>
          </a:xfrm>
          <a:prstGeom prst="rect">
            <a:avLst/>
          </a:prstGeom>
          <a:noFill/>
        </p:spPr>
        <p:txBody>
          <a:bodyPr wrap="none" rtlCol="0">
            <a:spAutoFit/>
          </a:bodyPr>
          <a:lstStyle/>
          <a:p>
            <a:pPr algn="ctr"/>
            <a:r>
              <a:rPr lang="en-US" sz="1200" b="1" dirty="0">
                <a:solidFill>
                  <a:schemeClr val="tx1">
                    <a:lumMod val="60000"/>
                    <a:lumOff val="40000"/>
                  </a:schemeClr>
                </a:solidFill>
              </a:rPr>
              <a:t>Inventory</a:t>
            </a:r>
            <a:br>
              <a:rPr lang="en-US" sz="1200" b="1" dirty="0">
                <a:solidFill>
                  <a:schemeClr val="tx1">
                    <a:lumMod val="60000"/>
                    <a:lumOff val="40000"/>
                  </a:schemeClr>
                </a:solidFill>
              </a:rPr>
            </a:br>
            <a:r>
              <a:rPr lang="en-US" sz="1200" b="1" dirty="0" err="1">
                <a:solidFill>
                  <a:schemeClr val="tx1">
                    <a:lumMod val="60000"/>
                    <a:lumOff val="40000"/>
                  </a:schemeClr>
                </a:solidFill>
              </a:rPr>
              <a:t>Mgmt</a:t>
            </a:r>
            <a:endParaRPr lang="en-US" sz="1200" b="1" dirty="0">
              <a:solidFill>
                <a:schemeClr val="tx1">
                  <a:lumMod val="60000"/>
                  <a:lumOff val="40000"/>
                </a:schemeClr>
              </a:solidFill>
            </a:endParaRPr>
          </a:p>
        </p:txBody>
      </p:sp>
      <p:grpSp>
        <p:nvGrpSpPr>
          <p:cNvPr id="14" name="Group 13"/>
          <p:cNvGrpSpPr/>
          <p:nvPr/>
        </p:nvGrpSpPr>
        <p:grpSpPr>
          <a:xfrm>
            <a:off x="2371886" y="1640277"/>
            <a:ext cx="790601" cy="894780"/>
            <a:chOff x="1341619" y="4439004"/>
            <a:chExt cx="790601" cy="894780"/>
          </a:xfrm>
        </p:grpSpPr>
        <p:sp>
          <p:nvSpPr>
            <p:cNvPr id="63" name="Flowchart: Preparation 62"/>
            <p:cNvSpPr/>
            <p:nvPr/>
          </p:nvSpPr>
          <p:spPr>
            <a:xfrm>
              <a:off x="1508319" y="4439004"/>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64" name="TextBox 63"/>
            <p:cNvSpPr txBox="1"/>
            <p:nvPr/>
          </p:nvSpPr>
          <p:spPr>
            <a:xfrm>
              <a:off x="1341619" y="4872119"/>
              <a:ext cx="790601" cy="461665"/>
            </a:xfrm>
            <a:prstGeom prst="rect">
              <a:avLst/>
            </a:prstGeom>
            <a:noFill/>
          </p:spPr>
          <p:txBody>
            <a:bodyPr wrap="none" rtlCol="0">
              <a:spAutoFit/>
            </a:bodyPr>
            <a:lstStyle/>
            <a:p>
              <a:pPr algn="ctr"/>
              <a:r>
                <a:rPr lang="en-US" sz="1200" b="1" dirty="0">
                  <a:solidFill>
                    <a:schemeClr val="tx1">
                      <a:lumMod val="60000"/>
                      <a:lumOff val="40000"/>
                    </a:schemeClr>
                  </a:solidFill>
                </a:rPr>
                <a:t>Value </a:t>
              </a:r>
              <a:br>
                <a:rPr lang="en-US" sz="1200" b="1" dirty="0">
                  <a:solidFill>
                    <a:schemeClr val="tx1">
                      <a:lumMod val="60000"/>
                      <a:lumOff val="40000"/>
                    </a:schemeClr>
                  </a:solidFill>
                </a:rPr>
              </a:br>
              <a:r>
                <a:rPr lang="en-US" sz="1200" b="1" dirty="0">
                  <a:solidFill>
                    <a:schemeClr val="tx1">
                      <a:lumMod val="60000"/>
                      <a:lumOff val="40000"/>
                    </a:schemeClr>
                  </a:solidFill>
                </a:rPr>
                <a:t>Projects</a:t>
              </a:r>
            </a:p>
          </p:txBody>
        </p:sp>
      </p:grpSp>
      <p:grpSp>
        <p:nvGrpSpPr>
          <p:cNvPr id="15" name="Group 14"/>
          <p:cNvGrpSpPr/>
          <p:nvPr/>
        </p:nvGrpSpPr>
        <p:grpSpPr>
          <a:xfrm>
            <a:off x="2469671" y="2657677"/>
            <a:ext cx="595035" cy="903885"/>
            <a:chOff x="1439404" y="5456404"/>
            <a:chExt cx="595035" cy="903885"/>
          </a:xfrm>
        </p:grpSpPr>
        <p:sp>
          <p:nvSpPr>
            <p:cNvPr id="65" name="Flowchart: Preparation 64"/>
            <p:cNvSpPr/>
            <p:nvPr/>
          </p:nvSpPr>
          <p:spPr>
            <a:xfrm>
              <a:off x="1508319" y="5456404"/>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66" name="TextBox 65"/>
            <p:cNvSpPr txBox="1"/>
            <p:nvPr/>
          </p:nvSpPr>
          <p:spPr>
            <a:xfrm>
              <a:off x="1439404" y="5898624"/>
              <a:ext cx="595035" cy="461665"/>
            </a:xfrm>
            <a:prstGeom prst="rect">
              <a:avLst/>
            </a:prstGeom>
            <a:noFill/>
          </p:spPr>
          <p:txBody>
            <a:bodyPr wrap="none" rtlCol="0">
              <a:spAutoFit/>
            </a:bodyPr>
            <a:lstStyle/>
            <a:p>
              <a:pPr algn="ctr"/>
              <a:r>
                <a:rPr lang="en-US" sz="1200" b="1" dirty="0">
                  <a:solidFill>
                    <a:schemeClr val="tx1">
                      <a:lumMod val="60000"/>
                      <a:lumOff val="40000"/>
                    </a:schemeClr>
                  </a:solidFill>
                </a:rPr>
                <a:t>File </a:t>
              </a:r>
            </a:p>
            <a:p>
              <a:pPr algn="ctr"/>
              <a:r>
                <a:rPr lang="en-US" sz="1200" b="1" dirty="0" err="1">
                  <a:solidFill>
                    <a:schemeClr val="tx1">
                      <a:lumMod val="60000"/>
                      <a:lumOff val="40000"/>
                    </a:schemeClr>
                  </a:solidFill>
                </a:rPr>
                <a:t>Mgmt</a:t>
              </a:r>
              <a:endParaRPr lang="en-US" sz="1200" b="1" dirty="0">
                <a:solidFill>
                  <a:schemeClr val="tx1">
                    <a:lumMod val="60000"/>
                    <a:lumOff val="40000"/>
                  </a:schemeClr>
                </a:solidFill>
              </a:endParaRPr>
            </a:p>
          </p:txBody>
        </p:sp>
      </p:grpSp>
      <p:sp>
        <p:nvSpPr>
          <p:cNvPr id="71" name="Flowchart: Preparation 70"/>
          <p:cNvSpPr/>
          <p:nvPr/>
        </p:nvSpPr>
        <p:spPr>
          <a:xfrm>
            <a:off x="3504353" y="1572670"/>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74" name="TextBox 73"/>
          <p:cNvSpPr txBox="1"/>
          <p:nvPr/>
        </p:nvSpPr>
        <p:spPr>
          <a:xfrm>
            <a:off x="3380934" y="1997238"/>
            <a:ext cx="704040" cy="276999"/>
          </a:xfrm>
          <a:prstGeom prst="rect">
            <a:avLst/>
          </a:prstGeom>
          <a:noFill/>
        </p:spPr>
        <p:txBody>
          <a:bodyPr wrap="none" rtlCol="0">
            <a:spAutoFit/>
          </a:bodyPr>
          <a:lstStyle/>
          <a:p>
            <a:pPr algn="ctr"/>
            <a:r>
              <a:rPr lang="en-US" sz="1200" b="1" dirty="0">
                <a:solidFill>
                  <a:schemeClr val="tx1">
                    <a:lumMod val="60000"/>
                    <a:lumOff val="40000"/>
                  </a:schemeClr>
                </a:solidFill>
              </a:rPr>
              <a:t>Alarms</a:t>
            </a:r>
          </a:p>
        </p:txBody>
      </p:sp>
      <p:sp>
        <p:nvSpPr>
          <p:cNvPr id="75" name="Flowchart: Preparation 74"/>
          <p:cNvSpPr/>
          <p:nvPr/>
        </p:nvSpPr>
        <p:spPr>
          <a:xfrm>
            <a:off x="3504353" y="2663209"/>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76" name="TextBox 75"/>
          <p:cNvSpPr txBox="1"/>
          <p:nvPr/>
        </p:nvSpPr>
        <p:spPr>
          <a:xfrm>
            <a:off x="3243877" y="3103549"/>
            <a:ext cx="978153" cy="276999"/>
          </a:xfrm>
          <a:prstGeom prst="rect">
            <a:avLst/>
          </a:prstGeom>
          <a:noFill/>
        </p:spPr>
        <p:txBody>
          <a:bodyPr wrap="none" rtlCol="0">
            <a:spAutoFit/>
          </a:bodyPr>
          <a:lstStyle/>
          <a:p>
            <a:pPr algn="ctr"/>
            <a:r>
              <a:rPr lang="en-US" sz="1200" b="1" dirty="0">
                <a:solidFill>
                  <a:schemeClr val="tx1">
                    <a:lumMod val="60000"/>
                    <a:lumOff val="40000"/>
                  </a:schemeClr>
                </a:solidFill>
              </a:rPr>
              <a:t>Comments</a:t>
            </a:r>
          </a:p>
        </p:txBody>
      </p:sp>
      <p:sp>
        <p:nvSpPr>
          <p:cNvPr id="77" name="Flowchart: Preparation 76"/>
          <p:cNvSpPr/>
          <p:nvPr/>
        </p:nvSpPr>
        <p:spPr>
          <a:xfrm>
            <a:off x="3504353" y="3687620"/>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78" name="TextBox 77"/>
          <p:cNvSpPr txBox="1"/>
          <p:nvPr/>
        </p:nvSpPr>
        <p:spPr>
          <a:xfrm>
            <a:off x="3190978" y="4120735"/>
            <a:ext cx="1083951" cy="276999"/>
          </a:xfrm>
          <a:prstGeom prst="rect">
            <a:avLst/>
          </a:prstGeom>
          <a:noFill/>
        </p:spPr>
        <p:txBody>
          <a:bodyPr wrap="none" rtlCol="0">
            <a:spAutoFit/>
          </a:bodyPr>
          <a:lstStyle/>
          <a:p>
            <a:pPr algn="ctr"/>
            <a:r>
              <a:rPr lang="en-US" sz="1200" b="1" dirty="0">
                <a:solidFill>
                  <a:schemeClr val="tx1">
                    <a:lumMod val="60000"/>
                    <a:lumOff val="40000"/>
                  </a:schemeClr>
                </a:solidFill>
              </a:rPr>
              <a:t>Annotations</a:t>
            </a:r>
          </a:p>
        </p:txBody>
      </p:sp>
      <p:sp>
        <p:nvSpPr>
          <p:cNvPr id="79" name="Flowchart: Preparation 78"/>
          <p:cNvSpPr/>
          <p:nvPr/>
        </p:nvSpPr>
        <p:spPr>
          <a:xfrm>
            <a:off x="3504353" y="4705020"/>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80" name="TextBox 79"/>
          <p:cNvSpPr txBox="1"/>
          <p:nvPr/>
        </p:nvSpPr>
        <p:spPr>
          <a:xfrm>
            <a:off x="3337653" y="5147240"/>
            <a:ext cx="790602" cy="461665"/>
          </a:xfrm>
          <a:prstGeom prst="rect">
            <a:avLst/>
          </a:prstGeom>
          <a:noFill/>
        </p:spPr>
        <p:txBody>
          <a:bodyPr wrap="none" rtlCol="0">
            <a:spAutoFit/>
          </a:bodyPr>
          <a:lstStyle/>
          <a:p>
            <a:pPr algn="ctr"/>
            <a:r>
              <a:rPr lang="en-US" sz="1200" b="1" dirty="0">
                <a:solidFill>
                  <a:schemeClr val="tx1">
                    <a:lumMod val="60000"/>
                    <a:lumOff val="40000"/>
                  </a:schemeClr>
                </a:solidFill>
              </a:rPr>
              <a:t>Missed </a:t>
            </a:r>
            <a:br>
              <a:rPr lang="en-US" sz="1200" b="1" dirty="0">
                <a:solidFill>
                  <a:schemeClr val="tx1">
                    <a:lumMod val="60000"/>
                    <a:lumOff val="40000"/>
                  </a:schemeClr>
                </a:solidFill>
              </a:rPr>
            </a:br>
            <a:r>
              <a:rPr lang="en-US" sz="1200" b="1" dirty="0">
                <a:solidFill>
                  <a:schemeClr val="tx1">
                    <a:lumMod val="60000"/>
                    <a:lumOff val="40000"/>
                  </a:schemeClr>
                </a:solidFill>
              </a:rPr>
              <a:t>Updates</a:t>
            </a:r>
          </a:p>
        </p:txBody>
      </p:sp>
      <p:sp>
        <p:nvSpPr>
          <p:cNvPr id="118" name="Rounded Rectangle 117"/>
          <p:cNvSpPr/>
          <p:nvPr/>
        </p:nvSpPr>
        <p:spPr>
          <a:xfrm>
            <a:off x="184897" y="1418419"/>
            <a:ext cx="1054620" cy="2207200"/>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1" name="Rounded Rectangle 120"/>
          <p:cNvSpPr/>
          <p:nvPr/>
        </p:nvSpPr>
        <p:spPr>
          <a:xfrm>
            <a:off x="1340787" y="1414349"/>
            <a:ext cx="1819745" cy="4194556"/>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2" name="Rounded Rectangle 121"/>
          <p:cNvSpPr/>
          <p:nvPr/>
        </p:nvSpPr>
        <p:spPr>
          <a:xfrm>
            <a:off x="6718284" y="1349684"/>
            <a:ext cx="1248628" cy="4259222"/>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3" name="Flowchart: Preparation 122"/>
          <p:cNvSpPr/>
          <p:nvPr/>
        </p:nvSpPr>
        <p:spPr>
          <a:xfrm>
            <a:off x="7074999" y="2587992"/>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4" name="TextBox 123"/>
          <p:cNvSpPr txBox="1"/>
          <p:nvPr/>
        </p:nvSpPr>
        <p:spPr>
          <a:xfrm>
            <a:off x="6804905" y="3012560"/>
            <a:ext cx="997389" cy="461665"/>
          </a:xfrm>
          <a:prstGeom prst="rect">
            <a:avLst/>
          </a:prstGeom>
          <a:noFill/>
        </p:spPr>
        <p:txBody>
          <a:bodyPr wrap="none" rtlCol="0">
            <a:spAutoFit/>
          </a:bodyPr>
          <a:lstStyle/>
          <a:p>
            <a:pPr algn="ctr"/>
            <a:r>
              <a:rPr lang="en-US" sz="1200" b="1" dirty="0">
                <a:solidFill>
                  <a:schemeClr val="tx1">
                    <a:lumMod val="60000"/>
                    <a:lumOff val="40000"/>
                  </a:schemeClr>
                </a:solidFill>
              </a:rPr>
              <a:t>Reports</a:t>
            </a:r>
            <a:br>
              <a:rPr lang="en-US" sz="1200" b="1" dirty="0">
                <a:solidFill>
                  <a:schemeClr val="tx1">
                    <a:lumMod val="60000"/>
                    <a:lumOff val="40000"/>
                  </a:schemeClr>
                </a:solidFill>
              </a:rPr>
            </a:br>
            <a:r>
              <a:rPr lang="en-US" sz="1200" b="1" dirty="0">
                <a:solidFill>
                  <a:schemeClr val="tx1">
                    <a:lumMod val="60000"/>
                    <a:lumOff val="40000"/>
                  </a:schemeClr>
                </a:solidFill>
              </a:rPr>
              <a:t>Generation</a:t>
            </a:r>
          </a:p>
        </p:txBody>
      </p:sp>
      <p:sp>
        <p:nvSpPr>
          <p:cNvPr id="125" name="Flowchart: Preparation 124"/>
          <p:cNvSpPr/>
          <p:nvPr/>
        </p:nvSpPr>
        <p:spPr>
          <a:xfrm>
            <a:off x="7074999" y="3618318"/>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6" name="TextBox 125"/>
          <p:cNvSpPr txBox="1"/>
          <p:nvPr/>
        </p:nvSpPr>
        <p:spPr>
          <a:xfrm>
            <a:off x="6741586" y="4058658"/>
            <a:ext cx="1124027" cy="461665"/>
          </a:xfrm>
          <a:prstGeom prst="rect">
            <a:avLst/>
          </a:prstGeom>
          <a:noFill/>
        </p:spPr>
        <p:txBody>
          <a:bodyPr wrap="none" rtlCol="0">
            <a:spAutoFit/>
          </a:bodyPr>
          <a:lstStyle/>
          <a:p>
            <a:pPr algn="ctr"/>
            <a:r>
              <a:rPr lang="en-US" sz="1200" b="1" dirty="0">
                <a:solidFill>
                  <a:schemeClr val="tx1">
                    <a:lumMod val="60000"/>
                    <a:lumOff val="40000"/>
                  </a:schemeClr>
                </a:solidFill>
              </a:rPr>
              <a:t>Reports </a:t>
            </a:r>
            <a:br>
              <a:rPr lang="en-US" sz="1200" b="1" dirty="0">
                <a:solidFill>
                  <a:schemeClr val="tx1">
                    <a:lumMod val="60000"/>
                    <a:lumOff val="40000"/>
                  </a:schemeClr>
                </a:solidFill>
              </a:rPr>
            </a:br>
            <a:r>
              <a:rPr lang="en-US" sz="1200" b="1" dirty="0">
                <a:solidFill>
                  <a:schemeClr val="tx1">
                    <a:lumMod val="60000"/>
                    <a:lumOff val="40000"/>
                  </a:schemeClr>
                </a:solidFill>
              </a:rPr>
              <a:t>Management</a:t>
            </a:r>
          </a:p>
        </p:txBody>
      </p:sp>
      <p:sp>
        <p:nvSpPr>
          <p:cNvPr id="127" name="Flowchart: Preparation 126"/>
          <p:cNvSpPr/>
          <p:nvPr/>
        </p:nvSpPr>
        <p:spPr>
          <a:xfrm>
            <a:off x="7074999" y="4631377"/>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28" name="TextBox 127"/>
          <p:cNvSpPr txBox="1"/>
          <p:nvPr/>
        </p:nvSpPr>
        <p:spPr>
          <a:xfrm>
            <a:off x="6778456" y="5064492"/>
            <a:ext cx="1050288" cy="461665"/>
          </a:xfrm>
          <a:prstGeom prst="rect">
            <a:avLst/>
          </a:prstGeom>
          <a:noFill/>
        </p:spPr>
        <p:txBody>
          <a:bodyPr wrap="none" rtlCol="0">
            <a:spAutoFit/>
          </a:bodyPr>
          <a:lstStyle/>
          <a:p>
            <a:pPr algn="ctr"/>
            <a:r>
              <a:rPr lang="en-US" sz="1200" b="1" dirty="0">
                <a:solidFill>
                  <a:schemeClr val="tx1">
                    <a:lumMod val="60000"/>
                    <a:lumOff val="40000"/>
                  </a:schemeClr>
                </a:solidFill>
              </a:rPr>
              <a:t>Reports </a:t>
            </a:r>
            <a:br>
              <a:rPr lang="en-US" sz="1200" b="1" dirty="0">
                <a:solidFill>
                  <a:schemeClr val="tx1">
                    <a:lumMod val="60000"/>
                    <a:lumOff val="40000"/>
                  </a:schemeClr>
                </a:solidFill>
              </a:rPr>
            </a:br>
            <a:r>
              <a:rPr lang="en-US" sz="1200" b="1" dirty="0">
                <a:solidFill>
                  <a:schemeClr val="tx1">
                    <a:lumMod val="60000"/>
                    <a:lumOff val="40000"/>
                  </a:schemeClr>
                </a:solidFill>
              </a:rPr>
              <a:t>Distribution</a:t>
            </a:r>
          </a:p>
        </p:txBody>
      </p:sp>
      <p:sp>
        <p:nvSpPr>
          <p:cNvPr id="129" name="Flowchart: Preparation 128"/>
          <p:cNvSpPr/>
          <p:nvPr/>
        </p:nvSpPr>
        <p:spPr>
          <a:xfrm>
            <a:off x="1671980" y="2675329"/>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30" name="TextBox 129"/>
          <p:cNvSpPr txBox="1"/>
          <p:nvPr/>
        </p:nvSpPr>
        <p:spPr>
          <a:xfrm>
            <a:off x="1603064" y="3099897"/>
            <a:ext cx="595036" cy="461665"/>
          </a:xfrm>
          <a:prstGeom prst="rect">
            <a:avLst/>
          </a:prstGeom>
          <a:noFill/>
        </p:spPr>
        <p:txBody>
          <a:bodyPr wrap="none" rtlCol="0">
            <a:spAutoFit/>
          </a:bodyPr>
          <a:lstStyle/>
          <a:p>
            <a:pPr algn="ctr"/>
            <a:r>
              <a:rPr lang="en-US" sz="1200" b="1" dirty="0">
                <a:solidFill>
                  <a:schemeClr val="tx1">
                    <a:lumMod val="60000"/>
                    <a:lumOff val="40000"/>
                  </a:schemeClr>
                </a:solidFill>
              </a:rPr>
              <a:t>Fleet </a:t>
            </a:r>
            <a:br>
              <a:rPr lang="en-US" sz="1200" b="1" dirty="0">
                <a:solidFill>
                  <a:schemeClr val="tx1">
                    <a:lumMod val="60000"/>
                    <a:lumOff val="40000"/>
                  </a:schemeClr>
                </a:solidFill>
              </a:rPr>
            </a:br>
            <a:r>
              <a:rPr lang="en-US" sz="1200" b="1" dirty="0" err="1">
                <a:solidFill>
                  <a:schemeClr val="tx1">
                    <a:lumMod val="60000"/>
                    <a:lumOff val="40000"/>
                  </a:schemeClr>
                </a:solidFill>
              </a:rPr>
              <a:t>Mgmt</a:t>
            </a:r>
            <a:endParaRPr lang="en-US" sz="1200" b="1" dirty="0">
              <a:solidFill>
                <a:schemeClr val="tx1">
                  <a:lumMod val="60000"/>
                  <a:lumOff val="40000"/>
                </a:schemeClr>
              </a:solidFill>
            </a:endParaRPr>
          </a:p>
        </p:txBody>
      </p:sp>
      <p:sp>
        <p:nvSpPr>
          <p:cNvPr id="151" name="Rounded Rectangle 150"/>
          <p:cNvSpPr/>
          <p:nvPr/>
        </p:nvSpPr>
        <p:spPr>
          <a:xfrm>
            <a:off x="5624055" y="3029531"/>
            <a:ext cx="1014943" cy="895137"/>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60" name="TextBox 159"/>
          <p:cNvSpPr txBox="1"/>
          <p:nvPr/>
        </p:nvSpPr>
        <p:spPr>
          <a:xfrm>
            <a:off x="4023379" y="922813"/>
            <a:ext cx="1730115" cy="523220"/>
          </a:xfrm>
          <a:prstGeom prst="rect">
            <a:avLst/>
          </a:prstGeom>
          <a:noFill/>
        </p:spPr>
        <p:txBody>
          <a:bodyPr wrap="square" rtlCol="0">
            <a:spAutoFit/>
          </a:bodyPr>
          <a:lstStyle/>
          <a:p>
            <a:pPr algn="ctr"/>
            <a:r>
              <a:rPr lang="en-US" sz="1400" b="1" dirty="0">
                <a:solidFill>
                  <a:schemeClr val="tx1">
                    <a:lumMod val="60000"/>
                    <a:lumOff val="40000"/>
                  </a:schemeClr>
                </a:solidFill>
              </a:rPr>
              <a:t>Sites &amp; Controllers APIs</a:t>
            </a:r>
          </a:p>
        </p:txBody>
      </p:sp>
      <p:sp>
        <p:nvSpPr>
          <p:cNvPr id="162" name="Rounded Rectangle 161"/>
          <p:cNvSpPr/>
          <p:nvPr/>
        </p:nvSpPr>
        <p:spPr>
          <a:xfrm>
            <a:off x="4386135" y="4097413"/>
            <a:ext cx="1064507" cy="1634022"/>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65" name="TextBox 164"/>
          <p:cNvSpPr txBox="1"/>
          <p:nvPr/>
        </p:nvSpPr>
        <p:spPr>
          <a:xfrm>
            <a:off x="6854027" y="838835"/>
            <a:ext cx="1068260" cy="523220"/>
          </a:xfrm>
          <a:prstGeom prst="rect">
            <a:avLst/>
          </a:prstGeom>
          <a:noFill/>
        </p:spPr>
        <p:txBody>
          <a:bodyPr wrap="square" rtlCol="0">
            <a:spAutoFit/>
          </a:bodyPr>
          <a:lstStyle/>
          <a:p>
            <a:pPr algn="ctr"/>
            <a:r>
              <a:rPr lang="en-US" sz="1400" b="1" dirty="0">
                <a:solidFill>
                  <a:schemeClr val="tx1">
                    <a:lumMod val="60000"/>
                    <a:lumOff val="40000"/>
                  </a:schemeClr>
                </a:solidFill>
              </a:rPr>
              <a:t>Reports</a:t>
            </a:r>
            <a:br>
              <a:rPr lang="en-US" sz="1400" b="1" dirty="0">
                <a:solidFill>
                  <a:schemeClr val="tx1">
                    <a:lumMod val="60000"/>
                    <a:lumOff val="40000"/>
                  </a:schemeClr>
                </a:solidFill>
              </a:rPr>
            </a:br>
            <a:r>
              <a:rPr lang="en-US" sz="1400" b="1" dirty="0">
                <a:solidFill>
                  <a:schemeClr val="tx1">
                    <a:lumMod val="60000"/>
                    <a:lumOff val="40000"/>
                  </a:schemeClr>
                </a:solidFill>
              </a:rPr>
              <a:t>APIs</a:t>
            </a:r>
          </a:p>
        </p:txBody>
      </p:sp>
      <p:sp>
        <p:nvSpPr>
          <p:cNvPr id="166" name="TextBox 165"/>
          <p:cNvSpPr txBox="1"/>
          <p:nvPr/>
        </p:nvSpPr>
        <p:spPr>
          <a:xfrm>
            <a:off x="5564061" y="2523181"/>
            <a:ext cx="1068260" cy="523220"/>
          </a:xfrm>
          <a:prstGeom prst="rect">
            <a:avLst/>
          </a:prstGeom>
          <a:noFill/>
        </p:spPr>
        <p:txBody>
          <a:bodyPr wrap="square" rtlCol="0">
            <a:spAutoFit/>
          </a:bodyPr>
          <a:lstStyle/>
          <a:p>
            <a:pPr algn="ctr"/>
            <a:r>
              <a:rPr lang="en-US" sz="1400" b="1" dirty="0">
                <a:solidFill>
                  <a:schemeClr val="tx1">
                    <a:lumMod val="60000"/>
                    <a:lumOff val="40000"/>
                  </a:schemeClr>
                </a:solidFill>
              </a:rPr>
              <a:t>Analytics</a:t>
            </a:r>
            <a:br>
              <a:rPr lang="en-US" sz="1400" b="1" dirty="0">
                <a:solidFill>
                  <a:schemeClr val="tx1">
                    <a:lumMod val="60000"/>
                    <a:lumOff val="40000"/>
                  </a:schemeClr>
                </a:solidFill>
              </a:rPr>
            </a:br>
            <a:r>
              <a:rPr lang="en-US" sz="1400" b="1" dirty="0">
                <a:solidFill>
                  <a:schemeClr val="tx1">
                    <a:lumMod val="60000"/>
                    <a:lumOff val="40000"/>
                  </a:schemeClr>
                </a:solidFill>
              </a:rPr>
              <a:t>APIs</a:t>
            </a:r>
          </a:p>
        </p:txBody>
      </p:sp>
      <p:sp>
        <p:nvSpPr>
          <p:cNvPr id="167" name="Rounded Rectangle 166"/>
          <p:cNvSpPr/>
          <p:nvPr/>
        </p:nvSpPr>
        <p:spPr>
          <a:xfrm>
            <a:off x="3248450" y="1395342"/>
            <a:ext cx="1012507" cy="4213563"/>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68" name="TextBox 167"/>
          <p:cNvSpPr txBox="1"/>
          <p:nvPr/>
        </p:nvSpPr>
        <p:spPr>
          <a:xfrm>
            <a:off x="3217098" y="933733"/>
            <a:ext cx="995502" cy="523220"/>
          </a:xfrm>
          <a:prstGeom prst="rect">
            <a:avLst/>
          </a:prstGeom>
          <a:noFill/>
        </p:spPr>
        <p:txBody>
          <a:bodyPr wrap="square" rtlCol="0">
            <a:spAutoFit/>
          </a:bodyPr>
          <a:lstStyle/>
          <a:p>
            <a:pPr algn="ctr"/>
            <a:r>
              <a:rPr lang="en-US" sz="1400" b="1" dirty="0">
                <a:solidFill>
                  <a:schemeClr val="tx1">
                    <a:lumMod val="60000"/>
                    <a:lumOff val="40000"/>
                  </a:schemeClr>
                </a:solidFill>
              </a:rPr>
              <a:t>Activity</a:t>
            </a:r>
            <a:br>
              <a:rPr lang="en-US" sz="1400" b="1" dirty="0">
                <a:solidFill>
                  <a:schemeClr val="tx1">
                    <a:lumMod val="60000"/>
                    <a:lumOff val="40000"/>
                  </a:schemeClr>
                </a:solidFill>
              </a:rPr>
            </a:br>
            <a:r>
              <a:rPr lang="en-US" sz="1400" b="1" dirty="0">
                <a:solidFill>
                  <a:schemeClr val="tx1">
                    <a:lumMod val="60000"/>
                    <a:lumOff val="40000"/>
                  </a:schemeClr>
                </a:solidFill>
              </a:rPr>
              <a:t>APIs</a:t>
            </a:r>
          </a:p>
        </p:txBody>
      </p:sp>
      <p:sp>
        <p:nvSpPr>
          <p:cNvPr id="171" name="Flowchart: Preparation 170"/>
          <p:cNvSpPr/>
          <p:nvPr/>
        </p:nvSpPr>
        <p:spPr>
          <a:xfrm>
            <a:off x="5878701" y="4548427"/>
            <a:ext cx="457200" cy="457200"/>
          </a:xfrm>
          <a:prstGeom prst="flowChartPreparation">
            <a:avLst/>
          </a:prstGeom>
          <a:solidFill>
            <a:schemeClr val="tx1">
              <a:lumMod val="60000"/>
              <a:lumOff val="4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72" name="TextBox 171"/>
          <p:cNvSpPr txBox="1"/>
          <p:nvPr/>
        </p:nvSpPr>
        <p:spPr>
          <a:xfrm>
            <a:off x="5585143" y="5003125"/>
            <a:ext cx="1044324" cy="461665"/>
          </a:xfrm>
          <a:prstGeom prst="rect">
            <a:avLst/>
          </a:prstGeom>
          <a:noFill/>
        </p:spPr>
        <p:txBody>
          <a:bodyPr wrap="none" rtlCol="0">
            <a:spAutoFit/>
          </a:bodyPr>
          <a:lstStyle/>
          <a:p>
            <a:pPr algn="ctr"/>
            <a:r>
              <a:rPr lang="en-US" sz="1200" b="1" dirty="0">
                <a:solidFill>
                  <a:schemeClr val="tx1">
                    <a:lumMod val="60000"/>
                    <a:lumOff val="40000"/>
                  </a:schemeClr>
                </a:solidFill>
              </a:rPr>
              <a:t>Time Series</a:t>
            </a:r>
            <a:br>
              <a:rPr lang="en-US" sz="1200" b="1" dirty="0">
                <a:solidFill>
                  <a:schemeClr val="tx1">
                    <a:lumMod val="60000"/>
                    <a:lumOff val="40000"/>
                  </a:schemeClr>
                </a:solidFill>
              </a:rPr>
            </a:br>
            <a:r>
              <a:rPr lang="en-US" sz="1200" b="1" dirty="0">
                <a:solidFill>
                  <a:schemeClr val="tx1">
                    <a:lumMod val="60000"/>
                    <a:lumOff val="40000"/>
                  </a:schemeClr>
                </a:solidFill>
              </a:rPr>
              <a:t>Data</a:t>
            </a:r>
          </a:p>
        </p:txBody>
      </p:sp>
      <p:sp>
        <p:nvSpPr>
          <p:cNvPr id="173" name="Rounded Rectangle 172"/>
          <p:cNvSpPr/>
          <p:nvPr/>
        </p:nvSpPr>
        <p:spPr>
          <a:xfrm>
            <a:off x="5604883" y="4416280"/>
            <a:ext cx="1014943" cy="1134881"/>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174" name="TextBox 173"/>
          <p:cNvSpPr txBox="1"/>
          <p:nvPr/>
        </p:nvSpPr>
        <p:spPr>
          <a:xfrm>
            <a:off x="5537434" y="3941762"/>
            <a:ext cx="1068260" cy="523220"/>
          </a:xfrm>
          <a:prstGeom prst="rect">
            <a:avLst/>
          </a:prstGeom>
          <a:noFill/>
        </p:spPr>
        <p:txBody>
          <a:bodyPr wrap="square" rtlCol="0">
            <a:spAutoFit/>
          </a:bodyPr>
          <a:lstStyle/>
          <a:p>
            <a:pPr algn="ctr"/>
            <a:r>
              <a:rPr lang="en-US" sz="1400" b="1" dirty="0">
                <a:solidFill>
                  <a:schemeClr val="tx1">
                    <a:lumMod val="60000"/>
                    <a:lumOff val="40000"/>
                  </a:schemeClr>
                </a:solidFill>
              </a:rPr>
              <a:t>Data </a:t>
            </a:r>
            <a:br>
              <a:rPr lang="en-US" sz="1400" b="1" dirty="0">
                <a:solidFill>
                  <a:schemeClr val="tx1">
                    <a:lumMod val="60000"/>
                    <a:lumOff val="40000"/>
                  </a:schemeClr>
                </a:solidFill>
              </a:rPr>
            </a:br>
            <a:r>
              <a:rPr lang="en-US" sz="1400" b="1" dirty="0">
                <a:solidFill>
                  <a:schemeClr val="tx1">
                    <a:lumMod val="60000"/>
                    <a:lumOff val="40000"/>
                  </a:schemeClr>
                </a:solidFill>
              </a:rPr>
              <a:t>APIs</a:t>
            </a:r>
          </a:p>
        </p:txBody>
      </p:sp>
      <p:sp>
        <p:nvSpPr>
          <p:cNvPr id="81" name="TextBox 80"/>
          <p:cNvSpPr txBox="1"/>
          <p:nvPr/>
        </p:nvSpPr>
        <p:spPr>
          <a:xfrm>
            <a:off x="243136" y="931389"/>
            <a:ext cx="995502" cy="523220"/>
          </a:xfrm>
          <a:prstGeom prst="rect">
            <a:avLst/>
          </a:prstGeom>
          <a:noFill/>
        </p:spPr>
        <p:txBody>
          <a:bodyPr wrap="square" rtlCol="0">
            <a:spAutoFit/>
          </a:bodyPr>
          <a:lstStyle/>
          <a:p>
            <a:pPr algn="ctr"/>
            <a:r>
              <a:rPr lang="en-US" sz="1400" b="1" dirty="0">
                <a:solidFill>
                  <a:schemeClr val="tx1">
                    <a:lumMod val="60000"/>
                    <a:lumOff val="40000"/>
                  </a:schemeClr>
                </a:solidFill>
              </a:rPr>
              <a:t>Security</a:t>
            </a:r>
            <a:br>
              <a:rPr lang="en-US" sz="1400" b="1" dirty="0">
                <a:solidFill>
                  <a:schemeClr val="tx1">
                    <a:lumMod val="60000"/>
                    <a:lumOff val="40000"/>
                  </a:schemeClr>
                </a:solidFill>
              </a:rPr>
            </a:br>
            <a:r>
              <a:rPr lang="en-US" sz="1400" b="1" dirty="0">
                <a:solidFill>
                  <a:schemeClr val="tx1">
                    <a:lumMod val="60000"/>
                    <a:lumOff val="40000"/>
                  </a:schemeClr>
                </a:solidFill>
              </a:rPr>
              <a:t>APIs</a:t>
            </a:r>
          </a:p>
        </p:txBody>
      </p:sp>
      <p:sp>
        <p:nvSpPr>
          <p:cNvPr id="82" name="TextBox 81"/>
          <p:cNvSpPr txBox="1"/>
          <p:nvPr/>
        </p:nvSpPr>
        <p:spPr>
          <a:xfrm>
            <a:off x="1380559" y="902330"/>
            <a:ext cx="995502" cy="523220"/>
          </a:xfrm>
          <a:prstGeom prst="rect">
            <a:avLst/>
          </a:prstGeom>
          <a:noFill/>
        </p:spPr>
        <p:txBody>
          <a:bodyPr wrap="square" rtlCol="0">
            <a:spAutoFit/>
          </a:bodyPr>
          <a:lstStyle/>
          <a:p>
            <a:pPr algn="ctr"/>
            <a:r>
              <a:rPr lang="en-US" sz="1400" b="1" dirty="0">
                <a:solidFill>
                  <a:schemeClr val="tx1">
                    <a:lumMod val="60000"/>
                    <a:lumOff val="40000"/>
                  </a:schemeClr>
                </a:solidFill>
              </a:rPr>
              <a:t>Account</a:t>
            </a:r>
            <a:br>
              <a:rPr lang="en-US" sz="1400" b="1" dirty="0">
                <a:solidFill>
                  <a:schemeClr val="tx1">
                    <a:lumMod val="60000"/>
                    <a:lumOff val="40000"/>
                  </a:schemeClr>
                </a:solidFill>
              </a:rPr>
            </a:br>
            <a:r>
              <a:rPr lang="en-US" sz="1400" b="1" dirty="0">
                <a:solidFill>
                  <a:schemeClr val="tx1">
                    <a:lumMod val="60000"/>
                    <a:lumOff val="40000"/>
                  </a:schemeClr>
                </a:solidFill>
              </a:rPr>
              <a:t>APIs</a:t>
            </a:r>
          </a:p>
        </p:txBody>
      </p:sp>
      <p:sp>
        <p:nvSpPr>
          <p:cNvPr id="83" name="TextBox 82"/>
          <p:cNvSpPr txBox="1"/>
          <p:nvPr/>
        </p:nvSpPr>
        <p:spPr>
          <a:xfrm>
            <a:off x="4378126" y="3586001"/>
            <a:ext cx="1068260" cy="523220"/>
          </a:xfrm>
          <a:prstGeom prst="rect">
            <a:avLst/>
          </a:prstGeom>
          <a:noFill/>
        </p:spPr>
        <p:txBody>
          <a:bodyPr wrap="square" rtlCol="0">
            <a:spAutoFit/>
          </a:bodyPr>
          <a:lstStyle/>
          <a:p>
            <a:pPr algn="ctr"/>
            <a:r>
              <a:rPr lang="en-US" sz="1400" b="1" dirty="0">
                <a:solidFill>
                  <a:schemeClr val="tx1">
                    <a:lumMod val="60000"/>
                    <a:lumOff val="40000"/>
                  </a:schemeClr>
                </a:solidFill>
              </a:rPr>
              <a:t>Assets APIs</a:t>
            </a:r>
          </a:p>
        </p:txBody>
      </p:sp>
      <p:sp>
        <p:nvSpPr>
          <p:cNvPr id="84" name="Rounded Rectangle 83"/>
          <p:cNvSpPr/>
          <p:nvPr/>
        </p:nvSpPr>
        <p:spPr>
          <a:xfrm>
            <a:off x="4354096" y="1407901"/>
            <a:ext cx="1064507" cy="2076334"/>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grpSp>
        <p:nvGrpSpPr>
          <p:cNvPr id="70" name="Group 69"/>
          <p:cNvGrpSpPr/>
          <p:nvPr/>
        </p:nvGrpSpPr>
        <p:grpSpPr>
          <a:xfrm>
            <a:off x="5741198" y="1611283"/>
            <a:ext cx="689164" cy="731697"/>
            <a:chOff x="2539668" y="1309772"/>
            <a:chExt cx="689164" cy="731697"/>
          </a:xfrm>
        </p:grpSpPr>
        <p:sp>
          <p:nvSpPr>
            <p:cNvPr id="72" name="Flowchart: Preparation 71"/>
            <p:cNvSpPr/>
            <p:nvPr/>
          </p:nvSpPr>
          <p:spPr>
            <a:xfrm>
              <a:off x="2655650" y="1309772"/>
              <a:ext cx="457200" cy="457200"/>
            </a:xfrm>
            <a:prstGeom prst="flowChartPreparation">
              <a:avLst/>
            </a:prstGeom>
            <a:solidFill>
              <a:srgbClr val="5881DD"/>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73" name="TextBox 72"/>
            <p:cNvSpPr txBox="1"/>
            <p:nvPr/>
          </p:nvSpPr>
          <p:spPr>
            <a:xfrm>
              <a:off x="2539668" y="1764470"/>
              <a:ext cx="689164" cy="276999"/>
            </a:xfrm>
            <a:prstGeom prst="rect">
              <a:avLst/>
            </a:prstGeom>
            <a:noFill/>
          </p:spPr>
          <p:txBody>
            <a:bodyPr wrap="none" rtlCol="0">
              <a:spAutoFit/>
            </a:bodyPr>
            <a:lstStyle/>
            <a:p>
              <a:pPr algn="ctr"/>
              <a:r>
                <a:rPr lang="en-US" sz="1200" b="1" dirty="0">
                  <a:solidFill>
                    <a:schemeClr val="tx1">
                      <a:lumMod val="60000"/>
                      <a:lumOff val="40000"/>
                    </a:schemeClr>
                  </a:solidFill>
                </a:rPr>
                <a:t>Trends</a:t>
              </a:r>
            </a:p>
          </p:txBody>
        </p:sp>
      </p:grpSp>
      <p:sp>
        <p:nvSpPr>
          <p:cNvPr id="85" name="Rounded Rectangle 84"/>
          <p:cNvSpPr/>
          <p:nvPr/>
        </p:nvSpPr>
        <p:spPr>
          <a:xfrm>
            <a:off x="5597830" y="1401847"/>
            <a:ext cx="1014943" cy="1089101"/>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lumMod val="60000"/>
                  <a:lumOff val="40000"/>
                </a:schemeClr>
              </a:solidFill>
            </a:endParaRPr>
          </a:p>
        </p:txBody>
      </p:sp>
      <p:sp>
        <p:nvSpPr>
          <p:cNvPr id="86" name="TextBox 85"/>
          <p:cNvSpPr txBox="1"/>
          <p:nvPr/>
        </p:nvSpPr>
        <p:spPr>
          <a:xfrm>
            <a:off x="5658042" y="862676"/>
            <a:ext cx="1068260" cy="523220"/>
          </a:xfrm>
          <a:prstGeom prst="rect">
            <a:avLst/>
          </a:prstGeom>
          <a:noFill/>
        </p:spPr>
        <p:txBody>
          <a:bodyPr wrap="square" rtlCol="0">
            <a:spAutoFit/>
          </a:bodyPr>
          <a:lstStyle/>
          <a:p>
            <a:pPr algn="ctr"/>
            <a:r>
              <a:rPr lang="en-US" sz="1400" b="1" dirty="0">
                <a:solidFill>
                  <a:schemeClr val="tx1">
                    <a:lumMod val="60000"/>
                    <a:lumOff val="40000"/>
                  </a:schemeClr>
                </a:solidFill>
              </a:rPr>
              <a:t>Trends API</a:t>
            </a:r>
          </a:p>
        </p:txBody>
      </p:sp>
      <p:sp>
        <p:nvSpPr>
          <p:cNvPr id="100" name="Rectangle 99"/>
          <p:cNvSpPr/>
          <p:nvPr/>
        </p:nvSpPr>
        <p:spPr>
          <a:xfrm>
            <a:off x="0" y="5968377"/>
            <a:ext cx="12184723" cy="893582"/>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8142143" y="861386"/>
            <a:ext cx="4058469" cy="5996614"/>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8163074" y="796304"/>
            <a:ext cx="4122462" cy="4524315"/>
          </a:xfrm>
          <a:prstGeom prst="rect">
            <a:avLst/>
          </a:prstGeom>
          <a:noFill/>
        </p:spPr>
        <p:txBody>
          <a:bodyPr wrap="square" rtlCol="0">
            <a:spAutoFit/>
          </a:bodyPr>
          <a:lstStyle/>
          <a:p>
            <a:r>
              <a:rPr lang="en-US" b="1" dirty="0">
                <a:solidFill>
                  <a:schemeClr val="bg1"/>
                </a:solidFill>
                <a:latin typeface="Calibri" panose="020F0502020204030204" pitchFamily="34" charset="0"/>
              </a:rPr>
              <a:t>Rationale</a:t>
            </a:r>
          </a:p>
          <a:p>
            <a:pPr marL="285750" indent="-285750">
              <a:buFont typeface="Arial" panose="020B0604020202020204" pitchFamily="34" charset="0"/>
              <a:buChar char="•"/>
            </a:pPr>
            <a:r>
              <a:rPr lang="en-US" b="1" dirty="0">
                <a:solidFill>
                  <a:schemeClr val="bg1"/>
                </a:solidFill>
                <a:latin typeface="Calibri" panose="020F0502020204030204" pitchFamily="34" charset="0"/>
              </a:rPr>
              <a:t>Fast time to value</a:t>
            </a:r>
          </a:p>
          <a:p>
            <a:pPr marL="285750" indent="-285750">
              <a:buFont typeface="Arial" panose="020B0604020202020204" pitchFamily="34" charset="0"/>
              <a:buChar char="•"/>
            </a:pPr>
            <a:r>
              <a:rPr lang="en-US" b="1" dirty="0">
                <a:solidFill>
                  <a:schemeClr val="bg1"/>
                </a:solidFill>
                <a:latin typeface="Calibri" panose="020F0502020204030204" pitchFamily="34" charset="0"/>
              </a:rPr>
              <a:t>Low Risk </a:t>
            </a:r>
            <a:r>
              <a:rPr lang="en-US" dirty="0">
                <a:solidFill>
                  <a:schemeClr val="bg1"/>
                </a:solidFill>
                <a:latin typeface="Calibri" panose="020F0502020204030204" pitchFamily="34" charset="0"/>
              </a:rPr>
              <a:t>of undesirable “ripple effects”</a:t>
            </a:r>
            <a:r>
              <a:rPr lang="en-US" b="1" dirty="0">
                <a:solidFill>
                  <a:schemeClr val="bg1"/>
                </a:solidFill>
                <a:latin typeface="Calibri" panose="020F0502020204030204" pitchFamily="34" charset="0"/>
              </a:rPr>
              <a:t> </a:t>
            </a:r>
            <a:r>
              <a:rPr lang="en-US" dirty="0">
                <a:solidFill>
                  <a:schemeClr val="bg1"/>
                </a:solidFill>
                <a:latin typeface="Calibri" panose="020F0502020204030204" pitchFamily="34" charset="0"/>
              </a:rPr>
              <a:t>of changes due to high cohesion and loose coupling in reporting today</a:t>
            </a:r>
          </a:p>
          <a:p>
            <a:pPr marL="285750" indent="-285750">
              <a:buFont typeface="Arial" panose="020B0604020202020204" pitchFamily="34" charset="0"/>
              <a:buChar char="•"/>
            </a:pPr>
            <a:r>
              <a:rPr lang="en-US" b="1" dirty="0">
                <a:solidFill>
                  <a:schemeClr val="bg1"/>
                </a:solidFill>
                <a:latin typeface="Calibri" panose="020F0502020204030204" pitchFamily="34" charset="0"/>
              </a:rPr>
              <a:t>Opportunities to gain scalability improvements at same time</a:t>
            </a:r>
          </a:p>
          <a:p>
            <a:pPr marL="742950" lvl="1" indent="-285750">
              <a:buFont typeface="Arial" panose="020B0604020202020204" pitchFamily="34" charset="0"/>
              <a:buChar char="•"/>
            </a:pPr>
            <a:r>
              <a:rPr lang="en-US" dirty="0">
                <a:solidFill>
                  <a:schemeClr val="bg1"/>
                </a:solidFill>
                <a:latin typeface="Calibri" panose="020F0502020204030204" pitchFamily="34" charset="0"/>
              </a:rPr>
              <a:t>Report metadata currently stored in Oracle; migrating to scalable database will </a:t>
            </a:r>
            <a:r>
              <a:rPr lang="en-US" b="1" dirty="0">
                <a:solidFill>
                  <a:schemeClr val="bg1"/>
                </a:solidFill>
                <a:latin typeface="Calibri" panose="020F0502020204030204" pitchFamily="34" charset="0"/>
              </a:rPr>
              <a:t>support larger customer base</a:t>
            </a:r>
          </a:p>
          <a:p>
            <a:pPr marL="742950" lvl="1" indent="-285750">
              <a:buFont typeface="Arial" panose="020B0604020202020204" pitchFamily="34" charset="0"/>
              <a:buChar char="•"/>
            </a:pPr>
            <a:r>
              <a:rPr lang="en-US" dirty="0">
                <a:solidFill>
                  <a:schemeClr val="bg1"/>
                </a:solidFill>
                <a:latin typeface="Calibri" panose="020F0502020204030204" pitchFamily="34" charset="0"/>
              </a:rPr>
              <a:t>Generated reports are currently stored in network file storage; S3-like BLOB storage preferred for achieving true Web scale</a:t>
            </a:r>
          </a:p>
        </p:txBody>
      </p:sp>
      <p:sp>
        <p:nvSpPr>
          <p:cNvPr id="88" name="TextBox 87"/>
          <p:cNvSpPr txBox="1"/>
          <p:nvPr/>
        </p:nvSpPr>
        <p:spPr>
          <a:xfrm>
            <a:off x="6727896" y="5936348"/>
            <a:ext cx="1420555" cy="646331"/>
          </a:xfrm>
          <a:prstGeom prst="rect">
            <a:avLst/>
          </a:prstGeom>
          <a:noFill/>
        </p:spPr>
        <p:txBody>
          <a:bodyPr wrap="square" rtlCol="0">
            <a:spAutoFit/>
          </a:bodyPr>
          <a:lstStyle/>
          <a:p>
            <a:pPr algn="ctr"/>
            <a:r>
              <a:rPr lang="en-US" b="1" dirty="0">
                <a:solidFill>
                  <a:schemeClr val="bg1"/>
                </a:solidFill>
              </a:rPr>
              <a:t>Initial Focus Area</a:t>
            </a:r>
          </a:p>
        </p:txBody>
      </p:sp>
    </p:spTree>
    <p:extLst>
      <p:ext uri="{BB962C8B-B14F-4D97-AF65-F5344CB8AC3E}">
        <p14:creationId xmlns:p14="http://schemas.microsoft.com/office/powerpoint/2010/main" val="403985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4"/>
          <p:cNvSpPr/>
          <p:nvPr/>
        </p:nvSpPr>
        <p:spPr>
          <a:xfrm>
            <a:off x="0" y="0"/>
            <a:ext cx="12200613"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p:txBody>
          <a:bodyPr/>
          <a:lstStyle/>
          <a:p>
            <a:r>
              <a:rPr lang="en-US" sz="3600" dirty="0">
                <a:solidFill>
                  <a:schemeClr val="bg1"/>
                </a:solidFill>
              </a:rPr>
              <a:t>Reporting User Stories</a:t>
            </a:r>
          </a:p>
        </p:txBody>
      </p:sp>
      <p:grpSp>
        <p:nvGrpSpPr>
          <p:cNvPr id="344" name="Group 343"/>
          <p:cNvGrpSpPr/>
          <p:nvPr/>
        </p:nvGrpSpPr>
        <p:grpSpPr>
          <a:xfrm rot="21307717">
            <a:off x="744843" y="770316"/>
            <a:ext cx="6465301" cy="3775445"/>
            <a:chOff x="1235442" y="682333"/>
            <a:chExt cx="4046003" cy="2641801"/>
          </a:xfrm>
          <a:effectLst>
            <a:outerShdw blurRad="254000" dist="50800" dir="5400000" algn="ctr" rotWithShape="0">
              <a:srgbClr val="000000">
                <a:alpha val="40000"/>
              </a:srgbClr>
            </a:outerShdw>
          </a:effectLst>
        </p:grpSpPr>
        <p:sp>
          <p:nvSpPr>
            <p:cNvPr id="371" name="Rectangle 370"/>
            <p:cNvSpPr/>
            <p:nvPr/>
          </p:nvSpPr>
          <p:spPr>
            <a:xfrm>
              <a:off x="1235442" y="682333"/>
              <a:ext cx="4046003" cy="2641801"/>
            </a:xfrm>
            <a:prstGeom prst="rect">
              <a:avLst/>
            </a:prstGeom>
            <a:solidFill>
              <a:sysClr val="window" lastClr="FFFFFF"/>
            </a:solidFill>
            <a:ln w="12700" cap="flat" cmpd="sng" algn="ctr">
              <a:solidFill>
                <a:srgbClr val="5B9BD5">
                  <a:shade val="50000"/>
                </a:srgbClr>
              </a:solidFill>
              <a:prstDash val="solid"/>
              <a:miter lim="800000"/>
            </a:ln>
            <a:effectLst>
              <a:softEdge rad="0"/>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Trebuchet MS" panose="020B0603020202020204"/>
                <a:ea typeface="+mn-ea"/>
                <a:cs typeface="+mn-cs"/>
              </a:endParaRPr>
            </a:p>
          </p:txBody>
        </p:sp>
        <p:cxnSp>
          <p:nvCxnSpPr>
            <p:cNvPr id="372" name="Straight Connector 371"/>
            <p:cNvCxnSpPr/>
            <p:nvPr/>
          </p:nvCxnSpPr>
          <p:spPr>
            <a:xfrm>
              <a:off x="1244559" y="1102135"/>
              <a:ext cx="4018651" cy="0"/>
            </a:xfrm>
            <a:prstGeom prst="line">
              <a:avLst/>
            </a:prstGeom>
            <a:noFill/>
            <a:ln w="0" cap="flat" cmpd="sng" algn="ctr">
              <a:solidFill>
                <a:srgbClr val="D8E7F4"/>
              </a:solidFill>
              <a:prstDash val="solid"/>
              <a:miter lim="800000"/>
            </a:ln>
            <a:effectLst/>
          </p:spPr>
        </p:cxnSp>
        <p:cxnSp>
          <p:nvCxnSpPr>
            <p:cNvPr id="373" name="Straight Connector 372"/>
            <p:cNvCxnSpPr/>
            <p:nvPr/>
          </p:nvCxnSpPr>
          <p:spPr>
            <a:xfrm>
              <a:off x="1244559" y="1263743"/>
              <a:ext cx="4018651" cy="0"/>
            </a:xfrm>
            <a:prstGeom prst="line">
              <a:avLst/>
            </a:prstGeom>
            <a:noFill/>
            <a:ln w="0" cap="flat" cmpd="sng" algn="ctr">
              <a:solidFill>
                <a:srgbClr val="D8E7F4"/>
              </a:solidFill>
              <a:prstDash val="solid"/>
              <a:miter lim="800000"/>
            </a:ln>
            <a:effectLst/>
          </p:spPr>
        </p:cxnSp>
        <p:cxnSp>
          <p:nvCxnSpPr>
            <p:cNvPr id="374" name="Straight Connector 373"/>
            <p:cNvCxnSpPr/>
            <p:nvPr/>
          </p:nvCxnSpPr>
          <p:spPr>
            <a:xfrm>
              <a:off x="1244558" y="1420845"/>
              <a:ext cx="4018651" cy="0"/>
            </a:xfrm>
            <a:prstGeom prst="line">
              <a:avLst/>
            </a:prstGeom>
            <a:noFill/>
            <a:ln w="0" cap="flat" cmpd="sng" algn="ctr">
              <a:solidFill>
                <a:srgbClr val="D8E7F4"/>
              </a:solidFill>
              <a:prstDash val="solid"/>
              <a:miter lim="800000"/>
            </a:ln>
            <a:effectLst/>
          </p:spPr>
        </p:cxnSp>
        <p:cxnSp>
          <p:nvCxnSpPr>
            <p:cNvPr id="375" name="Straight Connector 374"/>
            <p:cNvCxnSpPr/>
            <p:nvPr/>
          </p:nvCxnSpPr>
          <p:spPr>
            <a:xfrm>
              <a:off x="1244558" y="1564511"/>
              <a:ext cx="4018651" cy="0"/>
            </a:xfrm>
            <a:prstGeom prst="line">
              <a:avLst/>
            </a:prstGeom>
            <a:noFill/>
            <a:ln w="0" cap="flat" cmpd="sng" algn="ctr">
              <a:solidFill>
                <a:srgbClr val="D8E7F4"/>
              </a:solidFill>
              <a:prstDash val="solid"/>
              <a:miter lim="800000"/>
            </a:ln>
            <a:effectLst/>
          </p:spPr>
        </p:cxnSp>
        <p:cxnSp>
          <p:nvCxnSpPr>
            <p:cNvPr id="376" name="Straight Connector 375"/>
            <p:cNvCxnSpPr/>
            <p:nvPr/>
          </p:nvCxnSpPr>
          <p:spPr>
            <a:xfrm>
              <a:off x="1244558" y="1713858"/>
              <a:ext cx="4018651" cy="0"/>
            </a:xfrm>
            <a:prstGeom prst="line">
              <a:avLst/>
            </a:prstGeom>
            <a:noFill/>
            <a:ln w="0" cap="flat" cmpd="sng" algn="ctr">
              <a:solidFill>
                <a:srgbClr val="D8E7F4"/>
              </a:solidFill>
              <a:prstDash val="solid"/>
              <a:miter lim="800000"/>
            </a:ln>
            <a:effectLst/>
          </p:spPr>
        </p:cxnSp>
        <p:cxnSp>
          <p:nvCxnSpPr>
            <p:cNvPr id="377" name="Straight Connector 376"/>
            <p:cNvCxnSpPr/>
            <p:nvPr/>
          </p:nvCxnSpPr>
          <p:spPr>
            <a:xfrm>
              <a:off x="1244557" y="1866368"/>
              <a:ext cx="4018651" cy="0"/>
            </a:xfrm>
            <a:prstGeom prst="line">
              <a:avLst/>
            </a:prstGeom>
            <a:noFill/>
            <a:ln w="0" cap="flat" cmpd="sng" algn="ctr">
              <a:solidFill>
                <a:srgbClr val="D8E7F4"/>
              </a:solidFill>
              <a:prstDash val="solid"/>
              <a:miter lim="800000"/>
            </a:ln>
            <a:effectLst/>
          </p:spPr>
        </p:cxnSp>
        <p:cxnSp>
          <p:nvCxnSpPr>
            <p:cNvPr id="378" name="Straight Connector 377"/>
            <p:cNvCxnSpPr/>
            <p:nvPr/>
          </p:nvCxnSpPr>
          <p:spPr>
            <a:xfrm>
              <a:off x="1244557" y="2010949"/>
              <a:ext cx="4018651" cy="0"/>
            </a:xfrm>
            <a:prstGeom prst="line">
              <a:avLst/>
            </a:prstGeom>
            <a:noFill/>
            <a:ln w="0" cap="flat" cmpd="sng" algn="ctr">
              <a:solidFill>
                <a:srgbClr val="D8E7F4"/>
              </a:solidFill>
              <a:prstDash val="solid"/>
              <a:miter lim="800000"/>
            </a:ln>
            <a:effectLst/>
          </p:spPr>
        </p:cxnSp>
        <p:cxnSp>
          <p:nvCxnSpPr>
            <p:cNvPr id="379" name="Straight Connector 378"/>
            <p:cNvCxnSpPr/>
            <p:nvPr/>
          </p:nvCxnSpPr>
          <p:spPr>
            <a:xfrm>
              <a:off x="1244557" y="2165604"/>
              <a:ext cx="4018651" cy="0"/>
            </a:xfrm>
            <a:prstGeom prst="line">
              <a:avLst/>
            </a:prstGeom>
            <a:noFill/>
            <a:ln w="0" cap="flat" cmpd="sng" algn="ctr">
              <a:solidFill>
                <a:srgbClr val="D8E7F4"/>
              </a:solidFill>
              <a:prstDash val="solid"/>
              <a:miter lim="800000"/>
            </a:ln>
            <a:effectLst/>
          </p:spPr>
        </p:cxnSp>
        <p:cxnSp>
          <p:nvCxnSpPr>
            <p:cNvPr id="380" name="Straight Connector 379"/>
            <p:cNvCxnSpPr/>
            <p:nvPr/>
          </p:nvCxnSpPr>
          <p:spPr>
            <a:xfrm>
              <a:off x="1244557" y="2316078"/>
              <a:ext cx="4018651" cy="0"/>
            </a:xfrm>
            <a:prstGeom prst="line">
              <a:avLst/>
            </a:prstGeom>
            <a:noFill/>
            <a:ln w="0" cap="flat" cmpd="sng" algn="ctr">
              <a:solidFill>
                <a:srgbClr val="D8E7F4"/>
              </a:solidFill>
              <a:prstDash val="solid"/>
              <a:miter lim="800000"/>
            </a:ln>
            <a:effectLst/>
          </p:spPr>
        </p:cxnSp>
        <p:cxnSp>
          <p:nvCxnSpPr>
            <p:cNvPr id="381" name="Straight Connector 380"/>
            <p:cNvCxnSpPr/>
            <p:nvPr/>
          </p:nvCxnSpPr>
          <p:spPr>
            <a:xfrm>
              <a:off x="1244555" y="2464040"/>
              <a:ext cx="4018651" cy="0"/>
            </a:xfrm>
            <a:prstGeom prst="line">
              <a:avLst/>
            </a:prstGeom>
            <a:noFill/>
            <a:ln w="0" cap="flat" cmpd="sng" algn="ctr">
              <a:solidFill>
                <a:srgbClr val="D8E7F4"/>
              </a:solidFill>
              <a:prstDash val="solid"/>
              <a:miter lim="800000"/>
            </a:ln>
            <a:effectLst/>
          </p:spPr>
        </p:cxnSp>
        <p:cxnSp>
          <p:nvCxnSpPr>
            <p:cNvPr id="382" name="Straight Connector 381"/>
            <p:cNvCxnSpPr/>
            <p:nvPr/>
          </p:nvCxnSpPr>
          <p:spPr>
            <a:xfrm>
              <a:off x="1244555" y="2622266"/>
              <a:ext cx="4018651" cy="0"/>
            </a:xfrm>
            <a:prstGeom prst="line">
              <a:avLst/>
            </a:prstGeom>
            <a:noFill/>
            <a:ln w="0" cap="flat" cmpd="sng" algn="ctr">
              <a:solidFill>
                <a:srgbClr val="D8E7F4"/>
              </a:solidFill>
              <a:prstDash val="solid"/>
              <a:miter lim="800000"/>
            </a:ln>
            <a:effectLst/>
          </p:spPr>
        </p:cxnSp>
        <p:cxnSp>
          <p:nvCxnSpPr>
            <p:cNvPr id="383" name="Straight Connector 382"/>
            <p:cNvCxnSpPr/>
            <p:nvPr/>
          </p:nvCxnSpPr>
          <p:spPr>
            <a:xfrm>
              <a:off x="1244555" y="2789679"/>
              <a:ext cx="4018651" cy="0"/>
            </a:xfrm>
            <a:prstGeom prst="line">
              <a:avLst/>
            </a:prstGeom>
            <a:noFill/>
            <a:ln w="0" cap="flat" cmpd="sng" algn="ctr">
              <a:solidFill>
                <a:srgbClr val="D8E7F4"/>
              </a:solidFill>
              <a:prstDash val="solid"/>
              <a:miter lim="800000"/>
            </a:ln>
            <a:effectLst/>
          </p:spPr>
        </p:cxnSp>
        <p:cxnSp>
          <p:nvCxnSpPr>
            <p:cNvPr id="384" name="Straight Connector 383"/>
            <p:cNvCxnSpPr/>
            <p:nvPr/>
          </p:nvCxnSpPr>
          <p:spPr>
            <a:xfrm>
              <a:off x="1244555" y="2950377"/>
              <a:ext cx="4018651" cy="0"/>
            </a:xfrm>
            <a:prstGeom prst="line">
              <a:avLst/>
            </a:prstGeom>
            <a:noFill/>
            <a:ln w="0" cap="flat" cmpd="sng" algn="ctr">
              <a:solidFill>
                <a:srgbClr val="D8E7F4"/>
              </a:solidFill>
              <a:prstDash val="solid"/>
              <a:miter lim="800000"/>
            </a:ln>
            <a:effectLst/>
          </p:spPr>
        </p:cxnSp>
        <p:cxnSp>
          <p:nvCxnSpPr>
            <p:cNvPr id="385" name="Straight Connector 384"/>
            <p:cNvCxnSpPr/>
            <p:nvPr/>
          </p:nvCxnSpPr>
          <p:spPr>
            <a:xfrm>
              <a:off x="1244554" y="3101761"/>
              <a:ext cx="4018651" cy="0"/>
            </a:xfrm>
            <a:prstGeom prst="line">
              <a:avLst/>
            </a:prstGeom>
            <a:noFill/>
            <a:ln w="0" cap="flat" cmpd="sng" algn="ctr">
              <a:solidFill>
                <a:srgbClr val="D8E7F4"/>
              </a:solidFill>
              <a:prstDash val="solid"/>
              <a:miter lim="800000"/>
            </a:ln>
            <a:effectLst/>
          </p:spPr>
        </p:cxnSp>
      </p:grpSp>
      <p:sp>
        <p:nvSpPr>
          <p:cNvPr id="345" name="TextBox 104"/>
          <p:cNvSpPr txBox="1"/>
          <p:nvPr/>
        </p:nvSpPr>
        <p:spPr>
          <a:xfrm rot="21275400">
            <a:off x="773630" y="1071472"/>
            <a:ext cx="6382144" cy="23083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Lucida Handwriting" panose="03010101010101010101" pitchFamily="66" charset="0"/>
              </a:rPr>
              <a:t>As a </a:t>
            </a:r>
            <a:r>
              <a:rPr kumimoji="0" lang="en-US" sz="1600" b="1" i="0" u="none" strike="noStrike" kern="1200" cap="none" spc="0" normalizeH="0" noProof="0" dirty="0">
                <a:ln>
                  <a:noFill/>
                </a:ln>
                <a:solidFill>
                  <a:sysClr val="windowText" lastClr="000000"/>
                </a:solidFill>
                <a:effectLst/>
                <a:uLnTx/>
                <a:uFillTx/>
                <a:latin typeface="Lucida Handwriting" panose="03010101010101010101" pitchFamily="66" charset="0"/>
              </a:rPr>
              <a:t>user,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baseline="0" dirty="0">
              <a:solidFill>
                <a:sysClr val="windowText" lastClr="000000"/>
              </a:solidFill>
              <a:latin typeface="Lucida Handwriting" panose="03010101010101010101"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baseline="0" dirty="0">
                <a:solidFill>
                  <a:sysClr val="windowText" lastClr="000000"/>
                </a:solidFill>
                <a:latin typeface="Lucida Handwriting" panose="03010101010101010101" pitchFamily="66" charset="0"/>
              </a:rPr>
              <a:t>I</a:t>
            </a:r>
            <a:r>
              <a:rPr lang="en-US" sz="1600" b="1" dirty="0">
                <a:solidFill>
                  <a:sysClr val="windowText" lastClr="000000"/>
                </a:solidFill>
                <a:latin typeface="Lucida Handwriting" panose="03010101010101010101" pitchFamily="66" charset="0"/>
              </a:rPr>
              <a:t> want to be able to author, generate, view and schedule reports </a:t>
            </a:r>
            <a:r>
              <a:rPr lang="en-US" sz="1600" b="1" baseline="0" dirty="0">
                <a:solidFill>
                  <a:sysClr val="windowText" lastClr="000000"/>
                </a:solidFill>
                <a:latin typeface="Lucida Handwriting" panose="03010101010101010101" pitchFamily="66" charset="0"/>
              </a:rPr>
              <a:t>on my </a:t>
            </a:r>
            <a:r>
              <a:rPr lang="en-US" sz="1600" b="1" dirty="0">
                <a:solidFill>
                  <a:sysClr val="windowText" lastClr="000000"/>
                </a:solidFill>
                <a:latin typeface="Lucida Handwriting" panose="03010101010101010101" pitchFamily="66" charset="0"/>
              </a:rPr>
              <a:t>Predix time series and asset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noProof="0" dirty="0">
                <a:ln>
                  <a:noFill/>
                </a:ln>
                <a:solidFill>
                  <a:sysClr val="windowText" lastClr="000000"/>
                </a:solidFill>
                <a:effectLst/>
                <a:uLnTx/>
                <a:uFillTx/>
                <a:latin typeface="Lucida Handwriting" panose="03010101010101010101" pitchFamily="66" charset="0"/>
              </a:rPr>
              <a:t>So that I can understand and visualize my Predix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baseline="0" dirty="0">
                <a:solidFill>
                  <a:sysClr val="windowText" lastClr="000000"/>
                </a:solidFill>
                <a:latin typeface="Lucida Handwriting" panose="03010101010101010101" pitchFamily="66" charset="0"/>
              </a:rPr>
              <a:t>Whereas today,</a:t>
            </a:r>
            <a:r>
              <a:rPr lang="en-US" sz="1600" b="1" dirty="0">
                <a:solidFill>
                  <a:sysClr val="windowText" lastClr="000000"/>
                </a:solidFill>
                <a:latin typeface="Lucida Handwriting" panose="03010101010101010101" pitchFamily="66" charset="0"/>
              </a:rPr>
              <a:t> robust reporting functionality is not available in Predix.</a:t>
            </a:r>
            <a:endParaRPr kumimoji="0" lang="en-US" sz="1600" b="1" i="0" u="none" strike="noStrike" kern="1200" cap="none" spc="0" normalizeH="0" baseline="0" noProof="0" dirty="0">
              <a:ln>
                <a:noFill/>
              </a:ln>
              <a:solidFill>
                <a:sysClr val="windowText" lastClr="000000"/>
              </a:solidFill>
              <a:effectLst/>
              <a:uLnTx/>
              <a:uFillTx/>
              <a:latin typeface="Lucida Handwriting" panose="03010101010101010101" pitchFamily="66" charset="0"/>
            </a:endParaRPr>
          </a:p>
        </p:txBody>
      </p:sp>
      <p:grpSp>
        <p:nvGrpSpPr>
          <p:cNvPr id="346" name="Group 345"/>
          <p:cNvGrpSpPr/>
          <p:nvPr/>
        </p:nvGrpSpPr>
        <p:grpSpPr>
          <a:xfrm>
            <a:off x="7191486" y="639119"/>
            <a:ext cx="4791935" cy="4247722"/>
            <a:chOff x="1235442" y="682333"/>
            <a:chExt cx="4046003" cy="2641801"/>
          </a:xfrm>
          <a:effectLst>
            <a:outerShdw blurRad="254000" dist="50800" dir="5400000" algn="ctr" rotWithShape="0">
              <a:srgbClr val="000000">
                <a:alpha val="40000"/>
              </a:srgbClr>
            </a:outerShdw>
          </a:effectLst>
        </p:grpSpPr>
        <p:sp>
          <p:nvSpPr>
            <p:cNvPr id="348" name="Rectangle 347"/>
            <p:cNvSpPr/>
            <p:nvPr/>
          </p:nvSpPr>
          <p:spPr>
            <a:xfrm>
              <a:off x="1235442" y="682333"/>
              <a:ext cx="4046003" cy="2641801"/>
            </a:xfrm>
            <a:prstGeom prst="rect">
              <a:avLst/>
            </a:prstGeom>
            <a:solidFill>
              <a:sysClr val="window" lastClr="FFFFFF"/>
            </a:solidFill>
            <a:ln w="12700" cap="flat" cmpd="sng" algn="ctr">
              <a:solidFill>
                <a:srgbClr val="5B9BD5">
                  <a:shade val="50000"/>
                </a:srgbClr>
              </a:solidFill>
              <a:prstDash val="solid"/>
              <a:miter lim="800000"/>
            </a:ln>
            <a:effectLst>
              <a:softEdge rad="0"/>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ysClr val="window" lastClr="FFFFFF"/>
                </a:solidFill>
                <a:effectLst/>
                <a:uLnTx/>
                <a:uFillTx/>
                <a:latin typeface="Trebuchet MS" panose="020B0603020202020204"/>
                <a:ea typeface="+mn-ea"/>
                <a:cs typeface="+mn-cs"/>
              </a:endParaRPr>
            </a:p>
          </p:txBody>
        </p:sp>
        <p:cxnSp>
          <p:nvCxnSpPr>
            <p:cNvPr id="349" name="Straight Connector 348"/>
            <p:cNvCxnSpPr/>
            <p:nvPr/>
          </p:nvCxnSpPr>
          <p:spPr>
            <a:xfrm>
              <a:off x="1244559" y="1102135"/>
              <a:ext cx="4018651" cy="0"/>
            </a:xfrm>
            <a:prstGeom prst="line">
              <a:avLst/>
            </a:prstGeom>
            <a:noFill/>
            <a:ln w="0" cap="flat" cmpd="sng" algn="ctr">
              <a:solidFill>
                <a:srgbClr val="D8E7F4"/>
              </a:solidFill>
              <a:prstDash val="solid"/>
              <a:miter lim="800000"/>
            </a:ln>
            <a:effectLst/>
          </p:spPr>
        </p:cxnSp>
        <p:cxnSp>
          <p:nvCxnSpPr>
            <p:cNvPr id="350" name="Straight Connector 349"/>
            <p:cNvCxnSpPr/>
            <p:nvPr/>
          </p:nvCxnSpPr>
          <p:spPr>
            <a:xfrm>
              <a:off x="1244559" y="1263743"/>
              <a:ext cx="4018651" cy="0"/>
            </a:xfrm>
            <a:prstGeom prst="line">
              <a:avLst/>
            </a:prstGeom>
            <a:noFill/>
            <a:ln w="0" cap="flat" cmpd="sng" algn="ctr">
              <a:solidFill>
                <a:srgbClr val="D8E7F4"/>
              </a:solidFill>
              <a:prstDash val="solid"/>
              <a:miter lim="800000"/>
            </a:ln>
            <a:effectLst/>
          </p:spPr>
        </p:cxnSp>
        <p:cxnSp>
          <p:nvCxnSpPr>
            <p:cNvPr id="351" name="Straight Connector 350"/>
            <p:cNvCxnSpPr/>
            <p:nvPr/>
          </p:nvCxnSpPr>
          <p:spPr>
            <a:xfrm>
              <a:off x="1244558" y="1420845"/>
              <a:ext cx="4018651" cy="0"/>
            </a:xfrm>
            <a:prstGeom prst="line">
              <a:avLst/>
            </a:prstGeom>
            <a:noFill/>
            <a:ln w="0" cap="flat" cmpd="sng" algn="ctr">
              <a:solidFill>
                <a:srgbClr val="D8E7F4"/>
              </a:solidFill>
              <a:prstDash val="solid"/>
              <a:miter lim="800000"/>
            </a:ln>
            <a:effectLst/>
          </p:spPr>
        </p:cxnSp>
        <p:cxnSp>
          <p:nvCxnSpPr>
            <p:cNvPr id="353" name="Straight Connector 352"/>
            <p:cNvCxnSpPr/>
            <p:nvPr/>
          </p:nvCxnSpPr>
          <p:spPr>
            <a:xfrm>
              <a:off x="1244558" y="1564511"/>
              <a:ext cx="4018651" cy="0"/>
            </a:xfrm>
            <a:prstGeom prst="line">
              <a:avLst/>
            </a:prstGeom>
            <a:noFill/>
            <a:ln w="0" cap="flat" cmpd="sng" algn="ctr">
              <a:solidFill>
                <a:srgbClr val="D8E7F4"/>
              </a:solidFill>
              <a:prstDash val="solid"/>
              <a:miter lim="800000"/>
            </a:ln>
            <a:effectLst/>
          </p:spPr>
        </p:cxnSp>
        <p:cxnSp>
          <p:nvCxnSpPr>
            <p:cNvPr id="356" name="Straight Connector 355"/>
            <p:cNvCxnSpPr/>
            <p:nvPr/>
          </p:nvCxnSpPr>
          <p:spPr>
            <a:xfrm>
              <a:off x="1244558" y="1713858"/>
              <a:ext cx="4018651" cy="0"/>
            </a:xfrm>
            <a:prstGeom prst="line">
              <a:avLst/>
            </a:prstGeom>
            <a:noFill/>
            <a:ln w="0" cap="flat" cmpd="sng" algn="ctr">
              <a:solidFill>
                <a:srgbClr val="D8E7F4"/>
              </a:solidFill>
              <a:prstDash val="solid"/>
              <a:miter lim="800000"/>
            </a:ln>
            <a:effectLst/>
          </p:spPr>
        </p:cxnSp>
        <p:cxnSp>
          <p:nvCxnSpPr>
            <p:cNvPr id="357" name="Straight Connector 356"/>
            <p:cNvCxnSpPr/>
            <p:nvPr/>
          </p:nvCxnSpPr>
          <p:spPr>
            <a:xfrm>
              <a:off x="1244557" y="1866368"/>
              <a:ext cx="4018651" cy="0"/>
            </a:xfrm>
            <a:prstGeom prst="line">
              <a:avLst/>
            </a:prstGeom>
            <a:noFill/>
            <a:ln w="0" cap="flat" cmpd="sng" algn="ctr">
              <a:solidFill>
                <a:srgbClr val="D8E7F4"/>
              </a:solidFill>
              <a:prstDash val="solid"/>
              <a:miter lim="800000"/>
            </a:ln>
            <a:effectLst/>
          </p:spPr>
        </p:cxnSp>
        <p:cxnSp>
          <p:nvCxnSpPr>
            <p:cNvPr id="358" name="Straight Connector 357"/>
            <p:cNvCxnSpPr/>
            <p:nvPr/>
          </p:nvCxnSpPr>
          <p:spPr>
            <a:xfrm>
              <a:off x="1244557" y="2010949"/>
              <a:ext cx="4018651" cy="0"/>
            </a:xfrm>
            <a:prstGeom prst="line">
              <a:avLst/>
            </a:prstGeom>
            <a:noFill/>
            <a:ln w="0" cap="flat" cmpd="sng" algn="ctr">
              <a:solidFill>
                <a:srgbClr val="D8E7F4"/>
              </a:solidFill>
              <a:prstDash val="solid"/>
              <a:miter lim="800000"/>
            </a:ln>
            <a:effectLst/>
          </p:spPr>
        </p:cxnSp>
        <p:cxnSp>
          <p:nvCxnSpPr>
            <p:cNvPr id="359" name="Straight Connector 358"/>
            <p:cNvCxnSpPr/>
            <p:nvPr/>
          </p:nvCxnSpPr>
          <p:spPr>
            <a:xfrm>
              <a:off x="1244557" y="2165604"/>
              <a:ext cx="4018651" cy="0"/>
            </a:xfrm>
            <a:prstGeom prst="line">
              <a:avLst/>
            </a:prstGeom>
            <a:noFill/>
            <a:ln w="0" cap="flat" cmpd="sng" algn="ctr">
              <a:solidFill>
                <a:srgbClr val="D8E7F4"/>
              </a:solidFill>
              <a:prstDash val="solid"/>
              <a:miter lim="800000"/>
            </a:ln>
            <a:effectLst/>
          </p:spPr>
        </p:cxnSp>
        <p:cxnSp>
          <p:nvCxnSpPr>
            <p:cNvPr id="360" name="Straight Connector 359"/>
            <p:cNvCxnSpPr/>
            <p:nvPr/>
          </p:nvCxnSpPr>
          <p:spPr>
            <a:xfrm>
              <a:off x="1244557" y="2316078"/>
              <a:ext cx="4018651" cy="0"/>
            </a:xfrm>
            <a:prstGeom prst="line">
              <a:avLst/>
            </a:prstGeom>
            <a:noFill/>
            <a:ln w="0" cap="flat" cmpd="sng" algn="ctr">
              <a:solidFill>
                <a:srgbClr val="D8E7F4"/>
              </a:solidFill>
              <a:prstDash val="solid"/>
              <a:miter lim="800000"/>
            </a:ln>
            <a:effectLst/>
          </p:spPr>
        </p:cxnSp>
        <p:cxnSp>
          <p:nvCxnSpPr>
            <p:cNvPr id="361" name="Straight Connector 360"/>
            <p:cNvCxnSpPr/>
            <p:nvPr/>
          </p:nvCxnSpPr>
          <p:spPr>
            <a:xfrm>
              <a:off x="1244555" y="2464040"/>
              <a:ext cx="4018651" cy="0"/>
            </a:xfrm>
            <a:prstGeom prst="line">
              <a:avLst/>
            </a:prstGeom>
            <a:noFill/>
            <a:ln w="0" cap="flat" cmpd="sng" algn="ctr">
              <a:solidFill>
                <a:srgbClr val="D8E7F4"/>
              </a:solidFill>
              <a:prstDash val="solid"/>
              <a:miter lim="800000"/>
            </a:ln>
            <a:effectLst/>
          </p:spPr>
        </p:cxnSp>
        <p:cxnSp>
          <p:nvCxnSpPr>
            <p:cNvPr id="367" name="Straight Connector 366"/>
            <p:cNvCxnSpPr/>
            <p:nvPr/>
          </p:nvCxnSpPr>
          <p:spPr>
            <a:xfrm>
              <a:off x="1244555" y="2622266"/>
              <a:ext cx="4018651" cy="0"/>
            </a:xfrm>
            <a:prstGeom prst="line">
              <a:avLst/>
            </a:prstGeom>
            <a:noFill/>
            <a:ln w="0" cap="flat" cmpd="sng" algn="ctr">
              <a:solidFill>
                <a:srgbClr val="D8E7F4"/>
              </a:solidFill>
              <a:prstDash val="solid"/>
              <a:miter lim="800000"/>
            </a:ln>
            <a:effectLst/>
          </p:spPr>
        </p:cxnSp>
        <p:cxnSp>
          <p:nvCxnSpPr>
            <p:cNvPr id="368" name="Straight Connector 367"/>
            <p:cNvCxnSpPr/>
            <p:nvPr/>
          </p:nvCxnSpPr>
          <p:spPr>
            <a:xfrm>
              <a:off x="1244555" y="2789679"/>
              <a:ext cx="4018651" cy="0"/>
            </a:xfrm>
            <a:prstGeom prst="line">
              <a:avLst/>
            </a:prstGeom>
            <a:noFill/>
            <a:ln w="0" cap="flat" cmpd="sng" algn="ctr">
              <a:solidFill>
                <a:srgbClr val="D8E7F4"/>
              </a:solidFill>
              <a:prstDash val="solid"/>
              <a:miter lim="800000"/>
            </a:ln>
            <a:effectLst/>
          </p:spPr>
        </p:cxnSp>
        <p:cxnSp>
          <p:nvCxnSpPr>
            <p:cNvPr id="369" name="Straight Connector 368"/>
            <p:cNvCxnSpPr/>
            <p:nvPr/>
          </p:nvCxnSpPr>
          <p:spPr>
            <a:xfrm>
              <a:off x="1244555" y="2950377"/>
              <a:ext cx="4018651" cy="0"/>
            </a:xfrm>
            <a:prstGeom prst="line">
              <a:avLst/>
            </a:prstGeom>
            <a:noFill/>
            <a:ln w="0" cap="flat" cmpd="sng" algn="ctr">
              <a:solidFill>
                <a:srgbClr val="D8E7F4"/>
              </a:solidFill>
              <a:prstDash val="solid"/>
              <a:miter lim="800000"/>
            </a:ln>
            <a:effectLst/>
          </p:spPr>
        </p:cxnSp>
        <p:cxnSp>
          <p:nvCxnSpPr>
            <p:cNvPr id="370" name="Straight Connector 369"/>
            <p:cNvCxnSpPr/>
            <p:nvPr/>
          </p:nvCxnSpPr>
          <p:spPr>
            <a:xfrm>
              <a:off x="1244554" y="3101761"/>
              <a:ext cx="4018651" cy="0"/>
            </a:xfrm>
            <a:prstGeom prst="line">
              <a:avLst/>
            </a:prstGeom>
            <a:noFill/>
            <a:ln w="0" cap="flat" cmpd="sng" algn="ctr">
              <a:solidFill>
                <a:srgbClr val="D8E7F4"/>
              </a:solidFill>
              <a:prstDash val="solid"/>
              <a:miter lim="800000"/>
            </a:ln>
            <a:effectLst/>
          </p:spPr>
        </p:cxnSp>
      </p:grpSp>
      <p:sp>
        <p:nvSpPr>
          <p:cNvPr id="404" name="TextBox 126"/>
          <p:cNvSpPr txBox="1"/>
          <p:nvPr/>
        </p:nvSpPr>
        <p:spPr>
          <a:xfrm>
            <a:off x="7412589" y="895859"/>
            <a:ext cx="4354774" cy="329320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ysClr val="windowText" lastClr="000000"/>
                </a:solidFill>
                <a:latin typeface="Lucida Handwriting" panose="03010101010101010101" pitchFamily="66" charset="0"/>
              </a:rPr>
              <a:t>As a user,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a:solidFill>
                <a:sysClr val="windowText" lastClr="000000"/>
              </a:solidFill>
              <a:latin typeface="Lucida Handwriting" panose="03010101010101010101" pitchFamily="66" charset="0"/>
            </a:endParaRPr>
          </a:p>
          <a:p>
            <a:pPr lvl="0">
              <a:defRPr/>
            </a:pPr>
            <a:r>
              <a:rPr lang="en-US" sz="1600" b="1" dirty="0">
                <a:solidFill>
                  <a:sysClr val="windowText" lastClr="000000"/>
                </a:solidFill>
                <a:latin typeface="Lucida Handwriting" panose="03010101010101010101" pitchFamily="66" charset="0"/>
              </a:rPr>
              <a:t>I want to be able to automatically upload reports into my Web-connected system(s)</a:t>
            </a:r>
          </a:p>
          <a:p>
            <a:pPr lvl="0">
              <a:defRPr/>
            </a:pPr>
            <a:endParaRPr lang="en-US" sz="1600" b="1" dirty="0">
              <a:solidFill>
                <a:sysClr val="windowText" lastClr="000000"/>
              </a:solidFill>
              <a:latin typeface="Lucida Handwriting" panose="03010101010101010101" pitchFamily="66" charset="0"/>
            </a:endParaRPr>
          </a:p>
          <a:p>
            <a:pPr lvl="0">
              <a:defRPr/>
            </a:pPr>
            <a:r>
              <a:rPr lang="en-US" sz="1600" b="1" dirty="0">
                <a:solidFill>
                  <a:sysClr val="windowText" lastClr="000000"/>
                </a:solidFill>
                <a:latin typeface="Lucida Handwriting" panose="03010101010101010101" pitchFamily="66" charset="0"/>
              </a:rPr>
              <a:t>So that my GE </a:t>
            </a:r>
            <a:r>
              <a:rPr lang="en-US" sz="1600" b="1" dirty="0" err="1">
                <a:solidFill>
                  <a:sysClr val="windowText" lastClr="000000"/>
                </a:solidFill>
                <a:latin typeface="Lucida Handwriting" panose="03010101010101010101" pitchFamily="66" charset="0"/>
              </a:rPr>
              <a:t>InSight</a:t>
            </a:r>
            <a:r>
              <a:rPr lang="en-US" sz="1600" b="1" dirty="0">
                <a:solidFill>
                  <a:sysClr val="windowText" lastClr="000000"/>
                </a:solidFill>
                <a:latin typeface="Lucida Handwriting" panose="03010101010101010101" pitchFamily="66" charset="0"/>
              </a:rPr>
              <a:t> reports are automatically available in the systems I need them to 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a:solidFill>
                <a:sysClr val="windowText" lastClr="000000"/>
              </a:solidFill>
              <a:latin typeface="Lucida Handwriting" panose="03010101010101010101" pitchFamily="66" charset="0"/>
            </a:endParaRPr>
          </a:p>
          <a:p>
            <a:pPr marR="0" indent="0" fontAlgn="auto">
              <a:lnSpc>
                <a:spcPct val="100000"/>
              </a:lnSpc>
              <a:spcBef>
                <a:spcPts val="0"/>
              </a:spcBef>
              <a:spcAft>
                <a:spcPts val="0"/>
              </a:spcAft>
              <a:buClrTx/>
              <a:buSzTx/>
              <a:buFontTx/>
              <a:buNone/>
              <a:tabLst/>
              <a:defRPr/>
            </a:pPr>
            <a:r>
              <a:rPr lang="en-US" sz="1600" b="1" dirty="0">
                <a:solidFill>
                  <a:sysClr val="windowText" lastClr="000000"/>
                </a:solidFill>
                <a:latin typeface="Lucida Handwriting" panose="03010101010101010101" pitchFamily="66" charset="0"/>
              </a:rPr>
              <a:t>Whereas today, delivery to my systems over HTTPS POST is not supported </a:t>
            </a:r>
          </a:p>
        </p:txBody>
      </p:sp>
      <p:grpSp>
        <p:nvGrpSpPr>
          <p:cNvPr id="39" name="Group 38"/>
          <p:cNvGrpSpPr/>
          <p:nvPr/>
        </p:nvGrpSpPr>
        <p:grpSpPr>
          <a:xfrm>
            <a:off x="566816" y="3681487"/>
            <a:ext cx="6869579" cy="3155071"/>
            <a:chOff x="1235442" y="682333"/>
            <a:chExt cx="4046003" cy="2641801"/>
          </a:xfrm>
          <a:effectLst>
            <a:outerShdw blurRad="254000" dist="50800" dir="5400000" algn="ctr" rotWithShape="0">
              <a:srgbClr val="000000">
                <a:alpha val="40000"/>
              </a:srgbClr>
            </a:outerShdw>
          </a:effectLst>
        </p:grpSpPr>
        <p:sp>
          <p:nvSpPr>
            <p:cNvPr id="40" name="Rectangle 39"/>
            <p:cNvSpPr/>
            <p:nvPr/>
          </p:nvSpPr>
          <p:spPr>
            <a:xfrm>
              <a:off x="1235442" y="682333"/>
              <a:ext cx="4046003" cy="2641801"/>
            </a:xfrm>
            <a:prstGeom prst="rect">
              <a:avLst/>
            </a:prstGeom>
            <a:solidFill>
              <a:sysClr val="window" lastClr="FFFFFF"/>
            </a:solidFill>
            <a:ln w="12700" cap="flat" cmpd="sng" algn="ctr">
              <a:solidFill>
                <a:srgbClr val="5B9BD5">
                  <a:shade val="50000"/>
                </a:srgbClr>
              </a:solidFill>
              <a:prstDash val="solid"/>
              <a:miter lim="800000"/>
            </a:ln>
            <a:effectLst>
              <a:softEdge rad="0"/>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sngStrike" kern="1200" cap="none" spc="0" normalizeH="0" baseline="0" noProof="0" dirty="0">
                <a:ln>
                  <a:noFill/>
                </a:ln>
                <a:solidFill>
                  <a:sysClr val="window" lastClr="FFFFFF"/>
                </a:solidFill>
                <a:effectLst/>
                <a:uLnTx/>
                <a:uFillTx/>
                <a:latin typeface="Trebuchet MS" panose="020B0603020202020204"/>
                <a:ea typeface="+mn-ea"/>
                <a:cs typeface="+mn-cs"/>
              </a:endParaRPr>
            </a:p>
          </p:txBody>
        </p:sp>
        <p:cxnSp>
          <p:nvCxnSpPr>
            <p:cNvPr id="41" name="Straight Connector 40"/>
            <p:cNvCxnSpPr/>
            <p:nvPr/>
          </p:nvCxnSpPr>
          <p:spPr>
            <a:xfrm>
              <a:off x="1244559" y="1102135"/>
              <a:ext cx="4018651" cy="0"/>
            </a:xfrm>
            <a:prstGeom prst="line">
              <a:avLst/>
            </a:prstGeom>
            <a:noFill/>
            <a:ln w="0" cap="flat" cmpd="sng" algn="ctr">
              <a:solidFill>
                <a:srgbClr val="D8E7F4"/>
              </a:solidFill>
              <a:prstDash val="solid"/>
              <a:miter lim="800000"/>
            </a:ln>
            <a:effectLst/>
          </p:spPr>
        </p:cxnSp>
        <p:cxnSp>
          <p:nvCxnSpPr>
            <p:cNvPr id="42" name="Straight Connector 41"/>
            <p:cNvCxnSpPr/>
            <p:nvPr/>
          </p:nvCxnSpPr>
          <p:spPr>
            <a:xfrm>
              <a:off x="1244559" y="1263743"/>
              <a:ext cx="4018651" cy="0"/>
            </a:xfrm>
            <a:prstGeom prst="line">
              <a:avLst/>
            </a:prstGeom>
            <a:noFill/>
            <a:ln w="0" cap="flat" cmpd="sng" algn="ctr">
              <a:solidFill>
                <a:srgbClr val="D8E7F4"/>
              </a:solidFill>
              <a:prstDash val="solid"/>
              <a:miter lim="800000"/>
            </a:ln>
            <a:effectLst/>
          </p:spPr>
        </p:cxnSp>
        <p:cxnSp>
          <p:nvCxnSpPr>
            <p:cNvPr id="43" name="Straight Connector 42"/>
            <p:cNvCxnSpPr/>
            <p:nvPr/>
          </p:nvCxnSpPr>
          <p:spPr>
            <a:xfrm>
              <a:off x="1244558" y="1420845"/>
              <a:ext cx="4018651" cy="0"/>
            </a:xfrm>
            <a:prstGeom prst="line">
              <a:avLst/>
            </a:prstGeom>
            <a:noFill/>
            <a:ln w="0" cap="flat" cmpd="sng" algn="ctr">
              <a:solidFill>
                <a:srgbClr val="D8E7F4"/>
              </a:solidFill>
              <a:prstDash val="solid"/>
              <a:miter lim="800000"/>
            </a:ln>
            <a:effectLst/>
          </p:spPr>
        </p:cxnSp>
        <p:cxnSp>
          <p:nvCxnSpPr>
            <p:cNvPr id="44" name="Straight Connector 43"/>
            <p:cNvCxnSpPr/>
            <p:nvPr/>
          </p:nvCxnSpPr>
          <p:spPr>
            <a:xfrm>
              <a:off x="1244558" y="1564511"/>
              <a:ext cx="4018651" cy="0"/>
            </a:xfrm>
            <a:prstGeom prst="line">
              <a:avLst/>
            </a:prstGeom>
            <a:noFill/>
            <a:ln w="0" cap="flat" cmpd="sng" algn="ctr">
              <a:solidFill>
                <a:srgbClr val="D8E7F4"/>
              </a:solidFill>
              <a:prstDash val="solid"/>
              <a:miter lim="800000"/>
            </a:ln>
            <a:effectLst/>
          </p:spPr>
        </p:cxnSp>
        <p:cxnSp>
          <p:nvCxnSpPr>
            <p:cNvPr id="45" name="Straight Connector 44"/>
            <p:cNvCxnSpPr/>
            <p:nvPr/>
          </p:nvCxnSpPr>
          <p:spPr>
            <a:xfrm>
              <a:off x="1244558" y="1713858"/>
              <a:ext cx="4018651" cy="0"/>
            </a:xfrm>
            <a:prstGeom prst="line">
              <a:avLst/>
            </a:prstGeom>
            <a:noFill/>
            <a:ln w="0" cap="flat" cmpd="sng" algn="ctr">
              <a:solidFill>
                <a:srgbClr val="D8E7F4"/>
              </a:solidFill>
              <a:prstDash val="solid"/>
              <a:miter lim="800000"/>
            </a:ln>
            <a:effectLst/>
          </p:spPr>
        </p:cxnSp>
        <p:cxnSp>
          <p:nvCxnSpPr>
            <p:cNvPr id="46" name="Straight Connector 45"/>
            <p:cNvCxnSpPr/>
            <p:nvPr/>
          </p:nvCxnSpPr>
          <p:spPr>
            <a:xfrm>
              <a:off x="1244557" y="1866368"/>
              <a:ext cx="4018651" cy="0"/>
            </a:xfrm>
            <a:prstGeom prst="line">
              <a:avLst/>
            </a:prstGeom>
            <a:noFill/>
            <a:ln w="0" cap="flat" cmpd="sng" algn="ctr">
              <a:solidFill>
                <a:srgbClr val="D8E7F4"/>
              </a:solidFill>
              <a:prstDash val="solid"/>
              <a:miter lim="800000"/>
            </a:ln>
            <a:effectLst/>
          </p:spPr>
        </p:cxnSp>
        <p:cxnSp>
          <p:nvCxnSpPr>
            <p:cNvPr id="47" name="Straight Connector 46"/>
            <p:cNvCxnSpPr/>
            <p:nvPr/>
          </p:nvCxnSpPr>
          <p:spPr>
            <a:xfrm>
              <a:off x="1244557" y="2010949"/>
              <a:ext cx="4018651" cy="0"/>
            </a:xfrm>
            <a:prstGeom prst="line">
              <a:avLst/>
            </a:prstGeom>
            <a:noFill/>
            <a:ln w="0" cap="flat" cmpd="sng" algn="ctr">
              <a:solidFill>
                <a:srgbClr val="D8E7F4"/>
              </a:solidFill>
              <a:prstDash val="solid"/>
              <a:miter lim="800000"/>
            </a:ln>
            <a:effectLst/>
          </p:spPr>
        </p:cxnSp>
        <p:cxnSp>
          <p:nvCxnSpPr>
            <p:cNvPr id="48" name="Straight Connector 47"/>
            <p:cNvCxnSpPr/>
            <p:nvPr/>
          </p:nvCxnSpPr>
          <p:spPr>
            <a:xfrm>
              <a:off x="1244557" y="2165604"/>
              <a:ext cx="4018651" cy="0"/>
            </a:xfrm>
            <a:prstGeom prst="line">
              <a:avLst/>
            </a:prstGeom>
            <a:noFill/>
            <a:ln w="0" cap="flat" cmpd="sng" algn="ctr">
              <a:solidFill>
                <a:srgbClr val="D8E7F4"/>
              </a:solidFill>
              <a:prstDash val="solid"/>
              <a:miter lim="800000"/>
            </a:ln>
            <a:effectLst/>
          </p:spPr>
        </p:cxnSp>
        <p:cxnSp>
          <p:nvCxnSpPr>
            <p:cNvPr id="49" name="Straight Connector 48"/>
            <p:cNvCxnSpPr/>
            <p:nvPr/>
          </p:nvCxnSpPr>
          <p:spPr>
            <a:xfrm>
              <a:off x="1244557" y="2316078"/>
              <a:ext cx="4018651" cy="0"/>
            </a:xfrm>
            <a:prstGeom prst="line">
              <a:avLst/>
            </a:prstGeom>
            <a:noFill/>
            <a:ln w="0" cap="flat" cmpd="sng" algn="ctr">
              <a:solidFill>
                <a:srgbClr val="D8E7F4"/>
              </a:solidFill>
              <a:prstDash val="solid"/>
              <a:miter lim="800000"/>
            </a:ln>
            <a:effectLst/>
          </p:spPr>
        </p:cxnSp>
        <p:cxnSp>
          <p:nvCxnSpPr>
            <p:cNvPr id="50" name="Straight Connector 49"/>
            <p:cNvCxnSpPr/>
            <p:nvPr/>
          </p:nvCxnSpPr>
          <p:spPr>
            <a:xfrm>
              <a:off x="1244555" y="2464040"/>
              <a:ext cx="4018651" cy="0"/>
            </a:xfrm>
            <a:prstGeom prst="line">
              <a:avLst/>
            </a:prstGeom>
            <a:noFill/>
            <a:ln w="0" cap="flat" cmpd="sng" algn="ctr">
              <a:solidFill>
                <a:srgbClr val="D8E7F4"/>
              </a:solidFill>
              <a:prstDash val="solid"/>
              <a:miter lim="800000"/>
            </a:ln>
            <a:effectLst/>
          </p:spPr>
        </p:cxnSp>
        <p:cxnSp>
          <p:nvCxnSpPr>
            <p:cNvPr id="51" name="Straight Connector 50"/>
            <p:cNvCxnSpPr/>
            <p:nvPr/>
          </p:nvCxnSpPr>
          <p:spPr>
            <a:xfrm>
              <a:off x="1244555" y="2622266"/>
              <a:ext cx="4018651" cy="0"/>
            </a:xfrm>
            <a:prstGeom prst="line">
              <a:avLst/>
            </a:prstGeom>
            <a:noFill/>
            <a:ln w="0" cap="flat" cmpd="sng" algn="ctr">
              <a:solidFill>
                <a:srgbClr val="D8E7F4"/>
              </a:solidFill>
              <a:prstDash val="solid"/>
              <a:miter lim="800000"/>
            </a:ln>
            <a:effectLst/>
          </p:spPr>
        </p:cxnSp>
        <p:cxnSp>
          <p:nvCxnSpPr>
            <p:cNvPr id="52" name="Straight Connector 51"/>
            <p:cNvCxnSpPr/>
            <p:nvPr/>
          </p:nvCxnSpPr>
          <p:spPr>
            <a:xfrm>
              <a:off x="1244555" y="2789679"/>
              <a:ext cx="4018651" cy="0"/>
            </a:xfrm>
            <a:prstGeom prst="line">
              <a:avLst/>
            </a:prstGeom>
            <a:noFill/>
            <a:ln w="0" cap="flat" cmpd="sng" algn="ctr">
              <a:solidFill>
                <a:srgbClr val="D8E7F4"/>
              </a:solidFill>
              <a:prstDash val="solid"/>
              <a:miter lim="800000"/>
            </a:ln>
            <a:effectLst/>
          </p:spPr>
        </p:cxnSp>
        <p:cxnSp>
          <p:nvCxnSpPr>
            <p:cNvPr id="53" name="Straight Connector 52"/>
            <p:cNvCxnSpPr/>
            <p:nvPr/>
          </p:nvCxnSpPr>
          <p:spPr>
            <a:xfrm>
              <a:off x="1244555" y="2950377"/>
              <a:ext cx="4018651" cy="0"/>
            </a:xfrm>
            <a:prstGeom prst="line">
              <a:avLst/>
            </a:prstGeom>
            <a:noFill/>
            <a:ln w="0" cap="flat" cmpd="sng" algn="ctr">
              <a:solidFill>
                <a:srgbClr val="D8E7F4"/>
              </a:solidFill>
              <a:prstDash val="solid"/>
              <a:miter lim="800000"/>
            </a:ln>
            <a:effectLst/>
          </p:spPr>
        </p:cxnSp>
        <p:cxnSp>
          <p:nvCxnSpPr>
            <p:cNvPr id="54" name="Straight Connector 53"/>
            <p:cNvCxnSpPr/>
            <p:nvPr/>
          </p:nvCxnSpPr>
          <p:spPr>
            <a:xfrm>
              <a:off x="1244554" y="3101761"/>
              <a:ext cx="4018651" cy="0"/>
            </a:xfrm>
            <a:prstGeom prst="line">
              <a:avLst/>
            </a:prstGeom>
            <a:noFill/>
            <a:ln w="0" cap="flat" cmpd="sng" algn="ctr">
              <a:solidFill>
                <a:srgbClr val="D8E7F4"/>
              </a:solidFill>
              <a:prstDash val="solid"/>
              <a:miter lim="800000"/>
            </a:ln>
            <a:effectLst/>
          </p:spPr>
        </p:cxnSp>
      </p:grpSp>
      <p:sp>
        <p:nvSpPr>
          <p:cNvPr id="55" name="TextBox 104"/>
          <p:cNvSpPr txBox="1"/>
          <p:nvPr/>
        </p:nvSpPr>
        <p:spPr>
          <a:xfrm rot="21567683">
            <a:off x="658697" y="3775773"/>
            <a:ext cx="6715216" cy="304698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ysClr val="windowText" lastClr="000000"/>
                </a:solidFill>
                <a:latin typeface="Lucida Handwriting" panose="03010101010101010101" pitchFamily="66" charset="0"/>
              </a:rPr>
              <a:t>As a Predix application developer,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a:solidFill>
                <a:sysClr val="windowText" lastClr="000000"/>
              </a:solidFill>
              <a:latin typeface="Lucida Handwriting" panose="03010101010101010101" pitchFamily="66" charset="0"/>
            </a:endParaRPr>
          </a:p>
          <a:p>
            <a:pPr lvl="0">
              <a:defRPr/>
            </a:pPr>
            <a:r>
              <a:rPr lang="en-US" sz="1600" b="1" dirty="0">
                <a:solidFill>
                  <a:sysClr val="windowText" lastClr="000000"/>
                </a:solidFill>
                <a:latin typeface="Lucida Handwriting" panose="03010101010101010101" pitchFamily="66" charset="0"/>
              </a:rPr>
              <a:t>I want a set of easy-to-consume, well-crafted, well-documented, secure &amp; scalable APIs that expose reporting functionality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a:solidFill>
                <a:sysClr val="windowText" lastClr="000000"/>
              </a:solidFill>
              <a:latin typeface="Lucida Handwriting" panose="03010101010101010101"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ysClr val="windowText" lastClr="000000"/>
                </a:solidFill>
                <a:latin typeface="Lucida Handwriting" panose="03010101010101010101" pitchFamily="66" charset="0"/>
              </a:rPr>
              <a:t>So that I can build new and innovative applications and features that incorporate the powerful reporting capabilities,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a:solidFill>
                <a:sysClr val="windowText" lastClr="000000"/>
              </a:solidFill>
              <a:latin typeface="Lucida Handwriting" panose="03010101010101010101"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ysClr val="windowText" lastClr="000000"/>
                </a:solidFill>
                <a:latin typeface="Lucida Handwriting" panose="03010101010101010101" pitchFamily="66" charset="0"/>
              </a:rPr>
              <a:t>Whereas today, these capabilities are not available in Predix. </a:t>
            </a:r>
          </a:p>
        </p:txBody>
      </p:sp>
    </p:spTree>
    <p:extLst>
      <p:ext uri="{BB962C8B-B14F-4D97-AF65-F5344CB8AC3E}">
        <p14:creationId xmlns:p14="http://schemas.microsoft.com/office/powerpoint/2010/main" val="331890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p:cNvSpPr/>
          <p:nvPr/>
        </p:nvSpPr>
        <p:spPr>
          <a:xfrm>
            <a:off x="-3334" y="2664056"/>
            <a:ext cx="12211930" cy="4160354"/>
          </a:xfrm>
          <a:prstGeom prst="rect">
            <a:avLst/>
          </a:prstGeom>
          <a:solidFill>
            <a:srgbClr val="FDFDFD"/>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1" name="Bent Arrow 120"/>
          <p:cNvSpPr/>
          <p:nvPr/>
        </p:nvSpPr>
        <p:spPr>
          <a:xfrm rot="5400000" flipH="1">
            <a:off x="4700200" y="2961969"/>
            <a:ext cx="2269793" cy="1587475"/>
          </a:xfrm>
          <a:prstGeom prst="bentArrow">
            <a:avLst>
              <a:gd name="adj1" fmla="val 12448"/>
              <a:gd name="adj2" fmla="val 19185"/>
              <a:gd name="adj3" fmla="val 25000"/>
              <a:gd name="adj4" fmla="val 64449"/>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solidFill>
                <a:srgbClr val="1E4191"/>
              </a:solidFill>
            </a:endParaRPr>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2" name="Title 1"/>
          <p:cNvSpPr>
            <a:spLocks noGrp="1"/>
          </p:cNvSpPr>
          <p:nvPr>
            <p:ph type="title"/>
          </p:nvPr>
        </p:nvSpPr>
        <p:spPr>
          <a:xfrm>
            <a:off x="457200" y="280989"/>
            <a:ext cx="11279717" cy="577387"/>
          </a:xfrm>
        </p:spPr>
        <p:txBody>
          <a:bodyPr/>
          <a:lstStyle/>
          <a:p>
            <a:r>
              <a:rPr lang="en-US" sz="3600" dirty="0">
                <a:solidFill>
                  <a:schemeClr val="bg1"/>
                </a:solidFill>
              </a:rPr>
              <a:t>Reporting Architecture on Predix</a:t>
            </a:r>
          </a:p>
        </p:txBody>
      </p:sp>
      <p:sp>
        <p:nvSpPr>
          <p:cNvPr id="31" name="TextBox 30"/>
          <p:cNvSpPr txBox="1"/>
          <p:nvPr/>
        </p:nvSpPr>
        <p:spPr>
          <a:xfrm>
            <a:off x="6414695" y="1129023"/>
            <a:ext cx="1741331" cy="646331"/>
          </a:xfrm>
          <a:prstGeom prst="rect">
            <a:avLst/>
          </a:prstGeom>
          <a:noFill/>
        </p:spPr>
        <p:txBody>
          <a:bodyPr wrap="square" rtlCol="0">
            <a:spAutoFit/>
          </a:bodyPr>
          <a:lstStyle/>
          <a:p>
            <a:pPr algn="ctr"/>
            <a:r>
              <a:rPr lang="en-US" b="1" dirty="0">
                <a:solidFill>
                  <a:srgbClr val="1E4191">
                    <a:lumMod val="60000"/>
                    <a:lumOff val="40000"/>
                  </a:srgbClr>
                </a:solidFill>
              </a:rPr>
              <a:t>Predix Platform</a:t>
            </a:r>
          </a:p>
        </p:txBody>
      </p:sp>
      <p:sp>
        <p:nvSpPr>
          <p:cNvPr id="225" name="Flowchart: Preparation 224"/>
          <p:cNvSpPr/>
          <p:nvPr/>
        </p:nvSpPr>
        <p:spPr>
          <a:xfrm>
            <a:off x="2288791" y="2159146"/>
            <a:ext cx="457200" cy="457200"/>
          </a:xfrm>
          <a:prstGeom prst="flowChartPreparati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30" name="Flowchart: Preparation 229"/>
          <p:cNvSpPr/>
          <p:nvPr/>
        </p:nvSpPr>
        <p:spPr>
          <a:xfrm>
            <a:off x="1210345" y="2148575"/>
            <a:ext cx="457200" cy="457200"/>
          </a:xfrm>
          <a:prstGeom prst="flowChartPreparati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grpSp>
        <p:nvGrpSpPr>
          <p:cNvPr id="232" name="Group 231"/>
          <p:cNvGrpSpPr/>
          <p:nvPr/>
        </p:nvGrpSpPr>
        <p:grpSpPr>
          <a:xfrm>
            <a:off x="3693883" y="2751038"/>
            <a:ext cx="1793507" cy="738664"/>
            <a:chOff x="3935868" y="3267785"/>
            <a:chExt cx="1834499" cy="738664"/>
          </a:xfrm>
        </p:grpSpPr>
        <p:grpSp>
          <p:nvGrpSpPr>
            <p:cNvPr id="233" name="Group 232"/>
            <p:cNvGrpSpPr/>
            <p:nvPr/>
          </p:nvGrpSpPr>
          <p:grpSpPr>
            <a:xfrm>
              <a:off x="3935868" y="3267785"/>
              <a:ext cx="1834499" cy="738664"/>
              <a:chOff x="3935868" y="3267785"/>
              <a:chExt cx="1834499" cy="738664"/>
            </a:xfrm>
          </p:grpSpPr>
          <p:sp>
            <p:nvSpPr>
              <p:cNvPr id="236" name="TextBox 235"/>
              <p:cNvSpPr txBox="1"/>
              <p:nvPr/>
            </p:nvSpPr>
            <p:spPr>
              <a:xfrm>
                <a:off x="3935868" y="3267785"/>
                <a:ext cx="1472024" cy="738664"/>
              </a:xfrm>
              <a:prstGeom prst="rect">
                <a:avLst/>
              </a:prstGeom>
              <a:noFill/>
            </p:spPr>
            <p:txBody>
              <a:bodyPr wrap="square" rtlCol="0">
                <a:spAutoFit/>
              </a:bodyPr>
              <a:lstStyle/>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Report Blueprints</a:t>
                </a:r>
              </a:p>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Report Templates</a:t>
                </a:r>
              </a:p>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Report Definitions</a:t>
                </a:r>
              </a:p>
              <a:p>
                <a:pPr marL="91440" indent="-91440">
                  <a:buClr>
                    <a:srgbClr val="1E4191">
                      <a:lumMod val="60000"/>
                      <a:lumOff val="40000"/>
                    </a:srgbClr>
                  </a:buClr>
                  <a:buFont typeface="Wingdings" panose="05000000000000000000" pitchFamily="2" charset="2"/>
                  <a:buChar char="§"/>
                </a:pPr>
                <a:r>
                  <a:rPr lang="en-US" sz="1050" dirty="0">
                    <a:solidFill>
                      <a:srgbClr val="1E4191">
                        <a:lumMod val="60000"/>
                        <a:lumOff val="40000"/>
                      </a:srgbClr>
                    </a:solidFill>
                  </a:rPr>
                  <a:t>Report Schedules</a:t>
                </a:r>
              </a:p>
            </p:txBody>
          </p:sp>
          <p:sp>
            <p:nvSpPr>
              <p:cNvPr id="237" name="Rounded Rectangle 236"/>
              <p:cNvSpPr/>
              <p:nvPr/>
            </p:nvSpPr>
            <p:spPr>
              <a:xfrm>
                <a:off x="3949312" y="3303356"/>
                <a:ext cx="1821055" cy="67359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34" name="Flowchart: Magnetic Disk 233"/>
            <p:cNvSpPr/>
            <p:nvPr/>
          </p:nvSpPr>
          <p:spPr>
            <a:xfrm>
              <a:off x="5268936" y="3418401"/>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5" name="Flowchart: Magnetic Disk 234"/>
            <p:cNvSpPr/>
            <p:nvPr/>
          </p:nvSpPr>
          <p:spPr>
            <a:xfrm>
              <a:off x="5421336" y="3570801"/>
              <a:ext cx="290846" cy="232107"/>
            </a:xfrm>
            <a:prstGeom prst="flowChartMagneticDisk">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38" name="Flowchart: Preparation 237"/>
          <p:cNvSpPr/>
          <p:nvPr/>
        </p:nvSpPr>
        <p:spPr>
          <a:xfrm>
            <a:off x="4134421" y="2188641"/>
            <a:ext cx="457200" cy="457200"/>
          </a:xfrm>
          <a:prstGeom prst="flowChartPreparation">
            <a:avLst/>
          </a:prstGeom>
          <a:solidFill>
            <a:srgbClr val="5881DD"/>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39" name="Flowchart: Preparation 238"/>
          <p:cNvSpPr/>
          <p:nvPr/>
        </p:nvSpPr>
        <p:spPr>
          <a:xfrm>
            <a:off x="4233671" y="3809842"/>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40" name="TextBox 239"/>
          <p:cNvSpPr txBox="1"/>
          <p:nvPr/>
        </p:nvSpPr>
        <p:spPr>
          <a:xfrm>
            <a:off x="4696041" y="3719860"/>
            <a:ext cx="997389" cy="461665"/>
          </a:xfrm>
          <a:prstGeom prst="rect">
            <a:avLst/>
          </a:prstGeom>
          <a:noFill/>
        </p:spPr>
        <p:txBody>
          <a:bodyPr wrap="none" rtlCol="0">
            <a:spAutoFit/>
          </a:bodyPr>
          <a:lstStyle/>
          <a:p>
            <a:pPr algn="ctr"/>
            <a:r>
              <a:rPr lang="en-US" sz="1200" b="1" dirty="0">
                <a:solidFill>
                  <a:srgbClr val="1E4191">
                    <a:lumMod val="60000"/>
                    <a:lumOff val="40000"/>
                  </a:srgbClr>
                </a:solidFill>
              </a:rPr>
              <a:t>Report</a:t>
            </a:r>
            <a:br>
              <a:rPr lang="en-US" sz="1200" b="1" dirty="0">
                <a:solidFill>
                  <a:srgbClr val="1E4191">
                    <a:lumMod val="60000"/>
                    <a:lumOff val="40000"/>
                  </a:srgbClr>
                </a:solidFill>
              </a:rPr>
            </a:br>
            <a:r>
              <a:rPr lang="en-US" sz="1200" b="1" dirty="0">
                <a:solidFill>
                  <a:srgbClr val="1E4191">
                    <a:lumMod val="60000"/>
                    <a:lumOff val="40000"/>
                  </a:srgbClr>
                </a:solidFill>
              </a:rPr>
              <a:t>Generation</a:t>
            </a:r>
          </a:p>
        </p:txBody>
      </p:sp>
      <p:sp>
        <p:nvSpPr>
          <p:cNvPr id="241" name="TextBox 240"/>
          <p:cNvSpPr txBox="1"/>
          <p:nvPr/>
        </p:nvSpPr>
        <p:spPr>
          <a:xfrm>
            <a:off x="4360902" y="2159146"/>
            <a:ext cx="1397189" cy="461665"/>
          </a:xfrm>
          <a:prstGeom prst="rect">
            <a:avLst/>
          </a:prstGeom>
          <a:noFill/>
        </p:spPr>
        <p:txBody>
          <a:bodyPr wrap="square" rtlCol="0">
            <a:spAutoFit/>
          </a:bodyPr>
          <a:lstStyle/>
          <a:p>
            <a:pPr algn="ctr"/>
            <a:r>
              <a:rPr lang="en-US" sz="1200" b="1" dirty="0">
                <a:solidFill>
                  <a:srgbClr val="1E4191">
                    <a:lumMod val="60000"/>
                    <a:lumOff val="40000"/>
                  </a:srgbClr>
                </a:solidFill>
              </a:rPr>
              <a:t>Reporting </a:t>
            </a:r>
            <a:br>
              <a:rPr lang="en-US" sz="1200" b="1" dirty="0">
                <a:solidFill>
                  <a:srgbClr val="1E4191">
                    <a:lumMod val="60000"/>
                    <a:lumOff val="40000"/>
                  </a:srgbClr>
                </a:solidFill>
              </a:rPr>
            </a:br>
            <a:r>
              <a:rPr lang="en-US" sz="1200" b="1" dirty="0">
                <a:solidFill>
                  <a:srgbClr val="1E4191">
                    <a:lumMod val="60000"/>
                    <a:lumOff val="40000"/>
                  </a:srgbClr>
                </a:solidFill>
              </a:rPr>
              <a:t>APIs</a:t>
            </a:r>
          </a:p>
        </p:txBody>
      </p:sp>
      <p:sp>
        <p:nvSpPr>
          <p:cNvPr id="248" name="TextBox 247"/>
          <p:cNvSpPr txBox="1"/>
          <p:nvPr/>
        </p:nvSpPr>
        <p:spPr>
          <a:xfrm>
            <a:off x="3965545" y="4390227"/>
            <a:ext cx="1051919" cy="646331"/>
          </a:xfrm>
          <a:prstGeom prst="rect">
            <a:avLst/>
          </a:prstGeom>
          <a:noFill/>
        </p:spPr>
        <p:txBody>
          <a:bodyPr wrap="square" rtlCol="0">
            <a:spAutoFit/>
          </a:bodyPr>
          <a:lstStyle/>
          <a:p>
            <a:pPr algn="ctr"/>
            <a:r>
              <a:rPr lang="en-US" sz="1200" b="1" dirty="0">
                <a:solidFill>
                  <a:srgbClr val="1E4191">
                    <a:lumMod val="60000"/>
                    <a:lumOff val="40000"/>
                  </a:srgbClr>
                </a:solidFill>
              </a:rPr>
              <a:t>Report </a:t>
            </a:r>
          </a:p>
          <a:p>
            <a:pPr algn="ctr"/>
            <a:r>
              <a:rPr lang="en-US" sz="1200" b="1" dirty="0">
                <a:solidFill>
                  <a:srgbClr val="1E4191">
                    <a:lumMod val="60000"/>
                    <a:lumOff val="40000"/>
                  </a:srgbClr>
                </a:solidFill>
              </a:rPr>
              <a:t>Generation Workers</a:t>
            </a:r>
          </a:p>
        </p:txBody>
      </p:sp>
      <p:sp>
        <p:nvSpPr>
          <p:cNvPr id="250" name="Flowchart: Preparation 249"/>
          <p:cNvSpPr/>
          <p:nvPr/>
        </p:nvSpPr>
        <p:spPr>
          <a:xfrm>
            <a:off x="4154944" y="5007612"/>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51" name="Shape 250"/>
          <p:cNvSpPr>
            <a:spLocks noChangeAspect="1"/>
          </p:cNvSpPr>
          <p:nvPr/>
        </p:nvSpPr>
        <p:spPr>
          <a:xfrm>
            <a:off x="4774740" y="5118991"/>
            <a:ext cx="224394" cy="228600"/>
          </a:xfrm>
          <a:prstGeom prst="gear9">
            <a:avLst/>
          </a:prstGeom>
          <a:no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4" name="Flowchart: Preparation 253"/>
          <p:cNvSpPr/>
          <p:nvPr/>
        </p:nvSpPr>
        <p:spPr>
          <a:xfrm>
            <a:off x="4307344" y="5160012"/>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55" name="Rounded Rectangle 254"/>
          <p:cNvSpPr/>
          <p:nvPr/>
        </p:nvSpPr>
        <p:spPr>
          <a:xfrm>
            <a:off x="3941648" y="4413799"/>
            <a:ext cx="1075816" cy="1439195"/>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6" name="Flowchart: Direct Access Storage 255"/>
          <p:cNvSpPr/>
          <p:nvPr/>
        </p:nvSpPr>
        <p:spPr>
          <a:xfrm rot="10800000">
            <a:off x="3702776" y="4509292"/>
            <a:ext cx="322903" cy="158448"/>
          </a:xfrm>
          <a:prstGeom prst="flowChartMagneticDrum">
            <a:avLst/>
          </a:prstGeom>
          <a:solidFill>
            <a:schemeClr val="bg1"/>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57" name="Shape 256"/>
          <p:cNvSpPr>
            <a:spLocks noChangeAspect="1"/>
          </p:cNvSpPr>
          <p:nvPr/>
        </p:nvSpPr>
        <p:spPr>
          <a:xfrm>
            <a:off x="4911218" y="5262288"/>
            <a:ext cx="224394" cy="228600"/>
          </a:xfrm>
          <a:prstGeom prst="gear9">
            <a:avLst/>
          </a:prstGeom>
          <a:no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9" name="Flowchart: Preparation 258"/>
          <p:cNvSpPr/>
          <p:nvPr/>
        </p:nvSpPr>
        <p:spPr>
          <a:xfrm>
            <a:off x="4459744" y="5312412"/>
            <a:ext cx="457200" cy="457200"/>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260" name="Shape 259"/>
          <p:cNvSpPr>
            <a:spLocks noChangeAspect="1"/>
          </p:cNvSpPr>
          <p:nvPr/>
        </p:nvSpPr>
        <p:spPr>
          <a:xfrm>
            <a:off x="5072719" y="5423789"/>
            <a:ext cx="224394" cy="228600"/>
          </a:xfrm>
          <a:prstGeom prst="gear9">
            <a:avLst/>
          </a:prstGeom>
          <a:no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9" name="Flowchart: Preparation 278"/>
          <p:cNvSpPr/>
          <p:nvPr/>
        </p:nvSpPr>
        <p:spPr>
          <a:xfrm>
            <a:off x="7120407" y="4104567"/>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C000"/>
              </a:solidFill>
            </a:endParaRPr>
          </a:p>
        </p:txBody>
      </p:sp>
      <p:sp>
        <p:nvSpPr>
          <p:cNvPr id="280" name="TextBox 279"/>
          <p:cNvSpPr txBox="1"/>
          <p:nvPr/>
        </p:nvSpPr>
        <p:spPr>
          <a:xfrm>
            <a:off x="7386362" y="4003343"/>
            <a:ext cx="1288960" cy="400110"/>
          </a:xfrm>
          <a:prstGeom prst="rect">
            <a:avLst/>
          </a:prstGeom>
          <a:noFill/>
        </p:spPr>
        <p:txBody>
          <a:bodyPr wrap="square" rtlCol="0">
            <a:spAutoFit/>
          </a:bodyPr>
          <a:lstStyle/>
          <a:p>
            <a:r>
              <a:rPr lang="en-US" sz="1000" b="1" dirty="0">
                <a:solidFill>
                  <a:srgbClr val="5881DD"/>
                </a:solidFill>
              </a:rPr>
              <a:t>HTTPS WebHooks/</a:t>
            </a:r>
          </a:p>
          <a:p>
            <a:r>
              <a:rPr lang="en-US" sz="1000" b="1" dirty="0">
                <a:solidFill>
                  <a:srgbClr val="5881DD"/>
                </a:solidFill>
              </a:rPr>
              <a:t>Notifications</a:t>
            </a:r>
          </a:p>
        </p:txBody>
      </p:sp>
      <p:sp>
        <p:nvSpPr>
          <p:cNvPr id="282" name="Rounded Rectangle 281"/>
          <p:cNvSpPr/>
          <p:nvPr/>
        </p:nvSpPr>
        <p:spPr>
          <a:xfrm>
            <a:off x="7020545" y="3983386"/>
            <a:ext cx="1625270" cy="2035022"/>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283" name="TextBox 282"/>
          <p:cNvSpPr txBox="1"/>
          <p:nvPr/>
        </p:nvSpPr>
        <p:spPr>
          <a:xfrm>
            <a:off x="6849716" y="3704254"/>
            <a:ext cx="2004276" cy="276999"/>
          </a:xfrm>
          <a:prstGeom prst="rect">
            <a:avLst/>
          </a:prstGeom>
          <a:noFill/>
        </p:spPr>
        <p:txBody>
          <a:bodyPr wrap="square" rtlCol="0">
            <a:spAutoFit/>
          </a:bodyPr>
          <a:lstStyle/>
          <a:p>
            <a:pPr algn="ctr"/>
            <a:r>
              <a:rPr lang="en-US" sz="1200" b="1" dirty="0">
                <a:solidFill>
                  <a:srgbClr val="5881DD"/>
                </a:solidFill>
              </a:rPr>
              <a:t>Report Distribution</a:t>
            </a:r>
          </a:p>
        </p:txBody>
      </p:sp>
      <p:sp>
        <p:nvSpPr>
          <p:cNvPr id="286" name="TextBox 285"/>
          <p:cNvSpPr txBox="1"/>
          <p:nvPr/>
        </p:nvSpPr>
        <p:spPr>
          <a:xfrm>
            <a:off x="132886" y="2044984"/>
            <a:ext cx="1106706" cy="646331"/>
          </a:xfrm>
          <a:prstGeom prst="rect">
            <a:avLst/>
          </a:prstGeom>
          <a:noFill/>
        </p:spPr>
        <p:txBody>
          <a:bodyPr wrap="square" rtlCol="0">
            <a:spAutoFit/>
          </a:bodyPr>
          <a:lstStyle/>
          <a:p>
            <a:pPr algn="r"/>
            <a:r>
              <a:rPr lang="en-US" sz="1200" dirty="0">
                <a:solidFill>
                  <a:srgbClr val="1E4191">
                    <a:lumMod val="60000"/>
                    <a:lumOff val="40000"/>
                  </a:srgbClr>
                </a:solidFill>
              </a:rPr>
              <a:t>Time </a:t>
            </a:r>
          </a:p>
          <a:p>
            <a:pPr algn="r"/>
            <a:r>
              <a:rPr lang="en-US" sz="1200" dirty="0">
                <a:solidFill>
                  <a:srgbClr val="1E4191">
                    <a:lumMod val="60000"/>
                    <a:lumOff val="40000"/>
                  </a:srgbClr>
                </a:solidFill>
              </a:rPr>
              <a:t>Series </a:t>
            </a:r>
          </a:p>
          <a:p>
            <a:pPr algn="r"/>
            <a:r>
              <a:rPr lang="en-US" sz="1200" dirty="0">
                <a:solidFill>
                  <a:srgbClr val="1E4191">
                    <a:lumMod val="60000"/>
                    <a:lumOff val="40000"/>
                  </a:srgbClr>
                </a:solidFill>
              </a:rPr>
              <a:t>Data</a:t>
            </a:r>
          </a:p>
        </p:txBody>
      </p:sp>
      <p:sp>
        <p:nvSpPr>
          <p:cNvPr id="287" name="TextBox 286"/>
          <p:cNvSpPr txBox="1"/>
          <p:nvPr/>
        </p:nvSpPr>
        <p:spPr>
          <a:xfrm>
            <a:off x="2849595" y="2080355"/>
            <a:ext cx="705533" cy="461665"/>
          </a:xfrm>
          <a:prstGeom prst="rect">
            <a:avLst/>
          </a:prstGeom>
          <a:noFill/>
        </p:spPr>
        <p:txBody>
          <a:bodyPr wrap="square" rtlCol="0">
            <a:spAutoFit/>
          </a:bodyPr>
          <a:lstStyle/>
          <a:p>
            <a:r>
              <a:rPr lang="en-US" sz="1200" dirty="0">
                <a:solidFill>
                  <a:srgbClr val="1E4191">
                    <a:lumMod val="60000"/>
                    <a:lumOff val="40000"/>
                  </a:srgbClr>
                </a:solidFill>
              </a:rPr>
              <a:t>Asset </a:t>
            </a:r>
            <a:br>
              <a:rPr lang="en-US" sz="1200" dirty="0">
                <a:solidFill>
                  <a:srgbClr val="1E4191">
                    <a:lumMod val="60000"/>
                    <a:lumOff val="40000"/>
                  </a:srgbClr>
                </a:solidFill>
              </a:rPr>
            </a:br>
            <a:r>
              <a:rPr lang="en-US" sz="1200" dirty="0">
                <a:solidFill>
                  <a:srgbClr val="1E4191">
                    <a:lumMod val="60000"/>
                    <a:lumOff val="40000"/>
                  </a:srgbClr>
                </a:solidFill>
              </a:rPr>
              <a:t>Data</a:t>
            </a:r>
          </a:p>
        </p:txBody>
      </p:sp>
      <p:sp>
        <p:nvSpPr>
          <p:cNvPr id="288" name="Flowchart: Magnetic Disk 287"/>
          <p:cNvSpPr/>
          <p:nvPr/>
        </p:nvSpPr>
        <p:spPr>
          <a:xfrm>
            <a:off x="2378447" y="2215280"/>
            <a:ext cx="290846" cy="232107"/>
          </a:xfrm>
          <a:prstGeom prst="flowChartMagneticDisk">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89" name="Flowchart: Magnetic Disk 288"/>
          <p:cNvSpPr/>
          <p:nvPr/>
        </p:nvSpPr>
        <p:spPr>
          <a:xfrm>
            <a:off x="2530847" y="2367680"/>
            <a:ext cx="290846" cy="232107"/>
          </a:xfrm>
          <a:prstGeom prst="flowChartMagneticDisk">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90" name="Group 289"/>
          <p:cNvGrpSpPr/>
          <p:nvPr/>
        </p:nvGrpSpPr>
        <p:grpSpPr>
          <a:xfrm>
            <a:off x="1313315" y="2233758"/>
            <a:ext cx="258496" cy="274305"/>
            <a:chOff x="1298781" y="3794375"/>
            <a:chExt cx="390186" cy="383405"/>
          </a:xfrm>
          <a:noFill/>
        </p:grpSpPr>
        <p:sp>
          <p:nvSpPr>
            <p:cNvPr id="291" name="Oval 290"/>
            <p:cNvSpPr/>
            <p:nvPr/>
          </p:nvSpPr>
          <p:spPr>
            <a:xfrm>
              <a:off x="1304814" y="3848166"/>
              <a:ext cx="347011" cy="310177"/>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2" name="Oval 291"/>
            <p:cNvSpPr/>
            <p:nvPr/>
          </p:nvSpPr>
          <p:spPr>
            <a:xfrm>
              <a:off x="1446450" y="3794375"/>
              <a:ext cx="72304" cy="64628"/>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6" name="Oval 295"/>
            <p:cNvSpPr/>
            <p:nvPr/>
          </p:nvSpPr>
          <p:spPr>
            <a:xfrm>
              <a:off x="1450204" y="4113151"/>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7" name="Oval 296"/>
            <p:cNvSpPr/>
            <p:nvPr/>
          </p:nvSpPr>
          <p:spPr>
            <a:xfrm>
              <a:off x="1616663" y="4027745"/>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8" name="Oval 297"/>
            <p:cNvSpPr/>
            <p:nvPr/>
          </p:nvSpPr>
          <p:spPr>
            <a:xfrm>
              <a:off x="1298781" y="4027745"/>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99" name="Oval 298"/>
            <p:cNvSpPr/>
            <p:nvPr/>
          </p:nvSpPr>
          <p:spPr>
            <a:xfrm>
              <a:off x="1607569" y="3887187"/>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0" name="Oval 299"/>
            <p:cNvSpPr/>
            <p:nvPr/>
          </p:nvSpPr>
          <p:spPr>
            <a:xfrm>
              <a:off x="1303335" y="3883775"/>
              <a:ext cx="72304" cy="64629"/>
            </a:xfrm>
            <a:prstGeom prst="ellipse">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8" name="Group 17"/>
          <p:cNvGrpSpPr/>
          <p:nvPr/>
        </p:nvGrpSpPr>
        <p:grpSpPr>
          <a:xfrm>
            <a:off x="6104008" y="2127495"/>
            <a:ext cx="1643758" cy="486341"/>
            <a:chOff x="7892635" y="5964325"/>
            <a:chExt cx="1643758" cy="486341"/>
          </a:xfrm>
          <a:solidFill>
            <a:schemeClr val="bg1"/>
          </a:solidFill>
        </p:grpSpPr>
        <p:sp>
          <p:nvSpPr>
            <p:cNvPr id="242" name="TextBox 241"/>
            <p:cNvSpPr txBox="1"/>
            <p:nvPr/>
          </p:nvSpPr>
          <p:spPr>
            <a:xfrm>
              <a:off x="8323175" y="5964325"/>
              <a:ext cx="1213218" cy="461665"/>
            </a:xfrm>
            <a:prstGeom prst="rect">
              <a:avLst/>
            </a:prstGeom>
            <a:grpFill/>
          </p:spPr>
          <p:txBody>
            <a:bodyPr wrap="square" rtlCol="0">
              <a:spAutoFit/>
            </a:bodyPr>
            <a:lstStyle/>
            <a:p>
              <a:r>
                <a:rPr lang="en-US" sz="1200" dirty="0">
                  <a:solidFill>
                    <a:srgbClr val="1E4191">
                      <a:lumMod val="60000"/>
                      <a:lumOff val="40000"/>
                    </a:srgbClr>
                  </a:solidFill>
                </a:rPr>
                <a:t>Elastic BLOB</a:t>
              </a:r>
              <a:r>
                <a:rPr lang="en-US" sz="1200" b="1" dirty="0">
                  <a:solidFill>
                    <a:srgbClr val="1E4191">
                      <a:lumMod val="60000"/>
                      <a:lumOff val="40000"/>
                    </a:srgbClr>
                  </a:solidFill>
                </a:rPr>
                <a:t> </a:t>
              </a:r>
              <a:r>
                <a:rPr lang="en-US" sz="1200" dirty="0">
                  <a:solidFill>
                    <a:srgbClr val="1E4191">
                      <a:lumMod val="60000"/>
                      <a:lumOff val="40000"/>
                    </a:srgbClr>
                  </a:solidFill>
                </a:rPr>
                <a:t>storage</a:t>
              </a:r>
            </a:p>
          </p:txBody>
        </p:sp>
        <p:sp>
          <p:nvSpPr>
            <p:cNvPr id="303" name="Flowchart: Preparation 302"/>
            <p:cNvSpPr/>
            <p:nvPr/>
          </p:nvSpPr>
          <p:spPr>
            <a:xfrm>
              <a:off x="7892635" y="5993466"/>
              <a:ext cx="457200" cy="457200"/>
            </a:xfrm>
            <a:prstGeom prst="flowChartPreparation">
              <a:avLst/>
            </a:prstGeom>
            <a:grp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grpSp>
          <p:nvGrpSpPr>
            <p:cNvPr id="243" name="Group 242"/>
            <p:cNvGrpSpPr/>
            <p:nvPr/>
          </p:nvGrpSpPr>
          <p:grpSpPr>
            <a:xfrm>
              <a:off x="7969027" y="6066819"/>
              <a:ext cx="318457" cy="293786"/>
              <a:chOff x="9148736" y="3633353"/>
              <a:chExt cx="318457" cy="293786"/>
            </a:xfrm>
            <a:grpFill/>
          </p:grpSpPr>
          <p:sp>
            <p:nvSpPr>
              <p:cNvPr id="244" name="Flowchart: Magnetic Disk 243"/>
              <p:cNvSpPr/>
              <p:nvPr/>
            </p:nvSpPr>
            <p:spPr>
              <a:xfrm>
                <a:off x="9156689" y="3676402"/>
                <a:ext cx="277006" cy="216566"/>
              </a:xfrm>
              <a:prstGeom prst="flowChartMagneticDisk">
                <a:avLst/>
              </a:prstGeom>
              <a:grpFill/>
              <a:ln w="2540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45" name="Group 244"/>
              <p:cNvGrpSpPr/>
              <p:nvPr/>
            </p:nvGrpSpPr>
            <p:grpSpPr>
              <a:xfrm>
                <a:off x="9148736" y="3633353"/>
                <a:ext cx="318457" cy="293786"/>
                <a:chOff x="10456645" y="4834605"/>
                <a:chExt cx="126553" cy="130430"/>
              </a:xfrm>
              <a:grpFill/>
            </p:grpSpPr>
            <p:sp>
              <p:nvSpPr>
                <p:cNvPr id="246" name="Folded Corner 245"/>
                <p:cNvSpPr/>
                <p:nvPr/>
              </p:nvSpPr>
              <p:spPr>
                <a:xfrm rot="16200000">
                  <a:off x="10463740" y="4857793"/>
                  <a:ext cx="104823" cy="68398"/>
                </a:xfrm>
                <a:prstGeom prst="foldedCorner">
                  <a:avLst/>
                </a:prstGeom>
                <a:grpFill/>
                <a:ln w="63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FFFFFF"/>
                    </a:solidFill>
                  </a:endParaRPr>
                </a:p>
              </p:txBody>
            </p:sp>
            <p:sp>
              <p:nvSpPr>
                <p:cNvPr id="247" name="TextBox 246"/>
                <p:cNvSpPr txBox="1"/>
                <p:nvPr/>
              </p:nvSpPr>
              <p:spPr>
                <a:xfrm>
                  <a:off x="10456645" y="4834605"/>
                  <a:ext cx="126553" cy="130430"/>
                </a:xfrm>
                <a:prstGeom prst="rect">
                  <a:avLst/>
                </a:prstGeom>
                <a:grpFill/>
              </p:spPr>
              <p:txBody>
                <a:bodyPr wrap="square" rtlCol="0" anchor="ctr">
                  <a:spAutoFit/>
                </a:bodyPr>
                <a:lstStyle/>
                <a:p>
                  <a:pPr algn="ctr"/>
                  <a:r>
                    <a:rPr lang="en-US" sz="300" b="1" dirty="0">
                      <a:solidFill>
                        <a:srgbClr val="1E4191">
                          <a:lumMod val="60000"/>
                          <a:lumOff val="40000"/>
                        </a:srgbClr>
                      </a:solidFill>
                      <a:latin typeface="Courier New" panose="02070309020205020404" pitchFamily="49" charset="0"/>
                      <a:cs typeface="Courier New" panose="02070309020205020404" pitchFamily="49" charset="0"/>
                    </a:rPr>
                    <a:t>101010</a:t>
                  </a:r>
                </a:p>
                <a:p>
                  <a:pPr algn="ctr"/>
                  <a:r>
                    <a:rPr lang="en-US" sz="300" b="1" dirty="0">
                      <a:solidFill>
                        <a:srgbClr val="1E4191">
                          <a:lumMod val="60000"/>
                          <a:lumOff val="40000"/>
                        </a:srgbClr>
                      </a:solidFill>
                      <a:latin typeface="Courier New" panose="02070309020205020404" pitchFamily="49" charset="0"/>
                      <a:cs typeface="Courier New" panose="02070309020205020404" pitchFamily="49" charset="0"/>
                    </a:rPr>
                    <a:t>010101</a:t>
                  </a:r>
                  <a:br>
                    <a:rPr lang="en-US" sz="300" b="1" dirty="0">
                      <a:solidFill>
                        <a:srgbClr val="1E4191">
                          <a:lumMod val="60000"/>
                          <a:lumOff val="40000"/>
                        </a:srgbClr>
                      </a:solidFill>
                      <a:latin typeface="Courier New" panose="02070309020205020404" pitchFamily="49" charset="0"/>
                      <a:cs typeface="Courier New" panose="02070309020205020404" pitchFamily="49" charset="0"/>
                    </a:rPr>
                  </a:br>
                  <a:r>
                    <a:rPr lang="en-US" sz="300" b="1" dirty="0">
                      <a:solidFill>
                        <a:srgbClr val="1E4191">
                          <a:lumMod val="60000"/>
                          <a:lumOff val="40000"/>
                        </a:srgbClr>
                      </a:solidFill>
                      <a:latin typeface="Courier New" panose="02070309020205020404" pitchFamily="49" charset="0"/>
                      <a:cs typeface="Courier New" panose="02070309020205020404" pitchFamily="49" charset="0"/>
                    </a:rPr>
                    <a:t>101010</a:t>
                  </a:r>
                  <a:br>
                    <a:rPr lang="en-US" sz="300" b="1" dirty="0">
                      <a:solidFill>
                        <a:srgbClr val="1E4191">
                          <a:lumMod val="60000"/>
                          <a:lumOff val="40000"/>
                        </a:srgbClr>
                      </a:solidFill>
                      <a:latin typeface="Courier New" panose="02070309020205020404" pitchFamily="49" charset="0"/>
                      <a:cs typeface="Courier New" panose="02070309020205020404" pitchFamily="49" charset="0"/>
                    </a:rPr>
                  </a:br>
                  <a:r>
                    <a:rPr lang="en-US" sz="300" b="1" dirty="0">
                      <a:solidFill>
                        <a:srgbClr val="1E4191">
                          <a:lumMod val="60000"/>
                          <a:lumOff val="40000"/>
                        </a:srgbClr>
                      </a:solidFill>
                      <a:latin typeface="Courier New" panose="02070309020205020404" pitchFamily="49" charset="0"/>
                      <a:cs typeface="Courier New" panose="02070309020205020404" pitchFamily="49" charset="0"/>
                    </a:rPr>
                    <a:t>010101</a:t>
                  </a:r>
                  <a:br>
                    <a:rPr lang="en-US" sz="300" b="1" dirty="0">
                      <a:solidFill>
                        <a:srgbClr val="1E4191">
                          <a:lumMod val="60000"/>
                          <a:lumOff val="40000"/>
                        </a:srgbClr>
                      </a:solidFill>
                      <a:latin typeface="Courier New" panose="02070309020205020404" pitchFamily="49" charset="0"/>
                      <a:cs typeface="Courier New" panose="02070309020205020404" pitchFamily="49" charset="0"/>
                    </a:rPr>
                  </a:br>
                  <a:r>
                    <a:rPr lang="en-US" sz="300" b="1" dirty="0">
                      <a:solidFill>
                        <a:srgbClr val="1E4191">
                          <a:lumMod val="60000"/>
                          <a:lumOff val="40000"/>
                        </a:srgbClr>
                      </a:solidFill>
                      <a:latin typeface="Courier New" panose="02070309020205020404" pitchFamily="49" charset="0"/>
                      <a:cs typeface="Courier New" panose="02070309020205020404" pitchFamily="49" charset="0"/>
                    </a:rPr>
                    <a:t>101010</a:t>
                  </a:r>
                </a:p>
              </p:txBody>
            </p:sp>
          </p:grpSp>
        </p:grpSp>
      </p:grpSp>
      <p:sp>
        <p:nvSpPr>
          <p:cNvPr id="158" name="Rounded Rectangle 157"/>
          <p:cNvSpPr/>
          <p:nvPr/>
        </p:nvSpPr>
        <p:spPr>
          <a:xfrm>
            <a:off x="3583030" y="2089273"/>
            <a:ext cx="2080314" cy="1466973"/>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3" name="Rounded Rectangle 162"/>
          <p:cNvSpPr/>
          <p:nvPr/>
        </p:nvSpPr>
        <p:spPr>
          <a:xfrm>
            <a:off x="3583030" y="3590737"/>
            <a:ext cx="2125241" cy="2330813"/>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2" name="Rectangle 191"/>
          <p:cNvSpPr/>
          <p:nvPr/>
        </p:nvSpPr>
        <p:spPr>
          <a:xfrm>
            <a:off x="-3809" y="6223166"/>
            <a:ext cx="5759901" cy="646761"/>
          </a:xfrm>
          <a:prstGeom prst="rect">
            <a:avLst/>
          </a:prstGeom>
          <a:solidFill>
            <a:schemeClr val="bg1">
              <a:lumMod val="8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3" name="Group 22"/>
          <p:cNvGrpSpPr/>
          <p:nvPr/>
        </p:nvGrpSpPr>
        <p:grpSpPr>
          <a:xfrm>
            <a:off x="78628" y="6472107"/>
            <a:ext cx="1950122" cy="287431"/>
            <a:chOff x="325941" y="4815434"/>
            <a:chExt cx="1950122" cy="287431"/>
          </a:xfrm>
        </p:grpSpPr>
        <p:sp>
          <p:nvSpPr>
            <p:cNvPr id="191" name="Flowchart: Preparation 190"/>
            <p:cNvSpPr/>
            <p:nvPr/>
          </p:nvSpPr>
          <p:spPr>
            <a:xfrm>
              <a:off x="325941" y="4815434"/>
              <a:ext cx="262518" cy="287431"/>
            </a:xfrm>
            <a:prstGeom prst="flowChartPreparation">
              <a:avLst/>
            </a:prstGeom>
            <a:solidFill>
              <a:schemeClr val="bg1"/>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93" name="TextBox 192"/>
            <p:cNvSpPr txBox="1"/>
            <p:nvPr/>
          </p:nvSpPr>
          <p:spPr>
            <a:xfrm>
              <a:off x="657685" y="4820650"/>
              <a:ext cx="1618378" cy="276999"/>
            </a:xfrm>
            <a:prstGeom prst="rect">
              <a:avLst/>
            </a:prstGeom>
            <a:noFill/>
          </p:spPr>
          <p:txBody>
            <a:bodyPr wrap="square" rtlCol="0">
              <a:spAutoFit/>
            </a:bodyPr>
            <a:lstStyle/>
            <a:p>
              <a:r>
                <a:rPr lang="en-US" sz="1200" dirty="0">
                  <a:solidFill>
                    <a:srgbClr val="1E4191">
                      <a:lumMod val="60000"/>
                      <a:lumOff val="40000"/>
                    </a:srgbClr>
                  </a:solidFill>
                </a:rPr>
                <a:t>Public API (Existing)</a:t>
              </a:r>
            </a:p>
          </p:txBody>
        </p:sp>
      </p:grpSp>
      <p:grpSp>
        <p:nvGrpSpPr>
          <p:cNvPr id="21" name="Group 20"/>
          <p:cNvGrpSpPr/>
          <p:nvPr/>
        </p:nvGrpSpPr>
        <p:grpSpPr>
          <a:xfrm>
            <a:off x="2156634" y="6442964"/>
            <a:ext cx="1965673" cy="287431"/>
            <a:chOff x="325941" y="5214389"/>
            <a:chExt cx="1965673" cy="287431"/>
          </a:xfrm>
        </p:grpSpPr>
        <p:sp>
          <p:nvSpPr>
            <p:cNvPr id="190" name="Flowchart: Preparation 189"/>
            <p:cNvSpPr/>
            <p:nvPr/>
          </p:nvSpPr>
          <p:spPr>
            <a:xfrm>
              <a:off x="325941" y="5214389"/>
              <a:ext cx="262518" cy="287431"/>
            </a:xfrm>
            <a:prstGeom prst="flowChartPreparation">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94" name="TextBox 193"/>
            <p:cNvSpPr txBox="1"/>
            <p:nvPr/>
          </p:nvSpPr>
          <p:spPr>
            <a:xfrm>
              <a:off x="673236" y="5219605"/>
              <a:ext cx="1618378" cy="276999"/>
            </a:xfrm>
            <a:prstGeom prst="rect">
              <a:avLst/>
            </a:prstGeom>
            <a:noFill/>
          </p:spPr>
          <p:txBody>
            <a:bodyPr wrap="square" rtlCol="0">
              <a:spAutoFit/>
            </a:bodyPr>
            <a:lstStyle/>
            <a:p>
              <a:r>
                <a:rPr lang="en-US" sz="1200" dirty="0">
                  <a:solidFill>
                    <a:srgbClr val="1E4191">
                      <a:lumMod val="60000"/>
                      <a:lumOff val="40000"/>
                    </a:srgbClr>
                  </a:solidFill>
                </a:rPr>
                <a:t>Public API (New)</a:t>
              </a:r>
            </a:p>
          </p:txBody>
        </p:sp>
      </p:grpSp>
      <p:grpSp>
        <p:nvGrpSpPr>
          <p:cNvPr id="19" name="Group 18"/>
          <p:cNvGrpSpPr/>
          <p:nvPr/>
        </p:nvGrpSpPr>
        <p:grpSpPr>
          <a:xfrm>
            <a:off x="3967505" y="6412244"/>
            <a:ext cx="1959584" cy="287431"/>
            <a:chOff x="332030" y="5658482"/>
            <a:chExt cx="1959584" cy="287431"/>
          </a:xfrm>
        </p:grpSpPr>
        <p:sp>
          <p:nvSpPr>
            <p:cNvPr id="189" name="Flowchart: Preparation 188"/>
            <p:cNvSpPr/>
            <p:nvPr/>
          </p:nvSpPr>
          <p:spPr>
            <a:xfrm>
              <a:off x="332030" y="5658482"/>
              <a:ext cx="262518" cy="287431"/>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1E4191">
                    <a:lumMod val="60000"/>
                    <a:lumOff val="40000"/>
                  </a:srgbClr>
                </a:solidFill>
              </a:endParaRPr>
            </a:p>
          </p:txBody>
        </p:sp>
        <p:sp>
          <p:nvSpPr>
            <p:cNvPr id="195" name="TextBox 194"/>
            <p:cNvSpPr txBox="1"/>
            <p:nvPr/>
          </p:nvSpPr>
          <p:spPr>
            <a:xfrm>
              <a:off x="673236" y="5663698"/>
              <a:ext cx="1618378" cy="276999"/>
            </a:xfrm>
            <a:prstGeom prst="rect">
              <a:avLst/>
            </a:prstGeom>
            <a:noFill/>
          </p:spPr>
          <p:txBody>
            <a:bodyPr wrap="square" rtlCol="0">
              <a:spAutoFit/>
            </a:bodyPr>
            <a:lstStyle/>
            <a:p>
              <a:r>
                <a:rPr lang="en-US" sz="1200" dirty="0">
                  <a:solidFill>
                    <a:srgbClr val="1E4191">
                      <a:lumMod val="60000"/>
                      <a:lumOff val="40000"/>
                    </a:srgbClr>
                  </a:solidFill>
                </a:rPr>
                <a:t>Private API (New)</a:t>
              </a:r>
            </a:p>
          </p:txBody>
        </p:sp>
      </p:grpSp>
      <p:sp>
        <p:nvSpPr>
          <p:cNvPr id="199" name="TextBox 198"/>
          <p:cNvSpPr txBox="1"/>
          <p:nvPr/>
        </p:nvSpPr>
        <p:spPr>
          <a:xfrm>
            <a:off x="433459" y="6223166"/>
            <a:ext cx="825173" cy="276999"/>
          </a:xfrm>
          <a:prstGeom prst="rect">
            <a:avLst/>
          </a:prstGeom>
          <a:noFill/>
        </p:spPr>
        <p:txBody>
          <a:bodyPr wrap="square" rtlCol="0">
            <a:spAutoFit/>
          </a:bodyPr>
          <a:lstStyle/>
          <a:p>
            <a:r>
              <a:rPr lang="en-US" sz="1200" b="1" dirty="0">
                <a:solidFill>
                  <a:srgbClr val="1E4191">
                    <a:lumMod val="60000"/>
                    <a:lumOff val="40000"/>
                  </a:srgbClr>
                </a:solidFill>
              </a:rPr>
              <a:t>LEGEND</a:t>
            </a:r>
          </a:p>
        </p:txBody>
      </p:sp>
      <p:sp>
        <p:nvSpPr>
          <p:cNvPr id="188" name="Right Arrow 187"/>
          <p:cNvSpPr/>
          <p:nvPr/>
        </p:nvSpPr>
        <p:spPr>
          <a:xfrm>
            <a:off x="5041360" y="4516447"/>
            <a:ext cx="1949678" cy="502268"/>
          </a:xfrm>
          <a:prstGeom prst="rightArrow">
            <a:avLst/>
          </a:prstGeom>
          <a:solidFill>
            <a:srgbClr val="EEF2FC"/>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0" name="Rectangle 199"/>
          <p:cNvSpPr/>
          <p:nvPr/>
        </p:nvSpPr>
        <p:spPr>
          <a:xfrm>
            <a:off x="1276522" y="1175695"/>
            <a:ext cx="1730565"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E4191">
                    <a:lumMod val="60000"/>
                    <a:lumOff val="40000"/>
                  </a:srgbClr>
                </a:solidFill>
                <a:latin typeface="Arial" panose="020B0604020202020204" pitchFamily="34" charset="0"/>
                <a:cs typeface="Arial" panose="020B0604020202020204" pitchFamily="34" charset="0"/>
              </a:rPr>
              <a:t>Web</a:t>
            </a:r>
          </a:p>
        </p:txBody>
      </p:sp>
      <p:sp>
        <p:nvSpPr>
          <p:cNvPr id="202" name="Rectangle 201"/>
          <p:cNvSpPr/>
          <p:nvPr/>
        </p:nvSpPr>
        <p:spPr>
          <a:xfrm>
            <a:off x="4766081" y="1169137"/>
            <a:ext cx="1648614"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1E4191">
                    <a:lumMod val="60000"/>
                    <a:lumOff val="40000"/>
                  </a:srgbClr>
                </a:solidFill>
                <a:latin typeface="Arial" panose="020B0604020202020204" pitchFamily="34" charset="0"/>
                <a:cs typeface="Arial" panose="020B0604020202020204" pitchFamily="34" charset="0"/>
              </a:rPr>
              <a:t>Mobile</a:t>
            </a:r>
          </a:p>
        </p:txBody>
      </p:sp>
      <p:sp>
        <p:nvSpPr>
          <p:cNvPr id="113" name="TextBox 112"/>
          <p:cNvSpPr txBox="1"/>
          <p:nvPr/>
        </p:nvSpPr>
        <p:spPr>
          <a:xfrm rot="16200000">
            <a:off x="-901833" y="3999155"/>
            <a:ext cx="2155982" cy="276999"/>
          </a:xfrm>
          <a:prstGeom prst="rect">
            <a:avLst/>
          </a:prstGeom>
          <a:noFill/>
        </p:spPr>
        <p:txBody>
          <a:bodyPr wrap="square" rtlCol="0">
            <a:spAutoFit/>
          </a:bodyPr>
          <a:lstStyle/>
          <a:p>
            <a:pPr algn="ctr"/>
            <a:r>
              <a:rPr lang="en-US" sz="1200" dirty="0">
                <a:solidFill>
                  <a:srgbClr val="1E4191">
                    <a:lumMod val="20000"/>
                    <a:lumOff val="80000"/>
                  </a:srgbClr>
                </a:solidFill>
              </a:rPr>
              <a:t>PRIVATE</a:t>
            </a:r>
          </a:p>
        </p:txBody>
      </p:sp>
      <p:sp>
        <p:nvSpPr>
          <p:cNvPr id="114" name="TextBox 113"/>
          <p:cNvSpPr txBox="1"/>
          <p:nvPr/>
        </p:nvSpPr>
        <p:spPr>
          <a:xfrm rot="16200000">
            <a:off x="-496075" y="1361063"/>
            <a:ext cx="1282374" cy="276999"/>
          </a:xfrm>
          <a:prstGeom prst="rect">
            <a:avLst/>
          </a:prstGeom>
          <a:noFill/>
        </p:spPr>
        <p:txBody>
          <a:bodyPr wrap="square" rtlCol="0">
            <a:spAutoFit/>
          </a:bodyPr>
          <a:lstStyle/>
          <a:p>
            <a:pPr algn="ctr"/>
            <a:r>
              <a:rPr lang="en-US" sz="1200" dirty="0">
                <a:solidFill>
                  <a:srgbClr val="1E4191">
                    <a:lumMod val="20000"/>
                    <a:lumOff val="80000"/>
                  </a:srgbClr>
                </a:solidFill>
              </a:rPr>
              <a:t>PUBLIC</a:t>
            </a:r>
          </a:p>
        </p:txBody>
      </p:sp>
      <p:sp>
        <p:nvSpPr>
          <p:cNvPr id="125" name="Flowchart: Preparation 124"/>
          <p:cNvSpPr/>
          <p:nvPr/>
        </p:nvSpPr>
        <p:spPr>
          <a:xfrm>
            <a:off x="7135516" y="4707597"/>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C000"/>
              </a:solidFill>
            </a:endParaRPr>
          </a:p>
        </p:txBody>
      </p:sp>
      <p:sp>
        <p:nvSpPr>
          <p:cNvPr id="126" name="TextBox 125"/>
          <p:cNvSpPr txBox="1"/>
          <p:nvPr/>
        </p:nvSpPr>
        <p:spPr>
          <a:xfrm>
            <a:off x="7434855" y="4760137"/>
            <a:ext cx="1288960" cy="246221"/>
          </a:xfrm>
          <a:prstGeom prst="rect">
            <a:avLst/>
          </a:prstGeom>
          <a:noFill/>
        </p:spPr>
        <p:txBody>
          <a:bodyPr wrap="square" rtlCol="0">
            <a:spAutoFit/>
          </a:bodyPr>
          <a:lstStyle/>
          <a:p>
            <a:r>
              <a:rPr lang="en-US" sz="1000" b="1" dirty="0">
                <a:solidFill>
                  <a:srgbClr val="5881DD"/>
                </a:solidFill>
              </a:rPr>
              <a:t>Secure Email</a:t>
            </a:r>
          </a:p>
        </p:txBody>
      </p:sp>
      <p:sp>
        <p:nvSpPr>
          <p:cNvPr id="127" name="Flowchart: Preparation 126"/>
          <p:cNvSpPr/>
          <p:nvPr/>
        </p:nvSpPr>
        <p:spPr>
          <a:xfrm>
            <a:off x="7120407" y="5385630"/>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C000"/>
              </a:solidFill>
            </a:endParaRPr>
          </a:p>
        </p:txBody>
      </p:sp>
      <p:sp>
        <p:nvSpPr>
          <p:cNvPr id="128" name="TextBox 127"/>
          <p:cNvSpPr txBox="1"/>
          <p:nvPr/>
        </p:nvSpPr>
        <p:spPr>
          <a:xfrm>
            <a:off x="7686613" y="5367552"/>
            <a:ext cx="914129" cy="553998"/>
          </a:xfrm>
          <a:prstGeom prst="rect">
            <a:avLst/>
          </a:prstGeom>
          <a:noFill/>
        </p:spPr>
        <p:txBody>
          <a:bodyPr wrap="square" rtlCol="0">
            <a:spAutoFit/>
          </a:bodyPr>
          <a:lstStyle/>
          <a:p>
            <a:r>
              <a:rPr lang="en-US" sz="1000" b="1" dirty="0">
                <a:solidFill>
                  <a:srgbClr val="5881DD"/>
                </a:solidFill>
              </a:rPr>
              <a:t>Other </a:t>
            </a:r>
          </a:p>
          <a:p>
            <a:r>
              <a:rPr lang="en-US" sz="1000" b="1" dirty="0">
                <a:solidFill>
                  <a:srgbClr val="5881DD"/>
                </a:solidFill>
              </a:rPr>
              <a:t>Delivery</a:t>
            </a:r>
          </a:p>
          <a:p>
            <a:r>
              <a:rPr lang="en-US" sz="1000" b="1" dirty="0">
                <a:solidFill>
                  <a:srgbClr val="5881DD"/>
                </a:solidFill>
              </a:rPr>
              <a:t>Channels…</a:t>
            </a:r>
          </a:p>
        </p:txBody>
      </p:sp>
      <p:sp>
        <p:nvSpPr>
          <p:cNvPr id="129" name="Flowchart: Preparation 128"/>
          <p:cNvSpPr/>
          <p:nvPr/>
        </p:nvSpPr>
        <p:spPr>
          <a:xfrm>
            <a:off x="7272807" y="5554072"/>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C000"/>
              </a:solidFill>
            </a:endParaRPr>
          </a:p>
        </p:txBody>
      </p:sp>
      <p:sp>
        <p:nvSpPr>
          <p:cNvPr id="130" name="Flowchart: Preparation 129"/>
          <p:cNvSpPr/>
          <p:nvPr/>
        </p:nvSpPr>
        <p:spPr>
          <a:xfrm>
            <a:off x="7425207" y="5690430"/>
            <a:ext cx="293773" cy="258025"/>
          </a:xfrm>
          <a:prstGeom prst="flowChartPreparation">
            <a:avLst/>
          </a:prstGeom>
          <a:solidFill>
            <a:schemeClr val="tx1">
              <a:lumMod val="20000"/>
              <a:lumOff val="8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C000"/>
              </a:solidFill>
            </a:endParaRPr>
          </a:p>
        </p:txBody>
      </p:sp>
      <p:grpSp>
        <p:nvGrpSpPr>
          <p:cNvPr id="262" name="Group 261"/>
          <p:cNvGrpSpPr/>
          <p:nvPr/>
        </p:nvGrpSpPr>
        <p:grpSpPr>
          <a:xfrm>
            <a:off x="5889003" y="4552039"/>
            <a:ext cx="1027362" cy="400110"/>
            <a:chOff x="6208362" y="1816926"/>
            <a:chExt cx="1027362" cy="400110"/>
          </a:xfrm>
        </p:grpSpPr>
        <p:grpSp>
          <p:nvGrpSpPr>
            <p:cNvPr id="263" name="Group 262"/>
            <p:cNvGrpSpPr>
              <a:grpSpLocks noChangeAspect="1"/>
            </p:cNvGrpSpPr>
            <p:nvPr/>
          </p:nvGrpSpPr>
          <p:grpSpPr>
            <a:xfrm>
              <a:off x="6208362" y="1884112"/>
              <a:ext cx="215005" cy="278242"/>
              <a:chOff x="6504950" y="4350929"/>
              <a:chExt cx="1499461" cy="1940478"/>
            </a:xfrm>
          </p:grpSpPr>
          <p:sp>
            <p:nvSpPr>
              <p:cNvPr id="265" name="Folded Corner 264"/>
              <p:cNvSpPr>
                <a:spLocks noChangeAspect="1"/>
              </p:cNvSpPr>
              <p:nvPr/>
            </p:nvSpPr>
            <p:spPr>
              <a:xfrm rot="10800000" flipH="1">
                <a:off x="6504950" y="4350929"/>
                <a:ext cx="1499461" cy="1940478"/>
              </a:xfrm>
              <a:prstGeom prst="foldedCorner">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6" name="Rectangle 265"/>
              <p:cNvSpPr/>
              <p:nvPr/>
            </p:nvSpPr>
            <p:spPr>
              <a:xfrm>
                <a:off x="6598073" y="4581036"/>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7" name="Rectangle 266"/>
              <p:cNvSpPr/>
              <p:nvPr/>
            </p:nvSpPr>
            <p:spPr>
              <a:xfrm>
                <a:off x="6613338" y="5149577"/>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8" name="Rectangle 267"/>
              <p:cNvSpPr/>
              <p:nvPr/>
            </p:nvSpPr>
            <p:spPr>
              <a:xfrm>
                <a:off x="6620949" y="5718118"/>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9" name="Rectangle 268"/>
              <p:cNvSpPr/>
              <p:nvPr/>
            </p:nvSpPr>
            <p:spPr>
              <a:xfrm>
                <a:off x="7253165" y="4577780"/>
                <a:ext cx="588260" cy="489678"/>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0" name="Rectangle 269"/>
              <p:cNvSpPr/>
              <p:nvPr/>
            </p:nvSpPr>
            <p:spPr>
              <a:xfrm>
                <a:off x="7268430" y="5146321"/>
                <a:ext cx="588263" cy="48967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1" name="Rectangle 270"/>
              <p:cNvSpPr/>
              <p:nvPr/>
            </p:nvSpPr>
            <p:spPr>
              <a:xfrm>
                <a:off x="7276039" y="5714861"/>
                <a:ext cx="588263" cy="48967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64" name="TextBox 263"/>
            <p:cNvSpPr txBox="1"/>
            <p:nvPr/>
          </p:nvSpPr>
          <p:spPr>
            <a:xfrm>
              <a:off x="6399997" y="1816926"/>
              <a:ext cx="835727" cy="400110"/>
            </a:xfrm>
            <a:prstGeom prst="rect">
              <a:avLst/>
            </a:prstGeom>
            <a:noFill/>
          </p:spPr>
          <p:txBody>
            <a:bodyPr wrap="square" rtlCol="0">
              <a:spAutoFit/>
            </a:bodyPr>
            <a:lstStyle/>
            <a:p>
              <a:r>
                <a:rPr lang="en-US" sz="1000" dirty="0">
                  <a:solidFill>
                    <a:srgbClr val="1E4191">
                      <a:lumMod val="60000"/>
                      <a:lumOff val="40000"/>
                    </a:srgbClr>
                  </a:solidFill>
                </a:rPr>
                <a:t>Generated </a:t>
              </a:r>
              <a:br>
                <a:rPr lang="en-US" sz="1000" dirty="0">
                  <a:solidFill>
                    <a:srgbClr val="1E4191">
                      <a:lumMod val="60000"/>
                      <a:lumOff val="40000"/>
                    </a:srgbClr>
                  </a:solidFill>
                </a:rPr>
              </a:br>
              <a:r>
                <a:rPr lang="en-US" sz="1000" dirty="0">
                  <a:solidFill>
                    <a:srgbClr val="1E4191">
                      <a:lumMod val="60000"/>
                      <a:lumOff val="40000"/>
                    </a:srgbClr>
                  </a:solidFill>
                </a:rPr>
                <a:t>Reports</a:t>
              </a:r>
            </a:p>
          </p:txBody>
        </p:sp>
      </p:grpSp>
    </p:spTree>
    <p:extLst>
      <p:ext uri="{BB962C8B-B14F-4D97-AF65-F5344CB8AC3E}">
        <p14:creationId xmlns:p14="http://schemas.microsoft.com/office/powerpoint/2010/main" val="3028849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a:defRPr/>
            </a:pPr>
            <a:endParaRPr sz="1266" kern="0">
              <a:solidFill>
                <a:srgbClr val="1E4191"/>
              </a:solidFill>
            </a:endParaRPr>
          </a:p>
        </p:txBody>
      </p:sp>
      <p:sp>
        <p:nvSpPr>
          <p:cNvPr id="6"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endParaRPr>
          </a:p>
        </p:txBody>
      </p:sp>
      <p:sp>
        <p:nvSpPr>
          <p:cNvPr id="7" name="Title 1"/>
          <p:cNvSpPr txBox="1">
            <a:spLocks/>
          </p:cNvSpPr>
          <p:nvPr/>
        </p:nvSpPr>
        <p:spPr>
          <a:xfrm>
            <a:off x="508000" y="268929"/>
            <a:ext cx="11249152" cy="530352"/>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FFFF"/>
                </a:solidFill>
              </a:rPr>
              <a:t>Prospective Timeline</a:t>
            </a:r>
          </a:p>
        </p:txBody>
      </p:sp>
      <p:grpSp>
        <p:nvGrpSpPr>
          <p:cNvPr id="8" name="Group 7"/>
          <p:cNvGrpSpPr/>
          <p:nvPr/>
        </p:nvGrpSpPr>
        <p:grpSpPr>
          <a:xfrm>
            <a:off x="2045281" y="880151"/>
            <a:ext cx="2004203" cy="5957678"/>
            <a:chOff x="1760774" y="859979"/>
            <a:chExt cx="1691640" cy="5930786"/>
          </a:xfrm>
        </p:grpSpPr>
        <p:sp>
          <p:nvSpPr>
            <p:cNvPr id="9" name="Rectangle 8"/>
            <p:cNvSpPr/>
            <p:nvPr/>
          </p:nvSpPr>
          <p:spPr>
            <a:xfrm>
              <a:off x="1760774"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a:solidFill>
                    <a:srgbClr val="FFFFFF"/>
                  </a:solidFill>
                  <a:latin typeface="Calibri"/>
                </a:rPr>
                <a:t>Weeks 3-4</a:t>
              </a:r>
            </a:p>
          </p:txBody>
        </p:sp>
        <p:sp>
          <p:nvSpPr>
            <p:cNvPr id="10" name="Rectangle 9"/>
            <p:cNvSpPr/>
            <p:nvPr/>
          </p:nvSpPr>
          <p:spPr>
            <a:xfrm>
              <a:off x="1760774" y="1196751"/>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Conception &amp; Design</a:t>
              </a:r>
            </a:p>
          </p:txBody>
        </p:sp>
        <p:sp>
          <p:nvSpPr>
            <p:cNvPr id="11" name="Content Placeholder 14"/>
            <p:cNvSpPr txBox="1">
              <a:spLocks/>
            </p:cNvSpPr>
            <p:nvPr/>
          </p:nvSpPr>
          <p:spPr>
            <a:xfrm>
              <a:off x="1760774" y="1714594"/>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Populate initial product backlog</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Refine user stories and define  initial acceptance criteria</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API definitions (initial cut)</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Dev space build</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Predix TS/AM/ </a:t>
              </a:r>
              <a:r>
                <a:rPr lang="en-US" sz="1200" dirty="0" err="1">
                  <a:solidFill>
                    <a:srgbClr val="6A6A6A"/>
                  </a:solidFill>
                  <a:latin typeface="Swis721 BT" pitchFamily="34" charset="0"/>
                  <a:cs typeface="Arial" pitchFamily="34" charset="0"/>
                </a:rPr>
                <a:t>ReportsLab</a:t>
              </a:r>
              <a:r>
                <a:rPr lang="en-US" sz="1200" dirty="0">
                  <a:solidFill>
                    <a:srgbClr val="6A6A6A"/>
                  </a:solidFill>
                  <a:latin typeface="Swis721 BT" pitchFamily="34" charset="0"/>
                  <a:cs typeface="Arial" pitchFamily="34" charset="0"/>
                </a:rPr>
                <a:t> Analysis</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Setup Test TS/AM Data</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Create Test Plans</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Build Initial UI, Services, Report Engine Frameworks</a:t>
              </a:r>
            </a:p>
            <a:p>
              <a:pPr marL="182880" indent="-182880">
                <a:spcBef>
                  <a:spcPts val="300"/>
                </a:spcBef>
                <a:buClr>
                  <a:srgbClr val="1E4191">
                    <a:lumMod val="60000"/>
                    <a:lumOff val="40000"/>
                  </a:srgbClr>
                </a:buClr>
                <a:buSzPct val="120000"/>
                <a:buFont typeface="Wingdings" pitchFamily="2" charset="2"/>
                <a:buChar char="§"/>
                <a:defRPr/>
              </a:pPr>
              <a:endParaRPr lang="en-US" sz="1200" b="1" dirty="0">
                <a:solidFill>
                  <a:srgbClr val="1E4191">
                    <a:lumMod val="60000"/>
                    <a:lumOff val="40000"/>
                  </a:srgbClr>
                </a:solidFill>
                <a:latin typeface="Swis721 BT" pitchFamily="34" charset="0"/>
                <a:cs typeface="Arial" pitchFamily="34" charset="0"/>
              </a:endParaRPr>
            </a:p>
            <a:p>
              <a:pPr>
                <a:lnSpc>
                  <a:spcPct val="110000"/>
                </a:lnSpc>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lnSpc>
                  <a:spcPct val="110000"/>
                </a:lnSpc>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lnSpc>
                  <a:spcPct val="110000"/>
                </a:lnSpc>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lnSpc>
                  <a:spcPct val="110000"/>
                </a:lnSpc>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lnSpc>
                  <a:spcPct val="110000"/>
                </a:lnSpc>
                <a:spcBef>
                  <a:spcPts val="300"/>
                </a:spcBef>
                <a:buClr>
                  <a:srgbClr val="1E4191">
                    <a:lumMod val="60000"/>
                    <a:lumOff val="40000"/>
                  </a:srgbClr>
                </a:buClr>
                <a:buSzPct val="120000"/>
                <a:defRPr/>
              </a:pPr>
              <a:r>
                <a:rPr lang="en-US" sz="1200" b="1" dirty="0">
                  <a:solidFill>
                    <a:srgbClr val="1E4191">
                      <a:lumMod val="60000"/>
                      <a:lumOff val="40000"/>
                    </a:srgbClr>
                  </a:solidFill>
                  <a:latin typeface="Swis721 BT" pitchFamily="34" charset="0"/>
                  <a:cs typeface="Arial" pitchFamily="34" charset="0"/>
                </a:rPr>
                <a:t>Walkthrough: Initial cut of API definitions</a:t>
              </a:r>
              <a:endParaRPr lang="en-US" sz="1200" dirty="0">
                <a:solidFill>
                  <a:srgbClr val="6A6A6A"/>
                </a:solidFill>
                <a:latin typeface="Swis721 BT" pitchFamily="34" charset="0"/>
                <a:cs typeface="Arial" pitchFamily="34" charset="0"/>
              </a:endParaRPr>
            </a:p>
          </p:txBody>
        </p:sp>
      </p:grpSp>
      <p:grpSp>
        <p:nvGrpSpPr>
          <p:cNvPr id="12" name="Group 11"/>
          <p:cNvGrpSpPr/>
          <p:nvPr/>
        </p:nvGrpSpPr>
        <p:grpSpPr>
          <a:xfrm>
            <a:off x="4104257" y="880151"/>
            <a:ext cx="1953641" cy="5957679"/>
            <a:chOff x="3501415" y="859979"/>
            <a:chExt cx="1691640" cy="5930787"/>
          </a:xfrm>
        </p:grpSpPr>
        <p:sp>
          <p:nvSpPr>
            <p:cNvPr id="13" name="Rectangle 12"/>
            <p:cNvSpPr/>
            <p:nvPr/>
          </p:nvSpPr>
          <p:spPr>
            <a:xfrm>
              <a:off x="3501415"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a:solidFill>
                    <a:srgbClr val="FFFFFF"/>
                  </a:solidFill>
                  <a:latin typeface="Calibri"/>
                </a:rPr>
                <a:t>Iteration 1</a:t>
              </a:r>
            </a:p>
          </p:txBody>
        </p:sp>
        <p:sp>
          <p:nvSpPr>
            <p:cNvPr id="14" name="Rectangle 13"/>
            <p:cNvSpPr/>
            <p:nvPr/>
          </p:nvSpPr>
          <p:spPr>
            <a:xfrm>
              <a:off x="3501415" y="1196751"/>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Reporting Services Basic</a:t>
              </a:r>
            </a:p>
          </p:txBody>
        </p:sp>
        <p:sp>
          <p:nvSpPr>
            <p:cNvPr id="15" name="Content Placeholder 14"/>
            <p:cNvSpPr txBox="1">
              <a:spLocks/>
            </p:cNvSpPr>
            <p:nvPr/>
          </p:nvSpPr>
          <p:spPr>
            <a:xfrm>
              <a:off x="3501415" y="1714595"/>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Report authoring UI - basic capabilities</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Reporting Services – basic report generation</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API and UI Security &amp; Authentication</a:t>
              </a:r>
            </a:p>
            <a:p>
              <a:pPr marL="182880" indent="-182880">
                <a:spcBef>
                  <a:spcPts val="300"/>
                </a:spcBef>
                <a:buClr>
                  <a:srgbClr val="5881DD"/>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5881DD"/>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5881DD"/>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r>
                <a:rPr lang="en-US" sz="1200" b="1" dirty="0">
                  <a:solidFill>
                    <a:srgbClr val="1E4191">
                      <a:lumMod val="60000"/>
                      <a:lumOff val="40000"/>
                    </a:srgbClr>
                  </a:solidFill>
                  <a:latin typeface="Swis721 BT" pitchFamily="34" charset="0"/>
                  <a:cs typeface="Arial" pitchFamily="34" charset="0"/>
                </a:rPr>
                <a:t>Demo: Reports with Line Chart, Bar Chart</a:t>
              </a:r>
            </a:p>
          </p:txBody>
        </p:sp>
      </p:grpSp>
      <p:grpSp>
        <p:nvGrpSpPr>
          <p:cNvPr id="20" name="Group 19"/>
          <p:cNvGrpSpPr/>
          <p:nvPr/>
        </p:nvGrpSpPr>
        <p:grpSpPr>
          <a:xfrm>
            <a:off x="17148" y="880151"/>
            <a:ext cx="1977332" cy="5957679"/>
            <a:chOff x="17148" y="859979"/>
            <a:chExt cx="1691640" cy="5930787"/>
          </a:xfrm>
        </p:grpSpPr>
        <p:sp>
          <p:nvSpPr>
            <p:cNvPr id="21" name="Rectangle 20"/>
            <p:cNvSpPr/>
            <p:nvPr/>
          </p:nvSpPr>
          <p:spPr>
            <a:xfrm>
              <a:off x="17148"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a:solidFill>
                    <a:srgbClr val="FFFFFF"/>
                  </a:solidFill>
                  <a:latin typeface="Calibri"/>
                </a:rPr>
                <a:t>Weeks 1-2</a:t>
              </a:r>
            </a:p>
          </p:txBody>
        </p:sp>
        <p:sp>
          <p:nvSpPr>
            <p:cNvPr id="22" name="Rectangle 21"/>
            <p:cNvSpPr/>
            <p:nvPr/>
          </p:nvSpPr>
          <p:spPr>
            <a:xfrm>
              <a:off x="17148" y="1196750"/>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Foundational Readiness</a:t>
              </a:r>
            </a:p>
          </p:txBody>
        </p:sp>
        <p:sp>
          <p:nvSpPr>
            <p:cNvPr id="23" name="Content Placeholder 14"/>
            <p:cNvSpPr txBox="1">
              <a:spLocks/>
            </p:cNvSpPr>
            <p:nvPr/>
          </p:nvSpPr>
          <p:spPr>
            <a:xfrm>
              <a:off x="17148" y="1714595"/>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Onboard architect, technical product owner, dev engineers, SDETs</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Training &amp; indoctrination for dev engineers on targeted microservices/</a:t>
              </a:r>
              <a:br>
                <a:rPr lang="en-US" sz="1200" dirty="0">
                  <a:solidFill>
                    <a:srgbClr val="6A6A6A"/>
                  </a:solidFill>
                  <a:latin typeface="Swis721 BT" pitchFamily="34" charset="0"/>
                  <a:cs typeface="Arial" pitchFamily="34" charset="0"/>
                </a:rPr>
              </a:br>
              <a:r>
                <a:rPr lang="en-US" sz="1200" dirty="0">
                  <a:solidFill>
                    <a:srgbClr val="6A6A6A"/>
                  </a:solidFill>
                  <a:latin typeface="Swis721 BT" pitchFamily="34" charset="0"/>
                  <a:cs typeface="Arial" pitchFamily="34" charset="0"/>
                </a:rPr>
                <a:t>cloud platform(s), microservices frameworks, tools, processes and methodology in use on project</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Set up Agile team tools (JIRA, Confluence, etc.)</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Set up architecture repository</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Set up quality management tools</a:t>
              </a:r>
            </a:p>
            <a:p>
              <a:pPr marL="182880" indent="-182880">
                <a:spcBef>
                  <a:spcPts val="300"/>
                </a:spcBef>
                <a:buClr>
                  <a:srgbClr val="1E4191">
                    <a:lumMod val="60000"/>
                    <a:lumOff val="40000"/>
                  </a:srgbClr>
                </a:buClr>
                <a:buSzPct val="120000"/>
                <a:buFont typeface="Wingdings" pitchFamily="2" charset="2"/>
                <a:buChar char="§"/>
                <a:defRPr/>
              </a:pPr>
              <a:r>
                <a:rPr lang="en-US" sz="1200" dirty="0">
                  <a:solidFill>
                    <a:srgbClr val="6A6A6A"/>
                  </a:solidFill>
                  <a:latin typeface="Swis721 BT" pitchFamily="34" charset="0"/>
                  <a:cs typeface="Arial" pitchFamily="34" charset="0"/>
                </a:rPr>
                <a:t>Set up build automation pipelines (CI/CD)</a:t>
              </a:r>
            </a:p>
          </p:txBody>
        </p:sp>
      </p:grpSp>
      <p:grpSp>
        <p:nvGrpSpPr>
          <p:cNvPr id="36" name="Group 35"/>
          <p:cNvGrpSpPr/>
          <p:nvPr/>
        </p:nvGrpSpPr>
        <p:grpSpPr>
          <a:xfrm>
            <a:off x="6129002" y="889225"/>
            <a:ext cx="1953641" cy="5957679"/>
            <a:chOff x="3501415" y="859979"/>
            <a:chExt cx="1691640" cy="5930787"/>
          </a:xfrm>
        </p:grpSpPr>
        <p:sp>
          <p:nvSpPr>
            <p:cNvPr id="37" name="Rectangle 36"/>
            <p:cNvSpPr/>
            <p:nvPr/>
          </p:nvSpPr>
          <p:spPr>
            <a:xfrm>
              <a:off x="3501415"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a:solidFill>
                    <a:srgbClr val="FFFFFF"/>
                  </a:solidFill>
                  <a:latin typeface="Calibri"/>
                </a:rPr>
                <a:t>Iteration 2</a:t>
              </a:r>
            </a:p>
          </p:txBody>
        </p:sp>
        <p:sp>
          <p:nvSpPr>
            <p:cNvPr id="38" name="Rectangle 37"/>
            <p:cNvSpPr/>
            <p:nvPr/>
          </p:nvSpPr>
          <p:spPr>
            <a:xfrm>
              <a:off x="3501415" y="1196751"/>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Reporting Services Advanced</a:t>
              </a:r>
            </a:p>
          </p:txBody>
        </p:sp>
        <p:sp>
          <p:nvSpPr>
            <p:cNvPr id="39" name="Content Placeholder 14"/>
            <p:cNvSpPr txBox="1">
              <a:spLocks/>
            </p:cNvSpPr>
            <p:nvPr/>
          </p:nvSpPr>
          <p:spPr>
            <a:xfrm>
              <a:off x="3501415" y="1714595"/>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Report authoring – advanced capabilities</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Reports preview UI and API</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Reports Scheduler UI</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Scheduled report generation</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Reports History UI and API</a:t>
              </a:r>
            </a:p>
            <a:p>
              <a:pPr marL="182880" indent="-182880">
                <a:spcBef>
                  <a:spcPts val="300"/>
                </a:spcBef>
                <a:buClr>
                  <a:srgbClr val="5881DD"/>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5881DD"/>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r>
                <a:rPr lang="en-US" sz="1200" b="1" dirty="0">
                  <a:solidFill>
                    <a:srgbClr val="1E4191">
                      <a:lumMod val="60000"/>
                      <a:lumOff val="40000"/>
                    </a:srgbClr>
                  </a:solidFill>
                  <a:latin typeface="Swis721 BT" pitchFamily="34" charset="0"/>
                  <a:cs typeface="Arial" pitchFamily="34" charset="0"/>
                </a:rPr>
                <a:t>Demo: Reports with more components</a:t>
              </a:r>
            </a:p>
          </p:txBody>
        </p:sp>
      </p:grpSp>
      <p:grpSp>
        <p:nvGrpSpPr>
          <p:cNvPr id="40" name="Group 39"/>
          <p:cNvGrpSpPr/>
          <p:nvPr/>
        </p:nvGrpSpPr>
        <p:grpSpPr>
          <a:xfrm>
            <a:off x="8171884" y="880151"/>
            <a:ext cx="1953641" cy="5957679"/>
            <a:chOff x="3501415" y="859979"/>
            <a:chExt cx="1691640" cy="5930787"/>
          </a:xfrm>
        </p:grpSpPr>
        <p:sp>
          <p:nvSpPr>
            <p:cNvPr id="41" name="Rectangle 40"/>
            <p:cNvSpPr/>
            <p:nvPr/>
          </p:nvSpPr>
          <p:spPr>
            <a:xfrm>
              <a:off x="3501415"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a:solidFill>
                    <a:srgbClr val="FFFFFF"/>
                  </a:solidFill>
                  <a:latin typeface="Calibri"/>
                </a:rPr>
                <a:t>Iteration 3</a:t>
              </a:r>
            </a:p>
          </p:txBody>
        </p:sp>
        <p:sp>
          <p:nvSpPr>
            <p:cNvPr id="42" name="Rectangle 41"/>
            <p:cNvSpPr/>
            <p:nvPr/>
          </p:nvSpPr>
          <p:spPr>
            <a:xfrm>
              <a:off x="3501415" y="1196751"/>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Reporting Services Admin &amp; Delivery</a:t>
              </a:r>
            </a:p>
          </p:txBody>
        </p:sp>
        <p:sp>
          <p:nvSpPr>
            <p:cNvPr id="43" name="Content Placeholder 14"/>
            <p:cNvSpPr txBox="1">
              <a:spLocks/>
            </p:cNvSpPr>
            <p:nvPr/>
          </p:nvSpPr>
          <p:spPr>
            <a:xfrm>
              <a:off x="3501415" y="1714595"/>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Administration UI</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CSV Reports</a:t>
              </a:r>
            </a:p>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Reports Emailer</a:t>
              </a:r>
            </a:p>
            <a:p>
              <a:pPr marL="182880" lvl="1"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Delivery of reports to external systems through standards-compliant Web-based integrations: event notifications/web hooks, HTTPS posts, etc.</a:t>
              </a:r>
              <a:br>
                <a:rPr lang="en-US" sz="1200" dirty="0">
                  <a:solidFill>
                    <a:srgbClr val="6A6A6A"/>
                  </a:solidFill>
                  <a:latin typeface="Swis721 BT" pitchFamily="34" charset="0"/>
                  <a:cs typeface="Arial" pitchFamily="34" charset="0"/>
                </a:rPr>
              </a:b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marL="182880" indent="-182880">
                <a:spcBef>
                  <a:spcPts val="300"/>
                </a:spcBef>
                <a:buClr>
                  <a:srgbClr val="1E4191">
                    <a:lumMod val="60000"/>
                    <a:lumOff val="40000"/>
                  </a:srgbClr>
                </a:buClr>
                <a:buSzPct val="120000"/>
                <a:buFont typeface="Wingdings" pitchFamily="2" charset="2"/>
                <a:buChar char="§"/>
                <a:defRPr/>
              </a:pPr>
              <a:endParaRPr lang="en-US" sz="1200" dirty="0">
                <a:solidFill>
                  <a:srgbClr val="6A6A6A"/>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endParaRPr lang="en-US" sz="1200" b="1" dirty="0">
                <a:solidFill>
                  <a:srgbClr val="1E4191">
                    <a:lumMod val="60000"/>
                    <a:lumOff val="40000"/>
                  </a:srgbClr>
                </a:solidFill>
                <a:latin typeface="Swis721 BT" pitchFamily="34" charset="0"/>
                <a:cs typeface="Arial" pitchFamily="34" charset="0"/>
              </a:endParaRPr>
            </a:p>
            <a:p>
              <a:pPr>
                <a:spcBef>
                  <a:spcPts val="300"/>
                </a:spcBef>
                <a:buClr>
                  <a:srgbClr val="1E4191">
                    <a:lumMod val="60000"/>
                    <a:lumOff val="40000"/>
                  </a:srgbClr>
                </a:buClr>
                <a:buSzPct val="120000"/>
                <a:defRPr/>
              </a:pPr>
              <a:r>
                <a:rPr lang="en-US" sz="1200" b="1" dirty="0">
                  <a:solidFill>
                    <a:srgbClr val="1E4191">
                      <a:lumMod val="60000"/>
                      <a:lumOff val="40000"/>
                    </a:srgbClr>
                  </a:solidFill>
                  <a:latin typeface="Swis721 BT" pitchFamily="34" charset="0"/>
                  <a:cs typeface="Arial" pitchFamily="34" charset="0"/>
                </a:rPr>
                <a:t>Demo: Reporting services operational on cloud</a:t>
              </a:r>
            </a:p>
          </p:txBody>
        </p:sp>
      </p:grpSp>
      <p:grpSp>
        <p:nvGrpSpPr>
          <p:cNvPr id="44" name="Group 43"/>
          <p:cNvGrpSpPr/>
          <p:nvPr/>
        </p:nvGrpSpPr>
        <p:grpSpPr>
          <a:xfrm>
            <a:off x="10180297" y="880151"/>
            <a:ext cx="1969683" cy="5957679"/>
            <a:chOff x="3501415" y="859979"/>
            <a:chExt cx="1705531" cy="5930787"/>
          </a:xfrm>
        </p:grpSpPr>
        <p:sp>
          <p:nvSpPr>
            <p:cNvPr id="45" name="Rectangle 44"/>
            <p:cNvSpPr/>
            <p:nvPr/>
          </p:nvSpPr>
          <p:spPr>
            <a:xfrm>
              <a:off x="3515306" y="859979"/>
              <a:ext cx="1691640" cy="294399"/>
            </a:xfrm>
            <a:prstGeom prst="rect">
              <a:avLst/>
            </a:prstGeom>
            <a:solidFill>
              <a:schemeClr val="tx1">
                <a:lumMod val="60000"/>
                <a:lumOff val="40000"/>
              </a:schemeClr>
            </a:solidFill>
            <a:ln w="9525" cap="flat" cmpd="sng" algn="ctr">
              <a:solidFill>
                <a:srgbClr val="FFFFFF"/>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000" b="1" dirty="0">
                  <a:solidFill>
                    <a:srgbClr val="FFFFFF"/>
                  </a:solidFill>
                  <a:latin typeface="Calibri"/>
                </a:rPr>
                <a:t>Iteration n...</a:t>
              </a:r>
            </a:p>
          </p:txBody>
        </p:sp>
        <p:sp>
          <p:nvSpPr>
            <p:cNvPr id="46" name="Rectangle 45"/>
            <p:cNvSpPr/>
            <p:nvPr/>
          </p:nvSpPr>
          <p:spPr>
            <a:xfrm>
              <a:off x="3501415" y="1196751"/>
              <a:ext cx="1691640" cy="457200"/>
            </a:xfrm>
            <a:prstGeom prst="rect">
              <a:avLst/>
            </a:prstGeom>
            <a:solidFill>
              <a:schemeClr val="tx1">
                <a:lumMod val="60000"/>
                <a:lumOff val="40000"/>
              </a:schemeClr>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1400" b="1" dirty="0">
                  <a:solidFill>
                    <a:srgbClr val="FFFFFF"/>
                  </a:solidFill>
                  <a:latin typeface="Calibri"/>
                </a:rPr>
                <a:t>Enhancements</a:t>
              </a:r>
            </a:p>
          </p:txBody>
        </p:sp>
        <p:sp>
          <p:nvSpPr>
            <p:cNvPr id="47" name="Content Placeholder 14"/>
            <p:cNvSpPr txBox="1">
              <a:spLocks/>
            </p:cNvSpPr>
            <p:nvPr/>
          </p:nvSpPr>
          <p:spPr>
            <a:xfrm>
              <a:off x="3501415" y="1714595"/>
              <a:ext cx="1691640" cy="5076171"/>
            </a:xfrm>
            <a:prstGeom prst="rect">
              <a:avLst/>
            </a:prstGeom>
            <a:solidFill>
              <a:srgbClr val="FFFFFF">
                <a:lumMod val="95000"/>
              </a:srgbClr>
            </a:solidFill>
          </p:spPr>
          <p:txBody>
            <a:bodyPr vert="horz"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82880" indent="-182880">
                <a:spcBef>
                  <a:spcPts val="300"/>
                </a:spcBef>
                <a:buClr>
                  <a:srgbClr val="5881DD"/>
                </a:buClr>
                <a:buSzPct val="120000"/>
                <a:buFont typeface="Wingdings" pitchFamily="2" charset="2"/>
                <a:buChar char="§"/>
                <a:defRPr/>
              </a:pPr>
              <a:r>
                <a:rPr lang="en-US" sz="1200" dirty="0">
                  <a:solidFill>
                    <a:srgbClr val="6A6A6A"/>
                  </a:solidFill>
                  <a:latin typeface="Swis721 BT" pitchFamily="34" charset="0"/>
                  <a:cs typeface="Arial" pitchFamily="34" charset="0"/>
                </a:rPr>
                <a:t>Add New features and Enhancements</a:t>
              </a:r>
            </a:p>
          </p:txBody>
        </p:sp>
      </p:grpSp>
    </p:spTree>
    <p:extLst>
      <p:ext uri="{BB962C8B-B14F-4D97-AF65-F5344CB8AC3E}">
        <p14:creationId xmlns:p14="http://schemas.microsoft.com/office/powerpoint/2010/main" val="1752172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GE Colour Palette">
      <a:dk1>
        <a:srgbClr val="1E4191"/>
      </a:dk1>
      <a:lt1>
        <a:srgbClr val="FFFFFF"/>
      </a:lt1>
      <a:dk2>
        <a:srgbClr val="FF6600"/>
      </a:dk2>
      <a:lt2>
        <a:srgbClr val="EE3324"/>
      </a:lt2>
      <a:accent1>
        <a:srgbClr val="711371"/>
      </a:accent1>
      <a:accent2>
        <a:srgbClr val="28B9F5"/>
      </a:accent2>
      <a:accent3>
        <a:srgbClr val="00AA50"/>
      </a:accent3>
      <a:accent4>
        <a:srgbClr val="CD0078"/>
      </a:accent4>
      <a:accent5>
        <a:srgbClr val="76B900"/>
      </a:accent5>
      <a:accent6>
        <a:srgbClr val="EBD70A"/>
      </a:accent6>
      <a:hlink>
        <a:srgbClr val="EE3324"/>
      </a:hlink>
      <a:folHlink>
        <a:srgbClr val="EE3324"/>
      </a:folHlink>
    </a:clrScheme>
    <a:fontScheme name="GE Fonts">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lank">
  <a:themeElements>
    <a:clrScheme name="GE Colour Palette">
      <a:dk1>
        <a:srgbClr val="1E4191"/>
      </a:dk1>
      <a:lt1>
        <a:srgbClr val="FFFFFF"/>
      </a:lt1>
      <a:dk2>
        <a:srgbClr val="FF6600"/>
      </a:dk2>
      <a:lt2>
        <a:srgbClr val="EE3324"/>
      </a:lt2>
      <a:accent1>
        <a:srgbClr val="711371"/>
      </a:accent1>
      <a:accent2>
        <a:srgbClr val="28B9F5"/>
      </a:accent2>
      <a:accent3>
        <a:srgbClr val="00AA50"/>
      </a:accent3>
      <a:accent4>
        <a:srgbClr val="CD0078"/>
      </a:accent4>
      <a:accent5>
        <a:srgbClr val="76B900"/>
      </a:accent5>
      <a:accent6>
        <a:srgbClr val="EBD70A"/>
      </a:accent6>
      <a:hlink>
        <a:srgbClr val="EE3324"/>
      </a:hlink>
      <a:folHlink>
        <a:srgbClr val="EE3324"/>
      </a:folHlink>
    </a:clrScheme>
    <a:fontScheme name="GE Fonts">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5700</TotalTime>
  <Words>2031</Words>
  <Application>Microsoft Office PowerPoint</Application>
  <PresentationFormat>Widescreen</PresentationFormat>
  <Paragraphs>424</Paragraphs>
  <Slides>14</Slides>
  <Notes>8</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14</vt:i4>
      </vt:variant>
    </vt:vector>
  </HeadingPairs>
  <TitlesOfParts>
    <vt:vector size="27" baseType="lpstr">
      <vt:lpstr>Arial</vt:lpstr>
      <vt:lpstr>Arial Narrow</vt:lpstr>
      <vt:lpstr>Calibri</vt:lpstr>
      <vt:lpstr>Calibri Light</vt:lpstr>
      <vt:lpstr>Courier New</vt:lpstr>
      <vt:lpstr>GE Inspira Pitch</vt:lpstr>
      <vt:lpstr>Lucida Handwriting</vt:lpstr>
      <vt:lpstr>Swis721 BT</vt:lpstr>
      <vt:lpstr>Trebuchet MS</vt:lpstr>
      <vt:lpstr>Wingdings</vt:lpstr>
      <vt:lpstr>Office Theme</vt:lpstr>
      <vt:lpstr>blank</vt:lpstr>
      <vt:lpstr>1_blank</vt:lpstr>
      <vt:lpstr>PowerPoint Presentation</vt:lpstr>
      <vt:lpstr>PowerPoint Presentation</vt:lpstr>
      <vt:lpstr>PowerPoint Presentation</vt:lpstr>
      <vt:lpstr>Platform Vision</vt:lpstr>
      <vt:lpstr>Microservices Transformation Process</vt:lpstr>
      <vt:lpstr>InSight Opportunity Landscape</vt:lpstr>
      <vt:lpstr>Reporting User Stories</vt:lpstr>
      <vt:lpstr>Reporting Architecture on Predix</vt:lpstr>
      <vt:lpstr>PowerPoint Presentation</vt:lpstr>
      <vt:lpstr>Team Structure</vt:lpstr>
      <vt:lpstr>Team Structure (cont’d) </vt:lpstr>
      <vt:lpstr>PowerPoint Presentation</vt:lpstr>
      <vt:lpstr>Appendices</vt:lpstr>
      <vt:lpstr>Predix Cloud Platform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Dave Cheema</cp:lastModifiedBy>
  <cp:revision>408</cp:revision>
  <dcterms:created xsi:type="dcterms:W3CDTF">2016-04-11T00:21:46Z</dcterms:created>
  <dcterms:modified xsi:type="dcterms:W3CDTF">2016-04-29T19:10:46Z</dcterms:modified>
</cp:coreProperties>
</file>