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6"/>
  </p:notesMasterIdLst>
  <p:sldIdLst>
    <p:sldId id="285" r:id="rId3"/>
    <p:sldId id="303" r:id="rId4"/>
    <p:sldId id="312" r:id="rId5"/>
    <p:sldId id="314" r:id="rId6"/>
    <p:sldId id="316" r:id="rId7"/>
    <p:sldId id="313" r:id="rId8"/>
    <p:sldId id="304" r:id="rId9"/>
    <p:sldId id="315" r:id="rId10"/>
    <p:sldId id="305" r:id="rId11"/>
    <p:sldId id="306" r:id="rId12"/>
    <p:sldId id="307" r:id="rId13"/>
    <p:sldId id="308" r:id="rId14"/>
    <p:sldId id="310" r:id="rId15"/>
    <p:sldId id="311" r:id="rId16"/>
    <p:sldId id="281" r:id="rId17"/>
    <p:sldId id="277" r:id="rId18"/>
    <p:sldId id="291" r:id="rId19"/>
    <p:sldId id="279" r:id="rId20"/>
    <p:sldId id="280" r:id="rId21"/>
    <p:sldId id="318" r:id="rId22"/>
    <p:sldId id="319" r:id="rId23"/>
    <p:sldId id="284" r:id="rId24"/>
    <p:sldId id="30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81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6" autoAdjust="0"/>
    <p:restoredTop sz="94660"/>
  </p:normalViewPr>
  <p:slideViewPr>
    <p:cSldViewPr snapToGrid="0">
      <p:cViewPr varScale="1">
        <p:scale>
          <a:sx n="79" d="100"/>
          <a:sy n="79" d="100"/>
        </p:scale>
        <p:origin x="86"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D7AD5E-356B-4B19-A949-51AF3961F903}" type="doc">
      <dgm:prSet loTypeId="urn:microsoft.com/office/officeart/2005/8/layout/process1" loCatId="process" qsTypeId="urn:microsoft.com/office/officeart/2005/8/quickstyle/simple1" qsCatId="simple" csTypeId="urn:microsoft.com/office/officeart/2005/8/colors/accent1_2" csCatId="accent1" phldr="1"/>
      <dgm:spPr/>
    </dgm:pt>
    <dgm:pt modelId="{B71E913C-F503-44C5-99FD-B0F7BF5C93C9}">
      <dgm:prSet phldrT="[Text]"/>
      <dgm:spPr>
        <a:solidFill>
          <a:schemeClr val="accent1">
            <a:lumMod val="75000"/>
          </a:schemeClr>
        </a:solidFill>
      </dgm:spPr>
      <dgm:t>
        <a:bodyPr/>
        <a:lstStyle/>
        <a:p>
          <a:r>
            <a:rPr lang="en-US" dirty="0"/>
            <a:t>Determine High-Value Business Capabilities</a:t>
          </a:r>
        </a:p>
      </dgm:t>
    </dgm:pt>
    <dgm:pt modelId="{DBC87CA5-5E31-44F3-A544-D877929B7397}" type="parTrans" cxnId="{B71107B6-E0DD-4113-8F71-A4ACBCFC6A02}">
      <dgm:prSet/>
      <dgm:spPr/>
      <dgm:t>
        <a:bodyPr/>
        <a:lstStyle/>
        <a:p>
          <a:endParaRPr lang="en-US"/>
        </a:p>
      </dgm:t>
    </dgm:pt>
    <dgm:pt modelId="{7F178585-5E2F-460C-9E49-997C8C1F50E2}" type="sibTrans" cxnId="{B71107B6-E0DD-4113-8F71-A4ACBCFC6A02}">
      <dgm:prSet/>
      <dgm:spPr/>
      <dgm:t>
        <a:bodyPr/>
        <a:lstStyle/>
        <a:p>
          <a:endParaRPr lang="en-US"/>
        </a:p>
      </dgm:t>
    </dgm:pt>
    <dgm:pt modelId="{F0FDA7C6-87C7-422B-915B-4870F37FE12A}">
      <dgm:prSet phldrT="[Text]"/>
      <dgm:spPr>
        <a:solidFill>
          <a:schemeClr val="accent1">
            <a:lumMod val="75000"/>
          </a:schemeClr>
        </a:solidFill>
      </dgm:spPr>
      <dgm:t>
        <a:bodyPr/>
        <a:lstStyle/>
        <a:p>
          <a:r>
            <a:rPr lang="en-US" dirty="0"/>
            <a:t>Decomposition of data and functionality</a:t>
          </a:r>
        </a:p>
      </dgm:t>
    </dgm:pt>
    <dgm:pt modelId="{108E434E-710D-4E5A-B738-CA59FD102FAE}" type="parTrans" cxnId="{7B1E521F-5D1C-4719-AB91-2D148AD54DB4}">
      <dgm:prSet/>
      <dgm:spPr/>
      <dgm:t>
        <a:bodyPr/>
        <a:lstStyle/>
        <a:p>
          <a:endParaRPr lang="en-US"/>
        </a:p>
      </dgm:t>
    </dgm:pt>
    <dgm:pt modelId="{51218718-4580-4326-978E-40BA8C24968E}" type="sibTrans" cxnId="{7B1E521F-5D1C-4719-AB91-2D148AD54DB4}">
      <dgm:prSet/>
      <dgm:spPr/>
      <dgm:t>
        <a:bodyPr/>
        <a:lstStyle/>
        <a:p>
          <a:endParaRPr lang="en-US"/>
        </a:p>
      </dgm:t>
    </dgm:pt>
    <dgm:pt modelId="{87788CFF-FAC9-48C6-8EE4-A5643146EC49}">
      <dgm:prSet phldrT="[Text]"/>
      <dgm:spPr>
        <a:solidFill>
          <a:schemeClr val="accent1">
            <a:lumMod val="75000"/>
          </a:schemeClr>
        </a:solidFill>
      </dgm:spPr>
      <dgm:t>
        <a:bodyPr/>
        <a:lstStyle/>
        <a:p>
          <a:r>
            <a:rPr lang="en-US" dirty="0"/>
            <a:t>Delivery of microservices based on business capabilities</a:t>
          </a:r>
        </a:p>
      </dgm:t>
    </dgm:pt>
    <dgm:pt modelId="{B5C740B8-A7FB-4B09-AC50-21B2E1B2DEEB}" type="parTrans" cxnId="{972C5D79-57A7-48BA-9FEA-D214FD569AEB}">
      <dgm:prSet/>
      <dgm:spPr/>
      <dgm:t>
        <a:bodyPr/>
        <a:lstStyle/>
        <a:p>
          <a:endParaRPr lang="en-US"/>
        </a:p>
      </dgm:t>
    </dgm:pt>
    <dgm:pt modelId="{56BB4B99-939B-467E-84A0-388944E45731}" type="sibTrans" cxnId="{972C5D79-57A7-48BA-9FEA-D214FD569AEB}">
      <dgm:prSet/>
      <dgm:spPr/>
      <dgm:t>
        <a:bodyPr/>
        <a:lstStyle/>
        <a:p>
          <a:endParaRPr lang="en-US"/>
        </a:p>
      </dgm:t>
    </dgm:pt>
    <dgm:pt modelId="{6F81A889-60F5-4BB1-B5AE-F1BB0CCA7244}" type="pres">
      <dgm:prSet presAssocID="{68D7AD5E-356B-4B19-A949-51AF3961F903}" presName="Name0" presStyleCnt="0">
        <dgm:presLayoutVars>
          <dgm:dir/>
          <dgm:resizeHandles val="exact"/>
        </dgm:presLayoutVars>
      </dgm:prSet>
      <dgm:spPr/>
    </dgm:pt>
    <dgm:pt modelId="{97373342-4BE0-42C7-9030-DAF284EB603C}" type="pres">
      <dgm:prSet presAssocID="{B71E913C-F503-44C5-99FD-B0F7BF5C93C9}" presName="node" presStyleLbl="node1" presStyleIdx="0" presStyleCnt="3">
        <dgm:presLayoutVars>
          <dgm:bulletEnabled val="1"/>
        </dgm:presLayoutVars>
      </dgm:prSet>
      <dgm:spPr/>
    </dgm:pt>
    <dgm:pt modelId="{7997306B-8A84-4BB9-9286-7627BFB0F301}" type="pres">
      <dgm:prSet presAssocID="{7F178585-5E2F-460C-9E49-997C8C1F50E2}" presName="sibTrans" presStyleLbl="sibTrans2D1" presStyleIdx="0" presStyleCnt="2"/>
      <dgm:spPr/>
    </dgm:pt>
    <dgm:pt modelId="{A039ECE9-1101-4BCB-8219-C40E58C3F990}" type="pres">
      <dgm:prSet presAssocID="{7F178585-5E2F-460C-9E49-997C8C1F50E2}" presName="connectorText" presStyleLbl="sibTrans2D1" presStyleIdx="0" presStyleCnt="2"/>
      <dgm:spPr/>
    </dgm:pt>
    <dgm:pt modelId="{8B8E1383-F9D0-4121-A7D9-672265CEC964}" type="pres">
      <dgm:prSet presAssocID="{F0FDA7C6-87C7-422B-915B-4870F37FE12A}" presName="node" presStyleLbl="node1" presStyleIdx="1" presStyleCnt="3">
        <dgm:presLayoutVars>
          <dgm:bulletEnabled val="1"/>
        </dgm:presLayoutVars>
      </dgm:prSet>
      <dgm:spPr/>
    </dgm:pt>
    <dgm:pt modelId="{D5278F62-14C0-463C-A762-4E7BF6B6C01C}" type="pres">
      <dgm:prSet presAssocID="{51218718-4580-4326-978E-40BA8C24968E}" presName="sibTrans" presStyleLbl="sibTrans2D1" presStyleIdx="1" presStyleCnt="2"/>
      <dgm:spPr/>
    </dgm:pt>
    <dgm:pt modelId="{9EEFD588-6044-4DFF-815A-D5101C671E57}" type="pres">
      <dgm:prSet presAssocID="{51218718-4580-4326-978E-40BA8C24968E}" presName="connectorText" presStyleLbl="sibTrans2D1" presStyleIdx="1" presStyleCnt="2"/>
      <dgm:spPr/>
    </dgm:pt>
    <dgm:pt modelId="{1B0D7FC5-FD22-485B-9048-0F7DA206E13E}" type="pres">
      <dgm:prSet presAssocID="{87788CFF-FAC9-48C6-8EE4-A5643146EC49}" presName="node" presStyleLbl="node1" presStyleIdx="2" presStyleCnt="3">
        <dgm:presLayoutVars>
          <dgm:bulletEnabled val="1"/>
        </dgm:presLayoutVars>
      </dgm:prSet>
      <dgm:spPr/>
    </dgm:pt>
  </dgm:ptLst>
  <dgm:cxnLst>
    <dgm:cxn modelId="{A04E203B-F9C3-4615-B672-503DC7B0FA45}" type="presOf" srcId="{51218718-4580-4326-978E-40BA8C24968E}" destId="{9EEFD588-6044-4DFF-815A-D5101C671E57}" srcOrd="1" destOrd="0" presId="urn:microsoft.com/office/officeart/2005/8/layout/process1"/>
    <dgm:cxn modelId="{7FC96503-E205-4B08-900B-1D1A3A35DB7D}" type="presOf" srcId="{F0FDA7C6-87C7-422B-915B-4870F37FE12A}" destId="{8B8E1383-F9D0-4121-A7D9-672265CEC964}" srcOrd="0" destOrd="0" presId="urn:microsoft.com/office/officeart/2005/8/layout/process1"/>
    <dgm:cxn modelId="{B71107B6-E0DD-4113-8F71-A4ACBCFC6A02}" srcId="{68D7AD5E-356B-4B19-A949-51AF3961F903}" destId="{B71E913C-F503-44C5-99FD-B0F7BF5C93C9}" srcOrd="0" destOrd="0" parTransId="{DBC87CA5-5E31-44F3-A544-D877929B7397}" sibTransId="{7F178585-5E2F-460C-9E49-997C8C1F50E2}"/>
    <dgm:cxn modelId="{972C5D79-57A7-48BA-9FEA-D214FD569AEB}" srcId="{68D7AD5E-356B-4B19-A949-51AF3961F903}" destId="{87788CFF-FAC9-48C6-8EE4-A5643146EC49}" srcOrd="2" destOrd="0" parTransId="{B5C740B8-A7FB-4B09-AC50-21B2E1B2DEEB}" sibTransId="{56BB4B99-939B-467E-84A0-388944E45731}"/>
    <dgm:cxn modelId="{FA15B264-4ACF-44E0-A048-5F9600718EC0}" type="presOf" srcId="{7F178585-5E2F-460C-9E49-997C8C1F50E2}" destId="{7997306B-8A84-4BB9-9286-7627BFB0F301}" srcOrd="0" destOrd="0" presId="urn:microsoft.com/office/officeart/2005/8/layout/process1"/>
    <dgm:cxn modelId="{57D68AB7-F58D-4A92-9CCA-C6059C9ADF75}" type="presOf" srcId="{51218718-4580-4326-978E-40BA8C24968E}" destId="{D5278F62-14C0-463C-A762-4E7BF6B6C01C}" srcOrd="0" destOrd="0" presId="urn:microsoft.com/office/officeart/2005/8/layout/process1"/>
    <dgm:cxn modelId="{6E9186A2-3B8B-4963-AA14-ABE4B3F1EAB3}" type="presOf" srcId="{7F178585-5E2F-460C-9E49-997C8C1F50E2}" destId="{A039ECE9-1101-4BCB-8219-C40E58C3F990}" srcOrd="1" destOrd="0" presId="urn:microsoft.com/office/officeart/2005/8/layout/process1"/>
    <dgm:cxn modelId="{83F9F4B6-D519-4C43-B549-32203CF2FCA0}" type="presOf" srcId="{68D7AD5E-356B-4B19-A949-51AF3961F903}" destId="{6F81A889-60F5-4BB1-B5AE-F1BB0CCA7244}" srcOrd="0" destOrd="0" presId="urn:microsoft.com/office/officeart/2005/8/layout/process1"/>
    <dgm:cxn modelId="{4B4F9FCC-8528-4FBF-9C6E-81A268858041}" type="presOf" srcId="{B71E913C-F503-44C5-99FD-B0F7BF5C93C9}" destId="{97373342-4BE0-42C7-9030-DAF284EB603C}" srcOrd="0" destOrd="0" presId="urn:microsoft.com/office/officeart/2005/8/layout/process1"/>
    <dgm:cxn modelId="{81DDC667-B854-40B7-8120-8D032ED1B4E7}" type="presOf" srcId="{87788CFF-FAC9-48C6-8EE4-A5643146EC49}" destId="{1B0D7FC5-FD22-485B-9048-0F7DA206E13E}" srcOrd="0" destOrd="0" presId="urn:microsoft.com/office/officeart/2005/8/layout/process1"/>
    <dgm:cxn modelId="{7B1E521F-5D1C-4719-AB91-2D148AD54DB4}" srcId="{68D7AD5E-356B-4B19-A949-51AF3961F903}" destId="{F0FDA7C6-87C7-422B-915B-4870F37FE12A}" srcOrd="1" destOrd="0" parTransId="{108E434E-710D-4E5A-B738-CA59FD102FAE}" sibTransId="{51218718-4580-4326-978E-40BA8C24968E}"/>
    <dgm:cxn modelId="{4B0A2B8D-8826-4C39-BA6F-53B432C74EFD}" type="presParOf" srcId="{6F81A889-60F5-4BB1-B5AE-F1BB0CCA7244}" destId="{97373342-4BE0-42C7-9030-DAF284EB603C}" srcOrd="0" destOrd="0" presId="urn:microsoft.com/office/officeart/2005/8/layout/process1"/>
    <dgm:cxn modelId="{30A60C76-53BD-4551-86E4-4DC7C6D0424A}" type="presParOf" srcId="{6F81A889-60F5-4BB1-B5AE-F1BB0CCA7244}" destId="{7997306B-8A84-4BB9-9286-7627BFB0F301}" srcOrd="1" destOrd="0" presId="urn:microsoft.com/office/officeart/2005/8/layout/process1"/>
    <dgm:cxn modelId="{5B3B2F91-3277-4613-AE76-EDB2322116D2}" type="presParOf" srcId="{7997306B-8A84-4BB9-9286-7627BFB0F301}" destId="{A039ECE9-1101-4BCB-8219-C40E58C3F990}" srcOrd="0" destOrd="0" presId="urn:microsoft.com/office/officeart/2005/8/layout/process1"/>
    <dgm:cxn modelId="{BAFE3964-7A4B-454B-AF44-E09B2DDA0F70}" type="presParOf" srcId="{6F81A889-60F5-4BB1-B5AE-F1BB0CCA7244}" destId="{8B8E1383-F9D0-4121-A7D9-672265CEC964}" srcOrd="2" destOrd="0" presId="urn:microsoft.com/office/officeart/2005/8/layout/process1"/>
    <dgm:cxn modelId="{2DEE1DA8-2C27-4A88-898B-9896AFF49C1B}" type="presParOf" srcId="{6F81A889-60F5-4BB1-B5AE-F1BB0CCA7244}" destId="{D5278F62-14C0-463C-A762-4E7BF6B6C01C}" srcOrd="3" destOrd="0" presId="urn:microsoft.com/office/officeart/2005/8/layout/process1"/>
    <dgm:cxn modelId="{0791A7C8-AD1D-4AB5-BBBB-F703C2F262E2}" type="presParOf" srcId="{D5278F62-14C0-463C-A762-4E7BF6B6C01C}" destId="{9EEFD588-6044-4DFF-815A-D5101C671E57}" srcOrd="0" destOrd="0" presId="urn:microsoft.com/office/officeart/2005/8/layout/process1"/>
    <dgm:cxn modelId="{A1113454-12DD-4685-A337-C31740B97A79}" type="presParOf" srcId="{6F81A889-60F5-4BB1-B5AE-F1BB0CCA7244}" destId="{1B0D7FC5-FD22-485B-9048-0F7DA206E13E}"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8E47139-8729-47B2-9AEC-C0C226017316}"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F04E76EB-6EB8-496E-9F35-3428DFECBA9A}">
      <dgm:prSet phldrT="[Text]"/>
      <dgm:spPr>
        <a:solidFill>
          <a:srgbClr val="5881DD"/>
        </a:solidFill>
        <a:ln>
          <a:solidFill>
            <a:schemeClr val="bg1"/>
          </a:solidFill>
        </a:ln>
      </dgm:spPr>
      <dgm:t>
        <a:bodyPr/>
        <a:lstStyle/>
        <a:p>
          <a:r>
            <a:rPr lang="en-US" dirty="0"/>
            <a:t>Large US Private Healthcare Firm</a:t>
          </a:r>
        </a:p>
      </dgm:t>
    </dgm:pt>
    <dgm:pt modelId="{DAAB7C4E-A3DF-4796-AFC2-D602808D8F43}" type="parTrans" cxnId="{CAA8B17D-2E48-4A5D-883F-6B83B0A8089F}">
      <dgm:prSet/>
      <dgm:spPr/>
      <dgm:t>
        <a:bodyPr/>
        <a:lstStyle/>
        <a:p>
          <a:endParaRPr lang="en-US"/>
        </a:p>
      </dgm:t>
    </dgm:pt>
    <dgm:pt modelId="{B31C737B-B19B-47D0-9DC4-94E8600FB9DA}" type="sibTrans" cxnId="{CAA8B17D-2E48-4A5D-883F-6B83B0A8089F}">
      <dgm:prSet/>
      <dgm:spPr/>
      <dgm:t>
        <a:bodyPr/>
        <a:lstStyle/>
        <a:p>
          <a:endParaRPr lang="en-US"/>
        </a:p>
      </dgm:t>
    </dgm:pt>
    <dgm:pt modelId="{DE841226-6FF2-4F02-8686-8858F4C4EC2A}">
      <dgm:prSet phldrT="[Text]"/>
      <dgm:spPr>
        <a:solidFill>
          <a:srgbClr val="5881DD"/>
        </a:solidFill>
      </dgm:spPr>
      <dgm:t>
        <a:bodyPr/>
        <a:lstStyle/>
        <a:p>
          <a:r>
            <a:rPr lang="en-US" dirty="0"/>
            <a:t>Top Mobile Communications Company</a:t>
          </a:r>
        </a:p>
      </dgm:t>
    </dgm:pt>
    <dgm:pt modelId="{79F09CFE-9F46-4A0C-BE49-F6F5A814724D}" type="parTrans" cxnId="{1E57411D-2EAF-4238-A913-3B200DAC4849}">
      <dgm:prSet/>
      <dgm:spPr/>
      <dgm:t>
        <a:bodyPr/>
        <a:lstStyle/>
        <a:p>
          <a:endParaRPr lang="en-US"/>
        </a:p>
      </dgm:t>
    </dgm:pt>
    <dgm:pt modelId="{702B11C3-193A-4F53-B611-432D8A9A39B4}" type="sibTrans" cxnId="{1E57411D-2EAF-4238-A913-3B200DAC4849}">
      <dgm:prSet/>
      <dgm:spPr/>
      <dgm:t>
        <a:bodyPr/>
        <a:lstStyle/>
        <a:p>
          <a:endParaRPr lang="en-US"/>
        </a:p>
      </dgm:t>
    </dgm:pt>
    <dgm:pt modelId="{5820BCEF-6E0B-4F5F-84CE-DC038AD65818}">
      <dgm:prSet phldrT="[Text]"/>
      <dgm:spPr/>
      <dgm:t>
        <a:bodyPr/>
        <a:lstStyle/>
        <a:p>
          <a:r>
            <a:rPr lang="en-US" dirty="0"/>
            <a:t>Design, develop, validate, and implement first phase of microservices in an effort to migrate from a monolithic SOA architecture to an agile microservice enabled architecture.  </a:t>
          </a:r>
        </a:p>
      </dgm:t>
    </dgm:pt>
    <dgm:pt modelId="{67083D1F-0B39-484D-A8EC-E56984A84DDC}" type="parTrans" cxnId="{D316D6C5-5E2B-4CB8-9B8C-7595AE65D327}">
      <dgm:prSet/>
      <dgm:spPr/>
      <dgm:t>
        <a:bodyPr/>
        <a:lstStyle/>
        <a:p>
          <a:endParaRPr lang="en-US"/>
        </a:p>
      </dgm:t>
    </dgm:pt>
    <dgm:pt modelId="{5AF33A7E-EFAF-455F-A3E6-9A6A4F5D0762}" type="sibTrans" cxnId="{D316D6C5-5E2B-4CB8-9B8C-7595AE65D327}">
      <dgm:prSet/>
      <dgm:spPr/>
      <dgm:t>
        <a:bodyPr/>
        <a:lstStyle/>
        <a:p>
          <a:endParaRPr lang="en-US"/>
        </a:p>
      </dgm:t>
    </dgm:pt>
    <dgm:pt modelId="{186125EA-5C7D-445A-BD17-821CF5DF9805}">
      <dgm:prSet phldrT="[Text]"/>
      <dgm:spPr>
        <a:solidFill>
          <a:srgbClr val="5881DD"/>
        </a:solidFill>
      </dgm:spPr>
      <dgm:t>
        <a:bodyPr/>
        <a:lstStyle/>
        <a:p>
          <a:r>
            <a:rPr lang="en-US" dirty="0"/>
            <a:t>Industry Leading Credit Rating Company</a:t>
          </a:r>
        </a:p>
      </dgm:t>
    </dgm:pt>
    <dgm:pt modelId="{4B456E62-4DE8-4342-8423-4B034903125F}" type="parTrans" cxnId="{5F4872ED-8B71-4568-9F04-A8D3A88C48E5}">
      <dgm:prSet/>
      <dgm:spPr/>
      <dgm:t>
        <a:bodyPr/>
        <a:lstStyle/>
        <a:p>
          <a:endParaRPr lang="en-US"/>
        </a:p>
      </dgm:t>
    </dgm:pt>
    <dgm:pt modelId="{F1893888-8ED1-4304-BE19-8AEE38217764}" type="sibTrans" cxnId="{5F4872ED-8B71-4568-9F04-A8D3A88C48E5}">
      <dgm:prSet/>
      <dgm:spPr/>
      <dgm:t>
        <a:bodyPr/>
        <a:lstStyle/>
        <a:p>
          <a:endParaRPr lang="en-US"/>
        </a:p>
      </dgm:t>
    </dgm:pt>
    <dgm:pt modelId="{B18C5795-FADF-4B5A-9E9B-059315A90E75}">
      <dgm:prSet phldrT="[Text]"/>
      <dgm:spPr/>
      <dgm:t>
        <a:bodyPr/>
        <a:lstStyle/>
        <a:p>
          <a:r>
            <a:rPr lang="en-US" dirty="0"/>
            <a:t>Develop microservices Best Practices to be implemented by the architecture CoE</a:t>
          </a:r>
        </a:p>
      </dgm:t>
    </dgm:pt>
    <dgm:pt modelId="{696506C6-952B-4814-9B17-12E059ECE74D}" type="parTrans" cxnId="{8F66978B-2635-4E23-B42D-07DD628BB75C}">
      <dgm:prSet/>
      <dgm:spPr/>
      <dgm:t>
        <a:bodyPr/>
        <a:lstStyle/>
        <a:p>
          <a:endParaRPr lang="en-US"/>
        </a:p>
      </dgm:t>
    </dgm:pt>
    <dgm:pt modelId="{4A2BE2CF-0D94-4175-968C-FF610C0F41AB}" type="sibTrans" cxnId="{8F66978B-2635-4E23-B42D-07DD628BB75C}">
      <dgm:prSet/>
      <dgm:spPr/>
      <dgm:t>
        <a:bodyPr/>
        <a:lstStyle/>
        <a:p>
          <a:endParaRPr lang="en-US"/>
        </a:p>
      </dgm:t>
    </dgm:pt>
    <dgm:pt modelId="{A2382382-E678-4373-B91A-0DC5DDF27119}">
      <dgm:prSet phldrT="[Text]"/>
      <dgm:spPr/>
      <dgm:t>
        <a:bodyPr/>
        <a:lstStyle/>
        <a:p>
          <a:r>
            <a:rPr lang="en-US" dirty="0"/>
            <a:t>Develop proof of concept web application using PaaS, microservices, and Container technology</a:t>
          </a:r>
        </a:p>
      </dgm:t>
    </dgm:pt>
    <dgm:pt modelId="{09A7A6D8-42C3-4934-A62C-27D2489BB7D7}" type="parTrans" cxnId="{5C2A5DC4-C2BF-4786-8A1B-59F54B211E44}">
      <dgm:prSet/>
      <dgm:spPr/>
      <dgm:t>
        <a:bodyPr/>
        <a:lstStyle/>
        <a:p>
          <a:endParaRPr lang="en-US"/>
        </a:p>
      </dgm:t>
    </dgm:pt>
    <dgm:pt modelId="{2F0A9D2F-DADE-4581-8FBD-0936791252AE}" type="sibTrans" cxnId="{5C2A5DC4-C2BF-4786-8A1B-59F54B211E44}">
      <dgm:prSet/>
      <dgm:spPr/>
      <dgm:t>
        <a:bodyPr/>
        <a:lstStyle/>
        <a:p>
          <a:endParaRPr lang="en-US"/>
        </a:p>
      </dgm:t>
    </dgm:pt>
    <dgm:pt modelId="{9856E652-BE94-4EA6-873D-F71279056FDE}">
      <dgm:prSet phldrT="[Text]"/>
      <dgm:spPr/>
      <dgm:t>
        <a:bodyPr/>
        <a:lstStyle/>
        <a:p>
          <a:r>
            <a:rPr lang="en-US" dirty="0"/>
            <a:t>Design and implement prototype architecture to enable rapid development for client customers</a:t>
          </a:r>
        </a:p>
      </dgm:t>
    </dgm:pt>
    <dgm:pt modelId="{A05FA74A-4A09-4E2C-A5CD-C21CEE002C6A}" type="parTrans" cxnId="{FCA6D892-F836-41F0-83E2-05C80FE7A81E}">
      <dgm:prSet/>
      <dgm:spPr/>
      <dgm:t>
        <a:bodyPr/>
        <a:lstStyle/>
        <a:p>
          <a:endParaRPr lang="en-US"/>
        </a:p>
      </dgm:t>
    </dgm:pt>
    <dgm:pt modelId="{A9D2FCE1-4D22-40AD-906F-43B8221E69B0}" type="sibTrans" cxnId="{FCA6D892-F836-41F0-83E2-05C80FE7A81E}">
      <dgm:prSet/>
      <dgm:spPr/>
      <dgm:t>
        <a:bodyPr/>
        <a:lstStyle/>
        <a:p>
          <a:endParaRPr lang="en-US"/>
        </a:p>
      </dgm:t>
    </dgm:pt>
    <dgm:pt modelId="{6EA70589-65ED-4C52-93D8-55EF11209824}">
      <dgm:prSet phldrT="[Text]"/>
      <dgm:spPr/>
      <dgm:t>
        <a:bodyPr/>
        <a:lstStyle/>
        <a:p>
          <a:r>
            <a:rPr lang="en-US" dirty="0"/>
            <a:t>Develop microservices in Java using the Spring framework</a:t>
          </a:r>
        </a:p>
      </dgm:t>
    </dgm:pt>
    <dgm:pt modelId="{37BAE0C7-E574-425D-8B83-0BAB816086CC}" type="parTrans" cxnId="{61DD33A1-7F19-4062-9793-CC8811B2F4C0}">
      <dgm:prSet/>
      <dgm:spPr/>
      <dgm:t>
        <a:bodyPr/>
        <a:lstStyle/>
        <a:p>
          <a:endParaRPr lang="en-US"/>
        </a:p>
      </dgm:t>
    </dgm:pt>
    <dgm:pt modelId="{1D4F38EA-C55E-4327-90AF-398C013FA53C}" type="sibTrans" cxnId="{61DD33A1-7F19-4062-9793-CC8811B2F4C0}">
      <dgm:prSet/>
      <dgm:spPr/>
      <dgm:t>
        <a:bodyPr/>
        <a:lstStyle/>
        <a:p>
          <a:endParaRPr lang="en-US"/>
        </a:p>
      </dgm:t>
    </dgm:pt>
    <dgm:pt modelId="{B868B60A-C881-4D75-B705-55CA24368055}">
      <dgm:prSet phldrT="[Text]"/>
      <dgm:spPr/>
      <dgm:t>
        <a:bodyPr/>
        <a:lstStyle/>
        <a:p>
          <a:r>
            <a:rPr lang="en-US" dirty="0"/>
            <a:t>Architecture components include Pivotal Cloud Foundry and Docker Containers to deliver to a cloud environment</a:t>
          </a:r>
        </a:p>
      </dgm:t>
    </dgm:pt>
    <dgm:pt modelId="{AB9D7ABA-5315-4AC5-8FFD-3DBA187994FF}" type="parTrans" cxnId="{FFF15A41-096A-4C5B-A3D4-8F0184064DAD}">
      <dgm:prSet/>
      <dgm:spPr/>
      <dgm:t>
        <a:bodyPr/>
        <a:lstStyle/>
        <a:p>
          <a:endParaRPr lang="en-US"/>
        </a:p>
      </dgm:t>
    </dgm:pt>
    <dgm:pt modelId="{C6B58FE9-9798-4625-BC63-9AE7BF70A1C4}" type="sibTrans" cxnId="{FFF15A41-096A-4C5B-A3D4-8F0184064DAD}">
      <dgm:prSet/>
      <dgm:spPr/>
      <dgm:t>
        <a:bodyPr/>
        <a:lstStyle/>
        <a:p>
          <a:endParaRPr lang="en-US"/>
        </a:p>
      </dgm:t>
    </dgm:pt>
    <dgm:pt modelId="{0A2AE0C1-7CD1-4F0A-8EDF-54E29B38A4C0}">
      <dgm:prSet phldrT="[Text]"/>
      <dgm:spPr/>
      <dgm:t>
        <a:bodyPr/>
        <a:lstStyle/>
        <a:p>
          <a:r>
            <a:rPr lang="en-US" dirty="0"/>
            <a:t>Utilize industry leading API management platform</a:t>
          </a:r>
        </a:p>
      </dgm:t>
    </dgm:pt>
    <dgm:pt modelId="{8FF94A90-759E-48C8-9D97-5134F8976ADF}" type="parTrans" cxnId="{703235D8-46C2-4FA2-8C13-6214531FC634}">
      <dgm:prSet/>
      <dgm:spPr/>
      <dgm:t>
        <a:bodyPr/>
        <a:lstStyle/>
        <a:p>
          <a:endParaRPr lang="en-US"/>
        </a:p>
      </dgm:t>
    </dgm:pt>
    <dgm:pt modelId="{4670E859-25B5-4995-B686-ABA727B1EB28}" type="sibTrans" cxnId="{703235D8-46C2-4FA2-8C13-6214531FC634}">
      <dgm:prSet/>
      <dgm:spPr/>
      <dgm:t>
        <a:bodyPr/>
        <a:lstStyle/>
        <a:p>
          <a:endParaRPr lang="en-US"/>
        </a:p>
      </dgm:t>
    </dgm:pt>
    <dgm:pt modelId="{AFC4803A-D3CF-450C-98FC-2E500BAF1556}" type="pres">
      <dgm:prSet presAssocID="{C8E47139-8729-47B2-9AEC-C0C226017316}" presName="linear" presStyleCnt="0">
        <dgm:presLayoutVars>
          <dgm:dir/>
          <dgm:animLvl val="lvl"/>
          <dgm:resizeHandles val="exact"/>
        </dgm:presLayoutVars>
      </dgm:prSet>
      <dgm:spPr/>
    </dgm:pt>
    <dgm:pt modelId="{567F1919-9085-4925-AD43-549A9A1DC57F}" type="pres">
      <dgm:prSet presAssocID="{F04E76EB-6EB8-496E-9F35-3428DFECBA9A}" presName="parentLin" presStyleCnt="0"/>
      <dgm:spPr/>
    </dgm:pt>
    <dgm:pt modelId="{3544ECC9-447A-4C5D-8360-4539D8B227CF}" type="pres">
      <dgm:prSet presAssocID="{F04E76EB-6EB8-496E-9F35-3428DFECBA9A}" presName="parentLeftMargin" presStyleLbl="node1" presStyleIdx="0" presStyleCnt="3"/>
      <dgm:spPr/>
    </dgm:pt>
    <dgm:pt modelId="{8D39BB61-7170-437F-A1B8-79A0BF2250D3}" type="pres">
      <dgm:prSet presAssocID="{F04E76EB-6EB8-496E-9F35-3428DFECBA9A}" presName="parentText" presStyleLbl="node1" presStyleIdx="0" presStyleCnt="3">
        <dgm:presLayoutVars>
          <dgm:chMax val="0"/>
          <dgm:bulletEnabled val="1"/>
        </dgm:presLayoutVars>
      </dgm:prSet>
      <dgm:spPr/>
    </dgm:pt>
    <dgm:pt modelId="{F00E0657-0FBF-4772-BB1B-983263828230}" type="pres">
      <dgm:prSet presAssocID="{F04E76EB-6EB8-496E-9F35-3428DFECBA9A}" presName="negativeSpace" presStyleCnt="0"/>
      <dgm:spPr/>
    </dgm:pt>
    <dgm:pt modelId="{8405488F-2520-4292-AFD7-6F691B001C5F}" type="pres">
      <dgm:prSet presAssocID="{F04E76EB-6EB8-496E-9F35-3428DFECBA9A}" presName="childText" presStyleLbl="conFgAcc1" presStyleIdx="0" presStyleCnt="3">
        <dgm:presLayoutVars>
          <dgm:bulletEnabled val="1"/>
        </dgm:presLayoutVars>
      </dgm:prSet>
      <dgm:spPr/>
    </dgm:pt>
    <dgm:pt modelId="{5B5AC115-B9AA-4158-B090-66B85CDC0815}" type="pres">
      <dgm:prSet presAssocID="{B31C737B-B19B-47D0-9DC4-94E8600FB9DA}" presName="spaceBetweenRectangles" presStyleCnt="0"/>
      <dgm:spPr/>
    </dgm:pt>
    <dgm:pt modelId="{A65735A3-25BA-4BAE-9325-61DA99A272F8}" type="pres">
      <dgm:prSet presAssocID="{DE841226-6FF2-4F02-8686-8858F4C4EC2A}" presName="parentLin" presStyleCnt="0"/>
      <dgm:spPr/>
    </dgm:pt>
    <dgm:pt modelId="{A4AE89BC-46D0-4FAD-80D4-C5FCB5556765}" type="pres">
      <dgm:prSet presAssocID="{DE841226-6FF2-4F02-8686-8858F4C4EC2A}" presName="parentLeftMargin" presStyleLbl="node1" presStyleIdx="0" presStyleCnt="3"/>
      <dgm:spPr/>
    </dgm:pt>
    <dgm:pt modelId="{E653C846-8267-48BA-81B9-04DC91624085}" type="pres">
      <dgm:prSet presAssocID="{DE841226-6FF2-4F02-8686-8858F4C4EC2A}" presName="parentText" presStyleLbl="node1" presStyleIdx="1" presStyleCnt="3">
        <dgm:presLayoutVars>
          <dgm:chMax val="0"/>
          <dgm:bulletEnabled val="1"/>
        </dgm:presLayoutVars>
      </dgm:prSet>
      <dgm:spPr/>
    </dgm:pt>
    <dgm:pt modelId="{9F645DA7-15D9-4098-B103-066BC0468806}" type="pres">
      <dgm:prSet presAssocID="{DE841226-6FF2-4F02-8686-8858F4C4EC2A}" presName="negativeSpace" presStyleCnt="0"/>
      <dgm:spPr/>
    </dgm:pt>
    <dgm:pt modelId="{E43E5A85-B846-4B36-A0D4-59A3B43B15BB}" type="pres">
      <dgm:prSet presAssocID="{DE841226-6FF2-4F02-8686-8858F4C4EC2A}" presName="childText" presStyleLbl="conFgAcc1" presStyleIdx="1" presStyleCnt="3">
        <dgm:presLayoutVars>
          <dgm:bulletEnabled val="1"/>
        </dgm:presLayoutVars>
      </dgm:prSet>
      <dgm:spPr/>
    </dgm:pt>
    <dgm:pt modelId="{5BBC8895-660C-4621-861A-355E97F90CFE}" type="pres">
      <dgm:prSet presAssocID="{702B11C3-193A-4F53-B611-432D8A9A39B4}" presName="spaceBetweenRectangles" presStyleCnt="0"/>
      <dgm:spPr/>
    </dgm:pt>
    <dgm:pt modelId="{A1F7CF9D-E51C-451D-A320-B9FEC729D06E}" type="pres">
      <dgm:prSet presAssocID="{186125EA-5C7D-445A-BD17-821CF5DF9805}" presName="parentLin" presStyleCnt="0"/>
      <dgm:spPr/>
    </dgm:pt>
    <dgm:pt modelId="{864C707D-F139-4B16-8CCC-995B0C6EFB0C}" type="pres">
      <dgm:prSet presAssocID="{186125EA-5C7D-445A-BD17-821CF5DF9805}" presName="parentLeftMargin" presStyleLbl="node1" presStyleIdx="1" presStyleCnt="3"/>
      <dgm:spPr/>
    </dgm:pt>
    <dgm:pt modelId="{CC5B8F44-25F6-4A25-B7BC-D6FD2AAA9B76}" type="pres">
      <dgm:prSet presAssocID="{186125EA-5C7D-445A-BD17-821CF5DF9805}" presName="parentText" presStyleLbl="node1" presStyleIdx="2" presStyleCnt="3">
        <dgm:presLayoutVars>
          <dgm:chMax val="0"/>
          <dgm:bulletEnabled val="1"/>
        </dgm:presLayoutVars>
      </dgm:prSet>
      <dgm:spPr/>
    </dgm:pt>
    <dgm:pt modelId="{E9E7E842-B7DC-4A7B-99B9-ECE52FEB9336}" type="pres">
      <dgm:prSet presAssocID="{186125EA-5C7D-445A-BD17-821CF5DF9805}" presName="negativeSpace" presStyleCnt="0"/>
      <dgm:spPr/>
    </dgm:pt>
    <dgm:pt modelId="{DEF1C134-4048-4084-AC83-CF5393B17356}" type="pres">
      <dgm:prSet presAssocID="{186125EA-5C7D-445A-BD17-821CF5DF9805}" presName="childText" presStyleLbl="conFgAcc1" presStyleIdx="2" presStyleCnt="3">
        <dgm:presLayoutVars>
          <dgm:bulletEnabled val="1"/>
        </dgm:presLayoutVars>
      </dgm:prSet>
      <dgm:spPr/>
    </dgm:pt>
  </dgm:ptLst>
  <dgm:cxnLst>
    <dgm:cxn modelId="{5C2A5DC4-C2BF-4786-8A1B-59F54B211E44}" srcId="{DE841226-6FF2-4F02-8686-8858F4C4EC2A}" destId="{A2382382-E678-4373-B91A-0DC5DDF27119}" srcOrd="0" destOrd="0" parTransId="{09A7A6D8-42C3-4934-A62C-27D2489BB7D7}" sibTransId="{2F0A9D2F-DADE-4581-8FBD-0936791252AE}"/>
    <dgm:cxn modelId="{5F4872ED-8B71-4568-9F04-A8D3A88C48E5}" srcId="{C8E47139-8729-47B2-9AEC-C0C226017316}" destId="{186125EA-5C7D-445A-BD17-821CF5DF9805}" srcOrd="2" destOrd="0" parTransId="{4B456E62-4DE8-4342-8423-4B034903125F}" sibTransId="{F1893888-8ED1-4304-BE19-8AEE38217764}"/>
    <dgm:cxn modelId="{15D4D0D4-1616-4387-9647-8C0F4D137C92}" type="presOf" srcId="{C8E47139-8729-47B2-9AEC-C0C226017316}" destId="{AFC4803A-D3CF-450C-98FC-2E500BAF1556}" srcOrd="0" destOrd="0" presId="urn:microsoft.com/office/officeart/2005/8/layout/list1"/>
    <dgm:cxn modelId="{94150014-374D-4E14-9943-28454148C509}" type="presOf" srcId="{9856E652-BE94-4EA6-873D-F71279056FDE}" destId="{DEF1C134-4048-4084-AC83-CF5393B17356}" srcOrd="0" destOrd="1" presId="urn:microsoft.com/office/officeart/2005/8/layout/list1"/>
    <dgm:cxn modelId="{CAA8B17D-2E48-4A5D-883F-6B83B0A8089F}" srcId="{C8E47139-8729-47B2-9AEC-C0C226017316}" destId="{F04E76EB-6EB8-496E-9F35-3428DFECBA9A}" srcOrd="0" destOrd="0" parTransId="{DAAB7C4E-A3DF-4796-AFC2-D602808D8F43}" sibTransId="{B31C737B-B19B-47D0-9DC4-94E8600FB9DA}"/>
    <dgm:cxn modelId="{D26373C7-B5C4-4B95-94AB-2C4D8710307E}" type="presOf" srcId="{0A2AE0C1-7CD1-4F0A-8EDF-54E29B38A4C0}" destId="{8405488F-2520-4292-AFD7-6F691B001C5F}" srcOrd="0" destOrd="2" presId="urn:microsoft.com/office/officeart/2005/8/layout/list1"/>
    <dgm:cxn modelId="{A207E84E-FA42-4BB5-84BE-28CC71414A36}" type="presOf" srcId="{DE841226-6FF2-4F02-8686-8858F4C4EC2A}" destId="{A4AE89BC-46D0-4FAD-80D4-C5FCB5556765}" srcOrd="0" destOrd="0" presId="urn:microsoft.com/office/officeart/2005/8/layout/list1"/>
    <dgm:cxn modelId="{4D1B2890-2B8D-4126-A8BA-7D9D80BFB50A}" type="presOf" srcId="{A2382382-E678-4373-B91A-0DC5DDF27119}" destId="{E43E5A85-B846-4B36-A0D4-59A3B43B15BB}" srcOrd="0" destOrd="0" presId="urn:microsoft.com/office/officeart/2005/8/layout/list1"/>
    <dgm:cxn modelId="{2726181B-29BD-4E97-8790-085FE248A5DB}" type="presOf" srcId="{F04E76EB-6EB8-496E-9F35-3428DFECBA9A}" destId="{8D39BB61-7170-437F-A1B8-79A0BF2250D3}" srcOrd="1" destOrd="0" presId="urn:microsoft.com/office/officeart/2005/8/layout/list1"/>
    <dgm:cxn modelId="{71A2A55F-58C6-48C9-80DA-AE4BD6D3AA8F}" type="presOf" srcId="{F04E76EB-6EB8-496E-9F35-3428DFECBA9A}" destId="{3544ECC9-447A-4C5D-8360-4539D8B227CF}" srcOrd="0" destOrd="0" presId="urn:microsoft.com/office/officeart/2005/8/layout/list1"/>
    <dgm:cxn modelId="{B8037E7C-3DC7-456F-8E8A-ABEE0EC3DA38}" type="presOf" srcId="{6EA70589-65ED-4C52-93D8-55EF11209824}" destId="{8405488F-2520-4292-AFD7-6F691B001C5F}" srcOrd="0" destOrd="1" presId="urn:microsoft.com/office/officeart/2005/8/layout/list1"/>
    <dgm:cxn modelId="{20623FDB-905C-4FB9-987D-609C927C7CE2}" type="presOf" srcId="{186125EA-5C7D-445A-BD17-821CF5DF9805}" destId="{864C707D-F139-4B16-8CCC-995B0C6EFB0C}" srcOrd="0" destOrd="0" presId="urn:microsoft.com/office/officeart/2005/8/layout/list1"/>
    <dgm:cxn modelId="{8F66978B-2635-4E23-B42D-07DD628BB75C}" srcId="{186125EA-5C7D-445A-BD17-821CF5DF9805}" destId="{B18C5795-FADF-4B5A-9E9B-059315A90E75}" srcOrd="0" destOrd="0" parTransId="{696506C6-952B-4814-9B17-12E059ECE74D}" sibTransId="{4A2BE2CF-0D94-4175-968C-FF610C0F41AB}"/>
    <dgm:cxn modelId="{86EC01FF-DE3A-40B7-8706-8AF717E53AC7}" type="presOf" srcId="{B868B60A-C881-4D75-B705-55CA24368055}" destId="{E43E5A85-B846-4B36-A0D4-59A3B43B15BB}" srcOrd="0" destOrd="1" presId="urn:microsoft.com/office/officeart/2005/8/layout/list1"/>
    <dgm:cxn modelId="{D316D6C5-5E2B-4CB8-9B8C-7595AE65D327}" srcId="{F04E76EB-6EB8-496E-9F35-3428DFECBA9A}" destId="{5820BCEF-6E0B-4F5F-84CE-DC038AD65818}" srcOrd="0" destOrd="0" parTransId="{67083D1F-0B39-484D-A8EC-E56984A84DDC}" sibTransId="{5AF33A7E-EFAF-455F-A3E6-9A6A4F5D0762}"/>
    <dgm:cxn modelId="{61DD33A1-7F19-4062-9793-CC8811B2F4C0}" srcId="{F04E76EB-6EB8-496E-9F35-3428DFECBA9A}" destId="{6EA70589-65ED-4C52-93D8-55EF11209824}" srcOrd="1" destOrd="0" parTransId="{37BAE0C7-E574-425D-8B83-0BAB816086CC}" sibTransId="{1D4F38EA-C55E-4327-90AF-398C013FA53C}"/>
    <dgm:cxn modelId="{703235D8-46C2-4FA2-8C13-6214531FC634}" srcId="{F04E76EB-6EB8-496E-9F35-3428DFECBA9A}" destId="{0A2AE0C1-7CD1-4F0A-8EDF-54E29B38A4C0}" srcOrd="2" destOrd="0" parTransId="{8FF94A90-759E-48C8-9D97-5134F8976ADF}" sibTransId="{4670E859-25B5-4995-B686-ABA727B1EB28}"/>
    <dgm:cxn modelId="{FCA6D892-F836-41F0-83E2-05C80FE7A81E}" srcId="{186125EA-5C7D-445A-BD17-821CF5DF9805}" destId="{9856E652-BE94-4EA6-873D-F71279056FDE}" srcOrd="1" destOrd="0" parTransId="{A05FA74A-4A09-4E2C-A5CD-C21CEE002C6A}" sibTransId="{A9D2FCE1-4D22-40AD-906F-43B8221E69B0}"/>
    <dgm:cxn modelId="{D6963717-34F6-4A6C-A56E-5228978E4EFE}" type="presOf" srcId="{DE841226-6FF2-4F02-8686-8858F4C4EC2A}" destId="{E653C846-8267-48BA-81B9-04DC91624085}" srcOrd="1" destOrd="0" presId="urn:microsoft.com/office/officeart/2005/8/layout/list1"/>
    <dgm:cxn modelId="{C9DF4DB5-0F02-42A9-8649-303DB58A91E8}" type="presOf" srcId="{B18C5795-FADF-4B5A-9E9B-059315A90E75}" destId="{DEF1C134-4048-4084-AC83-CF5393B17356}" srcOrd="0" destOrd="0" presId="urn:microsoft.com/office/officeart/2005/8/layout/list1"/>
    <dgm:cxn modelId="{33784941-3CE3-4CB0-B207-4E4BA03DAE12}" type="presOf" srcId="{186125EA-5C7D-445A-BD17-821CF5DF9805}" destId="{CC5B8F44-25F6-4A25-B7BC-D6FD2AAA9B76}" srcOrd="1" destOrd="0" presId="urn:microsoft.com/office/officeart/2005/8/layout/list1"/>
    <dgm:cxn modelId="{FFF15A41-096A-4C5B-A3D4-8F0184064DAD}" srcId="{DE841226-6FF2-4F02-8686-8858F4C4EC2A}" destId="{B868B60A-C881-4D75-B705-55CA24368055}" srcOrd="1" destOrd="0" parTransId="{AB9D7ABA-5315-4AC5-8FFD-3DBA187994FF}" sibTransId="{C6B58FE9-9798-4625-BC63-9AE7BF70A1C4}"/>
    <dgm:cxn modelId="{1E57411D-2EAF-4238-A913-3B200DAC4849}" srcId="{C8E47139-8729-47B2-9AEC-C0C226017316}" destId="{DE841226-6FF2-4F02-8686-8858F4C4EC2A}" srcOrd="1" destOrd="0" parTransId="{79F09CFE-9F46-4A0C-BE49-F6F5A814724D}" sibTransId="{702B11C3-193A-4F53-B611-432D8A9A39B4}"/>
    <dgm:cxn modelId="{690B93C0-47F9-4BD0-8802-55996598E627}" type="presOf" srcId="{5820BCEF-6E0B-4F5F-84CE-DC038AD65818}" destId="{8405488F-2520-4292-AFD7-6F691B001C5F}" srcOrd="0" destOrd="0" presId="urn:microsoft.com/office/officeart/2005/8/layout/list1"/>
    <dgm:cxn modelId="{383C3C18-0238-421A-8B71-6D6219ED66DA}" type="presParOf" srcId="{AFC4803A-D3CF-450C-98FC-2E500BAF1556}" destId="{567F1919-9085-4925-AD43-549A9A1DC57F}" srcOrd="0" destOrd="0" presId="urn:microsoft.com/office/officeart/2005/8/layout/list1"/>
    <dgm:cxn modelId="{2E2825AF-27E1-4F18-A7A4-CD29E5439217}" type="presParOf" srcId="{567F1919-9085-4925-AD43-549A9A1DC57F}" destId="{3544ECC9-447A-4C5D-8360-4539D8B227CF}" srcOrd="0" destOrd="0" presId="urn:microsoft.com/office/officeart/2005/8/layout/list1"/>
    <dgm:cxn modelId="{5DBD2FBF-66B3-4219-A6FC-E3BFA7C2009C}" type="presParOf" srcId="{567F1919-9085-4925-AD43-549A9A1DC57F}" destId="{8D39BB61-7170-437F-A1B8-79A0BF2250D3}" srcOrd="1" destOrd="0" presId="urn:microsoft.com/office/officeart/2005/8/layout/list1"/>
    <dgm:cxn modelId="{B454BC10-1D22-43FC-A60E-0B333B3A2796}" type="presParOf" srcId="{AFC4803A-D3CF-450C-98FC-2E500BAF1556}" destId="{F00E0657-0FBF-4772-BB1B-983263828230}" srcOrd="1" destOrd="0" presId="urn:microsoft.com/office/officeart/2005/8/layout/list1"/>
    <dgm:cxn modelId="{3388E76C-6E50-4EDA-897C-25F68365E991}" type="presParOf" srcId="{AFC4803A-D3CF-450C-98FC-2E500BAF1556}" destId="{8405488F-2520-4292-AFD7-6F691B001C5F}" srcOrd="2" destOrd="0" presId="urn:microsoft.com/office/officeart/2005/8/layout/list1"/>
    <dgm:cxn modelId="{B9D7527F-B4A9-49CB-BF3F-16DCD8AFB3DC}" type="presParOf" srcId="{AFC4803A-D3CF-450C-98FC-2E500BAF1556}" destId="{5B5AC115-B9AA-4158-B090-66B85CDC0815}" srcOrd="3" destOrd="0" presId="urn:microsoft.com/office/officeart/2005/8/layout/list1"/>
    <dgm:cxn modelId="{F957864F-DCF4-495A-8C99-1D89CC1EE8A1}" type="presParOf" srcId="{AFC4803A-D3CF-450C-98FC-2E500BAF1556}" destId="{A65735A3-25BA-4BAE-9325-61DA99A272F8}" srcOrd="4" destOrd="0" presId="urn:microsoft.com/office/officeart/2005/8/layout/list1"/>
    <dgm:cxn modelId="{46154141-9C22-4DEA-8CDA-F3C1A8901167}" type="presParOf" srcId="{A65735A3-25BA-4BAE-9325-61DA99A272F8}" destId="{A4AE89BC-46D0-4FAD-80D4-C5FCB5556765}" srcOrd="0" destOrd="0" presId="urn:microsoft.com/office/officeart/2005/8/layout/list1"/>
    <dgm:cxn modelId="{B1BB97EF-C059-45DA-BDB3-6AF85FB217B5}" type="presParOf" srcId="{A65735A3-25BA-4BAE-9325-61DA99A272F8}" destId="{E653C846-8267-48BA-81B9-04DC91624085}" srcOrd="1" destOrd="0" presId="urn:microsoft.com/office/officeart/2005/8/layout/list1"/>
    <dgm:cxn modelId="{AB778A13-2A0B-46BD-AD5C-D6DBCF1149B9}" type="presParOf" srcId="{AFC4803A-D3CF-450C-98FC-2E500BAF1556}" destId="{9F645DA7-15D9-4098-B103-066BC0468806}" srcOrd="5" destOrd="0" presId="urn:microsoft.com/office/officeart/2005/8/layout/list1"/>
    <dgm:cxn modelId="{627EB330-315D-4429-A66A-6DA195A74868}" type="presParOf" srcId="{AFC4803A-D3CF-450C-98FC-2E500BAF1556}" destId="{E43E5A85-B846-4B36-A0D4-59A3B43B15BB}" srcOrd="6" destOrd="0" presId="urn:microsoft.com/office/officeart/2005/8/layout/list1"/>
    <dgm:cxn modelId="{7389B245-8308-42C2-87CB-FAE443D1AB50}" type="presParOf" srcId="{AFC4803A-D3CF-450C-98FC-2E500BAF1556}" destId="{5BBC8895-660C-4621-861A-355E97F90CFE}" srcOrd="7" destOrd="0" presId="urn:microsoft.com/office/officeart/2005/8/layout/list1"/>
    <dgm:cxn modelId="{668CEFB7-2196-45E7-ACB2-6C6A596A938C}" type="presParOf" srcId="{AFC4803A-D3CF-450C-98FC-2E500BAF1556}" destId="{A1F7CF9D-E51C-451D-A320-B9FEC729D06E}" srcOrd="8" destOrd="0" presId="urn:microsoft.com/office/officeart/2005/8/layout/list1"/>
    <dgm:cxn modelId="{74A1E67C-253C-413D-A5F9-9F45F652B0EA}" type="presParOf" srcId="{A1F7CF9D-E51C-451D-A320-B9FEC729D06E}" destId="{864C707D-F139-4B16-8CCC-995B0C6EFB0C}" srcOrd="0" destOrd="0" presId="urn:microsoft.com/office/officeart/2005/8/layout/list1"/>
    <dgm:cxn modelId="{CD33C7AD-E034-460F-B1AB-22192B609A7C}" type="presParOf" srcId="{A1F7CF9D-E51C-451D-A320-B9FEC729D06E}" destId="{CC5B8F44-25F6-4A25-B7BC-D6FD2AAA9B76}" srcOrd="1" destOrd="0" presId="urn:microsoft.com/office/officeart/2005/8/layout/list1"/>
    <dgm:cxn modelId="{D38A3ECB-2CE4-4429-B465-A72F2F3661C3}" type="presParOf" srcId="{AFC4803A-D3CF-450C-98FC-2E500BAF1556}" destId="{E9E7E842-B7DC-4A7B-99B9-ECE52FEB9336}" srcOrd="9" destOrd="0" presId="urn:microsoft.com/office/officeart/2005/8/layout/list1"/>
    <dgm:cxn modelId="{B42E0BE5-5BB9-4D3E-86B1-AA44E0F24EEE}" type="presParOf" srcId="{AFC4803A-D3CF-450C-98FC-2E500BAF1556}" destId="{DEF1C134-4048-4084-AC83-CF5393B17356}"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73342-4BE0-42C7-9030-DAF284EB603C}">
      <dsp:nvSpPr>
        <dsp:cNvPr id="0" name=""/>
        <dsp:cNvSpPr/>
      </dsp:nvSpPr>
      <dsp:spPr>
        <a:xfrm>
          <a:off x="5357" y="47832"/>
          <a:ext cx="1601390" cy="1050912"/>
        </a:xfrm>
        <a:prstGeom prst="roundRect">
          <a:avLst>
            <a:gd name="adj" fmla="val 10000"/>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Determine High-Value Business Capabilities</a:t>
          </a:r>
        </a:p>
      </dsp:txBody>
      <dsp:txXfrm>
        <a:off x="36137" y="78612"/>
        <a:ext cx="1539830" cy="989352"/>
      </dsp:txXfrm>
    </dsp:sp>
    <dsp:sp modelId="{7997306B-8A84-4BB9-9286-7627BFB0F301}">
      <dsp:nvSpPr>
        <dsp:cNvPr id="0" name=""/>
        <dsp:cNvSpPr/>
      </dsp:nvSpPr>
      <dsp:spPr>
        <a:xfrm>
          <a:off x="1766887" y="374716"/>
          <a:ext cx="339494" cy="3971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1766887" y="454145"/>
        <a:ext cx="237646" cy="238286"/>
      </dsp:txXfrm>
    </dsp:sp>
    <dsp:sp modelId="{8B8E1383-F9D0-4121-A7D9-672265CEC964}">
      <dsp:nvSpPr>
        <dsp:cNvPr id="0" name=""/>
        <dsp:cNvSpPr/>
      </dsp:nvSpPr>
      <dsp:spPr>
        <a:xfrm>
          <a:off x="2247304" y="47832"/>
          <a:ext cx="1601390" cy="1050912"/>
        </a:xfrm>
        <a:prstGeom prst="roundRect">
          <a:avLst>
            <a:gd name="adj" fmla="val 10000"/>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Decomposition of data and functionality</a:t>
          </a:r>
        </a:p>
      </dsp:txBody>
      <dsp:txXfrm>
        <a:off x="2278084" y="78612"/>
        <a:ext cx="1539830" cy="989352"/>
      </dsp:txXfrm>
    </dsp:sp>
    <dsp:sp modelId="{D5278F62-14C0-463C-A762-4E7BF6B6C01C}">
      <dsp:nvSpPr>
        <dsp:cNvPr id="0" name=""/>
        <dsp:cNvSpPr/>
      </dsp:nvSpPr>
      <dsp:spPr>
        <a:xfrm>
          <a:off x="4008834" y="374716"/>
          <a:ext cx="339494" cy="3971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4008834" y="454145"/>
        <a:ext cx="237646" cy="238286"/>
      </dsp:txXfrm>
    </dsp:sp>
    <dsp:sp modelId="{1B0D7FC5-FD22-485B-9048-0F7DA206E13E}">
      <dsp:nvSpPr>
        <dsp:cNvPr id="0" name=""/>
        <dsp:cNvSpPr/>
      </dsp:nvSpPr>
      <dsp:spPr>
        <a:xfrm>
          <a:off x="4489251" y="47832"/>
          <a:ext cx="1601390" cy="1050912"/>
        </a:xfrm>
        <a:prstGeom prst="roundRect">
          <a:avLst>
            <a:gd name="adj" fmla="val 10000"/>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Delivery of microservices based on business capabilities</a:t>
          </a:r>
        </a:p>
      </dsp:txBody>
      <dsp:txXfrm>
        <a:off x="4520031" y="78612"/>
        <a:ext cx="1539830" cy="9893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05488F-2520-4292-AFD7-6F691B001C5F}">
      <dsp:nvSpPr>
        <dsp:cNvPr id="0" name=""/>
        <dsp:cNvSpPr/>
      </dsp:nvSpPr>
      <dsp:spPr>
        <a:xfrm>
          <a:off x="0" y="576210"/>
          <a:ext cx="8902281" cy="134662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0916" tIns="312420" rIns="690916"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Design, develop, validate, and implement first phase of microservices in an effort to migrate from a monolithic SOA architecture to an agile microservice enabled architecture.  </a:t>
          </a:r>
        </a:p>
        <a:p>
          <a:pPr marL="114300" lvl="1" indent="-114300" algn="l" defTabSz="666750">
            <a:lnSpc>
              <a:spcPct val="90000"/>
            </a:lnSpc>
            <a:spcBef>
              <a:spcPct val="0"/>
            </a:spcBef>
            <a:spcAft>
              <a:spcPct val="15000"/>
            </a:spcAft>
            <a:buChar char="•"/>
          </a:pPr>
          <a:r>
            <a:rPr lang="en-US" sz="1500" kern="1200" dirty="0"/>
            <a:t>Develop microservices in Java using the Spring framework</a:t>
          </a:r>
        </a:p>
        <a:p>
          <a:pPr marL="114300" lvl="1" indent="-114300" algn="l" defTabSz="666750">
            <a:lnSpc>
              <a:spcPct val="90000"/>
            </a:lnSpc>
            <a:spcBef>
              <a:spcPct val="0"/>
            </a:spcBef>
            <a:spcAft>
              <a:spcPct val="15000"/>
            </a:spcAft>
            <a:buChar char="•"/>
          </a:pPr>
          <a:r>
            <a:rPr lang="en-US" sz="1500" kern="1200" dirty="0"/>
            <a:t>Utilize industry leading API management platform</a:t>
          </a:r>
        </a:p>
      </dsp:txBody>
      <dsp:txXfrm>
        <a:off x="0" y="576210"/>
        <a:ext cx="8902281" cy="1346625"/>
      </dsp:txXfrm>
    </dsp:sp>
    <dsp:sp modelId="{8D39BB61-7170-437F-A1B8-79A0BF2250D3}">
      <dsp:nvSpPr>
        <dsp:cNvPr id="0" name=""/>
        <dsp:cNvSpPr/>
      </dsp:nvSpPr>
      <dsp:spPr>
        <a:xfrm>
          <a:off x="445114" y="354810"/>
          <a:ext cx="6231596" cy="442800"/>
        </a:xfrm>
        <a:prstGeom prst="roundRect">
          <a:avLst/>
        </a:prstGeom>
        <a:solidFill>
          <a:srgbClr val="5881DD"/>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5540" tIns="0" rIns="235540" bIns="0" numCol="1" spcCol="1270" anchor="ctr" anchorCtr="0">
          <a:noAutofit/>
        </a:bodyPr>
        <a:lstStyle/>
        <a:p>
          <a:pPr marL="0" lvl="0" indent="0" algn="l" defTabSz="666750">
            <a:lnSpc>
              <a:spcPct val="90000"/>
            </a:lnSpc>
            <a:spcBef>
              <a:spcPct val="0"/>
            </a:spcBef>
            <a:spcAft>
              <a:spcPct val="35000"/>
            </a:spcAft>
            <a:buNone/>
          </a:pPr>
          <a:r>
            <a:rPr lang="en-US" sz="1500" kern="1200" dirty="0"/>
            <a:t>Large US Private Healthcare Firm</a:t>
          </a:r>
        </a:p>
      </dsp:txBody>
      <dsp:txXfrm>
        <a:off x="466730" y="376426"/>
        <a:ext cx="6188364" cy="399568"/>
      </dsp:txXfrm>
    </dsp:sp>
    <dsp:sp modelId="{E43E5A85-B846-4B36-A0D4-59A3B43B15BB}">
      <dsp:nvSpPr>
        <dsp:cNvPr id="0" name=""/>
        <dsp:cNvSpPr/>
      </dsp:nvSpPr>
      <dsp:spPr>
        <a:xfrm>
          <a:off x="0" y="2225235"/>
          <a:ext cx="8902281" cy="10867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0916" tIns="312420" rIns="690916"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Develop proof of concept web application using PaaS, microservices, and Container technology</a:t>
          </a:r>
        </a:p>
        <a:p>
          <a:pPr marL="114300" lvl="1" indent="-114300" algn="l" defTabSz="666750">
            <a:lnSpc>
              <a:spcPct val="90000"/>
            </a:lnSpc>
            <a:spcBef>
              <a:spcPct val="0"/>
            </a:spcBef>
            <a:spcAft>
              <a:spcPct val="15000"/>
            </a:spcAft>
            <a:buChar char="•"/>
          </a:pPr>
          <a:r>
            <a:rPr lang="en-US" sz="1500" kern="1200" dirty="0"/>
            <a:t>Architecture components include Pivotal Cloud Foundry and Docker Containers to deliver to a cloud environment</a:t>
          </a:r>
        </a:p>
      </dsp:txBody>
      <dsp:txXfrm>
        <a:off x="0" y="2225235"/>
        <a:ext cx="8902281" cy="1086750"/>
      </dsp:txXfrm>
    </dsp:sp>
    <dsp:sp modelId="{E653C846-8267-48BA-81B9-04DC91624085}">
      <dsp:nvSpPr>
        <dsp:cNvPr id="0" name=""/>
        <dsp:cNvSpPr/>
      </dsp:nvSpPr>
      <dsp:spPr>
        <a:xfrm>
          <a:off x="445114" y="2003835"/>
          <a:ext cx="6231596" cy="442800"/>
        </a:xfrm>
        <a:prstGeom prst="roundRect">
          <a:avLst/>
        </a:prstGeom>
        <a:solidFill>
          <a:srgbClr val="5881D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5540" tIns="0" rIns="235540" bIns="0" numCol="1" spcCol="1270" anchor="ctr" anchorCtr="0">
          <a:noAutofit/>
        </a:bodyPr>
        <a:lstStyle/>
        <a:p>
          <a:pPr marL="0" lvl="0" indent="0" algn="l" defTabSz="666750">
            <a:lnSpc>
              <a:spcPct val="90000"/>
            </a:lnSpc>
            <a:spcBef>
              <a:spcPct val="0"/>
            </a:spcBef>
            <a:spcAft>
              <a:spcPct val="35000"/>
            </a:spcAft>
            <a:buNone/>
          </a:pPr>
          <a:r>
            <a:rPr lang="en-US" sz="1500" kern="1200" dirty="0"/>
            <a:t>Top Mobile Communications Company</a:t>
          </a:r>
        </a:p>
      </dsp:txBody>
      <dsp:txXfrm>
        <a:off x="466730" y="2025451"/>
        <a:ext cx="6188364" cy="399568"/>
      </dsp:txXfrm>
    </dsp:sp>
    <dsp:sp modelId="{DEF1C134-4048-4084-AC83-CF5393B17356}">
      <dsp:nvSpPr>
        <dsp:cNvPr id="0" name=""/>
        <dsp:cNvSpPr/>
      </dsp:nvSpPr>
      <dsp:spPr>
        <a:xfrm>
          <a:off x="0" y="3614385"/>
          <a:ext cx="8902281" cy="87412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0916" tIns="312420" rIns="690916"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Develop microservices Best Practices to be implemented by the architecture CoE</a:t>
          </a:r>
        </a:p>
        <a:p>
          <a:pPr marL="114300" lvl="1" indent="-114300" algn="l" defTabSz="666750">
            <a:lnSpc>
              <a:spcPct val="90000"/>
            </a:lnSpc>
            <a:spcBef>
              <a:spcPct val="0"/>
            </a:spcBef>
            <a:spcAft>
              <a:spcPct val="15000"/>
            </a:spcAft>
            <a:buChar char="•"/>
          </a:pPr>
          <a:r>
            <a:rPr lang="en-US" sz="1500" kern="1200" dirty="0"/>
            <a:t>Design and implement prototype architecture to enable rapid development for client customers</a:t>
          </a:r>
        </a:p>
      </dsp:txBody>
      <dsp:txXfrm>
        <a:off x="0" y="3614385"/>
        <a:ext cx="8902281" cy="874125"/>
      </dsp:txXfrm>
    </dsp:sp>
    <dsp:sp modelId="{CC5B8F44-25F6-4A25-B7BC-D6FD2AAA9B76}">
      <dsp:nvSpPr>
        <dsp:cNvPr id="0" name=""/>
        <dsp:cNvSpPr/>
      </dsp:nvSpPr>
      <dsp:spPr>
        <a:xfrm>
          <a:off x="445114" y="3392985"/>
          <a:ext cx="6231596" cy="442800"/>
        </a:xfrm>
        <a:prstGeom prst="roundRect">
          <a:avLst/>
        </a:prstGeom>
        <a:solidFill>
          <a:srgbClr val="5881D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5540" tIns="0" rIns="235540" bIns="0" numCol="1" spcCol="1270" anchor="ctr" anchorCtr="0">
          <a:noAutofit/>
        </a:bodyPr>
        <a:lstStyle/>
        <a:p>
          <a:pPr marL="0" lvl="0" indent="0" algn="l" defTabSz="666750">
            <a:lnSpc>
              <a:spcPct val="90000"/>
            </a:lnSpc>
            <a:spcBef>
              <a:spcPct val="0"/>
            </a:spcBef>
            <a:spcAft>
              <a:spcPct val="35000"/>
            </a:spcAft>
            <a:buNone/>
          </a:pPr>
          <a:r>
            <a:rPr lang="en-US" sz="1500" kern="1200" dirty="0"/>
            <a:t>Industry Leading Credit Rating Company</a:t>
          </a:r>
        </a:p>
      </dsp:txBody>
      <dsp:txXfrm>
        <a:off x="466730" y="3414601"/>
        <a:ext cx="6188364" cy="399568"/>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3E6267-ED53-4CE4-87AE-58DA31EE8E8B}" type="datetimeFigureOut">
              <a:rPr lang="en-US" smtClean="0"/>
              <a:t>4/15/2016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4CB9EA-FC67-4259-8677-BD1C9E612D26}" type="slidenum">
              <a:rPr lang="en-US" smtClean="0"/>
              <a:t>‹#›</a:t>
            </a:fld>
            <a:endParaRPr lang="en-US"/>
          </a:p>
        </p:txBody>
      </p:sp>
    </p:spTree>
    <p:extLst>
      <p:ext uri="{BB962C8B-B14F-4D97-AF65-F5344CB8AC3E}">
        <p14:creationId xmlns:p14="http://schemas.microsoft.com/office/powerpoint/2010/main" val="13753708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Rot="1" noChangeAspect="1" noChangeArrowheads="1" noTextEdit="1"/>
          </p:cNvSpPr>
          <p:nvPr>
            <p:ph type="sldImg"/>
          </p:nvPr>
        </p:nvSpPr>
        <p:spPr>
          <a:ln/>
        </p:spPr>
      </p:sp>
      <p:sp>
        <p:nvSpPr>
          <p:cNvPr id="77209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797899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Rot="1" noChangeAspect="1" noChangeArrowheads="1" noTextEdit="1"/>
          </p:cNvSpPr>
          <p:nvPr>
            <p:ph type="sldImg"/>
          </p:nvPr>
        </p:nvSpPr>
        <p:spPr>
          <a:ln/>
        </p:spPr>
      </p:sp>
      <p:sp>
        <p:nvSpPr>
          <p:cNvPr id="77209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3409945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Rot="1" noChangeAspect="1" noChangeArrowheads="1" noTextEdit="1"/>
          </p:cNvSpPr>
          <p:nvPr>
            <p:ph type="sldImg"/>
          </p:nvPr>
        </p:nvSpPr>
        <p:spPr>
          <a:ln/>
        </p:spPr>
      </p:sp>
      <p:sp>
        <p:nvSpPr>
          <p:cNvPr id="77209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5312025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Rot="1" noChangeAspect="1" noChangeArrowheads="1" noTextEdit="1"/>
          </p:cNvSpPr>
          <p:nvPr>
            <p:ph type="sldImg"/>
          </p:nvPr>
        </p:nvSpPr>
        <p:spPr>
          <a:ln/>
        </p:spPr>
      </p:sp>
      <p:sp>
        <p:nvSpPr>
          <p:cNvPr id="77209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8687235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Rot="1" noChangeAspect="1" noChangeArrowheads="1" noTextEdit="1"/>
          </p:cNvSpPr>
          <p:nvPr>
            <p:ph type="sldImg"/>
          </p:nvPr>
        </p:nvSpPr>
        <p:spPr>
          <a:ln/>
        </p:spPr>
      </p:sp>
      <p:sp>
        <p:nvSpPr>
          <p:cNvPr id="77209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3149622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Rot="1" noChangeAspect="1" noChangeArrowheads="1" noTextEdit="1"/>
          </p:cNvSpPr>
          <p:nvPr>
            <p:ph type="sldImg"/>
          </p:nvPr>
        </p:nvSpPr>
        <p:spPr>
          <a:ln/>
        </p:spPr>
      </p:sp>
      <p:sp>
        <p:nvSpPr>
          <p:cNvPr id="77209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1902732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Rot="1" noChangeAspect="1" noChangeArrowheads="1" noTextEdit="1"/>
          </p:cNvSpPr>
          <p:nvPr>
            <p:ph type="sldImg"/>
          </p:nvPr>
        </p:nvSpPr>
        <p:spPr>
          <a:ln/>
        </p:spPr>
      </p:sp>
      <p:sp>
        <p:nvSpPr>
          <p:cNvPr id="77209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532468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1A3F2F7-DC5A-4CCD-AA37-1409C7808454}" type="datetimeFigureOut">
              <a:rPr lang="en-US" smtClean="0"/>
              <a:t>4/15/2016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2D7A1-F3C1-4E98-BD36-2DE56269A221}" type="slidenum">
              <a:rPr lang="en-US" smtClean="0"/>
              <a:t>‹#›</a:t>
            </a:fld>
            <a:endParaRPr lang="en-US"/>
          </a:p>
        </p:txBody>
      </p:sp>
    </p:spTree>
    <p:extLst>
      <p:ext uri="{BB962C8B-B14F-4D97-AF65-F5344CB8AC3E}">
        <p14:creationId xmlns:p14="http://schemas.microsoft.com/office/powerpoint/2010/main" val="2434036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A3F2F7-DC5A-4CCD-AA37-1409C7808454}" type="datetimeFigureOut">
              <a:rPr lang="en-US" smtClean="0"/>
              <a:t>4/15/2016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2D7A1-F3C1-4E98-BD36-2DE56269A221}" type="slidenum">
              <a:rPr lang="en-US" smtClean="0"/>
              <a:t>‹#›</a:t>
            </a:fld>
            <a:endParaRPr lang="en-US"/>
          </a:p>
        </p:txBody>
      </p:sp>
    </p:spTree>
    <p:extLst>
      <p:ext uri="{BB962C8B-B14F-4D97-AF65-F5344CB8AC3E}">
        <p14:creationId xmlns:p14="http://schemas.microsoft.com/office/powerpoint/2010/main" val="2615551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A3F2F7-DC5A-4CCD-AA37-1409C7808454}" type="datetimeFigureOut">
              <a:rPr lang="en-US" smtClean="0"/>
              <a:t>4/15/2016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2D7A1-F3C1-4E98-BD36-2DE56269A221}" type="slidenum">
              <a:rPr lang="en-US" smtClean="0"/>
              <a:t>‹#›</a:t>
            </a:fld>
            <a:endParaRPr lang="en-US"/>
          </a:p>
        </p:txBody>
      </p:sp>
    </p:spTree>
    <p:extLst>
      <p:ext uri="{BB962C8B-B14F-4D97-AF65-F5344CB8AC3E}">
        <p14:creationId xmlns:p14="http://schemas.microsoft.com/office/powerpoint/2010/main" val="1517319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Rectangle 1"/>
          <p:cNvSpPr/>
          <p:nvPr userDrawn="1"/>
        </p:nvSpPr>
        <p:spPr>
          <a:xfrm>
            <a:off x="0" y="1"/>
            <a:ext cx="12192000" cy="8263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9" name="Picture 3" descr="C:\Users\u26878\Downloads\shutterstock_149655416 (1).jp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420"/>
          <a:stretch/>
        </p:blipFill>
        <p:spPr bwMode="auto">
          <a:xfrm>
            <a:off x="-304800" y="3330760"/>
            <a:ext cx="12496800" cy="3070041"/>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25"/>
          <p:cNvSpPr>
            <a:spLocks noGrp="1"/>
          </p:cNvSpPr>
          <p:nvPr>
            <p:ph type="body" sz="quarter" idx="14" hasCustomPrompt="1"/>
          </p:nvPr>
        </p:nvSpPr>
        <p:spPr>
          <a:xfrm>
            <a:off x="299960" y="473780"/>
            <a:ext cx="3759200" cy="534988"/>
          </a:xfrm>
        </p:spPr>
        <p:txBody>
          <a:bodyPr anchor="ctr">
            <a:noAutofit/>
          </a:bodyPr>
          <a:lstStyle>
            <a:lvl1pPr algn="ctr">
              <a:buNone/>
              <a:defRPr sz="2000" b="0" baseline="0">
                <a:solidFill>
                  <a:schemeClr val="bg2">
                    <a:lumMod val="50000"/>
                  </a:schemeClr>
                </a:solidFill>
                <a:latin typeface="Hand Of Sean" pitchFamily="2" charset="0"/>
              </a:defRPr>
            </a:lvl1pPr>
          </a:lstStyle>
          <a:p>
            <a:pPr lvl="0"/>
            <a:r>
              <a:rPr lang="en-US" dirty="0"/>
              <a:t>Vertical/ Business Unit</a:t>
            </a:r>
          </a:p>
        </p:txBody>
      </p:sp>
      <p:sp>
        <p:nvSpPr>
          <p:cNvPr id="17" name="Text Placeholder 25"/>
          <p:cNvSpPr>
            <a:spLocks noGrp="1"/>
          </p:cNvSpPr>
          <p:nvPr>
            <p:ph type="body" sz="quarter" idx="11" hasCustomPrompt="1"/>
          </p:nvPr>
        </p:nvSpPr>
        <p:spPr>
          <a:xfrm>
            <a:off x="217713" y="1973974"/>
            <a:ext cx="6603999" cy="533400"/>
          </a:xfrm>
        </p:spPr>
        <p:txBody>
          <a:bodyPr>
            <a:noAutofit/>
          </a:bodyPr>
          <a:lstStyle>
            <a:lvl1pPr marL="0" indent="0">
              <a:buNone/>
              <a:defRPr sz="3200" b="1" baseline="0">
                <a:solidFill>
                  <a:schemeClr val="tx1">
                    <a:lumMod val="75000"/>
                    <a:lumOff val="25000"/>
                  </a:schemeClr>
                </a:solidFill>
                <a:latin typeface="+mn-lt"/>
              </a:defRPr>
            </a:lvl1pPr>
          </a:lstStyle>
          <a:p>
            <a:pPr lvl="0"/>
            <a:r>
              <a:rPr lang="en-US" dirty="0"/>
              <a:t>Presentation Title</a:t>
            </a:r>
          </a:p>
        </p:txBody>
      </p:sp>
      <p:sp>
        <p:nvSpPr>
          <p:cNvPr id="19" name="Picture Placeholder 28"/>
          <p:cNvSpPr>
            <a:spLocks noGrp="1"/>
          </p:cNvSpPr>
          <p:nvPr>
            <p:ph type="pic" sz="quarter" idx="13" hasCustomPrompt="1"/>
          </p:nvPr>
        </p:nvSpPr>
        <p:spPr>
          <a:xfrm>
            <a:off x="10033000" y="1622002"/>
            <a:ext cx="1727200" cy="1295400"/>
          </a:xfrm>
          <a:ln>
            <a:noFill/>
          </a:ln>
        </p:spPr>
        <p:txBody>
          <a:bodyPr>
            <a:normAutofit/>
          </a:bodyPr>
          <a:lstStyle>
            <a:lvl1pPr>
              <a:buNone/>
              <a:defRPr sz="1600"/>
            </a:lvl1pPr>
          </a:lstStyle>
          <a:p>
            <a:r>
              <a:rPr lang="en-US" dirty="0"/>
              <a:t>Client Logo</a:t>
            </a:r>
          </a:p>
        </p:txBody>
      </p:sp>
      <p:sp>
        <p:nvSpPr>
          <p:cNvPr id="23" name="Text Placeholder 37"/>
          <p:cNvSpPr>
            <a:spLocks noGrp="1"/>
          </p:cNvSpPr>
          <p:nvPr>
            <p:ph type="body" sz="quarter" idx="15" hasCustomPrompt="1"/>
          </p:nvPr>
        </p:nvSpPr>
        <p:spPr>
          <a:xfrm>
            <a:off x="217712" y="2917402"/>
            <a:ext cx="6604000" cy="612648"/>
          </a:xfrm>
        </p:spPr>
        <p:txBody>
          <a:bodyPr/>
          <a:lstStyle>
            <a:lvl1pPr marL="0" indent="0">
              <a:buNone/>
              <a:defRPr sz="1400" b="0" baseline="0">
                <a:solidFill>
                  <a:schemeClr val="tx1">
                    <a:lumMod val="75000"/>
                    <a:lumOff val="25000"/>
                  </a:schemeClr>
                </a:solidFill>
                <a:latin typeface="+mn-lt"/>
                <a:cs typeface="Arial" panose="020B0604020202020204" pitchFamily="34" charset="0"/>
              </a:defRPr>
            </a:lvl1pPr>
          </a:lstStyle>
          <a:p>
            <a:pPr lvl="0"/>
            <a:r>
              <a:rPr lang="en-US" dirty="0"/>
              <a:t>Description about the presentation and/or version number and date of release</a:t>
            </a:r>
          </a:p>
        </p:txBody>
      </p:sp>
      <p:sp>
        <p:nvSpPr>
          <p:cNvPr id="25" name="Date Placeholder 5"/>
          <p:cNvSpPr>
            <a:spLocks noGrp="1"/>
          </p:cNvSpPr>
          <p:nvPr userDrawn="1">
            <p:ph type="dt" sz="half" idx="10"/>
          </p:nvPr>
        </p:nvSpPr>
        <p:spPr>
          <a:xfrm>
            <a:off x="9804400" y="381000"/>
            <a:ext cx="2184400" cy="228600"/>
          </a:xfrm>
          <a:prstGeom prst="rect">
            <a:avLst/>
          </a:prstGeom>
        </p:spPr>
        <p:txBody>
          <a:bodyPr/>
          <a:lstStyle>
            <a:lvl1pPr algn="ctr">
              <a:defRPr sz="1100">
                <a:solidFill>
                  <a:schemeClr val="tx1"/>
                </a:solidFill>
                <a:latin typeface="Segoe" panose="020B0502040504020203" pitchFamily="34" charset="0"/>
              </a:defRPr>
            </a:lvl1pPr>
          </a:lstStyle>
          <a:p>
            <a:endParaRPr lang="en-US" kern="0" dirty="0"/>
          </a:p>
        </p:txBody>
      </p:sp>
      <p:sp>
        <p:nvSpPr>
          <p:cNvPr id="10" name="Rectangle 9"/>
          <p:cNvSpPr/>
          <p:nvPr userDrawn="1"/>
        </p:nvSpPr>
        <p:spPr>
          <a:xfrm>
            <a:off x="1" y="5707748"/>
            <a:ext cx="12192001" cy="693053"/>
          </a:xfrm>
          <a:prstGeom prst="rect">
            <a:avLst/>
          </a:prstGeom>
          <a:gradFill flip="none" rotWithShape="1">
            <a:gsLst>
              <a:gs pos="0">
                <a:schemeClr val="bg1"/>
              </a:gs>
              <a:gs pos="100000">
                <a:schemeClr val="bg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Tree>
    <p:extLst>
      <p:ext uri="{BB962C8B-B14F-4D97-AF65-F5344CB8AC3E}">
        <p14:creationId xmlns:p14="http://schemas.microsoft.com/office/powerpoint/2010/main" val="30518082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6" name="Rectangle 96"/>
          <p:cNvSpPr>
            <a:spLocks noGrp="1" noChangeArrowheads="1"/>
          </p:cNvSpPr>
          <p:nvPr>
            <p:ph type="sldNum" sz="quarter" idx="14"/>
          </p:nvPr>
        </p:nvSpPr>
        <p:spPr bwMode="auto">
          <a:xfrm>
            <a:off x="105983" y="6590620"/>
            <a:ext cx="460376" cy="185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100" b="0" smtClean="0">
                <a:solidFill>
                  <a:schemeClr val="bg1">
                    <a:lumMod val="50000"/>
                  </a:schemeClr>
                </a:solidFill>
                <a:latin typeface="+mn-lt"/>
                <a:cs typeface="Arial" panose="020B0604020202020204" pitchFamily="34" charset="0"/>
              </a:defRPr>
            </a:lvl1pPr>
          </a:lstStyle>
          <a:p>
            <a:pPr>
              <a:defRPr/>
            </a:pPr>
            <a:fld id="{A85E9118-4525-4620-91B5-75B9750E007A}" type="slidenum">
              <a:rPr lang="en-US" smtClean="0"/>
              <a:pPr>
                <a:defRPr/>
              </a:pPr>
              <a:t>‹#›</a:t>
            </a:fld>
            <a:endParaRPr lang="en-US" dirty="0"/>
          </a:p>
        </p:txBody>
      </p:sp>
      <p:sp>
        <p:nvSpPr>
          <p:cNvPr id="5" name="Text Placeholder 6"/>
          <p:cNvSpPr>
            <a:spLocks noGrp="1"/>
          </p:cNvSpPr>
          <p:nvPr>
            <p:ph type="body" sz="quarter" idx="13" hasCustomPrompt="1"/>
          </p:nvPr>
        </p:nvSpPr>
        <p:spPr>
          <a:xfrm>
            <a:off x="406400" y="1"/>
            <a:ext cx="3556000" cy="381000"/>
          </a:xfrm>
        </p:spPr>
        <p:txBody>
          <a:bodyPr anchor="ctr" anchorCtr="1">
            <a:normAutofit/>
          </a:bodyPr>
          <a:lstStyle>
            <a:lvl1pPr algn="ctr">
              <a:buNone/>
              <a:defRPr sz="1600">
                <a:solidFill>
                  <a:schemeClr val="bg1"/>
                </a:solidFill>
                <a:latin typeface="+mn-lt"/>
              </a:defRPr>
            </a:lvl1pPr>
          </a:lstStyle>
          <a:p>
            <a:pPr lvl="0"/>
            <a:r>
              <a:rPr lang="en-US" dirty="0"/>
              <a:t>Edit Heading</a:t>
            </a:r>
          </a:p>
        </p:txBody>
      </p:sp>
    </p:spTree>
    <p:extLst>
      <p:ext uri="{BB962C8B-B14F-4D97-AF65-F5344CB8AC3E}">
        <p14:creationId xmlns:p14="http://schemas.microsoft.com/office/powerpoint/2010/main" val="34008947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8000" y="457200"/>
            <a:ext cx="11249152" cy="530352"/>
          </a:xfrm>
        </p:spPr>
        <p:txBody>
          <a:bodyPr/>
          <a:lstStyle>
            <a:lvl1pPr>
              <a:defRPr/>
            </a:lvl1pPr>
          </a:lstStyle>
          <a:p>
            <a:r>
              <a:rPr lang="en-US" dirty="0"/>
              <a:t>Click to add title</a:t>
            </a:r>
          </a:p>
        </p:txBody>
      </p:sp>
      <p:sp>
        <p:nvSpPr>
          <p:cNvPr id="3" name="Content Placeholder 2"/>
          <p:cNvSpPr>
            <a:spLocks noGrp="1"/>
          </p:cNvSpPr>
          <p:nvPr>
            <p:ph idx="1" hasCustomPrompt="1"/>
          </p:nvPr>
        </p:nvSpPr>
        <p:spPr>
          <a:xfrm>
            <a:off x="508000" y="1371600"/>
            <a:ext cx="11176000" cy="5029200"/>
          </a:xfrm>
        </p:spPr>
        <p:txBody>
          <a:bodyPr/>
          <a:lstStyle>
            <a:lvl3pPr>
              <a:defRPr/>
            </a:lvl3pPr>
            <a:lvl4pPr>
              <a:buFont typeface="Calibri" pitchFamily="34" charset="0"/>
              <a:buChar char="»"/>
              <a:defRPr/>
            </a:lvl4pPr>
            <a:lvl5pPr>
              <a:defRPr/>
            </a:lvl5pPr>
          </a:lstStyle>
          <a:p>
            <a:pPr lvl="0"/>
            <a:r>
              <a:rPr lang="en-US" dirty="0"/>
              <a:t>First Level</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3" hasCustomPrompt="1"/>
          </p:nvPr>
        </p:nvSpPr>
        <p:spPr>
          <a:xfrm>
            <a:off x="406400" y="1"/>
            <a:ext cx="3556000" cy="381000"/>
          </a:xfrm>
        </p:spPr>
        <p:txBody>
          <a:bodyPr anchor="ctr" anchorCtr="1">
            <a:normAutofit/>
          </a:bodyPr>
          <a:lstStyle>
            <a:lvl1pPr algn="ctr">
              <a:buNone/>
              <a:defRPr sz="1600">
                <a:solidFill>
                  <a:schemeClr val="bg1"/>
                </a:solidFill>
                <a:latin typeface="+mn-lt"/>
              </a:defRPr>
            </a:lvl1pPr>
          </a:lstStyle>
          <a:p>
            <a:pPr lvl="0"/>
            <a:r>
              <a:rPr lang="en-US" dirty="0"/>
              <a:t>Edit Heading</a:t>
            </a:r>
          </a:p>
        </p:txBody>
      </p:sp>
      <p:sp>
        <p:nvSpPr>
          <p:cNvPr id="8" name="Rectangle 96"/>
          <p:cNvSpPr>
            <a:spLocks noGrp="1" noChangeArrowheads="1"/>
          </p:cNvSpPr>
          <p:nvPr>
            <p:ph type="sldNum" sz="quarter" idx="14"/>
          </p:nvPr>
        </p:nvSpPr>
        <p:spPr bwMode="auto">
          <a:xfrm>
            <a:off x="105983" y="6590620"/>
            <a:ext cx="460376" cy="185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100" b="0" smtClean="0">
                <a:solidFill>
                  <a:schemeClr val="bg1">
                    <a:lumMod val="50000"/>
                  </a:schemeClr>
                </a:solidFill>
                <a:latin typeface="+mj-lt"/>
                <a:cs typeface="Arial" panose="020B0604020202020204" pitchFamily="34" charset="0"/>
              </a:defRPr>
            </a:lvl1pPr>
          </a:lstStyle>
          <a:p>
            <a:pPr>
              <a:defRPr/>
            </a:pPr>
            <a:fld id="{A85E9118-4525-4620-91B5-75B9750E007A}" type="slidenum">
              <a:rPr lang="en-US" smtClean="0"/>
              <a:pPr>
                <a:defRPr/>
              </a:pPr>
              <a:t>‹#›</a:t>
            </a:fld>
            <a:endParaRPr lang="en-US" dirty="0"/>
          </a:p>
        </p:txBody>
      </p:sp>
    </p:spTree>
    <p:extLst>
      <p:ext uri="{BB962C8B-B14F-4D97-AF65-F5344CB8AC3E}">
        <p14:creationId xmlns:p14="http://schemas.microsoft.com/office/powerpoint/2010/main" val="37844793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Section Header">
    <p:spTree>
      <p:nvGrpSpPr>
        <p:cNvPr id="1" name=""/>
        <p:cNvGrpSpPr/>
        <p:nvPr/>
      </p:nvGrpSpPr>
      <p:grpSpPr>
        <a:xfrm>
          <a:off x="0" y="0"/>
          <a:ext cx="0" cy="0"/>
          <a:chOff x="0" y="0"/>
          <a:chExt cx="0" cy="0"/>
        </a:xfrm>
      </p:grpSpPr>
      <p:sp>
        <p:nvSpPr>
          <p:cNvPr id="6" name="Rectangle 96"/>
          <p:cNvSpPr>
            <a:spLocks noGrp="1" noChangeArrowheads="1"/>
          </p:cNvSpPr>
          <p:nvPr>
            <p:ph type="sldNum" sz="quarter" idx="14"/>
          </p:nvPr>
        </p:nvSpPr>
        <p:spPr bwMode="auto">
          <a:xfrm>
            <a:off x="105983" y="6590620"/>
            <a:ext cx="460376" cy="185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100" b="0" smtClean="0">
                <a:solidFill>
                  <a:schemeClr val="bg1">
                    <a:lumMod val="50000"/>
                  </a:schemeClr>
                </a:solidFill>
                <a:latin typeface="+mn-lt"/>
                <a:cs typeface="Arial" panose="020B0604020202020204" pitchFamily="34" charset="0"/>
              </a:defRPr>
            </a:lvl1pPr>
          </a:lstStyle>
          <a:p>
            <a:pPr>
              <a:defRPr/>
            </a:pPr>
            <a:fld id="{A85E9118-4525-4620-91B5-75B9750E007A}" type="slidenum">
              <a:rPr lang="en-US" smtClean="0"/>
              <a:pPr>
                <a:defRPr/>
              </a:pPr>
              <a:t>‹#›</a:t>
            </a:fld>
            <a:endParaRPr lang="en-US" dirty="0"/>
          </a:p>
        </p:txBody>
      </p:sp>
      <p:sp>
        <p:nvSpPr>
          <p:cNvPr id="5" name="Text Placeholder 6"/>
          <p:cNvSpPr>
            <a:spLocks noGrp="1"/>
          </p:cNvSpPr>
          <p:nvPr>
            <p:ph type="body" sz="quarter" idx="13" hasCustomPrompt="1"/>
          </p:nvPr>
        </p:nvSpPr>
        <p:spPr>
          <a:xfrm>
            <a:off x="406400" y="1"/>
            <a:ext cx="3556000" cy="381000"/>
          </a:xfrm>
        </p:spPr>
        <p:txBody>
          <a:bodyPr anchor="ctr" anchorCtr="1">
            <a:normAutofit/>
          </a:bodyPr>
          <a:lstStyle>
            <a:lvl1pPr algn="ctr">
              <a:buNone/>
              <a:defRPr sz="1600">
                <a:solidFill>
                  <a:schemeClr val="bg1"/>
                </a:solidFill>
                <a:latin typeface="+mn-lt"/>
              </a:defRPr>
            </a:lvl1pPr>
          </a:lstStyle>
          <a:p>
            <a:pPr lvl="0"/>
            <a:r>
              <a:rPr lang="en-US" dirty="0"/>
              <a:t>Edit Heading</a:t>
            </a:r>
          </a:p>
        </p:txBody>
      </p:sp>
    </p:spTree>
    <p:extLst>
      <p:ext uri="{BB962C8B-B14F-4D97-AF65-F5344CB8AC3E}">
        <p14:creationId xmlns:p14="http://schemas.microsoft.com/office/powerpoint/2010/main" val="32037649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8000" y="457200"/>
            <a:ext cx="11249152" cy="530352"/>
          </a:xfrm>
        </p:spPr>
        <p:txBody>
          <a:bodyPr/>
          <a:lstStyle>
            <a:lvl1pPr>
              <a:defRPr/>
            </a:lvl1pPr>
          </a:lstStyle>
          <a:p>
            <a:r>
              <a:rPr lang="en-US" dirty="0"/>
              <a:t>Click to add title</a:t>
            </a:r>
          </a:p>
        </p:txBody>
      </p:sp>
      <p:sp>
        <p:nvSpPr>
          <p:cNvPr id="3" name="Content Placeholder 2"/>
          <p:cNvSpPr>
            <a:spLocks noGrp="1"/>
          </p:cNvSpPr>
          <p:nvPr>
            <p:ph idx="1" hasCustomPrompt="1"/>
          </p:nvPr>
        </p:nvSpPr>
        <p:spPr>
          <a:xfrm>
            <a:off x="508000" y="1371600"/>
            <a:ext cx="11176000" cy="5029200"/>
          </a:xfrm>
        </p:spPr>
        <p:txBody>
          <a:bodyPr/>
          <a:lstStyle>
            <a:lvl3pPr>
              <a:defRPr/>
            </a:lvl3pPr>
            <a:lvl4pPr>
              <a:buFont typeface="Calibri" pitchFamily="34" charset="0"/>
              <a:buChar char="»"/>
              <a:defRPr/>
            </a:lvl4pPr>
            <a:lvl5pPr>
              <a:defRPr/>
            </a:lvl5pPr>
          </a:lstStyle>
          <a:p>
            <a:pPr lvl="0"/>
            <a:r>
              <a:rPr lang="en-US" dirty="0"/>
              <a:t>First Level</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3" hasCustomPrompt="1"/>
          </p:nvPr>
        </p:nvSpPr>
        <p:spPr>
          <a:xfrm>
            <a:off x="406400" y="1"/>
            <a:ext cx="3556000" cy="381000"/>
          </a:xfrm>
        </p:spPr>
        <p:txBody>
          <a:bodyPr anchor="ctr" anchorCtr="1">
            <a:normAutofit/>
          </a:bodyPr>
          <a:lstStyle>
            <a:lvl1pPr algn="ctr">
              <a:buNone/>
              <a:defRPr sz="1600">
                <a:solidFill>
                  <a:schemeClr val="bg1"/>
                </a:solidFill>
                <a:latin typeface="+mn-lt"/>
              </a:defRPr>
            </a:lvl1pPr>
          </a:lstStyle>
          <a:p>
            <a:pPr lvl="0"/>
            <a:r>
              <a:rPr lang="en-US" dirty="0"/>
              <a:t>Edit Heading</a:t>
            </a:r>
          </a:p>
        </p:txBody>
      </p:sp>
      <p:sp>
        <p:nvSpPr>
          <p:cNvPr id="8" name="Rectangle 96"/>
          <p:cNvSpPr>
            <a:spLocks noGrp="1" noChangeArrowheads="1"/>
          </p:cNvSpPr>
          <p:nvPr>
            <p:ph type="sldNum" sz="quarter" idx="14"/>
          </p:nvPr>
        </p:nvSpPr>
        <p:spPr bwMode="auto">
          <a:xfrm>
            <a:off x="105983" y="6590620"/>
            <a:ext cx="460376" cy="185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100" b="0" smtClean="0">
                <a:solidFill>
                  <a:schemeClr val="bg1">
                    <a:lumMod val="50000"/>
                  </a:schemeClr>
                </a:solidFill>
                <a:latin typeface="+mj-lt"/>
                <a:cs typeface="Arial" panose="020B0604020202020204" pitchFamily="34" charset="0"/>
              </a:defRPr>
            </a:lvl1pPr>
          </a:lstStyle>
          <a:p>
            <a:pPr>
              <a:defRPr/>
            </a:pPr>
            <a:fld id="{A85E9118-4525-4620-91B5-75B9750E007A}" type="slidenum">
              <a:rPr lang="en-US" smtClean="0"/>
              <a:pPr>
                <a:defRPr/>
              </a:pPr>
              <a:t>‹#›</a:t>
            </a:fld>
            <a:endParaRPr lang="en-US" dirty="0"/>
          </a:p>
        </p:txBody>
      </p:sp>
    </p:spTree>
    <p:extLst>
      <p:ext uri="{BB962C8B-B14F-4D97-AF65-F5344CB8AC3E}">
        <p14:creationId xmlns:p14="http://schemas.microsoft.com/office/powerpoint/2010/main" val="14025038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8000" y="457200"/>
            <a:ext cx="11249152" cy="530352"/>
          </a:xfrm>
        </p:spPr>
        <p:txBody>
          <a:bodyPr/>
          <a:lstStyle>
            <a:lvl1pPr>
              <a:defRPr/>
            </a:lvl1pPr>
          </a:lstStyle>
          <a:p>
            <a:r>
              <a:rPr lang="en-US" dirty="0"/>
              <a:t>Click to add title</a:t>
            </a:r>
          </a:p>
        </p:txBody>
      </p:sp>
      <p:sp>
        <p:nvSpPr>
          <p:cNvPr id="3" name="Content Placeholder 2"/>
          <p:cNvSpPr>
            <a:spLocks noGrp="1"/>
          </p:cNvSpPr>
          <p:nvPr>
            <p:ph idx="1" hasCustomPrompt="1"/>
          </p:nvPr>
        </p:nvSpPr>
        <p:spPr>
          <a:xfrm>
            <a:off x="508000" y="1371600"/>
            <a:ext cx="11176000" cy="5029200"/>
          </a:xfrm>
        </p:spPr>
        <p:txBody>
          <a:bodyPr/>
          <a:lstStyle>
            <a:lvl3pPr>
              <a:defRPr/>
            </a:lvl3pPr>
            <a:lvl4pPr>
              <a:buFont typeface="Calibri" pitchFamily="34" charset="0"/>
              <a:buChar char="»"/>
              <a:defRPr/>
            </a:lvl4pPr>
            <a:lvl5pPr>
              <a:defRPr/>
            </a:lvl5pPr>
          </a:lstStyle>
          <a:p>
            <a:pPr lvl="0"/>
            <a:r>
              <a:rPr lang="en-US" dirty="0"/>
              <a:t>First Level</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3" hasCustomPrompt="1"/>
          </p:nvPr>
        </p:nvSpPr>
        <p:spPr>
          <a:xfrm>
            <a:off x="406400" y="1"/>
            <a:ext cx="3556000" cy="381000"/>
          </a:xfrm>
        </p:spPr>
        <p:txBody>
          <a:bodyPr anchor="ctr" anchorCtr="1">
            <a:normAutofit/>
          </a:bodyPr>
          <a:lstStyle>
            <a:lvl1pPr algn="ctr">
              <a:buNone/>
              <a:defRPr sz="1600">
                <a:solidFill>
                  <a:schemeClr val="bg1"/>
                </a:solidFill>
                <a:latin typeface="+mn-lt"/>
              </a:defRPr>
            </a:lvl1pPr>
          </a:lstStyle>
          <a:p>
            <a:pPr lvl="0"/>
            <a:r>
              <a:rPr lang="en-US" dirty="0"/>
              <a:t>Edit Heading</a:t>
            </a:r>
          </a:p>
        </p:txBody>
      </p:sp>
      <p:sp>
        <p:nvSpPr>
          <p:cNvPr id="8" name="Rectangle 96"/>
          <p:cNvSpPr>
            <a:spLocks noGrp="1" noChangeArrowheads="1"/>
          </p:cNvSpPr>
          <p:nvPr>
            <p:ph type="sldNum" sz="quarter" idx="14"/>
          </p:nvPr>
        </p:nvSpPr>
        <p:spPr bwMode="auto">
          <a:xfrm>
            <a:off x="105983" y="6590620"/>
            <a:ext cx="460376" cy="185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100" b="0" smtClean="0">
                <a:solidFill>
                  <a:schemeClr val="bg1">
                    <a:lumMod val="50000"/>
                  </a:schemeClr>
                </a:solidFill>
                <a:latin typeface="+mj-lt"/>
                <a:cs typeface="Arial" panose="020B0604020202020204" pitchFamily="34" charset="0"/>
              </a:defRPr>
            </a:lvl1pPr>
          </a:lstStyle>
          <a:p>
            <a:pPr>
              <a:defRPr/>
            </a:pPr>
            <a:fld id="{A85E9118-4525-4620-91B5-75B9750E007A}" type="slidenum">
              <a:rPr lang="en-US" smtClean="0"/>
              <a:pPr>
                <a:defRPr/>
              </a:pPr>
              <a:t>‹#›</a:t>
            </a:fld>
            <a:endParaRPr lang="en-US" dirty="0"/>
          </a:p>
        </p:txBody>
      </p:sp>
    </p:spTree>
    <p:extLst>
      <p:ext uri="{BB962C8B-B14F-4D97-AF65-F5344CB8AC3E}">
        <p14:creationId xmlns:p14="http://schemas.microsoft.com/office/powerpoint/2010/main" val="27652902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8000" y="457200"/>
            <a:ext cx="11249152" cy="530352"/>
          </a:xfrm>
        </p:spPr>
        <p:txBody>
          <a:bodyPr/>
          <a:lstStyle>
            <a:lvl1pPr>
              <a:defRPr/>
            </a:lvl1pPr>
          </a:lstStyle>
          <a:p>
            <a:r>
              <a:rPr lang="en-US" dirty="0"/>
              <a:t>Click to add title</a:t>
            </a:r>
          </a:p>
        </p:txBody>
      </p:sp>
      <p:sp>
        <p:nvSpPr>
          <p:cNvPr id="3" name="Content Placeholder 2"/>
          <p:cNvSpPr>
            <a:spLocks noGrp="1"/>
          </p:cNvSpPr>
          <p:nvPr>
            <p:ph idx="1" hasCustomPrompt="1"/>
          </p:nvPr>
        </p:nvSpPr>
        <p:spPr>
          <a:xfrm>
            <a:off x="508000" y="1371600"/>
            <a:ext cx="11176000" cy="5029200"/>
          </a:xfrm>
        </p:spPr>
        <p:txBody>
          <a:bodyPr/>
          <a:lstStyle>
            <a:lvl3pPr>
              <a:defRPr/>
            </a:lvl3pPr>
            <a:lvl4pPr>
              <a:buFont typeface="Calibri" pitchFamily="34" charset="0"/>
              <a:buChar char="»"/>
              <a:defRPr/>
            </a:lvl4pPr>
            <a:lvl5pPr>
              <a:defRPr/>
            </a:lvl5pPr>
          </a:lstStyle>
          <a:p>
            <a:pPr lvl="0"/>
            <a:r>
              <a:rPr lang="en-US" dirty="0"/>
              <a:t>First Level</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3" hasCustomPrompt="1"/>
          </p:nvPr>
        </p:nvSpPr>
        <p:spPr>
          <a:xfrm>
            <a:off x="406400" y="1"/>
            <a:ext cx="3556000" cy="381000"/>
          </a:xfrm>
        </p:spPr>
        <p:txBody>
          <a:bodyPr anchor="ctr" anchorCtr="1">
            <a:normAutofit/>
          </a:bodyPr>
          <a:lstStyle>
            <a:lvl1pPr algn="ctr">
              <a:buNone/>
              <a:defRPr sz="1600">
                <a:solidFill>
                  <a:schemeClr val="bg1"/>
                </a:solidFill>
                <a:latin typeface="+mn-lt"/>
              </a:defRPr>
            </a:lvl1pPr>
          </a:lstStyle>
          <a:p>
            <a:pPr lvl="0"/>
            <a:r>
              <a:rPr lang="en-US" dirty="0"/>
              <a:t>Edit Heading</a:t>
            </a:r>
          </a:p>
        </p:txBody>
      </p:sp>
      <p:sp>
        <p:nvSpPr>
          <p:cNvPr id="8" name="Rectangle 96"/>
          <p:cNvSpPr>
            <a:spLocks noGrp="1" noChangeArrowheads="1"/>
          </p:cNvSpPr>
          <p:nvPr>
            <p:ph type="sldNum" sz="quarter" idx="14"/>
          </p:nvPr>
        </p:nvSpPr>
        <p:spPr bwMode="auto">
          <a:xfrm>
            <a:off x="105983" y="6590620"/>
            <a:ext cx="460376" cy="185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100" b="0" smtClean="0">
                <a:solidFill>
                  <a:schemeClr val="bg1">
                    <a:lumMod val="50000"/>
                  </a:schemeClr>
                </a:solidFill>
                <a:latin typeface="+mj-lt"/>
                <a:cs typeface="Arial" panose="020B0604020202020204" pitchFamily="34" charset="0"/>
              </a:defRPr>
            </a:lvl1pPr>
          </a:lstStyle>
          <a:p>
            <a:pPr>
              <a:defRPr/>
            </a:pPr>
            <a:fld id="{A85E9118-4525-4620-91B5-75B9750E007A}" type="slidenum">
              <a:rPr lang="en-US" smtClean="0"/>
              <a:pPr>
                <a:defRPr/>
              </a:pPr>
              <a:t>‹#›</a:t>
            </a:fld>
            <a:endParaRPr lang="en-US" dirty="0"/>
          </a:p>
        </p:txBody>
      </p:sp>
    </p:spTree>
    <p:extLst>
      <p:ext uri="{BB962C8B-B14F-4D97-AF65-F5344CB8AC3E}">
        <p14:creationId xmlns:p14="http://schemas.microsoft.com/office/powerpoint/2010/main" val="12226813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80615" name="Rectangle 7"/>
          <p:cNvSpPr>
            <a:spLocks noGrp="1" noChangeArrowheads="1"/>
          </p:cNvSpPr>
          <p:nvPr>
            <p:ph type="ctrTitle" sz="quarter"/>
          </p:nvPr>
        </p:nvSpPr>
        <p:spPr>
          <a:xfrm>
            <a:off x="459317" y="263526"/>
            <a:ext cx="11201400" cy="1395413"/>
          </a:xfrm>
        </p:spPr>
        <p:txBody>
          <a:bodyPr/>
          <a:lstStyle>
            <a:lvl1pPr>
              <a:spcBef>
                <a:spcPct val="25000"/>
              </a:spcBef>
              <a:defRPr sz="5000"/>
            </a:lvl1pPr>
          </a:lstStyle>
          <a:p>
            <a:pPr lvl="0"/>
            <a:r>
              <a:rPr lang="en-US" noProof="0"/>
              <a:t>Click to edit Master title style</a:t>
            </a:r>
          </a:p>
        </p:txBody>
      </p:sp>
      <p:sp>
        <p:nvSpPr>
          <p:cNvPr id="580616" name="Rectangle 8"/>
          <p:cNvSpPr>
            <a:spLocks noGrp="1" noChangeArrowheads="1"/>
          </p:cNvSpPr>
          <p:nvPr>
            <p:ph type="subTitle" sz="quarter" idx="1"/>
          </p:nvPr>
        </p:nvSpPr>
        <p:spPr>
          <a:xfrm>
            <a:off x="459318" y="1677988"/>
            <a:ext cx="11195049" cy="1752600"/>
          </a:xfrm>
        </p:spPr>
        <p:txBody>
          <a:bodyPr/>
          <a:lstStyle>
            <a:lvl1pPr>
              <a:spcBef>
                <a:spcPct val="0"/>
              </a:spcBef>
              <a:defRPr sz="5000">
                <a:solidFill>
                  <a:schemeClr val="accent2"/>
                </a:solidFill>
              </a:defRPr>
            </a:lvl1pPr>
          </a:lstStyle>
          <a:p>
            <a:pPr lvl="0"/>
            <a:r>
              <a:rPr lang="en-US" noProof="0"/>
              <a:t>Click to edit Master subtitle style</a:t>
            </a:r>
          </a:p>
        </p:txBody>
      </p:sp>
    </p:spTree>
    <p:extLst>
      <p:ext uri="{BB962C8B-B14F-4D97-AF65-F5344CB8AC3E}">
        <p14:creationId xmlns:p14="http://schemas.microsoft.com/office/powerpoint/2010/main" val="2376294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A3F2F7-DC5A-4CCD-AA37-1409C7808454}" type="datetimeFigureOut">
              <a:rPr lang="en-US" smtClean="0"/>
              <a:t>4/15/2016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2D7A1-F3C1-4E98-BD36-2DE56269A221}" type="slidenum">
              <a:rPr lang="en-US" smtClean="0"/>
              <a:t>‹#›</a:t>
            </a:fld>
            <a:endParaRPr lang="en-US"/>
          </a:p>
        </p:txBody>
      </p:sp>
    </p:spTree>
    <p:extLst>
      <p:ext uri="{BB962C8B-B14F-4D97-AF65-F5344CB8AC3E}">
        <p14:creationId xmlns:p14="http://schemas.microsoft.com/office/powerpoint/2010/main" val="14699091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55902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Text Heavy">
    <p:spTree>
      <p:nvGrpSpPr>
        <p:cNvPr id="1" name=""/>
        <p:cNvGrpSpPr/>
        <p:nvPr/>
      </p:nvGrpSpPr>
      <p:grpSpPr>
        <a:xfrm>
          <a:off x="0" y="0"/>
          <a:ext cx="0" cy="0"/>
          <a:chOff x="0" y="0"/>
          <a:chExt cx="0" cy="0"/>
        </a:xfrm>
      </p:grpSpPr>
      <p:sp>
        <p:nvSpPr>
          <p:cNvPr id="2" name="Title 1"/>
          <p:cNvSpPr>
            <a:spLocks noGrp="1"/>
          </p:cNvSpPr>
          <p:nvPr>
            <p:ph type="title"/>
          </p:nvPr>
        </p:nvSpPr>
        <p:spPr>
          <a:xfrm>
            <a:off x="457200" y="280989"/>
            <a:ext cx="11279717" cy="608245"/>
          </a:xfrm>
        </p:spPr>
        <p:txBody>
          <a:bodyPr/>
          <a:lstStyle>
            <a:lvl1pPr>
              <a:defRPr/>
            </a:lvl1pPr>
          </a:lstStyle>
          <a:p>
            <a:r>
              <a:rPr lang="en-US"/>
              <a:t>Click to edit Master title style</a:t>
            </a:r>
            <a:endParaRPr lang="en-GB" dirty="0"/>
          </a:p>
        </p:txBody>
      </p:sp>
      <p:sp>
        <p:nvSpPr>
          <p:cNvPr id="3" name="Content Placeholder 2"/>
          <p:cNvSpPr>
            <a:spLocks noGrp="1"/>
          </p:cNvSpPr>
          <p:nvPr>
            <p:ph idx="1"/>
          </p:nvPr>
        </p:nvSpPr>
        <p:spPr>
          <a:xfrm>
            <a:off x="457200" y="1115737"/>
            <a:ext cx="11279717" cy="4848503"/>
          </a:xfrm>
        </p:spPr>
        <p:txBody>
          <a:bodyPr/>
          <a:lstStyle>
            <a:lvl1pPr>
              <a:spcBef>
                <a:spcPts val="0"/>
              </a:spcBef>
              <a:defRPr sz="2400"/>
            </a:lvl1pPr>
            <a:lvl2pPr>
              <a:defRPr sz="2400"/>
            </a:lvl2pPr>
            <a:lvl3pPr>
              <a:defRPr sz="2400"/>
            </a:lvl3pPr>
            <a:lvl4pPr>
              <a:defRPr sz="2400"/>
            </a:lvl4pPr>
            <a:lvl5pPr>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9040404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sz="half" idx="1"/>
          </p:nvPr>
        </p:nvSpPr>
        <p:spPr>
          <a:xfrm>
            <a:off x="457200" y="1727200"/>
            <a:ext cx="5537200" cy="4237038"/>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6197600" y="1727200"/>
            <a:ext cx="5539317" cy="4237038"/>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8613976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sz="half" idx="1"/>
          </p:nvPr>
        </p:nvSpPr>
        <p:spPr>
          <a:xfrm>
            <a:off x="457201" y="1727200"/>
            <a:ext cx="3658999" cy="4237038"/>
          </a:xfrm>
        </p:spPr>
        <p:txBody>
          <a:bodyPr/>
          <a:lstStyle>
            <a:lvl1pPr>
              <a:defRPr sz="1800"/>
            </a:lvl1pPr>
            <a:lvl2pPr marL="180975" indent="-179388">
              <a:defRPr sz="1800"/>
            </a:lvl2pPr>
            <a:lvl3pPr marL="361950" indent="-180975">
              <a:defRPr sz="1800"/>
            </a:lvl3pPr>
            <a:lvl4pPr marL="542925" indent="-180975">
              <a:defRPr sz="1800"/>
            </a:lvl4pPr>
            <a:lvl5pPr marL="715963" indent="-173038">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Content Placeholder 2"/>
          <p:cNvSpPr>
            <a:spLocks noGrp="1"/>
          </p:cNvSpPr>
          <p:nvPr>
            <p:ph sz="half" idx="10"/>
          </p:nvPr>
        </p:nvSpPr>
        <p:spPr>
          <a:xfrm>
            <a:off x="4275827" y="1727200"/>
            <a:ext cx="3658999" cy="4237038"/>
          </a:xfrm>
        </p:spPr>
        <p:txBody>
          <a:bodyPr/>
          <a:lstStyle>
            <a:lvl1pPr>
              <a:defRPr sz="1800"/>
            </a:lvl1pPr>
            <a:lvl2pPr marL="180975" indent="-179388">
              <a:defRPr sz="1800"/>
            </a:lvl2pPr>
            <a:lvl3pPr marL="361950" indent="-180975">
              <a:defRPr sz="1800"/>
            </a:lvl3pPr>
            <a:lvl4pPr marL="542925" indent="-180975">
              <a:defRPr sz="1800"/>
            </a:lvl4pPr>
            <a:lvl5pPr marL="715963" indent="-173038">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Content Placeholder 2"/>
          <p:cNvSpPr>
            <a:spLocks noGrp="1"/>
          </p:cNvSpPr>
          <p:nvPr>
            <p:ph sz="half" idx="11"/>
          </p:nvPr>
        </p:nvSpPr>
        <p:spPr>
          <a:xfrm>
            <a:off x="8084269" y="1727200"/>
            <a:ext cx="3658999" cy="4237038"/>
          </a:xfrm>
        </p:spPr>
        <p:txBody>
          <a:bodyPr/>
          <a:lstStyle>
            <a:lvl1pPr>
              <a:defRPr sz="1800"/>
            </a:lvl1pPr>
            <a:lvl2pPr marL="180975" indent="-179388">
              <a:defRPr sz="1800"/>
            </a:lvl2pPr>
            <a:lvl3pPr marL="361950" indent="-180975">
              <a:defRPr sz="1800"/>
            </a:lvl3pPr>
            <a:lvl4pPr marL="542925" indent="-180975">
              <a:defRPr sz="1800"/>
            </a:lvl4pPr>
            <a:lvl5pPr marL="715963" indent="-173038">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7427731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4190" y="1736450"/>
            <a:ext cx="5536540" cy="394355"/>
          </a:xfrm>
        </p:spPr>
        <p:txBody>
          <a:bodyPr anchor="t" anchorCtr="0"/>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64190" y="2189528"/>
            <a:ext cx="5536540" cy="376665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p:cNvSpPr>
            <a:spLocks noGrp="1"/>
          </p:cNvSpPr>
          <p:nvPr>
            <p:ph type="body" sz="quarter" idx="3"/>
          </p:nvPr>
        </p:nvSpPr>
        <p:spPr>
          <a:xfrm>
            <a:off x="6204552" y="1736450"/>
            <a:ext cx="5538715" cy="394355"/>
          </a:xfrm>
        </p:spPr>
        <p:txBody>
          <a:bodyPr anchor="t" anchorCtr="0"/>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4552" y="2189528"/>
            <a:ext cx="5538715" cy="376665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Title 1"/>
          <p:cNvSpPr>
            <a:spLocks noGrp="1"/>
          </p:cNvSpPr>
          <p:nvPr>
            <p:ph type="title"/>
          </p:nvPr>
        </p:nvSpPr>
        <p:spPr>
          <a:xfrm>
            <a:off x="457200" y="280989"/>
            <a:ext cx="11279717" cy="998537"/>
          </a:xfrm>
        </p:spPr>
        <p:txBody>
          <a:bodyPr/>
          <a:lstStyle/>
          <a:p>
            <a:r>
              <a:rPr lang="en-US"/>
              <a:t>Click to edit Master title style</a:t>
            </a:r>
            <a:endParaRPr lang="en-GB" dirty="0"/>
          </a:p>
        </p:txBody>
      </p:sp>
    </p:spTree>
    <p:extLst>
      <p:ext uri="{BB962C8B-B14F-4D97-AF65-F5344CB8AC3E}">
        <p14:creationId xmlns:p14="http://schemas.microsoft.com/office/powerpoint/2010/main" val="11513999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687558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0400" y="280800"/>
            <a:ext cx="11280000" cy="997200"/>
          </a:xfrm>
        </p:spPr>
        <p:txBody>
          <a:bodyPr/>
          <a:lstStyle>
            <a:lvl1pPr algn="l">
              <a:defRPr sz="4000" b="0" cap="none" baseline="0">
                <a:solidFill>
                  <a:schemeClr val="bg1"/>
                </a:solidFill>
              </a:defRPr>
            </a:lvl1pPr>
          </a:lstStyle>
          <a:p>
            <a:r>
              <a:rPr lang="en-US" dirty="0"/>
              <a:t>Click to edit Master </a:t>
            </a:r>
            <a:br>
              <a:rPr lang="en-US" dirty="0"/>
            </a:br>
            <a:r>
              <a:rPr lang="en-US" dirty="0"/>
              <a:t>title style</a:t>
            </a:r>
            <a:endParaRPr lang="en-GB" dirty="0"/>
          </a:p>
        </p:txBody>
      </p:sp>
      <p:pic>
        <p:nvPicPr>
          <p:cNvPr id="5" name="Picture 4"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425451" y="6088064"/>
            <a:ext cx="2144184"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2143005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0400" y="280800"/>
            <a:ext cx="11280000" cy="997200"/>
          </a:xfrm>
        </p:spPr>
        <p:txBody>
          <a:bodyPr/>
          <a:lstStyle>
            <a:lvl1pPr algn="l">
              <a:defRPr sz="4000" b="0" cap="none" baseline="0">
                <a:solidFill>
                  <a:schemeClr val="bg1"/>
                </a:solidFill>
              </a:defRPr>
            </a:lvl1pPr>
          </a:lstStyle>
          <a:p>
            <a:r>
              <a:rPr lang="en-US" dirty="0"/>
              <a:t>Click to edit Master </a:t>
            </a:r>
            <a:br>
              <a:rPr lang="en-US" dirty="0"/>
            </a:br>
            <a:r>
              <a:rPr lang="en-US" dirty="0"/>
              <a:t>title style</a:t>
            </a:r>
            <a:endParaRPr lang="en-GB" dirty="0"/>
          </a:p>
        </p:txBody>
      </p:sp>
      <p:pic>
        <p:nvPicPr>
          <p:cNvPr id="5" name="Picture 4"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425451" y="6088064"/>
            <a:ext cx="2144184"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340181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0400" y="280800"/>
            <a:ext cx="11280000" cy="997200"/>
          </a:xfrm>
        </p:spPr>
        <p:txBody>
          <a:bodyPr/>
          <a:lstStyle>
            <a:lvl1pPr algn="l">
              <a:defRPr sz="4000" b="0" cap="none" baseline="0">
                <a:solidFill>
                  <a:schemeClr val="bg1"/>
                </a:solidFill>
              </a:defRPr>
            </a:lvl1pPr>
          </a:lstStyle>
          <a:p>
            <a:r>
              <a:rPr lang="en-US" dirty="0"/>
              <a:t>Click to edit Master </a:t>
            </a:r>
            <a:br>
              <a:rPr lang="en-US" dirty="0"/>
            </a:br>
            <a:r>
              <a:rPr lang="en-US" dirty="0"/>
              <a:t>title style</a:t>
            </a:r>
            <a:endParaRPr lang="en-GB" dirty="0"/>
          </a:p>
        </p:txBody>
      </p:sp>
      <p:pic>
        <p:nvPicPr>
          <p:cNvPr id="5" name="Picture 4"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425451" y="6088064"/>
            <a:ext cx="2144184"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0036393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Header Purpl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0400" y="280800"/>
            <a:ext cx="11280000" cy="997200"/>
          </a:xfrm>
        </p:spPr>
        <p:txBody>
          <a:bodyPr/>
          <a:lstStyle>
            <a:lvl1pPr algn="l">
              <a:defRPr sz="4000" b="0" cap="none" baseline="0">
                <a:solidFill>
                  <a:schemeClr val="bg1"/>
                </a:solidFill>
              </a:defRPr>
            </a:lvl1pPr>
          </a:lstStyle>
          <a:p>
            <a:r>
              <a:rPr lang="en-US" dirty="0"/>
              <a:t>Click to edit Master </a:t>
            </a:r>
            <a:br>
              <a:rPr lang="en-US" dirty="0"/>
            </a:br>
            <a:r>
              <a:rPr lang="en-US" dirty="0"/>
              <a:t>title style</a:t>
            </a:r>
            <a:endParaRPr lang="en-GB" dirty="0"/>
          </a:p>
        </p:txBody>
      </p:sp>
      <p:pic>
        <p:nvPicPr>
          <p:cNvPr id="5" name="Picture 4"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425451" y="6088064"/>
            <a:ext cx="2144184"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3050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A3F2F7-DC5A-4CCD-AA37-1409C7808454}" type="datetimeFigureOut">
              <a:rPr lang="en-US" smtClean="0"/>
              <a:t>4/15/2016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2D7A1-F3C1-4E98-BD36-2DE56269A221}" type="slidenum">
              <a:rPr lang="en-US" smtClean="0"/>
              <a:t>‹#›</a:t>
            </a:fld>
            <a:endParaRPr lang="en-US"/>
          </a:p>
        </p:txBody>
      </p:sp>
    </p:spTree>
    <p:extLst>
      <p:ext uri="{BB962C8B-B14F-4D97-AF65-F5344CB8AC3E}">
        <p14:creationId xmlns:p14="http://schemas.microsoft.com/office/powerpoint/2010/main" val="320013119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ection Header Cyan">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0400" y="280800"/>
            <a:ext cx="11280000" cy="997200"/>
          </a:xfrm>
        </p:spPr>
        <p:txBody>
          <a:bodyPr/>
          <a:lstStyle>
            <a:lvl1pPr algn="l">
              <a:defRPr sz="4000" b="0" cap="none" baseline="0">
                <a:solidFill>
                  <a:schemeClr val="bg1"/>
                </a:solidFill>
              </a:defRPr>
            </a:lvl1pPr>
          </a:lstStyle>
          <a:p>
            <a:r>
              <a:rPr lang="en-US" dirty="0"/>
              <a:t>Click to edit Master </a:t>
            </a:r>
            <a:br>
              <a:rPr lang="en-US" dirty="0"/>
            </a:br>
            <a:r>
              <a:rPr lang="en-US" dirty="0"/>
              <a:t>title style</a:t>
            </a:r>
            <a:endParaRPr lang="en-GB" dirty="0"/>
          </a:p>
        </p:txBody>
      </p:sp>
      <p:pic>
        <p:nvPicPr>
          <p:cNvPr id="5" name="Picture 4"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425451" y="6088064"/>
            <a:ext cx="2144184"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6188371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Header Violet">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0400" y="280800"/>
            <a:ext cx="11280000" cy="997200"/>
          </a:xfrm>
        </p:spPr>
        <p:txBody>
          <a:bodyPr/>
          <a:lstStyle>
            <a:lvl1pPr algn="l">
              <a:defRPr sz="4000" b="0" cap="none" baseline="0">
                <a:solidFill>
                  <a:schemeClr val="bg1"/>
                </a:solidFill>
              </a:defRPr>
            </a:lvl1pPr>
          </a:lstStyle>
          <a:p>
            <a:r>
              <a:rPr lang="en-US" dirty="0"/>
              <a:t>Click to edit Master </a:t>
            </a:r>
            <a:br>
              <a:rPr lang="en-US" dirty="0"/>
            </a:br>
            <a:r>
              <a:rPr lang="en-US" dirty="0"/>
              <a:t>title style</a:t>
            </a:r>
            <a:endParaRPr lang="en-GB" dirty="0"/>
          </a:p>
        </p:txBody>
      </p:sp>
      <p:pic>
        <p:nvPicPr>
          <p:cNvPr id="5" name="Picture 4"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425451" y="6088064"/>
            <a:ext cx="2144184"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8880672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Header Light Green">
    <p:bg>
      <p:bgPr>
        <a:solidFill>
          <a:schemeClr val="accent5"/>
        </a:solidFill>
        <a:effectLst/>
      </p:bgPr>
    </p:bg>
    <p:spTree>
      <p:nvGrpSpPr>
        <p:cNvPr id="1" name=""/>
        <p:cNvGrpSpPr/>
        <p:nvPr/>
      </p:nvGrpSpPr>
      <p:grpSpPr>
        <a:xfrm>
          <a:off x="0" y="0"/>
          <a:ext cx="0" cy="0"/>
          <a:chOff x="0" y="0"/>
          <a:chExt cx="0" cy="0"/>
        </a:xfrm>
      </p:grpSpPr>
      <p:pic>
        <p:nvPicPr>
          <p:cNvPr id="5" name="Picture 4"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425451" y="6088064"/>
            <a:ext cx="2144184"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hasCustomPrompt="1"/>
          </p:nvPr>
        </p:nvSpPr>
        <p:spPr>
          <a:xfrm>
            <a:off x="470400" y="280800"/>
            <a:ext cx="11280000" cy="997200"/>
          </a:xfrm>
        </p:spPr>
        <p:txBody>
          <a:bodyPr/>
          <a:lstStyle>
            <a:lvl1pPr algn="l">
              <a:defRPr sz="4000" b="0" cap="none" baseline="0">
                <a:solidFill>
                  <a:schemeClr val="bg1"/>
                </a:solidFill>
              </a:defRPr>
            </a:lvl1pPr>
          </a:lstStyle>
          <a:p>
            <a:r>
              <a:rPr lang="en-US" dirty="0"/>
              <a:t>Click to edit Master </a:t>
            </a:r>
            <a:br>
              <a:rPr lang="en-US" dirty="0"/>
            </a:br>
            <a:r>
              <a:rPr lang="en-US" dirty="0"/>
              <a:t>title style</a:t>
            </a:r>
            <a:endParaRPr lang="en-GB" dirty="0"/>
          </a:p>
        </p:txBody>
      </p:sp>
    </p:spTree>
    <p:extLst>
      <p:ext uri="{BB962C8B-B14F-4D97-AF65-F5344CB8AC3E}">
        <p14:creationId xmlns:p14="http://schemas.microsoft.com/office/powerpoint/2010/main" val="380792949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3" name="Picture 5" descr="D:\Documents and Settings\200015691\Desktop\Ivan Files\Downloads\IAW Tagline\IAW Tagline PPT use\One Line-Horizontal\GE_lockup_PMS7455_IaW_pp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3301" y="2733676"/>
            <a:ext cx="4917017" cy="1350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646897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2" name="Rectangle 1"/>
          <p:cNvSpPr/>
          <p:nvPr userDrawn="1"/>
        </p:nvSpPr>
        <p:spPr>
          <a:xfrm>
            <a:off x="0" y="1"/>
            <a:ext cx="12192000" cy="8263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9" name="Picture 3" descr="C:\Users\u26878\Downloads\shutterstock_149655416 (1).jp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420"/>
          <a:stretch/>
        </p:blipFill>
        <p:spPr bwMode="auto">
          <a:xfrm>
            <a:off x="-304800" y="3330760"/>
            <a:ext cx="12496800" cy="3070041"/>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25"/>
          <p:cNvSpPr>
            <a:spLocks noGrp="1"/>
          </p:cNvSpPr>
          <p:nvPr>
            <p:ph type="body" sz="quarter" idx="14" hasCustomPrompt="1"/>
          </p:nvPr>
        </p:nvSpPr>
        <p:spPr>
          <a:xfrm>
            <a:off x="299960" y="473780"/>
            <a:ext cx="3759200" cy="534988"/>
          </a:xfrm>
        </p:spPr>
        <p:txBody>
          <a:bodyPr anchor="ctr">
            <a:noAutofit/>
          </a:bodyPr>
          <a:lstStyle>
            <a:lvl1pPr algn="ctr">
              <a:buNone/>
              <a:defRPr sz="2000" b="0" baseline="0">
                <a:solidFill>
                  <a:schemeClr val="bg2">
                    <a:lumMod val="50000"/>
                  </a:schemeClr>
                </a:solidFill>
                <a:latin typeface="Hand Of Sean" pitchFamily="2" charset="0"/>
              </a:defRPr>
            </a:lvl1pPr>
          </a:lstStyle>
          <a:p>
            <a:pPr lvl="0"/>
            <a:r>
              <a:rPr lang="en-US" dirty="0"/>
              <a:t>Vertical/ Business Unit</a:t>
            </a:r>
          </a:p>
        </p:txBody>
      </p:sp>
      <p:sp>
        <p:nvSpPr>
          <p:cNvPr id="17" name="Text Placeholder 25"/>
          <p:cNvSpPr>
            <a:spLocks noGrp="1"/>
          </p:cNvSpPr>
          <p:nvPr>
            <p:ph type="body" sz="quarter" idx="11" hasCustomPrompt="1"/>
          </p:nvPr>
        </p:nvSpPr>
        <p:spPr>
          <a:xfrm>
            <a:off x="217713" y="1973974"/>
            <a:ext cx="6603999" cy="533400"/>
          </a:xfrm>
        </p:spPr>
        <p:txBody>
          <a:bodyPr>
            <a:noAutofit/>
          </a:bodyPr>
          <a:lstStyle>
            <a:lvl1pPr marL="0" indent="0">
              <a:buNone/>
              <a:defRPr sz="3200" b="1" baseline="0">
                <a:solidFill>
                  <a:schemeClr val="tx1">
                    <a:lumMod val="75000"/>
                    <a:lumOff val="25000"/>
                  </a:schemeClr>
                </a:solidFill>
                <a:latin typeface="+mn-lt"/>
              </a:defRPr>
            </a:lvl1pPr>
          </a:lstStyle>
          <a:p>
            <a:pPr lvl="0"/>
            <a:r>
              <a:rPr lang="en-US" dirty="0"/>
              <a:t>Presentation Title</a:t>
            </a:r>
          </a:p>
        </p:txBody>
      </p:sp>
      <p:sp>
        <p:nvSpPr>
          <p:cNvPr id="19" name="Picture Placeholder 28"/>
          <p:cNvSpPr>
            <a:spLocks noGrp="1"/>
          </p:cNvSpPr>
          <p:nvPr>
            <p:ph type="pic" sz="quarter" idx="13" hasCustomPrompt="1"/>
          </p:nvPr>
        </p:nvSpPr>
        <p:spPr>
          <a:xfrm>
            <a:off x="10033000" y="1622002"/>
            <a:ext cx="1727200" cy="1295400"/>
          </a:xfrm>
          <a:ln>
            <a:noFill/>
          </a:ln>
        </p:spPr>
        <p:txBody>
          <a:bodyPr>
            <a:normAutofit/>
          </a:bodyPr>
          <a:lstStyle>
            <a:lvl1pPr>
              <a:buNone/>
              <a:defRPr sz="1600"/>
            </a:lvl1pPr>
          </a:lstStyle>
          <a:p>
            <a:r>
              <a:rPr lang="en-US" dirty="0"/>
              <a:t>Client Logo</a:t>
            </a:r>
          </a:p>
        </p:txBody>
      </p:sp>
      <p:sp>
        <p:nvSpPr>
          <p:cNvPr id="23" name="Text Placeholder 37"/>
          <p:cNvSpPr>
            <a:spLocks noGrp="1"/>
          </p:cNvSpPr>
          <p:nvPr>
            <p:ph type="body" sz="quarter" idx="15" hasCustomPrompt="1"/>
          </p:nvPr>
        </p:nvSpPr>
        <p:spPr>
          <a:xfrm>
            <a:off x="217712" y="2917402"/>
            <a:ext cx="6604000" cy="612648"/>
          </a:xfrm>
        </p:spPr>
        <p:txBody>
          <a:bodyPr/>
          <a:lstStyle>
            <a:lvl1pPr marL="0" indent="0">
              <a:buNone/>
              <a:defRPr sz="1400" b="0" baseline="0">
                <a:solidFill>
                  <a:schemeClr val="tx1">
                    <a:lumMod val="75000"/>
                    <a:lumOff val="25000"/>
                  </a:schemeClr>
                </a:solidFill>
                <a:latin typeface="+mn-lt"/>
                <a:cs typeface="Arial" panose="020B0604020202020204" pitchFamily="34" charset="0"/>
              </a:defRPr>
            </a:lvl1pPr>
          </a:lstStyle>
          <a:p>
            <a:pPr lvl="0"/>
            <a:r>
              <a:rPr lang="en-US" dirty="0"/>
              <a:t>Description about the presentation and/or version number and date of release</a:t>
            </a:r>
          </a:p>
        </p:txBody>
      </p:sp>
      <p:sp>
        <p:nvSpPr>
          <p:cNvPr id="25" name="Date Placeholder 5"/>
          <p:cNvSpPr>
            <a:spLocks noGrp="1"/>
          </p:cNvSpPr>
          <p:nvPr userDrawn="1">
            <p:ph type="dt" sz="half" idx="10"/>
          </p:nvPr>
        </p:nvSpPr>
        <p:spPr>
          <a:xfrm>
            <a:off x="9804400" y="381000"/>
            <a:ext cx="2184400" cy="228600"/>
          </a:xfrm>
          <a:prstGeom prst="rect">
            <a:avLst/>
          </a:prstGeom>
        </p:spPr>
        <p:txBody>
          <a:bodyPr/>
          <a:lstStyle>
            <a:lvl1pPr algn="ctr">
              <a:defRPr sz="1100">
                <a:solidFill>
                  <a:schemeClr val="tx1"/>
                </a:solidFill>
                <a:latin typeface="Segoe" panose="020B0502040504020203" pitchFamily="34" charset="0"/>
              </a:defRPr>
            </a:lvl1pPr>
          </a:lstStyle>
          <a:p>
            <a:endParaRPr lang="en-US" kern="0" dirty="0"/>
          </a:p>
        </p:txBody>
      </p:sp>
      <p:sp>
        <p:nvSpPr>
          <p:cNvPr id="10" name="Rectangle 9"/>
          <p:cNvSpPr/>
          <p:nvPr userDrawn="1"/>
        </p:nvSpPr>
        <p:spPr>
          <a:xfrm>
            <a:off x="1" y="5707748"/>
            <a:ext cx="12192001" cy="693053"/>
          </a:xfrm>
          <a:prstGeom prst="rect">
            <a:avLst/>
          </a:prstGeom>
          <a:gradFill flip="none" rotWithShape="1">
            <a:gsLst>
              <a:gs pos="0">
                <a:schemeClr val="bg1"/>
              </a:gs>
              <a:gs pos="100000">
                <a:schemeClr val="bg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Tree>
    <p:extLst>
      <p:ext uri="{BB962C8B-B14F-4D97-AF65-F5344CB8AC3E}">
        <p14:creationId xmlns:p14="http://schemas.microsoft.com/office/powerpoint/2010/main" val="3227713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1A3F2F7-DC5A-4CCD-AA37-1409C7808454}" type="datetimeFigureOut">
              <a:rPr lang="en-US" smtClean="0"/>
              <a:t>4/15/2016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72D7A1-F3C1-4E98-BD36-2DE56269A221}" type="slidenum">
              <a:rPr lang="en-US" smtClean="0"/>
              <a:t>‹#›</a:t>
            </a:fld>
            <a:endParaRPr lang="en-US"/>
          </a:p>
        </p:txBody>
      </p:sp>
    </p:spTree>
    <p:extLst>
      <p:ext uri="{BB962C8B-B14F-4D97-AF65-F5344CB8AC3E}">
        <p14:creationId xmlns:p14="http://schemas.microsoft.com/office/powerpoint/2010/main" val="4054577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1A3F2F7-DC5A-4CCD-AA37-1409C7808454}" type="datetimeFigureOut">
              <a:rPr lang="en-US" smtClean="0"/>
              <a:t>4/15/2016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72D7A1-F3C1-4E98-BD36-2DE56269A221}" type="slidenum">
              <a:rPr lang="en-US" smtClean="0"/>
              <a:t>‹#›</a:t>
            </a:fld>
            <a:endParaRPr lang="en-US"/>
          </a:p>
        </p:txBody>
      </p:sp>
    </p:spTree>
    <p:extLst>
      <p:ext uri="{BB962C8B-B14F-4D97-AF65-F5344CB8AC3E}">
        <p14:creationId xmlns:p14="http://schemas.microsoft.com/office/powerpoint/2010/main" val="4031519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1A3F2F7-DC5A-4CCD-AA37-1409C7808454}" type="datetimeFigureOut">
              <a:rPr lang="en-US" smtClean="0"/>
              <a:t>4/15/2016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72D7A1-F3C1-4E98-BD36-2DE56269A221}" type="slidenum">
              <a:rPr lang="en-US" smtClean="0"/>
              <a:t>‹#›</a:t>
            </a:fld>
            <a:endParaRPr lang="en-US"/>
          </a:p>
        </p:txBody>
      </p:sp>
    </p:spTree>
    <p:extLst>
      <p:ext uri="{BB962C8B-B14F-4D97-AF65-F5344CB8AC3E}">
        <p14:creationId xmlns:p14="http://schemas.microsoft.com/office/powerpoint/2010/main" val="1701561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A3F2F7-DC5A-4CCD-AA37-1409C7808454}" type="datetimeFigureOut">
              <a:rPr lang="en-US" smtClean="0"/>
              <a:t>4/15/2016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72D7A1-F3C1-4E98-BD36-2DE56269A221}" type="slidenum">
              <a:rPr lang="en-US" smtClean="0"/>
              <a:t>‹#›</a:t>
            </a:fld>
            <a:endParaRPr lang="en-US"/>
          </a:p>
        </p:txBody>
      </p:sp>
    </p:spTree>
    <p:extLst>
      <p:ext uri="{BB962C8B-B14F-4D97-AF65-F5344CB8AC3E}">
        <p14:creationId xmlns:p14="http://schemas.microsoft.com/office/powerpoint/2010/main" val="2147027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A3F2F7-DC5A-4CCD-AA37-1409C7808454}" type="datetimeFigureOut">
              <a:rPr lang="en-US" smtClean="0"/>
              <a:t>4/15/2016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72D7A1-F3C1-4E98-BD36-2DE56269A221}" type="slidenum">
              <a:rPr lang="en-US" smtClean="0"/>
              <a:t>‹#›</a:t>
            </a:fld>
            <a:endParaRPr lang="en-US"/>
          </a:p>
        </p:txBody>
      </p:sp>
    </p:spTree>
    <p:extLst>
      <p:ext uri="{BB962C8B-B14F-4D97-AF65-F5344CB8AC3E}">
        <p14:creationId xmlns:p14="http://schemas.microsoft.com/office/powerpoint/2010/main" val="3778854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A3F2F7-DC5A-4CCD-AA37-1409C7808454}" type="datetimeFigureOut">
              <a:rPr lang="en-US" smtClean="0"/>
              <a:t>4/15/2016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72D7A1-F3C1-4E98-BD36-2DE56269A221}" type="slidenum">
              <a:rPr lang="en-US" smtClean="0"/>
              <a:t>‹#›</a:t>
            </a:fld>
            <a:endParaRPr lang="en-US"/>
          </a:p>
        </p:txBody>
      </p:sp>
    </p:spTree>
    <p:extLst>
      <p:ext uri="{BB962C8B-B14F-4D97-AF65-F5344CB8AC3E}">
        <p14:creationId xmlns:p14="http://schemas.microsoft.com/office/powerpoint/2010/main" val="446597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theme" Target="../theme/theme2.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A3F2F7-DC5A-4CCD-AA37-1409C7808454}" type="datetimeFigureOut">
              <a:rPr lang="en-US" smtClean="0"/>
              <a:t>4/15/2016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2D7A1-F3C1-4E98-BD36-2DE56269A221}" type="slidenum">
              <a:rPr lang="en-US" smtClean="0"/>
              <a:t>‹#›</a:t>
            </a:fld>
            <a:endParaRPr lang="en-US"/>
          </a:p>
        </p:txBody>
      </p:sp>
    </p:spTree>
    <p:extLst>
      <p:ext uri="{BB962C8B-B14F-4D97-AF65-F5344CB8AC3E}">
        <p14:creationId xmlns:p14="http://schemas.microsoft.com/office/powerpoint/2010/main" val="35070945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85" r:id="rId12"/>
    <p:sldLayoutId id="2147483686" r:id="rId13"/>
    <p:sldLayoutId id="2147483687" r:id="rId14"/>
    <p:sldLayoutId id="2147483688" r:id="rId15"/>
    <p:sldLayoutId id="2147483689" r:id="rId16"/>
    <p:sldLayoutId id="2147483691" r:id="rId17"/>
    <p:sldLayoutId id="2147483692"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9586" name="Rectangle 2"/>
          <p:cNvSpPr>
            <a:spLocks noGrp="1" noChangeArrowheads="1"/>
          </p:cNvSpPr>
          <p:nvPr>
            <p:ph type="title"/>
          </p:nvPr>
        </p:nvSpPr>
        <p:spPr bwMode="auto">
          <a:xfrm>
            <a:off x="457200" y="280989"/>
            <a:ext cx="11279717" cy="998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t>Click to edit Master title style</a:t>
            </a:r>
          </a:p>
        </p:txBody>
      </p:sp>
      <p:sp>
        <p:nvSpPr>
          <p:cNvPr id="579587" name="Rectangle 3"/>
          <p:cNvSpPr>
            <a:spLocks noGrp="1" noChangeArrowheads="1"/>
          </p:cNvSpPr>
          <p:nvPr>
            <p:ph type="body" idx="1"/>
          </p:nvPr>
        </p:nvSpPr>
        <p:spPr bwMode="auto">
          <a:xfrm>
            <a:off x="457200" y="1727200"/>
            <a:ext cx="11279717" cy="423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443753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84" r:id="rId16"/>
  </p:sldLayoutIdLst>
  <p:hf sldNum="0" hdr="0" dt="0"/>
  <p:txStyles>
    <p:titleStyle>
      <a:lvl1pPr algn="l" rtl="0" eaLnBrk="1" fontAlgn="base" hangingPunct="1">
        <a:lnSpc>
          <a:spcPct val="90000"/>
        </a:lnSpc>
        <a:spcBef>
          <a:spcPct val="0"/>
        </a:spcBef>
        <a:spcAft>
          <a:spcPct val="0"/>
        </a:spcAft>
        <a:defRPr sz="4000">
          <a:solidFill>
            <a:srgbClr val="1E4191"/>
          </a:solidFill>
          <a:latin typeface="+mj-lt"/>
          <a:ea typeface="+mj-ea"/>
          <a:cs typeface="+mj-cs"/>
        </a:defRPr>
      </a:lvl1pPr>
      <a:lvl2pPr algn="l" rtl="0" eaLnBrk="1" fontAlgn="base" hangingPunct="1">
        <a:lnSpc>
          <a:spcPct val="90000"/>
        </a:lnSpc>
        <a:spcBef>
          <a:spcPct val="0"/>
        </a:spcBef>
        <a:spcAft>
          <a:spcPct val="0"/>
        </a:spcAft>
        <a:defRPr sz="4000">
          <a:solidFill>
            <a:srgbClr val="1E4191"/>
          </a:solidFill>
          <a:latin typeface="GE Inspira Pitch" pitchFamily="34" charset="0"/>
        </a:defRPr>
      </a:lvl2pPr>
      <a:lvl3pPr algn="l" rtl="0" eaLnBrk="1" fontAlgn="base" hangingPunct="1">
        <a:lnSpc>
          <a:spcPct val="90000"/>
        </a:lnSpc>
        <a:spcBef>
          <a:spcPct val="0"/>
        </a:spcBef>
        <a:spcAft>
          <a:spcPct val="0"/>
        </a:spcAft>
        <a:defRPr sz="4000">
          <a:solidFill>
            <a:srgbClr val="1E4191"/>
          </a:solidFill>
          <a:latin typeface="GE Inspira Pitch" pitchFamily="34" charset="0"/>
        </a:defRPr>
      </a:lvl3pPr>
      <a:lvl4pPr algn="l" rtl="0" eaLnBrk="1" fontAlgn="base" hangingPunct="1">
        <a:lnSpc>
          <a:spcPct val="90000"/>
        </a:lnSpc>
        <a:spcBef>
          <a:spcPct val="0"/>
        </a:spcBef>
        <a:spcAft>
          <a:spcPct val="0"/>
        </a:spcAft>
        <a:defRPr sz="4000">
          <a:solidFill>
            <a:srgbClr val="1E4191"/>
          </a:solidFill>
          <a:latin typeface="GE Inspira Pitch" pitchFamily="34" charset="0"/>
        </a:defRPr>
      </a:lvl4pPr>
      <a:lvl5pPr algn="l" rtl="0" eaLnBrk="1" fontAlgn="base" hangingPunct="1">
        <a:lnSpc>
          <a:spcPct val="90000"/>
        </a:lnSpc>
        <a:spcBef>
          <a:spcPct val="0"/>
        </a:spcBef>
        <a:spcAft>
          <a:spcPct val="0"/>
        </a:spcAft>
        <a:defRPr sz="4000">
          <a:solidFill>
            <a:srgbClr val="1E4191"/>
          </a:solidFill>
          <a:latin typeface="GE Inspira Pitch" pitchFamily="34" charset="0"/>
        </a:defRPr>
      </a:lvl5pPr>
      <a:lvl6pPr marL="457200" algn="l" rtl="0" eaLnBrk="1" fontAlgn="base" hangingPunct="1">
        <a:lnSpc>
          <a:spcPct val="90000"/>
        </a:lnSpc>
        <a:spcBef>
          <a:spcPct val="0"/>
        </a:spcBef>
        <a:spcAft>
          <a:spcPct val="0"/>
        </a:spcAft>
        <a:defRPr sz="4000">
          <a:solidFill>
            <a:srgbClr val="1E4191"/>
          </a:solidFill>
          <a:latin typeface="GE Inspira Pitch" pitchFamily="34" charset="0"/>
        </a:defRPr>
      </a:lvl6pPr>
      <a:lvl7pPr marL="914400" algn="l" rtl="0" eaLnBrk="1" fontAlgn="base" hangingPunct="1">
        <a:lnSpc>
          <a:spcPct val="90000"/>
        </a:lnSpc>
        <a:spcBef>
          <a:spcPct val="0"/>
        </a:spcBef>
        <a:spcAft>
          <a:spcPct val="0"/>
        </a:spcAft>
        <a:defRPr sz="4000">
          <a:solidFill>
            <a:srgbClr val="1E4191"/>
          </a:solidFill>
          <a:latin typeface="GE Inspira Pitch" pitchFamily="34" charset="0"/>
        </a:defRPr>
      </a:lvl7pPr>
      <a:lvl8pPr marL="1371600" algn="l" rtl="0" eaLnBrk="1" fontAlgn="base" hangingPunct="1">
        <a:lnSpc>
          <a:spcPct val="90000"/>
        </a:lnSpc>
        <a:spcBef>
          <a:spcPct val="0"/>
        </a:spcBef>
        <a:spcAft>
          <a:spcPct val="0"/>
        </a:spcAft>
        <a:defRPr sz="4000">
          <a:solidFill>
            <a:srgbClr val="1E4191"/>
          </a:solidFill>
          <a:latin typeface="GE Inspira Pitch" pitchFamily="34" charset="0"/>
        </a:defRPr>
      </a:lvl8pPr>
      <a:lvl9pPr marL="1828800" algn="l" rtl="0" eaLnBrk="1" fontAlgn="base" hangingPunct="1">
        <a:lnSpc>
          <a:spcPct val="90000"/>
        </a:lnSpc>
        <a:spcBef>
          <a:spcPct val="0"/>
        </a:spcBef>
        <a:spcAft>
          <a:spcPct val="0"/>
        </a:spcAft>
        <a:defRPr sz="4000">
          <a:solidFill>
            <a:srgbClr val="1E4191"/>
          </a:solidFill>
          <a:latin typeface="GE Inspira Pitch" pitchFamily="34" charset="0"/>
        </a:defRPr>
      </a:lvl9pPr>
    </p:titleStyle>
    <p:bodyStyle>
      <a:lvl1pPr algn="l" rtl="0" eaLnBrk="1" fontAlgn="base" hangingPunct="1">
        <a:lnSpc>
          <a:spcPct val="90000"/>
        </a:lnSpc>
        <a:spcBef>
          <a:spcPct val="50000"/>
        </a:spcBef>
        <a:spcAft>
          <a:spcPct val="0"/>
        </a:spcAft>
        <a:buClr>
          <a:srgbClr val="004880"/>
        </a:buClr>
        <a:defRPr sz="3200">
          <a:solidFill>
            <a:srgbClr val="1E4191"/>
          </a:solidFill>
          <a:latin typeface="+mn-lt"/>
          <a:ea typeface="+mn-ea"/>
          <a:cs typeface="+mn-cs"/>
        </a:defRPr>
      </a:lvl1pPr>
      <a:lvl2pPr marL="341313" indent="-339725" algn="l" rtl="0" eaLnBrk="1" fontAlgn="base" hangingPunct="1">
        <a:lnSpc>
          <a:spcPct val="90000"/>
        </a:lnSpc>
        <a:spcBef>
          <a:spcPct val="30000"/>
        </a:spcBef>
        <a:spcAft>
          <a:spcPct val="0"/>
        </a:spcAft>
        <a:buClr>
          <a:srgbClr val="004880"/>
        </a:buClr>
        <a:buFont typeface="GE Inspira Pitch" pitchFamily="34" charset="0"/>
        <a:buChar char="•"/>
        <a:defRPr sz="3200">
          <a:solidFill>
            <a:srgbClr val="1E4191"/>
          </a:solidFill>
          <a:latin typeface="+mn-lt"/>
        </a:defRPr>
      </a:lvl2pPr>
      <a:lvl3pPr marL="744538" indent="-288925" algn="l" rtl="0" eaLnBrk="1" fontAlgn="base" hangingPunct="1">
        <a:lnSpc>
          <a:spcPct val="90000"/>
        </a:lnSpc>
        <a:spcBef>
          <a:spcPct val="20000"/>
        </a:spcBef>
        <a:spcAft>
          <a:spcPct val="0"/>
        </a:spcAft>
        <a:buClr>
          <a:srgbClr val="004880"/>
        </a:buClr>
        <a:buChar char="–"/>
        <a:defRPr sz="3200">
          <a:solidFill>
            <a:srgbClr val="1E4191"/>
          </a:solidFill>
          <a:latin typeface="+mn-lt"/>
        </a:defRPr>
      </a:lvl3pPr>
      <a:lvl4pPr marL="1146175" indent="-287338" algn="l" rtl="0" eaLnBrk="1" fontAlgn="base" hangingPunct="1">
        <a:lnSpc>
          <a:spcPct val="90000"/>
        </a:lnSpc>
        <a:spcBef>
          <a:spcPct val="10000"/>
        </a:spcBef>
        <a:spcAft>
          <a:spcPct val="0"/>
        </a:spcAft>
        <a:buClr>
          <a:srgbClr val="004880"/>
        </a:buClr>
        <a:buChar char="–"/>
        <a:defRPr sz="3200">
          <a:solidFill>
            <a:srgbClr val="1E4191"/>
          </a:solidFill>
          <a:latin typeface="+mn-lt"/>
        </a:defRPr>
      </a:lvl4pPr>
      <a:lvl5pPr marL="1546225" indent="-285750" algn="l" rtl="0" eaLnBrk="1" fontAlgn="base" hangingPunct="1">
        <a:lnSpc>
          <a:spcPct val="90000"/>
        </a:lnSpc>
        <a:spcBef>
          <a:spcPts val="240"/>
        </a:spcBef>
        <a:spcAft>
          <a:spcPct val="0"/>
        </a:spcAft>
        <a:buClr>
          <a:srgbClr val="004880"/>
        </a:buClr>
        <a:buChar char="–"/>
        <a:defRPr sz="3200">
          <a:solidFill>
            <a:srgbClr val="1E4191"/>
          </a:solidFill>
          <a:latin typeface="+mn-lt"/>
        </a:defRPr>
      </a:lvl5pPr>
      <a:lvl6pPr marL="2003425" indent="-285750" algn="l" rtl="0" eaLnBrk="1" fontAlgn="base" hangingPunct="1">
        <a:lnSpc>
          <a:spcPct val="90000"/>
        </a:lnSpc>
        <a:spcBef>
          <a:spcPct val="0"/>
        </a:spcBef>
        <a:spcAft>
          <a:spcPct val="0"/>
        </a:spcAft>
        <a:buClr>
          <a:srgbClr val="004880"/>
        </a:buClr>
        <a:buChar char="–"/>
        <a:defRPr sz="3200">
          <a:solidFill>
            <a:srgbClr val="1E4191"/>
          </a:solidFill>
          <a:latin typeface="+mn-lt"/>
        </a:defRPr>
      </a:lvl6pPr>
      <a:lvl7pPr marL="2460625" indent="-285750" algn="l" rtl="0" eaLnBrk="1" fontAlgn="base" hangingPunct="1">
        <a:lnSpc>
          <a:spcPct val="90000"/>
        </a:lnSpc>
        <a:spcBef>
          <a:spcPct val="0"/>
        </a:spcBef>
        <a:spcAft>
          <a:spcPct val="0"/>
        </a:spcAft>
        <a:buClr>
          <a:srgbClr val="004880"/>
        </a:buClr>
        <a:buChar char="–"/>
        <a:defRPr sz="3200">
          <a:solidFill>
            <a:srgbClr val="1E4191"/>
          </a:solidFill>
          <a:latin typeface="+mn-lt"/>
        </a:defRPr>
      </a:lvl7pPr>
      <a:lvl8pPr marL="2917825" indent="-285750" algn="l" rtl="0" eaLnBrk="1" fontAlgn="base" hangingPunct="1">
        <a:lnSpc>
          <a:spcPct val="90000"/>
        </a:lnSpc>
        <a:spcBef>
          <a:spcPct val="0"/>
        </a:spcBef>
        <a:spcAft>
          <a:spcPct val="0"/>
        </a:spcAft>
        <a:buClr>
          <a:srgbClr val="004880"/>
        </a:buClr>
        <a:buChar char="–"/>
        <a:defRPr sz="3200">
          <a:solidFill>
            <a:srgbClr val="1E4191"/>
          </a:solidFill>
          <a:latin typeface="+mn-lt"/>
        </a:defRPr>
      </a:lvl8pPr>
      <a:lvl9pPr marL="3375025" indent="-285750" algn="l" rtl="0" eaLnBrk="1" fontAlgn="base" hangingPunct="1">
        <a:lnSpc>
          <a:spcPct val="90000"/>
        </a:lnSpc>
        <a:spcBef>
          <a:spcPct val="0"/>
        </a:spcBef>
        <a:spcAft>
          <a:spcPct val="0"/>
        </a:spcAft>
        <a:buClr>
          <a:srgbClr val="004880"/>
        </a:buClr>
        <a:buChar char="–"/>
        <a:defRPr sz="3200">
          <a:solidFill>
            <a:srgbClr val="1E419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33.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png"/><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image" Target="../media/image7.emf"/><Relationship Id="rId7" Type="http://schemas.openxmlformats.org/officeDocument/2006/relationships/image" Target="../media/image11.emf"/><Relationship Id="rId2" Type="http://schemas.openxmlformats.org/officeDocument/2006/relationships/image" Target="../media/image6.emf"/><Relationship Id="rId1" Type="http://schemas.openxmlformats.org/officeDocument/2006/relationships/slideLayout" Target="../slideLayouts/slideLayout14.xml"/><Relationship Id="rId6" Type="http://schemas.openxmlformats.org/officeDocument/2006/relationships/image" Target="../media/image10.emf"/><Relationship Id="rId11" Type="http://schemas.openxmlformats.org/officeDocument/2006/relationships/image" Target="../media/image15.emf"/><Relationship Id="rId5" Type="http://schemas.openxmlformats.org/officeDocument/2006/relationships/image" Target="../media/image9.emf"/><Relationship Id="rId10" Type="http://schemas.openxmlformats.org/officeDocument/2006/relationships/image" Target="../media/image14.emf"/><Relationship Id="rId4" Type="http://schemas.openxmlformats.org/officeDocument/2006/relationships/image" Target="../media/image8.emf"/><Relationship Id="rId9" Type="http://schemas.openxmlformats.org/officeDocument/2006/relationships/image" Target="../media/image1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3"/>
          <p:cNvSpPr/>
          <p:nvPr/>
        </p:nvSpPr>
        <p:spPr>
          <a:xfrm>
            <a:off x="7885506" y="1006404"/>
            <a:ext cx="1381125" cy="1381125"/>
          </a:xfrm>
          <a:custGeom>
            <a:avLst/>
            <a:gdLst/>
            <a:ahLst/>
            <a:cxnLst/>
            <a:rect l="l" t="t" r="r" b="b"/>
            <a:pathLst>
              <a:path w="1381125" h="1381125">
                <a:moveTo>
                  <a:pt x="1380655" y="690321"/>
                </a:moveTo>
                <a:lnTo>
                  <a:pt x="1379062" y="737584"/>
                </a:lnTo>
                <a:lnTo>
                  <a:pt x="1374353" y="783993"/>
                </a:lnTo>
                <a:lnTo>
                  <a:pt x="1366629" y="829445"/>
                </a:lnTo>
                <a:lnTo>
                  <a:pt x="1355995" y="873835"/>
                </a:lnTo>
                <a:lnTo>
                  <a:pt x="1342552" y="917063"/>
                </a:lnTo>
                <a:lnTo>
                  <a:pt x="1326404" y="959025"/>
                </a:lnTo>
                <a:lnTo>
                  <a:pt x="1307653" y="999618"/>
                </a:lnTo>
                <a:lnTo>
                  <a:pt x="1286403" y="1038739"/>
                </a:lnTo>
                <a:lnTo>
                  <a:pt x="1262755" y="1076286"/>
                </a:lnTo>
                <a:lnTo>
                  <a:pt x="1236814" y="1112155"/>
                </a:lnTo>
                <a:lnTo>
                  <a:pt x="1208681" y="1146245"/>
                </a:lnTo>
                <a:lnTo>
                  <a:pt x="1178459" y="1178452"/>
                </a:lnTo>
                <a:lnTo>
                  <a:pt x="1146253" y="1208672"/>
                </a:lnTo>
                <a:lnTo>
                  <a:pt x="1112163" y="1236805"/>
                </a:lnTo>
                <a:lnTo>
                  <a:pt x="1076293" y="1262746"/>
                </a:lnTo>
                <a:lnTo>
                  <a:pt x="1038746" y="1286393"/>
                </a:lnTo>
                <a:lnTo>
                  <a:pt x="999625" y="1307643"/>
                </a:lnTo>
                <a:lnTo>
                  <a:pt x="959032" y="1326393"/>
                </a:lnTo>
                <a:lnTo>
                  <a:pt x="917071" y="1342541"/>
                </a:lnTo>
                <a:lnTo>
                  <a:pt x="873844" y="1355983"/>
                </a:lnTo>
                <a:lnTo>
                  <a:pt x="829454" y="1366617"/>
                </a:lnTo>
                <a:lnTo>
                  <a:pt x="784003" y="1374340"/>
                </a:lnTo>
                <a:lnTo>
                  <a:pt x="737596" y="1379049"/>
                </a:lnTo>
                <a:lnTo>
                  <a:pt x="690333" y="1380642"/>
                </a:lnTo>
                <a:lnTo>
                  <a:pt x="643070" y="1379049"/>
                </a:lnTo>
                <a:lnTo>
                  <a:pt x="596661" y="1374340"/>
                </a:lnTo>
                <a:lnTo>
                  <a:pt x="551209" y="1366617"/>
                </a:lnTo>
                <a:lnTo>
                  <a:pt x="506818" y="1355983"/>
                </a:lnTo>
                <a:lnTo>
                  <a:pt x="463589" y="1342541"/>
                </a:lnTo>
                <a:lnTo>
                  <a:pt x="421627" y="1326393"/>
                </a:lnTo>
                <a:lnTo>
                  <a:pt x="381034" y="1307643"/>
                </a:lnTo>
                <a:lnTo>
                  <a:pt x="341912" y="1286393"/>
                </a:lnTo>
                <a:lnTo>
                  <a:pt x="304364" y="1262746"/>
                </a:lnTo>
                <a:lnTo>
                  <a:pt x="268494" y="1236805"/>
                </a:lnTo>
                <a:lnTo>
                  <a:pt x="234404" y="1208672"/>
                </a:lnTo>
                <a:lnTo>
                  <a:pt x="202196" y="1178452"/>
                </a:lnTo>
                <a:lnTo>
                  <a:pt x="171975" y="1146245"/>
                </a:lnTo>
                <a:lnTo>
                  <a:pt x="143841" y="1112155"/>
                </a:lnTo>
                <a:lnTo>
                  <a:pt x="117900" y="1076286"/>
                </a:lnTo>
                <a:lnTo>
                  <a:pt x="94252" y="1038739"/>
                </a:lnTo>
                <a:lnTo>
                  <a:pt x="73001" y="999618"/>
                </a:lnTo>
                <a:lnTo>
                  <a:pt x="54250" y="959025"/>
                </a:lnTo>
                <a:lnTo>
                  <a:pt x="38102" y="917063"/>
                </a:lnTo>
                <a:lnTo>
                  <a:pt x="24659" y="873835"/>
                </a:lnTo>
                <a:lnTo>
                  <a:pt x="14025" y="829445"/>
                </a:lnTo>
                <a:lnTo>
                  <a:pt x="6302" y="783993"/>
                </a:lnTo>
                <a:lnTo>
                  <a:pt x="1592" y="737584"/>
                </a:lnTo>
                <a:lnTo>
                  <a:pt x="0" y="690321"/>
                </a:lnTo>
                <a:lnTo>
                  <a:pt x="1592" y="643057"/>
                </a:lnTo>
                <a:lnTo>
                  <a:pt x="6302" y="596648"/>
                </a:lnTo>
                <a:lnTo>
                  <a:pt x="14025" y="551197"/>
                </a:lnTo>
                <a:lnTo>
                  <a:pt x="24659" y="506806"/>
                </a:lnTo>
                <a:lnTo>
                  <a:pt x="38102" y="463578"/>
                </a:lnTo>
                <a:lnTo>
                  <a:pt x="54250" y="421616"/>
                </a:lnTo>
                <a:lnTo>
                  <a:pt x="73001" y="381024"/>
                </a:lnTo>
                <a:lnTo>
                  <a:pt x="94252" y="341902"/>
                </a:lnTo>
                <a:lnTo>
                  <a:pt x="117900" y="304355"/>
                </a:lnTo>
                <a:lnTo>
                  <a:pt x="143841" y="268486"/>
                </a:lnTo>
                <a:lnTo>
                  <a:pt x="171975" y="234396"/>
                </a:lnTo>
                <a:lnTo>
                  <a:pt x="202196" y="202190"/>
                </a:lnTo>
                <a:lnTo>
                  <a:pt x="234404" y="171969"/>
                </a:lnTo>
                <a:lnTo>
                  <a:pt x="268494" y="143837"/>
                </a:lnTo>
                <a:lnTo>
                  <a:pt x="304364" y="117895"/>
                </a:lnTo>
                <a:lnTo>
                  <a:pt x="341912" y="94249"/>
                </a:lnTo>
                <a:lnTo>
                  <a:pt x="381034" y="72999"/>
                </a:lnTo>
                <a:lnTo>
                  <a:pt x="421627" y="54248"/>
                </a:lnTo>
                <a:lnTo>
                  <a:pt x="463589" y="38101"/>
                </a:lnTo>
                <a:lnTo>
                  <a:pt x="506818" y="24658"/>
                </a:lnTo>
                <a:lnTo>
                  <a:pt x="551209" y="14024"/>
                </a:lnTo>
                <a:lnTo>
                  <a:pt x="596661" y="6301"/>
                </a:lnTo>
                <a:lnTo>
                  <a:pt x="643070" y="1592"/>
                </a:lnTo>
                <a:lnTo>
                  <a:pt x="690333" y="0"/>
                </a:lnTo>
                <a:lnTo>
                  <a:pt x="737596" y="1592"/>
                </a:lnTo>
                <a:lnTo>
                  <a:pt x="784003" y="6301"/>
                </a:lnTo>
                <a:lnTo>
                  <a:pt x="829454" y="14024"/>
                </a:lnTo>
                <a:lnTo>
                  <a:pt x="873844" y="24658"/>
                </a:lnTo>
                <a:lnTo>
                  <a:pt x="917071" y="38101"/>
                </a:lnTo>
                <a:lnTo>
                  <a:pt x="959032" y="54248"/>
                </a:lnTo>
                <a:lnTo>
                  <a:pt x="999625" y="72999"/>
                </a:lnTo>
                <a:lnTo>
                  <a:pt x="1038746" y="94249"/>
                </a:lnTo>
                <a:lnTo>
                  <a:pt x="1076293" y="117895"/>
                </a:lnTo>
                <a:lnTo>
                  <a:pt x="1112163" y="143837"/>
                </a:lnTo>
                <a:lnTo>
                  <a:pt x="1146253" y="171969"/>
                </a:lnTo>
                <a:lnTo>
                  <a:pt x="1178459" y="202190"/>
                </a:lnTo>
                <a:lnTo>
                  <a:pt x="1208681" y="234396"/>
                </a:lnTo>
                <a:lnTo>
                  <a:pt x="1236814" y="268486"/>
                </a:lnTo>
                <a:lnTo>
                  <a:pt x="1262755" y="304355"/>
                </a:lnTo>
                <a:lnTo>
                  <a:pt x="1286403" y="341902"/>
                </a:lnTo>
                <a:lnTo>
                  <a:pt x="1307653" y="381024"/>
                </a:lnTo>
                <a:lnTo>
                  <a:pt x="1326404" y="421616"/>
                </a:lnTo>
                <a:lnTo>
                  <a:pt x="1342552" y="463578"/>
                </a:lnTo>
                <a:lnTo>
                  <a:pt x="1355995" y="506806"/>
                </a:lnTo>
                <a:lnTo>
                  <a:pt x="1366629" y="551197"/>
                </a:lnTo>
                <a:lnTo>
                  <a:pt x="1374353" y="596648"/>
                </a:lnTo>
                <a:lnTo>
                  <a:pt x="1379062" y="643057"/>
                </a:lnTo>
                <a:lnTo>
                  <a:pt x="1380655" y="690321"/>
                </a:lnTo>
                <a:close/>
              </a:path>
            </a:pathLst>
          </a:custGeom>
          <a:ln w="25565">
            <a:solidFill>
              <a:srgbClr val="FFFFFF"/>
            </a:solidFill>
          </a:ln>
        </p:spPr>
        <p:txBody>
          <a:bodyPr wrap="square" lIns="0" tIns="0" rIns="0" bIns="0" rtlCol="0"/>
          <a:lstStyle/>
          <a:p>
            <a:endParaRPr/>
          </a:p>
        </p:txBody>
      </p:sp>
      <p:sp>
        <p:nvSpPr>
          <p:cNvPr id="6" name="object 4"/>
          <p:cNvSpPr/>
          <p:nvPr/>
        </p:nvSpPr>
        <p:spPr>
          <a:xfrm>
            <a:off x="0" y="0"/>
            <a:ext cx="12192000" cy="6858000"/>
          </a:xfrm>
          <a:custGeom>
            <a:avLst/>
            <a:gdLst/>
            <a:ahLst/>
            <a:cxnLst/>
            <a:rect l="l" t="t" r="r" b="b"/>
            <a:pathLst>
              <a:path w="10058400" h="7772400">
                <a:moveTo>
                  <a:pt x="10058400" y="7772400"/>
                </a:moveTo>
                <a:lnTo>
                  <a:pt x="0" y="7772400"/>
                </a:lnTo>
                <a:lnTo>
                  <a:pt x="0" y="0"/>
                </a:lnTo>
                <a:lnTo>
                  <a:pt x="10058400" y="0"/>
                </a:lnTo>
                <a:lnTo>
                  <a:pt x="10058400" y="7772400"/>
                </a:lnTo>
                <a:close/>
              </a:path>
            </a:pathLst>
          </a:custGeom>
          <a:solidFill>
            <a:srgbClr val="006AA5"/>
          </a:solidFill>
        </p:spPr>
        <p:txBody>
          <a:bodyPr wrap="square" lIns="0" tIns="0" rIns="0" bIns="0" rtlCol="0"/>
          <a:lstStyle/>
          <a:p>
            <a:endParaRPr/>
          </a:p>
        </p:txBody>
      </p:sp>
      <p:sp>
        <p:nvSpPr>
          <p:cNvPr id="7" name="object 5"/>
          <p:cNvSpPr/>
          <p:nvPr/>
        </p:nvSpPr>
        <p:spPr>
          <a:xfrm>
            <a:off x="0" y="3453197"/>
            <a:ext cx="7298055" cy="3369945"/>
          </a:xfrm>
          <a:custGeom>
            <a:avLst/>
            <a:gdLst/>
            <a:ahLst/>
            <a:cxnLst/>
            <a:rect l="l" t="t" r="r" b="b"/>
            <a:pathLst>
              <a:path w="7298055" h="3369945">
                <a:moveTo>
                  <a:pt x="0" y="0"/>
                </a:moveTo>
                <a:lnTo>
                  <a:pt x="0" y="3369868"/>
                </a:lnTo>
                <a:lnTo>
                  <a:pt x="7297737" y="3369868"/>
                </a:lnTo>
                <a:lnTo>
                  <a:pt x="5823851" y="5359"/>
                </a:lnTo>
                <a:lnTo>
                  <a:pt x="0" y="0"/>
                </a:lnTo>
                <a:close/>
              </a:path>
            </a:pathLst>
          </a:custGeom>
          <a:solidFill>
            <a:srgbClr val="006CB7"/>
          </a:solidFill>
        </p:spPr>
        <p:txBody>
          <a:bodyPr wrap="square" lIns="0" tIns="0" rIns="0" bIns="0" rtlCol="0"/>
          <a:lstStyle/>
          <a:p>
            <a:endParaRPr/>
          </a:p>
        </p:txBody>
      </p:sp>
      <p:sp>
        <p:nvSpPr>
          <p:cNvPr id="8" name="object 6"/>
          <p:cNvSpPr/>
          <p:nvPr/>
        </p:nvSpPr>
        <p:spPr>
          <a:xfrm>
            <a:off x="633614" y="811994"/>
            <a:ext cx="2237740" cy="2237740"/>
          </a:xfrm>
          <a:custGeom>
            <a:avLst/>
            <a:gdLst/>
            <a:ahLst/>
            <a:cxnLst/>
            <a:rect l="l" t="t" r="r" b="b"/>
            <a:pathLst>
              <a:path w="2237740" h="2237740">
                <a:moveTo>
                  <a:pt x="2237168" y="1118590"/>
                </a:moveTo>
                <a:lnTo>
                  <a:pt x="2236135" y="1167112"/>
                </a:lnTo>
                <a:lnTo>
                  <a:pt x="2233062" y="1215106"/>
                </a:lnTo>
                <a:lnTo>
                  <a:pt x="2227993" y="1262530"/>
                </a:lnTo>
                <a:lnTo>
                  <a:pt x="2220968" y="1309342"/>
                </a:lnTo>
                <a:lnTo>
                  <a:pt x="2212031" y="1355501"/>
                </a:lnTo>
                <a:lnTo>
                  <a:pt x="2201222" y="1400963"/>
                </a:lnTo>
                <a:lnTo>
                  <a:pt x="2188584" y="1445687"/>
                </a:lnTo>
                <a:lnTo>
                  <a:pt x="2174160" y="1489632"/>
                </a:lnTo>
                <a:lnTo>
                  <a:pt x="2157990" y="1532755"/>
                </a:lnTo>
                <a:lnTo>
                  <a:pt x="2140117" y="1575014"/>
                </a:lnTo>
                <a:lnTo>
                  <a:pt x="2120582" y="1616368"/>
                </a:lnTo>
                <a:lnTo>
                  <a:pt x="2099428" y="1656773"/>
                </a:lnTo>
                <a:lnTo>
                  <a:pt x="2076698" y="1696190"/>
                </a:lnTo>
                <a:lnTo>
                  <a:pt x="2052431" y="1734574"/>
                </a:lnTo>
                <a:lnTo>
                  <a:pt x="2026672" y="1771885"/>
                </a:lnTo>
                <a:lnTo>
                  <a:pt x="1999461" y="1808080"/>
                </a:lnTo>
                <a:lnTo>
                  <a:pt x="1970841" y="1843118"/>
                </a:lnTo>
                <a:lnTo>
                  <a:pt x="1940853" y="1876956"/>
                </a:lnTo>
                <a:lnTo>
                  <a:pt x="1909540" y="1909552"/>
                </a:lnTo>
                <a:lnTo>
                  <a:pt x="1876943" y="1940866"/>
                </a:lnTo>
                <a:lnTo>
                  <a:pt x="1843105" y="1970853"/>
                </a:lnTo>
                <a:lnTo>
                  <a:pt x="1808067" y="1999474"/>
                </a:lnTo>
                <a:lnTo>
                  <a:pt x="1771872" y="2026685"/>
                </a:lnTo>
                <a:lnTo>
                  <a:pt x="1734561" y="2052444"/>
                </a:lnTo>
                <a:lnTo>
                  <a:pt x="1696177" y="2076710"/>
                </a:lnTo>
                <a:lnTo>
                  <a:pt x="1656761" y="2099441"/>
                </a:lnTo>
                <a:lnTo>
                  <a:pt x="1616355" y="2120595"/>
                </a:lnTo>
                <a:lnTo>
                  <a:pt x="1575002" y="2140129"/>
                </a:lnTo>
                <a:lnTo>
                  <a:pt x="1532742" y="2158002"/>
                </a:lnTo>
                <a:lnTo>
                  <a:pt x="1489620" y="2174172"/>
                </a:lnTo>
                <a:lnTo>
                  <a:pt x="1445675" y="2188597"/>
                </a:lnTo>
                <a:lnTo>
                  <a:pt x="1400950" y="2201235"/>
                </a:lnTo>
                <a:lnTo>
                  <a:pt x="1355488" y="2212043"/>
                </a:lnTo>
                <a:lnTo>
                  <a:pt x="1309330" y="2220981"/>
                </a:lnTo>
                <a:lnTo>
                  <a:pt x="1262518" y="2228005"/>
                </a:lnTo>
                <a:lnTo>
                  <a:pt x="1215093" y="2233075"/>
                </a:lnTo>
                <a:lnTo>
                  <a:pt x="1167099" y="2236147"/>
                </a:lnTo>
                <a:lnTo>
                  <a:pt x="1118577" y="2237181"/>
                </a:lnTo>
                <a:lnTo>
                  <a:pt x="1070055" y="2236147"/>
                </a:lnTo>
                <a:lnTo>
                  <a:pt x="1022061" y="2233075"/>
                </a:lnTo>
                <a:lnTo>
                  <a:pt x="974638" y="2228005"/>
                </a:lnTo>
                <a:lnTo>
                  <a:pt x="927826" y="2220981"/>
                </a:lnTo>
                <a:lnTo>
                  <a:pt x="881668" y="2212043"/>
                </a:lnTo>
                <a:lnTo>
                  <a:pt x="836205" y="2201235"/>
                </a:lnTo>
                <a:lnTo>
                  <a:pt x="791481" y="2188597"/>
                </a:lnTo>
                <a:lnTo>
                  <a:pt x="747537" y="2174172"/>
                </a:lnTo>
                <a:lnTo>
                  <a:pt x="704414" y="2158002"/>
                </a:lnTo>
                <a:lnTo>
                  <a:pt x="662155" y="2140129"/>
                </a:lnTo>
                <a:lnTo>
                  <a:pt x="620802" y="2120595"/>
                </a:lnTo>
                <a:lnTo>
                  <a:pt x="580397" y="2099441"/>
                </a:lnTo>
                <a:lnTo>
                  <a:pt x="540981" y="2076710"/>
                </a:lnTo>
                <a:lnTo>
                  <a:pt x="502597" y="2052444"/>
                </a:lnTo>
                <a:lnTo>
                  <a:pt x="465287" y="2026685"/>
                </a:lnTo>
                <a:lnTo>
                  <a:pt x="429092" y="1999474"/>
                </a:lnTo>
                <a:lnTo>
                  <a:pt x="394055" y="1970853"/>
                </a:lnTo>
                <a:lnTo>
                  <a:pt x="360218" y="1940866"/>
                </a:lnTo>
                <a:lnTo>
                  <a:pt x="327621" y="1909552"/>
                </a:lnTo>
                <a:lnTo>
                  <a:pt x="296309" y="1876956"/>
                </a:lnTo>
                <a:lnTo>
                  <a:pt x="266322" y="1843118"/>
                </a:lnTo>
                <a:lnTo>
                  <a:pt x="237702" y="1808080"/>
                </a:lnTo>
                <a:lnTo>
                  <a:pt x="210491" y="1771885"/>
                </a:lnTo>
                <a:lnTo>
                  <a:pt x="184732" y="1734574"/>
                </a:lnTo>
                <a:lnTo>
                  <a:pt x="160466" y="1696190"/>
                </a:lnTo>
                <a:lnTo>
                  <a:pt x="137736" y="1656773"/>
                </a:lnTo>
                <a:lnTo>
                  <a:pt x="116583" y="1616368"/>
                </a:lnTo>
                <a:lnTo>
                  <a:pt x="97049" y="1575014"/>
                </a:lnTo>
                <a:lnTo>
                  <a:pt x="79176" y="1532755"/>
                </a:lnTo>
                <a:lnTo>
                  <a:pt x="63006" y="1489632"/>
                </a:lnTo>
                <a:lnTo>
                  <a:pt x="48582" y="1445687"/>
                </a:lnTo>
                <a:lnTo>
                  <a:pt x="35945" y="1400963"/>
                </a:lnTo>
                <a:lnTo>
                  <a:pt x="25136" y="1355501"/>
                </a:lnTo>
                <a:lnTo>
                  <a:pt x="16199" y="1309342"/>
                </a:lnTo>
                <a:lnTo>
                  <a:pt x="9175" y="1262530"/>
                </a:lnTo>
                <a:lnTo>
                  <a:pt x="4105" y="1215106"/>
                </a:lnTo>
                <a:lnTo>
                  <a:pt x="1033" y="1167112"/>
                </a:lnTo>
                <a:lnTo>
                  <a:pt x="0" y="1118590"/>
                </a:lnTo>
                <a:lnTo>
                  <a:pt x="1033" y="1070068"/>
                </a:lnTo>
                <a:lnTo>
                  <a:pt x="4105" y="1022074"/>
                </a:lnTo>
                <a:lnTo>
                  <a:pt x="9175" y="974650"/>
                </a:lnTo>
                <a:lnTo>
                  <a:pt x="16199" y="927838"/>
                </a:lnTo>
                <a:lnTo>
                  <a:pt x="25136" y="881680"/>
                </a:lnTo>
                <a:lnTo>
                  <a:pt x="35945" y="836217"/>
                </a:lnTo>
                <a:lnTo>
                  <a:pt x="48582" y="791493"/>
                </a:lnTo>
                <a:lnTo>
                  <a:pt x="63006" y="747548"/>
                </a:lnTo>
                <a:lnTo>
                  <a:pt x="79176" y="704425"/>
                </a:lnTo>
                <a:lnTo>
                  <a:pt x="97049" y="662166"/>
                </a:lnTo>
                <a:lnTo>
                  <a:pt x="116583" y="620812"/>
                </a:lnTo>
                <a:lnTo>
                  <a:pt x="137736" y="580407"/>
                </a:lnTo>
                <a:lnTo>
                  <a:pt x="160466" y="540991"/>
                </a:lnTo>
                <a:lnTo>
                  <a:pt x="184732" y="502606"/>
                </a:lnTo>
                <a:lnTo>
                  <a:pt x="210491" y="465295"/>
                </a:lnTo>
                <a:lnTo>
                  <a:pt x="237702" y="429100"/>
                </a:lnTo>
                <a:lnTo>
                  <a:pt x="266322" y="394063"/>
                </a:lnTo>
                <a:lnTo>
                  <a:pt x="296309" y="360224"/>
                </a:lnTo>
                <a:lnTo>
                  <a:pt x="327621" y="327628"/>
                </a:lnTo>
                <a:lnTo>
                  <a:pt x="360218" y="296315"/>
                </a:lnTo>
                <a:lnTo>
                  <a:pt x="394055" y="266327"/>
                </a:lnTo>
                <a:lnTo>
                  <a:pt x="429092" y="237707"/>
                </a:lnTo>
                <a:lnTo>
                  <a:pt x="465287" y="210496"/>
                </a:lnTo>
                <a:lnTo>
                  <a:pt x="502597" y="184736"/>
                </a:lnTo>
                <a:lnTo>
                  <a:pt x="540981" y="160470"/>
                </a:lnTo>
                <a:lnTo>
                  <a:pt x="580397" y="137739"/>
                </a:lnTo>
                <a:lnTo>
                  <a:pt x="620802" y="116585"/>
                </a:lnTo>
                <a:lnTo>
                  <a:pt x="662155" y="97051"/>
                </a:lnTo>
                <a:lnTo>
                  <a:pt x="704414" y="79178"/>
                </a:lnTo>
                <a:lnTo>
                  <a:pt x="747537" y="63008"/>
                </a:lnTo>
                <a:lnTo>
                  <a:pt x="791481" y="48583"/>
                </a:lnTo>
                <a:lnTo>
                  <a:pt x="836205" y="35945"/>
                </a:lnTo>
                <a:lnTo>
                  <a:pt x="881668" y="25137"/>
                </a:lnTo>
                <a:lnTo>
                  <a:pt x="927826" y="16199"/>
                </a:lnTo>
                <a:lnTo>
                  <a:pt x="974638" y="9175"/>
                </a:lnTo>
                <a:lnTo>
                  <a:pt x="1022061" y="4105"/>
                </a:lnTo>
                <a:lnTo>
                  <a:pt x="1070055" y="1033"/>
                </a:lnTo>
                <a:lnTo>
                  <a:pt x="1118577" y="0"/>
                </a:lnTo>
                <a:lnTo>
                  <a:pt x="1167099" y="1033"/>
                </a:lnTo>
                <a:lnTo>
                  <a:pt x="1215093" y="4105"/>
                </a:lnTo>
                <a:lnTo>
                  <a:pt x="1262518" y="9175"/>
                </a:lnTo>
                <a:lnTo>
                  <a:pt x="1309330" y="16199"/>
                </a:lnTo>
                <a:lnTo>
                  <a:pt x="1355488" y="25137"/>
                </a:lnTo>
                <a:lnTo>
                  <a:pt x="1400950" y="35945"/>
                </a:lnTo>
                <a:lnTo>
                  <a:pt x="1445675" y="48583"/>
                </a:lnTo>
                <a:lnTo>
                  <a:pt x="1489620" y="63008"/>
                </a:lnTo>
                <a:lnTo>
                  <a:pt x="1532742" y="79178"/>
                </a:lnTo>
                <a:lnTo>
                  <a:pt x="1575002" y="97051"/>
                </a:lnTo>
                <a:lnTo>
                  <a:pt x="1616355" y="116585"/>
                </a:lnTo>
                <a:lnTo>
                  <a:pt x="1656761" y="137739"/>
                </a:lnTo>
                <a:lnTo>
                  <a:pt x="1696177" y="160470"/>
                </a:lnTo>
                <a:lnTo>
                  <a:pt x="1734561" y="184736"/>
                </a:lnTo>
                <a:lnTo>
                  <a:pt x="1771872" y="210496"/>
                </a:lnTo>
                <a:lnTo>
                  <a:pt x="1808067" y="237707"/>
                </a:lnTo>
                <a:lnTo>
                  <a:pt x="1843105" y="266327"/>
                </a:lnTo>
                <a:lnTo>
                  <a:pt x="1876943" y="296315"/>
                </a:lnTo>
                <a:lnTo>
                  <a:pt x="1909540" y="327628"/>
                </a:lnTo>
                <a:lnTo>
                  <a:pt x="1940853" y="360224"/>
                </a:lnTo>
                <a:lnTo>
                  <a:pt x="1970841" y="394063"/>
                </a:lnTo>
                <a:lnTo>
                  <a:pt x="1999461" y="429100"/>
                </a:lnTo>
                <a:lnTo>
                  <a:pt x="2026672" y="465295"/>
                </a:lnTo>
                <a:lnTo>
                  <a:pt x="2052431" y="502606"/>
                </a:lnTo>
                <a:lnTo>
                  <a:pt x="2076698" y="540991"/>
                </a:lnTo>
                <a:lnTo>
                  <a:pt x="2099428" y="580407"/>
                </a:lnTo>
                <a:lnTo>
                  <a:pt x="2120582" y="620812"/>
                </a:lnTo>
                <a:lnTo>
                  <a:pt x="2140117" y="662166"/>
                </a:lnTo>
                <a:lnTo>
                  <a:pt x="2157990" y="704425"/>
                </a:lnTo>
                <a:lnTo>
                  <a:pt x="2174160" y="747548"/>
                </a:lnTo>
                <a:lnTo>
                  <a:pt x="2188584" y="791493"/>
                </a:lnTo>
                <a:lnTo>
                  <a:pt x="2201222" y="836217"/>
                </a:lnTo>
                <a:lnTo>
                  <a:pt x="2212031" y="881680"/>
                </a:lnTo>
                <a:lnTo>
                  <a:pt x="2220968" y="927838"/>
                </a:lnTo>
                <a:lnTo>
                  <a:pt x="2227993" y="974650"/>
                </a:lnTo>
                <a:lnTo>
                  <a:pt x="2233062" y="1022074"/>
                </a:lnTo>
                <a:lnTo>
                  <a:pt x="2236135" y="1070068"/>
                </a:lnTo>
                <a:lnTo>
                  <a:pt x="2237168" y="1118590"/>
                </a:lnTo>
                <a:close/>
              </a:path>
            </a:pathLst>
          </a:custGeom>
          <a:ln w="25565">
            <a:solidFill>
              <a:srgbClr val="FFFFFF"/>
            </a:solidFill>
          </a:ln>
        </p:spPr>
        <p:txBody>
          <a:bodyPr wrap="square" lIns="0" tIns="0" rIns="0" bIns="0" rtlCol="0"/>
          <a:lstStyle/>
          <a:p>
            <a:endParaRPr/>
          </a:p>
        </p:txBody>
      </p:sp>
      <p:sp>
        <p:nvSpPr>
          <p:cNvPr id="9" name="object 7"/>
          <p:cNvSpPr/>
          <p:nvPr/>
        </p:nvSpPr>
        <p:spPr>
          <a:xfrm>
            <a:off x="8891329" y="3453197"/>
            <a:ext cx="1167130" cy="1840864"/>
          </a:xfrm>
          <a:custGeom>
            <a:avLst/>
            <a:gdLst/>
            <a:ahLst/>
            <a:cxnLst/>
            <a:rect l="l" t="t" r="r" b="b"/>
            <a:pathLst>
              <a:path w="1167129" h="1840864">
                <a:moveTo>
                  <a:pt x="920445" y="0"/>
                </a:moveTo>
                <a:lnTo>
                  <a:pt x="871560" y="1275"/>
                </a:lnTo>
                <a:lnTo>
                  <a:pt x="823340" y="5060"/>
                </a:lnTo>
                <a:lnTo>
                  <a:pt x="775848" y="11291"/>
                </a:lnTo>
                <a:lnTo>
                  <a:pt x="729149" y="19904"/>
                </a:lnTo>
                <a:lnTo>
                  <a:pt x="683304" y="30835"/>
                </a:lnTo>
                <a:lnTo>
                  <a:pt x="638379" y="44021"/>
                </a:lnTo>
                <a:lnTo>
                  <a:pt x="594436" y="59399"/>
                </a:lnTo>
                <a:lnTo>
                  <a:pt x="551540" y="76904"/>
                </a:lnTo>
                <a:lnTo>
                  <a:pt x="509754" y="96472"/>
                </a:lnTo>
                <a:lnTo>
                  <a:pt x="469141" y="118042"/>
                </a:lnTo>
                <a:lnTo>
                  <a:pt x="429765" y="141548"/>
                </a:lnTo>
                <a:lnTo>
                  <a:pt x="391690" y="166927"/>
                </a:lnTo>
                <a:lnTo>
                  <a:pt x="354979" y="194116"/>
                </a:lnTo>
                <a:lnTo>
                  <a:pt x="319696" y="223051"/>
                </a:lnTo>
                <a:lnTo>
                  <a:pt x="285905" y="253668"/>
                </a:lnTo>
                <a:lnTo>
                  <a:pt x="253669" y="285903"/>
                </a:lnTo>
                <a:lnTo>
                  <a:pt x="223052" y="319694"/>
                </a:lnTo>
                <a:lnTo>
                  <a:pt x="194117" y="354977"/>
                </a:lnTo>
                <a:lnTo>
                  <a:pt x="166928" y="391687"/>
                </a:lnTo>
                <a:lnTo>
                  <a:pt x="141548" y="429762"/>
                </a:lnTo>
                <a:lnTo>
                  <a:pt x="118042" y="469137"/>
                </a:lnTo>
                <a:lnTo>
                  <a:pt x="96473" y="509749"/>
                </a:lnTo>
                <a:lnTo>
                  <a:pt x="76904" y="551535"/>
                </a:lnTo>
                <a:lnTo>
                  <a:pt x="59399" y="594431"/>
                </a:lnTo>
                <a:lnTo>
                  <a:pt x="44021" y="638372"/>
                </a:lnTo>
                <a:lnTo>
                  <a:pt x="30835" y="683297"/>
                </a:lnTo>
                <a:lnTo>
                  <a:pt x="19904" y="729140"/>
                </a:lnTo>
                <a:lnTo>
                  <a:pt x="11291" y="775839"/>
                </a:lnTo>
                <a:lnTo>
                  <a:pt x="5060" y="823330"/>
                </a:lnTo>
                <a:lnTo>
                  <a:pt x="1275" y="871549"/>
                </a:lnTo>
                <a:lnTo>
                  <a:pt x="0" y="920432"/>
                </a:lnTo>
                <a:lnTo>
                  <a:pt x="1275" y="969315"/>
                </a:lnTo>
                <a:lnTo>
                  <a:pt x="5060" y="1017534"/>
                </a:lnTo>
                <a:lnTo>
                  <a:pt x="11291" y="1065025"/>
                </a:lnTo>
                <a:lnTo>
                  <a:pt x="19904" y="1111724"/>
                </a:lnTo>
                <a:lnTo>
                  <a:pt x="30835" y="1157567"/>
                </a:lnTo>
                <a:lnTo>
                  <a:pt x="44021" y="1202492"/>
                </a:lnTo>
                <a:lnTo>
                  <a:pt x="59399" y="1246433"/>
                </a:lnTo>
                <a:lnTo>
                  <a:pt x="76904" y="1289329"/>
                </a:lnTo>
                <a:lnTo>
                  <a:pt x="96473" y="1331115"/>
                </a:lnTo>
                <a:lnTo>
                  <a:pt x="118042" y="1371727"/>
                </a:lnTo>
                <a:lnTo>
                  <a:pt x="141548" y="1411102"/>
                </a:lnTo>
                <a:lnTo>
                  <a:pt x="166928" y="1449177"/>
                </a:lnTo>
                <a:lnTo>
                  <a:pt x="194117" y="1485887"/>
                </a:lnTo>
                <a:lnTo>
                  <a:pt x="223052" y="1521170"/>
                </a:lnTo>
                <a:lnTo>
                  <a:pt x="253669" y="1554961"/>
                </a:lnTo>
                <a:lnTo>
                  <a:pt x="285905" y="1587196"/>
                </a:lnTo>
                <a:lnTo>
                  <a:pt x="319696" y="1617813"/>
                </a:lnTo>
                <a:lnTo>
                  <a:pt x="354979" y="1646748"/>
                </a:lnTo>
                <a:lnTo>
                  <a:pt x="391690" y="1673937"/>
                </a:lnTo>
                <a:lnTo>
                  <a:pt x="429765" y="1699316"/>
                </a:lnTo>
                <a:lnTo>
                  <a:pt x="469141" y="1722822"/>
                </a:lnTo>
                <a:lnTo>
                  <a:pt x="509754" y="1744392"/>
                </a:lnTo>
                <a:lnTo>
                  <a:pt x="551540" y="1763960"/>
                </a:lnTo>
                <a:lnTo>
                  <a:pt x="594436" y="1781465"/>
                </a:lnTo>
                <a:lnTo>
                  <a:pt x="638379" y="1796843"/>
                </a:lnTo>
                <a:lnTo>
                  <a:pt x="683304" y="1810029"/>
                </a:lnTo>
                <a:lnTo>
                  <a:pt x="729149" y="1820960"/>
                </a:lnTo>
                <a:lnTo>
                  <a:pt x="775848" y="1829573"/>
                </a:lnTo>
                <a:lnTo>
                  <a:pt x="823340" y="1835804"/>
                </a:lnTo>
                <a:lnTo>
                  <a:pt x="871560" y="1839589"/>
                </a:lnTo>
                <a:lnTo>
                  <a:pt x="920445" y="1840864"/>
                </a:lnTo>
                <a:lnTo>
                  <a:pt x="969327" y="1839589"/>
                </a:lnTo>
                <a:lnTo>
                  <a:pt x="1017545" y="1835804"/>
                </a:lnTo>
                <a:lnTo>
                  <a:pt x="1065035" y="1829573"/>
                </a:lnTo>
                <a:lnTo>
                  <a:pt x="1111733" y="1820960"/>
                </a:lnTo>
                <a:lnTo>
                  <a:pt x="1157576" y="1810029"/>
                </a:lnTo>
                <a:lnTo>
                  <a:pt x="1167070" y="1807242"/>
                </a:lnTo>
                <a:lnTo>
                  <a:pt x="1167070" y="33622"/>
                </a:lnTo>
                <a:lnTo>
                  <a:pt x="1111733" y="19904"/>
                </a:lnTo>
                <a:lnTo>
                  <a:pt x="1065035" y="11291"/>
                </a:lnTo>
                <a:lnTo>
                  <a:pt x="1017545" y="5060"/>
                </a:lnTo>
                <a:lnTo>
                  <a:pt x="969327" y="1275"/>
                </a:lnTo>
                <a:lnTo>
                  <a:pt x="920445" y="0"/>
                </a:lnTo>
                <a:close/>
              </a:path>
            </a:pathLst>
          </a:custGeom>
          <a:solidFill>
            <a:srgbClr val="006CB7"/>
          </a:solidFill>
        </p:spPr>
        <p:txBody>
          <a:bodyPr wrap="square" lIns="0" tIns="0" rIns="0" bIns="0" rtlCol="0"/>
          <a:lstStyle/>
          <a:p>
            <a:endParaRPr/>
          </a:p>
        </p:txBody>
      </p:sp>
      <p:sp>
        <p:nvSpPr>
          <p:cNvPr id="10" name="object 8"/>
          <p:cNvSpPr/>
          <p:nvPr/>
        </p:nvSpPr>
        <p:spPr>
          <a:xfrm>
            <a:off x="4182016" y="1134628"/>
            <a:ext cx="2701925" cy="2701925"/>
          </a:xfrm>
          <a:custGeom>
            <a:avLst/>
            <a:gdLst/>
            <a:ahLst/>
            <a:cxnLst/>
            <a:rect l="l" t="t" r="r" b="b"/>
            <a:pathLst>
              <a:path w="2701925" h="2701925">
                <a:moveTo>
                  <a:pt x="1350810" y="0"/>
                </a:moveTo>
                <a:lnTo>
                  <a:pt x="1302360" y="852"/>
                </a:lnTo>
                <a:lnTo>
                  <a:pt x="1254340" y="3391"/>
                </a:lnTo>
                <a:lnTo>
                  <a:pt x="1206777" y="7588"/>
                </a:lnTo>
                <a:lnTo>
                  <a:pt x="1159701" y="13414"/>
                </a:lnTo>
                <a:lnTo>
                  <a:pt x="1113139" y="20841"/>
                </a:lnTo>
                <a:lnTo>
                  <a:pt x="1067121" y="29840"/>
                </a:lnTo>
                <a:lnTo>
                  <a:pt x="1021675" y="40382"/>
                </a:lnTo>
                <a:lnTo>
                  <a:pt x="976829" y="52439"/>
                </a:lnTo>
                <a:lnTo>
                  <a:pt x="932613" y="65982"/>
                </a:lnTo>
                <a:lnTo>
                  <a:pt x="889054" y="80984"/>
                </a:lnTo>
                <a:lnTo>
                  <a:pt x="846182" y="97414"/>
                </a:lnTo>
                <a:lnTo>
                  <a:pt x="804024" y="115245"/>
                </a:lnTo>
                <a:lnTo>
                  <a:pt x="762610" y="134448"/>
                </a:lnTo>
                <a:lnTo>
                  <a:pt x="721967" y="154995"/>
                </a:lnTo>
                <a:lnTo>
                  <a:pt x="682126" y="176856"/>
                </a:lnTo>
                <a:lnTo>
                  <a:pt x="643113" y="200004"/>
                </a:lnTo>
                <a:lnTo>
                  <a:pt x="604958" y="224409"/>
                </a:lnTo>
                <a:lnTo>
                  <a:pt x="567690" y="250044"/>
                </a:lnTo>
                <a:lnTo>
                  <a:pt x="531336" y="276879"/>
                </a:lnTo>
                <a:lnTo>
                  <a:pt x="495926" y="304886"/>
                </a:lnTo>
                <a:lnTo>
                  <a:pt x="461487" y="334037"/>
                </a:lnTo>
                <a:lnTo>
                  <a:pt x="428050" y="364302"/>
                </a:lnTo>
                <a:lnTo>
                  <a:pt x="395641" y="395654"/>
                </a:lnTo>
                <a:lnTo>
                  <a:pt x="364290" y="428063"/>
                </a:lnTo>
                <a:lnTo>
                  <a:pt x="334025" y="461502"/>
                </a:lnTo>
                <a:lnTo>
                  <a:pt x="304876" y="495941"/>
                </a:lnTo>
                <a:lnTo>
                  <a:pt x="276869" y="531352"/>
                </a:lnTo>
                <a:lnTo>
                  <a:pt x="250035" y="567706"/>
                </a:lnTo>
                <a:lnTo>
                  <a:pt x="224401" y="604976"/>
                </a:lnTo>
                <a:lnTo>
                  <a:pt x="199997" y="643131"/>
                </a:lnTo>
                <a:lnTo>
                  <a:pt x="176850" y="682145"/>
                </a:lnTo>
                <a:lnTo>
                  <a:pt x="154989" y="721987"/>
                </a:lnTo>
                <a:lnTo>
                  <a:pt x="134443" y="762630"/>
                </a:lnTo>
                <a:lnTo>
                  <a:pt x="115241" y="804045"/>
                </a:lnTo>
                <a:lnTo>
                  <a:pt x="97410" y="846203"/>
                </a:lnTo>
                <a:lnTo>
                  <a:pt x="80981" y="889076"/>
                </a:lnTo>
                <a:lnTo>
                  <a:pt x="65980" y="932636"/>
                </a:lnTo>
                <a:lnTo>
                  <a:pt x="52437" y="976853"/>
                </a:lnTo>
                <a:lnTo>
                  <a:pt x="40380" y="1021699"/>
                </a:lnTo>
                <a:lnTo>
                  <a:pt x="29838" y="1067145"/>
                </a:lnTo>
                <a:lnTo>
                  <a:pt x="20840" y="1113164"/>
                </a:lnTo>
                <a:lnTo>
                  <a:pt x="13414" y="1159726"/>
                </a:lnTo>
                <a:lnTo>
                  <a:pt x="7588" y="1206802"/>
                </a:lnTo>
                <a:lnTo>
                  <a:pt x="3391" y="1254365"/>
                </a:lnTo>
                <a:lnTo>
                  <a:pt x="852" y="1302385"/>
                </a:lnTo>
                <a:lnTo>
                  <a:pt x="0" y="1350835"/>
                </a:lnTo>
                <a:lnTo>
                  <a:pt x="852" y="1399285"/>
                </a:lnTo>
                <a:lnTo>
                  <a:pt x="3391" y="1447305"/>
                </a:lnTo>
                <a:lnTo>
                  <a:pt x="7588" y="1494868"/>
                </a:lnTo>
                <a:lnTo>
                  <a:pt x="13414" y="1541944"/>
                </a:lnTo>
                <a:lnTo>
                  <a:pt x="20840" y="1588506"/>
                </a:lnTo>
                <a:lnTo>
                  <a:pt x="29838" y="1634525"/>
                </a:lnTo>
                <a:lnTo>
                  <a:pt x="40380" y="1679971"/>
                </a:lnTo>
                <a:lnTo>
                  <a:pt x="52437" y="1724817"/>
                </a:lnTo>
                <a:lnTo>
                  <a:pt x="65980" y="1769034"/>
                </a:lnTo>
                <a:lnTo>
                  <a:pt x="80981" y="1812594"/>
                </a:lnTo>
                <a:lnTo>
                  <a:pt x="97410" y="1855467"/>
                </a:lnTo>
                <a:lnTo>
                  <a:pt x="115241" y="1897625"/>
                </a:lnTo>
                <a:lnTo>
                  <a:pt x="134443" y="1939040"/>
                </a:lnTo>
                <a:lnTo>
                  <a:pt x="154989" y="1979683"/>
                </a:lnTo>
                <a:lnTo>
                  <a:pt x="176850" y="2019525"/>
                </a:lnTo>
                <a:lnTo>
                  <a:pt x="199997" y="2058539"/>
                </a:lnTo>
                <a:lnTo>
                  <a:pt x="224401" y="2096694"/>
                </a:lnTo>
                <a:lnTo>
                  <a:pt x="250035" y="2133964"/>
                </a:lnTo>
                <a:lnTo>
                  <a:pt x="276869" y="2170318"/>
                </a:lnTo>
                <a:lnTo>
                  <a:pt x="304876" y="2205729"/>
                </a:lnTo>
                <a:lnTo>
                  <a:pt x="334025" y="2240168"/>
                </a:lnTo>
                <a:lnTo>
                  <a:pt x="364290" y="2273607"/>
                </a:lnTo>
                <a:lnTo>
                  <a:pt x="395641" y="2306016"/>
                </a:lnTo>
                <a:lnTo>
                  <a:pt x="428050" y="2337368"/>
                </a:lnTo>
                <a:lnTo>
                  <a:pt x="461487" y="2367633"/>
                </a:lnTo>
                <a:lnTo>
                  <a:pt x="495926" y="2396784"/>
                </a:lnTo>
                <a:lnTo>
                  <a:pt x="531336" y="2424791"/>
                </a:lnTo>
                <a:lnTo>
                  <a:pt x="567690" y="2451626"/>
                </a:lnTo>
                <a:lnTo>
                  <a:pt x="604958" y="2477261"/>
                </a:lnTo>
                <a:lnTo>
                  <a:pt x="643113" y="2501666"/>
                </a:lnTo>
                <a:lnTo>
                  <a:pt x="682126" y="2524814"/>
                </a:lnTo>
                <a:lnTo>
                  <a:pt x="721967" y="2546675"/>
                </a:lnTo>
                <a:lnTo>
                  <a:pt x="762610" y="2567222"/>
                </a:lnTo>
                <a:lnTo>
                  <a:pt x="804024" y="2586425"/>
                </a:lnTo>
                <a:lnTo>
                  <a:pt x="846182" y="2604256"/>
                </a:lnTo>
                <a:lnTo>
                  <a:pt x="889054" y="2620686"/>
                </a:lnTo>
                <a:lnTo>
                  <a:pt x="932613" y="2635688"/>
                </a:lnTo>
                <a:lnTo>
                  <a:pt x="976829" y="2649231"/>
                </a:lnTo>
                <a:lnTo>
                  <a:pt x="1021675" y="2661288"/>
                </a:lnTo>
                <a:lnTo>
                  <a:pt x="1067121" y="2671830"/>
                </a:lnTo>
                <a:lnTo>
                  <a:pt x="1113139" y="2680829"/>
                </a:lnTo>
                <a:lnTo>
                  <a:pt x="1159701" y="2688256"/>
                </a:lnTo>
                <a:lnTo>
                  <a:pt x="1206777" y="2694082"/>
                </a:lnTo>
                <a:lnTo>
                  <a:pt x="1254340" y="2698279"/>
                </a:lnTo>
                <a:lnTo>
                  <a:pt x="1302360" y="2700818"/>
                </a:lnTo>
                <a:lnTo>
                  <a:pt x="1350810" y="2701671"/>
                </a:lnTo>
                <a:lnTo>
                  <a:pt x="1399260" y="2700818"/>
                </a:lnTo>
                <a:lnTo>
                  <a:pt x="1447281" y="2698279"/>
                </a:lnTo>
                <a:lnTo>
                  <a:pt x="1494845" y="2694082"/>
                </a:lnTo>
                <a:lnTo>
                  <a:pt x="1541922" y="2688256"/>
                </a:lnTo>
                <a:lnTo>
                  <a:pt x="1588484" y="2680829"/>
                </a:lnTo>
                <a:lnTo>
                  <a:pt x="1634503" y="2671830"/>
                </a:lnTo>
                <a:lnTo>
                  <a:pt x="1679950" y="2661288"/>
                </a:lnTo>
                <a:lnTo>
                  <a:pt x="1724797" y="2649231"/>
                </a:lnTo>
                <a:lnTo>
                  <a:pt x="1769014" y="2635688"/>
                </a:lnTo>
                <a:lnTo>
                  <a:pt x="1812573" y="2620686"/>
                </a:lnTo>
                <a:lnTo>
                  <a:pt x="1855447" y="2604256"/>
                </a:lnTo>
                <a:lnTo>
                  <a:pt x="1897605" y="2586425"/>
                </a:lnTo>
                <a:lnTo>
                  <a:pt x="1939020" y="2567222"/>
                </a:lnTo>
                <a:lnTo>
                  <a:pt x="1979663" y="2546675"/>
                </a:lnTo>
                <a:lnTo>
                  <a:pt x="2019505" y="2524814"/>
                </a:lnTo>
                <a:lnTo>
                  <a:pt x="2058519" y="2501666"/>
                </a:lnTo>
                <a:lnTo>
                  <a:pt x="2096674" y="2477261"/>
                </a:lnTo>
                <a:lnTo>
                  <a:pt x="2133944" y="2451626"/>
                </a:lnTo>
                <a:lnTo>
                  <a:pt x="2170298" y="2424791"/>
                </a:lnTo>
                <a:lnTo>
                  <a:pt x="2205709" y="2396784"/>
                </a:lnTo>
                <a:lnTo>
                  <a:pt x="2240148" y="2367633"/>
                </a:lnTo>
                <a:lnTo>
                  <a:pt x="2273586" y="2337368"/>
                </a:lnTo>
                <a:lnTo>
                  <a:pt x="2305996" y="2306016"/>
                </a:lnTo>
                <a:lnTo>
                  <a:pt x="2337347" y="2273607"/>
                </a:lnTo>
                <a:lnTo>
                  <a:pt x="2367612" y="2240168"/>
                </a:lnTo>
                <a:lnTo>
                  <a:pt x="2396763" y="2205729"/>
                </a:lnTo>
                <a:lnTo>
                  <a:pt x="2424770" y="2170318"/>
                </a:lnTo>
                <a:lnTo>
                  <a:pt x="2451605" y="2133964"/>
                </a:lnTo>
                <a:lnTo>
                  <a:pt x="2477239" y="2096694"/>
                </a:lnTo>
                <a:lnTo>
                  <a:pt x="2501644" y="2058539"/>
                </a:lnTo>
                <a:lnTo>
                  <a:pt x="2524791" y="2019525"/>
                </a:lnTo>
                <a:lnTo>
                  <a:pt x="2546653" y="1979683"/>
                </a:lnTo>
                <a:lnTo>
                  <a:pt x="2567199" y="1939040"/>
                </a:lnTo>
                <a:lnTo>
                  <a:pt x="2586402" y="1897625"/>
                </a:lnTo>
                <a:lnTo>
                  <a:pt x="2604232" y="1855467"/>
                </a:lnTo>
                <a:lnTo>
                  <a:pt x="2620662" y="1812594"/>
                </a:lnTo>
                <a:lnTo>
                  <a:pt x="2635663" y="1769034"/>
                </a:lnTo>
                <a:lnTo>
                  <a:pt x="2649207" y="1724817"/>
                </a:lnTo>
                <a:lnTo>
                  <a:pt x="2661264" y="1679971"/>
                </a:lnTo>
                <a:lnTo>
                  <a:pt x="2671806" y="1634525"/>
                </a:lnTo>
                <a:lnTo>
                  <a:pt x="2680804" y="1588506"/>
                </a:lnTo>
                <a:lnTo>
                  <a:pt x="2688231" y="1541944"/>
                </a:lnTo>
                <a:lnTo>
                  <a:pt x="2694057" y="1494868"/>
                </a:lnTo>
                <a:lnTo>
                  <a:pt x="2698253" y="1447305"/>
                </a:lnTo>
                <a:lnTo>
                  <a:pt x="2700792" y="1399285"/>
                </a:lnTo>
                <a:lnTo>
                  <a:pt x="2701645" y="1350835"/>
                </a:lnTo>
                <a:lnTo>
                  <a:pt x="2700792" y="1302385"/>
                </a:lnTo>
                <a:lnTo>
                  <a:pt x="2698253" y="1254365"/>
                </a:lnTo>
                <a:lnTo>
                  <a:pt x="2694057" y="1206802"/>
                </a:lnTo>
                <a:lnTo>
                  <a:pt x="2688231" y="1159726"/>
                </a:lnTo>
                <a:lnTo>
                  <a:pt x="2680804" y="1113164"/>
                </a:lnTo>
                <a:lnTo>
                  <a:pt x="2671806" y="1067145"/>
                </a:lnTo>
                <a:lnTo>
                  <a:pt x="2661264" y="1021699"/>
                </a:lnTo>
                <a:lnTo>
                  <a:pt x="2649207" y="976853"/>
                </a:lnTo>
                <a:lnTo>
                  <a:pt x="2635663" y="932636"/>
                </a:lnTo>
                <a:lnTo>
                  <a:pt x="2620662" y="889076"/>
                </a:lnTo>
                <a:lnTo>
                  <a:pt x="2604232" y="846203"/>
                </a:lnTo>
                <a:lnTo>
                  <a:pt x="2586402" y="804045"/>
                </a:lnTo>
                <a:lnTo>
                  <a:pt x="2567199" y="762630"/>
                </a:lnTo>
                <a:lnTo>
                  <a:pt x="2546653" y="721987"/>
                </a:lnTo>
                <a:lnTo>
                  <a:pt x="2524791" y="682145"/>
                </a:lnTo>
                <a:lnTo>
                  <a:pt x="2501644" y="643131"/>
                </a:lnTo>
                <a:lnTo>
                  <a:pt x="2477239" y="604976"/>
                </a:lnTo>
                <a:lnTo>
                  <a:pt x="2451605" y="567706"/>
                </a:lnTo>
                <a:lnTo>
                  <a:pt x="2424770" y="531352"/>
                </a:lnTo>
                <a:lnTo>
                  <a:pt x="2396763" y="495941"/>
                </a:lnTo>
                <a:lnTo>
                  <a:pt x="2367612" y="461502"/>
                </a:lnTo>
                <a:lnTo>
                  <a:pt x="2337347" y="428063"/>
                </a:lnTo>
                <a:lnTo>
                  <a:pt x="2305996" y="395654"/>
                </a:lnTo>
                <a:lnTo>
                  <a:pt x="2273586" y="364302"/>
                </a:lnTo>
                <a:lnTo>
                  <a:pt x="2240148" y="334037"/>
                </a:lnTo>
                <a:lnTo>
                  <a:pt x="2205709" y="304886"/>
                </a:lnTo>
                <a:lnTo>
                  <a:pt x="2170298" y="276879"/>
                </a:lnTo>
                <a:lnTo>
                  <a:pt x="2133944" y="250044"/>
                </a:lnTo>
                <a:lnTo>
                  <a:pt x="2096674" y="224409"/>
                </a:lnTo>
                <a:lnTo>
                  <a:pt x="2058519" y="200004"/>
                </a:lnTo>
                <a:lnTo>
                  <a:pt x="2019505" y="176856"/>
                </a:lnTo>
                <a:lnTo>
                  <a:pt x="1979663" y="154995"/>
                </a:lnTo>
                <a:lnTo>
                  <a:pt x="1939020" y="134448"/>
                </a:lnTo>
                <a:lnTo>
                  <a:pt x="1897605" y="115245"/>
                </a:lnTo>
                <a:lnTo>
                  <a:pt x="1855447" y="97414"/>
                </a:lnTo>
                <a:lnTo>
                  <a:pt x="1812573" y="80984"/>
                </a:lnTo>
                <a:lnTo>
                  <a:pt x="1769014" y="65982"/>
                </a:lnTo>
                <a:lnTo>
                  <a:pt x="1724797" y="52439"/>
                </a:lnTo>
                <a:lnTo>
                  <a:pt x="1679950" y="40382"/>
                </a:lnTo>
                <a:lnTo>
                  <a:pt x="1634503" y="29840"/>
                </a:lnTo>
                <a:lnTo>
                  <a:pt x="1588484" y="20841"/>
                </a:lnTo>
                <a:lnTo>
                  <a:pt x="1541922" y="13414"/>
                </a:lnTo>
                <a:lnTo>
                  <a:pt x="1494845" y="7588"/>
                </a:lnTo>
                <a:lnTo>
                  <a:pt x="1447281" y="3391"/>
                </a:lnTo>
                <a:lnTo>
                  <a:pt x="1399260" y="852"/>
                </a:lnTo>
                <a:lnTo>
                  <a:pt x="1350810" y="0"/>
                </a:lnTo>
                <a:close/>
              </a:path>
            </a:pathLst>
          </a:custGeom>
          <a:solidFill>
            <a:srgbClr val="006CB7"/>
          </a:solidFill>
        </p:spPr>
        <p:txBody>
          <a:bodyPr wrap="square" lIns="0" tIns="0" rIns="0" bIns="0" rtlCol="0"/>
          <a:lstStyle/>
          <a:p>
            <a:endParaRPr/>
          </a:p>
        </p:txBody>
      </p:sp>
      <p:sp>
        <p:nvSpPr>
          <p:cNvPr id="12" name="object 10"/>
          <p:cNvSpPr txBox="1"/>
          <p:nvPr/>
        </p:nvSpPr>
        <p:spPr>
          <a:xfrm>
            <a:off x="391539" y="4332080"/>
            <a:ext cx="5231765" cy="948978"/>
          </a:xfrm>
          <a:prstGeom prst="rect">
            <a:avLst/>
          </a:prstGeom>
        </p:spPr>
        <p:txBody>
          <a:bodyPr vert="horz" wrap="square" lIns="0" tIns="0" rIns="0" bIns="0" rtlCol="0">
            <a:spAutoFit/>
          </a:bodyPr>
          <a:lstStyle/>
          <a:p>
            <a:pPr marL="12699">
              <a:lnSpc>
                <a:spcPts val="3690"/>
              </a:lnSpc>
            </a:pPr>
            <a:r>
              <a:rPr lang="en-US" sz="3599" spc="120" dirty="0" err="1">
                <a:solidFill>
                  <a:srgbClr val="FFFFFF"/>
                </a:solidFill>
                <a:latin typeface="Calibri"/>
                <a:cs typeface="Calibri"/>
              </a:rPr>
              <a:t>InSight</a:t>
            </a:r>
            <a:r>
              <a:rPr lang="en-US" sz="3599" spc="120" dirty="0">
                <a:solidFill>
                  <a:srgbClr val="FFFFFF"/>
                </a:solidFill>
                <a:latin typeface="Calibri"/>
                <a:cs typeface="Calibri"/>
              </a:rPr>
              <a:t> Strategy for Reporting APIs</a:t>
            </a:r>
            <a:endParaRPr sz="3599" dirty="0">
              <a:latin typeface="Calibri"/>
              <a:cs typeface="Calibri"/>
            </a:endParaRPr>
          </a:p>
        </p:txBody>
      </p:sp>
      <p:sp>
        <p:nvSpPr>
          <p:cNvPr id="13" name="object 11"/>
          <p:cNvSpPr/>
          <p:nvPr/>
        </p:nvSpPr>
        <p:spPr>
          <a:xfrm>
            <a:off x="3007422" y="2130699"/>
            <a:ext cx="984885" cy="159385"/>
          </a:xfrm>
          <a:custGeom>
            <a:avLst/>
            <a:gdLst/>
            <a:ahLst/>
            <a:cxnLst/>
            <a:rect l="l" t="t" r="r" b="b"/>
            <a:pathLst>
              <a:path w="984885" h="159385">
                <a:moveTo>
                  <a:pt x="0" y="0"/>
                </a:moveTo>
                <a:lnTo>
                  <a:pt x="984719" y="159296"/>
                </a:lnTo>
              </a:path>
            </a:pathLst>
          </a:custGeom>
          <a:ln w="25565">
            <a:solidFill>
              <a:srgbClr val="FFFFFF"/>
            </a:solidFill>
          </a:ln>
        </p:spPr>
        <p:txBody>
          <a:bodyPr wrap="square" lIns="0" tIns="0" rIns="0" bIns="0" rtlCol="0"/>
          <a:lstStyle/>
          <a:p>
            <a:endParaRPr/>
          </a:p>
        </p:txBody>
      </p:sp>
      <p:sp>
        <p:nvSpPr>
          <p:cNvPr id="14" name="object 12"/>
          <p:cNvSpPr/>
          <p:nvPr/>
        </p:nvSpPr>
        <p:spPr>
          <a:xfrm>
            <a:off x="6981422" y="1960039"/>
            <a:ext cx="816610" cy="195580"/>
          </a:xfrm>
          <a:custGeom>
            <a:avLst/>
            <a:gdLst/>
            <a:ahLst/>
            <a:cxnLst/>
            <a:rect l="l" t="t" r="r" b="b"/>
            <a:pathLst>
              <a:path w="816609" h="195580">
                <a:moveTo>
                  <a:pt x="0" y="194995"/>
                </a:moveTo>
                <a:lnTo>
                  <a:pt x="816076" y="0"/>
                </a:lnTo>
              </a:path>
            </a:pathLst>
          </a:custGeom>
          <a:ln w="25565">
            <a:solidFill>
              <a:srgbClr val="FFFFFF"/>
            </a:solidFill>
          </a:ln>
        </p:spPr>
        <p:txBody>
          <a:bodyPr wrap="square" lIns="0" tIns="0" rIns="0" bIns="0" rtlCol="0"/>
          <a:lstStyle/>
          <a:p>
            <a:endParaRPr/>
          </a:p>
        </p:txBody>
      </p:sp>
      <p:sp>
        <p:nvSpPr>
          <p:cNvPr id="15" name="object 13"/>
          <p:cNvSpPr/>
          <p:nvPr/>
        </p:nvSpPr>
        <p:spPr>
          <a:xfrm>
            <a:off x="8897004" y="2467559"/>
            <a:ext cx="433070" cy="918210"/>
          </a:xfrm>
          <a:custGeom>
            <a:avLst/>
            <a:gdLst/>
            <a:ahLst/>
            <a:cxnLst/>
            <a:rect l="l" t="t" r="r" b="b"/>
            <a:pathLst>
              <a:path w="433070" h="918210">
                <a:moveTo>
                  <a:pt x="0" y="0"/>
                </a:moveTo>
                <a:lnTo>
                  <a:pt x="432511" y="917943"/>
                </a:lnTo>
              </a:path>
            </a:pathLst>
          </a:custGeom>
          <a:ln w="25565">
            <a:solidFill>
              <a:srgbClr val="FFFFFF"/>
            </a:solidFill>
          </a:ln>
        </p:spPr>
        <p:txBody>
          <a:bodyPr wrap="square" lIns="0" tIns="0" rIns="0" bIns="0" rtlCol="0"/>
          <a:lstStyle/>
          <a:p>
            <a:endParaRPr/>
          </a:p>
        </p:txBody>
      </p:sp>
      <p:sp>
        <p:nvSpPr>
          <p:cNvPr id="16" name="object 14"/>
          <p:cNvSpPr/>
          <p:nvPr/>
        </p:nvSpPr>
        <p:spPr>
          <a:xfrm>
            <a:off x="1139512" y="1316967"/>
            <a:ext cx="1225550" cy="1227455"/>
          </a:xfrm>
          <a:custGeom>
            <a:avLst/>
            <a:gdLst/>
            <a:ahLst/>
            <a:cxnLst/>
            <a:rect l="l" t="t" r="r" b="b"/>
            <a:pathLst>
              <a:path w="1225550" h="1227455">
                <a:moveTo>
                  <a:pt x="1084462" y="994765"/>
                </a:moveTo>
                <a:lnTo>
                  <a:pt x="335532" y="994765"/>
                </a:lnTo>
                <a:lnTo>
                  <a:pt x="375537" y="1020947"/>
                </a:lnTo>
                <a:lnTo>
                  <a:pt x="418198" y="1043038"/>
                </a:lnTo>
                <a:lnTo>
                  <a:pt x="463243" y="1060766"/>
                </a:lnTo>
                <a:lnTo>
                  <a:pt x="510398" y="1073861"/>
                </a:lnTo>
                <a:lnTo>
                  <a:pt x="510398" y="1182941"/>
                </a:lnTo>
                <a:lnTo>
                  <a:pt x="548484" y="1216812"/>
                </a:lnTo>
                <a:lnTo>
                  <a:pt x="591685" y="1226076"/>
                </a:lnTo>
                <a:lnTo>
                  <a:pt x="613535" y="1227239"/>
                </a:lnTo>
                <a:lnTo>
                  <a:pt x="630632" y="1226513"/>
                </a:lnTo>
                <a:lnTo>
                  <a:pt x="673266" y="1218243"/>
                </a:lnTo>
                <a:lnTo>
                  <a:pt x="709885" y="1198713"/>
                </a:lnTo>
                <a:lnTo>
                  <a:pt x="714741" y="1073899"/>
                </a:lnTo>
                <a:lnTo>
                  <a:pt x="754876" y="1063117"/>
                </a:lnTo>
                <a:lnTo>
                  <a:pt x="793522" y="1048962"/>
                </a:lnTo>
                <a:lnTo>
                  <a:pt x="830516" y="1031608"/>
                </a:lnTo>
                <a:lnTo>
                  <a:pt x="865693" y="1011224"/>
                </a:lnTo>
                <a:lnTo>
                  <a:pt x="1074533" y="1011224"/>
                </a:lnTo>
                <a:lnTo>
                  <a:pt x="1082047" y="1000091"/>
                </a:lnTo>
                <a:lnTo>
                  <a:pt x="1084462" y="994765"/>
                </a:lnTo>
                <a:close/>
              </a:path>
              <a:path w="1225550" h="1227455">
                <a:moveTo>
                  <a:pt x="1074533" y="1011224"/>
                </a:moveTo>
                <a:lnTo>
                  <a:pt x="865693" y="1011224"/>
                </a:lnTo>
                <a:lnTo>
                  <a:pt x="948345" y="1093889"/>
                </a:lnTo>
                <a:lnTo>
                  <a:pt x="955559" y="1096746"/>
                </a:lnTo>
                <a:lnTo>
                  <a:pt x="966328" y="1096746"/>
                </a:lnTo>
                <a:lnTo>
                  <a:pt x="1024665" y="1066395"/>
                </a:lnTo>
                <a:lnTo>
                  <a:pt x="1060056" y="1032673"/>
                </a:lnTo>
                <a:lnTo>
                  <a:pt x="1074533" y="1011224"/>
                </a:lnTo>
                <a:close/>
              </a:path>
              <a:path w="1225550" h="1227455">
                <a:moveTo>
                  <a:pt x="260235" y="130600"/>
                </a:moveTo>
                <a:lnTo>
                  <a:pt x="200716" y="160839"/>
                </a:lnTo>
                <a:lnTo>
                  <a:pt x="165328" y="194549"/>
                </a:lnTo>
                <a:lnTo>
                  <a:pt x="143335" y="227124"/>
                </a:lnTo>
                <a:lnTo>
                  <a:pt x="129832" y="260301"/>
                </a:lnTo>
                <a:lnTo>
                  <a:pt x="130167" y="268585"/>
                </a:lnTo>
                <a:lnTo>
                  <a:pt x="132902" y="276412"/>
                </a:lnTo>
                <a:lnTo>
                  <a:pt x="137933" y="283222"/>
                </a:lnTo>
                <a:lnTo>
                  <a:pt x="215174" y="360476"/>
                </a:lnTo>
                <a:lnTo>
                  <a:pt x="198175" y="389281"/>
                </a:lnTo>
                <a:lnTo>
                  <a:pt x="183208" y="419344"/>
                </a:lnTo>
                <a:lnTo>
                  <a:pt x="170365" y="450573"/>
                </a:lnTo>
                <a:lnTo>
                  <a:pt x="159739" y="482879"/>
                </a:lnTo>
                <a:lnTo>
                  <a:pt x="43305" y="482879"/>
                </a:lnTo>
                <a:lnTo>
                  <a:pt x="1175" y="556285"/>
                </a:lnTo>
                <a:lnTo>
                  <a:pt x="0" y="605155"/>
                </a:lnTo>
                <a:lnTo>
                  <a:pt x="7494" y="643737"/>
                </a:lnTo>
                <a:lnTo>
                  <a:pt x="27520" y="682331"/>
                </a:lnTo>
                <a:lnTo>
                  <a:pt x="43330" y="687197"/>
                </a:lnTo>
                <a:lnTo>
                  <a:pt x="146937" y="687197"/>
                </a:lnTo>
                <a:lnTo>
                  <a:pt x="155204" y="727917"/>
                </a:lnTo>
                <a:lnTo>
                  <a:pt x="166916" y="767294"/>
                </a:lnTo>
                <a:lnTo>
                  <a:pt x="181897" y="805163"/>
                </a:lnTo>
                <a:lnTo>
                  <a:pt x="199972" y="841362"/>
                </a:lnTo>
                <a:lnTo>
                  <a:pt x="117625" y="923747"/>
                </a:lnTo>
                <a:lnTo>
                  <a:pt x="112720" y="930324"/>
                </a:lnTo>
                <a:lnTo>
                  <a:pt x="109961" y="937872"/>
                </a:lnTo>
                <a:lnTo>
                  <a:pt x="109449" y="945892"/>
                </a:lnTo>
                <a:lnTo>
                  <a:pt x="111288" y="953884"/>
                </a:lnTo>
                <a:lnTo>
                  <a:pt x="139700" y="1005384"/>
                </a:lnTo>
                <a:lnTo>
                  <a:pt x="173469" y="1040798"/>
                </a:lnTo>
                <a:lnTo>
                  <a:pt x="206259" y="1062888"/>
                </a:lnTo>
                <a:lnTo>
                  <a:pt x="238669" y="1076439"/>
                </a:lnTo>
                <a:lnTo>
                  <a:pt x="249515" y="1076439"/>
                </a:lnTo>
                <a:lnTo>
                  <a:pt x="256716" y="1073581"/>
                </a:lnTo>
                <a:lnTo>
                  <a:pt x="335532" y="994765"/>
                </a:lnTo>
                <a:lnTo>
                  <a:pt x="1084462" y="994765"/>
                </a:lnTo>
                <a:lnTo>
                  <a:pt x="1093379" y="975093"/>
                </a:lnTo>
                <a:lnTo>
                  <a:pt x="1095535" y="966913"/>
                </a:lnTo>
                <a:lnTo>
                  <a:pt x="1095194" y="958635"/>
                </a:lnTo>
                <a:lnTo>
                  <a:pt x="1092459" y="950817"/>
                </a:lnTo>
                <a:lnTo>
                  <a:pt x="1087435" y="944016"/>
                </a:lnTo>
                <a:lnTo>
                  <a:pt x="1010169" y="866787"/>
                </a:lnTo>
                <a:lnTo>
                  <a:pt x="1033805" y="825369"/>
                </a:lnTo>
                <a:lnTo>
                  <a:pt x="1040972" y="809193"/>
                </a:lnTo>
                <a:lnTo>
                  <a:pt x="613192" y="809193"/>
                </a:lnTo>
                <a:lnTo>
                  <a:pt x="568141" y="803990"/>
                </a:lnTo>
                <a:lnTo>
                  <a:pt x="526758" y="789175"/>
                </a:lnTo>
                <a:lnTo>
                  <a:pt x="490231" y="765936"/>
                </a:lnTo>
                <a:lnTo>
                  <a:pt x="459721" y="735417"/>
                </a:lnTo>
                <a:lnTo>
                  <a:pt x="436505" y="698946"/>
                </a:lnTo>
                <a:lnTo>
                  <a:pt x="421686" y="657573"/>
                </a:lnTo>
                <a:lnTo>
                  <a:pt x="416482" y="612533"/>
                </a:lnTo>
                <a:lnTo>
                  <a:pt x="421686" y="567491"/>
                </a:lnTo>
                <a:lnTo>
                  <a:pt x="436505" y="526110"/>
                </a:lnTo>
                <a:lnTo>
                  <a:pt x="459750" y="489583"/>
                </a:lnTo>
                <a:lnTo>
                  <a:pt x="490231" y="459099"/>
                </a:lnTo>
                <a:lnTo>
                  <a:pt x="526758" y="435851"/>
                </a:lnTo>
                <a:lnTo>
                  <a:pt x="568141" y="421028"/>
                </a:lnTo>
                <a:lnTo>
                  <a:pt x="613192" y="415823"/>
                </a:lnTo>
                <a:lnTo>
                  <a:pt x="1040193" y="415823"/>
                </a:lnTo>
                <a:lnTo>
                  <a:pt x="1036039" y="406338"/>
                </a:lnTo>
                <a:lnTo>
                  <a:pt x="1016482" y="370542"/>
                </a:lnTo>
                <a:lnTo>
                  <a:pt x="993989" y="336702"/>
                </a:lnTo>
                <a:lnTo>
                  <a:pt x="1067458" y="263258"/>
                </a:lnTo>
                <a:lnTo>
                  <a:pt x="1072354" y="256671"/>
                </a:lnTo>
                <a:lnTo>
                  <a:pt x="1075107" y="249113"/>
                </a:lnTo>
                <a:lnTo>
                  <a:pt x="1075616" y="241084"/>
                </a:lnTo>
                <a:lnTo>
                  <a:pt x="1073783" y="233083"/>
                </a:lnTo>
                <a:lnTo>
                  <a:pt x="1064367" y="216014"/>
                </a:lnTo>
                <a:lnTo>
                  <a:pt x="359675" y="216014"/>
                </a:lnTo>
                <a:lnTo>
                  <a:pt x="282395" y="138760"/>
                </a:lnTo>
                <a:lnTo>
                  <a:pt x="275821" y="133858"/>
                </a:lnTo>
                <a:lnTo>
                  <a:pt x="268266" y="131106"/>
                </a:lnTo>
                <a:lnTo>
                  <a:pt x="260235" y="130600"/>
                </a:lnTo>
                <a:close/>
              </a:path>
              <a:path w="1225550" h="1227455">
                <a:moveTo>
                  <a:pt x="1040193" y="415823"/>
                </a:moveTo>
                <a:lnTo>
                  <a:pt x="613192" y="415823"/>
                </a:lnTo>
                <a:lnTo>
                  <a:pt x="658238" y="421028"/>
                </a:lnTo>
                <a:lnTo>
                  <a:pt x="699618" y="435851"/>
                </a:lnTo>
                <a:lnTo>
                  <a:pt x="736143" y="459099"/>
                </a:lnTo>
                <a:lnTo>
                  <a:pt x="766622" y="489583"/>
                </a:lnTo>
                <a:lnTo>
                  <a:pt x="789866" y="526110"/>
                </a:lnTo>
                <a:lnTo>
                  <a:pt x="804686" y="567491"/>
                </a:lnTo>
                <a:lnTo>
                  <a:pt x="809890" y="612533"/>
                </a:lnTo>
                <a:lnTo>
                  <a:pt x="804686" y="657573"/>
                </a:lnTo>
                <a:lnTo>
                  <a:pt x="789866" y="698946"/>
                </a:lnTo>
                <a:lnTo>
                  <a:pt x="766622" y="735464"/>
                </a:lnTo>
                <a:lnTo>
                  <a:pt x="736143" y="765936"/>
                </a:lnTo>
                <a:lnTo>
                  <a:pt x="699618" y="789175"/>
                </a:lnTo>
                <a:lnTo>
                  <a:pt x="658238" y="803990"/>
                </a:lnTo>
                <a:lnTo>
                  <a:pt x="613192" y="809193"/>
                </a:lnTo>
                <a:lnTo>
                  <a:pt x="1040972" y="809193"/>
                </a:lnTo>
                <a:lnTo>
                  <a:pt x="1053245" y="781491"/>
                </a:lnTo>
                <a:lnTo>
                  <a:pt x="1068206" y="735417"/>
                </a:lnTo>
                <a:lnTo>
                  <a:pt x="1078406" y="687412"/>
                </a:lnTo>
                <a:lnTo>
                  <a:pt x="1182038" y="687412"/>
                </a:lnTo>
                <a:lnTo>
                  <a:pt x="1224196" y="613961"/>
                </a:lnTo>
                <a:lnTo>
                  <a:pt x="1225369" y="565076"/>
                </a:lnTo>
                <a:lnTo>
                  <a:pt x="1217861" y="526493"/>
                </a:lnTo>
                <a:lnTo>
                  <a:pt x="1197803" y="487954"/>
                </a:lnTo>
                <a:lnTo>
                  <a:pt x="1182012" y="483108"/>
                </a:lnTo>
                <a:lnTo>
                  <a:pt x="1065706" y="483108"/>
                </a:lnTo>
                <a:lnTo>
                  <a:pt x="1052500" y="443917"/>
                </a:lnTo>
                <a:lnTo>
                  <a:pt x="1040193" y="415823"/>
                </a:lnTo>
                <a:close/>
              </a:path>
              <a:path w="1225550" h="1227455">
                <a:moveTo>
                  <a:pt x="611833" y="0"/>
                </a:moveTo>
                <a:lnTo>
                  <a:pt x="552088" y="9011"/>
                </a:lnTo>
                <a:lnTo>
                  <a:pt x="515472" y="28544"/>
                </a:lnTo>
                <a:lnTo>
                  <a:pt x="510614" y="153339"/>
                </a:lnTo>
                <a:lnTo>
                  <a:pt x="470480" y="164122"/>
                </a:lnTo>
                <a:lnTo>
                  <a:pt x="431834" y="178276"/>
                </a:lnTo>
                <a:lnTo>
                  <a:pt x="394844" y="195630"/>
                </a:lnTo>
                <a:lnTo>
                  <a:pt x="359675" y="216014"/>
                </a:lnTo>
                <a:lnTo>
                  <a:pt x="1064367" y="216014"/>
                </a:lnTo>
                <a:lnTo>
                  <a:pt x="1056129" y="201079"/>
                </a:lnTo>
                <a:lnTo>
                  <a:pt x="840700" y="201079"/>
                </a:lnTo>
                <a:lnTo>
                  <a:pt x="810919" y="185907"/>
                </a:lnTo>
                <a:lnTo>
                  <a:pt x="779972" y="172848"/>
                </a:lnTo>
                <a:lnTo>
                  <a:pt x="747953" y="161983"/>
                </a:lnTo>
                <a:lnTo>
                  <a:pt x="714957" y="153390"/>
                </a:lnTo>
                <a:lnTo>
                  <a:pt x="714957" y="44323"/>
                </a:lnTo>
                <a:lnTo>
                  <a:pt x="676888" y="10437"/>
                </a:lnTo>
                <a:lnTo>
                  <a:pt x="633680" y="1164"/>
                </a:lnTo>
                <a:lnTo>
                  <a:pt x="611833" y="0"/>
                </a:lnTo>
                <a:close/>
              </a:path>
              <a:path w="1225550" h="1227455">
                <a:moveTo>
                  <a:pt x="945816" y="110698"/>
                </a:moveTo>
                <a:lnTo>
                  <a:pt x="937566" y="111048"/>
                </a:lnTo>
                <a:lnTo>
                  <a:pt x="929768" y="113780"/>
                </a:lnTo>
                <a:lnTo>
                  <a:pt x="922970" y="118795"/>
                </a:lnTo>
                <a:lnTo>
                  <a:pt x="840700" y="201079"/>
                </a:lnTo>
                <a:lnTo>
                  <a:pt x="1056129" y="201079"/>
                </a:lnTo>
                <a:lnTo>
                  <a:pt x="1011596" y="146123"/>
                </a:lnTo>
                <a:lnTo>
                  <a:pt x="978994" y="124144"/>
                </a:lnTo>
                <a:lnTo>
                  <a:pt x="945816" y="110698"/>
                </a:lnTo>
                <a:close/>
              </a:path>
            </a:pathLst>
          </a:custGeom>
          <a:solidFill>
            <a:srgbClr val="FFFFFF"/>
          </a:solidFill>
        </p:spPr>
        <p:txBody>
          <a:bodyPr wrap="square" lIns="0" tIns="0" rIns="0" bIns="0" rtlCol="0"/>
          <a:lstStyle/>
          <a:p>
            <a:endParaRPr/>
          </a:p>
        </p:txBody>
      </p:sp>
      <p:sp>
        <p:nvSpPr>
          <p:cNvPr id="17" name="object 15"/>
          <p:cNvSpPr/>
          <p:nvPr/>
        </p:nvSpPr>
        <p:spPr>
          <a:xfrm>
            <a:off x="8260890" y="1387935"/>
            <a:ext cx="629920" cy="617855"/>
          </a:xfrm>
          <a:custGeom>
            <a:avLst/>
            <a:gdLst/>
            <a:ahLst/>
            <a:cxnLst/>
            <a:rect l="l" t="t" r="r" b="b"/>
            <a:pathLst>
              <a:path w="629920" h="617855">
                <a:moveTo>
                  <a:pt x="389089" y="68135"/>
                </a:moveTo>
                <a:lnTo>
                  <a:pt x="21805" y="68135"/>
                </a:lnTo>
                <a:lnTo>
                  <a:pt x="13340" y="69854"/>
                </a:lnTo>
                <a:lnTo>
                  <a:pt x="6407" y="74537"/>
                </a:lnTo>
                <a:lnTo>
                  <a:pt x="1721" y="81471"/>
                </a:lnTo>
                <a:lnTo>
                  <a:pt x="0" y="89941"/>
                </a:lnTo>
                <a:lnTo>
                  <a:pt x="0" y="595782"/>
                </a:lnTo>
                <a:lnTo>
                  <a:pt x="1721" y="604252"/>
                </a:lnTo>
                <a:lnTo>
                  <a:pt x="6407" y="611185"/>
                </a:lnTo>
                <a:lnTo>
                  <a:pt x="13340" y="615868"/>
                </a:lnTo>
                <a:lnTo>
                  <a:pt x="21805" y="617588"/>
                </a:lnTo>
                <a:lnTo>
                  <a:pt x="78155" y="617588"/>
                </a:lnTo>
                <a:lnTo>
                  <a:pt x="78155" y="471792"/>
                </a:lnTo>
                <a:lnTo>
                  <a:pt x="80222" y="461617"/>
                </a:lnTo>
                <a:lnTo>
                  <a:pt x="85850" y="453286"/>
                </a:lnTo>
                <a:lnTo>
                  <a:pt x="94181" y="447658"/>
                </a:lnTo>
                <a:lnTo>
                  <a:pt x="104355" y="445592"/>
                </a:lnTo>
                <a:lnTo>
                  <a:pt x="410908" y="445592"/>
                </a:lnTo>
                <a:lnTo>
                  <a:pt x="410908" y="392252"/>
                </a:lnTo>
                <a:lnTo>
                  <a:pt x="109448" y="392252"/>
                </a:lnTo>
                <a:lnTo>
                  <a:pt x="97144" y="389751"/>
                </a:lnTo>
                <a:lnTo>
                  <a:pt x="87064" y="382941"/>
                </a:lnTo>
                <a:lnTo>
                  <a:pt x="80252" y="372862"/>
                </a:lnTo>
                <a:lnTo>
                  <a:pt x="77749" y="360552"/>
                </a:lnTo>
                <a:lnTo>
                  <a:pt x="77749" y="314477"/>
                </a:lnTo>
                <a:lnTo>
                  <a:pt x="80252" y="302168"/>
                </a:lnTo>
                <a:lnTo>
                  <a:pt x="87064" y="292088"/>
                </a:lnTo>
                <a:lnTo>
                  <a:pt x="97144" y="285279"/>
                </a:lnTo>
                <a:lnTo>
                  <a:pt x="109448" y="282778"/>
                </a:lnTo>
                <a:lnTo>
                  <a:pt x="410908" y="282778"/>
                </a:lnTo>
                <a:lnTo>
                  <a:pt x="410908" y="229412"/>
                </a:lnTo>
                <a:lnTo>
                  <a:pt x="109448" y="229412"/>
                </a:lnTo>
                <a:lnTo>
                  <a:pt x="97144" y="226911"/>
                </a:lnTo>
                <a:lnTo>
                  <a:pt x="87064" y="220102"/>
                </a:lnTo>
                <a:lnTo>
                  <a:pt x="80252" y="210022"/>
                </a:lnTo>
                <a:lnTo>
                  <a:pt x="77749" y="197713"/>
                </a:lnTo>
                <a:lnTo>
                  <a:pt x="77749" y="151637"/>
                </a:lnTo>
                <a:lnTo>
                  <a:pt x="80252" y="139336"/>
                </a:lnTo>
                <a:lnTo>
                  <a:pt x="87064" y="129260"/>
                </a:lnTo>
                <a:lnTo>
                  <a:pt x="97144" y="122452"/>
                </a:lnTo>
                <a:lnTo>
                  <a:pt x="109448" y="119951"/>
                </a:lnTo>
                <a:lnTo>
                  <a:pt x="410908" y="119951"/>
                </a:lnTo>
                <a:lnTo>
                  <a:pt x="410908" y="89941"/>
                </a:lnTo>
                <a:lnTo>
                  <a:pt x="409187" y="81471"/>
                </a:lnTo>
                <a:lnTo>
                  <a:pt x="404499" y="74537"/>
                </a:lnTo>
                <a:lnTo>
                  <a:pt x="397562" y="69854"/>
                </a:lnTo>
                <a:lnTo>
                  <a:pt x="389089" y="68135"/>
                </a:lnTo>
                <a:close/>
              </a:path>
              <a:path w="629920" h="617855">
                <a:moveTo>
                  <a:pt x="410908" y="445592"/>
                </a:moveTo>
                <a:lnTo>
                  <a:pt x="161112" y="445592"/>
                </a:lnTo>
                <a:lnTo>
                  <a:pt x="171279" y="447658"/>
                </a:lnTo>
                <a:lnTo>
                  <a:pt x="179606" y="453286"/>
                </a:lnTo>
                <a:lnTo>
                  <a:pt x="185233" y="461617"/>
                </a:lnTo>
                <a:lnTo>
                  <a:pt x="187299" y="471792"/>
                </a:lnTo>
                <a:lnTo>
                  <a:pt x="187299" y="617588"/>
                </a:lnTo>
                <a:lnTo>
                  <a:pt x="623824" y="617588"/>
                </a:lnTo>
                <a:lnTo>
                  <a:pt x="629881" y="611530"/>
                </a:lnTo>
                <a:lnTo>
                  <a:pt x="629881" y="583272"/>
                </a:lnTo>
                <a:lnTo>
                  <a:pt x="623824" y="577214"/>
                </a:lnTo>
                <a:lnTo>
                  <a:pt x="410908" y="577214"/>
                </a:lnTo>
                <a:lnTo>
                  <a:pt x="410908" y="445592"/>
                </a:lnTo>
                <a:close/>
              </a:path>
              <a:path w="629920" h="617855">
                <a:moveTo>
                  <a:pt x="526707" y="191376"/>
                </a:moveTo>
                <a:lnTo>
                  <a:pt x="501653" y="196434"/>
                </a:lnTo>
                <a:lnTo>
                  <a:pt x="481195" y="210227"/>
                </a:lnTo>
                <a:lnTo>
                  <a:pt x="467401" y="230686"/>
                </a:lnTo>
                <a:lnTo>
                  <a:pt x="462343" y="255739"/>
                </a:lnTo>
                <a:lnTo>
                  <a:pt x="462343" y="263398"/>
                </a:lnTo>
                <a:lnTo>
                  <a:pt x="463745" y="270725"/>
                </a:lnTo>
                <a:lnTo>
                  <a:pt x="466204" y="277520"/>
                </a:lnTo>
                <a:lnTo>
                  <a:pt x="451941" y="292160"/>
                </a:lnTo>
                <a:lnTo>
                  <a:pt x="441083" y="309599"/>
                </a:lnTo>
                <a:lnTo>
                  <a:pt x="434172" y="329292"/>
                </a:lnTo>
                <a:lnTo>
                  <a:pt x="431749" y="350697"/>
                </a:lnTo>
                <a:lnTo>
                  <a:pt x="436850" y="381459"/>
                </a:lnTo>
                <a:lnTo>
                  <a:pt x="451019" y="408003"/>
                </a:lnTo>
                <a:lnTo>
                  <a:pt x="472559" y="428646"/>
                </a:lnTo>
                <a:lnTo>
                  <a:pt x="499770" y="441705"/>
                </a:lnTo>
                <a:lnTo>
                  <a:pt x="499770" y="577214"/>
                </a:lnTo>
                <a:lnTo>
                  <a:pt x="553643" y="577214"/>
                </a:lnTo>
                <a:lnTo>
                  <a:pt x="553643" y="441705"/>
                </a:lnTo>
                <a:lnTo>
                  <a:pt x="580854" y="428646"/>
                </a:lnTo>
                <a:lnTo>
                  <a:pt x="602394" y="408003"/>
                </a:lnTo>
                <a:lnTo>
                  <a:pt x="616564" y="381459"/>
                </a:lnTo>
                <a:lnTo>
                  <a:pt x="621665" y="350697"/>
                </a:lnTo>
                <a:lnTo>
                  <a:pt x="619237" y="329287"/>
                </a:lnTo>
                <a:lnTo>
                  <a:pt x="612321" y="309594"/>
                </a:lnTo>
                <a:lnTo>
                  <a:pt x="601466" y="292160"/>
                </a:lnTo>
                <a:lnTo>
                  <a:pt x="587209" y="277520"/>
                </a:lnTo>
                <a:lnTo>
                  <a:pt x="589663" y="270713"/>
                </a:lnTo>
                <a:lnTo>
                  <a:pt x="591070" y="263398"/>
                </a:lnTo>
                <a:lnTo>
                  <a:pt x="591070" y="255739"/>
                </a:lnTo>
                <a:lnTo>
                  <a:pt x="586012" y="230686"/>
                </a:lnTo>
                <a:lnTo>
                  <a:pt x="572219" y="210227"/>
                </a:lnTo>
                <a:lnTo>
                  <a:pt x="551760" y="196434"/>
                </a:lnTo>
                <a:lnTo>
                  <a:pt x="526707" y="191376"/>
                </a:lnTo>
                <a:close/>
              </a:path>
              <a:path w="629920" h="617855">
                <a:moveTo>
                  <a:pt x="257378" y="282778"/>
                </a:moveTo>
                <a:lnTo>
                  <a:pt x="155587" y="282778"/>
                </a:lnTo>
                <a:lnTo>
                  <a:pt x="167898" y="285279"/>
                </a:lnTo>
                <a:lnTo>
                  <a:pt x="177982" y="292088"/>
                </a:lnTo>
                <a:lnTo>
                  <a:pt x="184796" y="302168"/>
                </a:lnTo>
                <a:lnTo>
                  <a:pt x="187299" y="314477"/>
                </a:lnTo>
                <a:lnTo>
                  <a:pt x="187299" y="360552"/>
                </a:lnTo>
                <a:lnTo>
                  <a:pt x="184796" y="372862"/>
                </a:lnTo>
                <a:lnTo>
                  <a:pt x="177982" y="382941"/>
                </a:lnTo>
                <a:lnTo>
                  <a:pt x="167898" y="389751"/>
                </a:lnTo>
                <a:lnTo>
                  <a:pt x="155587" y="392252"/>
                </a:lnTo>
                <a:lnTo>
                  <a:pt x="257378" y="392252"/>
                </a:lnTo>
                <a:lnTo>
                  <a:pt x="245074" y="389751"/>
                </a:lnTo>
                <a:lnTo>
                  <a:pt x="234994" y="382941"/>
                </a:lnTo>
                <a:lnTo>
                  <a:pt x="228181" y="372862"/>
                </a:lnTo>
                <a:lnTo>
                  <a:pt x="225678" y="360552"/>
                </a:lnTo>
                <a:lnTo>
                  <a:pt x="225678" y="314477"/>
                </a:lnTo>
                <a:lnTo>
                  <a:pt x="228181" y="302168"/>
                </a:lnTo>
                <a:lnTo>
                  <a:pt x="234994" y="292088"/>
                </a:lnTo>
                <a:lnTo>
                  <a:pt x="245074" y="285279"/>
                </a:lnTo>
                <a:lnTo>
                  <a:pt x="257378" y="282778"/>
                </a:lnTo>
                <a:close/>
              </a:path>
              <a:path w="629920" h="617855">
                <a:moveTo>
                  <a:pt x="410908" y="282778"/>
                </a:moveTo>
                <a:lnTo>
                  <a:pt x="303517" y="282778"/>
                </a:lnTo>
                <a:lnTo>
                  <a:pt x="315826" y="285279"/>
                </a:lnTo>
                <a:lnTo>
                  <a:pt x="325905" y="292088"/>
                </a:lnTo>
                <a:lnTo>
                  <a:pt x="332715" y="302168"/>
                </a:lnTo>
                <a:lnTo>
                  <a:pt x="335216" y="314477"/>
                </a:lnTo>
                <a:lnTo>
                  <a:pt x="335216" y="360552"/>
                </a:lnTo>
                <a:lnTo>
                  <a:pt x="332715" y="372862"/>
                </a:lnTo>
                <a:lnTo>
                  <a:pt x="325905" y="382941"/>
                </a:lnTo>
                <a:lnTo>
                  <a:pt x="315826" y="389751"/>
                </a:lnTo>
                <a:lnTo>
                  <a:pt x="303517" y="392252"/>
                </a:lnTo>
                <a:lnTo>
                  <a:pt x="410908" y="392252"/>
                </a:lnTo>
                <a:lnTo>
                  <a:pt x="410908" y="282778"/>
                </a:lnTo>
                <a:close/>
              </a:path>
              <a:path w="629920" h="617855">
                <a:moveTo>
                  <a:pt x="257378" y="119951"/>
                </a:moveTo>
                <a:lnTo>
                  <a:pt x="155587" y="119951"/>
                </a:lnTo>
                <a:lnTo>
                  <a:pt x="167898" y="122452"/>
                </a:lnTo>
                <a:lnTo>
                  <a:pt x="177982" y="129260"/>
                </a:lnTo>
                <a:lnTo>
                  <a:pt x="184796" y="139336"/>
                </a:lnTo>
                <a:lnTo>
                  <a:pt x="187299" y="151637"/>
                </a:lnTo>
                <a:lnTo>
                  <a:pt x="187299" y="197713"/>
                </a:lnTo>
                <a:lnTo>
                  <a:pt x="184796" y="210022"/>
                </a:lnTo>
                <a:lnTo>
                  <a:pt x="177982" y="220102"/>
                </a:lnTo>
                <a:lnTo>
                  <a:pt x="167898" y="226911"/>
                </a:lnTo>
                <a:lnTo>
                  <a:pt x="155587" y="229412"/>
                </a:lnTo>
                <a:lnTo>
                  <a:pt x="257378" y="229412"/>
                </a:lnTo>
                <a:lnTo>
                  <a:pt x="245074" y="226911"/>
                </a:lnTo>
                <a:lnTo>
                  <a:pt x="234994" y="220102"/>
                </a:lnTo>
                <a:lnTo>
                  <a:pt x="228181" y="210022"/>
                </a:lnTo>
                <a:lnTo>
                  <a:pt x="225678" y="197713"/>
                </a:lnTo>
                <a:lnTo>
                  <a:pt x="225678" y="151637"/>
                </a:lnTo>
                <a:lnTo>
                  <a:pt x="228181" y="139336"/>
                </a:lnTo>
                <a:lnTo>
                  <a:pt x="234994" y="129260"/>
                </a:lnTo>
                <a:lnTo>
                  <a:pt x="245074" y="122452"/>
                </a:lnTo>
                <a:lnTo>
                  <a:pt x="257378" y="119951"/>
                </a:lnTo>
                <a:close/>
              </a:path>
              <a:path w="629920" h="617855">
                <a:moveTo>
                  <a:pt x="410908" y="119951"/>
                </a:moveTo>
                <a:lnTo>
                  <a:pt x="303517" y="119951"/>
                </a:lnTo>
                <a:lnTo>
                  <a:pt x="315826" y="122452"/>
                </a:lnTo>
                <a:lnTo>
                  <a:pt x="325905" y="129260"/>
                </a:lnTo>
                <a:lnTo>
                  <a:pt x="332715" y="139336"/>
                </a:lnTo>
                <a:lnTo>
                  <a:pt x="335216" y="151637"/>
                </a:lnTo>
                <a:lnTo>
                  <a:pt x="335216" y="197713"/>
                </a:lnTo>
                <a:lnTo>
                  <a:pt x="332715" y="210022"/>
                </a:lnTo>
                <a:lnTo>
                  <a:pt x="325905" y="220102"/>
                </a:lnTo>
                <a:lnTo>
                  <a:pt x="315826" y="226911"/>
                </a:lnTo>
                <a:lnTo>
                  <a:pt x="303517" y="229412"/>
                </a:lnTo>
                <a:lnTo>
                  <a:pt x="410908" y="229412"/>
                </a:lnTo>
                <a:lnTo>
                  <a:pt x="410908" y="119951"/>
                </a:lnTo>
                <a:close/>
              </a:path>
              <a:path w="629920" h="617855">
                <a:moveTo>
                  <a:pt x="332143" y="0"/>
                </a:moveTo>
                <a:lnTo>
                  <a:pt x="78740" y="0"/>
                </a:lnTo>
                <a:lnTo>
                  <a:pt x="71627" y="1445"/>
                </a:lnTo>
                <a:lnTo>
                  <a:pt x="65800" y="5380"/>
                </a:lnTo>
                <a:lnTo>
                  <a:pt x="61861" y="11203"/>
                </a:lnTo>
                <a:lnTo>
                  <a:pt x="60413" y="18313"/>
                </a:lnTo>
                <a:lnTo>
                  <a:pt x="60413" y="68135"/>
                </a:lnTo>
                <a:lnTo>
                  <a:pt x="350481" y="68135"/>
                </a:lnTo>
                <a:lnTo>
                  <a:pt x="350481" y="18313"/>
                </a:lnTo>
                <a:lnTo>
                  <a:pt x="349036" y="11203"/>
                </a:lnTo>
                <a:lnTo>
                  <a:pt x="345098" y="5380"/>
                </a:lnTo>
                <a:lnTo>
                  <a:pt x="339267" y="1445"/>
                </a:lnTo>
                <a:lnTo>
                  <a:pt x="332143" y="0"/>
                </a:lnTo>
                <a:close/>
              </a:path>
            </a:pathLst>
          </a:custGeom>
          <a:solidFill>
            <a:srgbClr val="FFFFFF"/>
          </a:solidFill>
        </p:spPr>
        <p:txBody>
          <a:bodyPr wrap="square" lIns="0" tIns="0" rIns="0" bIns="0" rtlCol="0"/>
          <a:lstStyle/>
          <a:p>
            <a:endParaRPr/>
          </a:p>
        </p:txBody>
      </p:sp>
    </p:spTree>
    <p:extLst>
      <p:ext uri="{BB962C8B-B14F-4D97-AF65-F5344CB8AC3E}">
        <p14:creationId xmlns:p14="http://schemas.microsoft.com/office/powerpoint/2010/main" val="7432114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11406" y="683408"/>
            <a:ext cx="8942294" cy="5509200"/>
          </a:xfrm>
          <a:prstGeom prst="rect">
            <a:avLst/>
          </a:prstGeom>
        </p:spPr>
        <p:txBody>
          <a:bodyPr wrap="square">
            <a:spAutoFit/>
          </a:bodyPr>
          <a:lstStyle/>
          <a:p>
            <a:pPr marL="214313" indent="-214313">
              <a:buFont typeface="Arial" panose="020B0604020202020204" pitchFamily="34" charset="0"/>
              <a:buChar char="•"/>
            </a:pPr>
            <a:r>
              <a:rPr lang="en-US" sz="1600" dirty="0">
                <a:solidFill>
                  <a:srgbClr val="000000"/>
                </a:solidFill>
              </a:rPr>
              <a:t>We won’t create microservices from scratch. Instead, we'll leverage the assets that GE already has. We'll expose smart APIs that leverage most/all existing code as-is </a:t>
            </a:r>
          </a:p>
          <a:p>
            <a:pPr marL="557213" lvl="1" indent="-214313">
              <a:buFont typeface="Arial" panose="020B0604020202020204" pitchFamily="34" charset="0"/>
              <a:buChar char="•"/>
            </a:pPr>
            <a:r>
              <a:rPr lang="en-US" sz="1600" dirty="0"/>
              <a:t>Lift and shift current components onto CF</a:t>
            </a:r>
          </a:p>
          <a:p>
            <a:pPr marL="557213" lvl="1" indent="-214313">
              <a:buFont typeface="Arial" panose="020B0604020202020204" pitchFamily="34" charset="0"/>
              <a:buChar char="•"/>
            </a:pPr>
            <a:r>
              <a:rPr lang="en-US" sz="1600" dirty="0"/>
              <a:t>Create new API layer (using microservices architecture style) that leverages existing code but exposes well crafted developer friendly APIs</a:t>
            </a:r>
          </a:p>
          <a:p>
            <a:pPr marL="557213" lvl="1" indent="-214313">
              <a:buFont typeface="Arial" panose="020B0604020202020204" pitchFamily="34" charset="0"/>
              <a:buChar char="•"/>
            </a:pPr>
            <a:r>
              <a:rPr lang="en-US" sz="1600" dirty="0"/>
              <a:t>Existing UI code does not go thru Microservices layer (uses existing services layers)</a:t>
            </a:r>
          </a:p>
          <a:p>
            <a:pPr marL="214313" indent="-214313">
              <a:buFont typeface="Arial" panose="020B0604020202020204" pitchFamily="34" charset="0"/>
              <a:buChar char="•"/>
            </a:pPr>
            <a:r>
              <a:rPr lang="en-US" sz="1600" dirty="0">
                <a:solidFill>
                  <a:srgbClr val="000000"/>
                </a:solidFill>
              </a:rPr>
              <a:t>Prerequisites</a:t>
            </a:r>
          </a:p>
          <a:p>
            <a:pPr marL="557213" lvl="1" indent="-214313">
              <a:buFont typeface="Arial" panose="020B0604020202020204" pitchFamily="34" charset="0"/>
              <a:buChar char="•"/>
            </a:pPr>
            <a:r>
              <a:rPr lang="en-US" sz="1600" dirty="0"/>
              <a:t>API design</a:t>
            </a:r>
          </a:p>
          <a:p>
            <a:pPr marL="557213" lvl="1" indent="-214313">
              <a:buFont typeface="Arial" panose="020B0604020202020204" pitchFamily="34" charset="0"/>
              <a:buChar char="•"/>
            </a:pPr>
            <a:r>
              <a:rPr lang="en-US" sz="1600" dirty="0"/>
              <a:t>API management layer</a:t>
            </a:r>
          </a:p>
          <a:p>
            <a:pPr marL="557213" lvl="1" indent="-214313">
              <a:buFont typeface="Arial" panose="020B0604020202020204" pitchFamily="34" charset="0"/>
              <a:buChar char="•"/>
            </a:pPr>
            <a:r>
              <a:rPr lang="en-US" sz="1600" dirty="0"/>
              <a:t>CF on AWS</a:t>
            </a:r>
          </a:p>
          <a:p>
            <a:pPr marL="214313" indent="-214313">
              <a:buFont typeface="Arial" panose="020B0604020202020204" pitchFamily="34" charset="0"/>
              <a:buChar char="•"/>
            </a:pPr>
            <a:r>
              <a:rPr lang="en-US" sz="1600" dirty="0">
                <a:solidFill>
                  <a:srgbClr val="000000"/>
                </a:solidFill>
              </a:rPr>
              <a:t>The solution will enable report delivery to external parties (extensible mechanism)*</a:t>
            </a:r>
          </a:p>
          <a:p>
            <a:pPr marL="214313" indent="-214313">
              <a:buFont typeface="Arial" panose="020B0604020202020204" pitchFamily="34" charset="0"/>
              <a:buChar char="•"/>
            </a:pPr>
            <a:r>
              <a:rPr lang="en-US" sz="1600" dirty="0">
                <a:solidFill>
                  <a:srgbClr val="000000"/>
                </a:solidFill>
              </a:rPr>
              <a:t>UST Global solution will be based on </a:t>
            </a:r>
            <a:r>
              <a:rPr lang="en-US" sz="1600" dirty="0"/>
              <a:t>consumer driven contracts</a:t>
            </a:r>
            <a:r>
              <a:rPr lang="en-US" sz="1600" dirty="0">
                <a:solidFill>
                  <a:srgbClr val="000000"/>
                </a:solidFill>
              </a:rPr>
              <a:t>; anybody with proper authorization will be able to interact with it, so long as they comply with the interface requirements. It will be able to interact with other systems</a:t>
            </a:r>
          </a:p>
          <a:p>
            <a:pPr marL="214313" indent="-214313">
              <a:buFont typeface="Arial" panose="020B0604020202020204" pitchFamily="34" charset="0"/>
              <a:buChar char="•"/>
            </a:pPr>
            <a:r>
              <a:rPr lang="en-US" sz="1600" dirty="0">
                <a:solidFill>
                  <a:srgbClr val="000000"/>
                </a:solidFill>
              </a:rPr>
              <a:t>Based on our knowledge of the </a:t>
            </a:r>
            <a:r>
              <a:rPr lang="en-US" sz="1600" dirty="0" err="1">
                <a:solidFill>
                  <a:srgbClr val="000000"/>
                </a:solidFill>
              </a:rPr>
              <a:t>InSight</a:t>
            </a:r>
            <a:r>
              <a:rPr lang="en-US" sz="1600" dirty="0">
                <a:solidFill>
                  <a:srgbClr val="000000"/>
                </a:solidFill>
              </a:rPr>
              <a:t> system, we have started to outline the API's for the consumers, and administrators</a:t>
            </a:r>
          </a:p>
          <a:p>
            <a:pPr marL="214313" indent="-214313">
              <a:buFont typeface="Arial" panose="020B0604020202020204" pitchFamily="34" charset="0"/>
              <a:buChar char="•"/>
            </a:pPr>
            <a:r>
              <a:rPr lang="en-US" sz="1600" dirty="0">
                <a:solidFill>
                  <a:srgbClr val="000000"/>
                </a:solidFill>
              </a:rPr>
              <a:t>We will start building the above mentioned API's, learn from them, identify patterns and develop reusable components; enabling subsequent iterations to move at optimum pace</a:t>
            </a:r>
          </a:p>
          <a:p>
            <a:pPr marL="214313" indent="-214313">
              <a:buFont typeface="Arial" panose="020B0604020202020204" pitchFamily="34" charset="0"/>
              <a:buChar char="•"/>
            </a:pPr>
            <a:r>
              <a:rPr lang="en-US" sz="1600" dirty="0">
                <a:solidFill>
                  <a:srgbClr val="000000"/>
                </a:solidFill>
              </a:rPr>
              <a:t>The risk/reward strategy, e.g., quality vs. quantity will be determined with GE decision makers and it will be further evaluated and adjusted as needed</a:t>
            </a:r>
          </a:p>
          <a:p>
            <a:pPr marL="214313" indent="-214313">
              <a:buFont typeface="Arial" panose="020B0604020202020204" pitchFamily="34" charset="0"/>
              <a:buChar char="•"/>
            </a:pPr>
            <a:r>
              <a:rPr lang="en-US" sz="1600" dirty="0">
                <a:solidFill>
                  <a:srgbClr val="000000"/>
                </a:solidFill>
              </a:rPr>
              <a:t>Start securing the right resources for the success of this project</a:t>
            </a:r>
          </a:p>
          <a:p>
            <a:pPr marL="214313" indent="-214313">
              <a:buFont typeface="Arial" panose="020B0604020202020204" pitchFamily="34" charset="0"/>
              <a:buChar char="•"/>
            </a:pPr>
            <a:r>
              <a:rPr lang="en-US" sz="1600" dirty="0">
                <a:solidFill>
                  <a:srgbClr val="000000"/>
                </a:solidFill>
              </a:rPr>
              <a:t>This approach provides faster time-to-value and delivers reliable and predictable outcome</a:t>
            </a:r>
          </a:p>
        </p:txBody>
      </p:sp>
      <p:sp>
        <p:nvSpPr>
          <p:cNvPr id="2" name="TextBox 1"/>
          <p:cNvSpPr txBox="1"/>
          <p:nvPr/>
        </p:nvSpPr>
        <p:spPr>
          <a:xfrm>
            <a:off x="1731391" y="6297107"/>
            <a:ext cx="1442301" cy="246221"/>
          </a:xfrm>
          <a:prstGeom prst="rect">
            <a:avLst/>
          </a:prstGeom>
          <a:noFill/>
        </p:spPr>
        <p:txBody>
          <a:bodyPr wrap="square" rtlCol="0">
            <a:spAutoFit/>
          </a:bodyPr>
          <a:lstStyle/>
          <a:p>
            <a:r>
              <a:rPr lang="en-US" sz="1000" dirty="0"/>
              <a:t>* - deferred to phase II</a:t>
            </a:r>
          </a:p>
        </p:txBody>
      </p:sp>
      <p:sp>
        <p:nvSpPr>
          <p:cNvPr id="5" name="Title 1"/>
          <p:cNvSpPr txBox="1">
            <a:spLocks/>
          </p:cNvSpPr>
          <p:nvPr/>
        </p:nvSpPr>
        <p:spPr>
          <a:xfrm>
            <a:off x="1791208" y="263949"/>
            <a:ext cx="8436864" cy="393150"/>
          </a:xfrm>
          <a:prstGeom prst="rect">
            <a:avLst/>
          </a:prstGeom>
        </p:spPr>
        <p:txBody>
          <a:bodyPr vert="horz" lIns="91440" tIns="45720" rIns="91440" bIns="45720" rtlCol="0" anchor="b">
            <a:noAutofit/>
          </a:bodyPr>
          <a:lstStyle>
            <a:lvl1pPr algn="ctr" defTabSz="914400" rtl="0" eaLnBrk="1" latinLnBrk="0" hangingPunct="1">
              <a:spcBef>
                <a:spcPct val="0"/>
              </a:spcBef>
              <a:buNone/>
              <a:defRPr sz="4500" b="1" kern="1200">
                <a:solidFill>
                  <a:schemeClr val="tx1"/>
                </a:solidFill>
                <a:latin typeface="+mn-lt"/>
                <a:ea typeface="+mj-ea"/>
                <a:cs typeface="+mj-cs"/>
              </a:defRPr>
            </a:lvl1pPr>
          </a:lstStyle>
          <a:p>
            <a:r>
              <a:rPr lang="en-US" sz="2400" dirty="0"/>
              <a:t>Strategy</a:t>
            </a:r>
          </a:p>
        </p:txBody>
      </p:sp>
    </p:spTree>
    <p:extLst>
      <p:ext uri="{BB962C8B-B14F-4D97-AF65-F5344CB8AC3E}">
        <p14:creationId xmlns:p14="http://schemas.microsoft.com/office/powerpoint/2010/main" val="3012845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pPr>
              <a:defRPr/>
            </a:pPr>
            <a:fld id="{A85E9118-4525-4620-91B5-75B9750E007A}" type="slidenum">
              <a:rPr lang="en-US" smtClean="0"/>
              <a:pPr>
                <a:defRPr/>
              </a:pPr>
              <a:t>11</a:t>
            </a:fld>
            <a:endParaRPr lang="en-US" dirty="0"/>
          </a:p>
        </p:txBody>
      </p:sp>
      <p:sp>
        <p:nvSpPr>
          <p:cNvPr id="3" name="Text Placeholder 2"/>
          <p:cNvSpPr>
            <a:spLocks noGrp="1"/>
          </p:cNvSpPr>
          <p:nvPr>
            <p:ph type="body" sz="quarter" idx="13"/>
          </p:nvPr>
        </p:nvSpPr>
        <p:spPr/>
        <p:txBody>
          <a:bodyPr/>
          <a:lstStyle/>
          <a:p>
            <a:r>
              <a:rPr lang="en-US" dirty="0">
                <a:latin typeface="Calibri" pitchFamily="34" charset="0"/>
              </a:rPr>
              <a:t>Timelines</a:t>
            </a:r>
          </a:p>
        </p:txBody>
      </p:sp>
      <p:sp>
        <p:nvSpPr>
          <p:cNvPr id="4" name="Title 1"/>
          <p:cNvSpPr txBox="1">
            <a:spLocks/>
          </p:cNvSpPr>
          <p:nvPr/>
        </p:nvSpPr>
        <p:spPr>
          <a:xfrm>
            <a:off x="1905000" y="457200"/>
            <a:ext cx="8436864" cy="530352"/>
          </a:xfrm>
          <a:prstGeom prst="rect">
            <a:avLst/>
          </a:prstGeom>
        </p:spPr>
        <p:txBody>
          <a:bodyPr/>
          <a:lstStyle>
            <a:lvl1pPr algn="ctr" defTabSz="914400" rtl="0" eaLnBrk="1" latinLnBrk="0" hangingPunct="1">
              <a:spcBef>
                <a:spcPct val="0"/>
              </a:spcBef>
              <a:buNone/>
              <a:defRPr sz="2400" b="1" kern="1200">
                <a:solidFill>
                  <a:schemeClr val="tx1"/>
                </a:solidFill>
                <a:latin typeface="+mn-lt"/>
                <a:ea typeface="+mj-ea"/>
                <a:cs typeface="+mj-cs"/>
              </a:defRPr>
            </a:lvl1pPr>
          </a:lstStyle>
          <a:p>
            <a:r>
              <a:rPr lang="en-US" dirty="0">
                <a:latin typeface="Calibri" panose="020F0502020204030204" pitchFamily="34" charset="0"/>
              </a:rPr>
              <a:t>Tentative Plan and Timeline</a:t>
            </a:r>
          </a:p>
        </p:txBody>
      </p:sp>
      <p:cxnSp>
        <p:nvCxnSpPr>
          <p:cNvPr id="8" name="Straight Connector 7"/>
          <p:cNvCxnSpPr/>
          <p:nvPr/>
        </p:nvCxnSpPr>
        <p:spPr>
          <a:xfrm>
            <a:off x="1524000" y="1066797"/>
            <a:ext cx="8011886" cy="0"/>
          </a:xfrm>
          <a:prstGeom prst="line">
            <a:avLst/>
          </a:prstGeom>
          <a:ln w="19050">
            <a:solidFill>
              <a:srgbClr val="00B0F0"/>
            </a:solidFill>
            <a:tailEnd type="diamond"/>
          </a:ln>
        </p:spPr>
        <p:style>
          <a:lnRef idx="1">
            <a:schemeClr val="accent1"/>
          </a:lnRef>
          <a:fillRef idx="0">
            <a:schemeClr val="accent1"/>
          </a:fillRef>
          <a:effectRef idx="0">
            <a:schemeClr val="accent1"/>
          </a:effectRef>
          <a:fontRef idx="minor">
            <a:schemeClr val="tx1"/>
          </a:fontRef>
        </p:style>
      </p:cxnSp>
      <p:graphicFrame>
        <p:nvGraphicFramePr>
          <p:cNvPr id="54" name="Table 4"/>
          <p:cNvGraphicFramePr>
            <a:graphicFrameLocks noGrp="1"/>
          </p:cNvGraphicFramePr>
          <p:nvPr>
            <p:extLst/>
          </p:nvPr>
        </p:nvGraphicFramePr>
        <p:xfrm>
          <a:off x="2133600" y="2480190"/>
          <a:ext cx="6864627" cy="2994851"/>
        </p:xfrm>
        <a:graphic>
          <a:graphicData uri="http://schemas.openxmlformats.org/drawingml/2006/table">
            <a:tbl>
              <a:tblPr firstRow="1" bandRow="1">
                <a:tableStyleId>{2D5ABB26-0587-4C30-8999-92F81FD0307C}</a:tableStyleId>
              </a:tblPr>
              <a:tblGrid>
                <a:gridCol w="416943">
                  <a:extLst>
                    <a:ext uri="{9D8B030D-6E8A-4147-A177-3AD203B41FA5}">
                      <a16:colId xmlns:a16="http://schemas.microsoft.com/office/drawing/2014/main" val="20000"/>
                    </a:ext>
                  </a:extLst>
                </a:gridCol>
                <a:gridCol w="416943">
                  <a:extLst>
                    <a:ext uri="{9D8B030D-6E8A-4147-A177-3AD203B41FA5}">
                      <a16:colId xmlns:a16="http://schemas.microsoft.com/office/drawing/2014/main" val="20001"/>
                    </a:ext>
                  </a:extLst>
                </a:gridCol>
                <a:gridCol w="416943">
                  <a:extLst>
                    <a:ext uri="{9D8B030D-6E8A-4147-A177-3AD203B41FA5}">
                      <a16:colId xmlns:a16="http://schemas.microsoft.com/office/drawing/2014/main" val="20002"/>
                    </a:ext>
                  </a:extLst>
                </a:gridCol>
                <a:gridCol w="416943">
                  <a:extLst>
                    <a:ext uri="{9D8B030D-6E8A-4147-A177-3AD203B41FA5}">
                      <a16:colId xmlns:a16="http://schemas.microsoft.com/office/drawing/2014/main" val="20003"/>
                    </a:ext>
                  </a:extLst>
                </a:gridCol>
                <a:gridCol w="416943">
                  <a:extLst>
                    <a:ext uri="{9D8B030D-6E8A-4147-A177-3AD203B41FA5}">
                      <a16:colId xmlns:a16="http://schemas.microsoft.com/office/drawing/2014/main" val="20004"/>
                    </a:ext>
                  </a:extLst>
                </a:gridCol>
                <a:gridCol w="416943">
                  <a:extLst>
                    <a:ext uri="{9D8B030D-6E8A-4147-A177-3AD203B41FA5}">
                      <a16:colId xmlns:a16="http://schemas.microsoft.com/office/drawing/2014/main" val="20005"/>
                    </a:ext>
                  </a:extLst>
                </a:gridCol>
                <a:gridCol w="416943">
                  <a:extLst>
                    <a:ext uri="{9D8B030D-6E8A-4147-A177-3AD203B41FA5}">
                      <a16:colId xmlns:a16="http://schemas.microsoft.com/office/drawing/2014/main" val="20006"/>
                    </a:ext>
                  </a:extLst>
                </a:gridCol>
                <a:gridCol w="416943">
                  <a:extLst>
                    <a:ext uri="{9D8B030D-6E8A-4147-A177-3AD203B41FA5}">
                      <a16:colId xmlns:a16="http://schemas.microsoft.com/office/drawing/2014/main" val="20007"/>
                    </a:ext>
                  </a:extLst>
                </a:gridCol>
                <a:gridCol w="416943">
                  <a:extLst>
                    <a:ext uri="{9D8B030D-6E8A-4147-A177-3AD203B41FA5}">
                      <a16:colId xmlns:a16="http://schemas.microsoft.com/office/drawing/2014/main" val="20008"/>
                    </a:ext>
                  </a:extLst>
                </a:gridCol>
                <a:gridCol w="416943">
                  <a:extLst>
                    <a:ext uri="{9D8B030D-6E8A-4147-A177-3AD203B41FA5}">
                      <a16:colId xmlns:a16="http://schemas.microsoft.com/office/drawing/2014/main" val="20009"/>
                    </a:ext>
                  </a:extLst>
                </a:gridCol>
                <a:gridCol w="416943">
                  <a:extLst>
                    <a:ext uri="{9D8B030D-6E8A-4147-A177-3AD203B41FA5}">
                      <a16:colId xmlns:a16="http://schemas.microsoft.com/office/drawing/2014/main" val="20010"/>
                    </a:ext>
                  </a:extLst>
                </a:gridCol>
                <a:gridCol w="416943">
                  <a:extLst>
                    <a:ext uri="{9D8B030D-6E8A-4147-A177-3AD203B41FA5}">
                      <a16:colId xmlns:a16="http://schemas.microsoft.com/office/drawing/2014/main" val="20011"/>
                    </a:ext>
                  </a:extLst>
                </a:gridCol>
                <a:gridCol w="416943">
                  <a:extLst>
                    <a:ext uri="{9D8B030D-6E8A-4147-A177-3AD203B41FA5}">
                      <a16:colId xmlns:a16="http://schemas.microsoft.com/office/drawing/2014/main" val="20012"/>
                    </a:ext>
                  </a:extLst>
                </a:gridCol>
                <a:gridCol w="416943">
                  <a:extLst>
                    <a:ext uri="{9D8B030D-6E8A-4147-A177-3AD203B41FA5}">
                      <a16:colId xmlns:a16="http://schemas.microsoft.com/office/drawing/2014/main" val="20013"/>
                    </a:ext>
                  </a:extLst>
                </a:gridCol>
                <a:gridCol w="506132">
                  <a:extLst>
                    <a:ext uri="{9D8B030D-6E8A-4147-A177-3AD203B41FA5}">
                      <a16:colId xmlns:a16="http://schemas.microsoft.com/office/drawing/2014/main" val="20014"/>
                    </a:ext>
                  </a:extLst>
                </a:gridCol>
                <a:gridCol w="521293">
                  <a:extLst>
                    <a:ext uri="{9D8B030D-6E8A-4147-A177-3AD203B41FA5}">
                      <a16:colId xmlns:a16="http://schemas.microsoft.com/office/drawing/2014/main" val="20015"/>
                    </a:ext>
                  </a:extLst>
                </a:gridCol>
              </a:tblGrid>
              <a:tr h="2994851">
                <a:tc>
                  <a:txBody>
                    <a:bodyPr/>
                    <a:lstStyle/>
                    <a:p>
                      <a:endParaRPr lang="en-GB" dirty="0"/>
                    </a:p>
                  </a:txBody>
                  <a:tcP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endParaRPr lang="en-GB" dirty="0"/>
                    </a:p>
                  </a:txBody>
                  <a:tcP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endParaRPr lang="en-GB" dirty="0"/>
                    </a:p>
                  </a:txBody>
                  <a:tcP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endParaRPr lang="en-GB" dirty="0"/>
                    </a:p>
                  </a:txBody>
                  <a:tcP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endParaRPr lang="en-GB" dirty="0"/>
                    </a:p>
                  </a:txBody>
                  <a:tcP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endParaRPr lang="en-GB" dirty="0"/>
                    </a:p>
                  </a:txBody>
                  <a:tcP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endParaRPr lang="en-GB" dirty="0"/>
                    </a:p>
                  </a:txBody>
                  <a:tcP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endParaRPr lang="en-GB" dirty="0"/>
                    </a:p>
                  </a:txBody>
                  <a:tcP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endParaRPr lang="en-GB" dirty="0"/>
                    </a:p>
                  </a:txBody>
                  <a:tcP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endParaRPr lang="en-GB" dirty="0"/>
                    </a:p>
                  </a:txBody>
                  <a:tcP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endParaRPr lang="en-GB" dirty="0"/>
                    </a:p>
                  </a:txBody>
                  <a:tcP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endParaRPr lang="en-GB" dirty="0"/>
                    </a:p>
                  </a:txBody>
                  <a:tcP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endParaRPr lang="en-GB" dirty="0"/>
                    </a:p>
                  </a:txBody>
                  <a:tcP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endParaRPr lang="en-GB" dirty="0"/>
                    </a:p>
                  </a:txBody>
                  <a:tcP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endParaRPr lang="en-GB" dirty="0"/>
                    </a:p>
                  </a:txBody>
                  <a:tcP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endParaRPr lang="en-GB" dirty="0"/>
                    </a:p>
                  </a:txBody>
                  <a:tcP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10000"/>
                  </a:ext>
                </a:extLst>
              </a:tr>
            </a:tbl>
          </a:graphicData>
        </a:graphic>
      </p:graphicFrame>
      <p:grpSp>
        <p:nvGrpSpPr>
          <p:cNvPr id="5" name="Group 4"/>
          <p:cNvGrpSpPr/>
          <p:nvPr/>
        </p:nvGrpSpPr>
        <p:grpSpPr>
          <a:xfrm>
            <a:off x="2133600" y="1631107"/>
            <a:ext cx="6864626" cy="714105"/>
            <a:chOff x="1238608" y="1935906"/>
            <a:chExt cx="4441326" cy="409305"/>
          </a:xfrm>
        </p:grpSpPr>
        <p:sp>
          <p:nvSpPr>
            <p:cNvPr id="6" name="Freeform 5"/>
            <p:cNvSpPr/>
            <p:nvPr/>
          </p:nvSpPr>
          <p:spPr>
            <a:xfrm>
              <a:off x="1238608" y="1935906"/>
              <a:ext cx="1021106" cy="409305"/>
            </a:xfrm>
            <a:custGeom>
              <a:avLst/>
              <a:gdLst>
                <a:gd name="connsiteX0" fmla="*/ 0 w 1021106"/>
                <a:gd name="connsiteY0" fmla="*/ 0 h 409305"/>
                <a:gd name="connsiteX1" fmla="*/ 816454 w 1021106"/>
                <a:gd name="connsiteY1" fmla="*/ 0 h 409305"/>
                <a:gd name="connsiteX2" fmla="*/ 1021106 w 1021106"/>
                <a:gd name="connsiteY2" fmla="*/ 204653 h 409305"/>
                <a:gd name="connsiteX3" fmla="*/ 816454 w 1021106"/>
                <a:gd name="connsiteY3" fmla="*/ 409305 h 409305"/>
                <a:gd name="connsiteX4" fmla="*/ 0 w 1021106"/>
                <a:gd name="connsiteY4" fmla="*/ 409305 h 409305"/>
                <a:gd name="connsiteX5" fmla="*/ 204653 w 1021106"/>
                <a:gd name="connsiteY5" fmla="*/ 204653 h 409305"/>
                <a:gd name="connsiteX6" fmla="*/ 0 w 1021106"/>
                <a:gd name="connsiteY6" fmla="*/ 0 h 409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106" h="409305">
                  <a:moveTo>
                    <a:pt x="0" y="0"/>
                  </a:moveTo>
                  <a:lnTo>
                    <a:pt x="816454" y="0"/>
                  </a:lnTo>
                  <a:lnTo>
                    <a:pt x="1021106" y="204653"/>
                  </a:lnTo>
                  <a:lnTo>
                    <a:pt x="816454" y="409305"/>
                  </a:lnTo>
                  <a:lnTo>
                    <a:pt x="0" y="409305"/>
                  </a:lnTo>
                  <a:lnTo>
                    <a:pt x="204653" y="204653"/>
                  </a:lnTo>
                  <a:lnTo>
                    <a:pt x="0" y="0"/>
                  </a:lnTo>
                  <a:close/>
                </a:path>
              </a:pathLst>
            </a:cu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236657" tIns="10668" rIns="215320" bIns="10668" numCol="1" spcCol="1270" anchor="ctr" anchorCtr="0">
              <a:noAutofit/>
            </a:bodyPr>
            <a:lstStyle/>
            <a:p>
              <a:pPr algn="ctr" defTabSz="355600">
                <a:lnSpc>
                  <a:spcPct val="90000"/>
                </a:lnSpc>
                <a:spcBef>
                  <a:spcPct val="0"/>
                </a:spcBef>
                <a:spcAft>
                  <a:spcPct val="35000"/>
                </a:spcAft>
              </a:pPr>
              <a:r>
                <a:rPr lang="en-GB" sz="800" b="1" dirty="0">
                  <a:latin typeface="Calibri" panose="020F0502020204030204" pitchFamily="34" charset="0"/>
                </a:rPr>
                <a:t>Planning, </a:t>
              </a:r>
              <a:br>
                <a:rPr lang="en-GB" sz="800" b="1" dirty="0">
                  <a:latin typeface="Calibri" panose="020F0502020204030204" pitchFamily="34" charset="0"/>
                </a:rPr>
              </a:br>
              <a:r>
                <a:rPr lang="en-GB" sz="800" b="1" dirty="0">
                  <a:latin typeface="Calibri" panose="020F0502020204030204" pitchFamily="34" charset="0"/>
                </a:rPr>
                <a:t>Resourcing, </a:t>
              </a:r>
              <a:br>
                <a:rPr lang="en-GB" sz="800" b="1" dirty="0">
                  <a:latin typeface="Calibri" panose="020F0502020204030204" pitchFamily="34" charset="0"/>
                </a:rPr>
              </a:br>
              <a:r>
                <a:rPr lang="en-GB" sz="800" b="1" dirty="0">
                  <a:latin typeface="Calibri" panose="020F0502020204030204" pitchFamily="34" charset="0"/>
                </a:rPr>
                <a:t>&amp; </a:t>
              </a:r>
              <a:br>
                <a:rPr lang="en-GB" sz="800" b="1" dirty="0">
                  <a:latin typeface="Calibri" panose="020F0502020204030204" pitchFamily="34" charset="0"/>
                </a:rPr>
              </a:br>
              <a:r>
                <a:rPr lang="en-GB" sz="800" b="1" dirty="0">
                  <a:latin typeface="Calibri" panose="020F0502020204030204" pitchFamily="34" charset="0"/>
                </a:rPr>
                <a:t>On-boarding</a:t>
              </a:r>
            </a:p>
          </p:txBody>
        </p:sp>
        <p:sp>
          <p:nvSpPr>
            <p:cNvPr id="7" name="Freeform 6"/>
            <p:cNvSpPr/>
            <p:nvPr/>
          </p:nvSpPr>
          <p:spPr>
            <a:xfrm>
              <a:off x="2108930" y="1935906"/>
              <a:ext cx="926713" cy="409305"/>
            </a:xfrm>
            <a:custGeom>
              <a:avLst/>
              <a:gdLst>
                <a:gd name="connsiteX0" fmla="*/ 0 w 926713"/>
                <a:gd name="connsiteY0" fmla="*/ 0 h 409305"/>
                <a:gd name="connsiteX1" fmla="*/ 722061 w 926713"/>
                <a:gd name="connsiteY1" fmla="*/ 0 h 409305"/>
                <a:gd name="connsiteX2" fmla="*/ 926713 w 926713"/>
                <a:gd name="connsiteY2" fmla="*/ 204653 h 409305"/>
                <a:gd name="connsiteX3" fmla="*/ 722061 w 926713"/>
                <a:gd name="connsiteY3" fmla="*/ 409305 h 409305"/>
                <a:gd name="connsiteX4" fmla="*/ 0 w 926713"/>
                <a:gd name="connsiteY4" fmla="*/ 409305 h 409305"/>
                <a:gd name="connsiteX5" fmla="*/ 204653 w 926713"/>
                <a:gd name="connsiteY5" fmla="*/ 204653 h 409305"/>
                <a:gd name="connsiteX6" fmla="*/ 0 w 926713"/>
                <a:gd name="connsiteY6" fmla="*/ 0 h 409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6713" h="409305">
                  <a:moveTo>
                    <a:pt x="0" y="0"/>
                  </a:moveTo>
                  <a:lnTo>
                    <a:pt x="722061" y="0"/>
                  </a:lnTo>
                  <a:lnTo>
                    <a:pt x="926713" y="204653"/>
                  </a:lnTo>
                  <a:lnTo>
                    <a:pt x="722061" y="409305"/>
                  </a:lnTo>
                  <a:lnTo>
                    <a:pt x="0" y="409305"/>
                  </a:lnTo>
                  <a:lnTo>
                    <a:pt x="204653" y="204653"/>
                  </a:lnTo>
                  <a:lnTo>
                    <a:pt x="0" y="0"/>
                  </a:lnTo>
                  <a:close/>
                </a:path>
              </a:pathLst>
            </a:cu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236657" tIns="10668" rIns="215320" bIns="10668" numCol="1" spcCol="1270" anchor="ctr" anchorCtr="0">
              <a:noAutofit/>
            </a:bodyPr>
            <a:lstStyle/>
            <a:p>
              <a:pPr algn="ctr" defTabSz="355600">
                <a:lnSpc>
                  <a:spcPct val="90000"/>
                </a:lnSpc>
                <a:spcBef>
                  <a:spcPct val="0"/>
                </a:spcBef>
                <a:spcAft>
                  <a:spcPct val="35000"/>
                </a:spcAft>
              </a:pPr>
              <a:r>
                <a:rPr lang="en-GB" sz="800" b="1" dirty="0">
                  <a:latin typeface="Calibri" panose="020F0502020204030204" pitchFamily="34" charset="0"/>
                </a:rPr>
                <a:t>Sprint 0: </a:t>
              </a:r>
              <a:br>
                <a:rPr lang="en-GB" sz="800" b="1" dirty="0">
                  <a:latin typeface="Calibri" panose="020F0502020204030204" pitchFamily="34" charset="0"/>
                </a:rPr>
              </a:br>
              <a:r>
                <a:rPr lang="en-GB" sz="800" b="1" dirty="0">
                  <a:latin typeface="Calibri" panose="020F0502020204030204" pitchFamily="34" charset="0"/>
                </a:rPr>
                <a:t>Foundational Readiness</a:t>
              </a:r>
            </a:p>
          </p:txBody>
        </p:sp>
        <p:sp>
          <p:nvSpPr>
            <p:cNvPr id="10" name="Freeform 9"/>
            <p:cNvSpPr/>
            <p:nvPr/>
          </p:nvSpPr>
          <p:spPr>
            <a:xfrm>
              <a:off x="2897094" y="1935906"/>
              <a:ext cx="1010876" cy="409305"/>
            </a:xfrm>
            <a:custGeom>
              <a:avLst/>
              <a:gdLst>
                <a:gd name="connsiteX0" fmla="*/ 0 w 1010876"/>
                <a:gd name="connsiteY0" fmla="*/ 0 h 409305"/>
                <a:gd name="connsiteX1" fmla="*/ 806224 w 1010876"/>
                <a:gd name="connsiteY1" fmla="*/ 0 h 409305"/>
                <a:gd name="connsiteX2" fmla="*/ 1010876 w 1010876"/>
                <a:gd name="connsiteY2" fmla="*/ 204653 h 409305"/>
                <a:gd name="connsiteX3" fmla="*/ 806224 w 1010876"/>
                <a:gd name="connsiteY3" fmla="*/ 409305 h 409305"/>
                <a:gd name="connsiteX4" fmla="*/ 0 w 1010876"/>
                <a:gd name="connsiteY4" fmla="*/ 409305 h 409305"/>
                <a:gd name="connsiteX5" fmla="*/ 204653 w 1010876"/>
                <a:gd name="connsiteY5" fmla="*/ 204653 h 409305"/>
                <a:gd name="connsiteX6" fmla="*/ 0 w 1010876"/>
                <a:gd name="connsiteY6" fmla="*/ 0 h 409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0876" h="409305">
                  <a:moveTo>
                    <a:pt x="0" y="0"/>
                  </a:moveTo>
                  <a:lnTo>
                    <a:pt x="806224" y="0"/>
                  </a:lnTo>
                  <a:lnTo>
                    <a:pt x="1010876" y="204653"/>
                  </a:lnTo>
                  <a:lnTo>
                    <a:pt x="806224" y="409305"/>
                  </a:lnTo>
                  <a:lnTo>
                    <a:pt x="0" y="409305"/>
                  </a:lnTo>
                  <a:lnTo>
                    <a:pt x="204653" y="204653"/>
                  </a:lnTo>
                  <a:lnTo>
                    <a:pt x="0" y="0"/>
                  </a:lnTo>
                  <a:close/>
                </a:path>
              </a:pathLst>
            </a:cu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236657" tIns="10668" rIns="215320" bIns="10668" numCol="1" spcCol="1270" anchor="ctr" anchorCtr="0">
              <a:noAutofit/>
            </a:bodyPr>
            <a:lstStyle/>
            <a:p>
              <a:pPr algn="ctr" defTabSz="355600">
                <a:lnSpc>
                  <a:spcPct val="90000"/>
                </a:lnSpc>
                <a:spcBef>
                  <a:spcPct val="0"/>
                </a:spcBef>
                <a:spcAft>
                  <a:spcPct val="35000"/>
                </a:spcAft>
              </a:pPr>
              <a:r>
                <a:rPr lang="en-GB" sz="800" b="1" dirty="0">
                  <a:latin typeface="Calibri" panose="020F0502020204030204" pitchFamily="34" charset="0"/>
                </a:rPr>
                <a:t>Sprint 1</a:t>
              </a:r>
            </a:p>
          </p:txBody>
        </p:sp>
        <p:sp>
          <p:nvSpPr>
            <p:cNvPr id="11" name="Freeform 10"/>
            <p:cNvSpPr/>
            <p:nvPr/>
          </p:nvSpPr>
          <p:spPr>
            <a:xfrm>
              <a:off x="3774121" y="1935906"/>
              <a:ext cx="1015969" cy="409305"/>
            </a:xfrm>
            <a:custGeom>
              <a:avLst/>
              <a:gdLst>
                <a:gd name="connsiteX0" fmla="*/ 0 w 1015969"/>
                <a:gd name="connsiteY0" fmla="*/ 0 h 409305"/>
                <a:gd name="connsiteX1" fmla="*/ 811317 w 1015969"/>
                <a:gd name="connsiteY1" fmla="*/ 0 h 409305"/>
                <a:gd name="connsiteX2" fmla="*/ 1015969 w 1015969"/>
                <a:gd name="connsiteY2" fmla="*/ 204653 h 409305"/>
                <a:gd name="connsiteX3" fmla="*/ 811317 w 1015969"/>
                <a:gd name="connsiteY3" fmla="*/ 409305 h 409305"/>
                <a:gd name="connsiteX4" fmla="*/ 0 w 1015969"/>
                <a:gd name="connsiteY4" fmla="*/ 409305 h 409305"/>
                <a:gd name="connsiteX5" fmla="*/ 204653 w 1015969"/>
                <a:gd name="connsiteY5" fmla="*/ 204653 h 409305"/>
                <a:gd name="connsiteX6" fmla="*/ 0 w 1015969"/>
                <a:gd name="connsiteY6" fmla="*/ 0 h 409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5969" h="409305">
                  <a:moveTo>
                    <a:pt x="0" y="0"/>
                  </a:moveTo>
                  <a:lnTo>
                    <a:pt x="811317" y="0"/>
                  </a:lnTo>
                  <a:lnTo>
                    <a:pt x="1015969" y="204653"/>
                  </a:lnTo>
                  <a:lnTo>
                    <a:pt x="811317" y="409305"/>
                  </a:lnTo>
                  <a:lnTo>
                    <a:pt x="0" y="409305"/>
                  </a:lnTo>
                  <a:lnTo>
                    <a:pt x="204653" y="204653"/>
                  </a:lnTo>
                  <a:lnTo>
                    <a:pt x="0" y="0"/>
                  </a:lnTo>
                  <a:close/>
                </a:path>
              </a:pathLst>
            </a:cu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236657" tIns="10668" rIns="215320" bIns="10668" numCol="1" spcCol="1270" anchor="ctr" anchorCtr="0">
              <a:noAutofit/>
            </a:bodyPr>
            <a:lstStyle/>
            <a:p>
              <a:pPr algn="ctr" defTabSz="355600">
                <a:lnSpc>
                  <a:spcPct val="90000"/>
                </a:lnSpc>
                <a:spcBef>
                  <a:spcPct val="0"/>
                </a:spcBef>
                <a:spcAft>
                  <a:spcPct val="35000"/>
                </a:spcAft>
              </a:pPr>
              <a:r>
                <a:rPr lang="en-GB" sz="800" b="1" dirty="0">
                  <a:latin typeface="Calibri" panose="020F0502020204030204" pitchFamily="34" charset="0"/>
                </a:rPr>
                <a:t>Sprint 2</a:t>
              </a:r>
            </a:p>
          </p:txBody>
        </p:sp>
        <p:sp>
          <p:nvSpPr>
            <p:cNvPr id="12" name="Freeform 11"/>
            <p:cNvSpPr/>
            <p:nvPr/>
          </p:nvSpPr>
          <p:spPr>
            <a:xfrm>
              <a:off x="4653637" y="1935906"/>
              <a:ext cx="1026297" cy="409305"/>
            </a:xfrm>
            <a:custGeom>
              <a:avLst/>
              <a:gdLst>
                <a:gd name="connsiteX0" fmla="*/ 0 w 1026297"/>
                <a:gd name="connsiteY0" fmla="*/ 0 h 409305"/>
                <a:gd name="connsiteX1" fmla="*/ 821645 w 1026297"/>
                <a:gd name="connsiteY1" fmla="*/ 0 h 409305"/>
                <a:gd name="connsiteX2" fmla="*/ 1026297 w 1026297"/>
                <a:gd name="connsiteY2" fmla="*/ 204653 h 409305"/>
                <a:gd name="connsiteX3" fmla="*/ 821645 w 1026297"/>
                <a:gd name="connsiteY3" fmla="*/ 409305 h 409305"/>
                <a:gd name="connsiteX4" fmla="*/ 0 w 1026297"/>
                <a:gd name="connsiteY4" fmla="*/ 409305 h 409305"/>
                <a:gd name="connsiteX5" fmla="*/ 204653 w 1026297"/>
                <a:gd name="connsiteY5" fmla="*/ 204653 h 409305"/>
                <a:gd name="connsiteX6" fmla="*/ 0 w 1026297"/>
                <a:gd name="connsiteY6" fmla="*/ 0 h 409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6297" h="409305">
                  <a:moveTo>
                    <a:pt x="0" y="0"/>
                  </a:moveTo>
                  <a:lnTo>
                    <a:pt x="821645" y="0"/>
                  </a:lnTo>
                  <a:lnTo>
                    <a:pt x="1026297" y="204653"/>
                  </a:lnTo>
                  <a:lnTo>
                    <a:pt x="821645" y="409305"/>
                  </a:lnTo>
                  <a:lnTo>
                    <a:pt x="0" y="409305"/>
                  </a:lnTo>
                  <a:lnTo>
                    <a:pt x="204653" y="204653"/>
                  </a:lnTo>
                  <a:lnTo>
                    <a:pt x="0" y="0"/>
                  </a:lnTo>
                  <a:close/>
                </a:path>
              </a:pathLst>
            </a:cu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236657" tIns="10668" rIns="215320" bIns="10668" numCol="1" spcCol="1270" anchor="ctr" anchorCtr="0">
              <a:noAutofit/>
            </a:bodyPr>
            <a:lstStyle/>
            <a:p>
              <a:pPr algn="ctr" defTabSz="355600">
                <a:lnSpc>
                  <a:spcPct val="90000"/>
                </a:lnSpc>
                <a:spcBef>
                  <a:spcPct val="0"/>
                </a:spcBef>
                <a:spcAft>
                  <a:spcPct val="35000"/>
                </a:spcAft>
              </a:pPr>
              <a:r>
                <a:rPr lang="en-GB" sz="800" b="1" dirty="0">
                  <a:latin typeface="Calibri" panose="020F0502020204030204" pitchFamily="34" charset="0"/>
                </a:rPr>
                <a:t>Sprint </a:t>
              </a:r>
              <a:r>
                <a:rPr lang="en-GB" sz="800" b="1" i="1" dirty="0">
                  <a:latin typeface="Calibri" panose="020F0502020204030204" pitchFamily="34" charset="0"/>
                </a:rPr>
                <a:t>n</a:t>
              </a:r>
              <a:endParaRPr lang="en-GB" sz="800" b="1" dirty="0">
                <a:latin typeface="Calibri" panose="020F0502020204030204" pitchFamily="34" charset="0"/>
              </a:endParaRPr>
            </a:p>
          </p:txBody>
        </p:sp>
      </p:grpSp>
      <p:sp>
        <p:nvSpPr>
          <p:cNvPr id="60" name="Pentagon 59"/>
          <p:cNvSpPr/>
          <p:nvPr/>
        </p:nvSpPr>
        <p:spPr>
          <a:xfrm>
            <a:off x="6270736" y="3941029"/>
            <a:ext cx="2623992" cy="444094"/>
          </a:xfrm>
          <a:prstGeom prst="homePlate">
            <a:avLst/>
          </a:prstGeom>
          <a:solidFill>
            <a:srgbClr val="7030A0">
              <a:alpha val="75000"/>
            </a:srgb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100" dirty="0">
                <a:solidFill>
                  <a:schemeClr val="bg1"/>
                </a:solidFill>
                <a:latin typeface="Calibri" panose="020F0502020204030204" pitchFamily="34" charset="0"/>
              </a:rPr>
              <a:t>Develop, Test  and Deploy additional prioritized microservices</a:t>
            </a:r>
            <a:endParaRPr lang="en-GB" sz="1100" dirty="0">
              <a:solidFill>
                <a:schemeClr val="bg1"/>
              </a:solidFill>
              <a:latin typeface="Calibri" panose="020F0502020204030204" pitchFamily="34" charset="0"/>
            </a:endParaRPr>
          </a:p>
        </p:txBody>
      </p:sp>
      <p:sp>
        <p:nvSpPr>
          <p:cNvPr id="24" name="Pentagon 23"/>
          <p:cNvSpPr/>
          <p:nvPr/>
        </p:nvSpPr>
        <p:spPr>
          <a:xfrm>
            <a:off x="2319690" y="4149595"/>
            <a:ext cx="1159102" cy="407609"/>
          </a:xfrm>
          <a:prstGeom prst="homePlate">
            <a:avLst/>
          </a:prstGeom>
          <a:solidFill>
            <a:srgbClr val="7030A0">
              <a:alpha val="75000"/>
            </a:srgb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050" dirty="0">
                <a:solidFill>
                  <a:schemeClr val="bg1"/>
                </a:solidFill>
                <a:latin typeface="Calibri" panose="020F0502020204030204" pitchFamily="34" charset="0"/>
              </a:rPr>
              <a:t>Prep &amp; Validate Environment</a:t>
            </a:r>
            <a:endParaRPr lang="en-GB" sz="1050" dirty="0">
              <a:solidFill>
                <a:schemeClr val="bg1"/>
              </a:solidFill>
              <a:latin typeface="Calibri" panose="020F0502020204030204" pitchFamily="34" charset="0"/>
            </a:endParaRPr>
          </a:p>
        </p:txBody>
      </p:sp>
      <p:sp>
        <p:nvSpPr>
          <p:cNvPr id="25" name="Pentagon 24"/>
          <p:cNvSpPr/>
          <p:nvPr/>
        </p:nvSpPr>
        <p:spPr>
          <a:xfrm>
            <a:off x="4911143" y="3959272"/>
            <a:ext cx="1308326" cy="407609"/>
          </a:xfrm>
          <a:prstGeom prst="homePlate">
            <a:avLst/>
          </a:prstGeom>
          <a:solidFill>
            <a:srgbClr val="7030A0">
              <a:alpha val="75000"/>
            </a:srgb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100" dirty="0">
                <a:solidFill>
                  <a:schemeClr val="bg1"/>
                </a:solidFill>
                <a:latin typeface="Calibri" panose="020F0502020204030204" pitchFamily="34" charset="0"/>
              </a:rPr>
              <a:t>First Microservice</a:t>
            </a:r>
            <a:endParaRPr lang="en-GB" sz="1100" dirty="0">
              <a:solidFill>
                <a:schemeClr val="bg1"/>
              </a:solidFill>
              <a:latin typeface="Calibri" panose="020F0502020204030204" pitchFamily="34" charset="0"/>
            </a:endParaRPr>
          </a:p>
        </p:txBody>
      </p:sp>
      <p:sp>
        <p:nvSpPr>
          <p:cNvPr id="26" name="Rectangle 25"/>
          <p:cNvSpPr/>
          <p:nvPr/>
        </p:nvSpPr>
        <p:spPr>
          <a:xfrm>
            <a:off x="3218366" y="5633947"/>
            <a:ext cx="5810132" cy="954107"/>
          </a:xfrm>
          <a:prstGeom prst="rect">
            <a:avLst/>
          </a:prstGeom>
        </p:spPr>
        <p:txBody>
          <a:bodyPr wrap="square">
            <a:spAutoFit/>
          </a:bodyPr>
          <a:lstStyle/>
          <a:p>
            <a:pPr marL="285750" indent="-285750">
              <a:buFont typeface="Arial" panose="020B0604020202020204" pitchFamily="34" charset="0"/>
              <a:buChar char="•"/>
            </a:pPr>
            <a:r>
              <a:rPr lang="en-US" sz="1400" dirty="0"/>
              <a:t>4-5 sprints (3 week iterations)</a:t>
            </a:r>
          </a:p>
          <a:p>
            <a:pPr marL="285750" indent="-285750">
              <a:buFont typeface="Arial" panose="020B0604020202020204" pitchFamily="34" charset="0"/>
              <a:buChar char="•"/>
            </a:pPr>
            <a:r>
              <a:rPr lang="en-GB" sz="1400" dirty="0"/>
              <a:t>Time &amp; Material staffing model</a:t>
            </a:r>
            <a:endParaRPr lang="en-US" sz="1400" dirty="0"/>
          </a:p>
          <a:p>
            <a:pPr marL="285750" indent="-285750">
              <a:buFont typeface="Arial" panose="020B0604020202020204" pitchFamily="34" charset="0"/>
              <a:buChar char="•"/>
            </a:pPr>
            <a:r>
              <a:rPr lang="en-GB" sz="1400" dirty="0"/>
              <a:t>UST Global will staff positions based on GE’s needs – can ramp up additional capacity as required</a:t>
            </a:r>
            <a:endParaRPr lang="en-US" sz="1400" dirty="0"/>
          </a:p>
        </p:txBody>
      </p:sp>
      <p:sp>
        <p:nvSpPr>
          <p:cNvPr id="27" name="Pentagon 26"/>
          <p:cNvSpPr/>
          <p:nvPr/>
        </p:nvSpPr>
        <p:spPr>
          <a:xfrm>
            <a:off x="2319690" y="3657583"/>
            <a:ext cx="1159102" cy="407609"/>
          </a:xfrm>
          <a:prstGeom prst="homePlate">
            <a:avLst/>
          </a:prstGeom>
          <a:solidFill>
            <a:srgbClr val="7030A0">
              <a:alpha val="75000"/>
            </a:srgb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050" dirty="0">
                <a:solidFill>
                  <a:schemeClr val="bg1"/>
                </a:solidFill>
                <a:latin typeface="Calibri" panose="020F0502020204030204" pitchFamily="34" charset="0"/>
              </a:rPr>
              <a:t>Agile team tools setup</a:t>
            </a:r>
            <a:endParaRPr lang="en-GB" sz="1050" dirty="0">
              <a:solidFill>
                <a:schemeClr val="bg1"/>
              </a:solidFill>
              <a:latin typeface="Calibri" panose="020F0502020204030204" pitchFamily="34" charset="0"/>
            </a:endParaRPr>
          </a:p>
        </p:txBody>
      </p:sp>
      <p:sp>
        <p:nvSpPr>
          <p:cNvPr id="30" name="Pentagon 29"/>
          <p:cNvSpPr/>
          <p:nvPr/>
        </p:nvSpPr>
        <p:spPr>
          <a:xfrm>
            <a:off x="3548509" y="3477285"/>
            <a:ext cx="1307321" cy="407609"/>
          </a:xfrm>
          <a:prstGeom prst="homePlate">
            <a:avLst/>
          </a:prstGeom>
          <a:solidFill>
            <a:srgbClr val="7030A0">
              <a:alpha val="75000"/>
            </a:srgb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050" dirty="0">
                <a:solidFill>
                  <a:schemeClr val="bg1"/>
                </a:solidFill>
                <a:latin typeface="Calibri" panose="020F0502020204030204" pitchFamily="34" charset="0"/>
              </a:rPr>
              <a:t>Sprint Planning, Backlog Grooming</a:t>
            </a:r>
            <a:endParaRPr lang="en-GB" sz="1050" dirty="0">
              <a:solidFill>
                <a:schemeClr val="bg1"/>
              </a:solidFill>
              <a:latin typeface="Calibri" panose="020F0502020204030204" pitchFamily="34" charset="0"/>
            </a:endParaRPr>
          </a:p>
        </p:txBody>
      </p:sp>
      <p:sp>
        <p:nvSpPr>
          <p:cNvPr id="32" name="Pentagon 31"/>
          <p:cNvSpPr/>
          <p:nvPr/>
        </p:nvSpPr>
        <p:spPr>
          <a:xfrm>
            <a:off x="2319690" y="2531499"/>
            <a:ext cx="1159102" cy="478639"/>
          </a:xfrm>
          <a:prstGeom prst="homePlate">
            <a:avLst/>
          </a:prstGeom>
          <a:solidFill>
            <a:srgbClr val="7030A0">
              <a:alpha val="75000"/>
            </a:srgb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050" dirty="0">
                <a:solidFill>
                  <a:schemeClr val="bg1"/>
                </a:solidFill>
                <a:latin typeface="Calibri" panose="020F0502020204030204" pitchFamily="34" charset="0"/>
              </a:rPr>
              <a:t>Identify and Onboard Team Members</a:t>
            </a:r>
            <a:endParaRPr lang="en-GB" sz="1050" dirty="0">
              <a:solidFill>
                <a:schemeClr val="bg1"/>
              </a:solidFill>
              <a:latin typeface="Calibri" panose="020F0502020204030204" pitchFamily="34" charset="0"/>
            </a:endParaRPr>
          </a:p>
        </p:txBody>
      </p:sp>
      <p:sp>
        <p:nvSpPr>
          <p:cNvPr id="33" name="Pentagon 32"/>
          <p:cNvSpPr/>
          <p:nvPr/>
        </p:nvSpPr>
        <p:spPr>
          <a:xfrm>
            <a:off x="2319690" y="3094541"/>
            <a:ext cx="1159102" cy="478639"/>
          </a:xfrm>
          <a:prstGeom prst="homePlate">
            <a:avLst/>
          </a:prstGeom>
          <a:solidFill>
            <a:srgbClr val="7030A0">
              <a:alpha val="75000"/>
            </a:srgb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050" dirty="0">
                <a:solidFill>
                  <a:schemeClr val="bg1"/>
                </a:solidFill>
                <a:latin typeface="Calibri" panose="020F0502020204030204" pitchFamily="34" charset="0"/>
              </a:rPr>
              <a:t>Access to Systems and Tools</a:t>
            </a:r>
            <a:endParaRPr lang="en-GB" sz="1050" dirty="0">
              <a:solidFill>
                <a:schemeClr val="bg1"/>
              </a:solidFill>
              <a:latin typeface="Calibri" panose="020F0502020204030204" pitchFamily="34" charset="0"/>
            </a:endParaRPr>
          </a:p>
        </p:txBody>
      </p:sp>
      <p:sp>
        <p:nvSpPr>
          <p:cNvPr id="34" name="Pentagon 33"/>
          <p:cNvSpPr/>
          <p:nvPr/>
        </p:nvSpPr>
        <p:spPr>
          <a:xfrm>
            <a:off x="3548508" y="4392018"/>
            <a:ext cx="1528823" cy="546800"/>
          </a:xfrm>
          <a:prstGeom prst="homePlate">
            <a:avLst/>
          </a:prstGeom>
          <a:solidFill>
            <a:srgbClr val="7030A0">
              <a:alpha val="75000"/>
            </a:srgb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050" dirty="0">
                <a:solidFill>
                  <a:schemeClr val="bg1"/>
                </a:solidFill>
                <a:latin typeface="Calibri" panose="020F0502020204030204" pitchFamily="34" charset="0"/>
              </a:rPr>
              <a:t>Team indoctrination – best practices and principles</a:t>
            </a:r>
            <a:endParaRPr lang="en-GB" sz="1050" dirty="0">
              <a:solidFill>
                <a:schemeClr val="bg1"/>
              </a:solidFill>
              <a:latin typeface="Calibri" panose="020F0502020204030204" pitchFamily="34" charset="0"/>
            </a:endParaRPr>
          </a:p>
        </p:txBody>
      </p:sp>
      <p:sp>
        <p:nvSpPr>
          <p:cNvPr id="35" name="Pentagon 34"/>
          <p:cNvSpPr/>
          <p:nvPr/>
        </p:nvSpPr>
        <p:spPr>
          <a:xfrm>
            <a:off x="3548508" y="3934652"/>
            <a:ext cx="1307321" cy="407609"/>
          </a:xfrm>
          <a:prstGeom prst="homePlate">
            <a:avLst/>
          </a:prstGeom>
          <a:solidFill>
            <a:srgbClr val="7030A0">
              <a:alpha val="75000"/>
            </a:srgb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050" dirty="0">
                <a:solidFill>
                  <a:schemeClr val="bg1"/>
                </a:solidFill>
                <a:latin typeface="Calibri" panose="020F0502020204030204" pitchFamily="34" charset="0"/>
              </a:rPr>
              <a:t>Analysis &amp; Design for Early Sprints</a:t>
            </a:r>
            <a:endParaRPr lang="en-GB" sz="1050" dirty="0">
              <a:solidFill>
                <a:schemeClr val="bg1"/>
              </a:solidFill>
              <a:latin typeface="Calibri" panose="020F0502020204030204" pitchFamily="34" charset="0"/>
            </a:endParaRPr>
          </a:p>
        </p:txBody>
      </p:sp>
      <p:sp>
        <p:nvSpPr>
          <p:cNvPr id="36" name="Pentagon 35"/>
          <p:cNvSpPr/>
          <p:nvPr/>
        </p:nvSpPr>
        <p:spPr>
          <a:xfrm>
            <a:off x="3556225" y="2562551"/>
            <a:ext cx="1159102" cy="407609"/>
          </a:xfrm>
          <a:prstGeom prst="homePlate">
            <a:avLst/>
          </a:prstGeom>
          <a:solidFill>
            <a:srgbClr val="7030A0">
              <a:alpha val="75000"/>
            </a:srgb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050" dirty="0">
                <a:solidFill>
                  <a:schemeClr val="bg1"/>
                </a:solidFill>
                <a:latin typeface="Calibri" panose="020F0502020204030204" pitchFamily="34" charset="0"/>
              </a:rPr>
              <a:t>Microservices Reference Arch</a:t>
            </a:r>
            <a:endParaRPr lang="en-GB" sz="1050" dirty="0">
              <a:solidFill>
                <a:schemeClr val="bg1"/>
              </a:solidFill>
              <a:latin typeface="Calibri" panose="020F0502020204030204" pitchFamily="34" charset="0"/>
            </a:endParaRPr>
          </a:p>
        </p:txBody>
      </p:sp>
      <p:sp>
        <p:nvSpPr>
          <p:cNvPr id="37" name="Pentagon 36"/>
          <p:cNvSpPr/>
          <p:nvPr/>
        </p:nvSpPr>
        <p:spPr>
          <a:xfrm>
            <a:off x="3556226" y="3019918"/>
            <a:ext cx="1299603" cy="407609"/>
          </a:xfrm>
          <a:prstGeom prst="homePlate">
            <a:avLst/>
          </a:prstGeom>
          <a:solidFill>
            <a:srgbClr val="7030A0">
              <a:alpha val="75000"/>
            </a:srgb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050" dirty="0">
                <a:solidFill>
                  <a:schemeClr val="bg1"/>
                </a:solidFill>
                <a:latin typeface="Calibri" panose="020F0502020204030204" pitchFamily="34" charset="0"/>
              </a:rPr>
              <a:t>Microservices Frameworks &amp; Tools Setup </a:t>
            </a:r>
            <a:endParaRPr lang="en-GB" sz="1050" dirty="0">
              <a:solidFill>
                <a:schemeClr val="bg1"/>
              </a:solidFill>
              <a:latin typeface="Calibri" panose="020F0502020204030204" pitchFamily="34" charset="0"/>
            </a:endParaRPr>
          </a:p>
        </p:txBody>
      </p:sp>
      <p:cxnSp>
        <p:nvCxnSpPr>
          <p:cNvPr id="20" name="Straight Arrow Connector 19"/>
          <p:cNvCxnSpPr/>
          <p:nvPr/>
        </p:nvCxnSpPr>
        <p:spPr>
          <a:xfrm flipV="1">
            <a:off x="4911144" y="4385124"/>
            <a:ext cx="3983585" cy="9365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698028" y="4997715"/>
            <a:ext cx="1915461" cy="369332"/>
          </a:xfrm>
          <a:prstGeom prst="rect">
            <a:avLst/>
          </a:prstGeom>
          <a:noFill/>
        </p:spPr>
        <p:txBody>
          <a:bodyPr wrap="none" rtlCol="0">
            <a:spAutoFit/>
          </a:bodyPr>
          <a:lstStyle/>
          <a:p>
            <a:r>
              <a:rPr lang="en-US" dirty="0"/>
              <a:t>Increasing velocity</a:t>
            </a:r>
          </a:p>
        </p:txBody>
      </p:sp>
    </p:spTree>
    <p:extLst>
      <p:ext uri="{BB962C8B-B14F-4D97-AF65-F5344CB8AC3E}">
        <p14:creationId xmlns:p14="http://schemas.microsoft.com/office/powerpoint/2010/main" val="2572681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Foundational Readiness Activities</a:t>
            </a:r>
          </a:p>
        </p:txBody>
      </p:sp>
      <p:sp>
        <p:nvSpPr>
          <p:cNvPr id="5" name="Slide Number Placeholder 4"/>
          <p:cNvSpPr>
            <a:spLocks noGrp="1"/>
          </p:cNvSpPr>
          <p:nvPr>
            <p:ph type="sldNum" sz="quarter" idx="14"/>
          </p:nvPr>
        </p:nvSpPr>
        <p:spPr/>
        <p:txBody>
          <a:bodyPr/>
          <a:lstStyle/>
          <a:p>
            <a:pPr>
              <a:defRPr/>
            </a:pPr>
            <a:fld id="{A85E9118-4525-4620-91B5-75B9750E007A}" type="slidenum">
              <a:rPr lang="en-US" smtClean="0"/>
              <a:pPr>
                <a:defRPr/>
              </a:pPr>
              <a:t>12</a:t>
            </a:fld>
            <a:endParaRPr lang="en-US" dirty="0"/>
          </a:p>
        </p:txBody>
      </p:sp>
      <p:graphicFrame>
        <p:nvGraphicFramePr>
          <p:cNvPr id="4" name="Table 3"/>
          <p:cNvGraphicFramePr>
            <a:graphicFrameLocks noGrp="1"/>
          </p:cNvGraphicFramePr>
          <p:nvPr>
            <p:extLst/>
          </p:nvPr>
        </p:nvGraphicFramePr>
        <p:xfrm>
          <a:off x="2389989" y="1102660"/>
          <a:ext cx="7753576" cy="5325035"/>
        </p:xfrm>
        <a:graphic>
          <a:graphicData uri="http://schemas.openxmlformats.org/drawingml/2006/table">
            <a:tbl>
              <a:tblPr firstRow="1" firstCol="1" bandRow="1">
                <a:tableStyleId>{5C22544A-7EE6-4342-B048-85BDC9FD1C3A}</a:tableStyleId>
              </a:tblPr>
              <a:tblGrid>
                <a:gridCol w="3368304">
                  <a:extLst>
                    <a:ext uri="{9D8B030D-6E8A-4147-A177-3AD203B41FA5}">
                      <a16:colId xmlns:a16="http://schemas.microsoft.com/office/drawing/2014/main" val="20000"/>
                    </a:ext>
                  </a:extLst>
                </a:gridCol>
                <a:gridCol w="4385272">
                  <a:extLst>
                    <a:ext uri="{9D8B030D-6E8A-4147-A177-3AD203B41FA5}">
                      <a16:colId xmlns:a16="http://schemas.microsoft.com/office/drawing/2014/main" val="20001"/>
                    </a:ext>
                  </a:extLst>
                </a:gridCol>
              </a:tblGrid>
              <a:tr h="5325035">
                <a:tc>
                  <a:txBody>
                    <a:bodyPr/>
                    <a:lstStyle/>
                    <a:p>
                      <a:pPr marL="0" marR="0">
                        <a:lnSpc>
                          <a:spcPct val="107000"/>
                        </a:lnSpc>
                        <a:spcBef>
                          <a:spcPts val="0"/>
                        </a:spcBef>
                        <a:spcAft>
                          <a:spcPts val="0"/>
                        </a:spcAft>
                      </a:pPr>
                      <a:r>
                        <a:rPr lang="en-US" sz="1350" b="1" dirty="0">
                          <a:solidFill>
                            <a:schemeClr val="tx1"/>
                          </a:solidFill>
                          <a:effectLst/>
                        </a:rPr>
                        <a:t>Define Microservices Architecture </a:t>
                      </a:r>
                    </a:p>
                    <a:p>
                      <a:pPr marL="342900" marR="0" lvl="0" indent="-342900">
                        <a:lnSpc>
                          <a:spcPct val="107000"/>
                        </a:lnSpc>
                        <a:spcBef>
                          <a:spcPts val="0"/>
                        </a:spcBef>
                        <a:spcAft>
                          <a:spcPts val="0"/>
                        </a:spcAft>
                        <a:buFont typeface="Wingdings" panose="05000000000000000000" pitchFamily="2" charset="2"/>
                        <a:buChar char=""/>
                        <a:tabLst>
                          <a:tab pos="228600" algn="l"/>
                          <a:tab pos="457200" algn="l"/>
                        </a:tabLst>
                      </a:pPr>
                      <a:r>
                        <a:rPr lang="en-US" sz="1350" b="0" dirty="0">
                          <a:solidFill>
                            <a:schemeClr val="tx1"/>
                          </a:solidFill>
                          <a:effectLst/>
                        </a:rPr>
                        <a:t>Architecture Repository</a:t>
                      </a:r>
                    </a:p>
                    <a:p>
                      <a:pPr marL="342900" marR="0" lvl="0" indent="-342900">
                        <a:lnSpc>
                          <a:spcPct val="107000"/>
                        </a:lnSpc>
                        <a:spcBef>
                          <a:spcPts val="0"/>
                        </a:spcBef>
                        <a:spcAft>
                          <a:spcPts val="0"/>
                        </a:spcAft>
                        <a:buFont typeface="Wingdings" panose="05000000000000000000" pitchFamily="2" charset="2"/>
                        <a:buChar char=""/>
                        <a:tabLst>
                          <a:tab pos="228600" algn="l"/>
                          <a:tab pos="457200" algn="l"/>
                        </a:tabLst>
                      </a:pPr>
                      <a:r>
                        <a:rPr lang="en-US" sz="1350" b="0" dirty="0">
                          <a:solidFill>
                            <a:schemeClr val="tx1"/>
                          </a:solidFill>
                          <a:effectLst/>
                        </a:rPr>
                        <a:t>Development Standards</a:t>
                      </a:r>
                    </a:p>
                    <a:p>
                      <a:pPr marL="342900" marR="0" lvl="0" indent="-342900">
                        <a:lnSpc>
                          <a:spcPct val="107000"/>
                        </a:lnSpc>
                        <a:spcBef>
                          <a:spcPts val="0"/>
                        </a:spcBef>
                        <a:spcAft>
                          <a:spcPts val="0"/>
                        </a:spcAft>
                        <a:buFont typeface="Wingdings" panose="05000000000000000000" pitchFamily="2" charset="2"/>
                        <a:buChar char=""/>
                        <a:tabLst>
                          <a:tab pos="228600" algn="l"/>
                          <a:tab pos="457200" algn="l"/>
                        </a:tabLst>
                      </a:pPr>
                      <a:r>
                        <a:rPr lang="en-US" sz="1350" b="0" dirty="0">
                          <a:solidFill>
                            <a:schemeClr val="tx1"/>
                          </a:solidFill>
                          <a:effectLst/>
                        </a:rPr>
                        <a:t>Tools &amp; Frameworks</a:t>
                      </a:r>
                    </a:p>
                    <a:p>
                      <a:pPr marL="342900" marR="0" lvl="0" indent="-342900">
                        <a:lnSpc>
                          <a:spcPct val="107000"/>
                        </a:lnSpc>
                        <a:spcBef>
                          <a:spcPts val="0"/>
                        </a:spcBef>
                        <a:spcAft>
                          <a:spcPts val="0"/>
                        </a:spcAft>
                        <a:buFont typeface="Wingdings" panose="05000000000000000000" pitchFamily="2" charset="2"/>
                        <a:buChar char=""/>
                        <a:tabLst>
                          <a:tab pos="228600" algn="l"/>
                          <a:tab pos="457200" algn="l"/>
                        </a:tabLst>
                      </a:pPr>
                      <a:r>
                        <a:rPr lang="en-US" sz="1350" b="0" dirty="0">
                          <a:solidFill>
                            <a:schemeClr val="tx1"/>
                          </a:solidFill>
                          <a:effectLst/>
                        </a:rPr>
                        <a:t>Performance Architecture</a:t>
                      </a:r>
                    </a:p>
                    <a:p>
                      <a:pPr marL="342900" marR="0" lvl="0" indent="-342900">
                        <a:lnSpc>
                          <a:spcPct val="107000"/>
                        </a:lnSpc>
                        <a:spcBef>
                          <a:spcPts val="0"/>
                        </a:spcBef>
                        <a:spcAft>
                          <a:spcPts val="0"/>
                        </a:spcAft>
                        <a:buFont typeface="Wingdings" panose="05000000000000000000" pitchFamily="2" charset="2"/>
                        <a:buChar char=""/>
                        <a:tabLst>
                          <a:tab pos="228600" algn="l"/>
                          <a:tab pos="457200" algn="l"/>
                        </a:tabLst>
                      </a:pPr>
                      <a:r>
                        <a:rPr lang="en-US" sz="1350" b="0" dirty="0">
                          <a:solidFill>
                            <a:schemeClr val="tx1"/>
                          </a:solidFill>
                          <a:effectLst/>
                        </a:rPr>
                        <a:t>Security Architecture</a:t>
                      </a:r>
                    </a:p>
                    <a:p>
                      <a:pPr marL="342900" marR="0" lvl="0" indent="-342900">
                        <a:lnSpc>
                          <a:spcPct val="107000"/>
                        </a:lnSpc>
                        <a:spcBef>
                          <a:spcPts val="0"/>
                        </a:spcBef>
                        <a:spcAft>
                          <a:spcPts val="0"/>
                        </a:spcAft>
                        <a:buFont typeface="Wingdings" panose="05000000000000000000" pitchFamily="2" charset="2"/>
                        <a:buChar char=""/>
                        <a:tabLst>
                          <a:tab pos="228600" algn="l"/>
                          <a:tab pos="457200" algn="l"/>
                        </a:tabLst>
                      </a:pPr>
                      <a:r>
                        <a:rPr lang="en-US" sz="1350" b="0" dirty="0">
                          <a:solidFill>
                            <a:schemeClr val="tx1"/>
                          </a:solidFill>
                          <a:effectLst/>
                        </a:rPr>
                        <a:t>Testing Architecture</a:t>
                      </a:r>
                    </a:p>
                    <a:p>
                      <a:pPr marL="342900" marR="0" lvl="0" indent="-342900">
                        <a:lnSpc>
                          <a:spcPct val="107000"/>
                        </a:lnSpc>
                        <a:spcBef>
                          <a:spcPts val="0"/>
                        </a:spcBef>
                        <a:spcAft>
                          <a:spcPts val="0"/>
                        </a:spcAft>
                        <a:buFont typeface="Wingdings" panose="05000000000000000000" pitchFamily="2" charset="2"/>
                        <a:buChar char=""/>
                        <a:tabLst>
                          <a:tab pos="228600" algn="l"/>
                          <a:tab pos="457200" algn="l"/>
                        </a:tabLst>
                      </a:pPr>
                      <a:r>
                        <a:rPr lang="en-US" sz="1350" b="0" dirty="0">
                          <a:solidFill>
                            <a:schemeClr val="tx1"/>
                          </a:solidFill>
                          <a:effectLst/>
                        </a:rPr>
                        <a:t>CI/CD Architecture</a:t>
                      </a:r>
                    </a:p>
                    <a:p>
                      <a:pPr marL="342900" marR="0" lvl="0" indent="-342900">
                        <a:lnSpc>
                          <a:spcPct val="107000"/>
                        </a:lnSpc>
                        <a:spcBef>
                          <a:spcPts val="0"/>
                        </a:spcBef>
                        <a:spcAft>
                          <a:spcPts val="0"/>
                        </a:spcAft>
                        <a:buFont typeface="Wingdings" panose="05000000000000000000" pitchFamily="2" charset="2"/>
                        <a:buChar char=""/>
                        <a:tabLst>
                          <a:tab pos="228600" algn="l"/>
                          <a:tab pos="457200" algn="l"/>
                        </a:tabLst>
                      </a:pPr>
                      <a:r>
                        <a:rPr lang="en-US" sz="1350" b="0" dirty="0">
                          <a:solidFill>
                            <a:schemeClr val="tx1"/>
                          </a:solidFill>
                          <a:effectLst/>
                        </a:rPr>
                        <a:t>Operational Architecture</a:t>
                      </a:r>
                    </a:p>
                    <a:p>
                      <a:pPr marL="228600" marR="0">
                        <a:lnSpc>
                          <a:spcPct val="107000"/>
                        </a:lnSpc>
                        <a:spcBef>
                          <a:spcPts val="0"/>
                        </a:spcBef>
                        <a:spcAft>
                          <a:spcPts val="0"/>
                        </a:spcAft>
                        <a:tabLst>
                          <a:tab pos="457200" algn="l"/>
                        </a:tabLst>
                      </a:pPr>
                      <a:r>
                        <a:rPr lang="en-US" sz="1350" dirty="0">
                          <a:solidFill>
                            <a:schemeClr val="tx1"/>
                          </a:solidFill>
                          <a:effectLst/>
                        </a:rPr>
                        <a:t> </a:t>
                      </a:r>
                    </a:p>
                    <a:p>
                      <a:pPr marL="0" marR="0">
                        <a:lnSpc>
                          <a:spcPct val="107000"/>
                        </a:lnSpc>
                        <a:spcBef>
                          <a:spcPts val="0"/>
                        </a:spcBef>
                        <a:spcAft>
                          <a:spcPts val="0"/>
                        </a:spcAft>
                      </a:pPr>
                      <a:r>
                        <a:rPr lang="en-US" sz="1350" dirty="0">
                          <a:solidFill>
                            <a:schemeClr val="tx1"/>
                          </a:solidFill>
                          <a:effectLst/>
                        </a:rPr>
                        <a:t>Create Microservices Reference Implementation</a:t>
                      </a:r>
                    </a:p>
                    <a:p>
                      <a:pPr marL="342900" marR="0" lvl="0" indent="-342900">
                        <a:lnSpc>
                          <a:spcPct val="107000"/>
                        </a:lnSpc>
                        <a:spcBef>
                          <a:spcPts val="0"/>
                        </a:spcBef>
                        <a:spcAft>
                          <a:spcPts val="0"/>
                        </a:spcAft>
                        <a:buFont typeface="Wingdings" panose="05000000000000000000" pitchFamily="2" charset="2"/>
                        <a:buChar char=""/>
                        <a:tabLst>
                          <a:tab pos="228600" algn="l"/>
                          <a:tab pos="457200" algn="l"/>
                        </a:tabLst>
                      </a:pPr>
                      <a:r>
                        <a:rPr lang="en-US" sz="1350" b="0" dirty="0">
                          <a:solidFill>
                            <a:schemeClr val="tx1"/>
                          </a:solidFill>
                          <a:effectLst/>
                        </a:rPr>
                        <a:t>Frameworks &amp; Tools Integration</a:t>
                      </a:r>
                    </a:p>
                    <a:p>
                      <a:pPr marL="342900" marR="0" lvl="0" indent="-342900">
                        <a:lnSpc>
                          <a:spcPct val="107000"/>
                        </a:lnSpc>
                        <a:spcBef>
                          <a:spcPts val="0"/>
                        </a:spcBef>
                        <a:spcAft>
                          <a:spcPts val="0"/>
                        </a:spcAft>
                        <a:buFont typeface="Wingdings" panose="05000000000000000000" pitchFamily="2" charset="2"/>
                        <a:buChar char=""/>
                        <a:tabLst>
                          <a:tab pos="228600" algn="l"/>
                          <a:tab pos="457200" algn="l"/>
                        </a:tabLst>
                      </a:pPr>
                      <a:r>
                        <a:rPr lang="en-US" sz="1350" b="0" dirty="0">
                          <a:solidFill>
                            <a:schemeClr val="tx1"/>
                          </a:solidFill>
                          <a:effectLst/>
                        </a:rPr>
                        <a:t>Essential Configuration</a:t>
                      </a:r>
                    </a:p>
                    <a:p>
                      <a:pPr marL="342900" marR="0" lvl="0" indent="-342900">
                        <a:lnSpc>
                          <a:spcPct val="107000"/>
                        </a:lnSpc>
                        <a:spcBef>
                          <a:spcPts val="0"/>
                        </a:spcBef>
                        <a:spcAft>
                          <a:spcPts val="0"/>
                        </a:spcAft>
                        <a:buFont typeface="Wingdings" panose="05000000000000000000" pitchFamily="2" charset="2"/>
                        <a:buChar char=""/>
                        <a:tabLst>
                          <a:tab pos="228600" algn="l"/>
                          <a:tab pos="457200" algn="l"/>
                        </a:tabLst>
                      </a:pPr>
                      <a:r>
                        <a:rPr lang="en-US" sz="1350" b="0" dirty="0">
                          <a:solidFill>
                            <a:schemeClr val="tx1"/>
                          </a:solidFill>
                          <a:effectLst/>
                        </a:rPr>
                        <a:t>Code Templates</a:t>
                      </a:r>
                    </a:p>
                    <a:p>
                      <a:pPr marL="342900" marR="0" lvl="0" indent="-342900">
                        <a:lnSpc>
                          <a:spcPct val="107000"/>
                        </a:lnSpc>
                        <a:spcBef>
                          <a:spcPts val="0"/>
                        </a:spcBef>
                        <a:spcAft>
                          <a:spcPts val="0"/>
                        </a:spcAft>
                        <a:buFont typeface="Wingdings" panose="05000000000000000000" pitchFamily="2" charset="2"/>
                        <a:buChar char=""/>
                        <a:tabLst>
                          <a:tab pos="228600" algn="l"/>
                          <a:tab pos="457200" algn="l"/>
                        </a:tabLst>
                      </a:pPr>
                      <a:r>
                        <a:rPr lang="en-US" sz="1350" b="0" dirty="0">
                          <a:solidFill>
                            <a:schemeClr val="tx1"/>
                          </a:solidFill>
                          <a:effectLst/>
                        </a:rPr>
                        <a:t>Patterns &amp; Practices</a:t>
                      </a:r>
                    </a:p>
                    <a:p>
                      <a:pPr marL="228600" marR="0">
                        <a:lnSpc>
                          <a:spcPct val="107000"/>
                        </a:lnSpc>
                        <a:spcBef>
                          <a:spcPts val="0"/>
                        </a:spcBef>
                        <a:spcAft>
                          <a:spcPts val="0"/>
                        </a:spcAft>
                        <a:tabLst>
                          <a:tab pos="457200" algn="l"/>
                          <a:tab pos="914400" algn="l"/>
                        </a:tabLst>
                      </a:pPr>
                      <a:r>
                        <a:rPr lang="en-US" sz="1350" dirty="0">
                          <a:solidFill>
                            <a:schemeClr val="tx1"/>
                          </a:solidFill>
                          <a:effectLst/>
                        </a:rPr>
                        <a:t> </a:t>
                      </a:r>
                    </a:p>
                    <a:p>
                      <a:pPr marL="0" marR="0">
                        <a:lnSpc>
                          <a:spcPct val="107000"/>
                        </a:lnSpc>
                        <a:spcBef>
                          <a:spcPts val="0"/>
                        </a:spcBef>
                        <a:spcAft>
                          <a:spcPts val="0"/>
                        </a:spcAft>
                      </a:pPr>
                      <a:r>
                        <a:rPr lang="en-US" sz="1350" dirty="0">
                          <a:solidFill>
                            <a:schemeClr val="tx1"/>
                          </a:solidFill>
                          <a:effectLst/>
                        </a:rPr>
                        <a:t>Recommend CI/CD/DevOps for Microservices</a:t>
                      </a:r>
                    </a:p>
                    <a:p>
                      <a:pPr marL="342900" marR="0" lvl="0" indent="-342900">
                        <a:lnSpc>
                          <a:spcPct val="107000"/>
                        </a:lnSpc>
                        <a:spcBef>
                          <a:spcPts val="0"/>
                        </a:spcBef>
                        <a:spcAft>
                          <a:spcPts val="0"/>
                        </a:spcAft>
                        <a:buFont typeface="Wingdings" panose="05000000000000000000" pitchFamily="2" charset="2"/>
                        <a:buChar char=""/>
                        <a:tabLst>
                          <a:tab pos="457200" algn="l"/>
                        </a:tabLst>
                      </a:pPr>
                      <a:r>
                        <a:rPr lang="en-US" sz="1350" b="0" dirty="0">
                          <a:solidFill>
                            <a:schemeClr val="tx1"/>
                          </a:solidFill>
                          <a:effectLst/>
                        </a:rPr>
                        <a:t>Environment setup and configuration</a:t>
                      </a:r>
                    </a:p>
                    <a:p>
                      <a:pPr marL="342900" marR="0" lvl="0" indent="-342900">
                        <a:lnSpc>
                          <a:spcPct val="107000"/>
                        </a:lnSpc>
                        <a:spcBef>
                          <a:spcPts val="0"/>
                        </a:spcBef>
                        <a:spcAft>
                          <a:spcPts val="0"/>
                        </a:spcAft>
                        <a:buFont typeface="Wingdings" panose="05000000000000000000" pitchFamily="2" charset="2"/>
                        <a:buChar char=""/>
                        <a:tabLst>
                          <a:tab pos="457200" algn="l"/>
                        </a:tabLst>
                      </a:pPr>
                      <a:r>
                        <a:rPr lang="en-US" sz="1350" b="0" dirty="0">
                          <a:solidFill>
                            <a:schemeClr val="tx1"/>
                          </a:solidFill>
                          <a:effectLst/>
                        </a:rPr>
                        <a:t>SCM infrastructure</a:t>
                      </a:r>
                    </a:p>
                    <a:p>
                      <a:pPr marL="342900" marR="0" lvl="0" indent="-342900">
                        <a:lnSpc>
                          <a:spcPct val="107000"/>
                        </a:lnSpc>
                        <a:spcBef>
                          <a:spcPts val="0"/>
                        </a:spcBef>
                        <a:spcAft>
                          <a:spcPts val="0"/>
                        </a:spcAft>
                        <a:buFont typeface="Wingdings" panose="05000000000000000000" pitchFamily="2" charset="2"/>
                        <a:buChar char=""/>
                        <a:tabLst>
                          <a:tab pos="457200" algn="l"/>
                        </a:tabLst>
                      </a:pPr>
                      <a:r>
                        <a:rPr lang="en-US" sz="1350" b="0" dirty="0">
                          <a:solidFill>
                            <a:schemeClr val="tx1"/>
                          </a:solidFill>
                          <a:effectLst/>
                        </a:rPr>
                        <a:t>CI/CD toolchain &amp; pipelines</a:t>
                      </a:r>
                    </a:p>
                    <a:p>
                      <a:pPr marL="342900" marR="0" lvl="0" indent="-342900">
                        <a:lnSpc>
                          <a:spcPct val="107000"/>
                        </a:lnSpc>
                        <a:spcBef>
                          <a:spcPts val="0"/>
                        </a:spcBef>
                        <a:spcAft>
                          <a:spcPts val="0"/>
                        </a:spcAft>
                        <a:buFont typeface="Wingdings" panose="05000000000000000000" pitchFamily="2" charset="2"/>
                        <a:buChar char=""/>
                        <a:tabLst>
                          <a:tab pos="457200" algn="l"/>
                        </a:tabLst>
                      </a:pPr>
                      <a:r>
                        <a:rPr lang="en-US" sz="1350" b="0" dirty="0">
                          <a:solidFill>
                            <a:schemeClr val="tx1"/>
                          </a:solidFill>
                          <a:effectLst/>
                        </a:rPr>
                        <a:t>Build/deployment automation </a:t>
                      </a:r>
                    </a:p>
                    <a:p>
                      <a:pPr marL="342900" marR="0" lvl="0" indent="-342900">
                        <a:lnSpc>
                          <a:spcPct val="107000"/>
                        </a:lnSpc>
                        <a:spcBef>
                          <a:spcPts val="0"/>
                        </a:spcBef>
                        <a:spcAft>
                          <a:spcPts val="0"/>
                        </a:spcAft>
                        <a:buFont typeface="Wingdings" panose="05000000000000000000" pitchFamily="2" charset="2"/>
                        <a:buChar char=""/>
                        <a:tabLst>
                          <a:tab pos="457200" algn="l"/>
                        </a:tabLst>
                      </a:pPr>
                      <a:r>
                        <a:rPr lang="en-US" sz="1350" b="0" dirty="0">
                          <a:solidFill>
                            <a:schemeClr val="tx1"/>
                          </a:solidFill>
                          <a:effectLst/>
                        </a:rPr>
                        <a:t>DevOps toolchain &amp; pipeline</a:t>
                      </a:r>
                      <a:endParaRPr lang="en-US" sz="135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nSpc>
                          <a:spcPct val="107000"/>
                        </a:lnSpc>
                        <a:spcBef>
                          <a:spcPts val="0"/>
                        </a:spcBef>
                        <a:spcAft>
                          <a:spcPts val="0"/>
                        </a:spcAft>
                      </a:pPr>
                      <a:r>
                        <a:rPr lang="en-US" sz="1350" dirty="0">
                          <a:solidFill>
                            <a:schemeClr val="tx1"/>
                          </a:solidFill>
                          <a:effectLst/>
                        </a:rPr>
                        <a:t>Establish Quality Management Foundation</a:t>
                      </a:r>
                    </a:p>
                    <a:p>
                      <a:pPr marL="342900" marR="0" lvl="0" indent="-342900">
                        <a:lnSpc>
                          <a:spcPct val="107000"/>
                        </a:lnSpc>
                        <a:spcBef>
                          <a:spcPts val="0"/>
                        </a:spcBef>
                        <a:spcAft>
                          <a:spcPts val="0"/>
                        </a:spcAft>
                        <a:buFont typeface="Wingdings" panose="05000000000000000000" pitchFamily="2" charset="2"/>
                        <a:buChar char=""/>
                        <a:tabLst>
                          <a:tab pos="228600" algn="l"/>
                          <a:tab pos="457200" algn="l"/>
                        </a:tabLst>
                      </a:pPr>
                      <a:r>
                        <a:rPr lang="en-US" sz="1350" b="0" dirty="0">
                          <a:solidFill>
                            <a:schemeClr val="tx1"/>
                          </a:solidFill>
                          <a:effectLst/>
                        </a:rPr>
                        <a:t>Unit Testing Tools </a:t>
                      </a:r>
                    </a:p>
                    <a:p>
                      <a:pPr marL="342900" marR="0" lvl="0" indent="-342900">
                        <a:lnSpc>
                          <a:spcPct val="107000"/>
                        </a:lnSpc>
                        <a:spcBef>
                          <a:spcPts val="0"/>
                        </a:spcBef>
                        <a:spcAft>
                          <a:spcPts val="0"/>
                        </a:spcAft>
                        <a:buFont typeface="Wingdings" panose="05000000000000000000" pitchFamily="2" charset="2"/>
                        <a:buChar char=""/>
                        <a:tabLst>
                          <a:tab pos="228600" algn="l"/>
                          <a:tab pos="457200" algn="l"/>
                        </a:tabLst>
                      </a:pPr>
                      <a:r>
                        <a:rPr lang="en-US" sz="1350" b="0" dirty="0">
                          <a:solidFill>
                            <a:schemeClr val="tx1"/>
                          </a:solidFill>
                          <a:effectLst/>
                        </a:rPr>
                        <a:t>Integration Testing Tools </a:t>
                      </a:r>
                    </a:p>
                    <a:p>
                      <a:pPr marL="342900" marR="0" lvl="0" indent="-342900">
                        <a:lnSpc>
                          <a:spcPct val="107000"/>
                        </a:lnSpc>
                        <a:spcBef>
                          <a:spcPts val="0"/>
                        </a:spcBef>
                        <a:spcAft>
                          <a:spcPts val="0"/>
                        </a:spcAft>
                        <a:buFont typeface="Wingdings" panose="05000000000000000000" pitchFamily="2" charset="2"/>
                        <a:buChar char=""/>
                        <a:tabLst>
                          <a:tab pos="228600" algn="l"/>
                          <a:tab pos="457200" algn="l"/>
                        </a:tabLst>
                      </a:pPr>
                      <a:r>
                        <a:rPr lang="en-US" sz="1350" b="0" dirty="0">
                          <a:solidFill>
                            <a:schemeClr val="tx1"/>
                          </a:solidFill>
                          <a:effectLst/>
                        </a:rPr>
                        <a:t>E2E Testing Tools </a:t>
                      </a:r>
                    </a:p>
                    <a:p>
                      <a:pPr marL="342900" marR="0" lvl="0" indent="-342900">
                        <a:lnSpc>
                          <a:spcPct val="107000"/>
                        </a:lnSpc>
                        <a:spcBef>
                          <a:spcPts val="0"/>
                        </a:spcBef>
                        <a:spcAft>
                          <a:spcPts val="0"/>
                        </a:spcAft>
                        <a:buFont typeface="Wingdings" panose="05000000000000000000" pitchFamily="2" charset="2"/>
                        <a:buChar char=""/>
                        <a:tabLst>
                          <a:tab pos="228600" algn="l"/>
                          <a:tab pos="457200" algn="l"/>
                        </a:tabLst>
                      </a:pPr>
                      <a:r>
                        <a:rPr lang="en-US" sz="1350" b="0" dirty="0">
                          <a:solidFill>
                            <a:schemeClr val="tx1"/>
                          </a:solidFill>
                          <a:effectLst/>
                        </a:rPr>
                        <a:t>Code Quality Management Tools</a:t>
                      </a:r>
                    </a:p>
                    <a:p>
                      <a:pPr marL="228600" marR="0">
                        <a:lnSpc>
                          <a:spcPct val="107000"/>
                        </a:lnSpc>
                        <a:spcBef>
                          <a:spcPts val="0"/>
                        </a:spcBef>
                        <a:spcAft>
                          <a:spcPts val="0"/>
                        </a:spcAft>
                      </a:pPr>
                      <a:r>
                        <a:rPr lang="en-US" sz="1350" dirty="0">
                          <a:solidFill>
                            <a:schemeClr val="tx1"/>
                          </a:solidFill>
                          <a:effectLst/>
                        </a:rPr>
                        <a:t> </a:t>
                      </a:r>
                    </a:p>
                    <a:p>
                      <a:pPr marL="0" marR="0">
                        <a:lnSpc>
                          <a:spcPct val="107000"/>
                        </a:lnSpc>
                        <a:spcBef>
                          <a:spcPts val="0"/>
                        </a:spcBef>
                        <a:spcAft>
                          <a:spcPts val="0"/>
                        </a:spcAft>
                      </a:pPr>
                      <a:r>
                        <a:rPr lang="en-US" sz="1350" dirty="0">
                          <a:solidFill>
                            <a:schemeClr val="tx1"/>
                          </a:solidFill>
                          <a:effectLst/>
                        </a:rPr>
                        <a:t>Implementation Team Readiness &amp; Ramp-up</a:t>
                      </a:r>
                    </a:p>
                    <a:p>
                      <a:pPr marL="342900" marR="0" lvl="0" indent="-342900">
                        <a:lnSpc>
                          <a:spcPct val="107000"/>
                        </a:lnSpc>
                        <a:spcBef>
                          <a:spcPts val="0"/>
                        </a:spcBef>
                        <a:spcAft>
                          <a:spcPts val="0"/>
                        </a:spcAft>
                        <a:buFont typeface="Wingdings" panose="05000000000000000000" pitchFamily="2" charset="2"/>
                        <a:buChar char=""/>
                        <a:tabLst>
                          <a:tab pos="228600" algn="l"/>
                          <a:tab pos="457200" algn="l"/>
                        </a:tabLst>
                      </a:pPr>
                      <a:r>
                        <a:rPr lang="en-US" sz="1350" b="0" dirty="0">
                          <a:solidFill>
                            <a:schemeClr val="tx1"/>
                          </a:solidFill>
                          <a:effectLst/>
                        </a:rPr>
                        <a:t>Indoctrination on Microservices Frameworks, Tools, Process &amp; Methodology</a:t>
                      </a:r>
                    </a:p>
                    <a:p>
                      <a:pPr marL="342900" marR="0" lvl="0" indent="-342900">
                        <a:lnSpc>
                          <a:spcPct val="107000"/>
                        </a:lnSpc>
                        <a:spcBef>
                          <a:spcPts val="0"/>
                        </a:spcBef>
                        <a:spcAft>
                          <a:spcPts val="0"/>
                        </a:spcAft>
                        <a:buFont typeface="Wingdings" panose="05000000000000000000" pitchFamily="2" charset="2"/>
                        <a:buChar char=""/>
                        <a:tabLst>
                          <a:tab pos="228600" algn="l"/>
                          <a:tab pos="457200" algn="l"/>
                        </a:tabLst>
                      </a:pPr>
                      <a:r>
                        <a:rPr lang="en-US" sz="1350" b="0" dirty="0">
                          <a:solidFill>
                            <a:schemeClr val="tx1"/>
                          </a:solidFill>
                          <a:effectLst/>
                        </a:rPr>
                        <a:t>Agile team tools setup (JIRA, Confluence) </a:t>
                      </a:r>
                    </a:p>
                    <a:p>
                      <a:pPr marL="342900" marR="0" lvl="0" indent="-342900">
                        <a:lnSpc>
                          <a:spcPct val="107000"/>
                        </a:lnSpc>
                        <a:spcBef>
                          <a:spcPts val="0"/>
                        </a:spcBef>
                        <a:spcAft>
                          <a:spcPts val="0"/>
                        </a:spcAft>
                        <a:buFont typeface="Wingdings" panose="05000000000000000000" pitchFamily="2" charset="2"/>
                        <a:buChar char=""/>
                        <a:tabLst>
                          <a:tab pos="457200" algn="l"/>
                        </a:tabLst>
                      </a:pPr>
                      <a:r>
                        <a:rPr lang="en-US" sz="1350" b="0" dirty="0">
                          <a:solidFill>
                            <a:schemeClr val="tx1"/>
                          </a:solidFill>
                          <a:effectLst/>
                        </a:rPr>
                        <a:t>High Level Sprint Planning, Backlog grooming, Sprint Dashboard creation</a:t>
                      </a:r>
                    </a:p>
                    <a:p>
                      <a:pPr marL="342900" marR="0" lvl="0" indent="-342900">
                        <a:lnSpc>
                          <a:spcPct val="107000"/>
                        </a:lnSpc>
                        <a:spcBef>
                          <a:spcPts val="0"/>
                        </a:spcBef>
                        <a:spcAft>
                          <a:spcPts val="0"/>
                        </a:spcAft>
                        <a:buFont typeface="Wingdings" panose="05000000000000000000" pitchFamily="2" charset="2"/>
                        <a:buChar char=""/>
                        <a:tabLst>
                          <a:tab pos="457200" algn="l"/>
                        </a:tabLst>
                      </a:pPr>
                      <a:r>
                        <a:rPr lang="en-US" sz="1350" b="0" dirty="0">
                          <a:solidFill>
                            <a:schemeClr val="tx1"/>
                          </a:solidFill>
                          <a:effectLst/>
                        </a:rPr>
                        <a:t>Requirements/Acceptance Criteria definition &amp; refinement for early sprints</a:t>
                      </a:r>
                    </a:p>
                    <a:p>
                      <a:pPr marL="342900" marR="0" lvl="0" indent="-342900">
                        <a:lnSpc>
                          <a:spcPct val="107000"/>
                        </a:lnSpc>
                        <a:spcBef>
                          <a:spcPts val="0"/>
                        </a:spcBef>
                        <a:spcAft>
                          <a:spcPts val="0"/>
                        </a:spcAft>
                        <a:buFont typeface="Wingdings" panose="05000000000000000000" pitchFamily="2" charset="2"/>
                        <a:buChar char=""/>
                        <a:tabLst>
                          <a:tab pos="457200" algn="l"/>
                        </a:tabLst>
                      </a:pPr>
                      <a:r>
                        <a:rPr lang="en-US" sz="1350" b="0" dirty="0">
                          <a:solidFill>
                            <a:schemeClr val="tx1"/>
                          </a:solidFill>
                          <a:effectLst/>
                        </a:rPr>
                        <a:t>High Level Analysis, Design, and Test Planning for early sprints</a:t>
                      </a:r>
                      <a:endParaRPr lang="en-US" sz="135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10000"/>
                  </a:ext>
                </a:extLst>
              </a:tr>
            </a:tbl>
          </a:graphicData>
        </a:graphic>
      </p:graphicFrame>
      <p:sp>
        <p:nvSpPr>
          <p:cNvPr id="6" name="Rectangle 5"/>
          <p:cNvSpPr/>
          <p:nvPr/>
        </p:nvSpPr>
        <p:spPr>
          <a:xfrm>
            <a:off x="5757136" y="5338025"/>
            <a:ext cx="4477155" cy="1077218"/>
          </a:xfrm>
          <a:prstGeom prst="rect">
            <a:avLst/>
          </a:prstGeom>
          <a:ln>
            <a:solidFill>
              <a:schemeClr val="accent1"/>
            </a:solidFill>
          </a:ln>
        </p:spPr>
        <p:txBody>
          <a:bodyPr wrap="square">
            <a:spAutoFit/>
          </a:bodyPr>
          <a:lstStyle/>
          <a:p>
            <a:pPr lvl="0"/>
            <a:r>
              <a:rPr lang="en-GB" sz="1600" b="1" dirty="0"/>
              <a:t>UST will create a Cookbook (instructional manual, lessons learned), to be leveraged and updated during the implementation of additional microservices in later phases.</a:t>
            </a:r>
            <a:endParaRPr lang="en-US" sz="1600" b="1" dirty="0"/>
          </a:p>
        </p:txBody>
      </p:sp>
    </p:spTree>
    <p:extLst>
      <p:ext uri="{BB962C8B-B14F-4D97-AF65-F5344CB8AC3E}">
        <p14:creationId xmlns:p14="http://schemas.microsoft.com/office/powerpoint/2010/main" val="938736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4"/>
          <p:cNvSpPr/>
          <p:nvPr/>
        </p:nvSpPr>
        <p:spPr>
          <a:xfrm>
            <a:off x="0" y="0"/>
            <a:ext cx="12178747" cy="861386"/>
          </a:xfrm>
          <a:custGeom>
            <a:avLst/>
            <a:gdLst/>
            <a:ahLst/>
            <a:cxnLst/>
            <a:rect l="l" t="t" r="r" b="b"/>
            <a:pathLst>
              <a:path w="4889500" h="9753600">
                <a:moveTo>
                  <a:pt x="0" y="9753600"/>
                </a:moveTo>
                <a:lnTo>
                  <a:pt x="4889500" y="9753600"/>
                </a:lnTo>
                <a:lnTo>
                  <a:pt x="4889500" y="0"/>
                </a:lnTo>
                <a:lnTo>
                  <a:pt x="0" y="0"/>
                </a:lnTo>
                <a:lnTo>
                  <a:pt x="0" y="9753600"/>
                </a:lnTo>
                <a:close/>
              </a:path>
            </a:pathLst>
          </a:custGeom>
          <a:solidFill>
            <a:srgbClr val="1E4191">
              <a:lumMod val="60000"/>
              <a:lumOff val="40000"/>
            </a:srgbClr>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266" b="0" i="0" u="none" strike="noStrike" kern="0" cap="none" spc="0" normalizeH="0" baseline="0" noProof="0">
              <a:ln>
                <a:noFill/>
              </a:ln>
              <a:solidFill>
                <a:srgbClr val="1E4191"/>
              </a:solidFill>
              <a:effectLst/>
              <a:uLnTx/>
              <a:uFillTx/>
              <a:latin typeface="GE Inspira Pitch"/>
            </a:endParaRPr>
          </a:p>
        </p:txBody>
      </p:sp>
      <p:sp>
        <p:nvSpPr>
          <p:cNvPr id="10" name="object 5"/>
          <p:cNvSpPr/>
          <p:nvPr/>
        </p:nvSpPr>
        <p:spPr>
          <a:xfrm>
            <a:off x="11191836" y="147556"/>
            <a:ext cx="607219" cy="606326"/>
          </a:xfrm>
          <a:custGeom>
            <a:avLst/>
            <a:gdLst/>
            <a:ahLst/>
            <a:cxnLst/>
            <a:rect l="l" t="t" r="r" b="b"/>
            <a:pathLst>
              <a:path w="863600" h="862330">
                <a:moveTo>
                  <a:pt x="431825" y="0"/>
                </a:moveTo>
                <a:lnTo>
                  <a:pt x="384850" y="2539"/>
                </a:lnTo>
                <a:lnTo>
                  <a:pt x="339321" y="8889"/>
                </a:lnTo>
                <a:lnTo>
                  <a:pt x="295504" y="21589"/>
                </a:lnTo>
                <a:lnTo>
                  <a:pt x="253666" y="38099"/>
                </a:lnTo>
                <a:lnTo>
                  <a:pt x="214071" y="58419"/>
                </a:lnTo>
                <a:lnTo>
                  <a:pt x="176985" y="82549"/>
                </a:lnTo>
                <a:lnTo>
                  <a:pt x="142675" y="110489"/>
                </a:lnTo>
                <a:lnTo>
                  <a:pt x="111406" y="142239"/>
                </a:lnTo>
                <a:lnTo>
                  <a:pt x="83444" y="176529"/>
                </a:lnTo>
                <a:lnTo>
                  <a:pt x="59054" y="213359"/>
                </a:lnTo>
                <a:lnTo>
                  <a:pt x="38503" y="252729"/>
                </a:lnTo>
                <a:lnTo>
                  <a:pt x="22057" y="294639"/>
                </a:lnTo>
                <a:lnTo>
                  <a:pt x="9980" y="339089"/>
                </a:lnTo>
                <a:lnTo>
                  <a:pt x="2539" y="384809"/>
                </a:lnTo>
                <a:lnTo>
                  <a:pt x="0" y="430529"/>
                </a:lnTo>
                <a:lnTo>
                  <a:pt x="2539" y="478789"/>
                </a:lnTo>
                <a:lnTo>
                  <a:pt x="9980" y="524509"/>
                </a:lnTo>
                <a:lnTo>
                  <a:pt x="22057" y="567689"/>
                </a:lnTo>
                <a:lnTo>
                  <a:pt x="38503" y="609599"/>
                </a:lnTo>
                <a:lnTo>
                  <a:pt x="59054" y="648969"/>
                </a:lnTo>
                <a:lnTo>
                  <a:pt x="83444" y="687069"/>
                </a:lnTo>
                <a:lnTo>
                  <a:pt x="111406" y="721359"/>
                </a:lnTo>
                <a:lnTo>
                  <a:pt x="142675" y="751839"/>
                </a:lnTo>
                <a:lnTo>
                  <a:pt x="176985" y="779779"/>
                </a:lnTo>
                <a:lnTo>
                  <a:pt x="214071" y="803909"/>
                </a:lnTo>
                <a:lnTo>
                  <a:pt x="253666" y="824229"/>
                </a:lnTo>
                <a:lnTo>
                  <a:pt x="295504" y="840739"/>
                </a:lnTo>
                <a:lnTo>
                  <a:pt x="339321" y="853439"/>
                </a:lnTo>
                <a:lnTo>
                  <a:pt x="384850" y="861059"/>
                </a:lnTo>
                <a:lnTo>
                  <a:pt x="431825" y="862329"/>
                </a:lnTo>
                <a:lnTo>
                  <a:pt x="478791" y="861059"/>
                </a:lnTo>
                <a:lnTo>
                  <a:pt x="524311" y="853439"/>
                </a:lnTo>
                <a:lnTo>
                  <a:pt x="563740" y="842009"/>
                </a:lnTo>
                <a:lnTo>
                  <a:pt x="431825" y="842009"/>
                </a:lnTo>
                <a:lnTo>
                  <a:pt x="383835" y="839469"/>
                </a:lnTo>
                <a:lnTo>
                  <a:pt x="337472" y="831849"/>
                </a:lnTo>
                <a:lnTo>
                  <a:pt x="293043" y="819149"/>
                </a:lnTo>
                <a:lnTo>
                  <a:pt x="250858" y="801369"/>
                </a:lnTo>
                <a:lnTo>
                  <a:pt x="211226" y="778509"/>
                </a:lnTo>
                <a:lnTo>
                  <a:pt x="174455" y="751839"/>
                </a:lnTo>
                <a:lnTo>
                  <a:pt x="140854" y="722629"/>
                </a:lnTo>
                <a:lnTo>
                  <a:pt x="110731" y="688339"/>
                </a:lnTo>
                <a:lnTo>
                  <a:pt x="84395" y="651509"/>
                </a:lnTo>
                <a:lnTo>
                  <a:pt x="62156" y="612139"/>
                </a:lnTo>
                <a:lnTo>
                  <a:pt x="44321" y="570229"/>
                </a:lnTo>
                <a:lnTo>
                  <a:pt x="31200" y="525779"/>
                </a:lnTo>
                <a:lnTo>
                  <a:pt x="23101" y="478789"/>
                </a:lnTo>
                <a:lnTo>
                  <a:pt x="20332" y="430529"/>
                </a:lnTo>
                <a:lnTo>
                  <a:pt x="23101" y="383539"/>
                </a:lnTo>
                <a:lnTo>
                  <a:pt x="31200" y="336549"/>
                </a:lnTo>
                <a:lnTo>
                  <a:pt x="44321" y="292099"/>
                </a:lnTo>
                <a:lnTo>
                  <a:pt x="62156" y="250189"/>
                </a:lnTo>
                <a:lnTo>
                  <a:pt x="84395" y="210819"/>
                </a:lnTo>
                <a:lnTo>
                  <a:pt x="110731" y="173989"/>
                </a:lnTo>
                <a:lnTo>
                  <a:pt x="140854" y="139699"/>
                </a:lnTo>
                <a:lnTo>
                  <a:pt x="174455" y="110489"/>
                </a:lnTo>
                <a:lnTo>
                  <a:pt x="211226" y="83819"/>
                </a:lnTo>
                <a:lnTo>
                  <a:pt x="250858" y="60959"/>
                </a:lnTo>
                <a:lnTo>
                  <a:pt x="293043" y="43179"/>
                </a:lnTo>
                <a:lnTo>
                  <a:pt x="337472" y="30479"/>
                </a:lnTo>
                <a:lnTo>
                  <a:pt x="383835" y="22859"/>
                </a:lnTo>
                <a:lnTo>
                  <a:pt x="431825" y="19049"/>
                </a:lnTo>
                <a:lnTo>
                  <a:pt x="559359" y="19049"/>
                </a:lnTo>
                <a:lnTo>
                  <a:pt x="524311" y="8889"/>
                </a:lnTo>
                <a:lnTo>
                  <a:pt x="478791" y="2539"/>
                </a:lnTo>
                <a:lnTo>
                  <a:pt x="431825" y="0"/>
                </a:lnTo>
                <a:close/>
              </a:path>
              <a:path w="863600" h="862330">
                <a:moveTo>
                  <a:pt x="559359" y="19049"/>
                </a:moveTo>
                <a:lnTo>
                  <a:pt x="431825" y="19049"/>
                </a:lnTo>
                <a:lnTo>
                  <a:pt x="479812" y="22859"/>
                </a:lnTo>
                <a:lnTo>
                  <a:pt x="526171" y="30479"/>
                </a:lnTo>
                <a:lnTo>
                  <a:pt x="570596" y="43179"/>
                </a:lnTo>
                <a:lnTo>
                  <a:pt x="612776" y="62229"/>
                </a:lnTo>
                <a:lnTo>
                  <a:pt x="652403" y="83819"/>
                </a:lnTo>
                <a:lnTo>
                  <a:pt x="689170" y="110489"/>
                </a:lnTo>
                <a:lnTo>
                  <a:pt x="722766" y="140969"/>
                </a:lnTo>
                <a:lnTo>
                  <a:pt x="752884" y="173989"/>
                </a:lnTo>
                <a:lnTo>
                  <a:pt x="779215" y="210819"/>
                </a:lnTo>
                <a:lnTo>
                  <a:pt x="801451" y="250189"/>
                </a:lnTo>
                <a:lnTo>
                  <a:pt x="819283" y="293369"/>
                </a:lnTo>
                <a:lnTo>
                  <a:pt x="832401" y="336549"/>
                </a:lnTo>
                <a:lnTo>
                  <a:pt x="840499" y="383539"/>
                </a:lnTo>
                <a:lnTo>
                  <a:pt x="843267" y="430529"/>
                </a:lnTo>
                <a:lnTo>
                  <a:pt x="840499" y="478789"/>
                </a:lnTo>
                <a:lnTo>
                  <a:pt x="832401" y="525779"/>
                </a:lnTo>
                <a:lnTo>
                  <a:pt x="819283" y="570229"/>
                </a:lnTo>
                <a:lnTo>
                  <a:pt x="801451" y="612139"/>
                </a:lnTo>
                <a:lnTo>
                  <a:pt x="779215" y="651509"/>
                </a:lnTo>
                <a:lnTo>
                  <a:pt x="752884" y="688339"/>
                </a:lnTo>
                <a:lnTo>
                  <a:pt x="722766" y="722629"/>
                </a:lnTo>
                <a:lnTo>
                  <a:pt x="689170" y="751839"/>
                </a:lnTo>
                <a:lnTo>
                  <a:pt x="652403" y="778509"/>
                </a:lnTo>
                <a:lnTo>
                  <a:pt x="612776" y="801369"/>
                </a:lnTo>
                <a:lnTo>
                  <a:pt x="570596" y="819149"/>
                </a:lnTo>
                <a:lnTo>
                  <a:pt x="526171" y="831849"/>
                </a:lnTo>
                <a:lnTo>
                  <a:pt x="479812" y="839469"/>
                </a:lnTo>
                <a:lnTo>
                  <a:pt x="431825" y="842009"/>
                </a:lnTo>
                <a:lnTo>
                  <a:pt x="563740" y="842009"/>
                </a:lnTo>
                <a:lnTo>
                  <a:pt x="609953" y="824229"/>
                </a:lnTo>
                <a:lnTo>
                  <a:pt x="649543" y="803909"/>
                </a:lnTo>
                <a:lnTo>
                  <a:pt x="686625" y="779779"/>
                </a:lnTo>
                <a:lnTo>
                  <a:pt x="720932" y="751839"/>
                </a:lnTo>
                <a:lnTo>
                  <a:pt x="752198" y="721359"/>
                </a:lnTo>
                <a:lnTo>
                  <a:pt x="780158" y="687069"/>
                </a:lnTo>
                <a:lnTo>
                  <a:pt x="804546" y="648969"/>
                </a:lnTo>
                <a:lnTo>
                  <a:pt x="825097" y="609599"/>
                </a:lnTo>
                <a:lnTo>
                  <a:pt x="841543" y="567689"/>
                </a:lnTo>
                <a:lnTo>
                  <a:pt x="853619" y="524509"/>
                </a:lnTo>
                <a:lnTo>
                  <a:pt x="861060" y="478789"/>
                </a:lnTo>
                <a:lnTo>
                  <a:pt x="863599" y="430529"/>
                </a:lnTo>
                <a:lnTo>
                  <a:pt x="861060" y="384809"/>
                </a:lnTo>
                <a:lnTo>
                  <a:pt x="853619" y="339089"/>
                </a:lnTo>
                <a:lnTo>
                  <a:pt x="841543" y="294639"/>
                </a:lnTo>
                <a:lnTo>
                  <a:pt x="825097" y="252729"/>
                </a:lnTo>
                <a:lnTo>
                  <a:pt x="804546" y="213359"/>
                </a:lnTo>
                <a:lnTo>
                  <a:pt x="780158" y="176529"/>
                </a:lnTo>
                <a:lnTo>
                  <a:pt x="752198" y="142239"/>
                </a:lnTo>
                <a:lnTo>
                  <a:pt x="720932" y="110489"/>
                </a:lnTo>
                <a:lnTo>
                  <a:pt x="686625" y="82549"/>
                </a:lnTo>
                <a:lnTo>
                  <a:pt x="649543" y="58419"/>
                </a:lnTo>
                <a:lnTo>
                  <a:pt x="609953" y="38099"/>
                </a:lnTo>
                <a:lnTo>
                  <a:pt x="568121" y="21589"/>
                </a:lnTo>
                <a:lnTo>
                  <a:pt x="559359" y="19049"/>
                </a:lnTo>
                <a:close/>
              </a:path>
              <a:path w="863600" h="862330">
                <a:moveTo>
                  <a:pt x="311124" y="793749"/>
                </a:moveTo>
                <a:lnTo>
                  <a:pt x="309676" y="793749"/>
                </a:lnTo>
                <a:lnTo>
                  <a:pt x="308940" y="796289"/>
                </a:lnTo>
                <a:lnTo>
                  <a:pt x="309384" y="797559"/>
                </a:lnTo>
                <a:lnTo>
                  <a:pt x="309943" y="797559"/>
                </a:lnTo>
                <a:lnTo>
                  <a:pt x="325733" y="802639"/>
                </a:lnTo>
                <a:lnTo>
                  <a:pt x="352139" y="808989"/>
                </a:lnTo>
                <a:lnTo>
                  <a:pt x="387917" y="814069"/>
                </a:lnTo>
                <a:lnTo>
                  <a:pt x="431825" y="816609"/>
                </a:lnTo>
                <a:lnTo>
                  <a:pt x="477664" y="814069"/>
                </a:lnTo>
                <a:lnTo>
                  <a:pt x="515398" y="807719"/>
                </a:lnTo>
                <a:lnTo>
                  <a:pt x="403097" y="807719"/>
                </a:lnTo>
                <a:lnTo>
                  <a:pt x="369303" y="806449"/>
                </a:lnTo>
                <a:lnTo>
                  <a:pt x="341204" y="801369"/>
                </a:lnTo>
                <a:lnTo>
                  <a:pt x="311124" y="793749"/>
                </a:lnTo>
                <a:close/>
              </a:path>
              <a:path w="863600" h="862330">
                <a:moveTo>
                  <a:pt x="670336" y="730249"/>
                </a:moveTo>
                <a:lnTo>
                  <a:pt x="456920" y="730249"/>
                </a:lnTo>
                <a:lnTo>
                  <a:pt x="468669" y="732789"/>
                </a:lnTo>
                <a:lnTo>
                  <a:pt x="478159" y="739139"/>
                </a:lnTo>
                <a:lnTo>
                  <a:pt x="484504" y="748029"/>
                </a:lnTo>
                <a:lnTo>
                  <a:pt x="486816" y="760729"/>
                </a:lnTo>
                <a:lnTo>
                  <a:pt x="481138" y="778509"/>
                </a:lnTo>
                <a:lnTo>
                  <a:pt x="464697" y="793749"/>
                </a:lnTo>
                <a:lnTo>
                  <a:pt x="438387" y="803909"/>
                </a:lnTo>
                <a:lnTo>
                  <a:pt x="403097" y="807719"/>
                </a:lnTo>
                <a:lnTo>
                  <a:pt x="515398" y="807719"/>
                </a:lnTo>
                <a:lnTo>
                  <a:pt x="522945" y="806449"/>
                </a:lnTo>
                <a:lnTo>
                  <a:pt x="566839" y="792479"/>
                </a:lnTo>
                <a:lnTo>
                  <a:pt x="608519" y="774699"/>
                </a:lnTo>
                <a:lnTo>
                  <a:pt x="647157" y="750569"/>
                </a:lnTo>
                <a:lnTo>
                  <a:pt x="670336" y="730249"/>
                </a:lnTo>
                <a:close/>
              </a:path>
              <a:path w="863600" h="862330">
                <a:moveTo>
                  <a:pt x="69151" y="308609"/>
                </a:moveTo>
                <a:lnTo>
                  <a:pt x="65938" y="308609"/>
                </a:lnTo>
                <a:lnTo>
                  <a:pt x="62804" y="318769"/>
                </a:lnTo>
                <a:lnTo>
                  <a:pt x="56203" y="345439"/>
                </a:lnTo>
                <a:lnTo>
                  <a:pt x="49650" y="383539"/>
                </a:lnTo>
                <a:lnTo>
                  <a:pt x="46659" y="430529"/>
                </a:lnTo>
                <a:lnTo>
                  <a:pt x="49252" y="477519"/>
                </a:lnTo>
                <a:lnTo>
                  <a:pt x="57144" y="523239"/>
                </a:lnTo>
                <a:lnTo>
                  <a:pt x="70392" y="566419"/>
                </a:lnTo>
                <a:lnTo>
                  <a:pt x="89053" y="608329"/>
                </a:lnTo>
                <a:lnTo>
                  <a:pt x="113183" y="647699"/>
                </a:lnTo>
                <a:lnTo>
                  <a:pt x="142840" y="681989"/>
                </a:lnTo>
                <a:lnTo>
                  <a:pt x="178079" y="712469"/>
                </a:lnTo>
                <a:lnTo>
                  <a:pt x="218957" y="736599"/>
                </a:lnTo>
                <a:lnTo>
                  <a:pt x="265531" y="755649"/>
                </a:lnTo>
                <a:lnTo>
                  <a:pt x="309641" y="767079"/>
                </a:lnTo>
                <a:lnTo>
                  <a:pt x="352856" y="770889"/>
                </a:lnTo>
                <a:lnTo>
                  <a:pt x="393834" y="764539"/>
                </a:lnTo>
                <a:lnTo>
                  <a:pt x="418785" y="750569"/>
                </a:lnTo>
                <a:lnTo>
                  <a:pt x="436788" y="736599"/>
                </a:lnTo>
                <a:lnTo>
                  <a:pt x="456920" y="730249"/>
                </a:lnTo>
                <a:lnTo>
                  <a:pt x="670336" y="730249"/>
                </a:lnTo>
                <a:lnTo>
                  <a:pt x="681926" y="720089"/>
                </a:lnTo>
                <a:lnTo>
                  <a:pt x="711996" y="685799"/>
                </a:lnTo>
                <a:lnTo>
                  <a:pt x="729104" y="656589"/>
                </a:lnTo>
                <a:lnTo>
                  <a:pt x="263143" y="656589"/>
                </a:lnTo>
                <a:lnTo>
                  <a:pt x="232631" y="650239"/>
                </a:lnTo>
                <a:lnTo>
                  <a:pt x="210972" y="634999"/>
                </a:lnTo>
                <a:lnTo>
                  <a:pt x="198057" y="612139"/>
                </a:lnTo>
                <a:lnTo>
                  <a:pt x="193776" y="586739"/>
                </a:lnTo>
                <a:lnTo>
                  <a:pt x="196638" y="566419"/>
                </a:lnTo>
                <a:lnTo>
                  <a:pt x="204997" y="543559"/>
                </a:lnTo>
                <a:lnTo>
                  <a:pt x="218508" y="521969"/>
                </a:lnTo>
                <a:lnTo>
                  <a:pt x="236829" y="501649"/>
                </a:lnTo>
                <a:lnTo>
                  <a:pt x="255794" y="486409"/>
                </a:lnTo>
                <a:lnTo>
                  <a:pt x="104063" y="486409"/>
                </a:lnTo>
                <a:lnTo>
                  <a:pt x="84802" y="480059"/>
                </a:lnTo>
                <a:lnTo>
                  <a:pt x="69235" y="463549"/>
                </a:lnTo>
                <a:lnTo>
                  <a:pt x="58824" y="438149"/>
                </a:lnTo>
                <a:lnTo>
                  <a:pt x="55029" y="402589"/>
                </a:lnTo>
                <a:lnTo>
                  <a:pt x="57020" y="368299"/>
                </a:lnTo>
                <a:lnTo>
                  <a:pt x="61533" y="340359"/>
                </a:lnTo>
                <a:lnTo>
                  <a:pt x="66371" y="320039"/>
                </a:lnTo>
                <a:lnTo>
                  <a:pt x="69430" y="309879"/>
                </a:lnTo>
                <a:lnTo>
                  <a:pt x="69151" y="308609"/>
                </a:lnTo>
                <a:close/>
              </a:path>
              <a:path w="863600" h="862330">
                <a:moveTo>
                  <a:pt x="505955" y="372109"/>
                </a:moveTo>
                <a:lnTo>
                  <a:pt x="460943" y="403859"/>
                </a:lnTo>
                <a:lnTo>
                  <a:pt x="432506" y="420369"/>
                </a:lnTo>
                <a:lnTo>
                  <a:pt x="396176" y="441959"/>
                </a:lnTo>
                <a:lnTo>
                  <a:pt x="390972" y="500379"/>
                </a:lnTo>
                <a:lnTo>
                  <a:pt x="380377" y="551179"/>
                </a:lnTo>
                <a:lnTo>
                  <a:pt x="361213" y="593089"/>
                </a:lnTo>
                <a:lnTo>
                  <a:pt x="334762" y="626109"/>
                </a:lnTo>
                <a:lnTo>
                  <a:pt x="301810" y="647699"/>
                </a:lnTo>
                <a:lnTo>
                  <a:pt x="263143" y="656589"/>
                </a:lnTo>
                <a:lnTo>
                  <a:pt x="557390" y="656589"/>
                </a:lnTo>
                <a:lnTo>
                  <a:pt x="503138" y="643889"/>
                </a:lnTo>
                <a:lnTo>
                  <a:pt x="464245" y="613409"/>
                </a:lnTo>
                <a:lnTo>
                  <a:pt x="440825" y="571499"/>
                </a:lnTo>
                <a:lnTo>
                  <a:pt x="432993" y="524509"/>
                </a:lnTo>
                <a:lnTo>
                  <a:pt x="442732" y="468629"/>
                </a:lnTo>
                <a:lnTo>
                  <a:pt x="466043" y="427989"/>
                </a:lnTo>
                <a:lnTo>
                  <a:pt x="494067" y="401319"/>
                </a:lnTo>
                <a:lnTo>
                  <a:pt x="517944" y="387349"/>
                </a:lnTo>
                <a:lnTo>
                  <a:pt x="513156" y="383539"/>
                </a:lnTo>
                <a:lnTo>
                  <a:pt x="509536" y="378459"/>
                </a:lnTo>
                <a:lnTo>
                  <a:pt x="505955" y="372109"/>
                </a:lnTo>
                <a:close/>
              </a:path>
              <a:path w="863600" h="862330">
                <a:moveTo>
                  <a:pt x="754645" y="452119"/>
                </a:moveTo>
                <a:lnTo>
                  <a:pt x="592073" y="452119"/>
                </a:lnTo>
                <a:lnTo>
                  <a:pt x="626814" y="459739"/>
                </a:lnTo>
                <a:lnTo>
                  <a:pt x="651906" y="480059"/>
                </a:lnTo>
                <a:lnTo>
                  <a:pt x="667126" y="510539"/>
                </a:lnTo>
                <a:lnTo>
                  <a:pt x="672249" y="546099"/>
                </a:lnTo>
                <a:lnTo>
                  <a:pt x="663892" y="585469"/>
                </a:lnTo>
                <a:lnTo>
                  <a:pt x="640394" y="621029"/>
                </a:lnTo>
                <a:lnTo>
                  <a:pt x="604108" y="646429"/>
                </a:lnTo>
                <a:lnTo>
                  <a:pt x="557390" y="656589"/>
                </a:lnTo>
                <a:lnTo>
                  <a:pt x="729104" y="656589"/>
                </a:lnTo>
                <a:lnTo>
                  <a:pt x="754735" y="596899"/>
                </a:lnTo>
                <a:lnTo>
                  <a:pt x="766125" y="553719"/>
                </a:lnTo>
                <a:lnTo>
                  <a:pt x="770305" y="511809"/>
                </a:lnTo>
                <a:lnTo>
                  <a:pt x="764140" y="469899"/>
                </a:lnTo>
                <a:lnTo>
                  <a:pt x="754645" y="452119"/>
                </a:lnTo>
                <a:close/>
              </a:path>
              <a:path w="863600" h="862330">
                <a:moveTo>
                  <a:pt x="358381" y="462279"/>
                </a:moveTo>
                <a:lnTo>
                  <a:pt x="316124" y="486409"/>
                </a:lnTo>
                <a:lnTo>
                  <a:pt x="275637" y="516889"/>
                </a:lnTo>
                <a:lnTo>
                  <a:pt x="245242" y="551179"/>
                </a:lnTo>
                <a:lnTo>
                  <a:pt x="233260" y="589279"/>
                </a:lnTo>
                <a:lnTo>
                  <a:pt x="235411" y="601979"/>
                </a:lnTo>
                <a:lnTo>
                  <a:pt x="241487" y="612139"/>
                </a:lnTo>
                <a:lnTo>
                  <a:pt x="250920" y="617219"/>
                </a:lnTo>
                <a:lnTo>
                  <a:pt x="263143" y="618489"/>
                </a:lnTo>
                <a:lnTo>
                  <a:pt x="302610" y="603249"/>
                </a:lnTo>
                <a:lnTo>
                  <a:pt x="330231" y="566419"/>
                </a:lnTo>
                <a:lnTo>
                  <a:pt x="348118" y="516889"/>
                </a:lnTo>
                <a:lnTo>
                  <a:pt x="358381" y="462279"/>
                </a:lnTo>
                <a:close/>
              </a:path>
              <a:path w="863600" h="862330">
                <a:moveTo>
                  <a:pt x="553821" y="406399"/>
                </a:moveTo>
                <a:lnTo>
                  <a:pt x="530755" y="416559"/>
                </a:lnTo>
                <a:lnTo>
                  <a:pt x="505677" y="436879"/>
                </a:lnTo>
                <a:lnTo>
                  <a:pt x="485536" y="471169"/>
                </a:lnTo>
                <a:lnTo>
                  <a:pt x="477278" y="519429"/>
                </a:lnTo>
                <a:lnTo>
                  <a:pt x="483104" y="557529"/>
                </a:lnTo>
                <a:lnTo>
                  <a:pt x="499691" y="588009"/>
                </a:lnTo>
                <a:lnTo>
                  <a:pt x="525702" y="610869"/>
                </a:lnTo>
                <a:lnTo>
                  <a:pt x="559803" y="618489"/>
                </a:lnTo>
                <a:lnTo>
                  <a:pt x="587019" y="613409"/>
                </a:lnTo>
                <a:lnTo>
                  <a:pt x="609698" y="598169"/>
                </a:lnTo>
                <a:lnTo>
                  <a:pt x="625429" y="574039"/>
                </a:lnTo>
                <a:lnTo>
                  <a:pt x="625960" y="571499"/>
                </a:lnTo>
                <a:lnTo>
                  <a:pt x="562165" y="571499"/>
                </a:lnTo>
                <a:lnTo>
                  <a:pt x="545543" y="566419"/>
                </a:lnTo>
                <a:lnTo>
                  <a:pt x="532279" y="554989"/>
                </a:lnTo>
                <a:lnTo>
                  <a:pt x="523496" y="538479"/>
                </a:lnTo>
                <a:lnTo>
                  <a:pt x="520318" y="516889"/>
                </a:lnTo>
                <a:lnTo>
                  <a:pt x="525812" y="491489"/>
                </a:lnTo>
                <a:lnTo>
                  <a:pt x="540946" y="471169"/>
                </a:lnTo>
                <a:lnTo>
                  <a:pt x="563706" y="457199"/>
                </a:lnTo>
                <a:lnTo>
                  <a:pt x="592073" y="452119"/>
                </a:lnTo>
                <a:lnTo>
                  <a:pt x="754645" y="452119"/>
                </a:lnTo>
                <a:lnTo>
                  <a:pt x="750576" y="444499"/>
                </a:lnTo>
                <a:lnTo>
                  <a:pt x="737012" y="426719"/>
                </a:lnTo>
                <a:lnTo>
                  <a:pt x="731617" y="408939"/>
                </a:lnTo>
                <a:lnTo>
                  <a:pt x="588046" y="408939"/>
                </a:lnTo>
                <a:lnTo>
                  <a:pt x="564648" y="407669"/>
                </a:lnTo>
                <a:lnTo>
                  <a:pt x="553821" y="406399"/>
                </a:lnTo>
                <a:close/>
              </a:path>
              <a:path w="863600" h="862330">
                <a:moveTo>
                  <a:pt x="589686" y="487679"/>
                </a:moveTo>
                <a:lnTo>
                  <a:pt x="579133" y="488949"/>
                </a:lnTo>
                <a:lnTo>
                  <a:pt x="569807" y="494029"/>
                </a:lnTo>
                <a:lnTo>
                  <a:pt x="562972" y="502919"/>
                </a:lnTo>
                <a:lnTo>
                  <a:pt x="559892" y="513079"/>
                </a:lnTo>
                <a:lnTo>
                  <a:pt x="562202" y="527049"/>
                </a:lnTo>
                <a:lnTo>
                  <a:pt x="568820" y="537209"/>
                </a:lnTo>
                <a:lnTo>
                  <a:pt x="575733" y="546099"/>
                </a:lnTo>
                <a:lnTo>
                  <a:pt x="578929" y="554989"/>
                </a:lnTo>
                <a:lnTo>
                  <a:pt x="578929" y="566419"/>
                </a:lnTo>
                <a:lnTo>
                  <a:pt x="570560" y="571499"/>
                </a:lnTo>
                <a:lnTo>
                  <a:pt x="625960" y="571499"/>
                </a:lnTo>
                <a:lnTo>
                  <a:pt x="631799" y="543559"/>
                </a:lnTo>
                <a:lnTo>
                  <a:pt x="629255" y="523239"/>
                </a:lnTo>
                <a:lnTo>
                  <a:pt x="621506" y="505459"/>
                </a:lnTo>
                <a:lnTo>
                  <a:pt x="608375" y="492759"/>
                </a:lnTo>
                <a:lnTo>
                  <a:pt x="589686" y="487679"/>
                </a:lnTo>
                <a:close/>
              </a:path>
              <a:path w="863600" h="862330">
                <a:moveTo>
                  <a:pt x="812239" y="375919"/>
                </a:moveTo>
                <a:lnTo>
                  <a:pt x="759561" y="375919"/>
                </a:lnTo>
                <a:lnTo>
                  <a:pt x="778790" y="382269"/>
                </a:lnTo>
                <a:lnTo>
                  <a:pt x="794321" y="398779"/>
                </a:lnTo>
                <a:lnTo>
                  <a:pt x="804727" y="425449"/>
                </a:lnTo>
                <a:lnTo>
                  <a:pt x="808445" y="459739"/>
                </a:lnTo>
                <a:lnTo>
                  <a:pt x="808505" y="462279"/>
                </a:lnTo>
                <a:lnTo>
                  <a:pt x="806401" y="496569"/>
                </a:lnTo>
                <a:lnTo>
                  <a:pt x="801474" y="525779"/>
                </a:lnTo>
                <a:lnTo>
                  <a:pt x="796514" y="544829"/>
                </a:lnTo>
                <a:lnTo>
                  <a:pt x="794232" y="553719"/>
                </a:lnTo>
                <a:lnTo>
                  <a:pt x="794499" y="553719"/>
                </a:lnTo>
                <a:lnTo>
                  <a:pt x="796848" y="554989"/>
                </a:lnTo>
                <a:lnTo>
                  <a:pt x="797547" y="554989"/>
                </a:lnTo>
                <a:lnTo>
                  <a:pt x="797725" y="553719"/>
                </a:lnTo>
                <a:lnTo>
                  <a:pt x="800900" y="544829"/>
                </a:lnTo>
                <a:lnTo>
                  <a:pt x="807651" y="518159"/>
                </a:lnTo>
                <a:lnTo>
                  <a:pt x="814243" y="480059"/>
                </a:lnTo>
                <a:lnTo>
                  <a:pt x="816940" y="430529"/>
                </a:lnTo>
                <a:lnTo>
                  <a:pt x="814015" y="386079"/>
                </a:lnTo>
                <a:lnTo>
                  <a:pt x="812239" y="375919"/>
                </a:lnTo>
                <a:close/>
              </a:path>
              <a:path w="863600" h="862330">
                <a:moveTo>
                  <a:pt x="431825" y="45719"/>
                </a:moveTo>
                <a:lnTo>
                  <a:pt x="386017" y="48259"/>
                </a:lnTo>
                <a:lnTo>
                  <a:pt x="340829" y="57149"/>
                </a:lnTo>
                <a:lnTo>
                  <a:pt x="297057" y="69849"/>
                </a:lnTo>
                <a:lnTo>
                  <a:pt x="255499" y="88899"/>
                </a:lnTo>
                <a:lnTo>
                  <a:pt x="216954" y="113029"/>
                </a:lnTo>
                <a:lnTo>
                  <a:pt x="182219" y="142239"/>
                </a:lnTo>
                <a:lnTo>
                  <a:pt x="152092" y="177799"/>
                </a:lnTo>
                <a:lnTo>
                  <a:pt x="127370" y="218439"/>
                </a:lnTo>
                <a:lnTo>
                  <a:pt x="108851" y="265429"/>
                </a:lnTo>
                <a:lnTo>
                  <a:pt x="97486" y="308609"/>
                </a:lnTo>
                <a:lnTo>
                  <a:pt x="93294" y="351789"/>
                </a:lnTo>
                <a:lnTo>
                  <a:pt x="99465" y="393699"/>
                </a:lnTo>
                <a:lnTo>
                  <a:pt x="113042" y="419099"/>
                </a:lnTo>
                <a:lnTo>
                  <a:pt x="126619" y="436879"/>
                </a:lnTo>
                <a:lnTo>
                  <a:pt x="132791" y="457199"/>
                </a:lnTo>
                <a:lnTo>
                  <a:pt x="130488" y="468629"/>
                </a:lnTo>
                <a:lnTo>
                  <a:pt x="124256" y="477519"/>
                </a:lnTo>
                <a:lnTo>
                  <a:pt x="115110" y="483869"/>
                </a:lnTo>
                <a:lnTo>
                  <a:pt x="104063" y="486409"/>
                </a:lnTo>
                <a:lnTo>
                  <a:pt x="255794" y="486409"/>
                </a:lnTo>
                <a:lnTo>
                  <a:pt x="263697" y="480059"/>
                </a:lnTo>
                <a:lnTo>
                  <a:pt x="292911" y="461009"/>
                </a:lnTo>
                <a:lnTo>
                  <a:pt x="325485" y="443229"/>
                </a:lnTo>
                <a:lnTo>
                  <a:pt x="362432" y="424179"/>
                </a:lnTo>
                <a:lnTo>
                  <a:pt x="363438" y="417829"/>
                </a:lnTo>
                <a:lnTo>
                  <a:pt x="318160" y="417829"/>
                </a:lnTo>
                <a:lnTo>
                  <a:pt x="300393" y="414019"/>
                </a:lnTo>
                <a:lnTo>
                  <a:pt x="285427" y="403859"/>
                </a:lnTo>
                <a:lnTo>
                  <a:pt x="274274" y="389889"/>
                </a:lnTo>
                <a:lnTo>
                  <a:pt x="267944" y="373379"/>
                </a:lnTo>
                <a:lnTo>
                  <a:pt x="244635" y="368299"/>
                </a:lnTo>
                <a:lnTo>
                  <a:pt x="225929" y="354329"/>
                </a:lnTo>
                <a:lnTo>
                  <a:pt x="213277" y="335279"/>
                </a:lnTo>
                <a:lnTo>
                  <a:pt x="208127" y="308609"/>
                </a:lnTo>
                <a:lnTo>
                  <a:pt x="210088" y="289559"/>
                </a:lnTo>
                <a:lnTo>
                  <a:pt x="215749" y="273049"/>
                </a:lnTo>
                <a:lnTo>
                  <a:pt x="224774" y="261619"/>
                </a:lnTo>
                <a:lnTo>
                  <a:pt x="236829" y="257809"/>
                </a:lnTo>
                <a:lnTo>
                  <a:pt x="290391" y="257809"/>
                </a:lnTo>
                <a:lnTo>
                  <a:pt x="296205" y="245109"/>
                </a:lnTo>
                <a:lnTo>
                  <a:pt x="327808" y="210819"/>
                </a:lnTo>
                <a:lnTo>
                  <a:pt x="366026" y="198119"/>
                </a:lnTo>
                <a:lnTo>
                  <a:pt x="734651" y="198119"/>
                </a:lnTo>
                <a:lnTo>
                  <a:pt x="720969" y="181609"/>
                </a:lnTo>
                <a:lnTo>
                  <a:pt x="685827" y="151129"/>
                </a:lnTo>
                <a:lnTo>
                  <a:pt x="653510" y="132079"/>
                </a:lnTo>
                <a:lnTo>
                  <a:pt x="406679" y="132079"/>
                </a:lnTo>
                <a:lnTo>
                  <a:pt x="394444" y="129539"/>
                </a:lnTo>
                <a:lnTo>
                  <a:pt x="385013" y="123189"/>
                </a:lnTo>
                <a:lnTo>
                  <a:pt x="378943" y="114299"/>
                </a:lnTo>
                <a:lnTo>
                  <a:pt x="376796" y="102869"/>
                </a:lnTo>
                <a:lnTo>
                  <a:pt x="382644" y="83819"/>
                </a:lnTo>
                <a:lnTo>
                  <a:pt x="399365" y="68579"/>
                </a:lnTo>
                <a:lnTo>
                  <a:pt x="425729" y="58419"/>
                </a:lnTo>
                <a:lnTo>
                  <a:pt x="460501" y="54609"/>
                </a:lnTo>
                <a:lnTo>
                  <a:pt x="509582" y="54609"/>
                </a:lnTo>
                <a:lnTo>
                  <a:pt x="477551" y="48259"/>
                </a:lnTo>
                <a:lnTo>
                  <a:pt x="431825" y="45719"/>
                </a:lnTo>
                <a:close/>
              </a:path>
              <a:path w="863600" h="862330">
                <a:moveTo>
                  <a:pt x="366026" y="401319"/>
                </a:moveTo>
                <a:lnTo>
                  <a:pt x="355179" y="408939"/>
                </a:lnTo>
                <a:lnTo>
                  <a:pt x="342988" y="414019"/>
                </a:lnTo>
                <a:lnTo>
                  <a:pt x="330350" y="416559"/>
                </a:lnTo>
                <a:lnTo>
                  <a:pt x="318160" y="417829"/>
                </a:lnTo>
                <a:lnTo>
                  <a:pt x="363438" y="417829"/>
                </a:lnTo>
                <a:lnTo>
                  <a:pt x="363639" y="416559"/>
                </a:lnTo>
                <a:lnTo>
                  <a:pt x="364807" y="410209"/>
                </a:lnTo>
                <a:lnTo>
                  <a:pt x="366026" y="401319"/>
                </a:lnTo>
                <a:close/>
              </a:path>
              <a:path w="863600" h="862330">
                <a:moveTo>
                  <a:pt x="811129" y="369569"/>
                </a:moveTo>
                <a:lnTo>
                  <a:pt x="585444" y="369569"/>
                </a:lnTo>
                <a:lnTo>
                  <a:pt x="596825" y="370839"/>
                </a:lnTo>
                <a:lnTo>
                  <a:pt x="607968" y="373379"/>
                </a:lnTo>
                <a:lnTo>
                  <a:pt x="616605" y="379729"/>
                </a:lnTo>
                <a:lnTo>
                  <a:pt x="620471" y="388619"/>
                </a:lnTo>
                <a:lnTo>
                  <a:pt x="610994" y="403859"/>
                </a:lnTo>
                <a:lnTo>
                  <a:pt x="588046" y="408939"/>
                </a:lnTo>
                <a:lnTo>
                  <a:pt x="731617" y="408939"/>
                </a:lnTo>
                <a:lnTo>
                  <a:pt x="759561" y="375919"/>
                </a:lnTo>
                <a:lnTo>
                  <a:pt x="812239" y="375919"/>
                </a:lnTo>
                <a:lnTo>
                  <a:pt x="811129" y="369569"/>
                </a:lnTo>
                <a:close/>
              </a:path>
              <a:path w="863600" h="862330">
                <a:moveTo>
                  <a:pt x="494598" y="297179"/>
                </a:moveTo>
                <a:lnTo>
                  <a:pt x="431825" y="297179"/>
                </a:lnTo>
                <a:lnTo>
                  <a:pt x="436587" y="304799"/>
                </a:lnTo>
                <a:lnTo>
                  <a:pt x="436587" y="312419"/>
                </a:lnTo>
                <a:lnTo>
                  <a:pt x="433283" y="326389"/>
                </a:lnTo>
                <a:lnTo>
                  <a:pt x="424938" y="341629"/>
                </a:lnTo>
                <a:lnTo>
                  <a:pt x="413902" y="356869"/>
                </a:lnTo>
                <a:lnTo>
                  <a:pt x="402526" y="369569"/>
                </a:lnTo>
                <a:lnTo>
                  <a:pt x="400324" y="382269"/>
                </a:lnTo>
                <a:lnTo>
                  <a:pt x="398908" y="392429"/>
                </a:lnTo>
                <a:lnTo>
                  <a:pt x="398152" y="400049"/>
                </a:lnTo>
                <a:lnTo>
                  <a:pt x="397929" y="406399"/>
                </a:lnTo>
                <a:lnTo>
                  <a:pt x="426223" y="388619"/>
                </a:lnTo>
                <a:lnTo>
                  <a:pt x="471766" y="359409"/>
                </a:lnTo>
                <a:lnTo>
                  <a:pt x="494017" y="344169"/>
                </a:lnTo>
                <a:lnTo>
                  <a:pt x="492629" y="337819"/>
                </a:lnTo>
                <a:lnTo>
                  <a:pt x="491917" y="330199"/>
                </a:lnTo>
                <a:lnTo>
                  <a:pt x="491707" y="325119"/>
                </a:lnTo>
                <a:lnTo>
                  <a:pt x="491616" y="316229"/>
                </a:lnTo>
                <a:lnTo>
                  <a:pt x="494598" y="297179"/>
                </a:lnTo>
                <a:close/>
              </a:path>
              <a:path w="863600" h="862330">
                <a:moveTo>
                  <a:pt x="577722" y="198119"/>
                </a:moveTo>
                <a:lnTo>
                  <a:pt x="366026" y="198119"/>
                </a:lnTo>
                <a:lnTo>
                  <a:pt x="387514" y="201929"/>
                </a:lnTo>
                <a:lnTo>
                  <a:pt x="399807" y="212089"/>
                </a:lnTo>
                <a:lnTo>
                  <a:pt x="405372" y="224789"/>
                </a:lnTo>
                <a:lnTo>
                  <a:pt x="406679" y="236219"/>
                </a:lnTo>
                <a:lnTo>
                  <a:pt x="397186" y="278129"/>
                </a:lnTo>
                <a:lnTo>
                  <a:pt x="372891" y="318769"/>
                </a:lnTo>
                <a:lnTo>
                  <a:pt x="340071" y="350519"/>
                </a:lnTo>
                <a:lnTo>
                  <a:pt x="305003" y="369569"/>
                </a:lnTo>
                <a:lnTo>
                  <a:pt x="306676" y="374649"/>
                </a:lnTo>
                <a:lnTo>
                  <a:pt x="310245" y="380999"/>
                </a:lnTo>
                <a:lnTo>
                  <a:pt x="316276" y="386079"/>
                </a:lnTo>
                <a:lnTo>
                  <a:pt x="325335" y="388619"/>
                </a:lnTo>
                <a:lnTo>
                  <a:pt x="339247" y="384809"/>
                </a:lnTo>
                <a:lnTo>
                  <a:pt x="353153" y="378459"/>
                </a:lnTo>
                <a:lnTo>
                  <a:pt x="365714" y="368299"/>
                </a:lnTo>
                <a:lnTo>
                  <a:pt x="375589" y="358139"/>
                </a:lnTo>
                <a:lnTo>
                  <a:pt x="381533" y="337819"/>
                </a:lnTo>
                <a:lnTo>
                  <a:pt x="391733" y="318769"/>
                </a:lnTo>
                <a:lnTo>
                  <a:pt x="405516" y="303529"/>
                </a:lnTo>
                <a:lnTo>
                  <a:pt x="422211" y="297179"/>
                </a:lnTo>
                <a:lnTo>
                  <a:pt x="494598" y="297179"/>
                </a:lnTo>
                <a:lnTo>
                  <a:pt x="498175" y="274319"/>
                </a:lnTo>
                <a:lnTo>
                  <a:pt x="516281" y="236219"/>
                </a:lnTo>
                <a:lnTo>
                  <a:pt x="543582" y="208279"/>
                </a:lnTo>
                <a:lnTo>
                  <a:pt x="577722" y="198119"/>
                </a:lnTo>
                <a:close/>
              </a:path>
              <a:path w="863600" h="862330">
                <a:moveTo>
                  <a:pt x="734651" y="198119"/>
                </a:moveTo>
                <a:lnTo>
                  <a:pt x="577722" y="198119"/>
                </a:lnTo>
                <a:lnTo>
                  <a:pt x="595870" y="200659"/>
                </a:lnTo>
                <a:lnTo>
                  <a:pt x="608974" y="209549"/>
                </a:lnTo>
                <a:lnTo>
                  <a:pt x="616920" y="223519"/>
                </a:lnTo>
                <a:lnTo>
                  <a:pt x="619594" y="238759"/>
                </a:lnTo>
                <a:lnTo>
                  <a:pt x="613409" y="267969"/>
                </a:lnTo>
                <a:lnTo>
                  <a:pt x="596123" y="297179"/>
                </a:lnTo>
                <a:lnTo>
                  <a:pt x="569644" y="325119"/>
                </a:lnTo>
                <a:lnTo>
                  <a:pt x="535876" y="351789"/>
                </a:lnTo>
                <a:lnTo>
                  <a:pt x="538983" y="359409"/>
                </a:lnTo>
                <a:lnTo>
                  <a:pt x="542939" y="365759"/>
                </a:lnTo>
                <a:lnTo>
                  <a:pt x="547783" y="370839"/>
                </a:lnTo>
                <a:lnTo>
                  <a:pt x="553554" y="374649"/>
                </a:lnTo>
                <a:lnTo>
                  <a:pt x="556303" y="373379"/>
                </a:lnTo>
                <a:lnTo>
                  <a:pt x="563541" y="370839"/>
                </a:lnTo>
                <a:lnTo>
                  <a:pt x="573759" y="369569"/>
                </a:lnTo>
                <a:lnTo>
                  <a:pt x="811129" y="369569"/>
                </a:lnTo>
                <a:lnTo>
                  <a:pt x="806024" y="340359"/>
                </a:lnTo>
                <a:lnTo>
                  <a:pt x="792845" y="297179"/>
                </a:lnTo>
                <a:lnTo>
                  <a:pt x="774356" y="255269"/>
                </a:lnTo>
                <a:lnTo>
                  <a:pt x="750438" y="217169"/>
                </a:lnTo>
                <a:lnTo>
                  <a:pt x="734651" y="198119"/>
                </a:lnTo>
                <a:close/>
              </a:path>
              <a:path w="863600" h="862330">
                <a:moveTo>
                  <a:pt x="290391" y="257809"/>
                </a:moveTo>
                <a:lnTo>
                  <a:pt x="244017" y="257809"/>
                </a:lnTo>
                <a:lnTo>
                  <a:pt x="246405" y="264159"/>
                </a:lnTo>
                <a:lnTo>
                  <a:pt x="246405" y="267969"/>
                </a:lnTo>
                <a:lnTo>
                  <a:pt x="245472" y="274319"/>
                </a:lnTo>
                <a:lnTo>
                  <a:pt x="243420" y="281939"/>
                </a:lnTo>
                <a:lnTo>
                  <a:pt x="241369" y="293369"/>
                </a:lnTo>
                <a:lnTo>
                  <a:pt x="254559" y="336549"/>
                </a:lnTo>
                <a:lnTo>
                  <a:pt x="266750" y="340359"/>
                </a:lnTo>
                <a:lnTo>
                  <a:pt x="274693" y="292099"/>
                </a:lnTo>
                <a:lnTo>
                  <a:pt x="290391" y="257809"/>
                </a:lnTo>
                <a:close/>
              </a:path>
              <a:path w="863600" h="862330">
                <a:moveTo>
                  <a:pt x="365404" y="229869"/>
                </a:moveTo>
                <a:lnTo>
                  <a:pt x="345544" y="237489"/>
                </a:lnTo>
                <a:lnTo>
                  <a:pt x="325081" y="265429"/>
                </a:lnTo>
                <a:lnTo>
                  <a:pt x="309086" y="302259"/>
                </a:lnTo>
                <a:lnTo>
                  <a:pt x="302628" y="336549"/>
                </a:lnTo>
                <a:lnTo>
                  <a:pt x="333037" y="312419"/>
                </a:lnTo>
                <a:lnTo>
                  <a:pt x="359348" y="279399"/>
                </a:lnTo>
                <a:lnTo>
                  <a:pt x="372992" y="247649"/>
                </a:lnTo>
                <a:lnTo>
                  <a:pt x="365404" y="229869"/>
                </a:lnTo>
                <a:close/>
              </a:path>
              <a:path w="863600" h="862330">
                <a:moveTo>
                  <a:pt x="580034" y="231139"/>
                </a:moveTo>
                <a:lnTo>
                  <a:pt x="564355" y="233679"/>
                </a:lnTo>
                <a:lnTo>
                  <a:pt x="547555" y="252729"/>
                </a:lnTo>
                <a:lnTo>
                  <a:pt x="534159" y="283209"/>
                </a:lnTo>
                <a:lnTo>
                  <a:pt x="528688" y="318769"/>
                </a:lnTo>
                <a:lnTo>
                  <a:pt x="554758" y="293369"/>
                </a:lnTo>
                <a:lnTo>
                  <a:pt x="575568" y="266699"/>
                </a:lnTo>
                <a:lnTo>
                  <a:pt x="585775" y="245109"/>
                </a:lnTo>
                <a:lnTo>
                  <a:pt x="580034" y="231139"/>
                </a:lnTo>
                <a:close/>
              </a:path>
              <a:path w="863600" h="862330">
                <a:moveTo>
                  <a:pt x="510743" y="92709"/>
                </a:moveTo>
                <a:lnTo>
                  <a:pt x="469772" y="99059"/>
                </a:lnTo>
                <a:lnTo>
                  <a:pt x="444823" y="111759"/>
                </a:lnTo>
                <a:lnTo>
                  <a:pt x="426818" y="125729"/>
                </a:lnTo>
                <a:lnTo>
                  <a:pt x="406679" y="132079"/>
                </a:lnTo>
                <a:lnTo>
                  <a:pt x="653510" y="132079"/>
                </a:lnTo>
                <a:lnTo>
                  <a:pt x="644892" y="126999"/>
                </a:lnTo>
                <a:lnTo>
                  <a:pt x="598042" y="107949"/>
                </a:lnTo>
                <a:lnTo>
                  <a:pt x="575495" y="101599"/>
                </a:lnTo>
                <a:lnTo>
                  <a:pt x="553950" y="96519"/>
                </a:lnTo>
                <a:lnTo>
                  <a:pt x="532625" y="93979"/>
                </a:lnTo>
                <a:lnTo>
                  <a:pt x="510743" y="92709"/>
                </a:lnTo>
                <a:close/>
              </a:path>
              <a:path w="863600" h="862330">
                <a:moveTo>
                  <a:pt x="509582" y="54609"/>
                </a:moveTo>
                <a:lnTo>
                  <a:pt x="460501" y="54609"/>
                </a:lnTo>
                <a:lnTo>
                  <a:pt x="498024" y="57149"/>
                </a:lnTo>
                <a:lnTo>
                  <a:pt x="526945" y="62229"/>
                </a:lnTo>
                <a:lnTo>
                  <a:pt x="545669" y="67309"/>
                </a:lnTo>
                <a:lnTo>
                  <a:pt x="552602" y="69849"/>
                </a:lnTo>
                <a:lnTo>
                  <a:pt x="553732" y="69849"/>
                </a:lnTo>
                <a:lnTo>
                  <a:pt x="554608" y="67309"/>
                </a:lnTo>
                <a:lnTo>
                  <a:pt x="554189" y="66039"/>
                </a:lnTo>
                <a:lnTo>
                  <a:pt x="553821" y="66039"/>
                </a:lnTo>
                <a:lnTo>
                  <a:pt x="542842" y="62229"/>
                </a:lnTo>
                <a:lnTo>
                  <a:pt x="515988" y="55879"/>
                </a:lnTo>
                <a:lnTo>
                  <a:pt x="509582" y="54609"/>
                </a:lnTo>
                <a:close/>
              </a:path>
            </a:pathLst>
          </a:custGeom>
          <a:solidFill>
            <a:srgbClr val="FFFFFF"/>
          </a:solidFill>
        </p:spPr>
        <p:txBody>
          <a:bodyPr wrap="square" lIns="0" tIns="0" rIns="0" bIns="0" rtlCol="0"/>
          <a:lstStyle/>
          <a:p>
            <a:endParaRPr sz="1266">
              <a:solidFill>
                <a:srgbClr val="1E4191"/>
              </a:solidFill>
              <a:latin typeface="GE Inspira Pitch"/>
            </a:endParaRPr>
          </a:p>
        </p:txBody>
      </p:sp>
      <p:graphicFrame>
        <p:nvGraphicFramePr>
          <p:cNvPr id="6" name="Group 107"/>
          <p:cNvGraphicFramePr>
            <a:graphicFrameLocks noGrp="1"/>
          </p:cNvGraphicFramePr>
          <p:nvPr>
            <p:extLst>
              <p:ext uri="{D42A27DB-BD31-4B8C-83A1-F6EECF244321}">
                <p14:modId xmlns:p14="http://schemas.microsoft.com/office/powerpoint/2010/main" val="3719887493"/>
              </p:ext>
            </p:extLst>
          </p:nvPr>
        </p:nvGraphicFramePr>
        <p:xfrm>
          <a:off x="1828800" y="998117"/>
          <a:ext cx="8529576" cy="3486973"/>
        </p:xfrm>
        <a:graphic>
          <a:graphicData uri="http://schemas.openxmlformats.org/drawingml/2006/table">
            <a:tbl>
              <a:tblPr/>
              <a:tblGrid>
                <a:gridCol w="2595382">
                  <a:extLst>
                    <a:ext uri="{9D8B030D-6E8A-4147-A177-3AD203B41FA5}">
                      <a16:colId xmlns:a16="http://schemas.microsoft.com/office/drawing/2014/main" val="20000"/>
                    </a:ext>
                  </a:extLst>
                </a:gridCol>
                <a:gridCol w="3290796">
                  <a:extLst>
                    <a:ext uri="{9D8B030D-6E8A-4147-A177-3AD203B41FA5}">
                      <a16:colId xmlns:a16="http://schemas.microsoft.com/office/drawing/2014/main" val="20001"/>
                    </a:ext>
                  </a:extLst>
                </a:gridCol>
                <a:gridCol w="2643398">
                  <a:extLst>
                    <a:ext uri="{9D8B030D-6E8A-4147-A177-3AD203B41FA5}">
                      <a16:colId xmlns:a16="http://schemas.microsoft.com/office/drawing/2014/main" val="20002"/>
                    </a:ext>
                  </a:extLst>
                </a:gridCol>
              </a:tblGrid>
              <a:tr h="316851">
                <a:tc gridSpan="3">
                  <a:txBody>
                    <a:bodyPr/>
                    <a:lstStyle/>
                    <a:p>
                      <a:pPr marL="0" marR="0" lvl="0" indent="0" algn="ctr" defTabSz="914400" rtl="0" eaLnBrk="1" fontAlgn="base" latinLnBrk="0" hangingPunct="1">
                        <a:lnSpc>
                          <a:spcPct val="100000"/>
                        </a:lnSpc>
                        <a:spcBef>
                          <a:spcPts val="300"/>
                        </a:spcBef>
                        <a:spcAft>
                          <a:spcPts val="300"/>
                        </a:spcAft>
                        <a:buClrTx/>
                        <a:buSzTx/>
                        <a:buFontTx/>
                        <a:buNone/>
                        <a:tabLst/>
                        <a:defRPr/>
                      </a:pPr>
                      <a:r>
                        <a:rPr kumimoji="0" lang="en-US" sz="1600" b="1" i="0" u="none" strike="noStrike" kern="1200" cap="none" normalizeH="0" baseline="0" dirty="0">
                          <a:ln>
                            <a:noFill/>
                          </a:ln>
                          <a:solidFill>
                            <a:schemeClr val="bg1"/>
                          </a:solidFill>
                          <a:effectLst/>
                          <a:latin typeface="+mj-lt"/>
                          <a:ea typeface="+mn-ea"/>
                          <a:cs typeface="Times New Roman" pitchFamily="18" charset="0"/>
                        </a:rPr>
                        <a:t>GE Microservices Proposal</a:t>
                      </a:r>
                      <a:endParaRPr kumimoji="0" lang="en-US" sz="1600" b="1" i="0" u="none" strike="noStrike" cap="none" normalizeH="0" baseline="0" dirty="0">
                        <a:ln>
                          <a:noFill/>
                        </a:ln>
                        <a:solidFill>
                          <a:schemeClr val="bg1"/>
                        </a:solidFill>
                        <a:effectLst/>
                        <a:latin typeface="+mj-lt"/>
                        <a:cs typeface="Times New Roman" pitchFamily="18" charset="0"/>
                      </a:endParaRP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solidFill>
                      <a:srgbClr val="0992E7"/>
                    </a:solidFill>
                  </a:tcPr>
                </a:tc>
                <a:tc hMerge="1">
                  <a:txBody>
                    <a:bodyPr/>
                    <a:lstStyle/>
                    <a:p>
                      <a:endParaRPr lang="en-US"/>
                    </a:p>
                  </a:txBody>
                  <a:tcP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solidFill>
                      <a:schemeClr val="accent3">
                        <a:lumMod val="75000"/>
                      </a:schemeClr>
                    </a:solidFill>
                  </a:tcPr>
                </a:tc>
                <a:tc hMerge="1">
                  <a:txBody>
                    <a:bodyPr/>
                    <a:lstStyle/>
                    <a:p>
                      <a:endParaRPr lang="en-US" dirty="0"/>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solidFill>
                      <a:schemeClr val="accent3">
                        <a:lumMod val="75000"/>
                      </a:schemeClr>
                    </a:solidFill>
                  </a:tcPr>
                </a:tc>
                <a:extLst>
                  <a:ext uri="{0D108BD9-81ED-4DB2-BD59-A6C34878D82A}">
                    <a16:rowId xmlns:a16="http://schemas.microsoft.com/office/drawing/2014/main" val="10000"/>
                  </a:ext>
                </a:extLst>
              </a:tr>
              <a:tr h="316851">
                <a:tc>
                  <a:txBody>
                    <a:bodyPr/>
                    <a:lstStyle/>
                    <a:p>
                      <a:pPr marL="0" marR="0" lvl="0" indent="0" algn="ctr" defTabSz="914400" rtl="0" eaLnBrk="1" fontAlgn="base" latinLnBrk="0" hangingPunct="1">
                        <a:lnSpc>
                          <a:spcPct val="100000"/>
                        </a:lnSpc>
                        <a:spcBef>
                          <a:spcPts val="300"/>
                        </a:spcBef>
                        <a:spcAft>
                          <a:spcPts val="300"/>
                        </a:spcAft>
                        <a:buClrTx/>
                        <a:buSzTx/>
                        <a:buFontTx/>
                        <a:buNone/>
                        <a:tabLst/>
                      </a:pPr>
                      <a:endParaRPr kumimoji="0" lang="en-US" sz="1600" b="1" i="0" u="none" strike="noStrike" cap="none" normalizeH="0" baseline="0" dirty="0">
                        <a:ln>
                          <a:noFill/>
                        </a:ln>
                        <a:solidFill>
                          <a:schemeClr val="bg1"/>
                        </a:solidFill>
                        <a:effectLst/>
                        <a:latin typeface="+mj-lt"/>
                        <a:cs typeface="Times New Roman" pitchFamily="18" charset="0"/>
                      </a:endParaRP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solidFill>
                      <a:srgbClr val="0992E7"/>
                    </a:solidFill>
                  </a:tcPr>
                </a:tc>
                <a:tc>
                  <a:txBody>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sz="1600" b="1" i="0" u="none" strike="noStrike" cap="none" normalizeH="0" baseline="0" dirty="0">
                          <a:ln>
                            <a:noFill/>
                          </a:ln>
                          <a:solidFill>
                            <a:schemeClr val="bg1"/>
                          </a:solidFill>
                          <a:effectLst/>
                          <a:latin typeface="+mj-lt"/>
                          <a:cs typeface="Times New Roman" pitchFamily="18" charset="0"/>
                        </a:rPr>
                        <a:t>Roles</a:t>
                      </a: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solidFill>
                      <a:srgbClr val="0992E7"/>
                    </a:solidFill>
                  </a:tcPr>
                </a:tc>
                <a:tc>
                  <a:txBody>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sz="1600" b="1" i="0" u="none" strike="noStrike" cap="none" normalizeH="0" baseline="0" dirty="0">
                          <a:ln>
                            <a:noFill/>
                          </a:ln>
                          <a:solidFill>
                            <a:schemeClr val="bg1"/>
                          </a:solidFill>
                          <a:effectLst/>
                          <a:latin typeface="+mj-lt"/>
                          <a:cs typeface="Times New Roman" pitchFamily="18" charset="0"/>
                        </a:rPr>
                        <a:t>Labor</a:t>
                      </a: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solidFill>
                      <a:srgbClr val="0992E7"/>
                    </a:solidFill>
                  </a:tcPr>
                </a:tc>
                <a:extLst>
                  <a:ext uri="{0D108BD9-81ED-4DB2-BD59-A6C34878D82A}">
                    <a16:rowId xmlns:a16="http://schemas.microsoft.com/office/drawing/2014/main" val="10001"/>
                  </a:ext>
                </a:extLst>
              </a:tr>
              <a:tr h="75647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0" dirty="0"/>
                        <a:t>Weekly</a:t>
                      </a: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228600" algn="l" defTabSz="914400" rtl="0" eaLnBrk="1" fontAlgn="base" latinLnBrk="0" hangingPunct="1">
                        <a:lnSpc>
                          <a:spcPct val="115000"/>
                        </a:lnSpc>
                        <a:spcBef>
                          <a:spcPts val="600"/>
                        </a:spcBef>
                        <a:spcAft>
                          <a:spcPct val="0"/>
                        </a:spcAft>
                        <a:buClrTx/>
                        <a:buSzTx/>
                        <a:buFontTx/>
                        <a:buNone/>
                        <a:tabLst/>
                      </a:pPr>
                      <a:r>
                        <a:rPr lang="en-US" sz="1600" kern="1200" baseline="0" dirty="0">
                          <a:solidFill>
                            <a:schemeClr val="tx1"/>
                          </a:solidFill>
                          <a:latin typeface="+mn-lt"/>
                          <a:ea typeface="+mn-ea"/>
                          <a:cs typeface="Arial" pitchFamily="34" charset="0"/>
                        </a:rPr>
                        <a:t>(1 Architect, 1 Technical Lead/Product Owner, 4 Software Dev Engineers, 2 SDETS)</a:t>
                      </a:r>
                      <a:endParaRPr lang="en-US" sz="1600" kern="1200" dirty="0">
                        <a:solidFill>
                          <a:schemeClr val="tx1"/>
                        </a:solidFill>
                        <a:latin typeface="+mn-lt"/>
                        <a:ea typeface="+mn-ea"/>
                        <a:cs typeface="Arial" pitchFamily="34" charset="0"/>
                      </a:endParaRP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228600" algn="ctr" defTabSz="914400" rtl="0" eaLnBrk="1" fontAlgn="base" latinLnBrk="0" hangingPunct="1">
                        <a:lnSpc>
                          <a:spcPct val="115000"/>
                        </a:lnSpc>
                        <a:spcBef>
                          <a:spcPct val="0"/>
                        </a:spcBef>
                        <a:spcAft>
                          <a:spcPct val="0"/>
                        </a:spcAft>
                        <a:buClrTx/>
                        <a:buSzTx/>
                        <a:buFontTx/>
                        <a:buNone/>
                        <a:tabLst/>
                        <a:defRPr/>
                      </a:pPr>
                      <a:r>
                        <a:rPr lang="en-US" sz="1600" kern="1200" dirty="0">
                          <a:solidFill>
                            <a:schemeClr val="tx1"/>
                          </a:solidFill>
                          <a:latin typeface="+mn-lt"/>
                          <a:ea typeface="+mn-ea"/>
                          <a:cs typeface="Arial" pitchFamily="34" charset="0"/>
                        </a:rPr>
                        <a:t>$ 18,200</a:t>
                      </a: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5647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0" dirty="0"/>
                        <a:t>16 Weeks</a:t>
                      </a: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228600" algn="l" defTabSz="914400" rtl="0" eaLnBrk="1" fontAlgn="base" latinLnBrk="0" hangingPunct="1">
                        <a:lnSpc>
                          <a:spcPct val="115000"/>
                        </a:lnSpc>
                        <a:spcBef>
                          <a:spcPts val="600"/>
                        </a:spcBef>
                        <a:spcAft>
                          <a:spcPct val="0"/>
                        </a:spcAft>
                        <a:buClrTx/>
                        <a:buSzTx/>
                        <a:buFontTx/>
                        <a:buNone/>
                        <a:tabLst/>
                        <a:defRPr/>
                      </a:pPr>
                      <a:r>
                        <a:rPr lang="en-US" sz="1600" kern="1200" baseline="0" dirty="0">
                          <a:solidFill>
                            <a:schemeClr val="tx1"/>
                          </a:solidFill>
                          <a:latin typeface="+mn-lt"/>
                          <a:ea typeface="+mn-ea"/>
                          <a:cs typeface="Arial" pitchFamily="34" charset="0"/>
                        </a:rPr>
                        <a:t>(1 Architect, 1 Technical Lead/Product Owner, 4 Software Dev Engineers, 2 SDETS)</a:t>
                      </a:r>
                      <a:endParaRPr lang="en-US" sz="1600" kern="1200" dirty="0">
                        <a:solidFill>
                          <a:schemeClr val="tx1"/>
                        </a:solidFill>
                        <a:latin typeface="+mn-lt"/>
                        <a:ea typeface="+mn-ea"/>
                        <a:cs typeface="Arial" pitchFamily="34" charset="0"/>
                      </a:endParaRP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228600" algn="ctr" defTabSz="914400" rtl="0" eaLnBrk="1" fontAlgn="base" latinLnBrk="0" hangingPunct="1">
                        <a:lnSpc>
                          <a:spcPct val="115000"/>
                        </a:lnSpc>
                        <a:spcBef>
                          <a:spcPct val="0"/>
                        </a:spcBef>
                        <a:spcAft>
                          <a:spcPct val="0"/>
                        </a:spcAft>
                        <a:buClrTx/>
                        <a:buSzTx/>
                        <a:buFontTx/>
                        <a:buNone/>
                        <a:tabLst/>
                        <a:defRPr/>
                      </a:pPr>
                      <a:r>
                        <a:rPr lang="en-US" sz="1600" kern="1200" dirty="0">
                          <a:solidFill>
                            <a:schemeClr val="tx1"/>
                          </a:solidFill>
                          <a:latin typeface="+mn-lt"/>
                          <a:ea typeface="+mn-ea"/>
                          <a:cs typeface="Arial" pitchFamily="34" charset="0"/>
                        </a:rPr>
                        <a:t>$291,200</a:t>
                      </a: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55922590"/>
                  </a:ext>
                </a:extLst>
              </a:tr>
              <a:tr h="1170775">
                <a:tc gridSpan="3">
                  <a:txBody>
                    <a:bodyPr/>
                    <a:lstStyle/>
                    <a:p>
                      <a:pPr marL="0" marR="0" lvl="0" indent="0" algn="l" defTabSz="914400" rtl="0" eaLnBrk="1" fontAlgn="base" latinLnBrk="0" hangingPunct="1">
                        <a:lnSpc>
                          <a:spcPct val="100000"/>
                        </a:lnSpc>
                        <a:spcBef>
                          <a:spcPts val="600"/>
                        </a:spcBef>
                        <a:spcAft>
                          <a:spcPct val="0"/>
                        </a:spcAft>
                        <a:buClrTx/>
                        <a:buSzTx/>
                        <a:buFont typeface="Arial" pitchFamily="34" charset="0"/>
                        <a:buNone/>
                        <a:tabLst/>
                      </a:pPr>
                      <a:r>
                        <a:rPr kumimoji="0" lang="en-US" sz="1400" b="0" i="0" u="none" strike="noStrike" cap="none" normalizeH="0" baseline="0" dirty="0">
                          <a:ln>
                            <a:noFill/>
                          </a:ln>
                          <a:solidFill>
                            <a:schemeClr val="tx2"/>
                          </a:solidFill>
                          <a:effectLst/>
                          <a:latin typeface="+mj-lt"/>
                          <a:cs typeface="Times New Roman" pitchFamily="18" charset="0"/>
                        </a:rPr>
                        <a:t>* Not including travel expenses which will be billed at actuals.</a:t>
                      </a: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pPr marL="0" marR="0" lvl="0" indent="-228600" algn="ctr" defTabSz="914400" rtl="0" eaLnBrk="1" fontAlgn="base" latinLnBrk="0" hangingPunct="1">
                        <a:lnSpc>
                          <a:spcPct val="115000"/>
                        </a:lnSpc>
                        <a:spcBef>
                          <a:spcPct val="0"/>
                        </a:spcBef>
                        <a:spcAft>
                          <a:spcPct val="0"/>
                        </a:spcAft>
                        <a:buClrTx/>
                        <a:buSzTx/>
                        <a:buFontTx/>
                        <a:buNone/>
                        <a:tabLst/>
                        <a:defRPr/>
                      </a:pPr>
                      <a:endParaRPr kumimoji="0" lang="en-US" sz="1300" b="1" i="0" u="none" strike="noStrike" cap="none" normalizeH="0" baseline="0" dirty="0">
                        <a:ln>
                          <a:noFill/>
                        </a:ln>
                        <a:solidFill>
                          <a:schemeClr val="tx2"/>
                        </a:solidFill>
                        <a:effectLst/>
                        <a:latin typeface="+mj-lt"/>
                        <a:cs typeface="Times New Roman" pitchFamily="18" charset="0"/>
                      </a:endParaRP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 name="Title 1"/>
          <p:cNvSpPr>
            <a:spLocks noGrp="1"/>
          </p:cNvSpPr>
          <p:nvPr>
            <p:ph type="title"/>
          </p:nvPr>
        </p:nvSpPr>
        <p:spPr>
          <a:xfrm>
            <a:off x="1905000" y="354168"/>
            <a:ext cx="8436864" cy="530352"/>
          </a:xfrm>
        </p:spPr>
        <p:txBody>
          <a:bodyPr>
            <a:normAutofit fontScale="90000"/>
          </a:bodyPr>
          <a:lstStyle/>
          <a:p>
            <a:r>
              <a:rPr lang="en-US" b="1" dirty="0">
                <a:solidFill>
                  <a:schemeClr val="bg1"/>
                </a:solidFill>
              </a:rPr>
              <a:t>Commercials</a:t>
            </a:r>
          </a:p>
        </p:txBody>
      </p:sp>
      <p:sp>
        <p:nvSpPr>
          <p:cNvPr id="5" name="Slide Number Placeholder 4"/>
          <p:cNvSpPr>
            <a:spLocks noGrp="1"/>
          </p:cNvSpPr>
          <p:nvPr>
            <p:ph type="sldNum" sz="quarter" idx="14"/>
          </p:nvPr>
        </p:nvSpPr>
        <p:spPr>
          <a:prstGeom prst="rect">
            <a:avLst/>
          </a:prstGeom>
        </p:spPr>
        <p:txBody>
          <a:bodyPr/>
          <a:lstStyle/>
          <a:p>
            <a:pPr>
              <a:defRPr/>
            </a:pPr>
            <a:fld id="{A85E9118-4525-4620-91B5-75B9750E007A}" type="slidenum">
              <a:rPr lang="en-US" smtClean="0"/>
              <a:pPr>
                <a:defRPr/>
              </a:pPr>
              <a:t>13</a:t>
            </a:fld>
            <a:endParaRPr lang="en-US" dirty="0"/>
          </a:p>
        </p:txBody>
      </p:sp>
      <p:graphicFrame>
        <p:nvGraphicFramePr>
          <p:cNvPr id="3" name="Table 2"/>
          <p:cNvGraphicFramePr>
            <a:graphicFrameLocks noGrp="1"/>
          </p:cNvGraphicFramePr>
          <p:nvPr>
            <p:extLst/>
          </p:nvPr>
        </p:nvGraphicFramePr>
        <p:xfrm>
          <a:off x="1828800" y="4456547"/>
          <a:ext cx="8529576" cy="1584255"/>
        </p:xfrm>
        <a:graphic>
          <a:graphicData uri="http://schemas.openxmlformats.org/drawingml/2006/table">
            <a:tbl>
              <a:tblPr/>
              <a:tblGrid>
                <a:gridCol w="2595382">
                  <a:extLst>
                    <a:ext uri="{9D8B030D-6E8A-4147-A177-3AD203B41FA5}">
                      <a16:colId xmlns:a16="http://schemas.microsoft.com/office/drawing/2014/main" val="3881723811"/>
                    </a:ext>
                  </a:extLst>
                </a:gridCol>
                <a:gridCol w="3290796">
                  <a:extLst>
                    <a:ext uri="{9D8B030D-6E8A-4147-A177-3AD203B41FA5}">
                      <a16:colId xmlns:a16="http://schemas.microsoft.com/office/drawing/2014/main" val="3001858696"/>
                    </a:ext>
                  </a:extLst>
                </a:gridCol>
                <a:gridCol w="2643398">
                  <a:extLst>
                    <a:ext uri="{9D8B030D-6E8A-4147-A177-3AD203B41FA5}">
                      <a16:colId xmlns:a16="http://schemas.microsoft.com/office/drawing/2014/main" val="3457449047"/>
                    </a:ext>
                  </a:extLst>
                </a:gridCol>
              </a:tblGrid>
              <a:tr h="316851">
                <a:tc gridSpan="2">
                  <a:txBody>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sz="1600" b="1" i="0" u="none" strike="noStrike" cap="none" normalizeH="0" baseline="0" dirty="0">
                          <a:ln>
                            <a:noFill/>
                          </a:ln>
                          <a:solidFill>
                            <a:schemeClr val="bg1"/>
                          </a:solidFill>
                          <a:effectLst/>
                          <a:latin typeface="+mj-lt"/>
                          <a:cs typeface="Times New Roman" pitchFamily="18" charset="0"/>
                        </a:rPr>
                        <a:t>Role</a:t>
                      </a: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solidFill>
                      <a:srgbClr val="0992E7"/>
                    </a:solidFill>
                  </a:tcPr>
                </a:tc>
                <a:tc hMerge="1">
                  <a:txBody>
                    <a:bodyPr/>
                    <a:lstStyle/>
                    <a:p>
                      <a:pPr marL="0" marR="0" lvl="0" indent="0" algn="ctr" defTabSz="914400" rtl="0" eaLnBrk="1" fontAlgn="base" latinLnBrk="0" hangingPunct="1">
                        <a:lnSpc>
                          <a:spcPct val="100000"/>
                        </a:lnSpc>
                        <a:spcBef>
                          <a:spcPts val="300"/>
                        </a:spcBef>
                        <a:spcAft>
                          <a:spcPts val="300"/>
                        </a:spcAft>
                        <a:buClrTx/>
                        <a:buSzTx/>
                        <a:buFontTx/>
                        <a:buNone/>
                        <a:tabLst/>
                      </a:pPr>
                      <a:endParaRPr kumimoji="0" lang="en-US" sz="1600" b="1" i="0" u="none" strike="noStrike" cap="none" normalizeH="0" baseline="0" dirty="0">
                        <a:ln>
                          <a:noFill/>
                        </a:ln>
                        <a:solidFill>
                          <a:schemeClr val="bg1"/>
                        </a:solidFill>
                        <a:effectLst/>
                        <a:latin typeface="+mj-lt"/>
                        <a:cs typeface="Times New Roman" pitchFamily="18" charset="0"/>
                      </a:endParaRP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solidFill>
                      <a:srgbClr val="0992E7"/>
                    </a:solidFill>
                  </a:tcPr>
                </a:tc>
                <a:tc>
                  <a:txBody>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sz="1600" b="1" i="0" u="none" strike="noStrike" cap="none" normalizeH="0" baseline="0" dirty="0">
                          <a:ln>
                            <a:noFill/>
                          </a:ln>
                          <a:solidFill>
                            <a:schemeClr val="bg1"/>
                          </a:solidFill>
                          <a:effectLst/>
                          <a:latin typeface="+mj-lt"/>
                          <a:cs typeface="Times New Roman" pitchFamily="18" charset="0"/>
                        </a:rPr>
                        <a:t>Hourly Rate</a:t>
                      </a: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solidFill>
                      <a:srgbClr val="0992E7"/>
                    </a:solidFill>
                  </a:tcPr>
                </a:tc>
                <a:extLst>
                  <a:ext uri="{0D108BD9-81ED-4DB2-BD59-A6C34878D82A}">
                    <a16:rowId xmlns:a16="http://schemas.microsoft.com/office/drawing/2014/main" val="2884799474"/>
                  </a:ext>
                </a:extLst>
              </a:tr>
              <a:tr h="316851">
                <a:tc gridSpan="2">
                  <a:txBody>
                    <a:bodyPr/>
                    <a:lstStyle/>
                    <a:p>
                      <a:pPr marL="0" marR="0" lvl="0" indent="-228600" algn="ctr" defTabSz="914400" rtl="0" eaLnBrk="1" fontAlgn="base" latinLnBrk="0" hangingPunct="1">
                        <a:lnSpc>
                          <a:spcPct val="115000"/>
                        </a:lnSpc>
                        <a:spcBef>
                          <a:spcPts val="600"/>
                        </a:spcBef>
                        <a:spcAft>
                          <a:spcPct val="0"/>
                        </a:spcAft>
                        <a:buClrTx/>
                        <a:buSzTx/>
                        <a:buFontTx/>
                        <a:buNone/>
                        <a:tabLst/>
                        <a:defRPr/>
                      </a:pPr>
                      <a:r>
                        <a:rPr kumimoji="0" lang="en-US" sz="1600" b="0" i="0" u="none" strike="noStrike" kern="1200" cap="none" normalizeH="0" baseline="0" dirty="0">
                          <a:ln>
                            <a:noFill/>
                          </a:ln>
                          <a:solidFill>
                            <a:schemeClr val="tx2"/>
                          </a:solidFill>
                          <a:effectLst/>
                          <a:latin typeface="+mn-lt"/>
                          <a:ea typeface="+mn-ea"/>
                          <a:cs typeface="Times New Roman" pitchFamily="18" charset="0"/>
                        </a:rPr>
                        <a:t>Cloud Development Architect – Onsite</a:t>
                      </a:r>
                      <a:endParaRPr lang="en-US" sz="1600" b="0" kern="1200" dirty="0">
                        <a:solidFill>
                          <a:schemeClr val="tx1"/>
                        </a:solidFill>
                        <a:latin typeface="+mn-lt"/>
                        <a:ea typeface="+mn-ea"/>
                        <a:cs typeface="Arial" pitchFamily="34" charset="0"/>
                      </a:endParaRP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hMerge="1">
                  <a:txBody>
                    <a:bodyPr/>
                    <a:lstStyle/>
                    <a:p>
                      <a:endParaRPr lang="en-US"/>
                    </a:p>
                  </a:txBody>
                  <a:tcP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solidFill>
                      <a:srgbClr val="0992E7"/>
                    </a:solidFill>
                  </a:tcPr>
                </a:tc>
                <a:tc>
                  <a:txBody>
                    <a:bodyPr/>
                    <a:lstStyle/>
                    <a:p>
                      <a:pPr marL="0" marR="0" lvl="0" indent="-228600" algn="ctr" defTabSz="914400" rtl="0" eaLnBrk="1" fontAlgn="base" latinLnBrk="0" hangingPunct="1">
                        <a:lnSpc>
                          <a:spcPct val="115000"/>
                        </a:lnSpc>
                        <a:spcBef>
                          <a:spcPct val="0"/>
                        </a:spcBef>
                        <a:spcAft>
                          <a:spcPct val="0"/>
                        </a:spcAft>
                        <a:buClrTx/>
                        <a:buSzTx/>
                        <a:buFontTx/>
                        <a:buNone/>
                        <a:tabLst/>
                        <a:defRPr/>
                      </a:pPr>
                      <a:r>
                        <a:rPr lang="en-US" sz="1600" kern="1200" dirty="0">
                          <a:solidFill>
                            <a:schemeClr val="tx1"/>
                          </a:solidFill>
                          <a:latin typeface="+mn-lt"/>
                          <a:ea typeface="+mn-ea"/>
                          <a:cs typeface="Arial" pitchFamily="34" charset="0"/>
                        </a:rPr>
                        <a:t>$150.00</a:t>
                      </a: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77884903"/>
                  </a:ext>
                </a:extLst>
              </a:tr>
              <a:tr h="316851">
                <a:tc gridSpan="2">
                  <a:txBody>
                    <a:bodyPr/>
                    <a:lstStyle/>
                    <a:p>
                      <a:pPr marL="0" marR="0" lvl="0" indent="-228600" algn="ctr" defTabSz="914400" rtl="0" eaLnBrk="1" fontAlgn="base" latinLnBrk="0" hangingPunct="1">
                        <a:lnSpc>
                          <a:spcPct val="115000"/>
                        </a:lnSpc>
                        <a:spcBef>
                          <a:spcPts val="600"/>
                        </a:spcBef>
                        <a:spcAft>
                          <a:spcPct val="0"/>
                        </a:spcAft>
                        <a:buClrTx/>
                        <a:buSzTx/>
                        <a:buFontTx/>
                        <a:buNone/>
                        <a:tabLst/>
                        <a:defRPr/>
                      </a:pPr>
                      <a:r>
                        <a:rPr lang="en-US" sz="1600" b="0" kern="1200" dirty="0">
                          <a:solidFill>
                            <a:schemeClr val="tx1"/>
                          </a:solidFill>
                          <a:latin typeface="+mn-lt"/>
                          <a:ea typeface="+mn-ea"/>
                          <a:cs typeface="Arial" pitchFamily="34" charset="0"/>
                        </a:rPr>
                        <a:t>Technical</a:t>
                      </a:r>
                      <a:r>
                        <a:rPr lang="en-US" sz="1600" b="0" kern="1200" baseline="0" dirty="0">
                          <a:solidFill>
                            <a:schemeClr val="tx1"/>
                          </a:solidFill>
                          <a:latin typeface="+mn-lt"/>
                          <a:ea typeface="+mn-ea"/>
                          <a:cs typeface="Arial" pitchFamily="34" charset="0"/>
                        </a:rPr>
                        <a:t> Lead/Product Owner – Onsite</a:t>
                      </a:r>
                      <a:endParaRPr lang="en-US" sz="1600" b="0" kern="1200" dirty="0">
                        <a:solidFill>
                          <a:schemeClr val="tx1"/>
                        </a:solidFill>
                        <a:latin typeface="+mn-lt"/>
                        <a:ea typeface="+mn-ea"/>
                        <a:cs typeface="Arial" pitchFamily="34" charset="0"/>
                      </a:endParaRP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hMerge="1">
                  <a:txBody>
                    <a:bodyPr/>
                    <a:lstStyle/>
                    <a:p>
                      <a:endParaRPr lang="en-US"/>
                    </a:p>
                  </a:txBody>
                  <a:tcP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solidFill>
                      <a:srgbClr val="0992E7"/>
                    </a:solidFill>
                  </a:tcPr>
                </a:tc>
                <a:tc>
                  <a:txBody>
                    <a:bodyPr/>
                    <a:lstStyle/>
                    <a:p>
                      <a:pPr marL="0" marR="0" lvl="0" indent="-228600" algn="ctr" defTabSz="914400" rtl="0" eaLnBrk="1" fontAlgn="base" latinLnBrk="0" hangingPunct="1">
                        <a:lnSpc>
                          <a:spcPct val="115000"/>
                        </a:lnSpc>
                        <a:spcBef>
                          <a:spcPct val="0"/>
                        </a:spcBef>
                        <a:spcAft>
                          <a:spcPct val="0"/>
                        </a:spcAft>
                        <a:buClrTx/>
                        <a:buSzTx/>
                        <a:buFontTx/>
                        <a:buNone/>
                        <a:tabLst/>
                        <a:defRPr/>
                      </a:pPr>
                      <a:r>
                        <a:rPr kumimoji="0" lang="en-US" sz="1600" b="0" i="0" u="none" strike="noStrike" cap="none" normalizeH="0" baseline="0" dirty="0">
                          <a:ln>
                            <a:noFill/>
                          </a:ln>
                          <a:solidFill>
                            <a:schemeClr val="tx2"/>
                          </a:solidFill>
                          <a:effectLst/>
                          <a:latin typeface="+mj-lt"/>
                          <a:cs typeface="Times New Roman" pitchFamily="18" charset="0"/>
                        </a:rPr>
                        <a:t>$115.00</a:t>
                      </a: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16165981"/>
                  </a:ext>
                </a:extLst>
              </a:tr>
              <a:tr h="316851">
                <a:tc gridSpan="2">
                  <a:txBody>
                    <a:bodyPr/>
                    <a:lstStyle/>
                    <a:p>
                      <a:pPr marL="0" marR="0" lvl="0" indent="-228600" algn="ctr" defTabSz="914400" rtl="0" eaLnBrk="1" fontAlgn="base" latinLnBrk="0" hangingPunct="1">
                        <a:lnSpc>
                          <a:spcPct val="115000"/>
                        </a:lnSpc>
                        <a:spcBef>
                          <a:spcPts val="600"/>
                        </a:spcBef>
                        <a:spcAft>
                          <a:spcPct val="0"/>
                        </a:spcAft>
                        <a:buClrTx/>
                        <a:buSzTx/>
                        <a:buFontTx/>
                        <a:buNone/>
                        <a:tabLst/>
                        <a:defRPr/>
                      </a:pPr>
                      <a:r>
                        <a:rPr lang="en-US" sz="1600" kern="1200" baseline="0" dirty="0">
                          <a:solidFill>
                            <a:schemeClr val="tx1"/>
                          </a:solidFill>
                          <a:latin typeface="+mn-lt"/>
                          <a:ea typeface="+mn-ea"/>
                          <a:cs typeface="Arial" pitchFamily="34" charset="0"/>
                        </a:rPr>
                        <a:t>Software Dev Engineers</a:t>
                      </a:r>
                      <a:r>
                        <a:rPr lang="en-US" sz="1600" b="0" kern="1200" dirty="0">
                          <a:solidFill>
                            <a:schemeClr val="tx1"/>
                          </a:solidFill>
                          <a:latin typeface="+mn-lt"/>
                          <a:ea typeface="+mn-ea"/>
                          <a:cs typeface="Arial" pitchFamily="34" charset="0"/>
                        </a:rPr>
                        <a:t> –</a:t>
                      </a:r>
                      <a:r>
                        <a:rPr lang="en-US" sz="1600" b="0" kern="1200" baseline="0" dirty="0">
                          <a:solidFill>
                            <a:schemeClr val="tx1"/>
                          </a:solidFill>
                          <a:latin typeface="+mn-lt"/>
                          <a:ea typeface="+mn-ea"/>
                          <a:cs typeface="Arial" pitchFamily="34" charset="0"/>
                        </a:rPr>
                        <a:t> Onsite</a:t>
                      </a:r>
                      <a:endParaRPr lang="en-US" sz="1600" b="0" kern="1200" dirty="0">
                        <a:solidFill>
                          <a:schemeClr val="tx1"/>
                        </a:solidFill>
                        <a:latin typeface="+mn-lt"/>
                        <a:ea typeface="+mn-ea"/>
                        <a:cs typeface="Arial" pitchFamily="34" charset="0"/>
                      </a:endParaRP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hMerge="1">
                  <a:txBody>
                    <a:bodyPr/>
                    <a:lstStyle/>
                    <a:p>
                      <a:endParaRPr lang="en-US"/>
                    </a:p>
                  </a:txBody>
                  <a:tcP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solidFill>
                      <a:srgbClr val="0992E7"/>
                    </a:solidFill>
                  </a:tcPr>
                </a:tc>
                <a:tc>
                  <a:txBody>
                    <a:bodyPr/>
                    <a:lstStyle/>
                    <a:p>
                      <a:pPr marL="0" marR="0" lvl="0" indent="-228600" algn="ctr" defTabSz="914400" rtl="0" eaLnBrk="1" fontAlgn="base" latinLnBrk="0" hangingPunct="1">
                        <a:lnSpc>
                          <a:spcPct val="115000"/>
                        </a:lnSpc>
                        <a:spcBef>
                          <a:spcPct val="0"/>
                        </a:spcBef>
                        <a:spcAft>
                          <a:spcPct val="0"/>
                        </a:spcAft>
                        <a:buClrTx/>
                        <a:buSzTx/>
                        <a:buFontTx/>
                        <a:buNone/>
                        <a:tabLst/>
                        <a:defRPr/>
                      </a:pPr>
                      <a:r>
                        <a:rPr kumimoji="0" lang="en-US" sz="1600" b="0" i="0" u="none" strike="noStrike" cap="none" normalizeH="0" baseline="0" dirty="0">
                          <a:ln>
                            <a:noFill/>
                          </a:ln>
                          <a:solidFill>
                            <a:schemeClr val="tx2"/>
                          </a:solidFill>
                          <a:effectLst/>
                          <a:latin typeface="+mj-lt"/>
                          <a:cs typeface="Times New Roman" pitchFamily="18" charset="0"/>
                        </a:rPr>
                        <a:t>$95.00</a:t>
                      </a: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96426477"/>
                  </a:ext>
                </a:extLst>
              </a:tr>
              <a:tr h="316851">
                <a:tc gridSpan="2">
                  <a:txBody>
                    <a:bodyPr/>
                    <a:lstStyle/>
                    <a:p>
                      <a:pPr marL="0" marR="0" lvl="0" indent="-228600" algn="ctr" defTabSz="914400" rtl="0" eaLnBrk="1" fontAlgn="base" latinLnBrk="0" hangingPunct="1">
                        <a:lnSpc>
                          <a:spcPct val="115000"/>
                        </a:lnSpc>
                        <a:spcBef>
                          <a:spcPts val="600"/>
                        </a:spcBef>
                        <a:spcAft>
                          <a:spcPct val="0"/>
                        </a:spcAft>
                        <a:buClrTx/>
                        <a:buSzTx/>
                        <a:buFontTx/>
                        <a:buNone/>
                        <a:tabLst/>
                        <a:defRPr/>
                      </a:pPr>
                      <a:r>
                        <a:rPr lang="en-US" sz="1600" kern="1200" baseline="0" dirty="0">
                          <a:solidFill>
                            <a:schemeClr val="tx1"/>
                          </a:solidFill>
                          <a:latin typeface="+mn-lt"/>
                          <a:ea typeface="+mn-ea"/>
                          <a:cs typeface="Arial" pitchFamily="34" charset="0"/>
                        </a:rPr>
                        <a:t>SDETS</a:t>
                      </a:r>
                      <a:r>
                        <a:rPr lang="en-US" sz="1600" b="1" kern="1200" dirty="0">
                          <a:solidFill>
                            <a:schemeClr val="tx1"/>
                          </a:solidFill>
                          <a:latin typeface="+mn-lt"/>
                          <a:ea typeface="+mn-ea"/>
                          <a:cs typeface="Calibri" pitchFamily="34" charset="0"/>
                        </a:rPr>
                        <a:t> </a:t>
                      </a:r>
                      <a:r>
                        <a:rPr lang="en-US" sz="1600" b="0" kern="1200" dirty="0">
                          <a:solidFill>
                            <a:schemeClr val="tx1"/>
                          </a:solidFill>
                          <a:latin typeface="+mn-lt"/>
                          <a:ea typeface="+mn-ea"/>
                          <a:cs typeface="Arial" pitchFamily="34" charset="0"/>
                        </a:rPr>
                        <a:t>- Onsite</a:t>
                      </a: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hMerge="1">
                  <a:txBody>
                    <a:bodyPr/>
                    <a:lstStyle/>
                    <a:p>
                      <a:endParaRPr lang="en-US"/>
                    </a:p>
                  </a:txBody>
                  <a:tcP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solidFill>
                      <a:srgbClr val="0992E7"/>
                    </a:solidFill>
                  </a:tcPr>
                </a:tc>
                <a:tc>
                  <a:txBody>
                    <a:bodyPr/>
                    <a:lstStyle/>
                    <a:p>
                      <a:pPr marL="0" marR="0" lvl="0" indent="-228600" algn="ctr" defTabSz="914400" rtl="0" eaLnBrk="1" fontAlgn="base" latinLnBrk="0" hangingPunct="1">
                        <a:lnSpc>
                          <a:spcPct val="115000"/>
                        </a:lnSpc>
                        <a:spcBef>
                          <a:spcPct val="0"/>
                        </a:spcBef>
                        <a:spcAft>
                          <a:spcPct val="0"/>
                        </a:spcAft>
                        <a:buClrTx/>
                        <a:buSzTx/>
                        <a:buFontTx/>
                        <a:buNone/>
                        <a:tabLst/>
                        <a:defRPr/>
                      </a:pPr>
                      <a:r>
                        <a:rPr kumimoji="0" lang="en-US" sz="1600" b="0" i="0" u="none" strike="noStrike" cap="none" normalizeH="0" baseline="0" dirty="0">
                          <a:ln>
                            <a:noFill/>
                          </a:ln>
                          <a:solidFill>
                            <a:schemeClr val="tx2"/>
                          </a:solidFill>
                          <a:effectLst/>
                          <a:latin typeface="+mj-lt"/>
                          <a:cs typeface="Times New Roman" pitchFamily="18" charset="0"/>
                        </a:rPr>
                        <a:t>$95.00</a:t>
                      </a: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70030198"/>
                  </a:ext>
                </a:extLst>
              </a:tr>
            </a:tbl>
          </a:graphicData>
        </a:graphic>
      </p:graphicFrame>
      <p:sp>
        <p:nvSpPr>
          <p:cNvPr id="12" name="Rectangle 11"/>
          <p:cNvSpPr/>
          <p:nvPr/>
        </p:nvSpPr>
        <p:spPr>
          <a:xfrm>
            <a:off x="1249326" y="1690577"/>
            <a:ext cx="9942510" cy="174373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PLACEHOLDER: DO NOT USE</a:t>
            </a:r>
          </a:p>
        </p:txBody>
      </p:sp>
    </p:spTree>
    <p:extLst>
      <p:ext uri="{BB962C8B-B14F-4D97-AF65-F5344CB8AC3E}">
        <p14:creationId xmlns:p14="http://schemas.microsoft.com/office/powerpoint/2010/main" val="2295794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4"/>
          <p:cNvSpPr/>
          <p:nvPr/>
        </p:nvSpPr>
        <p:spPr>
          <a:xfrm>
            <a:off x="0" y="0"/>
            <a:ext cx="12178747" cy="861386"/>
          </a:xfrm>
          <a:custGeom>
            <a:avLst/>
            <a:gdLst/>
            <a:ahLst/>
            <a:cxnLst/>
            <a:rect l="l" t="t" r="r" b="b"/>
            <a:pathLst>
              <a:path w="4889500" h="9753600">
                <a:moveTo>
                  <a:pt x="0" y="9753600"/>
                </a:moveTo>
                <a:lnTo>
                  <a:pt x="4889500" y="9753600"/>
                </a:lnTo>
                <a:lnTo>
                  <a:pt x="4889500" y="0"/>
                </a:lnTo>
                <a:lnTo>
                  <a:pt x="0" y="0"/>
                </a:lnTo>
                <a:lnTo>
                  <a:pt x="0" y="9753600"/>
                </a:lnTo>
                <a:close/>
              </a:path>
            </a:pathLst>
          </a:custGeom>
          <a:solidFill>
            <a:srgbClr val="1E4191">
              <a:lumMod val="60000"/>
              <a:lumOff val="40000"/>
            </a:srgbClr>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266" b="0" i="0" u="none" strike="noStrike" kern="0" cap="none" spc="0" normalizeH="0" baseline="0" noProof="0">
              <a:ln>
                <a:noFill/>
              </a:ln>
              <a:solidFill>
                <a:srgbClr val="1E4191"/>
              </a:solidFill>
              <a:effectLst/>
              <a:uLnTx/>
              <a:uFillTx/>
              <a:latin typeface="GE Inspira Pitch"/>
            </a:endParaRPr>
          </a:p>
        </p:txBody>
      </p:sp>
      <p:sp>
        <p:nvSpPr>
          <p:cNvPr id="15" name="object 5"/>
          <p:cNvSpPr/>
          <p:nvPr/>
        </p:nvSpPr>
        <p:spPr>
          <a:xfrm>
            <a:off x="11191836" y="147556"/>
            <a:ext cx="607219" cy="606326"/>
          </a:xfrm>
          <a:custGeom>
            <a:avLst/>
            <a:gdLst/>
            <a:ahLst/>
            <a:cxnLst/>
            <a:rect l="l" t="t" r="r" b="b"/>
            <a:pathLst>
              <a:path w="863600" h="862330">
                <a:moveTo>
                  <a:pt x="431825" y="0"/>
                </a:moveTo>
                <a:lnTo>
                  <a:pt x="384850" y="2539"/>
                </a:lnTo>
                <a:lnTo>
                  <a:pt x="339321" y="8889"/>
                </a:lnTo>
                <a:lnTo>
                  <a:pt x="295504" y="21589"/>
                </a:lnTo>
                <a:lnTo>
                  <a:pt x="253666" y="38099"/>
                </a:lnTo>
                <a:lnTo>
                  <a:pt x="214071" y="58419"/>
                </a:lnTo>
                <a:lnTo>
                  <a:pt x="176985" y="82549"/>
                </a:lnTo>
                <a:lnTo>
                  <a:pt x="142675" y="110489"/>
                </a:lnTo>
                <a:lnTo>
                  <a:pt x="111406" y="142239"/>
                </a:lnTo>
                <a:lnTo>
                  <a:pt x="83444" y="176529"/>
                </a:lnTo>
                <a:lnTo>
                  <a:pt x="59054" y="213359"/>
                </a:lnTo>
                <a:lnTo>
                  <a:pt x="38503" y="252729"/>
                </a:lnTo>
                <a:lnTo>
                  <a:pt x="22057" y="294639"/>
                </a:lnTo>
                <a:lnTo>
                  <a:pt x="9980" y="339089"/>
                </a:lnTo>
                <a:lnTo>
                  <a:pt x="2539" y="384809"/>
                </a:lnTo>
                <a:lnTo>
                  <a:pt x="0" y="430529"/>
                </a:lnTo>
                <a:lnTo>
                  <a:pt x="2539" y="478789"/>
                </a:lnTo>
                <a:lnTo>
                  <a:pt x="9980" y="524509"/>
                </a:lnTo>
                <a:lnTo>
                  <a:pt x="22057" y="567689"/>
                </a:lnTo>
                <a:lnTo>
                  <a:pt x="38503" y="609599"/>
                </a:lnTo>
                <a:lnTo>
                  <a:pt x="59054" y="648969"/>
                </a:lnTo>
                <a:lnTo>
                  <a:pt x="83444" y="687069"/>
                </a:lnTo>
                <a:lnTo>
                  <a:pt x="111406" y="721359"/>
                </a:lnTo>
                <a:lnTo>
                  <a:pt x="142675" y="751839"/>
                </a:lnTo>
                <a:lnTo>
                  <a:pt x="176985" y="779779"/>
                </a:lnTo>
                <a:lnTo>
                  <a:pt x="214071" y="803909"/>
                </a:lnTo>
                <a:lnTo>
                  <a:pt x="253666" y="824229"/>
                </a:lnTo>
                <a:lnTo>
                  <a:pt x="295504" y="840739"/>
                </a:lnTo>
                <a:lnTo>
                  <a:pt x="339321" y="853439"/>
                </a:lnTo>
                <a:lnTo>
                  <a:pt x="384850" y="861059"/>
                </a:lnTo>
                <a:lnTo>
                  <a:pt x="431825" y="862329"/>
                </a:lnTo>
                <a:lnTo>
                  <a:pt x="478791" y="861059"/>
                </a:lnTo>
                <a:lnTo>
                  <a:pt x="524311" y="853439"/>
                </a:lnTo>
                <a:lnTo>
                  <a:pt x="563740" y="842009"/>
                </a:lnTo>
                <a:lnTo>
                  <a:pt x="431825" y="842009"/>
                </a:lnTo>
                <a:lnTo>
                  <a:pt x="383835" y="839469"/>
                </a:lnTo>
                <a:lnTo>
                  <a:pt x="337472" y="831849"/>
                </a:lnTo>
                <a:lnTo>
                  <a:pt x="293043" y="819149"/>
                </a:lnTo>
                <a:lnTo>
                  <a:pt x="250858" y="801369"/>
                </a:lnTo>
                <a:lnTo>
                  <a:pt x="211226" y="778509"/>
                </a:lnTo>
                <a:lnTo>
                  <a:pt x="174455" y="751839"/>
                </a:lnTo>
                <a:lnTo>
                  <a:pt x="140854" y="722629"/>
                </a:lnTo>
                <a:lnTo>
                  <a:pt x="110731" y="688339"/>
                </a:lnTo>
                <a:lnTo>
                  <a:pt x="84395" y="651509"/>
                </a:lnTo>
                <a:lnTo>
                  <a:pt x="62156" y="612139"/>
                </a:lnTo>
                <a:lnTo>
                  <a:pt x="44321" y="570229"/>
                </a:lnTo>
                <a:lnTo>
                  <a:pt x="31200" y="525779"/>
                </a:lnTo>
                <a:lnTo>
                  <a:pt x="23101" y="478789"/>
                </a:lnTo>
                <a:lnTo>
                  <a:pt x="20332" y="430529"/>
                </a:lnTo>
                <a:lnTo>
                  <a:pt x="23101" y="383539"/>
                </a:lnTo>
                <a:lnTo>
                  <a:pt x="31200" y="336549"/>
                </a:lnTo>
                <a:lnTo>
                  <a:pt x="44321" y="292099"/>
                </a:lnTo>
                <a:lnTo>
                  <a:pt x="62156" y="250189"/>
                </a:lnTo>
                <a:lnTo>
                  <a:pt x="84395" y="210819"/>
                </a:lnTo>
                <a:lnTo>
                  <a:pt x="110731" y="173989"/>
                </a:lnTo>
                <a:lnTo>
                  <a:pt x="140854" y="139699"/>
                </a:lnTo>
                <a:lnTo>
                  <a:pt x="174455" y="110489"/>
                </a:lnTo>
                <a:lnTo>
                  <a:pt x="211226" y="83819"/>
                </a:lnTo>
                <a:lnTo>
                  <a:pt x="250858" y="60959"/>
                </a:lnTo>
                <a:lnTo>
                  <a:pt x="293043" y="43179"/>
                </a:lnTo>
                <a:lnTo>
                  <a:pt x="337472" y="30479"/>
                </a:lnTo>
                <a:lnTo>
                  <a:pt x="383835" y="22859"/>
                </a:lnTo>
                <a:lnTo>
                  <a:pt x="431825" y="19049"/>
                </a:lnTo>
                <a:lnTo>
                  <a:pt x="559359" y="19049"/>
                </a:lnTo>
                <a:lnTo>
                  <a:pt x="524311" y="8889"/>
                </a:lnTo>
                <a:lnTo>
                  <a:pt x="478791" y="2539"/>
                </a:lnTo>
                <a:lnTo>
                  <a:pt x="431825" y="0"/>
                </a:lnTo>
                <a:close/>
              </a:path>
              <a:path w="863600" h="862330">
                <a:moveTo>
                  <a:pt x="559359" y="19049"/>
                </a:moveTo>
                <a:lnTo>
                  <a:pt x="431825" y="19049"/>
                </a:lnTo>
                <a:lnTo>
                  <a:pt x="479812" y="22859"/>
                </a:lnTo>
                <a:lnTo>
                  <a:pt x="526171" y="30479"/>
                </a:lnTo>
                <a:lnTo>
                  <a:pt x="570596" y="43179"/>
                </a:lnTo>
                <a:lnTo>
                  <a:pt x="612776" y="62229"/>
                </a:lnTo>
                <a:lnTo>
                  <a:pt x="652403" y="83819"/>
                </a:lnTo>
                <a:lnTo>
                  <a:pt x="689170" y="110489"/>
                </a:lnTo>
                <a:lnTo>
                  <a:pt x="722766" y="140969"/>
                </a:lnTo>
                <a:lnTo>
                  <a:pt x="752884" y="173989"/>
                </a:lnTo>
                <a:lnTo>
                  <a:pt x="779215" y="210819"/>
                </a:lnTo>
                <a:lnTo>
                  <a:pt x="801451" y="250189"/>
                </a:lnTo>
                <a:lnTo>
                  <a:pt x="819283" y="293369"/>
                </a:lnTo>
                <a:lnTo>
                  <a:pt x="832401" y="336549"/>
                </a:lnTo>
                <a:lnTo>
                  <a:pt x="840499" y="383539"/>
                </a:lnTo>
                <a:lnTo>
                  <a:pt x="843267" y="430529"/>
                </a:lnTo>
                <a:lnTo>
                  <a:pt x="840499" y="478789"/>
                </a:lnTo>
                <a:lnTo>
                  <a:pt x="832401" y="525779"/>
                </a:lnTo>
                <a:lnTo>
                  <a:pt x="819283" y="570229"/>
                </a:lnTo>
                <a:lnTo>
                  <a:pt x="801451" y="612139"/>
                </a:lnTo>
                <a:lnTo>
                  <a:pt x="779215" y="651509"/>
                </a:lnTo>
                <a:lnTo>
                  <a:pt x="752884" y="688339"/>
                </a:lnTo>
                <a:lnTo>
                  <a:pt x="722766" y="722629"/>
                </a:lnTo>
                <a:lnTo>
                  <a:pt x="689170" y="751839"/>
                </a:lnTo>
                <a:lnTo>
                  <a:pt x="652403" y="778509"/>
                </a:lnTo>
                <a:lnTo>
                  <a:pt x="612776" y="801369"/>
                </a:lnTo>
                <a:lnTo>
                  <a:pt x="570596" y="819149"/>
                </a:lnTo>
                <a:lnTo>
                  <a:pt x="526171" y="831849"/>
                </a:lnTo>
                <a:lnTo>
                  <a:pt x="479812" y="839469"/>
                </a:lnTo>
                <a:lnTo>
                  <a:pt x="431825" y="842009"/>
                </a:lnTo>
                <a:lnTo>
                  <a:pt x="563740" y="842009"/>
                </a:lnTo>
                <a:lnTo>
                  <a:pt x="609953" y="824229"/>
                </a:lnTo>
                <a:lnTo>
                  <a:pt x="649543" y="803909"/>
                </a:lnTo>
                <a:lnTo>
                  <a:pt x="686625" y="779779"/>
                </a:lnTo>
                <a:lnTo>
                  <a:pt x="720932" y="751839"/>
                </a:lnTo>
                <a:lnTo>
                  <a:pt x="752198" y="721359"/>
                </a:lnTo>
                <a:lnTo>
                  <a:pt x="780158" y="687069"/>
                </a:lnTo>
                <a:lnTo>
                  <a:pt x="804546" y="648969"/>
                </a:lnTo>
                <a:lnTo>
                  <a:pt x="825097" y="609599"/>
                </a:lnTo>
                <a:lnTo>
                  <a:pt x="841543" y="567689"/>
                </a:lnTo>
                <a:lnTo>
                  <a:pt x="853619" y="524509"/>
                </a:lnTo>
                <a:lnTo>
                  <a:pt x="861060" y="478789"/>
                </a:lnTo>
                <a:lnTo>
                  <a:pt x="863599" y="430529"/>
                </a:lnTo>
                <a:lnTo>
                  <a:pt x="861060" y="384809"/>
                </a:lnTo>
                <a:lnTo>
                  <a:pt x="853619" y="339089"/>
                </a:lnTo>
                <a:lnTo>
                  <a:pt x="841543" y="294639"/>
                </a:lnTo>
                <a:lnTo>
                  <a:pt x="825097" y="252729"/>
                </a:lnTo>
                <a:lnTo>
                  <a:pt x="804546" y="213359"/>
                </a:lnTo>
                <a:lnTo>
                  <a:pt x="780158" y="176529"/>
                </a:lnTo>
                <a:lnTo>
                  <a:pt x="752198" y="142239"/>
                </a:lnTo>
                <a:lnTo>
                  <a:pt x="720932" y="110489"/>
                </a:lnTo>
                <a:lnTo>
                  <a:pt x="686625" y="82549"/>
                </a:lnTo>
                <a:lnTo>
                  <a:pt x="649543" y="58419"/>
                </a:lnTo>
                <a:lnTo>
                  <a:pt x="609953" y="38099"/>
                </a:lnTo>
                <a:lnTo>
                  <a:pt x="568121" y="21589"/>
                </a:lnTo>
                <a:lnTo>
                  <a:pt x="559359" y="19049"/>
                </a:lnTo>
                <a:close/>
              </a:path>
              <a:path w="863600" h="862330">
                <a:moveTo>
                  <a:pt x="311124" y="793749"/>
                </a:moveTo>
                <a:lnTo>
                  <a:pt x="309676" y="793749"/>
                </a:lnTo>
                <a:lnTo>
                  <a:pt x="308940" y="796289"/>
                </a:lnTo>
                <a:lnTo>
                  <a:pt x="309384" y="797559"/>
                </a:lnTo>
                <a:lnTo>
                  <a:pt x="309943" y="797559"/>
                </a:lnTo>
                <a:lnTo>
                  <a:pt x="325733" y="802639"/>
                </a:lnTo>
                <a:lnTo>
                  <a:pt x="352139" y="808989"/>
                </a:lnTo>
                <a:lnTo>
                  <a:pt x="387917" y="814069"/>
                </a:lnTo>
                <a:lnTo>
                  <a:pt x="431825" y="816609"/>
                </a:lnTo>
                <a:lnTo>
                  <a:pt x="477664" y="814069"/>
                </a:lnTo>
                <a:lnTo>
                  <a:pt x="515398" y="807719"/>
                </a:lnTo>
                <a:lnTo>
                  <a:pt x="403097" y="807719"/>
                </a:lnTo>
                <a:lnTo>
                  <a:pt x="369303" y="806449"/>
                </a:lnTo>
                <a:lnTo>
                  <a:pt x="341204" y="801369"/>
                </a:lnTo>
                <a:lnTo>
                  <a:pt x="311124" y="793749"/>
                </a:lnTo>
                <a:close/>
              </a:path>
              <a:path w="863600" h="862330">
                <a:moveTo>
                  <a:pt x="670336" y="730249"/>
                </a:moveTo>
                <a:lnTo>
                  <a:pt x="456920" y="730249"/>
                </a:lnTo>
                <a:lnTo>
                  <a:pt x="468669" y="732789"/>
                </a:lnTo>
                <a:lnTo>
                  <a:pt x="478159" y="739139"/>
                </a:lnTo>
                <a:lnTo>
                  <a:pt x="484504" y="748029"/>
                </a:lnTo>
                <a:lnTo>
                  <a:pt x="486816" y="760729"/>
                </a:lnTo>
                <a:lnTo>
                  <a:pt x="481138" y="778509"/>
                </a:lnTo>
                <a:lnTo>
                  <a:pt x="464697" y="793749"/>
                </a:lnTo>
                <a:lnTo>
                  <a:pt x="438387" y="803909"/>
                </a:lnTo>
                <a:lnTo>
                  <a:pt x="403097" y="807719"/>
                </a:lnTo>
                <a:lnTo>
                  <a:pt x="515398" y="807719"/>
                </a:lnTo>
                <a:lnTo>
                  <a:pt x="522945" y="806449"/>
                </a:lnTo>
                <a:lnTo>
                  <a:pt x="566839" y="792479"/>
                </a:lnTo>
                <a:lnTo>
                  <a:pt x="608519" y="774699"/>
                </a:lnTo>
                <a:lnTo>
                  <a:pt x="647157" y="750569"/>
                </a:lnTo>
                <a:lnTo>
                  <a:pt x="670336" y="730249"/>
                </a:lnTo>
                <a:close/>
              </a:path>
              <a:path w="863600" h="862330">
                <a:moveTo>
                  <a:pt x="69151" y="308609"/>
                </a:moveTo>
                <a:lnTo>
                  <a:pt x="65938" y="308609"/>
                </a:lnTo>
                <a:lnTo>
                  <a:pt x="62804" y="318769"/>
                </a:lnTo>
                <a:lnTo>
                  <a:pt x="56203" y="345439"/>
                </a:lnTo>
                <a:lnTo>
                  <a:pt x="49650" y="383539"/>
                </a:lnTo>
                <a:lnTo>
                  <a:pt x="46659" y="430529"/>
                </a:lnTo>
                <a:lnTo>
                  <a:pt x="49252" y="477519"/>
                </a:lnTo>
                <a:lnTo>
                  <a:pt x="57144" y="523239"/>
                </a:lnTo>
                <a:lnTo>
                  <a:pt x="70392" y="566419"/>
                </a:lnTo>
                <a:lnTo>
                  <a:pt x="89053" y="608329"/>
                </a:lnTo>
                <a:lnTo>
                  <a:pt x="113183" y="647699"/>
                </a:lnTo>
                <a:lnTo>
                  <a:pt x="142840" y="681989"/>
                </a:lnTo>
                <a:lnTo>
                  <a:pt x="178079" y="712469"/>
                </a:lnTo>
                <a:lnTo>
                  <a:pt x="218957" y="736599"/>
                </a:lnTo>
                <a:lnTo>
                  <a:pt x="265531" y="755649"/>
                </a:lnTo>
                <a:lnTo>
                  <a:pt x="309641" y="767079"/>
                </a:lnTo>
                <a:lnTo>
                  <a:pt x="352856" y="770889"/>
                </a:lnTo>
                <a:lnTo>
                  <a:pt x="393834" y="764539"/>
                </a:lnTo>
                <a:lnTo>
                  <a:pt x="418785" y="750569"/>
                </a:lnTo>
                <a:lnTo>
                  <a:pt x="436788" y="736599"/>
                </a:lnTo>
                <a:lnTo>
                  <a:pt x="456920" y="730249"/>
                </a:lnTo>
                <a:lnTo>
                  <a:pt x="670336" y="730249"/>
                </a:lnTo>
                <a:lnTo>
                  <a:pt x="681926" y="720089"/>
                </a:lnTo>
                <a:lnTo>
                  <a:pt x="711996" y="685799"/>
                </a:lnTo>
                <a:lnTo>
                  <a:pt x="729104" y="656589"/>
                </a:lnTo>
                <a:lnTo>
                  <a:pt x="263143" y="656589"/>
                </a:lnTo>
                <a:lnTo>
                  <a:pt x="232631" y="650239"/>
                </a:lnTo>
                <a:lnTo>
                  <a:pt x="210972" y="634999"/>
                </a:lnTo>
                <a:lnTo>
                  <a:pt x="198057" y="612139"/>
                </a:lnTo>
                <a:lnTo>
                  <a:pt x="193776" y="586739"/>
                </a:lnTo>
                <a:lnTo>
                  <a:pt x="196638" y="566419"/>
                </a:lnTo>
                <a:lnTo>
                  <a:pt x="204997" y="543559"/>
                </a:lnTo>
                <a:lnTo>
                  <a:pt x="218508" y="521969"/>
                </a:lnTo>
                <a:lnTo>
                  <a:pt x="236829" y="501649"/>
                </a:lnTo>
                <a:lnTo>
                  <a:pt x="255794" y="486409"/>
                </a:lnTo>
                <a:lnTo>
                  <a:pt x="104063" y="486409"/>
                </a:lnTo>
                <a:lnTo>
                  <a:pt x="84802" y="480059"/>
                </a:lnTo>
                <a:lnTo>
                  <a:pt x="69235" y="463549"/>
                </a:lnTo>
                <a:lnTo>
                  <a:pt x="58824" y="438149"/>
                </a:lnTo>
                <a:lnTo>
                  <a:pt x="55029" y="402589"/>
                </a:lnTo>
                <a:lnTo>
                  <a:pt x="57020" y="368299"/>
                </a:lnTo>
                <a:lnTo>
                  <a:pt x="61533" y="340359"/>
                </a:lnTo>
                <a:lnTo>
                  <a:pt x="66371" y="320039"/>
                </a:lnTo>
                <a:lnTo>
                  <a:pt x="69430" y="309879"/>
                </a:lnTo>
                <a:lnTo>
                  <a:pt x="69151" y="308609"/>
                </a:lnTo>
                <a:close/>
              </a:path>
              <a:path w="863600" h="862330">
                <a:moveTo>
                  <a:pt x="505955" y="372109"/>
                </a:moveTo>
                <a:lnTo>
                  <a:pt x="460943" y="403859"/>
                </a:lnTo>
                <a:lnTo>
                  <a:pt x="432506" y="420369"/>
                </a:lnTo>
                <a:lnTo>
                  <a:pt x="396176" y="441959"/>
                </a:lnTo>
                <a:lnTo>
                  <a:pt x="390972" y="500379"/>
                </a:lnTo>
                <a:lnTo>
                  <a:pt x="380377" y="551179"/>
                </a:lnTo>
                <a:lnTo>
                  <a:pt x="361213" y="593089"/>
                </a:lnTo>
                <a:lnTo>
                  <a:pt x="334762" y="626109"/>
                </a:lnTo>
                <a:lnTo>
                  <a:pt x="301810" y="647699"/>
                </a:lnTo>
                <a:lnTo>
                  <a:pt x="263143" y="656589"/>
                </a:lnTo>
                <a:lnTo>
                  <a:pt x="557390" y="656589"/>
                </a:lnTo>
                <a:lnTo>
                  <a:pt x="503138" y="643889"/>
                </a:lnTo>
                <a:lnTo>
                  <a:pt x="464245" y="613409"/>
                </a:lnTo>
                <a:lnTo>
                  <a:pt x="440825" y="571499"/>
                </a:lnTo>
                <a:lnTo>
                  <a:pt x="432993" y="524509"/>
                </a:lnTo>
                <a:lnTo>
                  <a:pt x="442732" y="468629"/>
                </a:lnTo>
                <a:lnTo>
                  <a:pt x="466043" y="427989"/>
                </a:lnTo>
                <a:lnTo>
                  <a:pt x="494067" y="401319"/>
                </a:lnTo>
                <a:lnTo>
                  <a:pt x="517944" y="387349"/>
                </a:lnTo>
                <a:lnTo>
                  <a:pt x="513156" y="383539"/>
                </a:lnTo>
                <a:lnTo>
                  <a:pt x="509536" y="378459"/>
                </a:lnTo>
                <a:lnTo>
                  <a:pt x="505955" y="372109"/>
                </a:lnTo>
                <a:close/>
              </a:path>
              <a:path w="863600" h="862330">
                <a:moveTo>
                  <a:pt x="754645" y="452119"/>
                </a:moveTo>
                <a:lnTo>
                  <a:pt x="592073" y="452119"/>
                </a:lnTo>
                <a:lnTo>
                  <a:pt x="626814" y="459739"/>
                </a:lnTo>
                <a:lnTo>
                  <a:pt x="651906" y="480059"/>
                </a:lnTo>
                <a:lnTo>
                  <a:pt x="667126" y="510539"/>
                </a:lnTo>
                <a:lnTo>
                  <a:pt x="672249" y="546099"/>
                </a:lnTo>
                <a:lnTo>
                  <a:pt x="663892" y="585469"/>
                </a:lnTo>
                <a:lnTo>
                  <a:pt x="640394" y="621029"/>
                </a:lnTo>
                <a:lnTo>
                  <a:pt x="604108" y="646429"/>
                </a:lnTo>
                <a:lnTo>
                  <a:pt x="557390" y="656589"/>
                </a:lnTo>
                <a:lnTo>
                  <a:pt x="729104" y="656589"/>
                </a:lnTo>
                <a:lnTo>
                  <a:pt x="754735" y="596899"/>
                </a:lnTo>
                <a:lnTo>
                  <a:pt x="766125" y="553719"/>
                </a:lnTo>
                <a:lnTo>
                  <a:pt x="770305" y="511809"/>
                </a:lnTo>
                <a:lnTo>
                  <a:pt x="764140" y="469899"/>
                </a:lnTo>
                <a:lnTo>
                  <a:pt x="754645" y="452119"/>
                </a:lnTo>
                <a:close/>
              </a:path>
              <a:path w="863600" h="862330">
                <a:moveTo>
                  <a:pt x="358381" y="462279"/>
                </a:moveTo>
                <a:lnTo>
                  <a:pt x="316124" y="486409"/>
                </a:lnTo>
                <a:lnTo>
                  <a:pt x="275637" y="516889"/>
                </a:lnTo>
                <a:lnTo>
                  <a:pt x="245242" y="551179"/>
                </a:lnTo>
                <a:lnTo>
                  <a:pt x="233260" y="589279"/>
                </a:lnTo>
                <a:lnTo>
                  <a:pt x="235411" y="601979"/>
                </a:lnTo>
                <a:lnTo>
                  <a:pt x="241487" y="612139"/>
                </a:lnTo>
                <a:lnTo>
                  <a:pt x="250920" y="617219"/>
                </a:lnTo>
                <a:lnTo>
                  <a:pt x="263143" y="618489"/>
                </a:lnTo>
                <a:lnTo>
                  <a:pt x="302610" y="603249"/>
                </a:lnTo>
                <a:lnTo>
                  <a:pt x="330231" y="566419"/>
                </a:lnTo>
                <a:lnTo>
                  <a:pt x="348118" y="516889"/>
                </a:lnTo>
                <a:lnTo>
                  <a:pt x="358381" y="462279"/>
                </a:lnTo>
                <a:close/>
              </a:path>
              <a:path w="863600" h="862330">
                <a:moveTo>
                  <a:pt x="553821" y="406399"/>
                </a:moveTo>
                <a:lnTo>
                  <a:pt x="530755" y="416559"/>
                </a:lnTo>
                <a:lnTo>
                  <a:pt x="505677" y="436879"/>
                </a:lnTo>
                <a:lnTo>
                  <a:pt x="485536" y="471169"/>
                </a:lnTo>
                <a:lnTo>
                  <a:pt x="477278" y="519429"/>
                </a:lnTo>
                <a:lnTo>
                  <a:pt x="483104" y="557529"/>
                </a:lnTo>
                <a:lnTo>
                  <a:pt x="499691" y="588009"/>
                </a:lnTo>
                <a:lnTo>
                  <a:pt x="525702" y="610869"/>
                </a:lnTo>
                <a:lnTo>
                  <a:pt x="559803" y="618489"/>
                </a:lnTo>
                <a:lnTo>
                  <a:pt x="587019" y="613409"/>
                </a:lnTo>
                <a:lnTo>
                  <a:pt x="609698" y="598169"/>
                </a:lnTo>
                <a:lnTo>
                  <a:pt x="625429" y="574039"/>
                </a:lnTo>
                <a:lnTo>
                  <a:pt x="625960" y="571499"/>
                </a:lnTo>
                <a:lnTo>
                  <a:pt x="562165" y="571499"/>
                </a:lnTo>
                <a:lnTo>
                  <a:pt x="545543" y="566419"/>
                </a:lnTo>
                <a:lnTo>
                  <a:pt x="532279" y="554989"/>
                </a:lnTo>
                <a:lnTo>
                  <a:pt x="523496" y="538479"/>
                </a:lnTo>
                <a:lnTo>
                  <a:pt x="520318" y="516889"/>
                </a:lnTo>
                <a:lnTo>
                  <a:pt x="525812" y="491489"/>
                </a:lnTo>
                <a:lnTo>
                  <a:pt x="540946" y="471169"/>
                </a:lnTo>
                <a:lnTo>
                  <a:pt x="563706" y="457199"/>
                </a:lnTo>
                <a:lnTo>
                  <a:pt x="592073" y="452119"/>
                </a:lnTo>
                <a:lnTo>
                  <a:pt x="754645" y="452119"/>
                </a:lnTo>
                <a:lnTo>
                  <a:pt x="750576" y="444499"/>
                </a:lnTo>
                <a:lnTo>
                  <a:pt x="737012" y="426719"/>
                </a:lnTo>
                <a:lnTo>
                  <a:pt x="731617" y="408939"/>
                </a:lnTo>
                <a:lnTo>
                  <a:pt x="588046" y="408939"/>
                </a:lnTo>
                <a:lnTo>
                  <a:pt x="564648" y="407669"/>
                </a:lnTo>
                <a:lnTo>
                  <a:pt x="553821" y="406399"/>
                </a:lnTo>
                <a:close/>
              </a:path>
              <a:path w="863600" h="862330">
                <a:moveTo>
                  <a:pt x="589686" y="487679"/>
                </a:moveTo>
                <a:lnTo>
                  <a:pt x="579133" y="488949"/>
                </a:lnTo>
                <a:lnTo>
                  <a:pt x="569807" y="494029"/>
                </a:lnTo>
                <a:lnTo>
                  <a:pt x="562972" y="502919"/>
                </a:lnTo>
                <a:lnTo>
                  <a:pt x="559892" y="513079"/>
                </a:lnTo>
                <a:lnTo>
                  <a:pt x="562202" y="527049"/>
                </a:lnTo>
                <a:lnTo>
                  <a:pt x="568820" y="537209"/>
                </a:lnTo>
                <a:lnTo>
                  <a:pt x="575733" y="546099"/>
                </a:lnTo>
                <a:lnTo>
                  <a:pt x="578929" y="554989"/>
                </a:lnTo>
                <a:lnTo>
                  <a:pt x="578929" y="566419"/>
                </a:lnTo>
                <a:lnTo>
                  <a:pt x="570560" y="571499"/>
                </a:lnTo>
                <a:lnTo>
                  <a:pt x="625960" y="571499"/>
                </a:lnTo>
                <a:lnTo>
                  <a:pt x="631799" y="543559"/>
                </a:lnTo>
                <a:lnTo>
                  <a:pt x="629255" y="523239"/>
                </a:lnTo>
                <a:lnTo>
                  <a:pt x="621506" y="505459"/>
                </a:lnTo>
                <a:lnTo>
                  <a:pt x="608375" y="492759"/>
                </a:lnTo>
                <a:lnTo>
                  <a:pt x="589686" y="487679"/>
                </a:lnTo>
                <a:close/>
              </a:path>
              <a:path w="863600" h="862330">
                <a:moveTo>
                  <a:pt x="812239" y="375919"/>
                </a:moveTo>
                <a:lnTo>
                  <a:pt x="759561" y="375919"/>
                </a:lnTo>
                <a:lnTo>
                  <a:pt x="778790" y="382269"/>
                </a:lnTo>
                <a:lnTo>
                  <a:pt x="794321" y="398779"/>
                </a:lnTo>
                <a:lnTo>
                  <a:pt x="804727" y="425449"/>
                </a:lnTo>
                <a:lnTo>
                  <a:pt x="808445" y="459739"/>
                </a:lnTo>
                <a:lnTo>
                  <a:pt x="808505" y="462279"/>
                </a:lnTo>
                <a:lnTo>
                  <a:pt x="806401" y="496569"/>
                </a:lnTo>
                <a:lnTo>
                  <a:pt x="801474" y="525779"/>
                </a:lnTo>
                <a:lnTo>
                  <a:pt x="796514" y="544829"/>
                </a:lnTo>
                <a:lnTo>
                  <a:pt x="794232" y="553719"/>
                </a:lnTo>
                <a:lnTo>
                  <a:pt x="794499" y="553719"/>
                </a:lnTo>
                <a:lnTo>
                  <a:pt x="796848" y="554989"/>
                </a:lnTo>
                <a:lnTo>
                  <a:pt x="797547" y="554989"/>
                </a:lnTo>
                <a:lnTo>
                  <a:pt x="797725" y="553719"/>
                </a:lnTo>
                <a:lnTo>
                  <a:pt x="800900" y="544829"/>
                </a:lnTo>
                <a:lnTo>
                  <a:pt x="807651" y="518159"/>
                </a:lnTo>
                <a:lnTo>
                  <a:pt x="814243" y="480059"/>
                </a:lnTo>
                <a:lnTo>
                  <a:pt x="816940" y="430529"/>
                </a:lnTo>
                <a:lnTo>
                  <a:pt x="814015" y="386079"/>
                </a:lnTo>
                <a:lnTo>
                  <a:pt x="812239" y="375919"/>
                </a:lnTo>
                <a:close/>
              </a:path>
              <a:path w="863600" h="862330">
                <a:moveTo>
                  <a:pt x="431825" y="45719"/>
                </a:moveTo>
                <a:lnTo>
                  <a:pt x="386017" y="48259"/>
                </a:lnTo>
                <a:lnTo>
                  <a:pt x="340829" y="57149"/>
                </a:lnTo>
                <a:lnTo>
                  <a:pt x="297057" y="69849"/>
                </a:lnTo>
                <a:lnTo>
                  <a:pt x="255499" y="88899"/>
                </a:lnTo>
                <a:lnTo>
                  <a:pt x="216954" y="113029"/>
                </a:lnTo>
                <a:lnTo>
                  <a:pt x="182219" y="142239"/>
                </a:lnTo>
                <a:lnTo>
                  <a:pt x="152092" y="177799"/>
                </a:lnTo>
                <a:lnTo>
                  <a:pt x="127370" y="218439"/>
                </a:lnTo>
                <a:lnTo>
                  <a:pt x="108851" y="265429"/>
                </a:lnTo>
                <a:lnTo>
                  <a:pt x="97486" y="308609"/>
                </a:lnTo>
                <a:lnTo>
                  <a:pt x="93294" y="351789"/>
                </a:lnTo>
                <a:lnTo>
                  <a:pt x="99465" y="393699"/>
                </a:lnTo>
                <a:lnTo>
                  <a:pt x="113042" y="419099"/>
                </a:lnTo>
                <a:lnTo>
                  <a:pt x="126619" y="436879"/>
                </a:lnTo>
                <a:lnTo>
                  <a:pt x="132791" y="457199"/>
                </a:lnTo>
                <a:lnTo>
                  <a:pt x="130488" y="468629"/>
                </a:lnTo>
                <a:lnTo>
                  <a:pt x="124256" y="477519"/>
                </a:lnTo>
                <a:lnTo>
                  <a:pt x="115110" y="483869"/>
                </a:lnTo>
                <a:lnTo>
                  <a:pt x="104063" y="486409"/>
                </a:lnTo>
                <a:lnTo>
                  <a:pt x="255794" y="486409"/>
                </a:lnTo>
                <a:lnTo>
                  <a:pt x="263697" y="480059"/>
                </a:lnTo>
                <a:lnTo>
                  <a:pt x="292911" y="461009"/>
                </a:lnTo>
                <a:lnTo>
                  <a:pt x="325485" y="443229"/>
                </a:lnTo>
                <a:lnTo>
                  <a:pt x="362432" y="424179"/>
                </a:lnTo>
                <a:lnTo>
                  <a:pt x="363438" y="417829"/>
                </a:lnTo>
                <a:lnTo>
                  <a:pt x="318160" y="417829"/>
                </a:lnTo>
                <a:lnTo>
                  <a:pt x="300393" y="414019"/>
                </a:lnTo>
                <a:lnTo>
                  <a:pt x="285427" y="403859"/>
                </a:lnTo>
                <a:lnTo>
                  <a:pt x="274274" y="389889"/>
                </a:lnTo>
                <a:lnTo>
                  <a:pt x="267944" y="373379"/>
                </a:lnTo>
                <a:lnTo>
                  <a:pt x="244635" y="368299"/>
                </a:lnTo>
                <a:lnTo>
                  <a:pt x="225929" y="354329"/>
                </a:lnTo>
                <a:lnTo>
                  <a:pt x="213277" y="335279"/>
                </a:lnTo>
                <a:lnTo>
                  <a:pt x="208127" y="308609"/>
                </a:lnTo>
                <a:lnTo>
                  <a:pt x="210088" y="289559"/>
                </a:lnTo>
                <a:lnTo>
                  <a:pt x="215749" y="273049"/>
                </a:lnTo>
                <a:lnTo>
                  <a:pt x="224774" y="261619"/>
                </a:lnTo>
                <a:lnTo>
                  <a:pt x="236829" y="257809"/>
                </a:lnTo>
                <a:lnTo>
                  <a:pt x="290391" y="257809"/>
                </a:lnTo>
                <a:lnTo>
                  <a:pt x="296205" y="245109"/>
                </a:lnTo>
                <a:lnTo>
                  <a:pt x="327808" y="210819"/>
                </a:lnTo>
                <a:lnTo>
                  <a:pt x="366026" y="198119"/>
                </a:lnTo>
                <a:lnTo>
                  <a:pt x="734651" y="198119"/>
                </a:lnTo>
                <a:lnTo>
                  <a:pt x="720969" y="181609"/>
                </a:lnTo>
                <a:lnTo>
                  <a:pt x="685827" y="151129"/>
                </a:lnTo>
                <a:lnTo>
                  <a:pt x="653510" y="132079"/>
                </a:lnTo>
                <a:lnTo>
                  <a:pt x="406679" y="132079"/>
                </a:lnTo>
                <a:lnTo>
                  <a:pt x="394444" y="129539"/>
                </a:lnTo>
                <a:lnTo>
                  <a:pt x="385013" y="123189"/>
                </a:lnTo>
                <a:lnTo>
                  <a:pt x="378943" y="114299"/>
                </a:lnTo>
                <a:lnTo>
                  <a:pt x="376796" y="102869"/>
                </a:lnTo>
                <a:lnTo>
                  <a:pt x="382644" y="83819"/>
                </a:lnTo>
                <a:lnTo>
                  <a:pt x="399365" y="68579"/>
                </a:lnTo>
                <a:lnTo>
                  <a:pt x="425729" y="58419"/>
                </a:lnTo>
                <a:lnTo>
                  <a:pt x="460501" y="54609"/>
                </a:lnTo>
                <a:lnTo>
                  <a:pt x="509582" y="54609"/>
                </a:lnTo>
                <a:lnTo>
                  <a:pt x="477551" y="48259"/>
                </a:lnTo>
                <a:lnTo>
                  <a:pt x="431825" y="45719"/>
                </a:lnTo>
                <a:close/>
              </a:path>
              <a:path w="863600" h="862330">
                <a:moveTo>
                  <a:pt x="366026" y="401319"/>
                </a:moveTo>
                <a:lnTo>
                  <a:pt x="355179" y="408939"/>
                </a:lnTo>
                <a:lnTo>
                  <a:pt x="342988" y="414019"/>
                </a:lnTo>
                <a:lnTo>
                  <a:pt x="330350" y="416559"/>
                </a:lnTo>
                <a:lnTo>
                  <a:pt x="318160" y="417829"/>
                </a:lnTo>
                <a:lnTo>
                  <a:pt x="363438" y="417829"/>
                </a:lnTo>
                <a:lnTo>
                  <a:pt x="363639" y="416559"/>
                </a:lnTo>
                <a:lnTo>
                  <a:pt x="364807" y="410209"/>
                </a:lnTo>
                <a:lnTo>
                  <a:pt x="366026" y="401319"/>
                </a:lnTo>
                <a:close/>
              </a:path>
              <a:path w="863600" h="862330">
                <a:moveTo>
                  <a:pt x="811129" y="369569"/>
                </a:moveTo>
                <a:lnTo>
                  <a:pt x="585444" y="369569"/>
                </a:lnTo>
                <a:lnTo>
                  <a:pt x="596825" y="370839"/>
                </a:lnTo>
                <a:lnTo>
                  <a:pt x="607968" y="373379"/>
                </a:lnTo>
                <a:lnTo>
                  <a:pt x="616605" y="379729"/>
                </a:lnTo>
                <a:lnTo>
                  <a:pt x="620471" y="388619"/>
                </a:lnTo>
                <a:lnTo>
                  <a:pt x="610994" y="403859"/>
                </a:lnTo>
                <a:lnTo>
                  <a:pt x="588046" y="408939"/>
                </a:lnTo>
                <a:lnTo>
                  <a:pt x="731617" y="408939"/>
                </a:lnTo>
                <a:lnTo>
                  <a:pt x="759561" y="375919"/>
                </a:lnTo>
                <a:lnTo>
                  <a:pt x="812239" y="375919"/>
                </a:lnTo>
                <a:lnTo>
                  <a:pt x="811129" y="369569"/>
                </a:lnTo>
                <a:close/>
              </a:path>
              <a:path w="863600" h="862330">
                <a:moveTo>
                  <a:pt x="494598" y="297179"/>
                </a:moveTo>
                <a:lnTo>
                  <a:pt x="431825" y="297179"/>
                </a:lnTo>
                <a:lnTo>
                  <a:pt x="436587" y="304799"/>
                </a:lnTo>
                <a:lnTo>
                  <a:pt x="436587" y="312419"/>
                </a:lnTo>
                <a:lnTo>
                  <a:pt x="433283" y="326389"/>
                </a:lnTo>
                <a:lnTo>
                  <a:pt x="424938" y="341629"/>
                </a:lnTo>
                <a:lnTo>
                  <a:pt x="413902" y="356869"/>
                </a:lnTo>
                <a:lnTo>
                  <a:pt x="402526" y="369569"/>
                </a:lnTo>
                <a:lnTo>
                  <a:pt x="400324" y="382269"/>
                </a:lnTo>
                <a:lnTo>
                  <a:pt x="398908" y="392429"/>
                </a:lnTo>
                <a:lnTo>
                  <a:pt x="398152" y="400049"/>
                </a:lnTo>
                <a:lnTo>
                  <a:pt x="397929" y="406399"/>
                </a:lnTo>
                <a:lnTo>
                  <a:pt x="426223" y="388619"/>
                </a:lnTo>
                <a:lnTo>
                  <a:pt x="471766" y="359409"/>
                </a:lnTo>
                <a:lnTo>
                  <a:pt x="494017" y="344169"/>
                </a:lnTo>
                <a:lnTo>
                  <a:pt x="492629" y="337819"/>
                </a:lnTo>
                <a:lnTo>
                  <a:pt x="491917" y="330199"/>
                </a:lnTo>
                <a:lnTo>
                  <a:pt x="491707" y="325119"/>
                </a:lnTo>
                <a:lnTo>
                  <a:pt x="491616" y="316229"/>
                </a:lnTo>
                <a:lnTo>
                  <a:pt x="494598" y="297179"/>
                </a:lnTo>
                <a:close/>
              </a:path>
              <a:path w="863600" h="862330">
                <a:moveTo>
                  <a:pt x="577722" y="198119"/>
                </a:moveTo>
                <a:lnTo>
                  <a:pt x="366026" y="198119"/>
                </a:lnTo>
                <a:lnTo>
                  <a:pt x="387514" y="201929"/>
                </a:lnTo>
                <a:lnTo>
                  <a:pt x="399807" y="212089"/>
                </a:lnTo>
                <a:lnTo>
                  <a:pt x="405372" y="224789"/>
                </a:lnTo>
                <a:lnTo>
                  <a:pt x="406679" y="236219"/>
                </a:lnTo>
                <a:lnTo>
                  <a:pt x="397186" y="278129"/>
                </a:lnTo>
                <a:lnTo>
                  <a:pt x="372891" y="318769"/>
                </a:lnTo>
                <a:lnTo>
                  <a:pt x="340071" y="350519"/>
                </a:lnTo>
                <a:lnTo>
                  <a:pt x="305003" y="369569"/>
                </a:lnTo>
                <a:lnTo>
                  <a:pt x="306676" y="374649"/>
                </a:lnTo>
                <a:lnTo>
                  <a:pt x="310245" y="380999"/>
                </a:lnTo>
                <a:lnTo>
                  <a:pt x="316276" y="386079"/>
                </a:lnTo>
                <a:lnTo>
                  <a:pt x="325335" y="388619"/>
                </a:lnTo>
                <a:lnTo>
                  <a:pt x="339247" y="384809"/>
                </a:lnTo>
                <a:lnTo>
                  <a:pt x="353153" y="378459"/>
                </a:lnTo>
                <a:lnTo>
                  <a:pt x="365714" y="368299"/>
                </a:lnTo>
                <a:lnTo>
                  <a:pt x="375589" y="358139"/>
                </a:lnTo>
                <a:lnTo>
                  <a:pt x="381533" y="337819"/>
                </a:lnTo>
                <a:lnTo>
                  <a:pt x="391733" y="318769"/>
                </a:lnTo>
                <a:lnTo>
                  <a:pt x="405516" y="303529"/>
                </a:lnTo>
                <a:lnTo>
                  <a:pt x="422211" y="297179"/>
                </a:lnTo>
                <a:lnTo>
                  <a:pt x="494598" y="297179"/>
                </a:lnTo>
                <a:lnTo>
                  <a:pt x="498175" y="274319"/>
                </a:lnTo>
                <a:lnTo>
                  <a:pt x="516281" y="236219"/>
                </a:lnTo>
                <a:lnTo>
                  <a:pt x="543582" y="208279"/>
                </a:lnTo>
                <a:lnTo>
                  <a:pt x="577722" y="198119"/>
                </a:lnTo>
                <a:close/>
              </a:path>
              <a:path w="863600" h="862330">
                <a:moveTo>
                  <a:pt x="734651" y="198119"/>
                </a:moveTo>
                <a:lnTo>
                  <a:pt x="577722" y="198119"/>
                </a:lnTo>
                <a:lnTo>
                  <a:pt x="595870" y="200659"/>
                </a:lnTo>
                <a:lnTo>
                  <a:pt x="608974" y="209549"/>
                </a:lnTo>
                <a:lnTo>
                  <a:pt x="616920" y="223519"/>
                </a:lnTo>
                <a:lnTo>
                  <a:pt x="619594" y="238759"/>
                </a:lnTo>
                <a:lnTo>
                  <a:pt x="613409" y="267969"/>
                </a:lnTo>
                <a:lnTo>
                  <a:pt x="596123" y="297179"/>
                </a:lnTo>
                <a:lnTo>
                  <a:pt x="569644" y="325119"/>
                </a:lnTo>
                <a:lnTo>
                  <a:pt x="535876" y="351789"/>
                </a:lnTo>
                <a:lnTo>
                  <a:pt x="538983" y="359409"/>
                </a:lnTo>
                <a:lnTo>
                  <a:pt x="542939" y="365759"/>
                </a:lnTo>
                <a:lnTo>
                  <a:pt x="547783" y="370839"/>
                </a:lnTo>
                <a:lnTo>
                  <a:pt x="553554" y="374649"/>
                </a:lnTo>
                <a:lnTo>
                  <a:pt x="556303" y="373379"/>
                </a:lnTo>
                <a:lnTo>
                  <a:pt x="563541" y="370839"/>
                </a:lnTo>
                <a:lnTo>
                  <a:pt x="573759" y="369569"/>
                </a:lnTo>
                <a:lnTo>
                  <a:pt x="811129" y="369569"/>
                </a:lnTo>
                <a:lnTo>
                  <a:pt x="806024" y="340359"/>
                </a:lnTo>
                <a:lnTo>
                  <a:pt x="792845" y="297179"/>
                </a:lnTo>
                <a:lnTo>
                  <a:pt x="774356" y="255269"/>
                </a:lnTo>
                <a:lnTo>
                  <a:pt x="750438" y="217169"/>
                </a:lnTo>
                <a:lnTo>
                  <a:pt x="734651" y="198119"/>
                </a:lnTo>
                <a:close/>
              </a:path>
              <a:path w="863600" h="862330">
                <a:moveTo>
                  <a:pt x="290391" y="257809"/>
                </a:moveTo>
                <a:lnTo>
                  <a:pt x="244017" y="257809"/>
                </a:lnTo>
                <a:lnTo>
                  <a:pt x="246405" y="264159"/>
                </a:lnTo>
                <a:lnTo>
                  <a:pt x="246405" y="267969"/>
                </a:lnTo>
                <a:lnTo>
                  <a:pt x="245472" y="274319"/>
                </a:lnTo>
                <a:lnTo>
                  <a:pt x="243420" y="281939"/>
                </a:lnTo>
                <a:lnTo>
                  <a:pt x="241369" y="293369"/>
                </a:lnTo>
                <a:lnTo>
                  <a:pt x="254559" y="336549"/>
                </a:lnTo>
                <a:lnTo>
                  <a:pt x="266750" y="340359"/>
                </a:lnTo>
                <a:lnTo>
                  <a:pt x="274693" y="292099"/>
                </a:lnTo>
                <a:lnTo>
                  <a:pt x="290391" y="257809"/>
                </a:lnTo>
                <a:close/>
              </a:path>
              <a:path w="863600" h="862330">
                <a:moveTo>
                  <a:pt x="365404" y="229869"/>
                </a:moveTo>
                <a:lnTo>
                  <a:pt x="345544" y="237489"/>
                </a:lnTo>
                <a:lnTo>
                  <a:pt x="325081" y="265429"/>
                </a:lnTo>
                <a:lnTo>
                  <a:pt x="309086" y="302259"/>
                </a:lnTo>
                <a:lnTo>
                  <a:pt x="302628" y="336549"/>
                </a:lnTo>
                <a:lnTo>
                  <a:pt x="333037" y="312419"/>
                </a:lnTo>
                <a:lnTo>
                  <a:pt x="359348" y="279399"/>
                </a:lnTo>
                <a:lnTo>
                  <a:pt x="372992" y="247649"/>
                </a:lnTo>
                <a:lnTo>
                  <a:pt x="365404" y="229869"/>
                </a:lnTo>
                <a:close/>
              </a:path>
              <a:path w="863600" h="862330">
                <a:moveTo>
                  <a:pt x="580034" y="231139"/>
                </a:moveTo>
                <a:lnTo>
                  <a:pt x="564355" y="233679"/>
                </a:lnTo>
                <a:lnTo>
                  <a:pt x="547555" y="252729"/>
                </a:lnTo>
                <a:lnTo>
                  <a:pt x="534159" y="283209"/>
                </a:lnTo>
                <a:lnTo>
                  <a:pt x="528688" y="318769"/>
                </a:lnTo>
                <a:lnTo>
                  <a:pt x="554758" y="293369"/>
                </a:lnTo>
                <a:lnTo>
                  <a:pt x="575568" y="266699"/>
                </a:lnTo>
                <a:lnTo>
                  <a:pt x="585775" y="245109"/>
                </a:lnTo>
                <a:lnTo>
                  <a:pt x="580034" y="231139"/>
                </a:lnTo>
                <a:close/>
              </a:path>
              <a:path w="863600" h="862330">
                <a:moveTo>
                  <a:pt x="510743" y="92709"/>
                </a:moveTo>
                <a:lnTo>
                  <a:pt x="469772" y="99059"/>
                </a:lnTo>
                <a:lnTo>
                  <a:pt x="444823" y="111759"/>
                </a:lnTo>
                <a:lnTo>
                  <a:pt x="426818" y="125729"/>
                </a:lnTo>
                <a:lnTo>
                  <a:pt x="406679" y="132079"/>
                </a:lnTo>
                <a:lnTo>
                  <a:pt x="653510" y="132079"/>
                </a:lnTo>
                <a:lnTo>
                  <a:pt x="644892" y="126999"/>
                </a:lnTo>
                <a:lnTo>
                  <a:pt x="598042" y="107949"/>
                </a:lnTo>
                <a:lnTo>
                  <a:pt x="575495" y="101599"/>
                </a:lnTo>
                <a:lnTo>
                  <a:pt x="553950" y="96519"/>
                </a:lnTo>
                <a:lnTo>
                  <a:pt x="532625" y="93979"/>
                </a:lnTo>
                <a:lnTo>
                  <a:pt x="510743" y="92709"/>
                </a:lnTo>
                <a:close/>
              </a:path>
              <a:path w="863600" h="862330">
                <a:moveTo>
                  <a:pt x="509582" y="54609"/>
                </a:moveTo>
                <a:lnTo>
                  <a:pt x="460501" y="54609"/>
                </a:lnTo>
                <a:lnTo>
                  <a:pt x="498024" y="57149"/>
                </a:lnTo>
                <a:lnTo>
                  <a:pt x="526945" y="62229"/>
                </a:lnTo>
                <a:lnTo>
                  <a:pt x="545669" y="67309"/>
                </a:lnTo>
                <a:lnTo>
                  <a:pt x="552602" y="69849"/>
                </a:lnTo>
                <a:lnTo>
                  <a:pt x="553732" y="69849"/>
                </a:lnTo>
                <a:lnTo>
                  <a:pt x="554608" y="67309"/>
                </a:lnTo>
                <a:lnTo>
                  <a:pt x="554189" y="66039"/>
                </a:lnTo>
                <a:lnTo>
                  <a:pt x="553821" y="66039"/>
                </a:lnTo>
                <a:lnTo>
                  <a:pt x="542842" y="62229"/>
                </a:lnTo>
                <a:lnTo>
                  <a:pt x="515988" y="55879"/>
                </a:lnTo>
                <a:lnTo>
                  <a:pt x="509582" y="54609"/>
                </a:lnTo>
                <a:close/>
              </a:path>
            </a:pathLst>
          </a:custGeom>
          <a:solidFill>
            <a:srgbClr val="FFFFFF"/>
          </a:solidFill>
        </p:spPr>
        <p:txBody>
          <a:bodyPr wrap="square" lIns="0" tIns="0" rIns="0" bIns="0" rtlCol="0"/>
          <a:lstStyle/>
          <a:p>
            <a:endParaRPr sz="1266">
              <a:solidFill>
                <a:srgbClr val="1E4191"/>
              </a:solidFill>
              <a:latin typeface="GE Inspira Pitch"/>
            </a:endParaRPr>
          </a:p>
        </p:txBody>
      </p:sp>
      <p:sp>
        <p:nvSpPr>
          <p:cNvPr id="2" name="Title 1"/>
          <p:cNvSpPr>
            <a:spLocks noGrp="1"/>
          </p:cNvSpPr>
          <p:nvPr>
            <p:ph type="title"/>
          </p:nvPr>
        </p:nvSpPr>
        <p:spPr>
          <a:xfrm>
            <a:off x="1905000" y="354168"/>
            <a:ext cx="8436864" cy="530352"/>
          </a:xfrm>
        </p:spPr>
        <p:txBody>
          <a:bodyPr>
            <a:normAutofit fontScale="90000"/>
          </a:bodyPr>
          <a:lstStyle/>
          <a:p>
            <a:r>
              <a:rPr lang="en-US" b="1" dirty="0">
                <a:solidFill>
                  <a:schemeClr val="bg1"/>
                </a:solidFill>
              </a:rPr>
              <a:t>Indicative Client Case Studies</a:t>
            </a:r>
          </a:p>
        </p:txBody>
      </p:sp>
      <p:sp>
        <p:nvSpPr>
          <p:cNvPr id="5" name="Slide Number Placeholder 4"/>
          <p:cNvSpPr>
            <a:spLocks noGrp="1"/>
          </p:cNvSpPr>
          <p:nvPr>
            <p:ph type="sldNum" sz="quarter" idx="14"/>
          </p:nvPr>
        </p:nvSpPr>
        <p:spPr>
          <a:prstGeom prst="rect">
            <a:avLst/>
          </a:prstGeom>
        </p:spPr>
        <p:txBody>
          <a:bodyPr/>
          <a:lstStyle/>
          <a:p>
            <a:pPr>
              <a:defRPr/>
            </a:pPr>
            <a:fld id="{A85E9118-4525-4620-91B5-75B9750E007A}" type="slidenum">
              <a:rPr lang="en-US" smtClean="0"/>
              <a:pPr>
                <a:defRPr/>
              </a:pPr>
              <a:t>14</a:t>
            </a:fld>
            <a:endParaRPr lang="en-US" dirty="0"/>
          </a:p>
        </p:txBody>
      </p:sp>
      <p:sp>
        <p:nvSpPr>
          <p:cNvPr id="7" name="Rectangle 6"/>
          <p:cNvSpPr/>
          <p:nvPr/>
        </p:nvSpPr>
        <p:spPr>
          <a:xfrm>
            <a:off x="1524000" y="1066797"/>
            <a:ext cx="6458857" cy="5011066"/>
          </a:xfrm>
          <a:prstGeom prst="rect">
            <a:avLst/>
          </a:prstGeom>
          <a:gradFill flip="none" rotWithShape="1">
            <a:gsLst>
              <a:gs pos="0">
                <a:schemeClr val="bg2">
                  <a:lumMod val="95000"/>
                  <a:alpha val="81000"/>
                </a:schemeClr>
              </a:gs>
              <a:gs pos="100000">
                <a:schemeClr val="bg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00000"/>
              </a:lnSpc>
            </a:pPr>
            <a:endParaRPr lang="en-US" sz="1600">
              <a:solidFill>
                <a:prstClr val="white"/>
              </a:solidFill>
              <a:latin typeface="Calibri" panose="020F0502020204030204" pitchFamily="34" charset="0"/>
            </a:endParaRPr>
          </a:p>
        </p:txBody>
      </p:sp>
      <p:cxnSp>
        <p:nvCxnSpPr>
          <p:cNvPr id="9" name="Straight Connector 8"/>
          <p:cNvCxnSpPr/>
          <p:nvPr/>
        </p:nvCxnSpPr>
        <p:spPr>
          <a:xfrm>
            <a:off x="1524000" y="1066797"/>
            <a:ext cx="8011886" cy="0"/>
          </a:xfrm>
          <a:prstGeom prst="line">
            <a:avLst/>
          </a:prstGeom>
          <a:ln w="19050">
            <a:solidFill>
              <a:srgbClr val="5881DD"/>
            </a:solidFill>
            <a:tailEnd type="diamon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524000" y="6077863"/>
            <a:ext cx="8011886" cy="0"/>
          </a:xfrm>
          <a:prstGeom prst="line">
            <a:avLst/>
          </a:prstGeom>
          <a:ln w="19050">
            <a:solidFill>
              <a:srgbClr val="00B0F0"/>
            </a:solidFill>
            <a:tailEnd type="diamond"/>
          </a:ln>
        </p:spPr>
        <p:style>
          <a:lnRef idx="1">
            <a:schemeClr val="accent1"/>
          </a:lnRef>
          <a:fillRef idx="0">
            <a:schemeClr val="accent1"/>
          </a:fillRef>
          <a:effectRef idx="0">
            <a:schemeClr val="accent1"/>
          </a:effectRef>
          <a:fontRef idx="minor">
            <a:schemeClr val="tx1"/>
          </a:fontRef>
        </p:style>
      </p:cxnSp>
      <p:graphicFrame>
        <p:nvGraphicFramePr>
          <p:cNvPr id="12" name="Diagram 11"/>
          <p:cNvGraphicFramePr/>
          <p:nvPr>
            <p:extLst>
              <p:ext uri="{D42A27DB-BD31-4B8C-83A1-F6EECF244321}">
                <p14:modId xmlns:p14="http://schemas.microsoft.com/office/powerpoint/2010/main" val="435035358"/>
              </p:ext>
            </p:extLst>
          </p:nvPr>
        </p:nvGraphicFramePr>
        <p:xfrm>
          <a:off x="1603487" y="1100279"/>
          <a:ext cx="8902281" cy="48433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469610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object 4"/>
          <p:cNvSpPr/>
          <p:nvPr/>
        </p:nvSpPr>
        <p:spPr>
          <a:xfrm>
            <a:off x="0" y="0"/>
            <a:ext cx="12178747" cy="861386"/>
          </a:xfrm>
          <a:custGeom>
            <a:avLst/>
            <a:gdLst/>
            <a:ahLst/>
            <a:cxnLst/>
            <a:rect l="l" t="t" r="r" b="b"/>
            <a:pathLst>
              <a:path w="4889500" h="9753600">
                <a:moveTo>
                  <a:pt x="0" y="9753600"/>
                </a:moveTo>
                <a:lnTo>
                  <a:pt x="4889500" y="9753600"/>
                </a:lnTo>
                <a:lnTo>
                  <a:pt x="4889500" y="0"/>
                </a:lnTo>
                <a:lnTo>
                  <a:pt x="0" y="0"/>
                </a:lnTo>
                <a:lnTo>
                  <a:pt x="0" y="9753600"/>
                </a:lnTo>
                <a:close/>
              </a:path>
            </a:pathLst>
          </a:custGeom>
          <a:solidFill>
            <a:schemeClr val="tx1">
              <a:lumMod val="60000"/>
              <a:lumOff val="40000"/>
            </a:schemeClr>
          </a:solidFill>
        </p:spPr>
        <p:txBody>
          <a:bodyPr wrap="square" lIns="0" tIns="0" rIns="0" bIns="0" rtlCol="0"/>
          <a:lstStyle/>
          <a:p>
            <a:endParaRPr sz="1266"/>
          </a:p>
        </p:txBody>
      </p:sp>
      <p:sp>
        <p:nvSpPr>
          <p:cNvPr id="78" name="object 5"/>
          <p:cNvSpPr/>
          <p:nvPr/>
        </p:nvSpPr>
        <p:spPr>
          <a:xfrm>
            <a:off x="11191836" y="147556"/>
            <a:ext cx="607219" cy="606326"/>
          </a:xfrm>
          <a:custGeom>
            <a:avLst/>
            <a:gdLst/>
            <a:ahLst/>
            <a:cxnLst/>
            <a:rect l="l" t="t" r="r" b="b"/>
            <a:pathLst>
              <a:path w="863600" h="862330">
                <a:moveTo>
                  <a:pt x="431825" y="0"/>
                </a:moveTo>
                <a:lnTo>
                  <a:pt x="384850" y="2539"/>
                </a:lnTo>
                <a:lnTo>
                  <a:pt x="339321" y="8889"/>
                </a:lnTo>
                <a:lnTo>
                  <a:pt x="295504" y="21589"/>
                </a:lnTo>
                <a:lnTo>
                  <a:pt x="253666" y="38099"/>
                </a:lnTo>
                <a:lnTo>
                  <a:pt x="214071" y="58419"/>
                </a:lnTo>
                <a:lnTo>
                  <a:pt x="176985" y="82549"/>
                </a:lnTo>
                <a:lnTo>
                  <a:pt x="142675" y="110489"/>
                </a:lnTo>
                <a:lnTo>
                  <a:pt x="111406" y="142239"/>
                </a:lnTo>
                <a:lnTo>
                  <a:pt x="83444" y="176529"/>
                </a:lnTo>
                <a:lnTo>
                  <a:pt x="59054" y="213359"/>
                </a:lnTo>
                <a:lnTo>
                  <a:pt x="38503" y="252729"/>
                </a:lnTo>
                <a:lnTo>
                  <a:pt x="22057" y="294639"/>
                </a:lnTo>
                <a:lnTo>
                  <a:pt x="9980" y="339089"/>
                </a:lnTo>
                <a:lnTo>
                  <a:pt x="2539" y="384809"/>
                </a:lnTo>
                <a:lnTo>
                  <a:pt x="0" y="430529"/>
                </a:lnTo>
                <a:lnTo>
                  <a:pt x="2539" y="478789"/>
                </a:lnTo>
                <a:lnTo>
                  <a:pt x="9980" y="524509"/>
                </a:lnTo>
                <a:lnTo>
                  <a:pt x="22057" y="567689"/>
                </a:lnTo>
                <a:lnTo>
                  <a:pt x="38503" y="609599"/>
                </a:lnTo>
                <a:lnTo>
                  <a:pt x="59054" y="648969"/>
                </a:lnTo>
                <a:lnTo>
                  <a:pt x="83444" y="687069"/>
                </a:lnTo>
                <a:lnTo>
                  <a:pt x="111406" y="721359"/>
                </a:lnTo>
                <a:lnTo>
                  <a:pt x="142675" y="751839"/>
                </a:lnTo>
                <a:lnTo>
                  <a:pt x="176985" y="779779"/>
                </a:lnTo>
                <a:lnTo>
                  <a:pt x="214071" y="803909"/>
                </a:lnTo>
                <a:lnTo>
                  <a:pt x="253666" y="824229"/>
                </a:lnTo>
                <a:lnTo>
                  <a:pt x="295504" y="840739"/>
                </a:lnTo>
                <a:lnTo>
                  <a:pt x="339321" y="853439"/>
                </a:lnTo>
                <a:lnTo>
                  <a:pt x="384850" y="861059"/>
                </a:lnTo>
                <a:lnTo>
                  <a:pt x="431825" y="862329"/>
                </a:lnTo>
                <a:lnTo>
                  <a:pt x="478791" y="861059"/>
                </a:lnTo>
                <a:lnTo>
                  <a:pt x="524311" y="853439"/>
                </a:lnTo>
                <a:lnTo>
                  <a:pt x="563740" y="842009"/>
                </a:lnTo>
                <a:lnTo>
                  <a:pt x="431825" y="842009"/>
                </a:lnTo>
                <a:lnTo>
                  <a:pt x="383835" y="839469"/>
                </a:lnTo>
                <a:lnTo>
                  <a:pt x="337472" y="831849"/>
                </a:lnTo>
                <a:lnTo>
                  <a:pt x="293043" y="819149"/>
                </a:lnTo>
                <a:lnTo>
                  <a:pt x="250858" y="801369"/>
                </a:lnTo>
                <a:lnTo>
                  <a:pt x="211226" y="778509"/>
                </a:lnTo>
                <a:lnTo>
                  <a:pt x="174455" y="751839"/>
                </a:lnTo>
                <a:lnTo>
                  <a:pt x="140854" y="722629"/>
                </a:lnTo>
                <a:lnTo>
                  <a:pt x="110731" y="688339"/>
                </a:lnTo>
                <a:lnTo>
                  <a:pt x="84395" y="651509"/>
                </a:lnTo>
                <a:lnTo>
                  <a:pt x="62156" y="612139"/>
                </a:lnTo>
                <a:lnTo>
                  <a:pt x="44321" y="570229"/>
                </a:lnTo>
                <a:lnTo>
                  <a:pt x="31200" y="525779"/>
                </a:lnTo>
                <a:lnTo>
                  <a:pt x="23101" y="478789"/>
                </a:lnTo>
                <a:lnTo>
                  <a:pt x="20332" y="430529"/>
                </a:lnTo>
                <a:lnTo>
                  <a:pt x="23101" y="383539"/>
                </a:lnTo>
                <a:lnTo>
                  <a:pt x="31200" y="336549"/>
                </a:lnTo>
                <a:lnTo>
                  <a:pt x="44321" y="292099"/>
                </a:lnTo>
                <a:lnTo>
                  <a:pt x="62156" y="250189"/>
                </a:lnTo>
                <a:lnTo>
                  <a:pt x="84395" y="210819"/>
                </a:lnTo>
                <a:lnTo>
                  <a:pt x="110731" y="173989"/>
                </a:lnTo>
                <a:lnTo>
                  <a:pt x="140854" y="139699"/>
                </a:lnTo>
                <a:lnTo>
                  <a:pt x="174455" y="110489"/>
                </a:lnTo>
                <a:lnTo>
                  <a:pt x="211226" y="83819"/>
                </a:lnTo>
                <a:lnTo>
                  <a:pt x="250858" y="60959"/>
                </a:lnTo>
                <a:lnTo>
                  <a:pt x="293043" y="43179"/>
                </a:lnTo>
                <a:lnTo>
                  <a:pt x="337472" y="30479"/>
                </a:lnTo>
                <a:lnTo>
                  <a:pt x="383835" y="22859"/>
                </a:lnTo>
                <a:lnTo>
                  <a:pt x="431825" y="19049"/>
                </a:lnTo>
                <a:lnTo>
                  <a:pt x="559359" y="19049"/>
                </a:lnTo>
                <a:lnTo>
                  <a:pt x="524311" y="8889"/>
                </a:lnTo>
                <a:lnTo>
                  <a:pt x="478791" y="2539"/>
                </a:lnTo>
                <a:lnTo>
                  <a:pt x="431825" y="0"/>
                </a:lnTo>
                <a:close/>
              </a:path>
              <a:path w="863600" h="862330">
                <a:moveTo>
                  <a:pt x="559359" y="19049"/>
                </a:moveTo>
                <a:lnTo>
                  <a:pt x="431825" y="19049"/>
                </a:lnTo>
                <a:lnTo>
                  <a:pt x="479812" y="22859"/>
                </a:lnTo>
                <a:lnTo>
                  <a:pt x="526171" y="30479"/>
                </a:lnTo>
                <a:lnTo>
                  <a:pt x="570596" y="43179"/>
                </a:lnTo>
                <a:lnTo>
                  <a:pt x="612776" y="62229"/>
                </a:lnTo>
                <a:lnTo>
                  <a:pt x="652403" y="83819"/>
                </a:lnTo>
                <a:lnTo>
                  <a:pt x="689170" y="110489"/>
                </a:lnTo>
                <a:lnTo>
                  <a:pt x="722766" y="140969"/>
                </a:lnTo>
                <a:lnTo>
                  <a:pt x="752884" y="173989"/>
                </a:lnTo>
                <a:lnTo>
                  <a:pt x="779215" y="210819"/>
                </a:lnTo>
                <a:lnTo>
                  <a:pt x="801451" y="250189"/>
                </a:lnTo>
                <a:lnTo>
                  <a:pt x="819283" y="293369"/>
                </a:lnTo>
                <a:lnTo>
                  <a:pt x="832401" y="336549"/>
                </a:lnTo>
                <a:lnTo>
                  <a:pt x="840499" y="383539"/>
                </a:lnTo>
                <a:lnTo>
                  <a:pt x="843267" y="430529"/>
                </a:lnTo>
                <a:lnTo>
                  <a:pt x="840499" y="478789"/>
                </a:lnTo>
                <a:lnTo>
                  <a:pt x="832401" y="525779"/>
                </a:lnTo>
                <a:lnTo>
                  <a:pt x="819283" y="570229"/>
                </a:lnTo>
                <a:lnTo>
                  <a:pt x="801451" y="612139"/>
                </a:lnTo>
                <a:lnTo>
                  <a:pt x="779215" y="651509"/>
                </a:lnTo>
                <a:lnTo>
                  <a:pt x="752884" y="688339"/>
                </a:lnTo>
                <a:lnTo>
                  <a:pt x="722766" y="722629"/>
                </a:lnTo>
                <a:lnTo>
                  <a:pt x="689170" y="751839"/>
                </a:lnTo>
                <a:lnTo>
                  <a:pt x="652403" y="778509"/>
                </a:lnTo>
                <a:lnTo>
                  <a:pt x="612776" y="801369"/>
                </a:lnTo>
                <a:lnTo>
                  <a:pt x="570596" y="819149"/>
                </a:lnTo>
                <a:lnTo>
                  <a:pt x="526171" y="831849"/>
                </a:lnTo>
                <a:lnTo>
                  <a:pt x="479812" y="839469"/>
                </a:lnTo>
                <a:lnTo>
                  <a:pt x="431825" y="842009"/>
                </a:lnTo>
                <a:lnTo>
                  <a:pt x="563740" y="842009"/>
                </a:lnTo>
                <a:lnTo>
                  <a:pt x="609953" y="824229"/>
                </a:lnTo>
                <a:lnTo>
                  <a:pt x="649543" y="803909"/>
                </a:lnTo>
                <a:lnTo>
                  <a:pt x="686625" y="779779"/>
                </a:lnTo>
                <a:lnTo>
                  <a:pt x="720932" y="751839"/>
                </a:lnTo>
                <a:lnTo>
                  <a:pt x="752198" y="721359"/>
                </a:lnTo>
                <a:lnTo>
                  <a:pt x="780158" y="687069"/>
                </a:lnTo>
                <a:lnTo>
                  <a:pt x="804546" y="648969"/>
                </a:lnTo>
                <a:lnTo>
                  <a:pt x="825097" y="609599"/>
                </a:lnTo>
                <a:lnTo>
                  <a:pt x="841543" y="567689"/>
                </a:lnTo>
                <a:lnTo>
                  <a:pt x="853619" y="524509"/>
                </a:lnTo>
                <a:lnTo>
                  <a:pt x="861060" y="478789"/>
                </a:lnTo>
                <a:lnTo>
                  <a:pt x="863599" y="430529"/>
                </a:lnTo>
                <a:lnTo>
                  <a:pt x="861060" y="384809"/>
                </a:lnTo>
                <a:lnTo>
                  <a:pt x="853619" y="339089"/>
                </a:lnTo>
                <a:lnTo>
                  <a:pt x="841543" y="294639"/>
                </a:lnTo>
                <a:lnTo>
                  <a:pt x="825097" y="252729"/>
                </a:lnTo>
                <a:lnTo>
                  <a:pt x="804546" y="213359"/>
                </a:lnTo>
                <a:lnTo>
                  <a:pt x="780158" y="176529"/>
                </a:lnTo>
                <a:lnTo>
                  <a:pt x="752198" y="142239"/>
                </a:lnTo>
                <a:lnTo>
                  <a:pt x="720932" y="110489"/>
                </a:lnTo>
                <a:lnTo>
                  <a:pt x="686625" y="82549"/>
                </a:lnTo>
                <a:lnTo>
                  <a:pt x="649543" y="58419"/>
                </a:lnTo>
                <a:lnTo>
                  <a:pt x="609953" y="38099"/>
                </a:lnTo>
                <a:lnTo>
                  <a:pt x="568121" y="21589"/>
                </a:lnTo>
                <a:lnTo>
                  <a:pt x="559359" y="19049"/>
                </a:lnTo>
                <a:close/>
              </a:path>
              <a:path w="863600" h="862330">
                <a:moveTo>
                  <a:pt x="311124" y="793749"/>
                </a:moveTo>
                <a:lnTo>
                  <a:pt x="309676" y="793749"/>
                </a:lnTo>
                <a:lnTo>
                  <a:pt x="308940" y="796289"/>
                </a:lnTo>
                <a:lnTo>
                  <a:pt x="309384" y="797559"/>
                </a:lnTo>
                <a:lnTo>
                  <a:pt x="309943" y="797559"/>
                </a:lnTo>
                <a:lnTo>
                  <a:pt x="325733" y="802639"/>
                </a:lnTo>
                <a:lnTo>
                  <a:pt x="352139" y="808989"/>
                </a:lnTo>
                <a:lnTo>
                  <a:pt x="387917" y="814069"/>
                </a:lnTo>
                <a:lnTo>
                  <a:pt x="431825" y="816609"/>
                </a:lnTo>
                <a:lnTo>
                  <a:pt x="477664" y="814069"/>
                </a:lnTo>
                <a:lnTo>
                  <a:pt x="515398" y="807719"/>
                </a:lnTo>
                <a:lnTo>
                  <a:pt x="403097" y="807719"/>
                </a:lnTo>
                <a:lnTo>
                  <a:pt x="369303" y="806449"/>
                </a:lnTo>
                <a:lnTo>
                  <a:pt x="341204" y="801369"/>
                </a:lnTo>
                <a:lnTo>
                  <a:pt x="311124" y="793749"/>
                </a:lnTo>
                <a:close/>
              </a:path>
              <a:path w="863600" h="862330">
                <a:moveTo>
                  <a:pt x="670336" y="730249"/>
                </a:moveTo>
                <a:lnTo>
                  <a:pt x="456920" y="730249"/>
                </a:lnTo>
                <a:lnTo>
                  <a:pt x="468669" y="732789"/>
                </a:lnTo>
                <a:lnTo>
                  <a:pt x="478159" y="739139"/>
                </a:lnTo>
                <a:lnTo>
                  <a:pt x="484504" y="748029"/>
                </a:lnTo>
                <a:lnTo>
                  <a:pt x="486816" y="760729"/>
                </a:lnTo>
                <a:lnTo>
                  <a:pt x="481138" y="778509"/>
                </a:lnTo>
                <a:lnTo>
                  <a:pt x="464697" y="793749"/>
                </a:lnTo>
                <a:lnTo>
                  <a:pt x="438387" y="803909"/>
                </a:lnTo>
                <a:lnTo>
                  <a:pt x="403097" y="807719"/>
                </a:lnTo>
                <a:lnTo>
                  <a:pt x="515398" y="807719"/>
                </a:lnTo>
                <a:lnTo>
                  <a:pt x="522945" y="806449"/>
                </a:lnTo>
                <a:lnTo>
                  <a:pt x="566839" y="792479"/>
                </a:lnTo>
                <a:lnTo>
                  <a:pt x="608519" y="774699"/>
                </a:lnTo>
                <a:lnTo>
                  <a:pt x="647157" y="750569"/>
                </a:lnTo>
                <a:lnTo>
                  <a:pt x="670336" y="730249"/>
                </a:lnTo>
                <a:close/>
              </a:path>
              <a:path w="863600" h="862330">
                <a:moveTo>
                  <a:pt x="69151" y="308609"/>
                </a:moveTo>
                <a:lnTo>
                  <a:pt x="65938" y="308609"/>
                </a:lnTo>
                <a:lnTo>
                  <a:pt x="62804" y="318769"/>
                </a:lnTo>
                <a:lnTo>
                  <a:pt x="56203" y="345439"/>
                </a:lnTo>
                <a:lnTo>
                  <a:pt x="49650" y="383539"/>
                </a:lnTo>
                <a:lnTo>
                  <a:pt x="46659" y="430529"/>
                </a:lnTo>
                <a:lnTo>
                  <a:pt x="49252" y="477519"/>
                </a:lnTo>
                <a:lnTo>
                  <a:pt x="57144" y="523239"/>
                </a:lnTo>
                <a:lnTo>
                  <a:pt x="70392" y="566419"/>
                </a:lnTo>
                <a:lnTo>
                  <a:pt x="89053" y="608329"/>
                </a:lnTo>
                <a:lnTo>
                  <a:pt x="113183" y="647699"/>
                </a:lnTo>
                <a:lnTo>
                  <a:pt x="142840" y="681989"/>
                </a:lnTo>
                <a:lnTo>
                  <a:pt x="178079" y="712469"/>
                </a:lnTo>
                <a:lnTo>
                  <a:pt x="218957" y="736599"/>
                </a:lnTo>
                <a:lnTo>
                  <a:pt x="265531" y="755649"/>
                </a:lnTo>
                <a:lnTo>
                  <a:pt x="309641" y="767079"/>
                </a:lnTo>
                <a:lnTo>
                  <a:pt x="352856" y="770889"/>
                </a:lnTo>
                <a:lnTo>
                  <a:pt x="393834" y="764539"/>
                </a:lnTo>
                <a:lnTo>
                  <a:pt x="418785" y="750569"/>
                </a:lnTo>
                <a:lnTo>
                  <a:pt x="436788" y="736599"/>
                </a:lnTo>
                <a:lnTo>
                  <a:pt x="456920" y="730249"/>
                </a:lnTo>
                <a:lnTo>
                  <a:pt x="670336" y="730249"/>
                </a:lnTo>
                <a:lnTo>
                  <a:pt x="681926" y="720089"/>
                </a:lnTo>
                <a:lnTo>
                  <a:pt x="711996" y="685799"/>
                </a:lnTo>
                <a:lnTo>
                  <a:pt x="729104" y="656589"/>
                </a:lnTo>
                <a:lnTo>
                  <a:pt x="263143" y="656589"/>
                </a:lnTo>
                <a:lnTo>
                  <a:pt x="232631" y="650239"/>
                </a:lnTo>
                <a:lnTo>
                  <a:pt x="210972" y="634999"/>
                </a:lnTo>
                <a:lnTo>
                  <a:pt x="198057" y="612139"/>
                </a:lnTo>
                <a:lnTo>
                  <a:pt x="193776" y="586739"/>
                </a:lnTo>
                <a:lnTo>
                  <a:pt x="196638" y="566419"/>
                </a:lnTo>
                <a:lnTo>
                  <a:pt x="204997" y="543559"/>
                </a:lnTo>
                <a:lnTo>
                  <a:pt x="218508" y="521969"/>
                </a:lnTo>
                <a:lnTo>
                  <a:pt x="236829" y="501649"/>
                </a:lnTo>
                <a:lnTo>
                  <a:pt x="255794" y="486409"/>
                </a:lnTo>
                <a:lnTo>
                  <a:pt x="104063" y="486409"/>
                </a:lnTo>
                <a:lnTo>
                  <a:pt x="84802" y="480059"/>
                </a:lnTo>
                <a:lnTo>
                  <a:pt x="69235" y="463549"/>
                </a:lnTo>
                <a:lnTo>
                  <a:pt x="58824" y="438149"/>
                </a:lnTo>
                <a:lnTo>
                  <a:pt x="55029" y="402589"/>
                </a:lnTo>
                <a:lnTo>
                  <a:pt x="57020" y="368299"/>
                </a:lnTo>
                <a:lnTo>
                  <a:pt x="61533" y="340359"/>
                </a:lnTo>
                <a:lnTo>
                  <a:pt x="66371" y="320039"/>
                </a:lnTo>
                <a:lnTo>
                  <a:pt x="69430" y="309879"/>
                </a:lnTo>
                <a:lnTo>
                  <a:pt x="69151" y="308609"/>
                </a:lnTo>
                <a:close/>
              </a:path>
              <a:path w="863600" h="862330">
                <a:moveTo>
                  <a:pt x="505955" y="372109"/>
                </a:moveTo>
                <a:lnTo>
                  <a:pt x="460943" y="403859"/>
                </a:lnTo>
                <a:lnTo>
                  <a:pt x="432506" y="420369"/>
                </a:lnTo>
                <a:lnTo>
                  <a:pt x="396176" y="441959"/>
                </a:lnTo>
                <a:lnTo>
                  <a:pt x="390972" y="500379"/>
                </a:lnTo>
                <a:lnTo>
                  <a:pt x="380377" y="551179"/>
                </a:lnTo>
                <a:lnTo>
                  <a:pt x="361213" y="593089"/>
                </a:lnTo>
                <a:lnTo>
                  <a:pt x="334762" y="626109"/>
                </a:lnTo>
                <a:lnTo>
                  <a:pt x="301810" y="647699"/>
                </a:lnTo>
                <a:lnTo>
                  <a:pt x="263143" y="656589"/>
                </a:lnTo>
                <a:lnTo>
                  <a:pt x="557390" y="656589"/>
                </a:lnTo>
                <a:lnTo>
                  <a:pt x="503138" y="643889"/>
                </a:lnTo>
                <a:lnTo>
                  <a:pt x="464245" y="613409"/>
                </a:lnTo>
                <a:lnTo>
                  <a:pt x="440825" y="571499"/>
                </a:lnTo>
                <a:lnTo>
                  <a:pt x="432993" y="524509"/>
                </a:lnTo>
                <a:lnTo>
                  <a:pt x="442732" y="468629"/>
                </a:lnTo>
                <a:lnTo>
                  <a:pt x="466043" y="427989"/>
                </a:lnTo>
                <a:lnTo>
                  <a:pt x="494067" y="401319"/>
                </a:lnTo>
                <a:lnTo>
                  <a:pt x="517944" y="387349"/>
                </a:lnTo>
                <a:lnTo>
                  <a:pt x="513156" y="383539"/>
                </a:lnTo>
                <a:lnTo>
                  <a:pt x="509536" y="378459"/>
                </a:lnTo>
                <a:lnTo>
                  <a:pt x="505955" y="372109"/>
                </a:lnTo>
                <a:close/>
              </a:path>
              <a:path w="863600" h="862330">
                <a:moveTo>
                  <a:pt x="754645" y="452119"/>
                </a:moveTo>
                <a:lnTo>
                  <a:pt x="592073" y="452119"/>
                </a:lnTo>
                <a:lnTo>
                  <a:pt x="626814" y="459739"/>
                </a:lnTo>
                <a:lnTo>
                  <a:pt x="651906" y="480059"/>
                </a:lnTo>
                <a:lnTo>
                  <a:pt x="667126" y="510539"/>
                </a:lnTo>
                <a:lnTo>
                  <a:pt x="672249" y="546099"/>
                </a:lnTo>
                <a:lnTo>
                  <a:pt x="663892" y="585469"/>
                </a:lnTo>
                <a:lnTo>
                  <a:pt x="640394" y="621029"/>
                </a:lnTo>
                <a:lnTo>
                  <a:pt x="604108" y="646429"/>
                </a:lnTo>
                <a:lnTo>
                  <a:pt x="557390" y="656589"/>
                </a:lnTo>
                <a:lnTo>
                  <a:pt x="729104" y="656589"/>
                </a:lnTo>
                <a:lnTo>
                  <a:pt x="754735" y="596899"/>
                </a:lnTo>
                <a:lnTo>
                  <a:pt x="766125" y="553719"/>
                </a:lnTo>
                <a:lnTo>
                  <a:pt x="770305" y="511809"/>
                </a:lnTo>
                <a:lnTo>
                  <a:pt x="764140" y="469899"/>
                </a:lnTo>
                <a:lnTo>
                  <a:pt x="754645" y="452119"/>
                </a:lnTo>
                <a:close/>
              </a:path>
              <a:path w="863600" h="862330">
                <a:moveTo>
                  <a:pt x="358381" y="462279"/>
                </a:moveTo>
                <a:lnTo>
                  <a:pt x="316124" y="486409"/>
                </a:lnTo>
                <a:lnTo>
                  <a:pt x="275637" y="516889"/>
                </a:lnTo>
                <a:lnTo>
                  <a:pt x="245242" y="551179"/>
                </a:lnTo>
                <a:lnTo>
                  <a:pt x="233260" y="589279"/>
                </a:lnTo>
                <a:lnTo>
                  <a:pt x="235411" y="601979"/>
                </a:lnTo>
                <a:lnTo>
                  <a:pt x="241487" y="612139"/>
                </a:lnTo>
                <a:lnTo>
                  <a:pt x="250920" y="617219"/>
                </a:lnTo>
                <a:lnTo>
                  <a:pt x="263143" y="618489"/>
                </a:lnTo>
                <a:lnTo>
                  <a:pt x="302610" y="603249"/>
                </a:lnTo>
                <a:lnTo>
                  <a:pt x="330231" y="566419"/>
                </a:lnTo>
                <a:lnTo>
                  <a:pt x="348118" y="516889"/>
                </a:lnTo>
                <a:lnTo>
                  <a:pt x="358381" y="462279"/>
                </a:lnTo>
                <a:close/>
              </a:path>
              <a:path w="863600" h="862330">
                <a:moveTo>
                  <a:pt x="553821" y="406399"/>
                </a:moveTo>
                <a:lnTo>
                  <a:pt x="530755" y="416559"/>
                </a:lnTo>
                <a:lnTo>
                  <a:pt x="505677" y="436879"/>
                </a:lnTo>
                <a:lnTo>
                  <a:pt x="485536" y="471169"/>
                </a:lnTo>
                <a:lnTo>
                  <a:pt x="477278" y="519429"/>
                </a:lnTo>
                <a:lnTo>
                  <a:pt x="483104" y="557529"/>
                </a:lnTo>
                <a:lnTo>
                  <a:pt x="499691" y="588009"/>
                </a:lnTo>
                <a:lnTo>
                  <a:pt x="525702" y="610869"/>
                </a:lnTo>
                <a:lnTo>
                  <a:pt x="559803" y="618489"/>
                </a:lnTo>
                <a:lnTo>
                  <a:pt x="587019" y="613409"/>
                </a:lnTo>
                <a:lnTo>
                  <a:pt x="609698" y="598169"/>
                </a:lnTo>
                <a:lnTo>
                  <a:pt x="625429" y="574039"/>
                </a:lnTo>
                <a:lnTo>
                  <a:pt x="625960" y="571499"/>
                </a:lnTo>
                <a:lnTo>
                  <a:pt x="562165" y="571499"/>
                </a:lnTo>
                <a:lnTo>
                  <a:pt x="545543" y="566419"/>
                </a:lnTo>
                <a:lnTo>
                  <a:pt x="532279" y="554989"/>
                </a:lnTo>
                <a:lnTo>
                  <a:pt x="523496" y="538479"/>
                </a:lnTo>
                <a:lnTo>
                  <a:pt x="520318" y="516889"/>
                </a:lnTo>
                <a:lnTo>
                  <a:pt x="525812" y="491489"/>
                </a:lnTo>
                <a:lnTo>
                  <a:pt x="540946" y="471169"/>
                </a:lnTo>
                <a:lnTo>
                  <a:pt x="563706" y="457199"/>
                </a:lnTo>
                <a:lnTo>
                  <a:pt x="592073" y="452119"/>
                </a:lnTo>
                <a:lnTo>
                  <a:pt x="754645" y="452119"/>
                </a:lnTo>
                <a:lnTo>
                  <a:pt x="750576" y="444499"/>
                </a:lnTo>
                <a:lnTo>
                  <a:pt x="737012" y="426719"/>
                </a:lnTo>
                <a:lnTo>
                  <a:pt x="731617" y="408939"/>
                </a:lnTo>
                <a:lnTo>
                  <a:pt x="588046" y="408939"/>
                </a:lnTo>
                <a:lnTo>
                  <a:pt x="564648" y="407669"/>
                </a:lnTo>
                <a:lnTo>
                  <a:pt x="553821" y="406399"/>
                </a:lnTo>
                <a:close/>
              </a:path>
              <a:path w="863600" h="862330">
                <a:moveTo>
                  <a:pt x="589686" y="487679"/>
                </a:moveTo>
                <a:lnTo>
                  <a:pt x="579133" y="488949"/>
                </a:lnTo>
                <a:lnTo>
                  <a:pt x="569807" y="494029"/>
                </a:lnTo>
                <a:lnTo>
                  <a:pt x="562972" y="502919"/>
                </a:lnTo>
                <a:lnTo>
                  <a:pt x="559892" y="513079"/>
                </a:lnTo>
                <a:lnTo>
                  <a:pt x="562202" y="527049"/>
                </a:lnTo>
                <a:lnTo>
                  <a:pt x="568820" y="537209"/>
                </a:lnTo>
                <a:lnTo>
                  <a:pt x="575733" y="546099"/>
                </a:lnTo>
                <a:lnTo>
                  <a:pt x="578929" y="554989"/>
                </a:lnTo>
                <a:lnTo>
                  <a:pt x="578929" y="566419"/>
                </a:lnTo>
                <a:lnTo>
                  <a:pt x="570560" y="571499"/>
                </a:lnTo>
                <a:lnTo>
                  <a:pt x="625960" y="571499"/>
                </a:lnTo>
                <a:lnTo>
                  <a:pt x="631799" y="543559"/>
                </a:lnTo>
                <a:lnTo>
                  <a:pt x="629255" y="523239"/>
                </a:lnTo>
                <a:lnTo>
                  <a:pt x="621506" y="505459"/>
                </a:lnTo>
                <a:lnTo>
                  <a:pt x="608375" y="492759"/>
                </a:lnTo>
                <a:lnTo>
                  <a:pt x="589686" y="487679"/>
                </a:lnTo>
                <a:close/>
              </a:path>
              <a:path w="863600" h="862330">
                <a:moveTo>
                  <a:pt x="812239" y="375919"/>
                </a:moveTo>
                <a:lnTo>
                  <a:pt x="759561" y="375919"/>
                </a:lnTo>
                <a:lnTo>
                  <a:pt x="778790" y="382269"/>
                </a:lnTo>
                <a:lnTo>
                  <a:pt x="794321" y="398779"/>
                </a:lnTo>
                <a:lnTo>
                  <a:pt x="804727" y="425449"/>
                </a:lnTo>
                <a:lnTo>
                  <a:pt x="808445" y="459739"/>
                </a:lnTo>
                <a:lnTo>
                  <a:pt x="808505" y="462279"/>
                </a:lnTo>
                <a:lnTo>
                  <a:pt x="806401" y="496569"/>
                </a:lnTo>
                <a:lnTo>
                  <a:pt x="801474" y="525779"/>
                </a:lnTo>
                <a:lnTo>
                  <a:pt x="796514" y="544829"/>
                </a:lnTo>
                <a:lnTo>
                  <a:pt x="794232" y="553719"/>
                </a:lnTo>
                <a:lnTo>
                  <a:pt x="794499" y="553719"/>
                </a:lnTo>
                <a:lnTo>
                  <a:pt x="796848" y="554989"/>
                </a:lnTo>
                <a:lnTo>
                  <a:pt x="797547" y="554989"/>
                </a:lnTo>
                <a:lnTo>
                  <a:pt x="797725" y="553719"/>
                </a:lnTo>
                <a:lnTo>
                  <a:pt x="800900" y="544829"/>
                </a:lnTo>
                <a:lnTo>
                  <a:pt x="807651" y="518159"/>
                </a:lnTo>
                <a:lnTo>
                  <a:pt x="814243" y="480059"/>
                </a:lnTo>
                <a:lnTo>
                  <a:pt x="816940" y="430529"/>
                </a:lnTo>
                <a:lnTo>
                  <a:pt x="814015" y="386079"/>
                </a:lnTo>
                <a:lnTo>
                  <a:pt x="812239" y="375919"/>
                </a:lnTo>
                <a:close/>
              </a:path>
              <a:path w="863600" h="862330">
                <a:moveTo>
                  <a:pt x="431825" y="45719"/>
                </a:moveTo>
                <a:lnTo>
                  <a:pt x="386017" y="48259"/>
                </a:lnTo>
                <a:lnTo>
                  <a:pt x="340829" y="57149"/>
                </a:lnTo>
                <a:lnTo>
                  <a:pt x="297057" y="69849"/>
                </a:lnTo>
                <a:lnTo>
                  <a:pt x="255499" y="88899"/>
                </a:lnTo>
                <a:lnTo>
                  <a:pt x="216954" y="113029"/>
                </a:lnTo>
                <a:lnTo>
                  <a:pt x="182219" y="142239"/>
                </a:lnTo>
                <a:lnTo>
                  <a:pt x="152092" y="177799"/>
                </a:lnTo>
                <a:lnTo>
                  <a:pt x="127370" y="218439"/>
                </a:lnTo>
                <a:lnTo>
                  <a:pt x="108851" y="265429"/>
                </a:lnTo>
                <a:lnTo>
                  <a:pt x="97486" y="308609"/>
                </a:lnTo>
                <a:lnTo>
                  <a:pt x="93294" y="351789"/>
                </a:lnTo>
                <a:lnTo>
                  <a:pt x="99465" y="393699"/>
                </a:lnTo>
                <a:lnTo>
                  <a:pt x="113042" y="419099"/>
                </a:lnTo>
                <a:lnTo>
                  <a:pt x="126619" y="436879"/>
                </a:lnTo>
                <a:lnTo>
                  <a:pt x="132791" y="457199"/>
                </a:lnTo>
                <a:lnTo>
                  <a:pt x="130488" y="468629"/>
                </a:lnTo>
                <a:lnTo>
                  <a:pt x="124256" y="477519"/>
                </a:lnTo>
                <a:lnTo>
                  <a:pt x="115110" y="483869"/>
                </a:lnTo>
                <a:lnTo>
                  <a:pt x="104063" y="486409"/>
                </a:lnTo>
                <a:lnTo>
                  <a:pt x="255794" y="486409"/>
                </a:lnTo>
                <a:lnTo>
                  <a:pt x="263697" y="480059"/>
                </a:lnTo>
                <a:lnTo>
                  <a:pt x="292911" y="461009"/>
                </a:lnTo>
                <a:lnTo>
                  <a:pt x="325485" y="443229"/>
                </a:lnTo>
                <a:lnTo>
                  <a:pt x="362432" y="424179"/>
                </a:lnTo>
                <a:lnTo>
                  <a:pt x="363438" y="417829"/>
                </a:lnTo>
                <a:lnTo>
                  <a:pt x="318160" y="417829"/>
                </a:lnTo>
                <a:lnTo>
                  <a:pt x="300393" y="414019"/>
                </a:lnTo>
                <a:lnTo>
                  <a:pt x="285427" y="403859"/>
                </a:lnTo>
                <a:lnTo>
                  <a:pt x="274274" y="389889"/>
                </a:lnTo>
                <a:lnTo>
                  <a:pt x="267944" y="373379"/>
                </a:lnTo>
                <a:lnTo>
                  <a:pt x="244635" y="368299"/>
                </a:lnTo>
                <a:lnTo>
                  <a:pt x="225929" y="354329"/>
                </a:lnTo>
                <a:lnTo>
                  <a:pt x="213277" y="335279"/>
                </a:lnTo>
                <a:lnTo>
                  <a:pt x="208127" y="308609"/>
                </a:lnTo>
                <a:lnTo>
                  <a:pt x="210088" y="289559"/>
                </a:lnTo>
                <a:lnTo>
                  <a:pt x="215749" y="273049"/>
                </a:lnTo>
                <a:lnTo>
                  <a:pt x="224774" y="261619"/>
                </a:lnTo>
                <a:lnTo>
                  <a:pt x="236829" y="257809"/>
                </a:lnTo>
                <a:lnTo>
                  <a:pt x="290391" y="257809"/>
                </a:lnTo>
                <a:lnTo>
                  <a:pt x="296205" y="245109"/>
                </a:lnTo>
                <a:lnTo>
                  <a:pt x="327808" y="210819"/>
                </a:lnTo>
                <a:lnTo>
                  <a:pt x="366026" y="198119"/>
                </a:lnTo>
                <a:lnTo>
                  <a:pt x="734651" y="198119"/>
                </a:lnTo>
                <a:lnTo>
                  <a:pt x="720969" y="181609"/>
                </a:lnTo>
                <a:lnTo>
                  <a:pt x="685827" y="151129"/>
                </a:lnTo>
                <a:lnTo>
                  <a:pt x="653510" y="132079"/>
                </a:lnTo>
                <a:lnTo>
                  <a:pt x="406679" y="132079"/>
                </a:lnTo>
                <a:lnTo>
                  <a:pt x="394444" y="129539"/>
                </a:lnTo>
                <a:lnTo>
                  <a:pt x="385013" y="123189"/>
                </a:lnTo>
                <a:lnTo>
                  <a:pt x="378943" y="114299"/>
                </a:lnTo>
                <a:lnTo>
                  <a:pt x="376796" y="102869"/>
                </a:lnTo>
                <a:lnTo>
                  <a:pt x="382644" y="83819"/>
                </a:lnTo>
                <a:lnTo>
                  <a:pt x="399365" y="68579"/>
                </a:lnTo>
                <a:lnTo>
                  <a:pt x="425729" y="58419"/>
                </a:lnTo>
                <a:lnTo>
                  <a:pt x="460501" y="54609"/>
                </a:lnTo>
                <a:lnTo>
                  <a:pt x="509582" y="54609"/>
                </a:lnTo>
                <a:lnTo>
                  <a:pt x="477551" y="48259"/>
                </a:lnTo>
                <a:lnTo>
                  <a:pt x="431825" y="45719"/>
                </a:lnTo>
                <a:close/>
              </a:path>
              <a:path w="863600" h="862330">
                <a:moveTo>
                  <a:pt x="366026" y="401319"/>
                </a:moveTo>
                <a:lnTo>
                  <a:pt x="355179" y="408939"/>
                </a:lnTo>
                <a:lnTo>
                  <a:pt x="342988" y="414019"/>
                </a:lnTo>
                <a:lnTo>
                  <a:pt x="330350" y="416559"/>
                </a:lnTo>
                <a:lnTo>
                  <a:pt x="318160" y="417829"/>
                </a:lnTo>
                <a:lnTo>
                  <a:pt x="363438" y="417829"/>
                </a:lnTo>
                <a:lnTo>
                  <a:pt x="363639" y="416559"/>
                </a:lnTo>
                <a:lnTo>
                  <a:pt x="364807" y="410209"/>
                </a:lnTo>
                <a:lnTo>
                  <a:pt x="366026" y="401319"/>
                </a:lnTo>
                <a:close/>
              </a:path>
              <a:path w="863600" h="862330">
                <a:moveTo>
                  <a:pt x="811129" y="369569"/>
                </a:moveTo>
                <a:lnTo>
                  <a:pt x="585444" y="369569"/>
                </a:lnTo>
                <a:lnTo>
                  <a:pt x="596825" y="370839"/>
                </a:lnTo>
                <a:lnTo>
                  <a:pt x="607968" y="373379"/>
                </a:lnTo>
                <a:lnTo>
                  <a:pt x="616605" y="379729"/>
                </a:lnTo>
                <a:lnTo>
                  <a:pt x="620471" y="388619"/>
                </a:lnTo>
                <a:lnTo>
                  <a:pt x="610994" y="403859"/>
                </a:lnTo>
                <a:lnTo>
                  <a:pt x="588046" y="408939"/>
                </a:lnTo>
                <a:lnTo>
                  <a:pt x="731617" y="408939"/>
                </a:lnTo>
                <a:lnTo>
                  <a:pt x="759561" y="375919"/>
                </a:lnTo>
                <a:lnTo>
                  <a:pt x="812239" y="375919"/>
                </a:lnTo>
                <a:lnTo>
                  <a:pt x="811129" y="369569"/>
                </a:lnTo>
                <a:close/>
              </a:path>
              <a:path w="863600" h="862330">
                <a:moveTo>
                  <a:pt x="494598" y="297179"/>
                </a:moveTo>
                <a:lnTo>
                  <a:pt x="431825" y="297179"/>
                </a:lnTo>
                <a:lnTo>
                  <a:pt x="436587" y="304799"/>
                </a:lnTo>
                <a:lnTo>
                  <a:pt x="436587" y="312419"/>
                </a:lnTo>
                <a:lnTo>
                  <a:pt x="433283" y="326389"/>
                </a:lnTo>
                <a:lnTo>
                  <a:pt x="424938" y="341629"/>
                </a:lnTo>
                <a:lnTo>
                  <a:pt x="413902" y="356869"/>
                </a:lnTo>
                <a:lnTo>
                  <a:pt x="402526" y="369569"/>
                </a:lnTo>
                <a:lnTo>
                  <a:pt x="400324" y="382269"/>
                </a:lnTo>
                <a:lnTo>
                  <a:pt x="398908" y="392429"/>
                </a:lnTo>
                <a:lnTo>
                  <a:pt x="398152" y="400049"/>
                </a:lnTo>
                <a:lnTo>
                  <a:pt x="397929" y="406399"/>
                </a:lnTo>
                <a:lnTo>
                  <a:pt x="426223" y="388619"/>
                </a:lnTo>
                <a:lnTo>
                  <a:pt x="471766" y="359409"/>
                </a:lnTo>
                <a:lnTo>
                  <a:pt x="494017" y="344169"/>
                </a:lnTo>
                <a:lnTo>
                  <a:pt x="492629" y="337819"/>
                </a:lnTo>
                <a:lnTo>
                  <a:pt x="491917" y="330199"/>
                </a:lnTo>
                <a:lnTo>
                  <a:pt x="491707" y="325119"/>
                </a:lnTo>
                <a:lnTo>
                  <a:pt x="491616" y="316229"/>
                </a:lnTo>
                <a:lnTo>
                  <a:pt x="494598" y="297179"/>
                </a:lnTo>
                <a:close/>
              </a:path>
              <a:path w="863600" h="862330">
                <a:moveTo>
                  <a:pt x="577722" y="198119"/>
                </a:moveTo>
                <a:lnTo>
                  <a:pt x="366026" y="198119"/>
                </a:lnTo>
                <a:lnTo>
                  <a:pt x="387514" y="201929"/>
                </a:lnTo>
                <a:lnTo>
                  <a:pt x="399807" y="212089"/>
                </a:lnTo>
                <a:lnTo>
                  <a:pt x="405372" y="224789"/>
                </a:lnTo>
                <a:lnTo>
                  <a:pt x="406679" y="236219"/>
                </a:lnTo>
                <a:lnTo>
                  <a:pt x="397186" y="278129"/>
                </a:lnTo>
                <a:lnTo>
                  <a:pt x="372891" y="318769"/>
                </a:lnTo>
                <a:lnTo>
                  <a:pt x="340071" y="350519"/>
                </a:lnTo>
                <a:lnTo>
                  <a:pt x="305003" y="369569"/>
                </a:lnTo>
                <a:lnTo>
                  <a:pt x="306676" y="374649"/>
                </a:lnTo>
                <a:lnTo>
                  <a:pt x="310245" y="380999"/>
                </a:lnTo>
                <a:lnTo>
                  <a:pt x="316276" y="386079"/>
                </a:lnTo>
                <a:lnTo>
                  <a:pt x="325335" y="388619"/>
                </a:lnTo>
                <a:lnTo>
                  <a:pt x="339247" y="384809"/>
                </a:lnTo>
                <a:lnTo>
                  <a:pt x="353153" y="378459"/>
                </a:lnTo>
                <a:lnTo>
                  <a:pt x="365714" y="368299"/>
                </a:lnTo>
                <a:lnTo>
                  <a:pt x="375589" y="358139"/>
                </a:lnTo>
                <a:lnTo>
                  <a:pt x="381533" y="337819"/>
                </a:lnTo>
                <a:lnTo>
                  <a:pt x="391733" y="318769"/>
                </a:lnTo>
                <a:lnTo>
                  <a:pt x="405516" y="303529"/>
                </a:lnTo>
                <a:lnTo>
                  <a:pt x="422211" y="297179"/>
                </a:lnTo>
                <a:lnTo>
                  <a:pt x="494598" y="297179"/>
                </a:lnTo>
                <a:lnTo>
                  <a:pt x="498175" y="274319"/>
                </a:lnTo>
                <a:lnTo>
                  <a:pt x="516281" y="236219"/>
                </a:lnTo>
                <a:lnTo>
                  <a:pt x="543582" y="208279"/>
                </a:lnTo>
                <a:lnTo>
                  <a:pt x="577722" y="198119"/>
                </a:lnTo>
                <a:close/>
              </a:path>
              <a:path w="863600" h="862330">
                <a:moveTo>
                  <a:pt x="734651" y="198119"/>
                </a:moveTo>
                <a:lnTo>
                  <a:pt x="577722" y="198119"/>
                </a:lnTo>
                <a:lnTo>
                  <a:pt x="595870" y="200659"/>
                </a:lnTo>
                <a:lnTo>
                  <a:pt x="608974" y="209549"/>
                </a:lnTo>
                <a:lnTo>
                  <a:pt x="616920" y="223519"/>
                </a:lnTo>
                <a:lnTo>
                  <a:pt x="619594" y="238759"/>
                </a:lnTo>
                <a:lnTo>
                  <a:pt x="613409" y="267969"/>
                </a:lnTo>
                <a:lnTo>
                  <a:pt x="596123" y="297179"/>
                </a:lnTo>
                <a:lnTo>
                  <a:pt x="569644" y="325119"/>
                </a:lnTo>
                <a:lnTo>
                  <a:pt x="535876" y="351789"/>
                </a:lnTo>
                <a:lnTo>
                  <a:pt x="538983" y="359409"/>
                </a:lnTo>
                <a:lnTo>
                  <a:pt x="542939" y="365759"/>
                </a:lnTo>
                <a:lnTo>
                  <a:pt x="547783" y="370839"/>
                </a:lnTo>
                <a:lnTo>
                  <a:pt x="553554" y="374649"/>
                </a:lnTo>
                <a:lnTo>
                  <a:pt x="556303" y="373379"/>
                </a:lnTo>
                <a:lnTo>
                  <a:pt x="563541" y="370839"/>
                </a:lnTo>
                <a:lnTo>
                  <a:pt x="573759" y="369569"/>
                </a:lnTo>
                <a:lnTo>
                  <a:pt x="811129" y="369569"/>
                </a:lnTo>
                <a:lnTo>
                  <a:pt x="806024" y="340359"/>
                </a:lnTo>
                <a:lnTo>
                  <a:pt x="792845" y="297179"/>
                </a:lnTo>
                <a:lnTo>
                  <a:pt x="774356" y="255269"/>
                </a:lnTo>
                <a:lnTo>
                  <a:pt x="750438" y="217169"/>
                </a:lnTo>
                <a:lnTo>
                  <a:pt x="734651" y="198119"/>
                </a:lnTo>
                <a:close/>
              </a:path>
              <a:path w="863600" h="862330">
                <a:moveTo>
                  <a:pt x="290391" y="257809"/>
                </a:moveTo>
                <a:lnTo>
                  <a:pt x="244017" y="257809"/>
                </a:lnTo>
                <a:lnTo>
                  <a:pt x="246405" y="264159"/>
                </a:lnTo>
                <a:lnTo>
                  <a:pt x="246405" y="267969"/>
                </a:lnTo>
                <a:lnTo>
                  <a:pt x="245472" y="274319"/>
                </a:lnTo>
                <a:lnTo>
                  <a:pt x="243420" y="281939"/>
                </a:lnTo>
                <a:lnTo>
                  <a:pt x="241369" y="293369"/>
                </a:lnTo>
                <a:lnTo>
                  <a:pt x="254559" y="336549"/>
                </a:lnTo>
                <a:lnTo>
                  <a:pt x="266750" y="340359"/>
                </a:lnTo>
                <a:lnTo>
                  <a:pt x="274693" y="292099"/>
                </a:lnTo>
                <a:lnTo>
                  <a:pt x="290391" y="257809"/>
                </a:lnTo>
                <a:close/>
              </a:path>
              <a:path w="863600" h="862330">
                <a:moveTo>
                  <a:pt x="365404" y="229869"/>
                </a:moveTo>
                <a:lnTo>
                  <a:pt x="345544" y="237489"/>
                </a:lnTo>
                <a:lnTo>
                  <a:pt x="325081" y="265429"/>
                </a:lnTo>
                <a:lnTo>
                  <a:pt x="309086" y="302259"/>
                </a:lnTo>
                <a:lnTo>
                  <a:pt x="302628" y="336549"/>
                </a:lnTo>
                <a:lnTo>
                  <a:pt x="333037" y="312419"/>
                </a:lnTo>
                <a:lnTo>
                  <a:pt x="359348" y="279399"/>
                </a:lnTo>
                <a:lnTo>
                  <a:pt x="372992" y="247649"/>
                </a:lnTo>
                <a:lnTo>
                  <a:pt x="365404" y="229869"/>
                </a:lnTo>
                <a:close/>
              </a:path>
              <a:path w="863600" h="862330">
                <a:moveTo>
                  <a:pt x="580034" y="231139"/>
                </a:moveTo>
                <a:lnTo>
                  <a:pt x="564355" y="233679"/>
                </a:lnTo>
                <a:lnTo>
                  <a:pt x="547555" y="252729"/>
                </a:lnTo>
                <a:lnTo>
                  <a:pt x="534159" y="283209"/>
                </a:lnTo>
                <a:lnTo>
                  <a:pt x="528688" y="318769"/>
                </a:lnTo>
                <a:lnTo>
                  <a:pt x="554758" y="293369"/>
                </a:lnTo>
                <a:lnTo>
                  <a:pt x="575568" y="266699"/>
                </a:lnTo>
                <a:lnTo>
                  <a:pt x="585775" y="245109"/>
                </a:lnTo>
                <a:lnTo>
                  <a:pt x="580034" y="231139"/>
                </a:lnTo>
                <a:close/>
              </a:path>
              <a:path w="863600" h="862330">
                <a:moveTo>
                  <a:pt x="510743" y="92709"/>
                </a:moveTo>
                <a:lnTo>
                  <a:pt x="469772" y="99059"/>
                </a:lnTo>
                <a:lnTo>
                  <a:pt x="444823" y="111759"/>
                </a:lnTo>
                <a:lnTo>
                  <a:pt x="426818" y="125729"/>
                </a:lnTo>
                <a:lnTo>
                  <a:pt x="406679" y="132079"/>
                </a:lnTo>
                <a:lnTo>
                  <a:pt x="653510" y="132079"/>
                </a:lnTo>
                <a:lnTo>
                  <a:pt x="644892" y="126999"/>
                </a:lnTo>
                <a:lnTo>
                  <a:pt x="598042" y="107949"/>
                </a:lnTo>
                <a:lnTo>
                  <a:pt x="575495" y="101599"/>
                </a:lnTo>
                <a:lnTo>
                  <a:pt x="553950" y="96519"/>
                </a:lnTo>
                <a:lnTo>
                  <a:pt x="532625" y="93979"/>
                </a:lnTo>
                <a:lnTo>
                  <a:pt x="510743" y="92709"/>
                </a:lnTo>
                <a:close/>
              </a:path>
              <a:path w="863600" h="862330">
                <a:moveTo>
                  <a:pt x="509582" y="54609"/>
                </a:moveTo>
                <a:lnTo>
                  <a:pt x="460501" y="54609"/>
                </a:lnTo>
                <a:lnTo>
                  <a:pt x="498024" y="57149"/>
                </a:lnTo>
                <a:lnTo>
                  <a:pt x="526945" y="62229"/>
                </a:lnTo>
                <a:lnTo>
                  <a:pt x="545669" y="67309"/>
                </a:lnTo>
                <a:lnTo>
                  <a:pt x="552602" y="69849"/>
                </a:lnTo>
                <a:lnTo>
                  <a:pt x="553732" y="69849"/>
                </a:lnTo>
                <a:lnTo>
                  <a:pt x="554608" y="67309"/>
                </a:lnTo>
                <a:lnTo>
                  <a:pt x="554189" y="66039"/>
                </a:lnTo>
                <a:lnTo>
                  <a:pt x="553821" y="66039"/>
                </a:lnTo>
                <a:lnTo>
                  <a:pt x="542842" y="62229"/>
                </a:lnTo>
                <a:lnTo>
                  <a:pt x="515988" y="55879"/>
                </a:lnTo>
                <a:lnTo>
                  <a:pt x="509582" y="54609"/>
                </a:lnTo>
                <a:close/>
              </a:path>
            </a:pathLst>
          </a:custGeom>
          <a:solidFill>
            <a:srgbClr val="FFFFFF"/>
          </a:solidFill>
        </p:spPr>
        <p:txBody>
          <a:bodyPr wrap="square" lIns="0" tIns="0" rIns="0" bIns="0" rtlCol="0"/>
          <a:lstStyle/>
          <a:p>
            <a:endParaRPr sz="1266"/>
          </a:p>
        </p:txBody>
      </p:sp>
      <p:sp>
        <p:nvSpPr>
          <p:cNvPr id="3" name="Rectangle 2"/>
          <p:cNvSpPr/>
          <p:nvPr/>
        </p:nvSpPr>
        <p:spPr>
          <a:xfrm>
            <a:off x="3085105" y="2704362"/>
            <a:ext cx="8810046" cy="395808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z="3200" dirty="0" err="1">
                <a:solidFill>
                  <a:schemeClr val="bg1"/>
                </a:solidFill>
              </a:rPr>
              <a:t>InSight</a:t>
            </a:r>
            <a:r>
              <a:rPr lang="en-US" sz="3200" dirty="0">
                <a:solidFill>
                  <a:schemeClr val="bg1"/>
                </a:solidFill>
              </a:rPr>
              <a:t> API Strategy</a:t>
            </a:r>
          </a:p>
        </p:txBody>
      </p:sp>
      <p:sp>
        <p:nvSpPr>
          <p:cNvPr id="37" name="Rounded Rectangle 36"/>
          <p:cNvSpPr/>
          <p:nvPr/>
        </p:nvSpPr>
        <p:spPr>
          <a:xfrm>
            <a:off x="10307354" y="5007101"/>
            <a:ext cx="1264198" cy="743492"/>
          </a:xfrm>
          <a:prstGeom prst="round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0000"/>
                  <a:lumOff val="40000"/>
                </a:schemeClr>
              </a:solidFill>
            </a:endParaRPr>
          </a:p>
        </p:txBody>
      </p:sp>
      <p:sp>
        <p:nvSpPr>
          <p:cNvPr id="38" name="Rounded Rectangle 37"/>
          <p:cNvSpPr/>
          <p:nvPr/>
        </p:nvSpPr>
        <p:spPr>
          <a:xfrm>
            <a:off x="10258439" y="3850393"/>
            <a:ext cx="1264198" cy="743492"/>
          </a:xfrm>
          <a:prstGeom prst="round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0000"/>
                  <a:lumOff val="40000"/>
                </a:schemeClr>
              </a:solidFill>
            </a:endParaRPr>
          </a:p>
        </p:txBody>
      </p:sp>
      <p:sp>
        <p:nvSpPr>
          <p:cNvPr id="39" name="Rounded Rectangle 38"/>
          <p:cNvSpPr/>
          <p:nvPr/>
        </p:nvSpPr>
        <p:spPr>
          <a:xfrm>
            <a:off x="7783225" y="3723317"/>
            <a:ext cx="1306208" cy="780922"/>
          </a:xfrm>
          <a:prstGeom prst="round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0000"/>
                  <a:lumOff val="40000"/>
                </a:schemeClr>
              </a:solidFill>
            </a:endParaRPr>
          </a:p>
        </p:txBody>
      </p:sp>
      <p:sp>
        <p:nvSpPr>
          <p:cNvPr id="40" name="Rounded Rectangle 39"/>
          <p:cNvSpPr/>
          <p:nvPr/>
        </p:nvSpPr>
        <p:spPr>
          <a:xfrm>
            <a:off x="4710204" y="3281089"/>
            <a:ext cx="2021934" cy="3128098"/>
          </a:xfrm>
          <a:prstGeom prst="round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lumMod val="60000"/>
                  <a:lumOff val="40000"/>
                </a:schemeClr>
              </a:solidFill>
            </a:endParaRPr>
          </a:p>
        </p:txBody>
      </p:sp>
      <p:sp>
        <p:nvSpPr>
          <p:cNvPr id="41" name="TextBox 40"/>
          <p:cNvSpPr txBox="1"/>
          <p:nvPr/>
        </p:nvSpPr>
        <p:spPr>
          <a:xfrm>
            <a:off x="4280277" y="4384205"/>
            <a:ext cx="429926" cy="246221"/>
          </a:xfrm>
          <a:prstGeom prst="rect">
            <a:avLst/>
          </a:prstGeom>
          <a:noFill/>
          <a:ln>
            <a:solidFill>
              <a:schemeClr val="tx1">
                <a:lumMod val="60000"/>
                <a:lumOff val="40000"/>
              </a:schemeClr>
            </a:solidFill>
          </a:ln>
        </p:spPr>
        <p:txBody>
          <a:bodyPr wrap="none" rtlCol="0">
            <a:spAutoFit/>
          </a:bodyPr>
          <a:lstStyle/>
          <a:p>
            <a:r>
              <a:rPr lang="en-US" sz="1000" dirty="0">
                <a:solidFill>
                  <a:schemeClr val="tx1">
                    <a:lumMod val="60000"/>
                    <a:lumOff val="40000"/>
                  </a:schemeClr>
                </a:solidFill>
              </a:rPr>
              <a:t>Http</a:t>
            </a:r>
          </a:p>
        </p:txBody>
      </p:sp>
      <p:sp>
        <p:nvSpPr>
          <p:cNvPr id="42" name="Flowchart: Magnetic Disk 41"/>
          <p:cNvSpPr/>
          <p:nvPr/>
        </p:nvSpPr>
        <p:spPr>
          <a:xfrm>
            <a:off x="10432797" y="5113896"/>
            <a:ext cx="924050" cy="529905"/>
          </a:xfrm>
          <a:prstGeom prst="flowChartMagneticDisk">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60000"/>
                    <a:lumOff val="40000"/>
                  </a:schemeClr>
                </a:solidFill>
              </a:rPr>
              <a:t>Cassandra</a:t>
            </a:r>
          </a:p>
        </p:txBody>
      </p:sp>
      <p:cxnSp>
        <p:nvCxnSpPr>
          <p:cNvPr id="43" name="Elbow Connector 42"/>
          <p:cNvCxnSpPr>
            <a:stCxn id="49" idx="3"/>
            <a:endCxn id="40" idx="1"/>
          </p:cNvCxnSpPr>
          <p:nvPr/>
        </p:nvCxnSpPr>
        <p:spPr>
          <a:xfrm>
            <a:off x="4280278" y="3748520"/>
            <a:ext cx="429927" cy="1096619"/>
          </a:xfrm>
          <a:prstGeom prst="bentConnector3">
            <a:avLst/>
          </a:prstGeom>
          <a:ln>
            <a:solidFill>
              <a:schemeClr val="tx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51" idx="3"/>
            <a:endCxn id="40" idx="1"/>
          </p:cNvCxnSpPr>
          <p:nvPr/>
        </p:nvCxnSpPr>
        <p:spPr>
          <a:xfrm>
            <a:off x="4295740" y="4615276"/>
            <a:ext cx="414464" cy="229862"/>
          </a:xfrm>
          <a:prstGeom prst="bentConnector3">
            <a:avLst/>
          </a:prstGeom>
          <a:ln>
            <a:solidFill>
              <a:schemeClr val="tx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4812250" y="2994290"/>
            <a:ext cx="1555682" cy="276999"/>
          </a:xfrm>
          <a:prstGeom prst="rect">
            <a:avLst/>
          </a:prstGeom>
          <a:noFill/>
          <a:ln>
            <a:solidFill>
              <a:schemeClr val="tx1">
                <a:lumMod val="60000"/>
                <a:lumOff val="40000"/>
              </a:schemeClr>
            </a:solidFill>
          </a:ln>
        </p:spPr>
        <p:txBody>
          <a:bodyPr wrap="none" rtlCol="0">
            <a:spAutoFit/>
          </a:bodyPr>
          <a:lstStyle/>
          <a:p>
            <a:r>
              <a:rPr lang="en-US" sz="1200" dirty="0">
                <a:solidFill>
                  <a:schemeClr val="tx1">
                    <a:lumMod val="60000"/>
                    <a:lumOff val="40000"/>
                  </a:schemeClr>
                </a:solidFill>
              </a:rPr>
              <a:t>Insight </a:t>
            </a:r>
            <a:r>
              <a:rPr lang="en-US" sz="1200" dirty="0" err="1">
                <a:solidFill>
                  <a:schemeClr val="tx1">
                    <a:lumMod val="60000"/>
                    <a:lumOff val="40000"/>
                  </a:schemeClr>
                </a:solidFill>
              </a:rPr>
              <a:t>Webservices</a:t>
            </a:r>
            <a:endParaRPr lang="en-US" sz="1200" dirty="0">
              <a:solidFill>
                <a:schemeClr val="tx1">
                  <a:lumMod val="60000"/>
                  <a:lumOff val="40000"/>
                </a:schemeClr>
              </a:solidFill>
            </a:endParaRPr>
          </a:p>
        </p:txBody>
      </p:sp>
      <p:cxnSp>
        <p:nvCxnSpPr>
          <p:cNvPr id="46" name="Elbow Connector 45"/>
          <p:cNvCxnSpPr>
            <a:stCxn id="50" idx="3"/>
            <a:endCxn id="40" idx="1"/>
          </p:cNvCxnSpPr>
          <p:nvPr/>
        </p:nvCxnSpPr>
        <p:spPr>
          <a:xfrm flipV="1">
            <a:off x="4280278" y="4845138"/>
            <a:ext cx="429927" cy="655242"/>
          </a:xfrm>
          <a:prstGeom prst="bentConnector3">
            <a:avLst/>
          </a:prstGeom>
          <a:ln>
            <a:solidFill>
              <a:schemeClr val="tx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7885141" y="3898708"/>
            <a:ext cx="1114163" cy="349570"/>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60000"/>
                    <a:lumOff val="40000"/>
                  </a:schemeClr>
                </a:solidFill>
              </a:rPr>
              <a:t>Scrubbing </a:t>
            </a:r>
            <a:r>
              <a:rPr lang="en-US" sz="1200" dirty="0" err="1">
                <a:solidFill>
                  <a:schemeClr val="tx1">
                    <a:lumMod val="60000"/>
                    <a:lumOff val="40000"/>
                  </a:schemeClr>
                </a:solidFill>
              </a:rPr>
              <a:t>Webservices</a:t>
            </a:r>
            <a:endParaRPr lang="en-US" sz="1200" dirty="0">
              <a:solidFill>
                <a:schemeClr val="tx1">
                  <a:lumMod val="60000"/>
                  <a:lumOff val="40000"/>
                </a:schemeClr>
              </a:solidFill>
            </a:endParaRPr>
          </a:p>
        </p:txBody>
      </p:sp>
      <p:sp>
        <p:nvSpPr>
          <p:cNvPr id="48" name="Flowchart: Magnetic Disk 47"/>
          <p:cNvSpPr/>
          <p:nvPr/>
        </p:nvSpPr>
        <p:spPr>
          <a:xfrm>
            <a:off x="10458174" y="3985409"/>
            <a:ext cx="924050" cy="519802"/>
          </a:xfrm>
          <a:prstGeom prst="flowChartMagneticDisk">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60000"/>
                    <a:lumOff val="40000"/>
                  </a:schemeClr>
                </a:solidFill>
              </a:rPr>
              <a:t>Active MQ</a:t>
            </a:r>
          </a:p>
        </p:txBody>
      </p:sp>
      <p:sp>
        <p:nvSpPr>
          <p:cNvPr id="49" name="Rounded Rectangle 48"/>
          <p:cNvSpPr/>
          <p:nvPr/>
        </p:nvSpPr>
        <p:spPr>
          <a:xfrm>
            <a:off x="3365877" y="3573128"/>
            <a:ext cx="914400" cy="350783"/>
          </a:xfrm>
          <a:prstGeom prst="round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60000"/>
                    <a:lumOff val="40000"/>
                  </a:schemeClr>
                </a:solidFill>
              </a:rPr>
              <a:t>UI Client</a:t>
            </a:r>
          </a:p>
        </p:txBody>
      </p:sp>
      <p:sp>
        <p:nvSpPr>
          <p:cNvPr id="50" name="Rounded Rectangle 49"/>
          <p:cNvSpPr/>
          <p:nvPr/>
        </p:nvSpPr>
        <p:spPr>
          <a:xfrm>
            <a:off x="3365877" y="5324989"/>
            <a:ext cx="914400" cy="350783"/>
          </a:xfrm>
          <a:prstGeom prst="round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60000"/>
                    <a:lumOff val="40000"/>
                  </a:schemeClr>
                </a:solidFill>
              </a:rPr>
              <a:t>Hybrid Client</a:t>
            </a:r>
          </a:p>
        </p:txBody>
      </p:sp>
      <p:sp>
        <p:nvSpPr>
          <p:cNvPr id="51" name="Rounded Rectangle 50"/>
          <p:cNvSpPr/>
          <p:nvPr/>
        </p:nvSpPr>
        <p:spPr>
          <a:xfrm>
            <a:off x="3381340" y="4439885"/>
            <a:ext cx="914400" cy="350783"/>
          </a:xfrm>
          <a:prstGeom prst="round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60000"/>
                    <a:lumOff val="40000"/>
                  </a:schemeClr>
                </a:solidFill>
              </a:rPr>
              <a:t>Native Client</a:t>
            </a:r>
          </a:p>
        </p:txBody>
      </p:sp>
      <p:sp>
        <p:nvSpPr>
          <p:cNvPr id="52" name="Rounded Rectangle 51"/>
          <p:cNvSpPr/>
          <p:nvPr/>
        </p:nvSpPr>
        <p:spPr>
          <a:xfrm>
            <a:off x="5056094" y="3473383"/>
            <a:ext cx="1271186" cy="380024"/>
          </a:xfrm>
          <a:prstGeom prst="round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lumMod val="60000"/>
                    <a:lumOff val="40000"/>
                  </a:schemeClr>
                </a:solidFill>
              </a:rPr>
              <a:t>Site Management</a:t>
            </a:r>
          </a:p>
        </p:txBody>
      </p:sp>
      <p:sp>
        <p:nvSpPr>
          <p:cNvPr id="53" name="Rounded Rectangle 52"/>
          <p:cNvSpPr/>
          <p:nvPr/>
        </p:nvSpPr>
        <p:spPr>
          <a:xfrm>
            <a:off x="7783225" y="2752068"/>
            <a:ext cx="1306208" cy="760049"/>
          </a:xfrm>
          <a:prstGeom prst="round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0000"/>
                  <a:lumOff val="40000"/>
                </a:schemeClr>
              </a:solidFill>
            </a:endParaRPr>
          </a:p>
        </p:txBody>
      </p:sp>
      <p:sp>
        <p:nvSpPr>
          <p:cNvPr id="54" name="Flowchart: Magnetic Disk 53"/>
          <p:cNvSpPr/>
          <p:nvPr/>
        </p:nvSpPr>
        <p:spPr>
          <a:xfrm>
            <a:off x="7974304" y="2901946"/>
            <a:ext cx="924050" cy="460295"/>
          </a:xfrm>
          <a:prstGeom prst="flowChartMagneticDisk">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60000"/>
                    <a:lumOff val="40000"/>
                  </a:schemeClr>
                </a:solidFill>
              </a:rPr>
              <a:t>Oracle DB</a:t>
            </a:r>
          </a:p>
        </p:txBody>
      </p:sp>
      <p:sp>
        <p:nvSpPr>
          <p:cNvPr id="55" name="Rounded Rectangle 54"/>
          <p:cNvSpPr/>
          <p:nvPr/>
        </p:nvSpPr>
        <p:spPr>
          <a:xfrm>
            <a:off x="5071352" y="4005807"/>
            <a:ext cx="1255929" cy="380024"/>
          </a:xfrm>
          <a:prstGeom prst="round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lumMod val="60000"/>
                    <a:lumOff val="40000"/>
                  </a:schemeClr>
                </a:solidFill>
              </a:rPr>
              <a:t>Data Controllers Management</a:t>
            </a:r>
          </a:p>
        </p:txBody>
      </p:sp>
      <p:sp>
        <p:nvSpPr>
          <p:cNvPr id="56" name="Rounded Rectangle 55"/>
          <p:cNvSpPr/>
          <p:nvPr/>
        </p:nvSpPr>
        <p:spPr>
          <a:xfrm>
            <a:off x="5093207" y="4630425"/>
            <a:ext cx="1255929" cy="380024"/>
          </a:xfrm>
          <a:prstGeom prst="round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lumMod val="60000"/>
                    <a:lumOff val="40000"/>
                  </a:schemeClr>
                </a:solidFill>
              </a:rPr>
              <a:t>Security Management</a:t>
            </a:r>
          </a:p>
        </p:txBody>
      </p:sp>
      <p:sp>
        <p:nvSpPr>
          <p:cNvPr id="57" name="Rounded Rectangle 56"/>
          <p:cNvSpPr/>
          <p:nvPr/>
        </p:nvSpPr>
        <p:spPr>
          <a:xfrm>
            <a:off x="5093206" y="5220806"/>
            <a:ext cx="1255929" cy="380024"/>
          </a:xfrm>
          <a:prstGeom prst="round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lumMod val="60000"/>
                    <a:lumOff val="40000"/>
                  </a:schemeClr>
                </a:solidFill>
              </a:rPr>
              <a:t>Reporting Management</a:t>
            </a:r>
          </a:p>
        </p:txBody>
      </p:sp>
      <p:sp>
        <p:nvSpPr>
          <p:cNvPr id="58" name="Rounded Rectangle 57"/>
          <p:cNvSpPr/>
          <p:nvPr/>
        </p:nvSpPr>
        <p:spPr>
          <a:xfrm>
            <a:off x="5097859" y="5846852"/>
            <a:ext cx="1255929" cy="380024"/>
          </a:xfrm>
          <a:prstGeom prst="round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lumMod val="60000"/>
                    <a:lumOff val="40000"/>
                  </a:schemeClr>
                </a:solidFill>
              </a:rPr>
              <a:t>Metrics Reporting</a:t>
            </a:r>
          </a:p>
        </p:txBody>
      </p:sp>
      <p:sp>
        <p:nvSpPr>
          <p:cNvPr id="59" name="Rounded Rectangle 58"/>
          <p:cNvSpPr/>
          <p:nvPr/>
        </p:nvSpPr>
        <p:spPr>
          <a:xfrm>
            <a:off x="7816375" y="4772211"/>
            <a:ext cx="1306208" cy="780922"/>
          </a:xfrm>
          <a:prstGeom prst="round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0000"/>
                  <a:lumOff val="40000"/>
                </a:schemeClr>
              </a:solidFill>
            </a:endParaRPr>
          </a:p>
        </p:txBody>
      </p:sp>
      <p:sp>
        <p:nvSpPr>
          <p:cNvPr id="60" name="Rectangle 59"/>
          <p:cNvSpPr/>
          <p:nvPr/>
        </p:nvSpPr>
        <p:spPr>
          <a:xfrm>
            <a:off x="7918291" y="4947602"/>
            <a:ext cx="1114163" cy="349570"/>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60000"/>
                    <a:lumOff val="40000"/>
                  </a:schemeClr>
                </a:solidFill>
              </a:rPr>
              <a:t>Cassandra</a:t>
            </a:r>
          </a:p>
          <a:p>
            <a:pPr algn="ctr"/>
            <a:r>
              <a:rPr lang="en-US" sz="1200" dirty="0" err="1">
                <a:solidFill>
                  <a:schemeClr val="tx1">
                    <a:lumMod val="60000"/>
                    <a:lumOff val="40000"/>
                  </a:schemeClr>
                </a:solidFill>
              </a:rPr>
              <a:t>Webservices</a:t>
            </a:r>
            <a:endParaRPr lang="en-US" sz="1200" dirty="0">
              <a:solidFill>
                <a:schemeClr val="tx1">
                  <a:lumMod val="60000"/>
                  <a:lumOff val="40000"/>
                </a:schemeClr>
              </a:solidFill>
            </a:endParaRPr>
          </a:p>
        </p:txBody>
      </p:sp>
      <p:sp>
        <p:nvSpPr>
          <p:cNvPr id="61" name="Rounded Rectangle 60"/>
          <p:cNvSpPr/>
          <p:nvPr/>
        </p:nvSpPr>
        <p:spPr>
          <a:xfrm>
            <a:off x="7829642" y="5780686"/>
            <a:ext cx="1306208" cy="780922"/>
          </a:xfrm>
          <a:prstGeom prst="round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0000"/>
                  <a:lumOff val="40000"/>
                </a:schemeClr>
              </a:solidFill>
            </a:endParaRPr>
          </a:p>
        </p:txBody>
      </p:sp>
      <p:sp>
        <p:nvSpPr>
          <p:cNvPr id="62" name="Rectangle 61"/>
          <p:cNvSpPr/>
          <p:nvPr/>
        </p:nvSpPr>
        <p:spPr>
          <a:xfrm>
            <a:off x="7931558" y="5956077"/>
            <a:ext cx="1114163" cy="349570"/>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60000"/>
                    <a:lumOff val="40000"/>
                  </a:schemeClr>
                </a:solidFill>
              </a:rPr>
              <a:t>Rho </a:t>
            </a:r>
            <a:r>
              <a:rPr lang="en-US" sz="1200" dirty="0" err="1">
                <a:solidFill>
                  <a:schemeClr val="tx1">
                    <a:lumMod val="60000"/>
                    <a:lumOff val="40000"/>
                  </a:schemeClr>
                </a:solidFill>
              </a:rPr>
              <a:t>Webservices</a:t>
            </a:r>
            <a:endParaRPr lang="en-US" sz="1200" dirty="0">
              <a:solidFill>
                <a:schemeClr val="tx1">
                  <a:lumMod val="60000"/>
                  <a:lumOff val="40000"/>
                </a:schemeClr>
              </a:solidFill>
            </a:endParaRPr>
          </a:p>
        </p:txBody>
      </p:sp>
      <p:cxnSp>
        <p:nvCxnSpPr>
          <p:cNvPr id="63" name="Elbow Connector 62"/>
          <p:cNvCxnSpPr>
            <a:stCxn id="40" idx="3"/>
            <a:endCxn id="53" idx="1"/>
          </p:cNvCxnSpPr>
          <p:nvPr/>
        </p:nvCxnSpPr>
        <p:spPr>
          <a:xfrm flipV="1">
            <a:off x="6732139" y="3132092"/>
            <a:ext cx="1051087" cy="1713046"/>
          </a:xfrm>
          <a:prstGeom prst="bentConnector3">
            <a:avLst/>
          </a:prstGeom>
          <a:ln>
            <a:solidFill>
              <a:schemeClr val="tx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4" name="Elbow Connector 63"/>
          <p:cNvCxnSpPr>
            <a:stCxn id="40" idx="3"/>
            <a:endCxn id="61" idx="1"/>
          </p:cNvCxnSpPr>
          <p:nvPr/>
        </p:nvCxnSpPr>
        <p:spPr>
          <a:xfrm>
            <a:off x="6732138" y="4845139"/>
            <a:ext cx="1097504" cy="1326009"/>
          </a:xfrm>
          <a:prstGeom prst="bentConnector3">
            <a:avLst/>
          </a:prstGeom>
          <a:ln>
            <a:solidFill>
              <a:schemeClr val="tx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5" name="Elbow Connector 64"/>
          <p:cNvCxnSpPr>
            <a:stCxn id="40" idx="3"/>
            <a:endCxn id="59" idx="1"/>
          </p:cNvCxnSpPr>
          <p:nvPr/>
        </p:nvCxnSpPr>
        <p:spPr>
          <a:xfrm>
            <a:off x="6732139" y="4845138"/>
            <a:ext cx="1084237" cy="317534"/>
          </a:xfrm>
          <a:prstGeom prst="bentConnector3">
            <a:avLst/>
          </a:prstGeom>
          <a:ln>
            <a:solidFill>
              <a:schemeClr val="tx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6" name="Elbow Connector 65"/>
          <p:cNvCxnSpPr>
            <a:stCxn id="40" idx="3"/>
            <a:endCxn id="39" idx="1"/>
          </p:cNvCxnSpPr>
          <p:nvPr/>
        </p:nvCxnSpPr>
        <p:spPr>
          <a:xfrm flipV="1">
            <a:off x="6732139" y="4113778"/>
            <a:ext cx="1051087" cy="731360"/>
          </a:xfrm>
          <a:prstGeom prst="bentConnector3">
            <a:avLst/>
          </a:prstGeom>
          <a:ln>
            <a:solidFill>
              <a:schemeClr val="tx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7" name="Elbow Connector 66"/>
          <p:cNvCxnSpPr>
            <a:stCxn id="39" idx="3"/>
            <a:endCxn id="38" idx="1"/>
          </p:cNvCxnSpPr>
          <p:nvPr/>
        </p:nvCxnSpPr>
        <p:spPr>
          <a:xfrm>
            <a:off x="9089433" y="4113779"/>
            <a:ext cx="1169006" cy="108361"/>
          </a:xfrm>
          <a:prstGeom prst="bentConnector3">
            <a:avLst>
              <a:gd name="adj1" fmla="val 54889"/>
            </a:avLst>
          </a:prstGeom>
          <a:ln>
            <a:solidFill>
              <a:schemeClr val="tx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8" name="Elbow Connector 67"/>
          <p:cNvCxnSpPr>
            <a:endCxn id="37" idx="1"/>
          </p:cNvCxnSpPr>
          <p:nvPr/>
        </p:nvCxnSpPr>
        <p:spPr>
          <a:xfrm>
            <a:off x="9135850" y="5162673"/>
            <a:ext cx="1171504" cy="216175"/>
          </a:xfrm>
          <a:prstGeom prst="bentConnector3">
            <a:avLst/>
          </a:prstGeom>
          <a:ln>
            <a:solidFill>
              <a:schemeClr val="tx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9" name="Elbow Connector 68"/>
          <p:cNvCxnSpPr>
            <a:stCxn id="61" idx="3"/>
            <a:endCxn id="37" idx="1"/>
          </p:cNvCxnSpPr>
          <p:nvPr/>
        </p:nvCxnSpPr>
        <p:spPr>
          <a:xfrm flipV="1">
            <a:off x="9135850" y="5378847"/>
            <a:ext cx="1171504" cy="792300"/>
          </a:xfrm>
          <a:prstGeom prst="bentConnector3">
            <a:avLst/>
          </a:prstGeom>
          <a:ln>
            <a:solidFill>
              <a:schemeClr val="tx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0" name="Elbow Connector 69"/>
          <p:cNvCxnSpPr>
            <a:stCxn id="39" idx="3"/>
            <a:endCxn id="37" idx="1"/>
          </p:cNvCxnSpPr>
          <p:nvPr/>
        </p:nvCxnSpPr>
        <p:spPr>
          <a:xfrm>
            <a:off x="9089434" y="4113779"/>
            <a:ext cx="1217921" cy="1265069"/>
          </a:xfrm>
          <a:prstGeom prst="bentConnector3">
            <a:avLst>
              <a:gd name="adj1" fmla="val 50000"/>
            </a:avLst>
          </a:prstGeom>
          <a:ln>
            <a:solidFill>
              <a:schemeClr val="tx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71" name="Rounded Rectangle 70"/>
          <p:cNvSpPr/>
          <p:nvPr/>
        </p:nvSpPr>
        <p:spPr>
          <a:xfrm>
            <a:off x="4177138" y="1692152"/>
            <a:ext cx="829892" cy="394234"/>
          </a:xfrm>
          <a:prstGeom prst="roundRect">
            <a:avLst/>
          </a:prstGeom>
          <a:solidFill>
            <a:schemeClr val="tx1">
              <a:lumMod val="60000"/>
              <a:lumOff val="40000"/>
            </a:schemeClr>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API</a:t>
            </a:r>
          </a:p>
        </p:txBody>
      </p:sp>
      <p:sp>
        <p:nvSpPr>
          <p:cNvPr id="4" name="Right Brace 3"/>
          <p:cNvSpPr/>
          <p:nvPr/>
        </p:nvSpPr>
        <p:spPr>
          <a:xfrm rot="10800000">
            <a:off x="2569750" y="2727516"/>
            <a:ext cx="381663" cy="3910374"/>
          </a:xfrm>
          <a:prstGeom prst="rightBrace">
            <a:avLst/>
          </a:prstGeom>
          <a:ln w="2857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 name="Straight Connector 6"/>
          <p:cNvCxnSpPr/>
          <p:nvPr/>
        </p:nvCxnSpPr>
        <p:spPr>
          <a:xfrm flipV="1">
            <a:off x="3085105" y="2353586"/>
            <a:ext cx="8810046" cy="14157"/>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0078098" y="2356928"/>
            <a:ext cx="902811" cy="369332"/>
          </a:xfrm>
          <a:prstGeom prst="rect">
            <a:avLst/>
          </a:prstGeom>
          <a:noFill/>
        </p:spPr>
        <p:txBody>
          <a:bodyPr wrap="none" rtlCol="0">
            <a:spAutoFit/>
          </a:bodyPr>
          <a:lstStyle/>
          <a:p>
            <a:r>
              <a:rPr lang="en-US" dirty="0" err="1">
                <a:solidFill>
                  <a:schemeClr val="tx1">
                    <a:lumMod val="60000"/>
                    <a:lumOff val="40000"/>
                  </a:schemeClr>
                </a:solidFill>
              </a:rPr>
              <a:t>InSight</a:t>
            </a:r>
            <a:endParaRPr lang="en-US" dirty="0">
              <a:solidFill>
                <a:schemeClr val="tx1">
                  <a:lumMod val="60000"/>
                  <a:lumOff val="40000"/>
                </a:schemeClr>
              </a:solidFill>
            </a:endParaRPr>
          </a:p>
        </p:txBody>
      </p:sp>
      <p:sp>
        <p:nvSpPr>
          <p:cNvPr id="115" name="TextBox 114"/>
          <p:cNvSpPr txBox="1"/>
          <p:nvPr/>
        </p:nvSpPr>
        <p:spPr>
          <a:xfrm>
            <a:off x="10100762" y="1889269"/>
            <a:ext cx="838691" cy="369332"/>
          </a:xfrm>
          <a:prstGeom prst="rect">
            <a:avLst/>
          </a:prstGeom>
          <a:noFill/>
        </p:spPr>
        <p:txBody>
          <a:bodyPr wrap="none" rtlCol="0">
            <a:spAutoFit/>
          </a:bodyPr>
          <a:lstStyle/>
          <a:p>
            <a:r>
              <a:rPr lang="en-US" dirty="0" err="1">
                <a:solidFill>
                  <a:schemeClr val="tx1">
                    <a:lumMod val="60000"/>
                    <a:lumOff val="40000"/>
                  </a:schemeClr>
                </a:solidFill>
              </a:rPr>
              <a:t>Predix</a:t>
            </a:r>
            <a:endParaRPr lang="en-US" dirty="0">
              <a:solidFill>
                <a:schemeClr val="tx1">
                  <a:lumMod val="60000"/>
                  <a:lumOff val="40000"/>
                </a:schemeClr>
              </a:solidFill>
            </a:endParaRPr>
          </a:p>
        </p:txBody>
      </p:sp>
      <p:sp>
        <p:nvSpPr>
          <p:cNvPr id="116" name="Rounded Rectangle 115"/>
          <p:cNvSpPr/>
          <p:nvPr/>
        </p:nvSpPr>
        <p:spPr>
          <a:xfrm>
            <a:off x="5172070" y="1692152"/>
            <a:ext cx="829892" cy="394234"/>
          </a:xfrm>
          <a:prstGeom prst="roundRect">
            <a:avLst/>
          </a:prstGeom>
          <a:solidFill>
            <a:schemeClr val="tx1">
              <a:lumMod val="60000"/>
              <a:lumOff val="40000"/>
            </a:schemeClr>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API</a:t>
            </a:r>
          </a:p>
        </p:txBody>
      </p:sp>
      <p:sp>
        <p:nvSpPr>
          <p:cNvPr id="117" name="Rounded Rectangle 116"/>
          <p:cNvSpPr/>
          <p:nvPr/>
        </p:nvSpPr>
        <p:spPr>
          <a:xfrm>
            <a:off x="6167003" y="1692152"/>
            <a:ext cx="829892" cy="394234"/>
          </a:xfrm>
          <a:prstGeom prst="roundRect">
            <a:avLst/>
          </a:prstGeom>
          <a:solidFill>
            <a:schemeClr val="tx1">
              <a:lumMod val="60000"/>
              <a:lumOff val="40000"/>
            </a:schemeClr>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API</a:t>
            </a:r>
          </a:p>
        </p:txBody>
      </p:sp>
      <p:sp>
        <p:nvSpPr>
          <p:cNvPr id="119" name="Rounded Rectangle 118"/>
          <p:cNvSpPr/>
          <p:nvPr/>
        </p:nvSpPr>
        <p:spPr>
          <a:xfrm>
            <a:off x="4168934" y="1168507"/>
            <a:ext cx="829892" cy="394234"/>
          </a:xfrm>
          <a:prstGeom prst="roundRect">
            <a:avLst/>
          </a:prstGeom>
          <a:solidFill>
            <a:schemeClr val="tx1">
              <a:lumMod val="60000"/>
              <a:lumOff val="40000"/>
            </a:schemeClr>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API</a:t>
            </a:r>
          </a:p>
        </p:txBody>
      </p:sp>
      <p:sp>
        <p:nvSpPr>
          <p:cNvPr id="120" name="Rounded Rectangle 119"/>
          <p:cNvSpPr/>
          <p:nvPr/>
        </p:nvSpPr>
        <p:spPr>
          <a:xfrm>
            <a:off x="5163866" y="1168507"/>
            <a:ext cx="829892" cy="394234"/>
          </a:xfrm>
          <a:prstGeom prst="roundRect">
            <a:avLst/>
          </a:prstGeom>
          <a:solidFill>
            <a:schemeClr val="tx1">
              <a:lumMod val="60000"/>
              <a:lumOff val="40000"/>
            </a:schemeClr>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API</a:t>
            </a:r>
          </a:p>
        </p:txBody>
      </p:sp>
      <p:sp>
        <p:nvSpPr>
          <p:cNvPr id="121" name="Rounded Rectangle 120"/>
          <p:cNvSpPr/>
          <p:nvPr/>
        </p:nvSpPr>
        <p:spPr>
          <a:xfrm>
            <a:off x="6158799" y="1168507"/>
            <a:ext cx="829892" cy="394234"/>
          </a:xfrm>
          <a:prstGeom prst="roundRect">
            <a:avLst/>
          </a:prstGeom>
          <a:solidFill>
            <a:schemeClr val="tx1">
              <a:lumMod val="60000"/>
              <a:lumOff val="40000"/>
            </a:schemeClr>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API</a:t>
            </a:r>
          </a:p>
        </p:txBody>
      </p:sp>
      <p:sp>
        <p:nvSpPr>
          <p:cNvPr id="9" name="Rounded Rectangle 8"/>
          <p:cNvSpPr/>
          <p:nvPr/>
        </p:nvSpPr>
        <p:spPr>
          <a:xfrm>
            <a:off x="3935896" y="1001862"/>
            <a:ext cx="3275938" cy="1264257"/>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ight Brace 121"/>
          <p:cNvSpPr/>
          <p:nvPr/>
        </p:nvSpPr>
        <p:spPr>
          <a:xfrm rot="10800000">
            <a:off x="2593602" y="1001862"/>
            <a:ext cx="381663" cy="1474219"/>
          </a:xfrm>
          <a:prstGeom prst="rightBrace">
            <a:avLst/>
          </a:prstGeom>
          <a:ln w="2857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3" name="TextBox 122"/>
          <p:cNvSpPr txBox="1"/>
          <p:nvPr/>
        </p:nvSpPr>
        <p:spPr>
          <a:xfrm>
            <a:off x="422004" y="993734"/>
            <a:ext cx="2114204" cy="6555641"/>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tx1">
                    <a:lumMod val="60000"/>
                    <a:lumOff val="40000"/>
                  </a:schemeClr>
                </a:solidFill>
              </a:rPr>
              <a:t>Build API layer as microservices on </a:t>
            </a:r>
            <a:r>
              <a:rPr lang="en-US" sz="2000" dirty="0" err="1">
                <a:solidFill>
                  <a:schemeClr val="tx1">
                    <a:lumMod val="60000"/>
                    <a:lumOff val="40000"/>
                  </a:schemeClr>
                </a:solidFill>
              </a:rPr>
              <a:t>Predix</a:t>
            </a:r>
            <a:r>
              <a:rPr lang="en-US" sz="2000" dirty="0">
                <a:solidFill>
                  <a:schemeClr val="tx1">
                    <a:lumMod val="60000"/>
                    <a:lumOff val="40000"/>
                  </a:schemeClr>
                </a:solidFill>
              </a:rPr>
              <a:t> Cloud</a:t>
            </a:r>
          </a:p>
          <a:p>
            <a:pPr marL="342900" indent="-342900">
              <a:buFont typeface="Arial" panose="020B0604020202020204" pitchFamily="34" charset="0"/>
              <a:buChar char="•"/>
            </a:pPr>
            <a:r>
              <a:rPr lang="en-US" sz="2000" dirty="0">
                <a:solidFill>
                  <a:schemeClr val="tx1">
                    <a:lumMod val="60000"/>
                    <a:lumOff val="40000"/>
                  </a:schemeClr>
                </a:solidFill>
              </a:rPr>
              <a:t>Leverage existing </a:t>
            </a:r>
            <a:r>
              <a:rPr lang="en-US" sz="2000" dirty="0" err="1">
                <a:solidFill>
                  <a:schemeClr val="tx1">
                    <a:lumMod val="60000"/>
                    <a:lumOff val="40000"/>
                  </a:schemeClr>
                </a:solidFill>
              </a:rPr>
              <a:t>InSight</a:t>
            </a:r>
            <a:r>
              <a:rPr lang="en-US" sz="2000" dirty="0">
                <a:solidFill>
                  <a:schemeClr val="tx1">
                    <a:lumMod val="60000"/>
                    <a:lumOff val="40000"/>
                  </a:schemeClr>
                </a:solidFill>
              </a:rPr>
              <a:t> web services in-place where feasible</a:t>
            </a:r>
          </a:p>
          <a:p>
            <a:pPr marL="342900" indent="-342900">
              <a:buFont typeface="Arial" panose="020B0604020202020204" pitchFamily="34" charset="0"/>
              <a:buChar char="•"/>
            </a:pPr>
            <a:r>
              <a:rPr lang="en-US" sz="2000" dirty="0">
                <a:solidFill>
                  <a:schemeClr val="tx1">
                    <a:lumMod val="60000"/>
                    <a:lumOff val="40000"/>
                  </a:schemeClr>
                </a:solidFill>
              </a:rPr>
              <a:t>Minimize changes required to existing </a:t>
            </a:r>
            <a:r>
              <a:rPr lang="en-US" sz="2000" dirty="0" err="1">
                <a:solidFill>
                  <a:schemeClr val="tx1">
                    <a:lumMod val="60000"/>
                    <a:lumOff val="40000"/>
                  </a:schemeClr>
                </a:solidFill>
              </a:rPr>
              <a:t>InSight</a:t>
            </a:r>
            <a:r>
              <a:rPr lang="en-US" sz="2000" dirty="0">
                <a:solidFill>
                  <a:schemeClr val="tx1">
                    <a:lumMod val="60000"/>
                    <a:lumOff val="40000"/>
                  </a:schemeClr>
                </a:solidFill>
              </a:rPr>
              <a:t> UI, services, and backend code</a:t>
            </a:r>
          </a:p>
          <a:p>
            <a:endParaRPr lang="en-US" sz="2000" dirty="0">
              <a:solidFill>
                <a:schemeClr val="tx1">
                  <a:lumMod val="60000"/>
                  <a:lumOff val="40000"/>
                </a:schemeClr>
              </a:solidFill>
            </a:endParaRPr>
          </a:p>
          <a:p>
            <a:pPr marL="342900" indent="-342900">
              <a:buFont typeface="Arial" panose="020B0604020202020204" pitchFamily="34" charset="0"/>
              <a:buChar char="•"/>
            </a:pPr>
            <a:endParaRPr lang="en-US" sz="2000" dirty="0">
              <a:solidFill>
                <a:schemeClr val="tx1">
                  <a:lumMod val="60000"/>
                  <a:lumOff val="40000"/>
                </a:schemeClr>
              </a:solidFill>
            </a:endParaRPr>
          </a:p>
          <a:p>
            <a:pPr marL="342900" indent="-342900">
              <a:buFont typeface="Arial" panose="020B0604020202020204" pitchFamily="34" charset="0"/>
              <a:buChar char="•"/>
            </a:pPr>
            <a:endParaRPr lang="en-US" sz="2000" dirty="0">
              <a:solidFill>
                <a:schemeClr val="tx1">
                  <a:lumMod val="60000"/>
                  <a:lumOff val="40000"/>
                </a:schemeClr>
              </a:solidFill>
            </a:endParaRPr>
          </a:p>
        </p:txBody>
      </p:sp>
      <p:cxnSp>
        <p:nvCxnSpPr>
          <p:cNvPr id="11" name="Straight Arrow Connector 10"/>
          <p:cNvCxnSpPr>
            <a:stCxn id="9" idx="2"/>
          </p:cNvCxnSpPr>
          <p:nvPr/>
        </p:nvCxnSpPr>
        <p:spPr>
          <a:xfrm>
            <a:off x="5573865" y="2266119"/>
            <a:ext cx="0" cy="728171"/>
          </a:xfrm>
          <a:prstGeom prst="straightConnector1">
            <a:avLst/>
          </a:prstGeom>
          <a:ln>
            <a:solidFill>
              <a:schemeClr val="tx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4" name="TextBox 123"/>
          <p:cNvSpPr txBox="1"/>
          <p:nvPr/>
        </p:nvSpPr>
        <p:spPr>
          <a:xfrm>
            <a:off x="4571724" y="2406494"/>
            <a:ext cx="981359" cy="246221"/>
          </a:xfrm>
          <a:prstGeom prst="rect">
            <a:avLst/>
          </a:prstGeom>
          <a:noFill/>
          <a:ln>
            <a:solidFill>
              <a:schemeClr val="tx1">
                <a:lumMod val="60000"/>
                <a:lumOff val="40000"/>
              </a:schemeClr>
            </a:solidFill>
          </a:ln>
        </p:spPr>
        <p:txBody>
          <a:bodyPr wrap="none" rtlCol="0">
            <a:spAutoFit/>
          </a:bodyPr>
          <a:lstStyle/>
          <a:p>
            <a:r>
              <a:rPr lang="en-US" sz="1000" dirty="0">
                <a:solidFill>
                  <a:schemeClr val="tx1">
                    <a:lumMod val="60000"/>
                    <a:lumOff val="40000"/>
                  </a:schemeClr>
                </a:solidFill>
              </a:rPr>
              <a:t>REST/HTTPS</a:t>
            </a:r>
          </a:p>
        </p:txBody>
      </p:sp>
    </p:spTree>
    <p:extLst>
      <p:ext uri="{BB962C8B-B14F-4D97-AF65-F5344CB8AC3E}">
        <p14:creationId xmlns:p14="http://schemas.microsoft.com/office/powerpoint/2010/main" val="3649476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object 4"/>
          <p:cNvSpPr/>
          <p:nvPr/>
        </p:nvSpPr>
        <p:spPr>
          <a:xfrm>
            <a:off x="0" y="0"/>
            <a:ext cx="12178747" cy="861386"/>
          </a:xfrm>
          <a:custGeom>
            <a:avLst/>
            <a:gdLst/>
            <a:ahLst/>
            <a:cxnLst/>
            <a:rect l="l" t="t" r="r" b="b"/>
            <a:pathLst>
              <a:path w="4889500" h="9753600">
                <a:moveTo>
                  <a:pt x="0" y="9753600"/>
                </a:moveTo>
                <a:lnTo>
                  <a:pt x="4889500" y="9753600"/>
                </a:lnTo>
                <a:lnTo>
                  <a:pt x="4889500" y="0"/>
                </a:lnTo>
                <a:lnTo>
                  <a:pt x="0" y="0"/>
                </a:lnTo>
                <a:lnTo>
                  <a:pt x="0" y="9753600"/>
                </a:lnTo>
                <a:close/>
              </a:path>
            </a:pathLst>
          </a:custGeom>
          <a:solidFill>
            <a:schemeClr val="tx1">
              <a:lumMod val="60000"/>
              <a:lumOff val="40000"/>
            </a:schemeClr>
          </a:solidFill>
        </p:spPr>
        <p:txBody>
          <a:bodyPr wrap="square" lIns="0" tIns="0" rIns="0" bIns="0" rtlCol="0"/>
          <a:lstStyle/>
          <a:p>
            <a:endParaRPr sz="1266"/>
          </a:p>
        </p:txBody>
      </p:sp>
      <p:sp>
        <p:nvSpPr>
          <p:cNvPr id="117" name="object 5"/>
          <p:cNvSpPr/>
          <p:nvPr/>
        </p:nvSpPr>
        <p:spPr>
          <a:xfrm>
            <a:off x="11191836" y="147556"/>
            <a:ext cx="607219" cy="606326"/>
          </a:xfrm>
          <a:custGeom>
            <a:avLst/>
            <a:gdLst/>
            <a:ahLst/>
            <a:cxnLst/>
            <a:rect l="l" t="t" r="r" b="b"/>
            <a:pathLst>
              <a:path w="863600" h="862330">
                <a:moveTo>
                  <a:pt x="431825" y="0"/>
                </a:moveTo>
                <a:lnTo>
                  <a:pt x="384850" y="2539"/>
                </a:lnTo>
                <a:lnTo>
                  <a:pt x="339321" y="8889"/>
                </a:lnTo>
                <a:lnTo>
                  <a:pt x="295504" y="21589"/>
                </a:lnTo>
                <a:lnTo>
                  <a:pt x="253666" y="38099"/>
                </a:lnTo>
                <a:lnTo>
                  <a:pt x="214071" y="58419"/>
                </a:lnTo>
                <a:lnTo>
                  <a:pt x="176985" y="82549"/>
                </a:lnTo>
                <a:lnTo>
                  <a:pt x="142675" y="110489"/>
                </a:lnTo>
                <a:lnTo>
                  <a:pt x="111406" y="142239"/>
                </a:lnTo>
                <a:lnTo>
                  <a:pt x="83444" y="176529"/>
                </a:lnTo>
                <a:lnTo>
                  <a:pt x="59054" y="213359"/>
                </a:lnTo>
                <a:lnTo>
                  <a:pt x="38503" y="252729"/>
                </a:lnTo>
                <a:lnTo>
                  <a:pt x="22057" y="294639"/>
                </a:lnTo>
                <a:lnTo>
                  <a:pt x="9980" y="339089"/>
                </a:lnTo>
                <a:lnTo>
                  <a:pt x="2539" y="384809"/>
                </a:lnTo>
                <a:lnTo>
                  <a:pt x="0" y="430529"/>
                </a:lnTo>
                <a:lnTo>
                  <a:pt x="2539" y="478789"/>
                </a:lnTo>
                <a:lnTo>
                  <a:pt x="9980" y="524509"/>
                </a:lnTo>
                <a:lnTo>
                  <a:pt x="22057" y="567689"/>
                </a:lnTo>
                <a:lnTo>
                  <a:pt x="38503" y="609599"/>
                </a:lnTo>
                <a:lnTo>
                  <a:pt x="59054" y="648969"/>
                </a:lnTo>
                <a:lnTo>
                  <a:pt x="83444" y="687069"/>
                </a:lnTo>
                <a:lnTo>
                  <a:pt x="111406" y="721359"/>
                </a:lnTo>
                <a:lnTo>
                  <a:pt x="142675" y="751839"/>
                </a:lnTo>
                <a:lnTo>
                  <a:pt x="176985" y="779779"/>
                </a:lnTo>
                <a:lnTo>
                  <a:pt x="214071" y="803909"/>
                </a:lnTo>
                <a:lnTo>
                  <a:pt x="253666" y="824229"/>
                </a:lnTo>
                <a:lnTo>
                  <a:pt x="295504" y="840739"/>
                </a:lnTo>
                <a:lnTo>
                  <a:pt x="339321" y="853439"/>
                </a:lnTo>
                <a:lnTo>
                  <a:pt x="384850" y="861059"/>
                </a:lnTo>
                <a:lnTo>
                  <a:pt x="431825" y="862329"/>
                </a:lnTo>
                <a:lnTo>
                  <a:pt x="478791" y="861059"/>
                </a:lnTo>
                <a:lnTo>
                  <a:pt x="524311" y="853439"/>
                </a:lnTo>
                <a:lnTo>
                  <a:pt x="563740" y="842009"/>
                </a:lnTo>
                <a:lnTo>
                  <a:pt x="431825" y="842009"/>
                </a:lnTo>
                <a:lnTo>
                  <a:pt x="383835" y="839469"/>
                </a:lnTo>
                <a:lnTo>
                  <a:pt x="337472" y="831849"/>
                </a:lnTo>
                <a:lnTo>
                  <a:pt x="293043" y="819149"/>
                </a:lnTo>
                <a:lnTo>
                  <a:pt x="250858" y="801369"/>
                </a:lnTo>
                <a:lnTo>
                  <a:pt x="211226" y="778509"/>
                </a:lnTo>
                <a:lnTo>
                  <a:pt x="174455" y="751839"/>
                </a:lnTo>
                <a:lnTo>
                  <a:pt x="140854" y="722629"/>
                </a:lnTo>
                <a:lnTo>
                  <a:pt x="110731" y="688339"/>
                </a:lnTo>
                <a:lnTo>
                  <a:pt x="84395" y="651509"/>
                </a:lnTo>
                <a:lnTo>
                  <a:pt x="62156" y="612139"/>
                </a:lnTo>
                <a:lnTo>
                  <a:pt x="44321" y="570229"/>
                </a:lnTo>
                <a:lnTo>
                  <a:pt x="31200" y="525779"/>
                </a:lnTo>
                <a:lnTo>
                  <a:pt x="23101" y="478789"/>
                </a:lnTo>
                <a:lnTo>
                  <a:pt x="20332" y="430529"/>
                </a:lnTo>
                <a:lnTo>
                  <a:pt x="23101" y="383539"/>
                </a:lnTo>
                <a:lnTo>
                  <a:pt x="31200" y="336549"/>
                </a:lnTo>
                <a:lnTo>
                  <a:pt x="44321" y="292099"/>
                </a:lnTo>
                <a:lnTo>
                  <a:pt x="62156" y="250189"/>
                </a:lnTo>
                <a:lnTo>
                  <a:pt x="84395" y="210819"/>
                </a:lnTo>
                <a:lnTo>
                  <a:pt x="110731" y="173989"/>
                </a:lnTo>
                <a:lnTo>
                  <a:pt x="140854" y="139699"/>
                </a:lnTo>
                <a:lnTo>
                  <a:pt x="174455" y="110489"/>
                </a:lnTo>
                <a:lnTo>
                  <a:pt x="211226" y="83819"/>
                </a:lnTo>
                <a:lnTo>
                  <a:pt x="250858" y="60959"/>
                </a:lnTo>
                <a:lnTo>
                  <a:pt x="293043" y="43179"/>
                </a:lnTo>
                <a:lnTo>
                  <a:pt x="337472" y="30479"/>
                </a:lnTo>
                <a:lnTo>
                  <a:pt x="383835" y="22859"/>
                </a:lnTo>
                <a:lnTo>
                  <a:pt x="431825" y="19049"/>
                </a:lnTo>
                <a:lnTo>
                  <a:pt x="559359" y="19049"/>
                </a:lnTo>
                <a:lnTo>
                  <a:pt x="524311" y="8889"/>
                </a:lnTo>
                <a:lnTo>
                  <a:pt x="478791" y="2539"/>
                </a:lnTo>
                <a:lnTo>
                  <a:pt x="431825" y="0"/>
                </a:lnTo>
                <a:close/>
              </a:path>
              <a:path w="863600" h="862330">
                <a:moveTo>
                  <a:pt x="559359" y="19049"/>
                </a:moveTo>
                <a:lnTo>
                  <a:pt x="431825" y="19049"/>
                </a:lnTo>
                <a:lnTo>
                  <a:pt x="479812" y="22859"/>
                </a:lnTo>
                <a:lnTo>
                  <a:pt x="526171" y="30479"/>
                </a:lnTo>
                <a:lnTo>
                  <a:pt x="570596" y="43179"/>
                </a:lnTo>
                <a:lnTo>
                  <a:pt x="612776" y="62229"/>
                </a:lnTo>
                <a:lnTo>
                  <a:pt x="652403" y="83819"/>
                </a:lnTo>
                <a:lnTo>
                  <a:pt x="689170" y="110489"/>
                </a:lnTo>
                <a:lnTo>
                  <a:pt x="722766" y="140969"/>
                </a:lnTo>
                <a:lnTo>
                  <a:pt x="752884" y="173989"/>
                </a:lnTo>
                <a:lnTo>
                  <a:pt x="779215" y="210819"/>
                </a:lnTo>
                <a:lnTo>
                  <a:pt x="801451" y="250189"/>
                </a:lnTo>
                <a:lnTo>
                  <a:pt x="819283" y="293369"/>
                </a:lnTo>
                <a:lnTo>
                  <a:pt x="832401" y="336549"/>
                </a:lnTo>
                <a:lnTo>
                  <a:pt x="840499" y="383539"/>
                </a:lnTo>
                <a:lnTo>
                  <a:pt x="843267" y="430529"/>
                </a:lnTo>
                <a:lnTo>
                  <a:pt x="840499" y="478789"/>
                </a:lnTo>
                <a:lnTo>
                  <a:pt x="832401" y="525779"/>
                </a:lnTo>
                <a:lnTo>
                  <a:pt x="819283" y="570229"/>
                </a:lnTo>
                <a:lnTo>
                  <a:pt x="801451" y="612139"/>
                </a:lnTo>
                <a:lnTo>
                  <a:pt x="779215" y="651509"/>
                </a:lnTo>
                <a:lnTo>
                  <a:pt x="752884" y="688339"/>
                </a:lnTo>
                <a:lnTo>
                  <a:pt x="722766" y="722629"/>
                </a:lnTo>
                <a:lnTo>
                  <a:pt x="689170" y="751839"/>
                </a:lnTo>
                <a:lnTo>
                  <a:pt x="652403" y="778509"/>
                </a:lnTo>
                <a:lnTo>
                  <a:pt x="612776" y="801369"/>
                </a:lnTo>
                <a:lnTo>
                  <a:pt x="570596" y="819149"/>
                </a:lnTo>
                <a:lnTo>
                  <a:pt x="526171" y="831849"/>
                </a:lnTo>
                <a:lnTo>
                  <a:pt x="479812" y="839469"/>
                </a:lnTo>
                <a:lnTo>
                  <a:pt x="431825" y="842009"/>
                </a:lnTo>
                <a:lnTo>
                  <a:pt x="563740" y="842009"/>
                </a:lnTo>
                <a:lnTo>
                  <a:pt x="609953" y="824229"/>
                </a:lnTo>
                <a:lnTo>
                  <a:pt x="649543" y="803909"/>
                </a:lnTo>
                <a:lnTo>
                  <a:pt x="686625" y="779779"/>
                </a:lnTo>
                <a:lnTo>
                  <a:pt x="720932" y="751839"/>
                </a:lnTo>
                <a:lnTo>
                  <a:pt x="752198" y="721359"/>
                </a:lnTo>
                <a:lnTo>
                  <a:pt x="780158" y="687069"/>
                </a:lnTo>
                <a:lnTo>
                  <a:pt x="804546" y="648969"/>
                </a:lnTo>
                <a:lnTo>
                  <a:pt x="825097" y="609599"/>
                </a:lnTo>
                <a:lnTo>
                  <a:pt x="841543" y="567689"/>
                </a:lnTo>
                <a:lnTo>
                  <a:pt x="853619" y="524509"/>
                </a:lnTo>
                <a:lnTo>
                  <a:pt x="861060" y="478789"/>
                </a:lnTo>
                <a:lnTo>
                  <a:pt x="863599" y="430529"/>
                </a:lnTo>
                <a:lnTo>
                  <a:pt x="861060" y="384809"/>
                </a:lnTo>
                <a:lnTo>
                  <a:pt x="853619" y="339089"/>
                </a:lnTo>
                <a:lnTo>
                  <a:pt x="841543" y="294639"/>
                </a:lnTo>
                <a:lnTo>
                  <a:pt x="825097" y="252729"/>
                </a:lnTo>
                <a:lnTo>
                  <a:pt x="804546" y="213359"/>
                </a:lnTo>
                <a:lnTo>
                  <a:pt x="780158" y="176529"/>
                </a:lnTo>
                <a:lnTo>
                  <a:pt x="752198" y="142239"/>
                </a:lnTo>
                <a:lnTo>
                  <a:pt x="720932" y="110489"/>
                </a:lnTo>
                <a:lnTo>
                  <a:pt x="686625" y="82549"/>
                </a:lnTo>
                <a:lnTo>
                  <a:pt x="649543" y="58419"/>
                </a:lnTo>
                <a:lnTo>
                  <a:pt x="609953" y="38099"/>
                </a:lnTo>
                <a:lnTo>
                  <a:pt x="568121" y="21589"/>
                </a:lnTo>
                <a:lnTo>
                  <a:pt x="559359" y="19049"/>
                </a:lnTo>
                <a:close/>
              </a:path>
              <a:path w="863600" h="862330">
                <a:moveTo>
                  <a:pt x="311124" y="793749"/>
                </a:moveTo>
                <a:lnTo>
                  <a:pt x="309676" y="793749"/>
                </a:lnTo>
                <a:lnTo>
                  <a:pt x="308940" y="796289"/>
                </a:lnTo>
                <a:lnTo>
                  <a:pt x="309384" y="797559"/>
                </a:lnTo>
                <a:lnTo>
                  <a:pt x="309943" y="797559"/>
                </a:lnTo>
                <a:lnTo>
                  <a:pt x="325733" y="802639"/>
                </a:lnTo>
                <a:lnTo>
                  <a:pt x="352139" y="808989"/>
                </a:lnTo>
                <a:lnTo>
                  <a:pt x="387917" y="814069"/>
                </a:lnTo>
                <a:lnTo>
                  <a:pt x="431825" y="816609"/>
                </a:lnTo>
                <a:lnTo>
                  <a:pt x="477664" y="814069"/>
                </a:lnTo>
                <a:lnTo>
                  <a:pt x="515398" y="807719"/>
                </a:lnTo>
                <a:lnTo>
                  <a:pt x="403097" y="807719"/>
                </a:lnTo>
                <a:lnTo>
                  <a:pt x="369303" y="806449"/>
                </a:lnTo>
                <a:lnTo>
                  <a:pt x="341204" y="801369"/>
                </a:lnTo>
                <a:lnTo>
                  <a:pt x="311124" y="793749"/>
                </a:lnTo>
                <a:close/>
              </a:path>
              <a:path w="863600" h="862330">
                <a:moveTo>
                  <a:pt x="670336" y="730249"/>
                </a:moveTo>
                <a:lnTo>
                  <a:pt x="456920" y="730249"/>
                </a:lnTo>
                <a:lnTo>
                  <a:pt x="468669" y="732789"/>
                </a:lnTo>
                <a:lnTo>
                  <a:pt x="478159" y="739139"/>
                </a:lnTo>
                <a:lnTo>
                  <a:pt x="484504" y="748029"/>
                </a:lnTo>
                <a:lnTo>
                  <a:pt x="486816" y="760729"/>
                </a:lnTo>
                <a:lnTo>
                  <a:pt x="481138" y="778509"/>
                </a:lnTo>
                <a:lnTo>
                  <a:pt x="464697" y="793749"/>
                </a:lnTo>
                <a:lnTo>
                  <a:pt x="438387" y="803909"/>
                </a:lnTo>
                <a:lnTo>
                  <a:pt x="403097" y="807719"/>
                </a:lnTo>
                <a:lnTo>
                  <a:pt x="515398" y="807719"/>
                </a:lnTo>
                <a:lnTo>
                  <a:pt x="522945" y="806449"/>
                </a:lnTo>
                <a:lnTo>
                  <a:pt x="566839" y="792479"/>
                </a:lnTo>
                <a:lnTo>
                  <a:pt x="608519" y="774699"/>
                </a:lnTo>
                <a:lnTo>
                  <a:pt x="647157" y="750569"/>
                </a:lnTo>
                <a:lnTo>
                  <a:pt x="670336" y="730249"/>
                </a:lnTo>
                <a:close/>
              </a:path>
              <a:path w="863600" h="862330">
                <a:moveTo>
                  <a:pt x="69151" y="308609"/>
                </a:moveTo>
                <a:lnTo>
                  <a:pt x="65938" y="308609"/>
                </a:lnTo>
                <a:lnTo>
                  <a:pt x="62804" y="318769"/>
                </a:lnTo>
                <a:lnTo>
                  <a:pt x="56203" y="345439"/>
                </a:lnTo>
                <a:lnTo>
                  <a:pt x="49650" y="383539"/>
                </a:lnTo>
                <a:lnTo>
                  <a:pt x="46659" y="430529"/>
                </a:lnTo>
                <a:lnTo>
                  <a:pt x="49252" y="477519"/>
                </a:lnTo>
                <a:lnTo>
                  <a:pt x="57144" y="523239"/>
                </a:lnTo>
                <a:lnTo>
                  <a:pt x="70392" y="566419"/>
                </a:lnTo>
                <a:lnTo>
                  <a:pt x="89053" y="608329"/>
                </a:lnTo>
                <a:lnTo>
                  <a:pt x="113183" y="647699"/>
                </a:lnTo>
                <a:lnTo>
                  <a:pt x="142840" y="681989"/>
                </a:lnTo>
                <a:lnTo>
                  <a:pt x="178079" y="712469"/>
                </a:lnTo>
                <a:lnTo>
                  <a:pt x="218957" y="736599"/>
                </a:lnTo>
                <a:lnTo>
                  <a:pt x="265531" y="755649"/>
                </a:lnTo>
                <a:lnTo>
                  <a:pt x="309641" y="767079"/>
                </a:lnTo>
                <a:lnTo>
                  <a:pt x="352856" y="770889"/>
                </a:lnTo>
                <a:lnTo>
                  <a:pt x="393834" y="764539"/>
                </a:lnTo>
                <a:lnTo>
                  <a:pt x="418785" y="750569"/>
                </a:lnTo>
                <a:lnTo>
                  <a:pt x="436788" y="736599"/>
                </a:lnTo>
                <a:lnTo>
                  <a:pt x="456920" y="730249"/>
                </a:lnTo>
                <a:lnTo>
                  <a:pt x="670336" y="730249"/>
                </a:lnTo>
                <a:lnTo>
                  <a:pt x="681926" y="720089"/>
                </a:lnTo>
                <a:lnTo>
                  <a:pt x="711996" y="685799"/>
                </a:lnTo>
                <a:lnTo>
                  <a:pt x="729104" y="656589"/>
                </a:lnTo>
                <a:lnTo>
                  <a:pt x="263143" y="656589"/>
                </a:lnTo>
                <a:lnTo>
                  <a:pt x="232631" y="650239"/>
                </a:lnTo>
                <a:lnTo>
                  <a:pt x="210972" y="634999"/>
                </a:lnTo>
                <a:lnTo>
                  <a:pt x="198057" y="612139"/>
                </a:lnTo>
                <a:lnTo>
                  <a:pt x="193776" y="586739"/>
                </a:lnTo>
                <a:lnTo>
                  <a:pt x="196638" y="566419"/>
                </a:lnTo>
                <a:lnTo>
                  <a:pt x="204997" y="543559"/>
                </a:lnTo>
                <a:lnTo>
                  <a:pt x="218508" y="521969"/>
                </a:lnTo>
                <a:lnTo>
                  <a:pt x="236829" y="501649"/>
                </a:lnTo>
                <a:lnTo>
                  <a:pt x="255794" y="486409"/>
                </a:lnTo>
                <a:lnTo>
                  <a:pt x="104063" y="486409"/>
                </a:lnTo>
                <a:lnTo>
                  <a:pt x="84802" y="480059"/>
                </a:lnTo>
                <a:lnTo>
                  <a:pt x="69235" y="463549"/>
                </a:lnTo>
                <a:lnTo>
                  <a:pt x="58824" y="438149"/>
                </a:lnTo>
                <a:lnTo>
                  <a:pt x="55029" y="402589"/>
                </a:lnTo>
                <a:lnTo>
                  <a:pt x="57020" y="368299"/>
                </a:lnTo>
                <a:lnTo>
                  <a:pt x="61533" y="340359"/>
                </a:lnTo>
                <a:lnTo>
                  <a:pt x="66371" y="320039"/>
                </a:lnTo>
                <a:lnTo>
                  <a:pt x="69430" y="309879"/>
                </a:lnTo>
                <a:lnTo>
                  <a:pt x="69151" y="308609"/>
                </a:lnTo>
                <a:close/>
              </a:path>
              <a:path w="863600" h="862330">
                <a:moveTo>
                  <a:pt x="505955" y="372109"/>
                </a:moveTo>
                <a:lnTo>
                  <a:pt x="460943" y="403859"/>
                </a:lnTo>
                <a:lnTo>
                  <a:pt x="432506" y="420369"/>
                </a:lnTo>
                <a:lnTo>
                  <a:pt x="396176" y="441959"/>
                </a:lnTo>
                <a:lnTo>
                  <a:pt x="390972" y="500379"/>
                </a:lnTo>
                <a:lnTo>
                  <a:pt x="380377" y="551179"/>
                </a:lnTo>
                <a:lnTo>
                  <a:pt x="361213" y="593089"/>
                </a:lnTo>
                <a:lnTo>
                  <a:pt x="334762" y="626109"/>
                </a:lnTo>
                <a:lnTo>
                  <a:pt x="301810" y="647699"/>
                </a:lnTo>
                <a:lnTo>
                  <a:pt x="263143" y="656589"/>
                </a:lnTo>
                <a:lnTo>
                  <a:pt x="557390" y="656589"/>
                </a:lnTo>
                <a:lnTo>
                  <a:pt x="503138" y="643889"/>
                </a:lnTo>
                <a:lnTo>
                  <a:pt x="464245" y="613409"/>
                </a:lnTo>
                <a:lnTo>
                  <a:pt x="440825" y="571499"/>
                </a:lnTo>
                <a:lnTo>
                  <a:pt x="432993" y="524509"/>
                </a:lnTo>
                <a:lnTo>
                  <a:pt x="442732" y="468629"/>
                </a:lnTo>
                <a:lnTo>
                  <a:pt x="466043" y="427989"/>
                </a:lnTo>
                <a:lnTo>
                  <a:pt x="494067" y="401319"/>
                </a:lnTo>
                <a:lnTo>
                  <a:pt x="517944" y="387349"/>
                </a:lnTo>
                <a:lnTo>
                  <a:pt x="513156" y="383539"/>
                </a:lnTo>
                <a:lnTo>
                  <a:pt x="509536" y="378459"/>
                </a:lnTo>
                <a:lnTo>
                  <a:pt x="505955" y="372109"/>
                </a:lnTo>
                <a:close/>
              </a:path>
              <a:path w="863600" h="862330">
                <a:moveTo>
                  <a:pt x="754645" y="452119"/>
                </a:moveTo>
                <a:lnTo>
                  <a:pt x="592073" y="452119"/>
                </a:lnTo>
                <a:lnTo>
                  <a:pt x="626814" y="459739"/>
                </a:lnTo>
                <a:lnTo>
                  <a:pt x="651906" y="480059"/>
                </a:lnTo>
                <a:lnTo>
                  <a:pt x="667126" y="510539"/>
                </a:lnTo>
                <a:lnTo>
                  <a:pt x="672249" y="546099"/>
                </a:lnTo>
                <a:lnTo>
                  <a:pt x="663892" y="585469"/>
                </a:lnTo>
                <a:lnTo>
                  <a:pt x="640394" y="621029"/>
                </a:lnTo>
                <a:lnTo>
                  <a:pt x="604108" y="646429"/>
                </a:lnTo>
                <a:lnTo>
                  <a:pt x="557390" y="656589"/>
                </a:lnTo>
                <a:lnTo>
                  <a:pt x="729104" y="656589"/>
                </a:lnTo>
                <a:lnTo>
                  <a:pt x="754735" y="596899"/>
                </a:lnTo>
                <a:lnTo>
                  <a:pt x="766125" y="553719"/>
                </a:lnTo>
                <a:lnTo>
                  <a:pt x="770305" y="511809"/>
                </a:lnTo>
                <a:lnTo>
                  <a:pt x="764140" y="469899"/>
                </a:lnTo>
                <a:lnTo>
                  <a:pt x="754645" y="452119"/>
                </a:lnTo>
                <a:close/>
              </a:path>
              <a:path w="863600" h="862330">
                <a:moveTo>
                  <a:pt x="358381" y="462279"/>
                </a:moveTo>
                <a:lnTo>
                  <a:pt x="316124" y="486409"/>
                </a:lnTo>
                <a:lnTo>
                  <a:pt x="275637" y="516889"/>
                </a:lnTo>
                <a:lnTo>
                  <a:pt x="245242" y="551179"/>
                </a:lnTo>
                <a:lnTo>
                  <a:pt x="233260" y="589279"/>
                </a:lnTo>
                <a:lnTo>
                  <a:pt x="235411" y="601979"/>
                </a:lnTo>
                <a:lnTo>
                  <a:pt x="241487" y="612139"/>
                </a:lnTo>
                <a:lnTo>
                  <a:pt x="250920" y="617219"/>
                </a:lnTo>
                <a:lnTo>
                  <a:pt x="263143" y="618489"/>
                </a:lnTo>
                <a:lnTo>
                  <a:pt x="302610" y="603249"/>
                </a:lnTo>
                <a:lnTo>
                  <a:pt x="330231" y="566419"/>
                </a:lnTo>
                <a:lnTo>
                  <a:pt x="348118" y="516889"/>
                </a:lnTo>
                <a:lnTo>
                  <a:pt x="358381" y="462279"/>
                </a:lnTo>
                <a:close/>
              </a:path>
              <a:path w="863600" h="862330">
                <a:moveTo>
                  <a:pt x="553821" y="406399"/>
                </a:moveTo>
                <a:lnTo>
                  <a:pt x="530755" y="416559"/>
                </a:lnTo>
                <a:lnTo>
                  <a:pt x="505677" y="436879"/>
                </a:lnTo>
                <a:lnTo>
                  <a:pt x="485536" y="471169"/>
                </a:lnTo>
                <a:lnTo>
                  <a:pt x="477278" y="519429"/>
                </a:lnTo>
                <a:lnTo>
                  <a:pt x="483104" y="557529"/>
                </a:lnTo>
                <a:lnTo>
                  <a:pt x="499691" y="588009"/>
                </a:lnTo>
                <a:lnTo>
                  <a:pt x="525702" y="610869"/>
                </a:lnTo>
                <a:lnTo>
                  <a:pt x="559803" y="618489"/>
                </a:lnTo>
                <a:lnTo>
                  <a:pt x="587019" y="613409"/>
                </a:lnTo>
                <a:lnTo>
                  <a:pt x="609698" y="598169"/>
                </a:lnTo>
                <a:lnTo>
                  <a:pt x="625429" y="574039"/>
                </a:lnTo>
                <a:lnTo>
                  <a:pt x="625960" y="571499"/>
                </a:lnTo>
                <a:lnTo>
                  <a:pt x="562165" y="571499"/>
                </a:lnTo>
                <a:lnTo>
                  <a:pt x="545543" y="566419"/>
                </a:lnTo>
                <a:lnTo>
                  <a:pt x="532279" y="554989"/>
                </a:lnTo>
                <a:lnTo>
                  <a:pt x="523496" y="538479"/>
                </a:lnTo>
                <a:lnTo>
                  <a:pt x="520318" y="516889"/>
                </a:lnTo>
                <a:lnTo>
                  <a:pt x="525812" y="491489"/>
                </a:lnTo>
                <a:lnTo>
                  <a:pt x="540946" y="471169"/>
                </a:lnTo>
                <a:lnTo>
                  <a:pt x="563706" y="457199"/>
                </a:lnTo>
                <a:lnTo>
                  <a:pt x="592073" y="452119"/>
                </a:lnTo>
                <a:lnTo>
                  <a:pt x="754645" y="452119"/>
                </a:lnTo>
                <a:lnTo>
                  <a:pt x="750576" y="444499"/>
                </a:lnTo>
                <a:lnTo>
                  <a:pt x="737012" y="426719"/>
                </a:lnTo>
                <a:lnTo>
                  <a:pt x="731617" y="408939"/>
                </a:lnTo>
                <a:lnTo>
                  <a:pt x="588046" y="408939"/>
                </a:lnTo>
                <a:lnTo>
                  <a:pt x="564648" y="407669"/>
                </a:lnTo>
                <a:lnTo>
                  <a:pt x="553821" y="406399"/>
                </a:lnTo>
                <a:close/>
              </a:path>
              <a:path w="863600" h="862330">
                <a:moveTo>
                  <a:pt x="589686" y="487679"/>
                </a:moveTo>
                <a:lnTo>
                  <a:pt x="579133" y="488949"/>
                </a:lnTo>
                <a:lnTo>
                  <a:pt x="569807" y="494029"/>
                </a:lnTo>
                <a:lnTo>
                  <a:pt x="562972" y="502919"/>
                </a:lnTo>
                <a:lnTo>
                  <a:pt x="559892" y="513079"/>
                </a:lnTo>
                <a:lnTo>
                  <a:pt x="562202" y="527049"/>
                </a:lnTo>
                <a:lnTo>
                  <a:pt x="568820" y="537209"/>
                </a:lnTo>
                <a:lnTo>
                  <a:pt x="575733" y="546099"/>
                </a:lnTo>
                <a:lnTo>
                  <a:pt x="578929" y="554989"/>
                </a:lnTo>
                <a:lnTo>
                  <a:pt x="578929" y="566419"/>
                </a:lnTo>
                <a:lnTo>
                  <a:pt x="570560" y="571499"/>
                </a:lnTo>
                <a:lnTo>
                  <a:pt x="625960" y="571499"/>
                </a:lnTo>
                <a:lnTo>
                  <a:pt x="631799" y="543559"/>
                </a:lnTo>
                <a:lnTo>
                  <a:pt x="629255" y="523239"/>
                </a:lnTo>
                <a:lnTo>
                  <a:pt x="621506" y="505459"/>
                </a:lnTo>
                <a:lnTo>
                  <a:pt x="608375" y="492759"/>
                </a:lnTo>
                <a:lnTo>
                  <a:pt x="589686" y="487679"/>
                </a:lnTo>
                <a:close/>
              </a:path>
              <a:path w="863600" h="862330">
                <a:moveTo>
                  <a:pt x="812239" y="375919"/>
                </a:moveTo>
                <a:lnTo>
                  <a:pt x="759561" y="375919"/>
                </a:lnTo>
                <a:lnTo>
                  <a:pt x="778790" y="382269"/>
                </a:lnTo>
                <a:lnTo>
                  <a:pt x="794321" y="398779"/>
                </a:lnTo>
                <a:lnTo>
                  <a:pt x="804727" y="425449"/>
                </a:lnTo>
                <a:lnTo>
                  <a:pt x="808445" y="459739"/>
                </a:lnTo>
                <a:lnTo>
                  <a:pt x="808505" y="462279"/>
                </a:lnTo>
                <a:lnTo>
                  <a:pt x="806401" y="496569"/>
                </a:lnTo>
                <a:lnTo>
                  <a:pt x="801474" y="525779"/>
                </a:lnTo>
                <a:lnTo>
                  <a:pt x="796514" y="544829"/>
                </a:lnTo>
                <a:lnTo>
                  <a:pt x="794232" y="553719"/>
                </a:lnTo>
                <a:lnTo>
                  <a:pt x="794499" y="553719"/>
                </a:lnTo>
                <a:lnTo>
                  <a:pt x="796848" y="554989"/>
                </a:lnTo>
                <a:lnTo>
                  <a:pt x="797547" y="554989"/>
                </a:lnTo>
                <a:lnTo>
                  <a:pt x="797725" y="553719"/>
                </a:lnTo>
                <a:lnTo>
                  <a:pt x="800900" y="544829"/>
                </a:lnTo>
                <a:lnTo>
                  <a:pt x="807651" y="518159"/>
                </a:lnTo>
                <a:lnTo>
                  <a:pt x="814243" y="480059"/>
                </a:lnTo>
                <a:lnTo>
                  <a:pt x="816940" y="430529"/>
                </a:lnTo>
                <a:lnTo>
                  <a:pt x="814015" y="386079"/>
                </a:lnTo>
                <a:lnTo>
                  <a:pt x="812239" y="375919"/>
                </a:lnTo>
                <a:close/>
              </a:path>
              <a:path w="863600" h="862330">
                <a:moveTo>
                  <a:pt x="431825" y="45719"/>
                </a:moveTo>
                <a:lnTo>
                  <a:pt x="386017" y="48259"/>
                </a:lnTo>
                <a:lnTo>
                  <a:pt x="340829" y="57149"/>
                </a:lnTo>
                <a:lnTo>
                  <a:pt x="297057" y="69849"/>
                </a:lnTo>
                <a:lnTo>
                  <a:pt x="255499" y="88899"/>
                </a:lnTo>
                <a:lnTo>
                  <a:pt x="216954" y="113029"/>
                </a:lnTo>
                <a:lnTo>
                  <a:pt x="182219" y="142239"/>
                </a:lnTo>
                <a:lnTo>
                  <a:pt x="152092" y="177799"/>
                </a:lnTo>
                <a:lnTo>
                  <a:pt x="127370" y="218439"/>
                </a:lnTo>
                <a:lnTo>
                  <a:pt x="108851" y="265429"/>
                </a:lnTo>
                <a:lnTo>
                  <a:pt x="97486" y="308609"/>
                </a:lnTo>
                <a:lnTo>
                  <a:pt x="93294" y="351789"/>
                </a:lnTo>
                <a:lnTo>
                  <a:pt x="99465" y="393699"/>
                </a:lnTo>
                <a:lnTo>
                  <a:pt x="113042" y="419099"/>
                </a:lnTo>
                <a:lnTo>
                  <a:pt x="126619" y="436879"/>
                </a:lnTo>
                <a:lnTo>
                  <a:pt x="132791" y="457199"/>
                </a:lnTo>
                <a:lnTo>
                  <a:pt x="130488" y="468629"/>
                </a:lnTo>
                <a:lnTo>
                  <a:pt x="124256" y="477519"/>
                </a:lnTo>
                <a:lnTo>
                  <a:pt x="115110" y="483869"/>
                </a:lnTo>
                <a:lnTo>
                  <a:pt x="104063" y="486409"/>
                </a:lnTo>
                <a:lnTo>
                  <a:pt x="255794" y="486409"/>
                </a:lnTo>
                <a:lnTo>
                  <a:pt x="263697" y="480059"/>
                </a:lnTo>
                <a:lnTo>
                  <a:pt x="292911" y="461009"/>
                </a:lnTo>
                <a:lnTo>
                  <a:pt x="325485" y="443229"/>
                </a:lnTo>
                <a:lnTo>
                  <a:pt x="362432" y="424179"/>
                </a:lnTo>
                <a:lnTo>
                  <a:pt x="363438" y="417829"/>
                </a:lnTo>
                <a:lnTo>
                  <a:pt x="318160" y="417829"/>
                </a:lnTo>
                <a:lnTo>
                  <a:pt x="300393" y="414019"/>
                </a:lnTo>
                <a:lnTo>
                  <a:pt x="285427" y="403859"/>
                </a:lnTo>
                <a:lnTo>
                  <a:pt x="274274" y="389889"/>
                </a:lnTo>
                <a:lnTo>
                  <a:pt x="267944" y="373379"/>
                </a:lnTo>
                <a:lnTo>
                  <a:pt x="244635" y="368299"/>
                </a:lnTo>
                <a:lnTo>
                  <a:pt x="225929" y="354329"/>
                </a:lnTo>
                <a:lnTo>
                  <a:pt x="213277" y="335279"/>
                </a:lnTo>
                <a:lnTo>
                  <a:pt x="208127" y="308609"/>
                </a:lnTo>
                <a:lnTo>
                  <a:pt x="210088" y="289559"/>
                </a:lnTo>
                <a:lnTo>
                  <a:pt x="215749" y="273049"/>
                </a:lnTo>
                <a:lnTo>
                  <a:pt x="224774" y="261619"/>
                </a:lnTo>
                <a:lnTo>
                  <a:pt x="236829" y="257809"/>
                </a:lnTo>
                <a:lnTo>
                  <a:pt x="290391" y="257809"/>
                </a:lnTo>
                <a:lnTo>
                  <a:pt x="296205" y="245109"/>
                </a:lnTo>
                <a:lnTo>
                  <a:pt x="327808" y="210819"/>
                </a:lnTo>
                <a:lnTo>
                  <a:pt x="366026" y="198119"/>
                </a:lnTo>
                <a:lnTo>
                  <a:pt x="734651" y="198119"/>
                </a:lnTo>
                <a:lnTo>
                  <a:pt x="720969" y="181609"/>
                </a:lnTo>
                <a:lnTo>
                  <a:pt x="685827" y="151129"/>
                </a:lnTo>
                <a:lnTo>
                  <a:pt x="653510" y="132079"/>
                </a:lnTo>
                <a:lnTo>
                  <a:pt x="406679" y="132079"/>
                </a:lnTo>
                <a:lnTo>
                  <a:pt x="394444" y="129539"/>
                </a:lnTo>
                <a:lnTo>
                  <a:pt x="385013" y="123189"/>
                </a:lnTo>
                <a:lnTo>
                  <a:pt x="378943" y="114299"/>
                </a:lnTo>
                <a:lnTo>
                  <a:pt x="376796" y="102869"/>
                </a:lnTo>
                <a:lnTo>
                  <a:pt x="382644" y="83819"/>
                </a:lnTo>
                <a:lnTo>
                  <a:pt x="399365" y="68579"/>
                </a:lnTo>
                <a:lnTo>
                  <a:pt x="425729" y="58419"/>
                </a:lnTo>
                <a:lnTo>
                  <a:pt x="460501" y="54609"/>
                </a:lnTo>
                <a:lnTo>
                  <a:pt x="509582" y="54609"/>
                </a:lnTo>
                <a:lnTo>
                  <a:pt x="477551" y="48259"/>
                </a:lnTo>
                <a:lnTo>
                  <a:pt x="431825" y="45719"/>
                </a:lnTo>
                <a:close/>
              </a:path>
              <a:path w="863600" h="862330">
                <a:moveTo>
                  <a:pt x="366026" y="401319"/>
                </a:moveTo>
                <a:lnTo>
                  <a:pt x="355179" y="408939"/>
                </a:lnTo>
                <a:lnTo>
                  <a:pt x="342988" y="414019"/>
                </a:lnTo>
                <a:lnTo>
                  <a:pt x="330350" y="416559"/>
                </a:lnTo>
                <a:lnTo>
                  <a:pt x="318160" y="417829"/>
                </a:lnTo>
                <a:lnTo>
                  <a:pt x="363438" y="417829"/>
                </a:lnTo>
                <a:lnTo>
                  <a:pt x="363639" y="416559"/>
                </a:lnTo>
                <a:lnTo>
                  <a:pt x="364807" y="410209"/>
                </a:lnTo>
                <a:lnTo>
                  <a:pt x="366026" y="401319"/>
                </a:lnTo>
                <a:close/>
              </a:path>
              <a:path w="863600" h="862330">
                <a:moveTo>
                  <a:pt x="811129" y="369569"/>
                </a:moveTo>
                <a:lnTo>
                  <a:pt x="585444" y="369569"/>
                </a:lnTo>
                <a:lnTo>
                  <a:pt x="596825" y="370839"/>
                </a:lnTo>
                <a:lnTo>
                  <a:pt x="607968" y="373379"/>
                </a:lnTo>
                <a:lnTo>
                  <a:pt x="616605" y="379729"/>
                </a:lnTo>
                <a:lnTo>
                  <a:pt x="620471" y="388619"/>
                </a:lnTo>
                <a:lnTo>
                  <a:pt x="610994" y="403859"/>
                </a:lnTo>
                <a:lnTo>
                  <a:pt x="588046" y="408939"/>
                </a:lnTo>
                <a:lnTo>
                  <a:pt x="731617" y="408939"/>
                </a:lnTo>
                <a:lnTo>
                  <a:pt x="759561" y="375919"/>
                </a:lnTo>
                <a:lnTo>
                  <a:pt x="812239" y="375919"/>
                </a:lnTo>
                <a:lnTo>
                  <a:pt x="811129" y="369569"/>
                </a:lnTo>
                <a:close/>
              </a:path>
              <a:path w="863600" h="862330">
                <a:moveTo>
                  <a:pt x="494598" y="297179"/>
                </a:moveTo>
                <a:lnTo>
                  <a:pt x="431825" y="297179"/>
                </a:lnTo>
                <a:lnTo>
                  <a:pt x="436587" y="304799"/>
                </a:lnTo>
                <a:lnTo>
                  <a:pt x="436587" y="312419"/>
                </a:lnTo>
                <a:lnTo>
                  <a:pt x="433283" y="326389"/>
                </a:lnTo>
                <a:lnTo>
                  <a:pt x="424938" y="341629"/>
                </a:lnTo>
                <a:lnTo>
                  <a:pt x="413902" y="356869"/>
                </a:lnTo>
                <a:lnTo>
                  <a:pt x="402526" y="369569"/>
                </a:lnTo>
                <a:lnTo>
                  <a:pt x="400324" y="382269"/>
                </a:lnTo>
                <a:lnTo>
                  <a:pt x="398908" y="392429"/>
                </a:lnTo>
                <a:lnTo>
                  <a:pt x="398152" y="400049"/>
                </a:lnTo>
                <a:lnTo>
                  <a:pt x="397929" y="406399"/>
                </a:lnTo>
                <a:lnTo>
                  <a:pt x="426223" y="388619"/>
                </a:lnTo>
                <a:lnTo>
                  <a:pt x="471766" y="359409"/>
                </a:lnTo>
                <a:lnTo>
                  <a:pt x="494017" y="344169"/>
                </a:lnTo>
                <a:lnTo>
                  <a:pt x="492629" y="337819"/>
                </a:lnTo>
                <a:lnTo>
                  <a:pt x="491917" y="330199"/>
                </a:lnTo>
                <a:lnTo>
                  <a:pt x="491707" y="325119"/>
                </a:lnTo>
                <a:lnTo>
                  <a:pt x="491616" y="316229"/>
                </a:lnTo>
                <a:lnTo>
                  <a:pt x="494598" y="297179"/>
                </a:lnTo>
                <a:close/>
              </a:path>
              <a:path w="863600" h="862330">
                <a:moveTo>
                  <a:pt x="577722" y="198119"/>
                </a:moveTo>
                <a:lnTo>
                  <a:pt x="366026" y="198119"/>
                </a:lnTo>
                <a:lnTo>
                  <a:pt x="387514" y="201929"/>
                </a:lnTo>
                <a:lnTo>
                  <a:pt x="399807" y="212089"/>
                </a:lnTo>
                <a:lnTo>
                  <a:pt x="405372" y="224789"/>
                </a:lnTo>
                <a:lnTo>
                  <a:pt x="406679" y="236219"/>
                </a:lnTo>
                <a:lnTo>
                  <a:pt x="397186" y="278129"/>
                </a:lnTo>
                <a:lnTo>
                  <a:pt x="372891" y="318769"/>
                </a:lnTo>
                <a:lnTo>
                  <a:pt x="340071" y="350519"/>
                </a:lnTo>
                <a:lnTo>
                  <a:pt x="305003" y="369569"/>
                </a:lnTo>
                <a:lnTo>
                  <a:pt x="306676" y="374649"/>
                </a:lnTo>
                <a:lnTo>
                  <a:pt x="310245" y="380999"/>
                </a:lnTo>
                <a:lnTo>
                  <a:pt x="316276" y="386079"/>
                </a:lnTo>
                <a:lnTo>
                  <a:pt x="325335" y="388619"/>
                </a:lnTo>
                <a:lnTo>
                  <a:pt x="339247" y="384809"/>
                </a:lnTo>
                <a:lnTo>
                  <a:pt x="353153" y="378459"/>
                </a:lnTo>
                <a:lnTo>
                  <a:pt x="365714" y="368299"/>
                </a:lnTo>
                <a:lnTo>
                  <a:pt x="375589" y="358139"/>
                </a:lnTo>
                <a:lnTo>
                  <a:pt x="381533" y="337819"/>
                </a:lnTo>
                <a:lnTo>
                  <a:pt x="391733" y="318769"/>
                </a:lnTo>
                <a:lnTo>
                  <a:pt x="405516" y="303529"/>
                </a:lnTo>
                <a:lnTo>
                  <a:pt x="422211" y="297179"/>
                </a:lnTo>
                <a:lnTo>
                  <a:pt x="494598" y="297179"/>
                </a:lnTo>
                <a:lnTo>
                  <a:pt x="498175" y="274319"/>
                </a:lnTo>
                <a:lnTo>
                  <a:pt x="516281" y="236219"/>
                </a:lnTo>
                <a:lnTo>
                  <a:pt x="543582" y="208279"/>
                </a:lnTo>
                <a:lnTo>
                  <a:pt x="577722" y="198119"/>
                </a:lnTo>
                <a:close/>
              </a:path>
              <a:path w="863600" h="862330">
                <a:moveTo>
                  <a:pt x="734651" y="198119"/>
                </a:moveTo>
                <a:lnTo>
                  <a:pt x="577722" y="198119"/>
                </a:lnTo>
                <a:lnTo>
                  <a:pt x="595870" y="200659"/>
                </a:lnTo>
                <a:lnTo>
                  <a:pt x="608974" y="209549"/>
                </a:lnTo>
                <a:lnTo>
                  <a:pt x="616920" y="223519"/>
                </a:lnTo>
                <a:lnTo>
                  <a:pt x="619594" y="238759"/>
                </a:lnTo>
                <a:lnTo>
                  <a:pt x="613409" y="267969"/>
                </a:lnTo>
                <a:lnTo>
                  <a:pt x="596123" y="297179"/>
                </a:lnTo>
                <a:lnTo>
                  <a:pt x="569644" y="325119"/>
                </a:lnTo>
                <a:lnTo>
                  <a:pt x="535876" y="351789"/>
                </a:lnTo>
                <a:lnTo>
                  <a:pt x="538983" y="359409"/>
                </a:lnTo>
                <a:lnTo>
                  <a:pt x="542939" y="365759"/>
                </a:lnTo>
                <a:lnTo>
                  <a:pt x="547783" y="370839"/>
                </a:lnTo>
                <a:lnTo>
                  <a:pt x="553554" y="374649"/>
                </a:lnTo>
                <a:lnTo>
                  <a:pt x="556303" y="373379"/>
                </a:lnTo>
                <a:lnTo>
                  <a:pt x="563541" y="370839"/>
                </a:lnTo>
                <a:lnTo>
                  <a:pt x="573759" y="369569"/>
                </a:lnTo>
                <a:lnTo>
                  <a:pt x="811129" y="369569"/>
                </a:lnTo>
                <a:lnTo>
                  <a:pt x="806024" y="340359"/>
                </a:lnTo>
                <a:lnTo>
                  <a:pt x="792845" y="297179"/>
                </a:lnTo>
                <a:lnTo>
                  <a:pt x="774356" y="255269"/>
                </a:lnTo>
                <a:lnTo>
                  <a:pt x="750438" y="217169"/>
                </a:lnTo>
                <a:lnTo>
                  <a:pt x="734651" y="198119"/>
                </a:lnTo>
                <a:close/>
              </a:path>
              <a:path w="863600" h="862330">
                <a:moveTo>
                  <a:pt x="290391" y="257809"/>
                </a:moveTo>
                <a:lnTo>
                  <a:pt x="244017" y="257809"/>
                </a:lnTo>
                <a:lnTo>
                  <a:pt x="246405" y="264159"/>
                </a:lnTo>
                <a:lnTo>
                  <a:pt x="246405" y="267969"/>
                </a:lnTo>
                <a:lnTo>
                  <a:pt x="245472" y="274319"/>
                </a:lnTo>
                <a:lnTo>
                  <a:pt x="243420" y="281939"/>
                </a:lnTo>
                <a:lnTo>
                  <a:pt x="241369" y="293369"/>
                </a:lnTo>
                <a:lnTo>
                  <a:pt x="254559" y="336549"/>
                </a:lnTo>
                <a:lnTo>
                  <a:pt x="266750" y="340359"/>
                </a:lnTo>
                <a:lnTo>
                  <a:pt x="274693" y="292099"/>
                </a:lnTo>
                <a:lnTo>
                  <a:pt x="290391" y="257809"/>
                </a:lnTo>
                <a:close/>
              </a:path>
              <a:path w="863600" h="862330">
                <a:moveTo>
                  <a:pt x="365404" y="229869"/>
                </a:moveTo>
                <a:lnTo>
                  <a:pt x="345544" y="237489"/>
                </a:lnTo>
                <a:lnTo>
                  <a:pt x="325081" y="265429"/>
                </a:lnTo>
                <a:lnTo>
                  <a:pt x="309086" y="302259"/>
                </a:lnTo>
                <a:lnTo>
                  <a:pt x="302628" y="336549"/>
                </a:lnTo>
                <a:lnTo>
                  <a:pt x="333037" y="312419"/>
                </a:lnTo>
                <a:lnTo>
                  <a:pt x="359348" y="279399"/>
                </a:lnTo>
                <a:lnTo>
                  <a:pt x="372992" y="247649"/>
                </a:lnTo>
                <a:lnTo>
                  <a:pt x="365404" y="229869"/>
                </a:lnTo>
                <a:close/>
              </a:path>
              <a:path w="863600" h="862330">
                <a:moveTo>
                  <a:pt x="580034" y="231139"/>
                </a:moveTo>
                <a:lnTo>
                  <a:pt x="564355" y="233679"/>
                </a:lnTo>
                <a:lnTo>
                  <a:pt x="547555" y="252729"/>
                </a:lnTo>
                <a:lnTo>
                  <a:pt x="534159" y="283209"/>
                </a:lnTo>
                <a:lnTo>
                  <a:pt x="528688" y="318769"/>
                </a:lnTo>
                <a:lnTo>
                  <a:pt x="554758" y="293369"/>
                </a:lnTo>
                <a:lnTo>
                  <a:pt x="575568" y="266699"/>
                </a:lnTo>
                <a:lnTo>
                  <a:pt x="585775" y="245109"/>
                </a:lnTo>
                <a:lnTo>
                  <a:pt x="580034" y="231139"/>
                </a:lnTo>
                <a:close/>
              </a:path>
              <a:path w="863600" h="862330">
                <a:moveTo>
                  <a:pt x="510743" y="92709"/>
                </a:moveTo>
                <a:lnTo>
                  <a:pt x="469772" y="99059"/>
                </a:lnTo>
                <a:lnTo>
                  <a:pt x="444823" y="111759"/>
                </a:lnTo>
                <a:lnTo>
                  <a:pt x="426818" y="125729"/>
                </a:lnTo>
                <a:lnTo>
                  <a:pt x="406679" y="132079"/>
                </a:lnTo>
                <a:lnTo>
                  <a:pt x="653510" y="132079"/>
                </a:lnTo>
                <a:lnTo>
                  <a:pt x="644892" y="126999"/>
                </a:lnTo>
                <a:lnTo>
                  <a:pt x="598042" y="107949"/>
                </a:lnTo>
                <a:lnTo>
                  <a:pt x="575495" y="101599"/>
                </a:lnTo>
                <a:lnTo>
                  <a:pt x="553950" y="96519"/>
                </a:lnTo>
                <a:lnTo>
                  <a:pt x="532625" y="93979"/>
                </a:lnTo>
                <a:lnTo>
                  <a:pt x="510743" y="92709"/>
                </a:lnTo>
                <a:close/>
              </a:path>
              <a:path w="863600" h="862330">
                <a:moveTo>
                  <a:pt x="509582" y="54609"/>
                </a:moveTo>
                <a:lnTo>
                  <a:pt x="460501" y="54609"/>
                </a:lnTo>
                <a:lnTo>
                  <a:pt x="498024" y="57149"/>
                </a:lnTo>
                <a:lnTo>
                  <a:pt x="526945" y="62229"/>
                </a:lnTo>
                <a:lnTo>
                  <a:pt x="545669" y="67309"/>
                </a:lnTo>
                <a:lnTo>
                  <a:pt x="552602" y="69849"/>
                </a:lnTo>
                <a:lnTo>
                  <a:pt x="553732" y="69849"/>
                </a:lnTo>
                <a:lnTo>
                  <a:pt x="554608" y="67309"/>
                </a:lnTo>
                <a:lnTo>
                  <a:pt x="554189" y="66039"/>
                </a:lnTo>
                <a:lnTo>
                  <a:pt x="553821" y="66039"/>
                </a:lnTo>
                <a:lnTo>
                  <a:pt x="542842" y="62229"/>
                </a:lnTo>
                <a:lnTo>
                  <a:pt x="515988" y="55879"/>
                </a:lnTo>
                <a:lnTo>
                  <a:pt x="509582" y="54609"/>
                </a:lnTo>
                <a:close/>
              </a:path>
            </a:pathLst>
          </a:custGeom>
          <a:solidFill>
            <a:srgbClr val="FFFFFF"/>
          </a:solidFill>
        </p:spPr>
        <p:txBody>
          <a:bodyPr wrap="square" lIns="0" tIns="0" rIns="0" bIns="0" rtlCol="0"/>
          <a:lstStyle/>
          <a:p>
            <a:endParaRPr sz="1266"/>
          </a:p>
        </p:txBody>
      </p:sp>
      <p:sp>
        <p:nvSpPr>
          <p:cNvPr id="2" name="Title 1"/>
          <p:cNvSpPr>
            <a:spLocks noGrp="1"/>
          </p:cNvSpPr>
          <p:nvPr>
            <p:ph type="title"/>
          </p:nvPr>
        </p:nvSpPr>
        <p:spPr/>
        <p:txBody>
          <a:bodyPr/>
          <a:lstStyle/>
          <a:p>
            <a:r>
              <a:rPr lang="en-US" sz="3200" dirty="0">
                <a:solidFill>
                  <a:schemeClr val="bg1"/>
                </a:solidFill>
              </a:rPr>
              <a:t>Insight Capabilities -&gt; APIs</a:t>
            </a:r>
          </a:p>
        </p:txBody>
      </p:sp>
      <p:sp>
        <p:nvSpPr>
          <p:cNvPr id="81" name="Rectangle 80"/>
          <p:cNvSpPr/>
          <p:nvPr/>
        </p:nvSpPr>
        <p:spPr>
          <a:xfrm>
            <a:off x="2303356" y="2528816"/>
            <a:ext cx="2377978" cy="413268"/>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5B9BD5"/>
                </a:solidFill>
                <a:effectLst/>
                <a:uLnTx/>
                <a:uFillTx/>
                <a:latin typeface="Calibri" panose="020F0502020204030204"/>
                <a:ea typeface="+mn-ea"/>
                <a:cs typeface="+mn-cs"/>
              </a:rPr>
              <a:t>Fleet Dashboards</a:t>
            </a:r>
          </a:p>
        </p:txBody>
      </p:sp>
      <p:sp>
        <p:nvSpPr>
          <p:cNvPr id="82" name="Rectangle 81"/>
          <p:cNvSpPr/>
          <p:nvPr/>
        </p:nvSpPr>
        <p:spPr>
          <a:xfrm>
            <a:off x="4797672" y="1141763"/>
            <a:ext cx="1910872" cy="2207285"/>
          </a:xfrm>
          <a:prstGeom prst="rect">
            <a:avLst/>
          </a:prstGeom>
          <a:noFill/>
          <a:ln w="12700" cap="flat" cmpd="sng" algn="ctr">
            <a:solidFill>
              <a:srgbClr val="5B9BD5">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5B9BD5"/>
                </a:solidFill>
                <a:effectLst/>
                <a:uLnTx/>
                <a:uFillTx/>
                <a:latin typeface="Calibri" panose="020F0502020204030204"/>
                <a:ea typeface="+mn-ea"/>
                <a:cs typeface="+mn-cs"/>
              </a:rPr>
              <a:t>Account Activity</a:t>
            </a:r>
          </a:p>
        </p:txBody>
      </p:sp>
      <p:sp>
        <p:nvSpPr>
          <p:cNvPr id="83" name="Rectangle 82"/>
          <p:cNvSpPr/>
          <p:nvPr/>
        </p:nvSpPr>
        <p:spPr>
          <a:xfrm>
            <a:off x="449549" y="1974048"/>
            <a:ext cx="1220280" cy="440394"/>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5B9BD5"/>
                </a:solidFill>
                <a:effectLst/>
                <a:uLnTx/>
                <a:uFillTx/>
                <a:latin typeface="Calibri" panose="020F0502020204030204"/>
                <a:ea typeface="+mn-ea"/>
                <a:cs typeface="+mn-cs"/>
              </a:rPr>
              <a:t>Controllers</a:t>
            </a:r>
          </a:p>
        </p:txBody>
      </p:sp>
      <p:sp>
        <p:nvSpPr>
          <p:cNvPr id="84" name="Rectangle 83"/>
          <p:cNvSpPr/>
          <p:nvPr/>
        </p:nvSpPr>
        <p:spPr>
          <a:xfrm>
            <a:off x="449547" y="2488231"/>
            <a:ext cx="1220280" cy="440394"/>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5B9BD5"/>
                </a:solidFill>
                <a:effectLst/>
                <a:uLnTx/>
                <a:uFillTx/>
                <a:latin typeface="Calibri" panose="020F0502020204030204"/>
                <a:ea typeface="+mn-ea"/>
                <a:cs typeface="+mn-cs"/>
              </a:rPr>
              <a:t>Assets</a:t>
            </a:r>
          </a:p>
        </p:txBody>
      </p:sp>
      <p:sp>
        <p:nvSpPr>
          <p:cNvPr id="85" name="Rectangle 84"/>
          <p:cNvSpPr/>
          <p:nvPr/>
        </p:nvSpPr>
        <p:spPr>
          <a:xfrm>
            <a:off x="449547" y="2984789"/>
            <a:ext cx="1220280" cy="440394"/>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5B9BD5"/>
                </a:solidFill>
                <a:effectLst/>
                <a:uLnTx/>
                <a:uFillTx/>
                <a:latin typeface="Calibri" panose="020F0502020204030204"/>
                <a:ea typeface="+mn-ea"/>
                <a:cs typeface="+mn-cs"/>
              </a:rPr>
              <a:t>Parameters</a:t>
            </a:r>
          </a:p>
        </p:txBody>
      </p:sp>
      <p:sp>
        <p:nvSpPr>
          <p:cNvPr id="86" name="Rectangle 85"/>
          <p:cNvSpPr/>
          <p:nvPr/>
        </p:nvSpPr>
        <p:spPr>
          <a:xfrm>
            <a:off x="2303357" y="1571166"/>
            <a:ext cx="2377979" cy="402882"/>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5B9BD5"/>
                </a:solidFill>
                <a:effectLst/>
                <a:uLnTx/>
                <a:uFillTx/>
                <a:latin typeface="Calibri" panose="020F0502020204030204"/>
                <a:ea typeface="+mn-ea"/>
                <a:cs typeface="+mn-cs"/>
              </a:rPr>
              <a:t>User Management</a:t>
            </a:r>
          </a:p>
        </p:txBody>
      </p:sp>
      <p:sp>
        <p:nvSpPr>
          <p:cNvPr id="87" name="Rectangle 86"/>
          <p:cNvSpPr/>
          <p:nvPr/>
        </p:nvSpPr>
        <p:spPr>
          <a:xfrm>
            <a:off x="154558" y="6165287"/>
            <a:ext cx="1220280" cy="342999"/>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5B9BD5"/>
                </a:solidFill>
                <a:effectLst/>
                <a:uLnTx/>
                <a:uFillTx/>
                <a:latin typeface="Calibri" panose="020F0502020204030204"/>
                <a:ea typeface="+mn-ea"/>
                <a:cs typeface="+mn-cs"/>
              </a:rPr>
              <a:t>Trends</a:t>
            </a:r>
          </a:p>
        </p:txBody>
      </p:sp>
      <p:sp>
        <p:nvSpPr>
          <p:cNvPr id="88" name="Rectangle 87"/>
          <p:cNvSpPr/>
          <p:nvPr/>
        </p:nvSpPr>
        <p:spPr>
          <a:xfrm>
            <a:off x="2303356" y="4071319"/>
            <a:ext cx="2377978" cy="379898"/>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5B9BD5"/>
                </a:solidFill>
                <a:effectLst/>
                <a:uLnTx/>
                <a:uFillTx/>
                <a:latin typeface="Calibri" panose="020F0502020204030204"/>
                <a:ea typeface="+mn-ea"/>
                <a:cs typeface="+mn-cs"/>
              </a:rPr>
              <a:t>File Management</a:t>
            </a:r>
          </a:p>
        </p:txBody>
      </p:sp>
      <p:sp>
        <p:nvSpPr>
          <p:cNvPr id="89" name="Rectangle 88"/>
          <p:cNvSpPr/>
          <p:nvPr/>
        </p:nvSpPr>
        <p:spPr>
          <a:xfrm>
            <a:off x="2303356" y="3551993"/>
            <a:ext cx="2377978" cy="425127"/>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5B9BD5"/>
                </a:solidFill>
                <a:effectLst/>
                <a:uLnTx/>
                <a:uFillTx/>
                <a:latin typeface="Calibri" panose="020F0502020204030204"/>
                <a:ea typeface="+mn-ea"/>
                <a:cs typeface="+mn-cs"/>
              </a:rPr>
              <a:t>Value Projects</a:t>
            </a:r>
          </a:p>
        </p:txBody>
      </p:sp>
      <p:sp>
        <p:nvSpPr>
          <p:cNvPr id="90" name="Rectangle 89"/>
          <p:cNvSpPr/>
          <p:nvPr/>
        </p:nvSpPr>
        <p:spPr>
          <a:xfrm>
            <a:off x="2303356" y="1140281"/>
            <a:ext cx="2392000" cy="335606"/>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5B9BD5"/>
                </a:solidFill>
                <a:effectLst/>
                <a:uLnTx/>
                <a:uFillTx/>
                <a:latin typeface="Calibri" panose="020F0502020204030204"/>
                <a:ea typeface="+mn-ea"/>
                <a:cs typeface="+mn-cs"/>
              </a:rPr>
              <a:t>Account Management</a:t>
            </a:r>
          </a:p>
        </p:txBody>
      </p:sp>
      <p:sp>
        <p:nvSpPr>
          <p:cNvPr id="91" name="Rectangle 90"/>
          <p:cNvSpPr/>
          <p:nvPr/>
        </p:nvSpPr>
        <p:spPr>
          <a:xfrm>
            <a:off x="154558" y="5657361"/>
            <a:ext cx="1225063" cy="342999"/>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5B9BD5"/>
                </a:solidFill>
                <a:effectLst/>
                <a:uLnTx/>
                <a:uFillTx/>
                <a:latin typeface="Calibri" panose="020F0502020204030204"/>
                <a:ea typeface="+mn-ea"/>
                <a:cs typeface="+mn-cs"/>
              </a:rPr>
              <a:t>Analytics</a:t>
            </a:r>
          </a:p>
        </p:txBody>
      </p:sp>
      <p:sp>
        <p:nvSpPr>
          <p:cNvPr id="92" name="Rectangle 91"/>
          <p:cNvSpPr/>
          <p:nvPr/>
        </p:nvSpPr>
        <p:spPr>
          <a:xfrm>
            <a:off x="2303356" y="2048944"/>
            <a:ext cx="2377980" cy="404523"/>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5B9BD5"/>
                </a:solidFill>
                <a:effectLst/>
                <a:uLnTx/>
                <a:uFillTx/>
                <a:latin typeface="Calibri" panose="020F0502020204030204"/>
                <a:ea typeface="+mn-ea"/>
                <a:cs typeface="+mn-cs"/>
              </a:rPr>
              <a:t>Role Management</a:t>
            </a:r>
          </a:p>
        </p:txBody>
      </p:sp>
      <p:sp>
        <p:nvSpPr>
          <p:cNvPr id="93" name="Rectangle 92"/>
          <p:cNvSpPr/>
          <p:nvPr/>
        </p:nvSpPr>
        <p:spPr>
          <a:xfrm>
            <a:off x="6782260" y="1137035"/>
            <a:ext cx="2374246" cy="2126968"/>
          </a:xfrm>
          <a:prstGeom prst="rect">
            <a:avLst/>
          </a:prstGeom>
          <a:noFill/>
          <a:ln w="12700" cap="flat" cmpd="sng" algn="ctr">
            <a:solidFill>
              <a:srgbClr val="5B9BD5">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5B9BD5"/>
                </a:solidFill>
                <a:effectLst/>
                <a:uLnTx/>
                <a:uFillTx/>
                <a:latin typeface="Calibri" panose="020F0502020204030204"/>
                <a:ea typeface="+mn-ea"/>
                <a:cs typeface="+mn-cs"/>
              </a:rPr>
              <a:t>Reports</a:t>
            </a:r>
          </a:p>
        </p:txBody>
      </p:sp>
      <p:sp>
        <p:nvSpPr>
          <p:cNvPr id="94" name="Rectangle 93"/>
          <p:cNvSpPr/>
          <p:nvPr/>
        </p:nvSpPr>
        <p:spPr>
          <a:xfrm>
            <a:off x="2303356" y="3035011"/>
            <a:ext cx="2392000" cy="412193"/>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5B9BD5"/>
                </a:solidFill>
                <a:effectLst/>
                <a:uLnTx/>
                <a:uFillTx/>
                <a:latin typeface="Calibri" panose="020F0502020204030204"/>
                <a:ea typeface="+mn-ea"/>
                <a:cs typeface="+mn-cs"/>
              </a:rPr>
              <a:t>Inventory Management</a:t>
            </a:r>
          </a:p>
        </p:txBody>
      </p:sp>
      <p:sp>
        <p:nvSpPr>
          <p:cNvPr id="95" name="Rectangle 94"/>
          <p:cNvSpPr/>
          <p:nvPr/>
        </p:nvSpPr>
        <p:spPr>
          <a:xfrm>
            <a:off x="6782260" y="3354730"/>
            <a:ext cx="2374246" cy="3213585"/>
          </a:xfrm>
          <a:prstGeom prst="rect">
            <a:avLst/>
          </a:prstGeom>
          <a:noFill/>
          <a:ln w="12700" cap="flat" cmpd="sng" algn="ctr">
            <a:solidFill>
              <a:srgbClr val="5B9BD5">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5B9BD5"/>
                </a:solidFill>
                <a:effectLst/>
                <a:uLnTx/>
                <a:uFillTx/>
                <a:latin typeface="Calibri" panose="020F0502020204030204"/>
                <a:ea typeface="+mn-ea"/>
                <a:cs typeface="+mn-cs"/>
              </a:rPr>
              <a:t>Charts</a:t>
            </a:r>
          </a:p>
        </p:txBody>
      </p:sp>
      <p:sp>
        <p:nvSpPr>
          <p:cNvPr id="96" name="Rectangle 95"/>
          <p:cNvSpPr/>
          <p:nvPr/>
        </p:nvSpPr>
        <p:spPr>
          <a:xfrm>
            <a:off x="6979230" y="3682734"/>
            <a:ext cx="1937609" cy="371608"/>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5B9BD5"/>
                </a:solidFill>
                <a:effectLst/>
                <a:uLnTx/>
                <a:uFillTx/>
                <a:latin typeface="Calibri" panose="020F0502020204030204"/>
                <a:ea typeface="+mn-ea"/>
                <a:cs typeface="+mn-cs"/>
              </a:rPr>
              <a:t>Line Chart</a:t>
            </a:r>
          </a:p>
        </p:txBody>
      </p:sp>
      <p:sp>
        <p:nvSpPr>
          <p:cNvPr id="97" name="Rectangle 96"/>
          <p:cNvSpPr/>
          <p:nvPr/>
        </p:nvSpPr>
        <p:spPr>
          <a:xfrm>
            <a:off x="6977796" y="5398697"/>
            <a:ext cx="1969154" cy="384927"/>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5B9BD5"/>
                </a:solidFill>
                <a:effectLst/>
                <a:uLnTx/>
                <a:uFillTx/>
                <a:latin typeface="Calibri" panose="020F0502020204030204"/>
                <a:ea typeface="+mn-ea"/>
                <a:cs typeface="+mn-cs"/>
              </a:rPr>
              <a:t>Perf History</a:t>
            </a:r>
          </a:p>
        </p:txBody>
      </p:sp>
      <p:sp>
        <p:nvSpPr>
          <p:cNvPr id="98" name="Rectangle 97"/>
          <p:cNvSpPr/>
          <p:nvPr/>
        </p:nvSpPr>
        <p:spPr>
          <a:xfrm>
            <a:off x="6977796" y="4986721"/>
            <a:ext cx="1969153" cy="371608"/>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5B9BD5"/>
                </a:solidFill>
                <a:effectLst/>
                <a:uLnTx/>
                <a:uFillTx/>
                <a:latin typeface="Calibri" panose="020F0502020204030204"/>
                <a:ea typeface="+mn-ea"/>
                <a:cs typeface="+mn-cs"/>
              </a:rPr>
              <a:t>Health Ind.</a:t>
            </a:r>
          </a:p>
        </p:txBody>
      </p:sp>
      <p:sp>
        <p:nvSpPr>
          <p:cNvPr id="99" name="Rectangle 98"/>
          <p:cNvSpPr/>
          <p:nvPr/>
        </p:nvSpPr>
        <p:spPr>
          <a:xfrm>
            <a:off x="6978383" y="4127616"/>
            <a:ext cx="1956237" cy="371608"/>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5B9BD5"/>
                </a:solidFill>
                <a:effectLst/>
                <a:uLnTx/>
                <a:uFillTx/>
                <a:latin typeface="Calibri" panose="020F0502020204030204"/>
                <a:ea typeface="+mn-ea"/>
                <a:cs typeface="+mn-cs"/>
              </a:rPr>
              <a:t>Pie Chart</a:t>
            </a:r>
          </a:p>
        </p:txBody>
      </p:sp>
      <p:sp>
        <p:nvSpPr>
          <p:cNvPr id="100" name="Rectangle 99"/>
          <p:cNvSpPr/>
          <p:nvPr/>
        </p:nvSpPr>
        <p:spPr>
          <a:xfrm>
            <a:off x="6977796" y="4597481"/>
            <a:ext cx="1969153" cy="348884"/>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5B9BD5"/>
                </a:solidFill>
                <a:effectLst/>
                <a:uLnTx/>
                <a:uFillTx/>
                <a:latin typeface="Calibri" panose="020F0502020204030204"/>
                <a:ea typeface="+mn-ea"/>
                <a:cs typeface="+mn-cs"/>
              </a:rPr>
              <a:t>Alarms</a:t>
            </a:r>
          </a:p>
        </p:txBody>
      </p:sp>
      <p:sp>
        <p:nvSpPr>
          <p:cNvPr id="101" name="Rectangle 100"/>
          <p:cNvSpPr/>
          <p:nvPr/>
        </p:nvSpPr>
        <p:spPr>
          <a:xfrm>
            <a:off x="6977796" y="5822338"/>
            <a:ext cx="1969153" cy="358120"/>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err="1">
                <a:ln>
                  <a:noFill/>
                </a:ln>
                <a:solidFill>
                  <a:srgbClr val="5B9BD5"/>
                </a:solidFill>
                <a:effectLst/>
                <a:uLnTx/>
                <a:uFillTx/>
                <a:latin typeface="Calibri" panose="020F0502020204030204"/>
                <a:ea typeface="+mn-ea"/>
                <a:cs typeface="+mn-cs"/>
              </a:rPr>
              <a:t>Coord</a:t>
            </a:r>
            <a:r>
              <a:rPr kumimoji="0" lang="en-US" sz="1400" b="1" i="0" u="none" strike="noStrike" kern="0" cap="none" spc="0" normalizeH="0" baseline="0" noProof="0" dirty="0">
                <a:ln>
                  <a:noFill/>
                </a:ln>
                <a:solidFill>
                  <a:srgbClr val="5B9BD5"/>
                </a:solidFill>
                <a:effectLst/>
                <a:uLnTx/>
                <a:uFillTx/>
                <a:latin typeface="Calibri" panose="020F0502020204030204"/>
                <a:ea typeface="+mn-ea"/>
                <a:cs typeface="+mn-cs"/>
              </a:rPr>
              <a:t>. Phosphate</a:t>
            </a:r>
          </a:p>
        </p:txBody>
      </p:sp>
      <p:sp>
        <p:nvSpPr>
          <p:cNvPr id="102" name="Rectangle 101"/>
          <p:cNvSpPr/>
          <p:nvPr/>
        </p:nvSpPr>
        <p:spPr>
          <a:xfrm>
            <a:off x="202437" y="1144278"/>
            <a:ext cx="1782539" cy="2459542"/>
          </a:xfrm>
          <a:prstGeom prst="rect">
            <a:avLst/>
          </a:prstGeom>
          <a:noFill/>
          <a:ln w="12700" cap="flat" cmpd="sng" algn="ctr">
            <a:solidFill>
              <a:srgbClr val="5B9BD5">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5B9BD5"/>
                </a:solidFill>
                <a:effectLst/>
                <a:uLnTx/>
                <a:uFillTx/>
                <a:latin typeface="Calibri" panose="020F0502020204030204"/>
                <a:ea typeface="+mn-ea"/>
                <a:cs typeface="+mn-cs"/>
              </a:rPr>
              <a:t>Asset Management</a:t>
            </a:r>
          </a:p>
        </p:txBody>
      </p:sp>
      <p:sp>
        <p:nvSpPr>
          <p:cNvPr id="103" name="Rectangle 102"/>
          <p:cNvSpPr/>
          <p:nvPr/>
        </p:nvSpPr>
        <p:spPr>
          <a:xfrm>
            <a:off x="6978605" y="6231851"/>
            <a:ext cx="1951357" cy="307114"/>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5B9BD5"/>
                </a:solidFill>
                <a:effectLst/>
                <a:uLnTx/>
                <a:uFillTx/>
                <a:latin typeface="Calibri" panose="020F0502020204030204"/>
                <a:ea typeface="+mn-ea"/>
                <a:cs typeface="+mn-cs"/>
              </a:rPr>
              <a:t>…</a:t>
            </a:r>
          </a:p>
        </p:txBody>
      </p:sp>
      <p:sp>
        <p:nvSpPr>
          <p:cNvPr id="104" name="Rectangle 103"/>
          <p:cNvSpPr/>
          <p:nvPr/>
        </p:nvSpPr>
        <p:spPr>
          <a:xfrm>
            <a:off x="4894140" y="1549423"/>
            <a:ext cx="1624192" cy="342999"/>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5B9BD5"/>
                </a:solidFill>
                <a:effectLst/>
                <a:uLnTx/>
                <a:uFillTx/>
                <a:latin typeface="Calibri" panose="020F0502020204030204"/>
                <a:ea typeface="+mn-ea"/>
                <a:cs typeface="+mn-cs"/>
              </a:rPr>
              <a:t>Alarms</a:t>
            </a:r>
          </a:p>
        </p:txBody>
      </p:sp>
      <p:sp>
        <p:nvSpPr>
          <p:cNvPr id="105" name="Rectangle 104"/>
          <p:cNvSpPr/>
          <p:nvPr/>
        </p:nvSpPr>
        <p:spPr>
          <a:xfrm>
            <a:off x="4894140" y="1995709"/>
            <a:ext cx="1624192" cy="342999"/>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5B9BD5"/>
                </a:solidFill>
                <a:effectLst/>
                <a:uLnTx/>
                <a:uFillTx/>
                <a:latin typeface="Calibri" panose="020F0502020204030204"/>
                <a:ea typeface="+mn-ea"/>
                <a:cs typeface="+mn-cs"/>
              </a:rPr>
              <a:t>Comments</a:t>
            </a:r>
          </a:p>
        </p:txBody>
      </p:sp>
      <p:sp>
        <p:nvSpPr>
          <p:cNvPr id="106" name="Rectangle 105"/>
          <p:cNvSpPr/>
          <p:nvPr/>
        </p:nvSpPr>
        <p:spPr>
          <a:xfrm>
            <a:off x="4894140" y="2416699"/>
            <a:ext cx="1624192" cy="342999"/>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5B9BD5"/>
                </a:solidFill>
                <a:effectLst/>
                <a:uLnTx/>
                <a:uFillTx/>
                <a:latin typeface="Calibri" panose="020F0502020204030204"/>
                <a:ea typeface="+mn-ea"/>
                <a:cs typeface="+mn-cs"/>
              </a:rPr>
              <a:t>Annotations</a:t>
            </a:r>
          </a:p>
        </p:txBody>
      </p:sp>
      <p:sp>
        <p:nvSpPr>
          <p:cNvPr id="107" name="Rectangle 106"/>
          <p:cNvSpPr/>
          <p:nvPr/>
        </p:nvSpPr>
        <p:spPr>
          <a:xfrm>
            <a:off x="4894140" y="2842733"/>
            <a:ext cx="1624192" cy="342999"/>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5B9BD5"/>
                </a:solidFill>
                <a:effectLst/>
                <a:uLnTx/>
                <a:uFillTx/>
                <a:latin typeface="Calibri" panose="020F0502020204030204"/>
                <a:ea typeface="+mn-ea"/>
                <a:cs typeface="+mn-cs"/>
              </a:rPr>
              <a:t>Missed Updates</a:t>
            </a:r>
          </a:p>
        </p:txBody>
      </p:sp>
      <p:sp>
        <p:nvSpPr>
          <p:cNvPr id="108" name="Rectangle 107"/>
          <p:cNvSpPr/>
          <p:nvPr/>
        </p:nvSpPr>
        <p:spPr>
          <a:xfrm>
            <a:off x="6873090" y="2311133"/>
            <a:ext cx="2161797" cy="371608"/>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5B9BD5"/>
                </a:solidFill>
                <a:effectLst/>
                <a:uLnTx/>
                <a:uFillTx/>
                <a:latin typeface="Calibri" panose="020F0502020204030204"/>
                <a:ea typeface="+mn-ea"/>
                <a:cs typeface="+mn-cs"/>
              </a:rPr>
              <a:t>Report Generation</a:t>
            </a:r>
          </a:p>
        </p:txBody>
      </p:sp>
      <p:sp>
        <p:nvSpPr>
          <p:cNvPr id="109" name="Rectangle 108"/>
          <p:cNvSpPr/>
          <p:nvPr/>
        </p:nvSpPr>
        <p:spPr>
          <a:xfrm>
            <a:off x="6873090" y="1899212"/>
            <a:ext cx="2161797" cy="371608"/>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5B9BD5"/>
                </a:solidFill>
                <a:effectLst/>
                <a:uLnTx/>
                <a:uFillTx/>
                <a:latin typeface="Calibri" panose="020F0502020204030204"/>
                <a:ea typeface="+mn-ea"/>
                <a:cs typeface="+mn-cs"/>
              </a:rPr>
              <a:t>Reports Management</a:t>
            </a:r>
          </a:p>
        </p:txBody>
      </p:sp>
      <p:sp>
        <p:nvSpPr>
          <p:cNvPr id="110" name="Rectangle 109"/>
          <p:cNvSpPr/>
          <p:nvPr/>
        </p:nvSpPr>
        <p:spPr>
          <a:xfrm>
            <a:off x="6873090" y="1491524"/>
            <a:ext cx="2161797" cy="371608"/>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5B9BD5"/>
                </a:solidFill>
                <a:effectLst/>
                <a:uLnTx/>
                <a:uFillTx/>
                <a:latin typeface="Calibri" panose="020F0502020204030204"/>
                <a:ea typeface="+mn-ea"/>
                <a:cs typeface="+mn-cs"/>
              </a:rPr>
              <a:t>Reports Definition</a:t>
            </a:r>
          </a:p>
        </p:txBody>
      </p:sp>
      <p:sp>
        <p:nvSpPr>
          <p:cNvPr id="111" name="Rectangle 110"/>
          <p:cNvSpPr/>
          <p:nvPr/>
        </p:nvSpPr>
        <p:spPr>
          <a:xfrm>
            <a:off x="6873090" y="2749457"/>
            <a:ext cx="2161797" cy="371608"/>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5B9BD5"/>
                </a:solidFill>
                <a:effectLst/>
                <a:uLnTx/>
                <a:uFillTx/>
                <a:latin typeface="Calibri" panose="020F0502020204030204"/>
                <a:ea typeface="+mn-ea"/>
                <a:cs typeface="+mn-cs"/>
              </a:rPr>
              <a:t>Report Distribution</a:t>
            </a:r>
          </a:p>
        </p:txBody>
      </p:sp>
      <p:sp>
        <p:nvSpPr>
          <p:cNvPr id="112" name="Rectangle 111"/>
          <p:cNvSpPr/>
          <p:nvPr/>
        </p:nvSpPr>
        <p:spPr>
          <a:xfrm>
            <a:off x="444489" y="1473703"/>
            <a:ext cx="1220280" cy="440394"/>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5B9BD5"/>
                </a:solidFill>
                <a:effectLst/>
                <a:uLnTx/>
                <a:uFillTx/>
                <a:latin typeface="Calibri" panose="020F0502020204030204"/>
                <a:ea typeface="+mn-ea"/>
                <a:cs typeface="+mn-cs"/>
              </a:rPr>
              <a:t>Sites</a:t>
            </a:r>
          </a:p>
        </p:txBody>
      </p:sp>
      <p:sp>
        <p:nvSpPr>
          <p:cNvPr id="113" name="Rectangle 112"/>
          <p:cNvSpPr/>
          <p:nvPr/>
        </p:nvSpPr>
        <p:spPr>
          <a:xfrm>
            <a:off x="154558" y="4627451"/>
            <a:ext cx="2609815" cy="342999"/>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5B9BD5"/>
                </a:solidFill>
                <a:effectLst/>
                <a:uLnTx/>
                <a:uFillTx/>
                <a:latin typeface="Calibri" panose="020F0502020204030204"/>
                <a:ea typeface="+mn-ea"/>
                <a:cs typeface="+mn-cs"/>
              </a:rPr>
              <a:t>Asset Data</a:t>
            </a:r>
          </a:p>
        </p:txBody>
      </p:sp>
      <p:sp>
        <p:nvSpPr>
          <p:cNvPr id="114" name="Rectangle 113"/>
          <p:cNvSpPr/>
          <p:nvPr/>
        </p:nvSpPr>
        <p:spPr>
          <a:xfrm>
            <a:off x="154558" y="5069697"/>
            <a:ext cx="2609815" cy="342999"/>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5B9BD5"/>
                </a:solidFill>
                <a:effectLst/>
                <a:uLnTx/>
                <a:uFillTx/>
                <a:latin typeface="Calibri" panose="020F0502020204030204"/>
                <a:ea typeface="+mn-ea"/>
                <a:cs typeface="+mn-cs"/>
              </a:rPr>
              <a:t>Time Series Data</a:t>
            </a:r>
          </a:p>
        </p:txBody>
      </p:sp>
      <p:sp>
        <p:nvSpPr>
          <p:cNvPr id="119" name="object 4"/>
          <p:cNvSpPr/>
          <p:nvPr/>
        </p:nvSpPr>
        <p:spPr>
          <a:xfrm>
            <a:off x="9341303" y="861386"/>
            <a:ext cx="2837444" cy="5996614"/>
          </a:xfrm>
          <a:custGeom>
            <a:avLst/>
            <a:gdLst/>
            <a:ahLst/>
            <a:cxnLst/>
            <a:rect l="l" t="t" r="r" b="b"/>
            <a:pathLst>
              <a:path w="4889500" h="9753600">
                <a:moveTo>
                  <a:pt x="0" y="9753600"/>
                </a:moveTo>
                <a:lnTo>
                  <a:pt x="4889500" y="9753600"/>
                </a:lnTo>
                <a:lnTo>
                  <a:pt x="4889500" y="0"/>
                </a:lnTo>
                <a:lnTo>
                  <a:pt x="0" y="0"/>
                </a:lnTo>
                <a:lnTo>
                  <a:pt x="0" y="9753600"/>
                </a:lnTo>
                <a:close/>
              </a:path>
            </a:pathLst>
          </a:custGeom>
          <a:solidFill>
            <a:schemeClr val="tx1">
              <a:lumMod val="60000"/>
              <a:lumOff val="40000"/>
            </a:schemeClr>
          </a:solidFill>
        </p:spPr>
        <p:txBody>
          <a:bodyPr wrap="square" lIns="0" tIns="0" rIns="0" bIns="0" rtlCol="0"/>
          <a:lstStyle/>
          <a:p>
            <a:endParaRPr sz="1266"/>
          </a:p>
        </p:txBody>
      </p:sp>
    </p:spTree>
    <p:extLst>
      <p:ext uri="{BB962C8B-B14F-4D97-AF65-F5344CB8AC3E}">
        <p14:creationId xmlns:p14="http://schemas.microsoft.com/office/powerpoint/2010/main" val="574394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4628383" y="3200751"/>
            <a:ext cx="2834378" cy="519981"/>
          </a:xfrm>
          <a:prstGeom prst="rect">
            <a:avLst/>
          </a:prstGeom>
          <a:solidFill>
            <a:schemeClr val="tx1">
              <a:lumMod val="60000"/>
              <a:lumOff val="40000"/>
            </a:schemeClr>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latin typeface="Arial" panose="020B0604020202020204" pitchFamily="34" charset="0"/>
                <a:cs typeface="Arial" panose="020B0604020202020204" pitchFamily="34" charset="0"/>
              </a:rPr>
              <a:t>Data Federation </a:t>
            </a:r>
            <a:br>
              <a:rPr lang="en-US" sz="1600" b="1" dirty="0">
                <a:solidFill>
                  <a:schemeClr val="bg1"/>
                </a:solidFill>
                <a:latin typeface="Arial" panose="020B0604020202020204" pitchFamily="34" charset="0"/>
                <a:cs typeface="Arial" panose="020B0604020202020204" pitchFamily="34" charset="0"/>
              </a:rPr>
            </a:br>
            <a:r>
              <a:rPr lang="en-US" sz="1600" b="1" dirty="0">
                <a:solidFill>
                  <a:schemeClr val="bg1"/>
                </a:solidFill>
                <a:latin typeface="Arial" panose="020B0604020202020204" pitchFamily="34" charset="0"/>
                <a:cs typeface="Arial" panose="020B0604020202020204" pitchFamily="34" charset="0"/>
              </a:rPr>
              <a:t>Services</a:t>
            </a:r>
          </a:p>
        </p:txBody>
      </p:sp>
      <p:sp>
        <p:nvSpPr>
          <p:cNvPr id="76" name="Rectangle 75"/>
          <p:cNvSpPr/>
          <p:nvPr/>
        </p:nvSpPr>
        <p:spPr>
          <a:xfrm>
            <a:off x="4514511" y="1567057"/>
            <a:ext cx="1611185" cy="1282958"/>
          </a:xfrm>
          <a:prstGeom prst="rect">
            <a:avLst/>
          </a:prstGeom>
          <a:solidFill>
            <a:schemeClr val="tx1">
              <a:lumMod val="60000"/>
              <a:lumOff val="40000"/>
            </a:schemeClr>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bg1"/>
                </a:solidFill>
                <a:latin typeface="Arial" panose="020B0604020202020204" pitchFamily="34" charset="0"/>
                <a:cs typeface="Arial" panose="020B0604020202020204" pitchFamily="34" charset="0"/>
              </a:rPr>
              <a:t>Reporting Services</a:t>
            </a:r>
          </a:p>
        </p:txBody>
      </p:sp>
      <p:sp>
        <p:nvSpPr>
          <p:cNvPr id="33" name="object 4"/>
          <p:cNvSpPr/>
          <p:nvPr/>
        </p:nvSpPr>
        <p:spPr>
          <a:xfrm>
            <a:off x="0" y="0"/>
            <a:ext cx="12178747" cy="861386"/>
          </a:xfrm>
          <a:custGeom>
            <a:avLst/>
            <a:gdLst/>
            <a:ahLst/>
            <a:cxnLst/>
            <a:rect l="l" t="t" r="r" b="b"/>
            <a:pathLst>
              <a:path w="4889500" h="9753600">
                <a:moveTo>
                  <a:pt x="0" y="9753600"/>
                </a:moveTo>
                <a:lnTo>
                  <a:pt x="4889500" y="9753600"/>
                </a:lnTo>
                <a:lnTo>
                  <a:pt x="4889500" y="0"/>
                </a:lnTo>
                <a:lnTo>
                  <a:pt x="0" y="0"/>
                </a:lnTo>
                <a:lnTo>
                  <a:pt x="0" y="9753600"/>
                </a:lnTo>
                <a:close/>
              </a:path>
            </a:pathLst>
          </a:custGeom>
          <a:solidFill>
            <a:schemeClr val="tx1">
              <a:lumMod val="60000"/>
              <a:lumOff val="40000"/>
            </a:schemeClr>
          </a:solidFill>
        </p:spPr>
        <p:txBody>
          <a:bodyPr wrap="square" lIns="0" tIns="0" rIns="0" bIns="0" rtlCol="0"/>
          <a:lstStyle/>
          <a:p>
            <a:endParaRPr sz="1266"/>
          </a:p>
        </p:txBody>
      </p:sp>
      <p:sp>
        <p:nvSpPr>
          <p:cNvPr id="34" name="object 5"/>
          <p:cNvSpPr/>
          <p:nvPr/>
        </p:nvSpPr>
        <p:spPr>
          <a:xfrm>
            <a:off x="11191836" y="147556"/>
            <a:ext cx="607219" cy="606326"/>
          </a:xfrm>
          <a:custGeom>
            <a:avLst/>
            <a:gdLst/>
            <a:ahLst/>
            <a:cxnLst/>
            <a:rect l="l" t="t" r="r" b="b"/>
            <a:pathLst>
              <a:path w="863600" h="862330">
                <a:moveTo>
                  <a:pt x="431825" y="0"/>
                </a:moveTo>
                <a:lnTo>
                  <a:pt x="384850" y="2539"/>
                </a:lnTo>
                <a:lnTo>
                  <a:pt x="339321" y="8889"/>
                </a:lnTo>
                <a:lnTo>
                  <a:pt x="295504" y="21589"/>
                </a:lnTo>
                <a:lnTo>
                  <a:pt x="253666" y="38099"/>
                </a:lnTo>
                <a:lnTo>
                  <a:pt x="214071" y="58419"/>
                </a:lnTo>
                <a:lnTo>
                  <a:pt x="176985" y="82549"/>
                </a:lnTo>
                <a:lnTo>
                  <a:pt x="142675" y="110489"/>
                </a:lnTo>
                <a:lnTo>
                  <a:pt x="111406" y="142239"/>
                </a:lnTo>
                <a:lnTo>
                  <a:pt x="83444" y="176529"/>
                </a:lnTo>
                <a:lnTo>
                  <a:pt x="59054" y="213359"/>
                </a:lnTo>
                <a:lnTo>
                  <a:pt x="38503" y="252729"/>
                </a:lnTo>
                <a:lnTo>
                  <a:pt x="22057" y="294639"/>
                </a:lnTo>
                <a:lnTo>
                  <a:pt x="9980" y="339089"/>
                </a:lnTo>
                <a:lnTo>
                  <a:pt x="2539" y="384809"/>
                </a:lnTo>
                <a:lnTo>
                  <a:pt x="0" y="430529"/>
                </a:lnTo>
                <a:lnTo>
                  <a:pt x="2539" y="478789"/>
                </a:lnTo>
                <a:lnTo>
                  <a:pt x="9980" y="524509"/>
                </a:lnTo>
                <a:lnTo>
                  <a:pt x="22057" y="567689"/>
                </a:lnTo>
                <a:lnTo>
                  <a:pt x="38503" y="609599"/>
                </a:lnTo>
                <a:lnTo>
                  <a:pt x="59054" y="648969"/>
                </a:lnTo>
                <a:lnTo>
                  <a:pt x="83444" y="687069"/>
                </a:lnTo>
                <a:lnTo>
                  <a:pt x="111406" y="721359"/>
                </a:lnTo>
                <a:lnTo>
                  <a:pt x="142675" y="751839"/>
                </a:lnTo>
                <a:lnTo>
                  <a:pt x="176985" y="779779"/>
                </a:lnTo>
                <a:lnTo>
                  <a:pt x="214071" y="803909"/>
                </a:lnTo>
                <a:lnTo>
                  <a:pt x="253666" y="824229"/>
                </a:lnTo>
                <a:lnTo>
                  <a:pt x="295504" y="840739"/>
                </a:lnTo>
                <a:lnTo>
                  <a:pt x="339321" y="853439"/>
                </a:lnTo>
                <a:lnTo>
                  <a:pt x="384850" y="861059"/>
                </a:lnTo>
                <a:lnTo>
                  <a:pt x="431825" y="862329"/>
                </a:lnTo>
                <a:lnTo>
                  <a:pt x="478791" y="861059"/>
                </a:lnTo>
                <a:lnTo>
                  <a:pt x="524311" y="853439"/>
                </a:lnTo>
                <a:lnTo>
                  <a:pt x="563740" y="842009"/>
                </a:lnTo>
                <a:lnTo>
                  <a:pt x="431825" y="842009"/>
                </a:lnTo>
                <a:lnTo>
                  <a:pt x="383835" y="839469"/>
                </a:lnTo>
                <a:lnTo>
                  <a:pt x="337472" y="831849"/>
                </a:lnTo>
                <a:lnTo>
                  <a:pt x="293043" y="819149"/>
                </a:lnTo>
                <a:lnTo>
                  <a:pt x="250858" y="801369"/>
                </a:lnTo>
                <a:lnTo>
                  <a:pt x="211226" y="778509"/>
                </a:lnTo>
                <a:lnTo>
                  <a:pt x="174455" y="751839"/>
                </a:lnTo>
                <a:lnTo>
                  <a:pt x="140854" y="722629"/>
                </a:lnTo>
                <a:lnTo>
                  <a:pt x="110731" y="688339"/>
                </a:lnTo>
                <a:lnTo>
                  <a:pt x="84395" y="651509"/>
                </a:lnTo>
                <a:lnTo>
                  <a:pt x="62156" y="612139"/>
                </a:lnTo>
                <a:lnTo>
                  <a:pt x="44321" y="570229"/>
                </a:lnTo>
                <a:lnTo>
                  <a:pt x="31200" y="525779"/>
                </a:lnTo>
                <a:lnTo>
                  <a:pt x="23101" y="478789"/>
                </a:lnTo>
                <a:lnTo>
                  <a:pt x="20332" y="430529"/>
                </a:lnTo>
                <a:lnTo>
                  <a:pt x="23101" y="383539"/>
                </a:lnTo>
                <a:lnTo>
                  <a:pt x="31200" y="336549"/>
                </a:lnTo>
                <a:lnTo>
                  <a:pt x="44321" y="292099"/>
                </a:lnTo>
                <a:lnTo>
                  <a:pt x="62156" y="250189"/>
                </a:lnTo>
                <a:lnTo>
                  <a:pt x="84395" y="210819"/>
                </a:lnTo>
                <a:lnTo>
                  <a:pt x="110731" y="173989"/>
                </a:lnTo>
                <a:lnTo>
                  <a:pt x="140854" y="139699"/>
                </a:lnTo>
                <a:lnTo>
                  <a:pt x="174455" y="110489"/>
                </a:lnTo>
                <a:lnTo>
                  <a:pt x="211226" y="83819"/>
                </a:lnTo>
                <a:lnTo>
                  <a:pt x="250858" y="60959"/>
                </a:lnTo>
                <a:lnTo>
                  <a:pt x="293043" y="43179"/>
                </a:lnTo>
                <a:lnTo>
                  <a:pt x="337472" y="30479"/>
                </a:lnTo>
                <a:lnTo>
                  <a:pt x="383835" y="22859"/>
                </a:lnTo>
                <a:lnTo>
                  <a:pt x="431825" y="19049"/>
                </a:lnTo>
                <a:lnTo>
                  <a:pt x="559359" y="19049"/>
                </a:lnTo>
                <a:lnTo>
                  <a:pt x="524311" y="8889"/>
                </a:lnTo>
                <a:lnTo>
                  <a:pt x="478791" y="2539"/>
                </a:lnTo>
                <a:lnTo>
                  <a:pt x="431825" y="0"/>
                </a:lnTo>
                <a:close/>
              </a:path>
              <a:path w="863600" h="862330">
                <a:moveTo>
                  <a:pt x="559359" y="19049"/>
                </a:moveTo>
                <a:lnTo>
                  <a:pt x="431825" y="19049"/>
                </a:lnTo>
                <a:lnTo>
                  <a:pt x="479812" y="22859"/>
                </a:lnTo>
                <a:lnTo>
                  <a:pt x="526171" y="30479"/>
                </a:lnTo>
                <a:lnTo>
                  <a:pt x="570596" y="43179"/>
                </a:lnTo>
                <a:lnTo>
                  <a:pt x="612776" y="62229"/>
                </a:lnTo>
                <a:lnTo>
                  <a:pt x="652403" y="83819"/>
                </a:lnTo>
                <a:lnTo>
                  <a:pt x="689170" y="110489"/>
                </a:lnTo>
                <a:lnTo>
                  <a:pt x="722766" y="140969"/>
                </a:lnTo>
                <a:lnTo>
                  <a:pt x="752884" y="173989"/>
                </a:lnTo>
                <a:lnTo>
                  <a:pt x="779215" y="210819"/>
                </a:lnTo>
                <a:lnTo>
                  <a:pt x="801451" y="250189"/>
                </a:lnTo>
                <a:lnTo>
                  <a:pt x="819283" y="293369"/>
                </a:lnTo>
                <a:lnTo>
                  <a:pt x="832401" y="336549"/>
                </a:lnTo>
                <a:lnTo>
                  <a:pt x="840499" y="383539"/>
                </a:lnTo>
                <a:lnTo>
                  <a:pt x="843267" y="430529"/>
                </a:lnTo>
                <a:lnTo>
                  <a:pt x="840499" y="478789"/>
                </a:lnTo>
                <a:lnTo>
                  <a:pt x="832401" y="525779"/>
                </a:lnTo>
                <a:lnTo>
                  <a:pt x="819283" y="570229"/>
                </a:lnTo>
                <a:lnTo>
                  <a:pt x="801451" y="612139"/>
                </a:lnTo>
                <a:lnTo>
                  <a:pt x="779215" y="651509"/>
                </a:lnTo>
                <a:lnTo>
                  <a:pt x="752884" y="688339"/>
                </a:lnTo>
                <a:lnTo>
                  <a:pt x="722766" y="722629"/>
                </a:lnTo>
                <a:lnTo>
                  <a:pt x="689170" y="751839"/>
                </a:lnTo>
                <a:lnTo>
                  <a:pt x="652403" y="778509"/>
                </a:lnTo>
                <a:lnTo>
                  <a:pt x="612776" y="801369"/>
                </a:lnTo>
                <a:lnTo>
                  <a:pt x="570596" y="819149"/>
                </a:lnTo>
                <a:lnTo>
                  <a:pt x="526171" y="831849"/>
                </a:lnTo>
                <a:lnTo>
                  <a:pt x="479812" y="839469"/>
                </a:lnTo>
                <a:lnTo>
                  <a:pt x="431825" y="842009"/>
                </a:lnTo>
                <a:lnTo>
                  <a:pt x="563740" y="842009"/>
                </a:lnTo>
                <a:lnTo>
                  <a:pt x="609953" y="824229"/>
                </a:lnTo>
                <a:lnTo>
                  <a:pt x="649543" y="803909"/>
                </a:lnTo>
                <a:lnTo>
                  <a:pt x="686625" y="779779"/>
                </a:lnTo>
                <a:lnTo>
                  <a:pt x="720932" y="751839"/>
                </a:lnTo>
                <a:lnTo>
                  <a:pt x="752198" y="721359"/>
                </a:lnTo>
                <a:lnTo>
                  <a:pt x="780158" y="687069"/>
                </a:lnTo>
                <a:lnTo>
                  <a:pt x="804546" y="648969"/>
                </a:lnTo>
                <a:lnTo>
                  <a:pt x="825097" y="609599"/>
                </a:lnTo>
                <a:lnTo>
                  <a:pt x="841543" y="567689"/>
                </a:lnTo>
                <a:lnTo>
                  <a:pt x="853619" y="524509"/>
                </a:lnTo>
                <a:lnTo>
                  <a:pt x="861060" y="478789"/>
                </a:lnTo>
                <a:lnTo>
                  <a:pt x="863599" y="430529"/>
                </a:lnTo>
                <a:lnTo>
                  <a:pt x="861060" y="384809"/>
                </a:lnTo>
                <a:lnTo>
                  <a:pt x="853619" y="339089"/>
                </a:lnTo>
                <a:lnTo>
                  <a:pt x="841543" y="294639"/>
                </a:lnTo>
                <a:lnTo>
                  <a:pt x="825097" y="252729"/>
                </a:lnTo>
                <a:lnTo>
                  <a:pt x="804546" y="213359"/>
                </a:lnTo>
                <a:lnTo>
                  <a:pt x="780158" y="176529"/>
                </a:lnTo>
                <a:lnTo>
                  <a:pt x="752198" y="142239"/>
                </a:lnTo>
                <a:lnTo>
                  <a:pt x="720932" y="110489"/>
                </a:lnTo>
                <a:lnTo>
                  <a:pt x="686625" y="82549"/>
                </a:lnTo>
                <a:lnTo>
                  <a:pt x="649543" y="58419"/>
                </a:lnTo>
                <a:lnTo>
                  <a:pt x="609953" y="38099"/>
                </a:lnTo>
                <a:lnTo>
                  <a:pt x="568121" y="21589"/>
                </a:lnTo>
                <a:lnTo>
                  <a:pt x="559359" y="19049"/>
                </a:lnTo>
                <a:close/>
              </a:path>
              <a:path w="863600" h="862330">
                <a:moveTo>
                  <a:pt x="311124" y="793749"/>
                </a:moveTo>
                <a:lnTo>
                  <a:pt x="309676" y="793749"/>
                </a:lnTo>
                <a:lnTo>
                  <a:pt x="308940" y="796289"/>
                </a:lnTo>
                <a:lnTo>
                  <a:pt x="309384" y="797559"/>
                </a:lnTo>
                <a:lnTo>
                  <a:pt x="309943" y="797559"/>
                </a:lnTo>
                <a:lnTo>
                  <a:pt x="325733" y="802639"/>
                </a:lnTo>
                <a:lnTo>
                  <a:pt x="352139" y="808989"/>
                </a:lnTo>
                <a:lnTo>
                  <a:pt x="387917" y="814069"/>
                </a:lnTo>
                <a:lnTo>
                  <a:pt x="431825" y="816609"/>
                </a:lnTo>
                <a:lnTo>
                  <a:pt x="477664" y="814069"/>
                </a:lnTo>
                <a:lnTo>
                  <a:pt x="515398" y="807719"/>
                </a:lnTo>
                <a:lnTo>
                  <a:pt x="403097" y="807719"/>
                </a:lnTo>
                <a:lnTo>
                  <a:pt x="369303" y="806449"/>
                </a:lnTo>
                <a:lnTo>
                  <a:pt x="341204" y="801369"/>
                </a:lnTo>
                <a:lnTo>
                  <a:pt x="311124" y="793749"/>
                </a:lnTo>
                <a:close/>
              </a:path>
              <a:path w="863600" h="862330">
                <a:moveTo>
                  <a:pt x="670336" y="730249"/>
                </a:moveTo>
                <a:lnTo>
                  <a:pt x="456920" y="730249"/>
                </a:lnTo>
                <a:lnTo>
                  <a:pt x="468669" y="732789"/>
                </a:lnTo>
                <a:lnTo>
                  <a:pt x="478159" y="739139"/>
                </a:lnTo>
                <a:lnTo>
                  <a:pt x="484504" y="748029"/>
                </a:lnTo>
                <a:lnTo>
                  <a:pt x="486816" y="760729"/>
                </a:lnTo>
                <a:lnTo>
                  <a:pt x="481138" y="778509"/>
                </a:lnTo>
                <a:lnTo>
                  <a:pt x="464697" y="793749"/>
                </a:lnTo>
                <a:lnTo>
                  <a:pt x="438387" y="803909"/>
                </a:lnTo>
                <a:lnTo>
                  <a:pt x="403097" y="807719"/>
                </a:lnTo>
                <a:lnTo>
                  <a:pt x="515398" y="807719"/>
                </a:lnTo>
                <a:lnTo>
                  <a:pt x="522945" y="806449"/>
                </a:lnTo>
                <a:lnTo>
                  <a:pt x="566839" y="792479"/>
                </a:lnTo>
                <a:lnTo>
                  <a:pt x="608519" y="774699"/>
                </a:lnTo>
                <a:lnTo>
                  <a:pt x="647157" y="750569"/>
                </a:lnTo>
                <a:lnTo>
                  <a:pt x="670336" y="730249"/>
                </a:lnTo>
                <a:close/>
              </a:path>
              <a:path w="863600" h="862330">
                <a:moveTo>
                  <a:pt x="69151" y="308609"/>
                </a:moveTo>
                <a:lnTo>
                  <a:pt x="65938" y="308609"/>
                </a:lnTo>
                <a:lnTo>
                  <a:pt x="62804" y="318769"/>
                </a:lnTo>
                <a:lnTo>
                  <a:pt x="56203" y="345439"/>
                </a:lnTo>
                <a:lnTo>
                  <a:pt x="49650" y="383539"/>
                </a:lnTo>
                <a:lnTo>
                  <a:pt x="46659" y="430529"/>
                </a:lnTo>
                <a:lnTo>
                  <a:pt x="49252" y="477519"/>
                </a:lnTo>
                <a:lnTo>
                  <a:pt x="57144" y="523239"/>
                </a:lnTo>
                <a:lnTo>
                  <a:pt x="70392" y="566419"/>
                </a:lnTo>
                <a:lnTo>
                  <a:pt x="89053" y="608329"/>
                </a:lnTo>
                <a:lnTo>
                  <a:pt x="113183" y="647699"/>
                </a:lnTo>
                <a:lnTo>
                  <a:pt x="142840" y="681989"/>
                </a:lnTo>
                <a:lnTo>
                  <a:pt x="178079" y="712469"/>
                </a:lnTo>
                <a:lnTo>
                  <a:pt x="218957" y="736599"/>
                </a:lnTo>
                <a:lnTo>
                  <a:pt x="265531" y="755649"/>
                </a:lnTo>
                <a:lnTo>
                  <a:pt x="309641" y="767079"/>
                </a:lnTo>
                <a:lnTo>
                  <a:pt x="352856" y="770889"/>
                </a:lnTo>
                <a:lnTo>
                  <a:pt x="393834" y="764539"/>
                </a:lnTo>
                <a:lnTo>
                  <a:pt x="418785" y="750569"/>
                </a:lnTo>
                <a:lnTo>
                  <a:pt x="436788" y="736599"/>
                </a:lnTo>
                <a:lnTo>
                  <a:pt x="456920" y="730249"/>
                </a:lnTo>
                <a:lnTo>
                  <a:pt x="670336" y="730249"/>
                </a:lnTo>
                <a:lnTo>
                  <a:pt x="681926" y="720089"/>
                </a:lnTo>
                <a:lnTo>
                  <a:pt x="711996" y="685799"/>
                </a:lnTo>
                <a:lnTo>
                  <a:pt x="729104" y="656589"/>
                </a:lnTo>
                <a:lnTo>
                  <a:pt x="263143" y="656589"/>
                </a:lnTo>
                <a:lnTo>
                  <a:pt x="232631" y="650239"/>
                </a:lnTo>
                <a:lnTo>
                  <a:pt x="210972" y="634999"/>
                </a:lnTo>
                <a:lnTo>
                  <a:pt x="198057" y="612139"/>
                </a:lnTo>
                <a:lnTo>
                  <a:pt x="193776" y="586739"/>
                </a:lnTo>
                <a:lnTo>
                  <a:pt x="196638" y="566419"/>
                </a:lnTo>
                <a:lnTo>
                  <a:pt x="204997" y="543559"/>
                </a:lnTo>
                <a:lnTo>
                  <a:pt x="218508" y="521969"/>
                </a:lnTo>
                <a:lnTo>
                  <a:pt x="236829" y="501649"/>
                </a:lnTo>
                <a:lnTo>
                  <a:pt x="255794" y="486409"/>
                </a:lnTo>
                <a:lnTo>
                  <a:pt x="104063" y="486409"/>
                </a:lnTo>
                <a:lnTo>
                  <a:pt x="84802" y="480059"/>
                </a:lnTo>
                <a:lnTo>
                  <a:pt x="69235" y="463549"/>
                </a:lnTo>
                <a:lnTo>
                  <a:pt x="58824" y="438149"/>
                </a:lnTo>
                <a:lnTo>
                  <a:pt x="55029" y="402589"/>
                </a:lnTo>
                <a:lnTo>
                  <a:pt x="57020" y="368299"/>
                </a:lnTo>
                <a:lnTo>
                  <a:pt x="61533" y="340359"/>
                </a:lnTo>
                <a:lnTo>
                  <a:pt x="66371" y="320039"/>
                </a:lnTo>
                <a:lnTo>
                  <a:pt x="69430" y="309879"/>
                </a:lnTo>
                <a:lnTo>
                  <a:pt x="69151" y="308609"/>
                </a:lnTo>
                <a:close/>
              </a:path>
              <a:path w="863600" h="862330">
                <a:moveTo>
                  <a:pt x="505955" y="372109"/>
                </a:moveTo>
                <a:lnTo>
                  <a:pt x="460943" y="403859"/>
                </a:lnTo>
                <a:lnTo>
                  <a:pt x="432506" y="420369"/>
                </a:lnTo>
                <a:lnTo>
                  <a:pt x="396176" y="441959"/>
                </a:lnTo>
                <a:lnTo>
                  <a:pt x="390972" y="500379"/>
                </a:lnTo>
                <a:lnTo>
                  <a:pt x="380377" y="551179"/>
                </a:lnTo>
                <a:lnTo>
                  <a:pt x="361213" y="593089"/>
                </a:lnTo>
                <a:lnTo>
                  <a:pt x="334762" y="626109"/>
                </a:lnTo>
                <a:lnTo>
                  <a:pt x="301810" y="647699"/>
                </a:lnTo>
                <a:lnTo>
                  <a:pt x="263143" y="656589"/>
                </a:lnTo>
                <a:lnTo>
                  <a:pt x="557390" y="656589"/>
                </a:lnTo>
                <a:lnTo>
                  <a:pt x="503138" y="643889"/>
                </a:lnTo>
                <a:lnTo>
                  <a:pt x="464245" y="613409"/>
                </a:lnTo>
                <a:lnTo>
                  <a:pt x="440825" y="571499"/>
                </a:lnTo>
                <a:lnTo>
                  <a:pt x="432993" y="524509"/>
                </a:lnTo>
                <a:lnTo>
                  <a:pt x="442732" y="468629"/>
                </a:lnTo>
                <a:lnTo>
                  <a:pt x="466043" y="427989"/>
                </a:lnTo>
                <a:lnTo>
                  <a:pt x="494067" y="401319"/>
                </a:lnTo>
                <a:lnTo>
                  <a:pt x="517944" y="387349"/>
                </a:lnTo>
                <a:lnTo>
                  <a:pt x="513156" y="383539"/>
                </a:lnTo>
                <a:lnTo>
                  <a:pt x="509536" y="378459"/>
                </a:lnTo>
                <a:lnTo>
                  <a:pt x="505955" y="372109"/>
                </a:lnTo>
                <a:close/>
              </a:path>
              <a:path w="863600" h="862330">
                <a:moveTo>
                  <a:pt x="754645" y="452119"/>
                </a:moveTo>
                <a:lnTo>
                  <a:pt x="592073" y="452119"/>
                </a:lnTo>
                <a:lnTo>
                  <a:pt x="626814" y="459739"/>
                </a:lnTo>
                <a:lnTo>
                  <a:pt x="651906" y="480059"/>
                </a:lnTo>
                <a:lnTo>
                  <a:pt x="667126" y="510539"/>
                </a:lnTo>
                <a:lnTo>
                  <a:pt x="672249" y="546099"/>
                </a:lnTo>
                <a:lnTo>
                  <a:pt x="663892" y="585469"/>
                </a:lnTo>
                <a:lnTo>
                  <a:pt x="640394" y="621029"/>
                </a:lnTo>
                <a:lnTo>
                  <a:pt x="604108" y="646429"/>
                </a:lnTo>
                <a:lnTo>
                  <a:pt x="557390" y="656589"/>
                </a:lnTo>
                <a:lnTo>
                  <a:pt x="729104" y="656589"/>
                </a:lnTo>
                <a:lnTo>
                  <a:pt x="754735" y="596899"/>
                </a:lnTo>
                <a:lnTo>
                  <a:pt x="766125" y="553719"/>
                </a:lnTo>
                <a:lnTo>
                  <a:pt x="770305" y="511809"/>
                </a:lnTo>
                <a:lnTo>
                  <a:pt x="764140" y="469899"/>
                </a:lnTo>
                <a:lnTo>
                  <a:pt x="754645" y="452119"/>
                </a:lnTo>
                <a:close/>
              </a:path>
              <a:path w="863600" h="862330">
                <a:moveTo>
                  <a:pt x="358381" y="462279"/>
                </a:moveTo>
                <a:lnTo>
                  <a:pt x="316124" y="486409"/>
                </a:lnTo>
                <a:lnTo>
                  <a:pt x="275637" y="516889"/>
                </a:lnTo>
                <a:lnTo>
                  <a:pt x="245242" y="551179"/>
                </a:lnTo>
                <a:lnTo>
                  <a:pt x="233260" y="589279"/>
                </a:lnTo>
                <a:lnTo>
                  <a:pt x="235411" y="601979"/>
                </a:lnTo>
                <a:lnTo>
                  <a:pt x="241487" y="612139"/>
                </a:lnTo>
                <a:lnTo>
                  <a:pt x="250920" y="617219"/>
                </a:lnTo>
                <a:lnTo>
                  <a:pt x="263143" y="618489"/>
                </a:lnTo>
                <a:lnTo>
                  <a:pt x="302610" y="603249"/>
                </a:lnTo>
                <a:lnTo>
                  <a:pt x="330231" y="566419"/>
                </a:lnTo>
                <a:lnTo>
                  <a:pt x="348118" y="516889"/>
                </a:lnTo>
                <a:lnTo>
                  <a:pt x="358381" y="462279"/>
                </a:lnTo>
                <a:close/>
              </a:path>
              <a:path w="863600" h="862330">
                <a:moveTo>
                  <a:pt x="553821" y="406399"/>
                </a:moveTo>
                <a:lnTo>
                  <a:pt x="530755" y="416559"/>
                </a:lnTo>
                <a:lnTo>
                  <a:pt x="505677" y="436879"/>
                </a:lnTo>
                <a:lnTo>
                  <a:pt x="485536" y="471169"/>
                </a:lnTo>
                <a:lnTo>
                  <a:pt x="477278" y="519429"/>
                </a:lnTo>
                <a:lnTo>
                  <a:pt x="483104" y="557529"/>
                </a:lnTo>
                <a:lnTo>
                  <a:pt x="499691" y="588009"/>
                </a:lnTo>
                <a:lnTo>
                  <a:pt x="525702" y="610869"/>
                </a:lnTo>
                <a:lnTo>
                  <a:pt x="559803" y="618489"/>
                </a:lnTo>
                <a:lnTo>
                  <a:pt x="587019" y="613409"/>
                </a:lnTo>
                <a:lnTo>
                  <a:pt x="609698" y="598169"/>
                </a:lnTo>
                <a:lnTo>
                  <a:pt x="625429" y="574039"/>
                </a:lnTo>
                <a:lnTo>
                  <a:pt x="625960" y="571499"/>
                </a:lnTo>
                <a:lnTo>
                  <a:pt x="562165" y="571499"/>
                </a:lnTo>
                <a:lnTo>
                  <a:pt x="545543" y="566419"/>
                </a:lnTo>
                <a:lnTo>
                  <a:pt x="532279" y="554989"/>
                </a:lnTo>
                <a:lnTo>
                  <a:pt x="523496" y="538479"/>
                </a:lnTo>
                <a:lnTo>
                  <a:pt x="520318" y="516889"/>
                </a:lnTo>
                <a:lnTo>
                  <a:pt x="525812" y="491489"/>
                </a:lnTo>
                <a:lnTo>
                  <a:pt x="540946" y="471169"/>
                </a:lnTo>
                <a:lnTo>
                  <a:pt x="563706" y="457199"/>
                </a:lnTo>
                <a:lnTo>
                  <a:pt x="592073" y="452119"/>
                </a:lnTo>
                <a:lnTo>
                  <a:pt x="754645" y="452119"/>
                </a:lnTo>
                <a:lnTo>
                  <a:pt x="750576" y="444499"/>
                </a:lnTo>
                <a:lnTo>
                  <a:pt x="737012" y="426719"/>
                </a:lnTo>
                <a:lnTo>
                  <a:pt x="731617" y="408939"/>
                </a:lnTo>
                <a:lnTo>
                  <a:pt x="588046" y="408939"/>
                </a:lnTo>
                <a:lnTo>
                  <a:pt x="564648" y="407669"/>
                </a:lnTo>
                <a:lnTo>
                  <a:pt x="553821" y="406399"/>
                </a:lnTo>
                <a:close/>
              </a:path>
              <a:path w="863600" h="862330">
                <a:moveTo>
                  <a:pt x="589686" y="487679"/>
                </a:moveTo>
                <a:lnTo>
                  <a:pt x="579133" y="488949"/>
                </a:lnTo>
                <a:lnTo>
                  <a:pt x="569807" y="494029"/>
                </a:lnTo>
                <a:lnTo>
                  <a:pt x="562972" y="502919"/>
                </a:lnTo>
                <a:lnTo>
                  <a:pt x="559892" y="513079"/>
                </a:lnTo>
                <a:lnTo>
                  <a:pt x="562202" y="527049"/>
                </a:lnTo>
                <a:lnTo>
                  <a:pt x="568820" y="537209"/>
                </a:lnTo>
                <a:lnTo>
                  <a:pt x="575733" y="546099"/>
                </a:lnTo>
                <a:lnTo>
                  <a:pt x="578929" y="554989"/>
                </a:lnTo>
                <a:lnTo>
                  <a:pt x="578929" y="566419"/>
                </a:lnTo>
                <a:lnTo>
                  <a:pt x="570560" y="571499"/>
                </a:lnTo>
                <a:lnTo>
                  <a:pt x="625960" y="571499"/>
                </a:lnTo>
                <a:lnTo>
                  <a:pt x="631799" y="543559"/>
                </a:lnTo>
                <a:lnTo>
                  <a:pt x="629255" y="523239"/>
                </a:lnTo>
                <a:lnTo>
                  <a:pt x="621506" y="505459"/>
                </a:lnTo>
                <a:lnTo>
                  <a:pt x="608375" y="492759"/>
                </a:lnTo>
                <a:lnTo>
                  <a:pt x="589686" y="487679"/>
                </a:lnTo>
                <a:close/>
              </a:path>
              <a:path w="863600" h="862330">
                <a:moveTo>
                  <a:pt x="812239" y="375919"/>
                </a:moveTo>
                <a:lnTo>
                  <a:pt x="759561" y="375919"/>
                </a:lnTo>
                <a:lnTo>
                  <a:pt x="778790" y="382269"/>
                </a:lnTo>
                <a:lnTo>
                  <a:pt x="794321" y="398779"/>
                </a:lnTo>
                <a:lnTo>
                  <a:pt x="804727" y="425449"/>
                </a:lnTo>
                <a:lnTo>
                  <a:pt x="808445" y="459739"/>
                </a:lnTo>
                <a:lnTo>
                  <a:pt x="808505" y="462279"/>
                </a:lnTo>
                <a:lnTo>
                  <a:pt x="806401" y="496569"/>
                </a:lnTo>
                <a:lnTo>
                  <a:pt x="801474" y="525779"/>
                </a:lnTo>
                <a:lnTo>
                  <a:pt x="796514" y="544829"/>
                </a:lnTo>
                <a:lnTo>
                  <a:pt x="794232" y="553719"/>
                </a:lnTo>
                <a:lnTo>
                  <a:pt x="794499" y="553719"/>
                </a:lnTo>
                <a:lnTo>
                  <a:pt x="796848" y="554989"/>
                </a:lnTo>
                <a:lnTo>
                  <a:pt x="797547" y="554989"/>
                </a:lnTo>
                <a:lnTo>
                  <a:pt x="797725" y="553719"/>
                </a:lnTo>
                <a:lnTo>
                  <a:pt x="800900" y="544829"/>
                </a:lnTo>
                <a:lnTo>
                  <a:pt x="807651" y="518159"/>
                </a:lnTo>
                <a:lnTo>
                  <a:pt x="814243" y="480059"/>
                </a:lnTo>
                <a:lnTo>
                  <a:pt x="816940" y="430529"/>
                </a:lnTo>
                <a:lnTo>
                  <a:pt x="814015" y="386079"/>
                </a:lnTo>
                <a:lnTo>
                  <a:pt x="812239" y="375919"/>
                </a:lnTo>
                <a:close/>
              </a:path>
              <a:path w="863600" h="862330">
                <a:moveTo>
                  <a:pt x="431825" y="45719"/>
                </a:moveTo>
                <a:lnTo>
                  <a:pt x="386017" y="48259"/>
                </a:lnTo>
                <a:lnTo>
                  <a:pt x="340829" y="57149"/>
                </a:lnTo>
                <a:lnTo>
                  <a:pt x="297057" y="69849"/>
                </a:lnTo>
                <a:lnTo>
                  <a:pt x="255499" y="88899"/>
                </a:lnTo>
                <a:lnTo>
                  <a:pt x="216954" y="113029"/>
                </a:lnTo>
                <a:lnTo>
                  <a:pt x="182219" y="142239"/>
                </a:lnTo>
                <a:lnTo>
                  <a:pt x="152092" y="177799"/>
                </a:lnTo>
                <a:lnTo>
                  <a:pt x="127370" y="218439"/>
                </a:lnTo>
                <a:lnTo>
                  <a:pt x="108851" y="265429"/>
                </a:lnTo>
                <a:lnTo>
                  <a:pt x="97486" y="308609"/>
                </a:lnTo>
                <a:lnTo>
                  <a:pt x="93294" y="351789"/>
                </a:lnTo>
                <a:lnTo>
                  <a:pt x="99465" y="393699"/>
                </a:lnTo>
                <a:lnTo>
                  <a:pt x="113042" y="419099"/>
                </a:lnTo>
                <a:lnTo>
                  <a:pt x="126619" y="436879"/>
                </a:lnTo>
                <a:lnTo>
                  <a:pt x="132791" y="457199"/>
                </a:lnTo>
                <a:lnTo>
                  <a:pt x="130488" y="468629"/>
                </a:lnTo>
                <a:lnTo>
                  <a:pt x="124256" y="477519"/>
                </a:lnTo>
                <a:lnTo>
                  <a:pt x="115110" y="483869"/>
                </a:lnTo>
                <a:lnTo>
                  <a:pt x="104063" y="486409"/>
                </a:lnTo>
                <a:lnTo>
                  <a:pt x="255794" y="486409"/>
                </a:lnTo>
                <a:lnTo>
                  <a:pt x="263697" y="480059"/>
                </a:lnTo>
                <a:lnTo>
                  <a:pt x="292911" y="461009"/>
                </a:lnTo>
                <a:lnTo>
                  <a:pt x="325485" y="443229"/>
                </a:lnTo>
                <a:lnTo>
                  <a:pt x="362432" y="424179"/>
                </a:lnTo>
                <a:lnTo>
                  <a:pt x="363438" y="417829"/>
                </a:lnTo>
                <a:lnTo>
                  <a:pt x="318160" y="417829"/>
                </a:lnTo>
                <a:lnTo>
                  <a:pt x="300393" y="414019"/>
                </a:lnTo>
                <a:lnTo>
                  <a:pt x="285427" y="403859"/>
                </a:lnTo>
                <a:lnTo>
                  <a:pt x="274274" y="389889"/>
                </a:lnTo>
                <a:lnTo>
                  <a:pt x="267944" y="373379"/>
                </a:lnTo>
                <a:lnTo>
                  <a:pt x="244635" y="368299"/>
                </a:lnTo>
                <a:lnTo>
                  <a:pt x="225929" y="354329"/>
                </a:lnTo>
                <a:lnTo>
                  <a:pt x="213277" y="335279"/>
                </a:lnTo>
                <a:lnTo>
                  <a:pt x="208127" y="308609"/>
                </a:lnTo>
                <a:lnTo>
                  <a:pt x="210088" y="289559"/>
                </a:lnTo>
                <a:lnTo>
                  <a:pt x="215749" y="273049"/>
                </a:lnTo>
                <a:lnTo>
                  <a:pt x="224774" y="261619"/>
                </a:lnTo>
                <a:lnTo>
                  <a:pt x="236829" y="257809"/>
                </a:lnTo>
                <a:lnTo>
                  <a:pt x="290391" y="257809"/>
                </a:lnTo>
                <a:lnTo>
                  <a:pt x="296205" y="245109"/>
                </a:lnTo>
                <a:lnTo>
                  <a:pt x="327808" y="210819"/>
                </a:lnTo>
                <a:lnTo>
                  <a:pt x="366026" y="198119"/>
                </a:lnTo>
                <a:lnTo>
                  <a:pt x="734651" y="198119"/>
                </a:lnTo>
                <a:lnTo>
                  <a:pt x="720969" y="181609"/>
                </a:lnTo>
                <a:lnTo>
                  <a:pt x="685827" y="151129"/>
                </a:lnTo>
                <a:lnTo>
                  <a:pt x="653510" y="132079"/>
                </a:lnTo>
                <a:lnTo>
                  <a:pt x="406679" y="132079"/>
                </a:lnTo>
                <a:lnTo>
                  <a:pt x="394444" y="129539"/>
                </a:lnTo>
                <a:lnTo>
                  <a:pt x="385013" y="123189"/>
                </a:lnTo>
                <a:lnTo>
                  <a:pt x="378943" y="114299"/>
                </a:lnTo>
                <a:lnTo>
                  <a:pt x="376796" y="102869"/>
                </a:lnTo>
                <a:lnTo>
                  <a:pt x="382644" y="83819"/>
                </a:lnTo>
                <a:lnTo>
                  <a:pt x="399365" y="68579"/>
                </a:lnTo>
                <a:lnTo>
                  <a:pt x="425729" y="58419"/>
                </a:lnTo>
                <a:lnTo>
                  <a:pt x="460501" y="54609"/>
                </a:lnTo>
                <a:lnTo>
                  <a:pt x="509582" y="54609"/>
                </a:lnTo>
                <a:lnTo>
                  <a:pt x="477551" y="48259"/>
                </a:lnTo>
                <a:lnTo>
                  <a:pt x="431825" y="45719"/>
                </a:lnTo>
                <a:close/>
              </a:path>
              <a:path w="863600" h="862330">
                <a:moveTo>
                  <a:pt x="366026" y="401319"/>
                </a:moveTo>
                <a:lnTo>
                  <a:pt x="355179" y="408939"/>
                </a:lnTo>
                <a:lnTo>
                  <a:pt x="342988" y="414019"/>
                </a:lnTo>
                <a:lnTo>
                  <a:pt x="330350" y="416559"/>
                </a:lnTo>
                <a:lnTo>
                  <a:pt x="318160" y="417829"/>
                </a:lnTo>
                <a:lnTo>
                  <a:pt x="363438" y="417829"/>
                </a:lnTo>
                <a:lnTo>
                  <a:pt x="363639" y="416559"/>
                </a:lnTo>
                <a:lnTo>
                  <a:pt x="364807" y="410209"/>
                </a:lnTo>
                <a:lnTo>
                  <a:pt x="366026" y="401319"/>
                </a:lnTo>
                <a:close/>
              </a:path>
              <a:path w="863600" h="862330">
                <a:moveTo>
                  <a:pt x="811129" y="369569"/>
                </a:moveTo>
                <a:lnTo>
                  <a:pt x="585444" y="369569"/>
                </a:lnTo>
                <a:lnTo>
                  <a:pt x="596825" y="370839"/>
                </a:lnTo>
                <a:lnTo>
                  <a:pt x="607968" y="373379"/>
                </a:lnTo>
                <a:lnTo>
                  <a:pt x="616605" y="379729"/>
                </a:lnTo>
                <a:lnTo>
                  <a:pt x="620471" y="388619"/>
                </a:lnTo>
                <a:lnTo>
                  <a:pt x="610994" y="403859"/>
                </a:lnTo>
                <a:lnTo>
                  <a:pt x="588046" y="408939"/>
                </a:lnTo>
                <a:lnTo>
                  <a:pt x="731617" y="408939"/>
                </a:lnTo>
                <a:lnTo>
                  <a:pt x="759561" y="375919"/>
                </a:lnTo>
                <a:lnTo>
                  <a:pt x="812239" y="375919"/>
                </a:lnTo>
                <a:lnTo>
                  <a:pt x="811129" y="369569"/>
                </a:lnTo>
                <a:close/>
              </a:path>
              <a:path w="863600" h="862330">
                <a:moveTo>
                  <a:pt x="494598" y="297179"/>
                </a:moveTo>
                <a:lnTo>
                  <a:pt x="431825" y="297179"/>
                </a:lnTo>
                <a:lnTo>
                  <a:pt x="436587" y="304799"/>
                </a:lnTo>
                <a:lnTo>
                  <a:pt x="436587" y="312419"/>
                </a:lnTo>
                <a:lnTo>
                  <a:pt x="433283" y="326389"/>
                </a:lnTo>
                <a:lnTo>
                  <a:pt x="424938" y="341629"/>
                </a:lnTo>
                <a:lnTo>
                  <a:pt x="413902" y="356869"/>
                </a:lnTo>
                <a:lnTo>
                  <a:pt x="402526" y="369569"/>
                </a:lnTo>
                <a:lnTo>
                  <a:pt x="400324" y="382269"/>
                </a:lnTo>
                <a:lnTo>
                  <a:pt x="398908" y="392429"/>
                </a:lnTo>
                <a:lnTo>
                  <a:pt x="398152" y="400049"/>
                </a:lnTo>
                <a:lnTo>
                  <a:pt x="397929" y="406399"/>
                </a:lnTo>
                <a:lnTo>
                  <a:pt x="426223" y="388619"/>
                </a:lnTo>
                <a:lnTo>
                  <a:pt x="471766" y="359409"/>
                </a:lnTo>
                <a:lnTo>
                  <a:pt x="494017" y="344169"/>
                </a:lnTo>
                <a:lnTo>
                  <a:pt x="492629" y="337819"/>
                </a:lnTo>
                <a:lnTo>
                  <a:pt x="491917" y="330199"/>
                </a:lnTo>
                <a:lnTo>
                  <a:pt x="491707" y="325119"/>
                </a:lnTo>
                <a:lnTo>
                  <a:pt x="491616" y="316229"/>
                </a:lnTo>
                <a:lnTo>
                  <a:pt x="494598" y="297179"/>
                </a:lnTo>
                <a:close/>
              </a:path>
              <a:path w="863600" h="862330">
                <a:moveTo>
                  <a:pt x="577722" y="198119"/>
                </a:moveTo>
                <a:lnTo>
                  <a:pt x="366026" y="198119"/>
                </a:lnTo>
                <a:lnTo>
                  <a:pt x="387514" y="201929"/>
                </a:lnTo>
                <a:lnTo>
                  <a:pt x="399807" y="212089"/>
                </a:lnTo>
                <a:lnTo>
                  <a:pt x="405372" y="224789"/>
                </a:lnTo>
                <a:lnTo>
                  <a:pt x="406679" y="236219"/>
                </a:lnTo>
                <a:lnTo>
                  <a:pt x="397186" y="278129"/>
                </a:lnTo>
                <a:lnTo>
                  <a:pt x="372891" y="318769"/>
                </a:lnTo>
                <a:lnTo>
                  <a:pt x="340071" y="350519"/>
                </a:lnTo>
                <a:lnTo>
                  <a:pt x="305003" y="369569"/>
                </a:lnTo>
                <a:lnTo>
                  <a:pt x="306676" y="374649"/>
                </a:lnTo>
                <a:lnTo>
                  <a:pt x="310245" y="380999"/>
                </a:lnTo>
                <a:lnTo>
                  <a:pt x="316276" y="386079"/>
                </a:lnTo>
                <a:lnTo>
                  <a:pt x="325335" y="388619"/>
                </a:lnTo>
                <a:lnTo>
                  <a:pt x="339247" y="384809"/>
                </a:lnTo>
                <a:lnTo>
                  <a:pt x="353153" y="378459"/>
                </a:lnTo>
                <a:lnTo>
                  <a:pt x="365714" y="368299"/>
                </a:lnTo>
                <a:lnTo>
                  <a:pt x="375589" y="358139"/>
                </a:lnTo>
                <a:lnTo>
                  <a:pt x="381533" y="337819"/>
                </a:lnTo>
                <a:lnTo>
                  <a:pt x="391733" y="318769"/>
                </a:lnTo>
                <a:lnTo>
                  <a:pt x="405516" y="303529"/>
                </a:lnTo>
                <a:lnTo>
                  <a:pt x="422211" y="297179"/>
                </a:lnTo>
                <a:lnTo>
                  <a:pt x="494598" y="297179"/>
                </a:lnTo>
                <a:lnTo>
                  <a:pt x="498175" y="274319"/>
                </a:lnTo>
                <a:lnTo>
                  <a:pt x="516281" y="236219"/>
                </a:lnTo>
                <a:lnTo>
                  <a:pt x="543582" y="208279"/>
                </a:lnTo>
                <a:lnTo>
                  <a:pt x="577722" y="198119"/>
                </a:lnTo>
                <a:close/>
              </a:path>
              <a:path w="863600" h="862330">
                <a:moveTo>
                  <a:pt x="734651" y="198119"/>
                </a:moveTo>
                <a:lnTo>
                  <a:pt x="577722" y="198119"/>
                </a:lnTo>
                <a:lnTo>
                  <a:pt x="595870" y="200659"/>
                </a:lnTo>
                <a:lnTo>
                  <a:pt x="608974" y="209549"/>
                </a:lnTo>
                <a:lnTo>
                  <a:pt x="616920" y="223519"/>
                </a:lnTo>
                <a:lnTo>
                  <a:pt x="619594" y="238759"/>
                </a:lnTo>
                <a:lnTo>
                  <a:pt x="613409" y="267969"/>
                </a:lnTo>
                <a:lnTo>
                  <a:pt x="596123" y="297179"/>
                </a:lnTo>
                <a:lnTo>
                  <a:pt x="569644" y="325119"/>
                </a:lnTo>
                <a:lnTo>
                  <a:pt x="535876" y="351789"/>
                </a:lnTo>
                <a:lnTo>
                  <a:pt x="538983" y="359409"/>
                </a:lnTo>
                <a:lnTo>
                  <a:pt x="542939" y="365759"/>
                </a:lnTo>
                <a:lnTo>
                  <a:pt x="547783" y="370839"/>
                </a:lnTo>
                <a:lnTo>
                  <a:pt x="553554" y="374649"/>
                </a:lnTo>
                <a:lnTo>
                  <a:pt x="556303" y="373379"/>
                </a:lnTo>
                <a:lnTo>
                  <a:pt x="563541" y="370839"/>
                </a:lnTo>
                <a:lnTo>
                  <a:pt x="573759" y="369569"/>
                </a:lnTo>
                <a:lnTo>
                  <a:pt x="811129" y="369569"/>
                </a:lnTo>
                <a:lnTo>
                  <a:pt x="806024" y="340359"/>
                </a:lnTo>
                <a:lnTo>
                  <a:pt x="792845" y="297179"/>
                </a:lnTo>
                <a:lnTo>
                  <a:pt x="774356" y="255269"/>
                </a:lnTo>
                <a:lnTo>
                  <a:pt x="750438" y="217169"/>
                </a:lnTo>
                <a:lnTo>
                  <a:pt x="734651" y="198119"/>
                </a:lnTo>
                <a:close/>
              </a:path>
              <a:path w="863600" h="862330">
                <a:moveTo>
                  <a:pt x="290391" y="257809"/>
                </a:moveTo>
                <a:lnTo>
                  <a:pt x="244017" y="257809"/>
                </a:lnTo>
                <a:lnTo>
                  <a:pt x="246405" y="264159"/>
                </a:lnTo>
                <a:lnTo>
                  <a:pt x="246405" y="267969"/>
                </a:lnTo>
                <a:lnTo>
                  <a:pt x="245472" y="274319"/>
                </a:lnTo>
                <a:lnTo>
                  <a:pt x="243420" y="281939"/>
                </a:lnTo>
                <a:lnTo>
                  <a:pt x="241369" y="293369"/>
                </a:lnTo>
                <a:lnTo>
                  <a:pt x="254559" y="336549"/>
                </a:lnTo>
                <a:lnTo>
                  <a:pt x="266750" y="340359"/>
                </a:lnTo>
                <a:lnTo>
                  <a:pt x="274693" y="292099"/>
                </a:lnTo>
                <a:lnTo>
                  <a:pt x="290391" y="257809"/>
                </a:lnTo>
                <a:close/>
              </a:path>
              <a:path w="863600" h="862330">
                <a:moveTo>
                  <a:pt x="365404" y="229869"/>
                </a:moveTo>
                <a:lnTo>
                  <a:pt x="345544" y="237489"/>
                </a:lnTo>
                <a:lnTo>
                  <a:pt x="325081" y="265429"/>
                </a:lnTo>
                <a:lnTo>
                  <a:pt x="309086" y="302259"/>
                </a:lnTo>
                <a:lnTo>
                  <a:pt x="302628" y="336549"/>
                </a:lnTo>
                <a:lnTo>
                  <a:pt x="333037" y="312419"/>
                </a:lnTo>
                <a:lnTo>
                  <a:pt x="359348" y="279399"/>
                </a:lnTo>
                <a:lnTo>
                  <a:pt x="372992" y="247649"/>
                </a:lnTo>
                <a:lnTo>
                  <a:pt x="365404" y="229869"/>
                </a:lnTo>
                <a:close/>
              </a:path>
              <a:path w="863600" h="862330">
                <a:moveTo>
                  <a:pt x="580034" y="231139"/>
                </a:moveTo>
                <a:lnTo>
                  <a:pt x="564355" y="233679"/>
                </a:lnTo>
                <a:lnTo>
                  <a:pt x="547555" y="252729"/>
                </a:lnTo>
                <a:lnTo>
                  <a:pt x="534159" y="283209"/>
                </a:lnTo>
                <a:lnTo>
                  <a:pt x="528688" y="318769"/>
                </a:lnTo>
                <a:lnTo>
                  <a:pt x="554758" y="293369"/>
                </a:lnTo>
                <a:lnTo>
                  <a:pt x="575568" y="266699"/>
                </a:lnTo>
                <a:lnTo>
                  <a:pt x="585775" y="245109"/>
                </a:lnTo>
                <a:lnTo>
                  <a:pt x="580034" y="231139"/>
                </a:lnTo>
                <a:close/>
              </a:path>
              <a:path w="863600" h="862330">
                <a:moveTo>
                  <a:pt x="510743" y="92709"/>
                </a:moveTo>
                <a:lnTo>
                  <a:pt x="469772" y="99059"/>
                </a:lnTo>
                <a:lnTo>
                  <a:pt x="444823" y="111759"/>
                </a:lnTo>
                <a:lnTo>
                  <a:pt x="426818" y="125729"/>
                </a:lnTo>
                <a:lnTo>
                  <a:pt x="406679" y="132079"/>
                </a:lnTo>
                <a:lnTo>
                  <a:pt x="653510" y="132079"/>
                </a:lnTo>
                <a:lnTo>
                  <a:pt x="644892" y="126999"/>
                </a:lnTo>
                <a:lnTo>
                  <a:pt x="598042" y="107949"/>
                </a:lnTo>
                <a:lnTo>
                  <a:pt x="575495" y="101599"/>
                </a:lnTo>
                <a:lnTo>
                  <a:pt x="553950" y="96519"/>
                </a:lnTo>
                <a:lnTo>
                  <a:pt x="532625" y="93979"/>
                </a:lnTo>
                <a:lnTo>
                  <a:pt x="510743" y="92709"/>
                </a:lnTo>
                <a:close/>
              </a:path>
              <a:path w="863600" h="862330">
                <a:moveTo>
                  <a:pt x="509582" y="54609"/>
                </a:moveTo>
                <a:lnTo>
                  <a:pt x="460501" y="54609"/>
                </a:lnTo>
                <a:lnTo>
                  <a:pt x="498024" y="57149"/>
                </a:lnTo>
                <a:lnTo>
                  <a:pt x="526945" y="62229"/>
                </a:lnTo>
                <a:lnTo>
                  <a:pt x="545669" y="67309"/>
                </a:lnTo>
                <a:lnTo>
                  <a:pt x="552602" y="69849"/>
                </a:lnTo>
                <a:lnTo>
                  <a:pt x="553732" y="69849"/>
                </a:lnTo>
                <a:lnTo>
                  <a:pt x="554608" y="67309"/>
                </a:lnTo>
                <a:lnTo>
                  <a:pt x="554189" y="66039"/>
                </a:lnTo>
                <a:lnTo>
                  <a:pt x="553821" y="66039"/>
                </a:lnTo>
                <a:lnTo>
                  <a:pt x="542842" y="62229"/>
                </a:lnTo>
                <a:lnTo>
                  <a:pt x="515988" y="55879"/>
                </a:lnTo>
                <a:lnTo>
                  <a:pt x="509582" y="54609"/>
                </a:lnTo>
                <a:close/>
              </a:path>
            </a:pathLst>
          </a:custGeom>
          <a:solidFill>
            <a:srgbClr val="FFFFFF"/>
          </a:solidFill>
        </p:spPr>
        <p:txBody>
          <a:bodyPr wrap="square" lIns="0" tIns="0" rIns="0" bIns="0" rtlCol="0"/>
          <a:lstStyle/>
          <a:p>
            <a:endParaRPr sz="1266"/>
          </a:p>
        </p:txBody>
      </p:sp>
      <p:sp>
        <p:nvSpPr>
          <p:cNvPr id="2" name="Title 1"/>
          <p:cNvSpPr>
            <a:spLocks noGrp="1"/>
          </p:cNvSpPr>
          <p:nvPr>
            <p:ph type="title"/>
          </p:nvPr>
        </p:nvSpPr>
        <p:spPr/>
        <p:txBody>
          <a:bodyPr/>
          <a:lstStyle/>
          <a:p>
            <a:r>
              <a:rPr lang="en-US" sz="3600" dirty="0">
                <a:solidFill>
                  <a:schemeClr val="bg1"/>
                </a:solidFill>
              </a:rPr>
              <a:t>Reporting Services on </a:t>
            </a:r>
            <a:r>
              <a:rPr lang="en-US" sz="3600" dirty="0" err="1">
                <a:solidFill>
                  <a:schemeClr val="bg1"/>
                </a:solidFill>
              </a:rPr>
              <a:t>Predix</a:t>
            </a:r>
            <a:endParaRPr lang="en-US" sz="3600" dirty="0">
              <a:solidFill>
                <a:schemeClr val="bg1"/>
              </a:solidFill>
            </a:endParaRPr>
          </a:p>
        </p:txBody>
      </p:sp>
      <p:sp>
        <p:nvSpPr>
          <p:cNvPr id="5" name="Rectangle 4"/>
          <p:cNvSpPr/>
          <p:nvPr/>
        </p:nvSpPr>
        <p:spPr>
          <a:xfrm>
            <a:off x="187464" y="5194377"/>
            <a:ext cx="404038" cy="567771"/>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7194" y="5769219"/>
            <a:ext cx="729687" cy="276999"/>
          </a:xfrm>
          <a:prstGeom prst="rect">
            <a:avLst/>
          </a:prstGeom>
          <a:noFill/>
        </p:spPr>
        <p:txBody>
          <a:bodyPr wrap="none" rtlCol="0">
            <a:spAutoFit/>
          </a:bodyPr>
          <a:lstStyle/>
          <a:p>
            <a:r>
              <a:rPr lang="en-US" sz="1200" dirty="0">
                <a:solidFill>
                  <a:schemeClr val="tx1">
                    <a:lumMod val="60000"/>
                    <a:lumOff val="40000"/>
                  </a:schemeClr>
                </a:solidFill>
              </a:rPr>
              <a:t>Devices</a:t>
            </a:r>
          </a:p>
        </p:txBody>
      </p:sp>
      <p:sp>
        <p:nvSpPr>
          <p:cNvPr id="7" name="Flowchart: Direct Access Storage 6"/>
          <p:cNvSpPr/>
          <p:nvPr/>
        </p:nvSpPr>
        <p:spPr>
          <a:xfrm>
            <a:off x="1315115" y="5348238"/>
            <a:ext cx="837525" cy="255181"/>
          </a:xfrm>
          <a:prstGeom prst="flowChartMagneticDrum">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a:stCxn id="5" idx="3"/>
            <a:endCxn id="7" idx="1"/>
          </p:cNvCxnSpPr>
          <p:nvPr/>
        </p:nvCxnSpPr>
        <p:spPr>
          <a:xfrm flipV="1">
            <a:off x="591502" y="5475829"/>
            <a:ext cx="723613" cy="2434"/>
          </a:xfrm>
          <a:prstGeom prst="straightConnector1">
            <a:avLst/>
          </a:prstGeom>
          <a:ln w="31750">
            <a:solidFill>
              <a:schemeClr val="tx1">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137490" y="5596977"/>
            <a:ext cx="1173719" cy="276999"/>
          </a:xfrm>
          <a:prstGeom prst="rect">
            <a:avLst/>
          </a:prstGeom>
          <a:noFill/>
        </p:spPr>
        <p:txBody>
          <a:bodyPr wrap="none" rtlCol="0">
            <a:spAutoFit/>
          </a:bodyPr>
          <a:lstStyle/>
          <a:p>
            <a:r>
              <a:rPr lang="en-US" sz="1200" dirty="0">
                <a:solidFill>
                  <a:schemeClr val="tx1">
                    <a:lumMod val="60000"/>
                    <a:lumOff val="40000"/>
                  </a:schemeClr>
                </a:solidFill>
              </a:rPr>
              <a:t>Data Ingestion</a:t>
            </a:r>
          </a:p>
        </p:txBody>
      </p:sp>
      <p:cxnSp>
        <p:nvCxnSpPr>
          <p:cNvPr id="15" name="Straight Arrow Connector 14"/>
          <p:cNvCxnSpPr>
            <a:stCxn id="7" idx="4"/>
            <a:endCxn id="16" idx="1"/>
          </p:cNvCxnSpPr>
          <p:nvPr/>
        </p:nvCxnSpPr>
        <p:spPr>
          <a:xfrm>
            <a:off x="2152640" y="5475829"/>
            <a:ext cx="475745" cy="1571"/>
          </a:xfrm>
          <a:prstGeom prst="straightConnector1">
            <a:avLst/>
          </a:prstGeom>
          <a:ln w="31750">
            <a:solidFill>
              <a:schemeClr val="tx1">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2628385" y="5307444"/>
            <a:ext cx="1245274" cy="339911"/>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lumMod val="60000"/>
                    <a:lumOff val="40000"/>
                  </a:schemeClr>
                </a:solidFill>
                <a:latin typeface="Arial" panose="020B0604020202020204" pitchFamily="34" charset="0"/>
                <a:cs typeface="Arial" panose="020B0604020202020204" pitchFamily="34" charset="0"/>
              </a:rPr>
              <a:t>Cassandra Web Services</a:t>
            </a:r>
          </a:p>
        </p:txBody>
      </p:sp>
      <p:sp>
        <p:nvSpPr>
          <p:cNvPr id="11" name="Rounded Rectangle 10"/>
          <p:cNvSpPr/>
          <p:nvPr/>
        </p:nvSpPr>
        <p:spPr>
          <a:xfrm>
            <a:off x="2706070" y="5707652"/>
            <a:ext cx="526218" cy="444638"/>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182127" y="5612663"/>
            <a:ext cx="1109187" cy="646331"/>
          </a:xfrm>
          <a:prstGeom prst="rect">
            <a:avLst/>
          </a:prstGeom>
          <a:noFill/>
        </p:spPr>
        <p:txBody>
          <a:bodyPr wrap="square" rtlCol="0">
            <a:spAutoFit/>
          </a:bodyPr>
          <a:lstStyle/>
          <a:p>
            <a:r>
              <a:rPr lang="en-US" sz="1200" dirty="0">
                <a:solidFill>
                  <a:schemeClr val="tx1">
                    <a:lumMod val="60000"/>
                    <a:lumOff val="40000"/>
                  </a:schemeClr>
                </a:solidFill>
              </a:rPr>
              <a:t>Time </a:t>
            </a:r>
          </a:p>
          <a:p>
            <a:r>
              <a:rPr lang="en-US" sz="1200" dirty="0">
                <a:solidFill>
                  <a:schemeClr val="tx1">
                    <a:lumMod val="60000"/>
                    <a:lumOff val="40000"/>
                  </a:schemeClr>
                </a:solidFill>
              </a:rPr>
              <a:t>Series </a:t>
            </a:r>
          </a:p>
          <a:p>
            <a:r>
              <a:rPr lang="en-US" sz="1200" dirty="0">
                <a:solidFill>
                  <a:schemeClr val="tx1">
                    <a:lumMod val="60000"/>
                    <a:lumOff val="40000"/>
                  </a:schemeClr>
                </a:solidFill>
              </a:rPr>
              <a:t>Data</a:t>
            </a:r>
          </a:p>
        </p:txBody>
      </p:sp>
      <p:sp>
        <p:nvSpPr>
          <p:cNvPr id="21" name="Rectangle 20"/>
          <p:cNvSpPr/>
          <p:nvPr/>
        </p:nvSpPr>
        <p:spPr>
          <a:xfrm>
            <a:off x="1226428" y="1572767"/>
            <a:ext cx="702925" cy="32949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rial" panose="020B0604020202020204" pitchFamily="34" charset="0"/>
                <a:cs typeface="Arial" panose="020B0604020202020204" pitchFamily="34" charset="0"/>
              </a:rPr>
              <a:t>Web</a:t>
            </a:r>
          </a:p>
        </p:txBody>
      </p:sp>
      <p:sp>
        <p:nvSpPr>
          <p:cNvPr id="22" name="Rectangle 21"/>
          <p:cNvSpPr/>
          <p:nvPr/>
        </p:nvSpPr>
        <p:spPr>
          <a:xfrm>
            <a:off x="1219109" y="2302573"/>
            <a:ext cx="2765061" cy="32949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60000"/>
                    <a:lumOff val="40000"/>
                  </a:schemeClr>
                </a:solidFill>
                <a:latin typeface="Arial" panose="020B0604020202020204" pitchFamily="34" charset="0"/>
                <a:cs typeface="Arial" panose="020B0604020202020204" pitchFamily="34" charset="0"/>
              </a:rPr>
              <a:t>Insight Web Services </a:t>
            </a:r>
          </a:p>
        </p:txBody>
      </p:sp>
      <p:sp>
        <p:nvSpPr>
          <p:cNvPr id="26" name="Rounded Rectangle 25"/>
          <p:cNvSpPr/>
          <p:nvPr/>
        </p:nvSpPr>
        <p:spPr>
          <a:xfrm>
            <a:off x="3112664" y="3089780"/>
            <a:ext cx="636724" cy="504688"/>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2853720" y="3569230"/>
            <a:ext cx="1252266" cy="276999"/>
          </a:xfrm>
          <a:prstGeom prst="rect">
            <a:avLst/>
          </a:prstGeom>
          <a:noFill/>
        </p:spPr>
        <p:txBody>
          <a:bodyPr wrap="none" rtlCol="0">
            <a:spAutoFit/>
          </a:bodyPr>
          <a:lstStyle/>
          <a:p>
            <a:r>
              <a:rPr lang="en-US" sz="1200" dirty="0">
                <a:solidFill>
                  <a:schemeClr val="tx1">
                    <a:lumMod val="60000"/>
                    <a:lumOff val="40000"/>
                  </a:schemeClr>
                </a:solidFill>
              </a:rPr>
              <a:t>Asset/Metadata</a:t>
            </a:r>
          </a:p>
        </p:txBody>
      </p:sp>
      <p:cxnSp>
        <p:nvCxnSpPr>
          <p:cNvPr id="17" name="Straight Connector 16"/>
          <p:cNvCxnSpPr/>
          <p:nvPr/>
        </p:nvCxnSpPr>
        <p:spPr>
          <a:xfrm>
            <a:off x="4329306" y="1340635"/>
            <a:ext cx="0" cy="5056094"/>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856756" y="854721"/>
            <a:ext cx="3400970" cy="369332"/>
          </a:xfrm>
          <a:prstGeom prst="rect">
            <a:avLst/>
          </a:prstGeom>
          <a:noFill/>
        </p:spPr>
        <p:txBody>
          <a:bodyPr wrap="square" rtlCol="0">
            <a:spAutoFit/>
          </a:bodyPr>
          <a:lstStyle/>
          <a:p>
            <a:pPr algn="ctr"/>
            <a:r>
              <a:rPr lang="en-US" b="1" dirty="0">
                <a:solidFill>
                  <a:schemeClr val="tx1">
                    <a:lumMod val="60000"/>
                    <a:lumOff val="40000"/>
                  </a:schemeClr>
                </a:solidFill>
              </a:rPr>
              <a:t>INSIGHT</a:t>
            </a:r>
          </a:p>
        </p:txBody>
      </p:sp>
      <p:sp>
        <p:nvSpPr>
          <p:cNvPr id="32" name="TextBox 31"/>
          <p:cNvSpPr txBox="1"/>
          <p:nvPr/>
        </p:nvSpPr>
        <p:spPr>
          <a:xfrm>
            <a:off x="2025467" y="861902"/>
            <a:ext cx="6477533" cy="369332"/>
          </a:xfrm>
          <a:prstGeom prst="rect">
            <a:avLst/>
          </a:prstGeom>
          <a:noFill/>
        </p:spPr>
        <p:txBody>
          <a:bodyPr wrap="square" rtlCol="0">
            <a:spAutoFit/>
          </a:bodyPr>
          <a:lstStyle/>
          <a:p>
            <a:pPr algn="ctr"/>
            <a:r>
              <a:rPr lang="en-US" b="1" dirty="0">
                <a:solidFill>
                  <a:schemeClr val="tx1">
                    <a:lumMod val="60000"/>
                    <a:lumOff val="40000"/>
                  </a:schemeClr>
                </a:solidFill>
              </a:rPr>
              <a:t>PREDIX</a:t>
            </a:r>
          </a:p>
        </p:txBody>
      </p:sp>
      <p:sp>
        <p:nvSpPr>
          <p:cNvPr id="35" name="Rectangle 34"/>
          <p:cNvSpPr/>
          <p:nvPr/>
        </p:nvSpPr>
        <p:spPr>
          <a:xfrm>
            <a:off x="4467671" y="5157224"/>
            <a:ext cx="1402742" cy="659120"/>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err="1">
                <a:solidFill>
                  <a:schemeClr val="tx1">
                    <a:lumMod val="60000"/>
                    <a:lumOff val="40000"/>
                  </a:schemeClr>
                </a:solidFill>
                <a:latin typeface="Arial" panose="020B0604020202020204" pitchFamily="34" charset="0"/>
                <a:cs typeface="Arial" panose="020B0604020202020204" pitchFamily="34" charset="0"/>
              </a:rPr>
              <a:t>Predix</a:t>
            </a:r>
            <a:r>
              <a:rPr lang="en-US" sz="1400" dirty="0">
                <a:solidFill>
                  <a:schemeClr val="tx1">
                    <a:lumMod val="60000"/>
                    <a:lumOff val="40000"/>
                  </a:schemeClr>
                </a:solidFill>
                <a:latin typeface="Arial" panose="020B0604020202020204" pitchFamily="34" charset="0"/>
                <a:cs typeface="Arial" panose="020B0604020202020204" pitchFamily="34" charset="0"/>
              </a:rPr>
              <a:t> </a:t>
            </a:r>
            <a:br>
              <a:rPr lang="en-US" sz="1400" dirty="0">
                <a:solidFill>
                  <a:schemeClr val="tx1">
                    <a:lumMod val="60000"/>
                    <a:lumOff val="40000"/>
                  </a:schemeClr>
                </a:solidFill>
                <a:latin typeface="Arial" panose="020B0604020202020204" pitchFamily="34" charset="0"/>
                <a:cs typeface="Arial" panose="020B0604020202020204" pitchFamily="34" charset="0"/>
              </a:rPr>
            </a:br>
            <a:r>
              <a:rPr lang="en-US" sz="1400" dirty="0">
                <a:solidFill>
                  <a:schemeClr val="tx1">
                    <a:lumMod val="60000"/>
                    <a:lumOff val="40000"/>
                  </a:schemeClr>
                </a:solidFill>
                <a:latin typeface="Arial" panose="020B0604020202020204" pitchFamily="34" charset="0"/>
                <a:cs typeface="Arial" panose="020B0604020202020204" pitchFamily="34" charset="0"/>
              </a:rPr>
              <a:t>Asset Data </a:t>
            </a:r>
            <a:br>
              <a:rPr lang="en-US" sz="1400" dirty="0">
                <a:solidFill>
                  <a:schemeClr val="tx1">
                    <a:lumMod val="60000"/>
                    <a:lumOff val="40000"/>
                  </a:schemeClr>
                </a:solidFill>
                <a:latin typeface="Arial" panose="020B0604020202020204" pitchFamily="34" charset="0"/>
                <a:cs typeface="Arial" panose="020B0604020202020204" pitchFamily="34" charset="0"/>
              </a:rPr>
            </a:br>
            <a:r>
              <a:rPr lang="en-US" sz="1400" dirty="0">
                <a:solidFill>
                  <a:schemeClr val="tx1">
                    <a:lumMod val="60000"/>
                    <a:lumOff val="40000"/>
                  </a:schemeClr>
                </a:solidFill>
                <a:latin typeface="Arial" panose="020B0604020202020204" pitchFamily="34" charset="0"/>
                <a:cs typeface="Arial" panose="020B0604020202020204" pitchFamily="34" charset="0"/>
              </a:rPr>
              <a:t>Service</a:t>
            </a:r>
          </a:p>
        </p:txBody>
      </p:sp>
      <p:sp>
        <p:nvSpPr>
          <p:cNvPr id="37" name="Rectangle 36"/>
          <p:cNvSpPr/>
          <p:nvPr/>
        </p:nvSpPr>
        <p:spPr>
          <a:xfrm>
            <a:off x="5925140" y="5149673"/>
            <a:ext cx="1520111" cy="666671"/>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err="1">
                <a:solidFill>
                  <a:schemeClr val="tx1">
                    <a:lumMod val="60000"/>
                    <a:lumOff val="40000"/>
                  </a:schemeClr>
                </a:solidFill>
                <a:latin typeface="Arial" panose="020B0604020202020204" pitchFamily="34" charset="0"/>
                <a:cs typeface="Arial" panose="020B0604020202020204" pitchFamily="34" charset="0"/>
              </a:rPr>
              <a:t>Predix</a:t>
            </a:r>
            <a:r>
              <a:rPr lang="en-US" sz="1400" dirty="0">
                <a:solidFill>
                  <a:schemeClr val="tx1">
                    <a:lumMod val="60000"/>
                    <a:lumOff val="40000"/>
                  </a:schemeClr>
                </a:solidFill>
                <a:latin typeface="Arial" panose="020B0604020202020204" pitchFamily="34" charset="0"/>
                <a:cs typeface="Arial" panose="020B0604020202020204" pitchFamily="34" charset="0"/>
              </a:rPr>
              <a:t> </a:t>
            </a:r>
            <a:br>
              <a:rPr lang="en-US" sz="1400" dirty="0">
                <a:solidFill>
                  <a:schemeClr val="tx1">
                    <a:lumMod val="60000"/>
                    <a:lumOff val="40000"/>
                  </a:schemeClr>
                </a:solidFill>
                <a:latin typeface="Arial" panose="020B0604020202020204" pitchFamily="34" charset="0"/>
                <a:cs typeface="Arial" panose="020B0604020202020204" pitchFamily="34" charset="0"/>
              </a:rPr>
            </a:br>
            <a:r>
              <a:rPr lang="en-US" sz="1400" dirty="0">
                <a:solidFill>
                  <a:schemeClr val="tx1">
                    <a:lumMod val="60000"/>
                    <a:lumOff val="40000"/>
                  </a:schemeClr>
                </a:solidFill>
                <a:latin typeface="Arial" panose="020B0604020202020204" pitchFamily="34" charset="0"/>
                <a:cs typeface="Arial" panose="020B0604020202020204" pitchFamily="34" charset="0"/>
              </a:rPr>
              <a:t>Time Series Data Service</a:t>
            </a:r>
          </a:p>
        </p:txBody>
      </p:sp>
      <p:sp>
        <p:nvSpPr>
          <p:cNvPr id="49" name="Flowchart: Magnetic Disk 48"/>
          <p:cNvSpPr/>
          <p:nvPr/>
        </p:nvSpPr>
        <p:spPr>
          <a:xfrm>
            <a:off x="6975256" y="3348343"/>
            <a:ext cx="290846" cy="232107"/>
          </a:xfrm>
          <a:prstGeom prst="flowChartMagneticDisk">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Arrow Connector 49"/>
          <p:cNvCxnSpPr>
            <a:stCxn id="35" idx="0"/>
          </p:cNvCxnSpPr>
          <p:nvPr/>
        </p:nvCxnSpPr>
        <p:spPr>
          <a:xfrm flipH="1" flipV="1">
            <a:off x="5164968" y="3704230"/>
            <a:ext cx="4074" cy="1452994"/>
          </a:xfrm>
          <a:prstGeom prst="straightConnector1">
            <a:avLst/>
          </a:prstGeom>
          <a:ln w="31750">
            <a:solidFill>
              <a:schemeClr val="tx1">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flipV="1">
            <a:off x="6470411" y="3720732"/>
            <a:ext cx="35528" cy="1428941"/>
          </a:xfrm>
          <a:prstGeom prst="straightConnector1">
            <a:avLst/>
          </a:prstGeom>
          <a:ln w="31750">
            <a:solidFill>
              <a:schemeClr val="tx1">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8568736" y="1347816"/>
            <a:ext cx="0" cy="5056094"/>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8503001" y="861901"/>
            <a:ext cx="1456740" cy="376185"/>
          </a:xfrm>
          <a:prstGeom prst="rect">
            <a:avLst/>
          </a:prstGeom>
          <a:noFill/>
        </p:spPr>
        <p:txBody>
          <a:bodyPr wrap="square" rtlCol="0">
            <a:spAutoFit/>
          </a:bodyPr>
          <a:lstStyle/>
          <a:p>
            <a:pPr algn="ctr"/>
            <a:r>
              <a:rPr lang="en-US" b="1" dirty="0">
                <a:solidFill>
                  <a:schemeClr val="tx1">
                    <a:lumMod val="60000"/>
                    <a:lumOff val="40000"/>
                  </a:schemeClr>
                </a:solidFill>
              </a:rPr>
              <a:t>EXTERNAL</a:t>
            </a:r>
          </a:p>
        </p:txBody>
      </p:sp>
      <p:sp>
        <p:nvSpPr>
          <p:cNvPr id="63" name="Flowchart: Magnetic Disk 62"/>
          <p:cNvSpPr/>
          <p:nvPr/>
        </p:nvSpPr>
        <p:spPr>
          <a:xfrm>
            <a:off x="8999751" y="2901695"/>
            <a:ext cx="290846" cy="232107"/>
          </a:xfrm>
          <a:prstGeom prst="flowChartMagneticDisk">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lowchart: Magnetic Disk 64"/>
          <p:cNvSpPr/>
          <p:nvPr/>
        </p:nvSpPr>
        <p:spPr>
          <a:xfrm>
            <a:off x="9152151" y="3054095"/>
            <a:ext cx="290846" cy="232107"/>
          </a:xfrm>
          <a:prstGeom prst="flowChartMagneticDisk">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lowchart: Magnetic Disk 65"/>
          <p:cNvSpPr/>
          <p:nvPr/>
        </p:nvSpPr>
        <p:spPr>
          <a:xfrm>
            <a:off x="9304551" y="3206495"/>
            <a:ext cx="290846" cy="232107"/>
          </a:xfrm>
          <a:prstGeom prst="flowChartMagneticDisk">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ounded Rectangle 70"/>
          <p:cNvSpPr/>
          <p:nvPr/>
        </p:nvSpPr>
        <p:spPr>
          <a:xfrm>
            <a:off x="8789280" y="2822979"/>
            <a:ext cx="932228" cy="1029865"/>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p:cNvSpPr txBox="1"/>
          <p:nvPr/>
        </p:nvSpPr>
        <p:spPr>
          <a:xfrm>
            <a:off x="8708060" y="3807817"/>
            <a:ext cx="1114408" cy="461665"/>
          </a:xfrm>
          <a:prstGeom prst="rect">
            <a:avLst/>
          </a:prstGeom>
          <a:noFill/>
        </p:spPr>
        <p:txBody>
          <a:bodyPr wrap="none" rtlCol="0">
            <a:spAutoFit/>
          </a:bodyPr>
          <a:lstStyle/>
          <a:p>
            <a:pPr algn="ctr"/>
            <a:r>
              <a:rPr lang="en-US" sz="1200" dirty="0">
                <a:solidFill>
                  <a:schemeClr val="tx1">
                    <a:lumMod val="60000"/>
                    <a:lumOff val="40000"/>
                  </a:schemeClr>
                </a:solidFill>
              </a:rPr>
              <a:t>External </a:t>
            </a:r>
            <a:br>
              <a:rPr lang="en-US" sz="1200" dirty="0">
                <a:solidFill>
                  <a:schemeClr val="tx1">
                    <a:lumMod val="60000"/>
                    <a:lumOff val="40000"/>
                  </a:schemeClr>
                </a:solidFill>
              </a:rPr>
            </a:br>
            <a:r>
              <a:rPr lang="en-US" sz="1200" dirty="0">
                <a:solidFill>
                  <a:schemeClr val="tx1">
                    <a:lumMod val="60000"/>
                    <a:lumOff val="40000"/>
                  </a:schemeClr>
                </a:solidFill>
              </a:rPr>
              <a:t>Data Sources</a:t>
            </a:r>
          </a:p>
        </p:txBody>
      </p:sp>
      <p:cxnSp>
        <p:nvCxnSpPr>
          <p:cNvPr id="73" name="Straight Arrow Connector 72"/>
          <p:cNvCxnSpPr/>
          <p:nvPr/>
        </p:nvCxnSpPr>
        <p:spPr>
          <a:xfrm flipH="1" flipV="1">
            <a:off x="7462761" y="3426652"/>
            <a:ext cx="1326519" cy="2529"/>
          </a:xfrm>
          <a:prstGeom prst="straightConnector1">
            <a:avLst/>
          </a:prstGeom>
          <a:ln w="31750">
            <a:solidFill>
              <a:schemeClr val="tx1">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79" name="Flowchart: Magnetic Disk 78"/>
          <p:cNvSpPr/>
          <p:nvPr/>
        </p:nvSpPr>
        <p:spPr>
          <a:xfrm>
            <a:off x="5597690" y="2266962"/>
            <a:ext cx="290846" cy="232107"/>
          </a:xfrm>
          <a:prstGeom prst="flowChartMagneticDisk">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cxnSp>
        <p:nvCxnSpPr>
          <p:cNvPr id="80" name="Straight Arrow Connector 79"/>
          <p:cNvCxnSpPr>
            <a:endCxn id="76" idx="2"/>
          </p:cNvCxnSpPr>
          <p:nvPr/>
        </p:nvCxnSpPr>
        <p:spPr>
          <a:xfrm flipV="1">
            <a:off x="5307262" y="2850015"/>
            <a:ext cx="12842" cy="345703"/>
          </a:xfrm>
          <a:prstGeom prst="straightConnector1">
            <a:avLst/>
          </a:prstGeom>
          <a:ln w="31750">
            <a:solidFill>
              <a:schemeClr val="tx1">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6446972" y="2560629"/>
            <a:ext cx="1925442" cy="32949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lumMod val="60000"/>
                    <a:lumOff val="40000"/>
                  </a:schemeClr>
                </a:solidFill>
                <a:latin typeface="Arial" panose="020B0604020202020204" pitchFamily="34" charset="0"/>
                <a:cs typeface="Arial" panose="020B0604020202020204" pitchFamily="34" charset="0"/>
              </a:rPr>
              <a:t>Blob Storage</a:t>
            </a:r>
          </a:p>
        </p:txBody>
      </p:sp>
      <p:grpSp>
        <p:nvGrpSpPr>
          <p:cNvPr id="89" name="Group 88"/>
          <p:cNvGrpSpPr/>
          <p:nvPr/>
        </p:nvGrpSpPr>
        <p:grpSpPr>
          <a:xfrm>
            <a:off x="7997443" y="2557824"/>
            <a:ext cx="253300" cy="338554"/>
            <a:chOff x="8856169" y="2736498"/>
            <a:chExt cx="407942" cy="450617"/>
          </a:xfrm>
        </p:grpSpPr>
        <p:sp>
          <p:nvSpPr>
            <p:cNvPr id="83" name="Folded Corner 82"/>
            <p:cNvSpPr/>
            <p:nvPr/>
          </p:nvSpPr>
          <p:spPr>
            <a:xfrm rot="16200000">
              <a:off x="8925366" y="2789537"/>
              <a:ext cx="328757" cy="330896"/>
            </a:xfrm>
            <a:prstGeom prst="foldedCorner">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88" name="TextBox 87"/>
            <p:cNvSpPr txBox="1"/>
            <p:nvPr/>
          </p:nvSpPr>
          <p:spPr>
            <a:xfrm>
              <a:off x="8856169" y="2736498"/>
              <a:ext cx="407942" cy="450617"/>
            </a:xfrm>
            <a:prstGeom prst="rect">
              <a:avLst/>
            </a:prstGeom>
            <a:noFill/>
          </p:spPr>
          <p:txBody>
            <a:bodyPr wrap="none" rtlCol="0">
              <a:spAutoFit/>
            </a:bodyPr>
            <a:lstStyle/>
            <a:p>
              <a:r>
                <a:rPr lang="en-US" sz="800" b="1" dirty="0">
                  <a:solidFill>
                    <a:schemeClr val="tx1">
                      <a:lumMod val="60000"/>
                      <a:lumOff val="40000"/>
                    </a:schemeClr>
                  </a:solidFill>
                  <a:latin typeface="Courier New" panose="02070309020205020404" pitchFamily="49" charset="0"/>
                  <a:cs typeface="Courier New" panose="02070309020205020404" pitchFamily="49" charset="0"/>
                </a:rPr>
                <a:t>10</a:t>
              </a:r>
            </a:p>
            <a:p>
              <a:r>
                <a:rPr lang="en-US" sz="800" b="1" dirty="0">
                  <a:solidFill>
                    <a:schemeClr val="tx1">
                      <a:lumMod val="60000"/>
                      <a:lumOff val="40000"/>
                    </a:schemeClr>
                  </a:solidFill>
                  <a:latin typeface="Courier New" panose="02070309020205020404" pitchFamily="49" charset="0"/>
                  <a:cs typeface="Courier New" panose="02070309020205020404" pitchFamily="49" charset="0"/>
                </a:rPr>
                <a:t>01</a:t>
              </a:r>
            </a:p>
          </p:txBody>
        </p:sp>
      </p:grpSp>
      <p:cxnSp>
        <p:nvCxnSpPr>
          <p:cNvPr id="92" name="Straight Arrow Connector 91"/>
          <p:cNvCxnSpPr/>
          <p:nvPr/>
        </p:nvCxnSpPr>
        <p:spPr>
          <a:xfrm>
            <a:off x="6125696" y="2711930"/>
            <a:ext cx="321276" cy="0"/>
          </a:xfrm>
          <a:prstGeom prst="straightConnector1">
            <a:avLst/>
          </a:prstGeom>
          <a:ln w="31750">
            <a:solidFill>
              <a:schemeClr val="tx1">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a:off x="6442595" y="2199860"/>
            <a:ext cx="1929819" cy="32949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lumMod val="60000"/>
                    <a:lumOff val="40000"/>
                  </a:schemeClr>
                </a:solidFill>
                <a:latin typeface="Arial" panose="020B0604020202020204" pitchFamily="34" charset="0"/>
                <a:cs typeface="Arial" panose="020B0604020202020204" pitchFamily="34" charset="0"/>
              </a:rPr>
              <a:t>Email</a:t>
            </a: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cxnSp>
        <p:nvCxnSpPr>
          <p:cNvPr id="99" name="Straight Arrow Connector 98"/>
          <p:cNvCxnSpPr>
            <a:endCxn id="95" idx="1"/>
          </p:cNvCxnSpPr>
          <p:nvPr/>
        </p:nvCxnSpPr>
        <p:spPr>
          <a:xfrm>
            <a:off x="5964345" y="2357886"/>
            <a:ext cx="478250" cy="6724"/>
          </a:xfrm>
          <a:prstGeom prst="straightConnector1">
            <a:avLst/>
          </a:prstGeom>
          <a:ln w="31750">
            <a:solidFill>
              <a:schemeClr val="tx1">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grpSp>
        <p:nvGrpSpPr>
          <p:cNvPr id="107" name="Group 106"/>
          <p:cNvGrpSpPr/>
          <p:nvPr/>
        </p:nvGrpSpPr>
        <p:grpSpPr>
          <a:xfrm>
            <a:off x="7982761" y="2277841"/>
            <a:ext cx="275692" cy="168426"/>
            <a:chOff x="679076" y="2919241"/>
            <a:chExt cx="1512795" cy="903993"/>
          </a:xfrm>
        </p:grpSpPr>
        <p:sp>
          <p:nvSpPr>
            <p:cNvPr id="93" name="Rectangle 92"/>
            <p:cNvSpPr/>
            <p:nvPr/>
          </p:nvSpPr>
          <p:spPr>
            <a:xfrm>
              <a:off x="679076" y="2919241"/>
              <a:ext cx="1512795" cy="903993"/>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0" name="Straight Connector 99"/>
            <p:cNvCxnSpPr/>
            <p:nvPr/>
          </p:nvCxnSpPr>
          <p:spPr>
            <a:xfrm>
              <a:off x="702927" y="2933270"/>
              <a:ext cx="726657" cy="437967"/>
            </a:xfrm>
            <a:prstGeom prst="line">
              <a:avLst/>
            </a:prstGeom>
            <a:ln w="25400">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1429584" y="2919241"/>
              <a:ext cx="728598" cy="451996"/>
            </a:xfrm>
            <a:prstGeom prst="line">
              <a:avLst/>
            </a:prstGeom>
            <a:ln w="25400">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grpSp>
      <p:sp>
        <p:nvSpPr>
          <p:cNvPr id="111" name="Rectangle 110"/>
          <p:cNvSpPr/>
          <p:nvPr/>
        </p:nvSpPr>
        <p:spPr>
          <a:xfrm>
            <a:off x="9310119" y="5201558"/>
            <a:ext cx="404038" cy="567771"/>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TextBox 111"/>
          <p:cNvSpPr txBox="1"/>
          <p:nvPr/>
        </p:nvSpPr>
        <p:spPr>
          <a:xfrm>
            <a:off x="9123684" y="5776400"/>
            <a:ext cx="729687" cy="276999"/>
          </a:xfrm>
          <a:prstGeom prst="rect">
            <a:avLst/>
          </a:prstGeom>
          <a:noFill/>
        </p:spPr>
        <p:txBody>
          <a:bodyPr wrap="none" rtlCol="0">
            <a:spAutoFit/>
          </a:bodyPr>
          <a:lstStyle/>
          <a:p>
            <a:r>
              <a:rPr lang="en-US" sz="1200" dirty="0">
                <a:solidFill>
                  <a:schemeClr val="tx1">
                    <a:lumMod val="60000"/>
                    <a:lumOff val="40000"/>
                  </a:schemeClr>
                </a:solidFill>
              </a:rPr>
              <a:t>Devices</a:t>
            </a:r>
          </a:p>
        </p:txBody>
      </p:sp>
      <p:sp>
        <p:nvSpPr>
          <p:cNvPr id="113" name="Flowchart: Direct Access Storage 112"/>
          <p:cNvSpPr/>
          <p:nvPr/>
        </p:nvSpPr>
        <p:spPr>
          <a:xfrm>
            <a:off x="7685898" y="5355419"/>
            <a:ext cx="761387" cy="255181"/>
          </a:xfrm>
          <a:prstGeom prst="flowChartMagneticDrum">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TextBox 114"/>
          <p:cNvSpPr txBox="1"/>
          <p:nvPr/>
        </p:nvSpPr>
        <p:spPr>
          <a:xfrm>
            <a:off x="7444429" y="5604158"/>
            <a:ext cx="1173719" cy="276999"/>
          </a:xfrm>
          <a:prstGeom prst="rect">
            <a:avLst/>
          </a:prstGeom>
          <a:noFill/>
        </p:spPr>
        <p:txBody>
          <a:bodyPr wrap="none" rtlCol="0">
            <a:spAutoFit/>
          </a:bodyPr>
          <a:lstStyle/>
          <a:p>
            <a:r>
              <a:rPr lang="en-US" sz="1200" dirty="0">
                <a:solidFill>
                  <a:schemeClr val="tx1">
                    <a:lumMod val="60000"/>
                    <a:lumOff val="40000"/>
                  </a:schemeClr>
                </a:solidFill>
              </a:rPr>
              <a:t>Data Ingestion</a:t>
            </a:r>
          </a:p>
        </p:txBody>
      </p:sp>
      <p:cxnSp>
        <p:nvCxnSpPr>
          <p:cNvPr id="116" name="Straight Arrow Connector 115"/>
          <p:cNvCxnSpPr>
            <a:stCxn id="113" idx="4"/>
            <a:endCxn id="111" idx="1"/>
          </p:cNvCxnSpPr>
          <p:nvPr/>
        </p:nvCxnSpPr>
        <p:spPr>
          <a:xfrm>
            <a:off x="8447285" y="5483010"/>
            <a:ext cx="862834" cy="2434"/>
          </a:xfrm>
          <a:prstGeom prst="straightConnector1">
            <a:avLst/>
          </a:prstGeom>
          <a:ln w="31750">
            <a:solidFill>
              <a:schemeClr val="tx1">
                <a:lumMod val="60000"/>
                <a:lumOff val="40000"/>
              </a:schemeClr>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stCxn id="37" idx="3"/>
            <a:endCxn id="113" idx="1"/>
          </p:cNvCxnSpPr>
          <p:nvPr/>
        </p:nvCxnSpPr>
        <p:spPr>
          <a:xfrm>
            <a:off x="7445251" y="5483009"/>
            <a:ext cx="240647" cy="1"/>
          </a:xfrm>
          <a:prstGeom prst="straightConnector1">
            <a:avLst/>
          </a:prstGeom>
          <a:ln w="31750">
            <a:solidFill>
              <a:schemeClr val="tx1">
                <a:lumMod val="60000"/>
                <a:lumOff val="40000"/>
              </a:schemeClr>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205" name="Straight Arrow Connector 204"/>
          <p:cNvCxnSpPr>
            <a:stCxn id="21" idx="2"/>
          </p:cNvCxnSpPr>
          <p:nvPr/>
        </p:nvCxnSpPr>
        <p:spPr>
          <a:xfrm>
            <a:off x="1577891" y="1902266"/>
            <a:ext cx="4246" cy="407464"/>
          </a:xfrm>
          <a:prstGeom prst="straightConnector1">
            <a:avLst/>
          </a:prstGeom>
          <a:ln w="31750">
            <a:solidFill>
              <a:schemeClr val="tx1">
                <a:lumMod val="60000"/>
                <a:lumOff val="40000"/>
              </a:schemeClr>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08" name="Straight Arrow Connector 207"/>
          <p:cNvCxnSpPr/>
          <p:nvPr/>
        </p:nvCxnSpPr>
        <p:spPr>
          <a:xfrm flipH="1">
            <a:off x="3431026" y="2648724"/>
            <a:ext cx="421" cy="429104"/>
          </a:xfrm>
          <a:prstGeom prst="straightConnector1">
            <a:avLst/>
          </a:prstGeom>
          <a:ln w="31750">
            <a:solidFill>
              <a:schemeClr val="tx1">
                <a:lumMod val="60000"/>
                <a:lumOff val="40000"/>
              </a:schemeClr>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11" name="Rectangle 210"/>
          <p:cNvSpPr/>
          <p:nvPr/>
        </p:nvSpPr>
        <p:spPr>
          <a:xfrm>
            <a:off x="2021169" y="1572767"/>
            <a:ext cx="935593" cy="32949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0000"/>
                    <a:lumOff val="40000"/>
                  </a:schemeClr>
                </a:solidFill>
                <a:latin typeface="Arial" panose="020B0604020202020204" pitchFamily="34" charset="0"/>
                <a:cs typeface="Arial" panose="020B0604020202020204" pitchFamily="34" charset="0"/>
              </a:rPr>
              <a:t>Mobile</a:t>
            </a:r>
          </a:p>
        </p:txBody>
      </p:sp>
      <p:sp>
        <p:nvSpPr>
          <p:cNvPr id="213" name="Rectangle 212"/>
          <p:cNvSpPr/>
          <p:nvPr/>
        </p:nvSpPr>
        <p:spPr>
          <a:xfrm>
            <a:off x="3048577" y="1572767"/>
            <a:ext cx="935593" cy="32949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0000"/>
                    <a:lumOff val="40000"/>
                  </a:schemeClr>
                </a:solidFill>
                <a:latin typeface="Arial" panose="020B0604020202020204" pitchFamily="34" charset="0"/>
                <a:cs typeface="Arial" panose="020B0604020202020204" pitchFamily="34" charset="0"/>
              </a:rPr>
              <a:t>Hybrid</a:t>
            </a:r>
          </a:p>
        </p:txBody>
      </p:sp>
      <p:cxnSp>
        <p:nvCxnSpPr>
          <p:cNvPr id="225" name="Straight Connector 224"/>
          <p:cNvCxnSpPr/>
          <p:nvPr/>
        </p:nvCxnSpPr>
        <p:spPr>
          <a:xfrm flipH="1">
            <a:off x="838076" y="1340635"/>
            <a:ext cx="18679" cy="5111832"/>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Arrow Connector 227"/>
          <p:cNvCxnSpPr/>
          <p:nvPr/>
        </p:nvCxnSpPr>
        <p:spPr>
          <a:xfrm>
            <a:off x="2796895" y="2662712"/>
            <a:ext cx="3108" cy="2654936"/>
          </a:xfrm>
          <a:prstGeom prst="straightConnector1">
            <a:avLst/>
          </a:prstGeom>
          <a:ln w="31750">
            <a:solidFill>
              <a:schemeClr val="tx1">
                <a:lumMod val="60000"/>
                <a:lumOff val="40000"/>
              </a:schemeClr>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67" name="Rounded Rectangle 266"/>
          <p:cNvSpPr/>
          <p:nvPr/>
        </p:nvSpPr>
        <p:spPr>
          <a:xfrm>
            <a:off x="8774715" y="1556884"/>
            <a:ext cx="932228" cy="1093728"/>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TextBox 267"/>
          <p:cNvSpPr txBox="1"/>
          <p:nvPr/>
        </p:nvSpPr>
        <p:spPr>
          <a:xfrm>
            <a:off x="8851534" y="2661276"/>
            <a:ext cx="790601" cy="461665"/>
          </a:xfrm>
          <a:prstGeom prst="rect">
            <a:avLst/>
          </a:prstGeom>
          <a:noFill/>
        </p:spPr>
        <p:txBody>
          <a:bodyPr wrap="none" rtlCol="0">
            <a:spAutoFit/>
          </a:bodyPr>
          <a:lstStyle/>
          <a:p>
            <a:pPr algn="ctr"/>
            <a:r>
              <a:rPr lang="en-US" sz="1200" dirty="0">
                <a:solidFill>
                  <a:schemeClr val="tx1">
                    <a:lumMod val="60000"/>
                    <a:lumOff val="40000"/>
                  </a:schemeClr>
                </a:solidFill>
              </a:rPr>
              <a:t>External </a:t>
            </a:r>
            <a:br>
              <a:rPr lang="en-US" sz="1200" dirty="0">
                <a:solidFill>
                  <a:schemeClr val="tx1">
                    <a:lumMod val="60000"/>
                    <a:lumOff val="40000"/>
                  </a:schemeClr>
                </a:solidFill>
              </a:rPr>
            </a:br>
            <a:r>
              <a:rPr lang="en-US" sz="1200" dirty="0">
                <a:solidFill>
                  <a:schemeClr val="tx1">
                    <a:lumMod val="60000"/>
                    <a:lumOff val="40000"/>
                  </a:schemeClr>
                </a:solidFill>
              </a:rPr>
              <a:t>Systems</a:t>
            </a:r>
          </a:p>
        </p:txBody>
      </p:sp>
      <p:cxnSp>
        <p:nvCxnSpPr>
          <p:cNvPr id="273" name="Straight Arrow Connector 272"/>
          <p:cNvCxnSpPr/>
          <p:nvPr/>
        </p:nvCxnSpPr>
        <p:spPr>
          <a:xfrm flipV="1">
            <a:off x="6125696" y="1720427"/>
            <a:ext cx="2657901" cy="5118"/>
          </a:xfrm>
          <a:prstGeom prst="straightConnector1">
            <a:avLst/>
          </a:prstGeom>
          <a:ln w="31750">
            <a:solidFill>
              <a:schemeClr val="tx1">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276" name="Rectangle 275"/>
          <p:cNvSpPr/>
          <p:nvPr/>
        </p:nvSpPr>
        <p:spPr>
          <a:xfrm>
            <a:off x="8865186" y="1633916"/>
            <a:ext cx="731000" cy="179972"/>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77" name="Rectangle 276"/>
          <p:cNvSpPr/>
          <p:nvPr/>
        </p:nvSpPr>
        <p:spPr>
          <a:xfrm>
            <a:off x="8865186" y="1881678"/>
            <a:ext cx="731000" cy="179972"/>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78" name="Rectangle 277"/>
          <p:cNvSpPr/>
          <p:nvPr/>
        </p:nvSpPr>
        <p:spPr>
          <a:xfrm>
            <a:off x="8865186" y="2129440"/>
            <a:ext cx="731000" cy="179972"/>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79" name="Rectangle 278"/>
          <p:cNvSpPr/>
          <p:nvPr/>
        </p:nvSpPr>
        <p:spPr>
          <a:xfrm>
            <a:off x="8865186" y="2377203"/>
            <a:ext cx="731000" cy="179972"/>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80" name="TextBox 279"/>
          <p:cNvSpPr txBox="1"/>
          <p:nvPr/>
        </p:nvSpPr>
        <p:spPr>
          <a:xfrm>
            <a:off x="6031717" y="1466572"/>
            <a:ext cx="2690042" cy="276999"/>
          </a:xfrm>
          <a:prstGeom prst="rect">
            <a:avLst/>
          </a:prstGeom>
          <a:noFill/>
        </p:spPr>
        <p:txBody>
          <a:bodyPr wrap="square" rtlCol="0">
            <a:spAutoFit/>
          </a:bodyPr>
          <a:lstStyle/>
          <a:p>
            <a:pPr algn="ctr"/>
            <a:r>
              <a:rPr lang="en-US" sz="1200" dirty="0">
                <a:solidFill>
                  <a:schemeClr val="tx1">
                    <a:lumMod val="60000"/>
                    <a:lumOff val="40000"/>
                  </a:schemeClr>
                </a:solidFill>
              </a:rPr>
              <a:t>Event Notifications/Web Hooks</a:t>
            </a:r>
          </a:p>
        </p:txBody>
      </p:sp>
      <p:sp>
        <p:nvSpPr>
          <p:cNvPr id="282" name="Rectangle 281"/>
          <p:cNvSpPr/>
          <p:nvPr/>
        </p:nvSpPr>
        <p:spPr>
          <a:xfrm>
            <a:off x="6451250" y="1832360"/>
            <a:ext cx="1921163" cy="32949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lumMod val="60000"/>
                    <a:lumOff val="40000"/>
                  </a:schemeClr>
                </a:solidFill>
                <a:latin typeface="Arial" panose="020B0604020202020204" pitchFamily="34" charset="0"/>
                <a:cs typeface="Arial" panose="020B0604020202020204" pitchFamily="34" charset="0"/>
              </a:rPr>
              <a:t>File Upload</a:t>
            </a:r>
          </a:p>
        </p:txBody>
      </p:sp>
      <p:cxnSp>
        <p:nvCxnSpPr>
          <p:cNvPr id="283" name="Straight Arrow Connector 282"/>
          <p:cNvCxnSpPr/>
          <p:nvPr/>
        </p:nvCxnSpPr>
        <p:spPr>
          <a:xfrm>
            <a:off x="5964344" y="1965944"/>
            <a:ext cx="478251" cy="0"/>
          </a:xfrm>
          <a:prstGeom prst="straightConnector1">
            <a:avLst/>
          </a:prstGeom>
          <a:ln w="31750">
            <a:solidFill>
              <a:schemeClr val="tx1">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grpSp>
        <p:nvGrpSpPr>
          <p:cNvPr id="224" name="Group 223"/>
          <p:cNvGrpSpPr/>
          <p:nvPr/>
        </p:nvGrpSpPr>
        <p:grpSpPr>
          <a:xfrm>
            <a:off x="7988539" y="1838106"/>
            <a:ext cx="247763" cy="287651"/>
            <a:chOff x="10286360" y="2732667"/>
            <a:chExt cx="247763" cy="287651"/>
          </a:xfrm>
        </p:grpSpPr>
        <p:grpSp>
          <p:nvGrpSpPr>
            <p:cNvPr id="298" name="Group 297"/>
            <p:cNvGrpSpPr/>
            <p:nvPr/>
          </p:nvGrpSpPr>
          <p:grpSpPr>
            <a:xfrm>
              <a:off x="10286360" y="2732667"/>
              <a:ext cx="247763" cy="287651"/>
              <a:chOff x="8856169" y="2736498"/>
              <a:chExt cx="399024" cy="382865"/>
            </a:xfrm>
          </p:grpSpPr>
          <p:sp>
            <p:nvSpPr>
              <p:cNvPr id="299" name="Folded Corner 298"/>
              <p:cNvSpPr/>
              <p:nvPr/>
            </p:nvSpPr>
            <p:spPr>
              <a:xfrm rot="16200000">
                <a:off x="8925366" y="2789537"/>
                <a:ext cx="328757" cy="330896"/>
              </a:xfrm>
              <a:prstGeom prst="foldedCorner">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00" name="TextBox 299"/>
              <p:cNvSpPr txBox="1"/>
              <p:nvPr/>
            </p:nvSpPr>
            <p:spPr>
              <a:xfrm>
                <a:off x="8856169" y="2736498"/>
                <a:ext cx="245877" cy="286757"/>
              </a:xfrm>
              <a:prstGeom prst="rect">
                <a:avLst/>
              </a:prstGeom>
              <a:noFill/>
            </p:spPr>
            <p:txBody>
              <a:bodyPr wrap="none" rtlCol="0">
                <a:spAutoFit/>
              </a:bodyPr>
              <a:lstStyle/>
              <a:p>
                <a:endParaRPr lang="en-US" sz="800" b="1" dirty="0">
                  <a:solidFill>
                    <a:schemeClr val="tx1">
                      <a:lumMod val="60000"/>
                      <a:lumOff val="40000"/>
                    </a:schemeClr>
                  </a:solidFill>
                  <a:latin typeface="Courier New" panose="02070309020205020404" pitchFamily="49" charset="0"/>
                  <a:cs typeface="Courier New" panose="02070309020205020404" pitchFamily="49" charset="0"/>
                </a:endParaRPr>
              </a:p>
            </p:txBody>
          </p:sp>
        </p:grpSp>
        <p:cxnSp>
          <p:nvCxnSpPr>
            <p:cNvPr id="303" name="Straight Arrow Connector 302"/>
            <p:cNvCxnSpPr/>
            <p:nvPr/>
          </p:nvCxnSpPr>
          <p:spPr>
            <a:xfrm flipV="1">
              <a:off x="10461159" y="2879392"/>
              <a:ext cx="0" cy="122182"/>
            </a:xfrm>
            <a:prstGeom prst="straightConnector1">
              <a:avLst/>
            </a:prstGeom>
            <a:ln w="19050">
              <a:solidFill>
                <a:schemeClr val="tx1">
                  <a:lumMod val="60000"/>
                  <a:lumOff val="40000"/>
                </a:schemeClr>
              </a:solidFill>
              <a:headEnd w="lg" len="lg"/>
              <a:tailEnd type="triangle" w="med" len="sm"/>
            </a:ln>
          </p:spPr>
          <p:style>
            <a:lnRef idx="1">
              <a:schemeClr val="accent1"/>
            </a:lnRef>
            <a:fillRef idx="0">
              <a:schemeClr val="accent1"/>
            </a:fillRef>
            <a:effectRef idx="0">
              <a:schemeClr val="accent1"/>
            </a:effectRef>
            <a:fontRef idx="minor">
              <a:schemeClr val="tx1"/>
            </a:fontRef>
          </p:style>
        </p:cxnSp>
      </p:grpSp>
      <p:cxnSp>
        <p:nvCxnSpPr>
          <p:cNvPr id="351" name="Straight Arrow Connector 350"/>
          <p:cNvCxnSpPr>
            <a:stCxn id="282" idx="3"/>
          </p:cNvCxnSpPr>
          <p:nvPr/>
        </p:nvCxnSpPr>
        <p:spPr>
          <a:xfrm>
            <a:off x="8372413" y="1997110"/>
            <a:ext cx="402302" cy="4475"/>
          </a:xfrm>
          <a:prstGeom prst="straightConnector1">
            <a:avLst/>
          </a:prstGeom>
          <a:ln w="31750">
            <a:solidFill>
              <a:schemeClr val="tx1">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82" name="TextBox 381"/>
          <p:cNvSpPr txBox="1"/>
          <p:nvPr/>
        </p:nvSpPr>
        <p:spPr>
          <a:xfrm>
            <a:off x="7611049" y="3396719"/>
            <a:ext cx="985157" cy="230832"/>
          </a:xfrm>
          <a:prstGeom prst="rect">
            <a:avLst/>
          </a:prstGeom>
          <a:noFill/>
        </p:spPr>
        <p:txBody>
          <a:bodyPr wrap="square" rtlCol="0">
            <a:spAutoFit/>
          </a:bodyPr>
          <a:lstStyle/>
          <a:p>
            <a:r>
              <a:rPr lang="en-US" sz="900" dirty="0">
                <a:solidFill>
                  <a:schemeClr val="tx1">
                    <a:lumMod val="20000"/>
                    <a:lumOff val="80000"/>
                  </a:schemeClr>
                </a:solidFill>
              </a:rPr>
              <a:t>HTTP GET</a:t>
            </a:r>
          </a:p>
        </p:txBody>
      </p:sp>
      <p:cxnSp>
        <p:nvCxnSpPr>
          <p:cNvPr id="393" name="Straight Arrow Connector 392"/>
          <p:cNvCxnSpPr/>
          <p:nvPr/>
        </p:nvCxnSpPr>
        <p:spPr>
          <a:xfrm>
            <a:off x="2445192" y="1911063"/>
            <a:ext cx="4246" cy="407464"/>
          </a:xfrm>
          <a:prstGeom prst="straightConnector1">
            <a:avLst/>
          </a:prstGeom>
          <a:ln w="31750">
            <a:solidFill>
              <a:schemeClr val="tx1">
                <a:lumMod val="60000"/>
                <a:lumOff val="40000"/>
              </a:schemeClr>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94" name="Straight Arrow Connector 393"/>
          <p:cNvCxnSpPr/>
          <p:nvPr/>
        </p:nvCxnSpPr>
        <p:spPr>
          <a:xfrm>
            <a:off x="3509864" y="1911063"/>
            <a:ext cx="4246" cy="407464"/>
          </a:xfrm>
          <a:prstGeom prst="straightConnector1">
            <a:avLst/>
          </a:prstGeom>
          <a:ln w="31750">
            <a:solidFill>
              <a:schemeClr val="tx1">
                <a:lumMod val="60000"/>
                <a:lumOff val="40000"/>
              </a:schemeClr>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grpSp>
        <p:nvGrpSpPr>
          <p:cNvPr id="326" name="Group 325"/>
          <p:cNvGrpSpPr/>
          <p:nvPr/>
        </p:nvGrpSpPr>
        <p:grpSpPr>
          <a:xfrm>
            <a:off x="2841162" y="5799566"/>
            <a:ext cx="258496" cy="253833"/>
            <a:chOff x="1298781" y="3822989"/>
            <a:chExt cx="390186" cy="354791"/>
          </a:xfrm>
        </p:grpSpPr>
        <p:sp>
          <p:nvSpPr>
            <p:cNvPr id="325" name="Oval 324"/>
            <p:cNvSpPr/>
            <p:nvPr/>
          </p:nvSpPr>
          <p:spPr>
            <a:xfrm>
              <a:off x="1315115" y="3848167"/>
              <a:ext cx="347011" cy="310177"/>
            </a:xfrm>
            <a:prstGeom prst="ellipse">
              <a:avLst/>
            </a:prstGeom>
            <a:no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4" name="Oval 403"/>
            <p:cNvSpPr/>
            <p:nvPr/>
          </p:nvSpPr>
          <p:spPr>
            <a:xfrm>
              <a:off x="1446450" y="3822989"/>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5" name="Oval 404"/>
            <p:cNvSpPr/>
            <p:nvPr/>
          </p:nvSpPr>
          <p:spPr>
            <a:xfrm>
              <a:off x="1450204" y="4113151"/>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6" name="Oval 405"/>
            <p:cNvSpPr/>
            <p:nvPr/>
          </p:nvSpPr>
          <p:spPr>
            <a:xfrm>
              <a:off x="1616663" y="402774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7" name="Oval 406"/>
            <p:cNvSpPr/>
            <p:nvPr/>
          </p:nvSpPr>
          <p:spPr>
            <a:xfrm>
              <a:off x="1298781" y="402774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8" name="Oval 407"/>
            <p:cNvSpPr/>
            <p:nvPr/>
          </p:nvSpPr>
          <p:spPr>
            <a:xfrm>
              <a:off x="1607569" y="3887187"/>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 name="Oval 408"/>
            <p:cNvSpPr/>
            <p:nvPr/>
          </p:nvSpPr>
          <p:spPr>
            <a:xfrm>
              <a:off x="1303335" y="388377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5" name="Group 434"/>
          <p:cNvGrpSpPr/>
          <p:nvPr/>
        </p:nvGrpSpPr>
        <p:grpSpPr>
          <a:xfrm>
            <a:off x="7180720" y="5541228"/>
            <a:ext cx="213633" cy="209779"/>
            <a:chOff x="1298781" y="3822989"/>
            <a:chExt cx="390186" cy="354791"/>
          </a:xfrm>
        </p:grpSpPr>
        <p:sp>
          <p:nvSpPr>
            <p:cNvPr id="436" name="Oval 435"/>
            <p:cNvSpPr/>
            <p:nvPr/>
          </p:nvSpPr>
          <p:spPr>
            <a:xfrm>
              <a:off x="1315115" y="3848167"/>
              <a:ext cx="347011" cy="310177"/>
            </a:xfrm>
            <a:prstGeom prst="ellipse">
              <a:avLst/>
            </a:prstGeom>
            <a:no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7" name="Oval 436"/>
            <p:cNvSpPr/>
            <p:nvPr/>
          </p:nvSpPr>
          <p:spPr>
            <a:xfrm>
              <a:off x="1446450" y="3822989"/>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8" name="Oval 437"/>
            <p:cNvSpPr/>
            <p:nvPr/>
          </p:nvSpPr>
          <p:spPr>
            <a:xfrm>
              <a:off x="1450204" y="4113151"/>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9" name="Oval 438"/>
            <p:cNvSpPr/>
            <p:nvPr/>
          </p:nvSpPr>
          <p:spPr>
            <a:xfrm>
              <a:off x="1616663" y="402774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0" name="Oval 439"/>
            <p:cNvSpPr/>
            <p:nvPr/>
          </p:nvSpPr>
          <p:spPr>
            <a:xfrm>
              <a:off x="1298781" y="402774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1" name="Oval 440"/>
            <p:cNvSpPr/>
            <p:nvPr/>
          </p:nvSpPr>
          <p:spPr>
            <a:xfrm>
              <a:off x="1607569" y="3887187"/>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2" name="Oval 441"/>
            <p:cNvSpPr/>
            <p:nvPr/>
          </p:nvSpPr>
          <p:spPr>
            <a:xfrm>
              <a:off x="1303335" y="388377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3" name="Group 442"/>
          <p:cNvGrpSpPr/>
          <p:nvPr/>
        </p:nvGrpSpPr>
        <p:grpSpPr>
          <a:xfrm>
            <a:off x="8850886" y="3225013"/>
            <a:ext cx="258496" cy="253833"/>
            <a:chOff x="1298781" y="3822989"/>
            <a:chExt cx="390186" cy="354791"/>
          </a:xfrm>
        </p:grpSpPr>
        <p:sp>
          <p:nvSpPr>
            <p:cNvPr id="444" name="Oval 443"/>
            <p:cNvSpPr/>
            <p:nvPr/>
          </p:nvSpPr>
          <p:spPr>
            <a:xfrm>
              <a:off x="1315115" y="3848167"/>
              <a:ext cx="347011" cy="310177"/>
            </a:xfrm>
            <a:prstGeom prst="ellipse">
              <a:avLst/>
            </a:prstGeom>
            <a:no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5" name="Oval 444"/>
            <p:cNvSpPr/>
            <p:nvPr/>
          </p:nvSpPr>
          <p:spPr>
            <a:xfrm>
              <a:off x="1446450" y="3822989"/>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6" name="Oval 445"/>
            <p:cNvSpPr/>
            <p:nvPr/>
          </p:nvSpPr>
          <p:spPr>
            <a:xfrm>
              <a:off x="1450204" y="4113151"/>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7" name="Oval 446"/>
            <p:cNvSpPr/>
            <p:nvPr/>
          </p:nvSpPr>
          <p:spPr>
            <a:xfrm>
              <a:off x="1616663" y="402774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8" name="Oval 447"/>
            <p:cNvSpPr/>
            <p:nvPr/>
          </p:nvSpPr>
          <p:spPr>
            <a:xfrm>
              <a:off x="1298781" y="402774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9" name="Oval 448"/>
            <p:cNvSpPr/>
            <p:nvPr/>
          </p:nvSpPr>
          <p:spPr>
            <a:xfrm>
              <a:off x="1607569" y="3887187"/>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0" name="Oval 449"/>
            <p:cNvSpPr/>
            <p:nvPr/>
          </p:nvSpPr>
          <p:spPr>
            <a:xfrm>
              <a:off x="1303335" y="388377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1" name="Group 450"/>
          <p:cNvGrpSpPr/>
          <p:nvPr/>
        </p:nvGrpSpPr>
        <p:grpSpPr>
          <a:xfrm>
            <a:off x="9003286" y="3377413"/>
            <a:ext cx="258496" cy="253833"/>
            <a:chOff x="1298781" y="3822989"/>
            <a:chExt cx="390186" cy="354791"/>
          </a:xfrm>
        </p:grpSpPr>
        <p:sp>
          <p:nvSpPr>
            <p:cNvPr id="452" name="Oval 451"/>
            <p:cNvSpPr/>
            <p:nvPr/>
          </p:nvSpPr>
          <p:spPr>
            <a:xfrm>
              <a:off x="1315115" y="3848167"/>
              <a:ext cx="347011" cy="310177"/>
            </a:xfrm>
            <a:prstGeom prst="ellipse">
              <a:avLst/>
            </a:prstGeom>
            <a:no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3" name="Oval 452"/>
            <p:cNvSpPr/>
            <p:nvPr/>
          </p:nvSpPr>
          <p:spPr>
            <a:xfrm>
              <a:off x="1446450" y="3822989"/>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4" name="Oval 453"/>
            <p:cNvSpPr/>
            <p:nvPr/>
          </p:nvSpPr>
          <p:spPr>
            <a:xfrm>
              <a:off x="1450204" y="4113151"/>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5" name="Oval 454"/>
            <p:cNvSpPr/>
            <p:nvPr/>
          </p:nvSpPr>
          <p:spPr>
            <a:xfrm>
              <a:off x="1616663" y="402774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6" name="Oval 455"/>
            <p:cNvSpPr/>
            <p:nvPr/>
          </p:nvSpPr>
          <p:spPr>
            <a:xfrm>
              <a:off x="1298781" y="402774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7" name="Oval 456"/>
            <p:cNvSpPr/>
            <p:nvPr/>
          </p:nvSpPr>
          <p:spPr>
            <a:xfrm>
              <a:off x="1607569" y="3887187"/>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8" name="Oval 457"/>
            <p:cNvSpPr/>
            <p:nvPr/>
          </p:nvSpPr>
          <p:spPr>
            <a:xfrm>
              <a:off x="1303335" y="388377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9" name="Group 458"/>
          <p:cNvGrpSpPr/>
          <p:nvPr/>
        </p:nvGrpSpPr>
        <p:grpSpPr>
          <a:xfrm>
            <a:off x="9155686" y="3529813"/>
            <a:ext cx="258496" cy="253833"/>
            <a:chOff x="1298781" y="3822989"/>
            <a:chExt cx="390186" cy="354791"/>
          </a:xfrm>
        </p:grpSpPr>
        <p:sp>
          <p:nvSpPr>
            <p:cNvPr id="460" name="Oval 459"/>
            <p:cNvSpPr/>
            <p:nvPr/>
          </p:nvSpPr>
          <p:spPr>
            <a:xfrm>
              <a:off x="1315115" y="3848167"/>
              <a:ext cx="347011" cy="310177"/>
            </a:xfrm>
            <a:prstGeom prst="ellipse">
              <a:avLst/>
            </a:prstGeom>
            <a:no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1" name="Oval 460"/>
            <p:cNvSpPr/>
            <p:nvPr/>
          </p:nvSpPr>
          <p:spPr>
            <a:xfrm>
              <a:off x="1446450" y="3822989"/>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2" name="Oval 461"/>
            <p:cNvSpPr/>
            <p:nvPr/>
          </p:nvSpPr>
          <p:spPr>
            <a:xfrm>
              <a:off x="1450204" y="4113151"/>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3" name="Oval 462"/>
            <p:cNvSpPr/>
            <p:nvPr/>
          </p:nvSpPr>
          <p:spPr>
            <a:xfrm>
              <a:off x="1616663" y="402774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4" name="Oval 463"/>
            <p:cNvSpPr/>
            <p:nvPr/>
          </p:nvSpPr>
          <p:spPr>
            <a:xfrm>
              <a:off x="1298781" y="402774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5" name="Oval 464"/>
            <p:cNvSpPr/>
            <p:nvPr/>
          </p:nvSpPr>
          <p:spPr>
            <a:xfrm>
              <a:off x="1607569" y="3887187"/>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6" name="Oval 465"/>
            <p:cNvSpPr/>
            <p:nvPr/>
          </p:nvSpPr>
          <p:spPr>
            <a:xfrm>
              <a:off x="1303335" y="388377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7" name="TextBox 466"/>
          <p:cNvSpPr txBox="1"/>
          <p:nvPr/>
        </p:nvSpPr>
        <p:spPr>
          <a:xfrm>
            <a:off x="5164968" y="3842997"/>
            <a:ext cx="534955" cy="369332"/>
          </a:xfrm>
          <a:prstGeom prst="rect">
            <a:avLst/>
          </a:prstGeom>
          <a:noFill/>
        </p:spPr>
        <p:txBody>
          <a:bodyPr wrap="square" rtlCol="0">
            <a:spAutoFit/>
          </a:bodyPr>
          <a:lstStyle/>
          <a:p>
            <a:r>
              <a:rPr lang="en-US" sz="900" dirty="0">
                <a:solidFill>
                  <a:schemeClr val="tx1">
                    <a:lumMod val="20000"/>
                    <a:lumOff val="80000"/>
                  </a:schemeClr>
                </a:solidFill>
              </a:rPr>
              <a:t>HTTP</a:t>
            </a:r>
          </a:p>
          <a:p>
            <a:r>
              <a:rPr lang="en-US" sz="900" dirty="0">
                <a:solidFill>
                  <a:schemeClr val="tx1">
                    <a:lumMod val="20000"/>
                    <a:lumOff val="80000"/>
                  </a:schemeClr>
                </a:solidFill>
              </a:rPr>
              <a:t>GET</a:t>
            </a:r>
          </a:p>
        </p:txBody>
      </p:sp>
      <p:sp>
        <p:nvSpPr>
          <p:cNvPr id="470" name="Flowchart: Magnetic Disk 469"/>
          <p:cNvSpPr/>
          <p:nvPr/>
        </p:nvSpPr>
        <p:spPr>
          <a:xfrm>
            <a:off x="3172214" y="3144709"/>
            <a:ext cx="290846" cy="232107"/>
          </a:xfrm>
          <a:prstGeom prst="flowChartMagneticDisk">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1" name="Flowchart: Magnetic Disk 470"/>
          <p:cNvSpPr/>
          <p:nvPr/>
        </p:nvSpPr>
        <p:spPr>
          <a:xfrm>
            <a:off x="3324614" y="3297109"/>
            <a:ext cx="290846" cy="232107"/>
          </a:xfrm>
          <a:prstGeom prst="flowChartMagneticDisk">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2" name="Group 471"/>
          <p:cNvGrpSpPr/>
          <p:nvPr/>
        </p:nvGrpSpPr>
        <p:grpSpPr>
          <a:xfrm>
            <a:off x="5543688" y="5479175"/>
            <a:ext cx="213633" cy="209779"/>
            <a:chOff x="1298781" y="3822989"/>
            <a:chExt cx="390186" cy="354791"/>
          </a:xfrm>
        </p:grpSpPr>
        <p:sp>
          <p:nvSpPr>
            <p:cNvPr id="473" name="Oval 472"/>
            <p:cNvSpPr/>
            <p:nvPr/>
          </p:nvSpPr>
          <p:spPr>
            <a:xfrm>
              <a:off x="1315115" y="3848167"/>
              <a:ext cx="347011" cy="310177"/>
            </a:xfrm>
            <a:prstGeom prst="ellipse">
              <a:avLst/>
            </a:prstGeom>
            <a:no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4" name="Oval 473"/>
            <p:cNvSpPr/>
            <p:nvPr/>
          </p:nvSpPr>
          <p:spPr>
            <a:xfrm>
              <a:off x="1446450" y="3822989"/>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5" name="Oval 474"/>
            <p:cNvSpPr/>
            <p:nvPr/>
          </p:nvSpPr>
          <p:spPr>
            <a:xfrm>
              <a:off x="1450204" y="4113151"/>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6" name="Oval 475"/>
            <p:cNvSpPr/>
            <p:nvPr/>
          </p:nvSpPr>
          <p:spPr>
            <a:xfrm>
              <a:off x="1616663" y="402774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7" name="Oval 476"/>
            <p:cNvSpPr/>
            <p:nvPr/>
          </p:nvSpPr>
          <p:spPr>
            <a:xfrm>
              <a:off x="1298781" y="402774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8" name="Oval 477"/>
            <p:cNvSpPr/>
            <p:nvPr/>
          </p:nvSpPr>
          <p:spPr>
            <a:xfrm>
              <a:off x="1607569" y="3887187"/>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9" name="Oval 478"/>
            <p:cNvSpPr/>
            <p:nvPr/>
          </p:nvSpPr>
          <p:spPr>
            <a:xfrm>
              <a:off x="1303335" y="388377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83" name="Straight Arrow Connector 482"/>
          <p:cNvCxnSpPr>
            <a:stCxn id="22" idx="3"/>
            <a:endCxn id="46" idx="1"/>
          </p:cNvCxnSpPr>
          <p:nvPr/>
        </p:nvCxnSpPr>
        <p:spPr>
          <a:xfrm>
            <a:off x="3984170" y="2467323"/>
            <a:ext cx="644213" cy="993419"/>
          </a:xfrm>
          <a:prstGeom prst="straightConnector1">
            <a:avLst/>
          </a:prstGeom>
          <a:ln w="31750">
            <a:solidFill>
              <a:schemeClr val="tx1">
                <a:lumMod val="60000"/>
                <a:lumOff val="40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500" name="TextBox 499"/>
          <p:cNvSpPr txBox="1"/>
          <p:nvPr/>
        </p:nvSpPr>
        <p:spPr>
          <a:xfrm>
            <a:off x="6470411" y="3829189"/>
            <a:ext cx="511003" cy="369332"/>
          </a:xfrm>
          <a:prstGeom prst="rect">
            <a:avLst/>
          </a:prstGeom>
          <a:noFill/>
        </p:spPr>
        <p:txBody>
          <a:bodyPr wrap="square" rtlCol="0">
            <a:spAutoFit/>
          </a:bodyPr>
          <a:lstStyle/>
          <a:p>
            <a:r>
              <a:rPr lang="en-US" sz="900" dirty="0">
                <a:solidFill>
                  <a:schemeClr val="tx1">
                    <a:lumMod val="20000"/>
                    <a:lumOff val="80000"/>
                  </a:schemeClr>
                </a:solidFill>
              </a:rPr>
              <a:t>HTTP </a:t>
            </a:r>
          </a:p>
          <a:p>
            <a:r>
              <a:rPr lang="en-US" sz="900" dirty="0">
                <a:solidFill>
                  <a:schemeClr val="tx1">
                    <a:lumMod val="20000"/>
                    <a:lumOff val="80000"/>
                  </a:schemeClr>
                </a:solidFill>
              </a:rPr>
              <a:t>GET</a:t>
            </a:r>
          </a:p>
        </p:txBody>
      </p:sp>
      <p:sp>
        <p:nvSpPr>
          <p:cNvPr id="501" name="TextBox 500"/>
          <p:cNvSpPr txBox="1"/>
          <p:nvPr/>
        </p:nvSpPr>
        <p:spPr>
          <a:xfrm>
            <a:off x="5307332" y="2844772"/>
            <a:ext cx="913991" cy="369332"/>
          </a:xfrm>
          <a:prstGeom prst="rect">
            <a:avLst/>
          </a:prstGeom>
          <a:noFill/>
        </p:spPr>
        <p:txBody>
          <a:bodyPr wrap="square" rtlCol="0">
            <a:spAutoFit/>
          </a:bodyPr>
          <a:lstStyle/>
          <a:p>
            <a:r>
              <a:rPr lang="en-US" sz="900" dirty="0">
                <a:solidFill>
                  <a:schemeClr val="tx1">
                    <a:lumMod val="20000"/>
                    <a:lumOff val="80000"/>
                  </a:schemeClr>
                </a:solidFill>
              </a:rPr>
              <a:t>HTTP </a:t>
            </a:r>
          </a:p>
          <a:p>
            <a:r>
              <a:rPr lang="en-US" sz="900" dirty="0">
                <a:solidFill>
                  <a:schemeClr val="tx1">
                    <a:lumMod val="20000"/>
                    <a:lumOff val="80000"/>
                  </a:schemeClr>
                </a:solidFill>
              </a:rPr>
              <a:t>GET</a:t>
            </a:r>
          </a:p>
        </p:txBody>
      </p:sp>
      <p:sp>
        <p:nvSpPr>
          <p:cNvPr id="148" name="TextBox 147"/>
          <p:cNvSpPr txBox="1"/>
          <p:nvPr/>
        </p:nvSpPr>
        <p:spPr>
          <a:xfrm>
            <a:off x="4122593" y="3137051"/>
            <a:ext cx="913991" cy="369332"/>
          </a:xfrm>
          <a:prstGeom prst="rect">
            <a:avLst/>
          </a:prstGeom>
          <a:noFill/>
        </p:spPr>
        <p:txBody>
          <a:bodyPr wrap="square" rtlCol="0">
            <a:spAutoFit/>
          </a:bodyPr>
          <a:lstStyle/>
          <a:p>
            <a:r>
              <a:rPr lang="en-US" sz="900" dirty="0">
                <a:solidFill>
                  <a:schemeClr val="tx1">
                    <a:lumMod val="20000"/>
                    <a:lumOff val="80000"/>
                  </a:schemeClr>
                </a:solidFill>
              </a:rPr>
              <a:t>HTTP </a:t>
            </a:r>
          </a:p>
          <a:p>
            <a:r>
              <a:rPr lang="en-US" sz="900" dirty="0">
                <a:solidFill>
                  <a:schemeClr val="tx1">
                    <a:lumMod val="20000"/>
                    <a:lumOff val="80000"/>
                  </a:schemeClr>
                </a:solidFill>
              </a:rPr>
              <a:t>GET</a:t>
            </a:r>
          </a:p>
        </p:txBody>
      </p:sp>
    </p:spTree>
    <p:extLst>
      <p:ext uri="{BB962C8B-B14F-4D97-AF65-F5344CB8AC3E}">
        <p14:creationId xmlns:p14="http://schemas.microsoft.com/office/powerpoint/2010/main" val="15230632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object 4"/>
          <p:cNvSpPr/>
          <p:nvPr/>
        </p:nvSpPr>
        <p:spPr>
          <a:xfrm>
            <a:off x="0" y="0"/>
            <a:ext cx="12178747" cy="861386"/>
          </a:xfrm>
          <a:custGeom>
            <a:avLst/>
            <a:gdLst/>
            <a:ahLst/>
            <a:cxnLst/>
            <a:rect l="l" t="t" r="r" b="b"/>
            <a:pathLst>
              <a:path w="4889500" h="9753600">
                <a:moveTo>
                  <a:pt x="0" y="9753600"/>
                </a:moveTo>
                <a:lnTo>
                  <a:pt x="4889500" y="9753600"/>
                </a:lnTo>
                <a:lnTo>
                  <a:pt x="4889500" y="0"/>
                </a:lnTo>
                <a:lnTo>
                  <a:pt x="0" y="0"/>
                </a:lnTo>
                <a:lnTo>
                  <a:pt x="0" y="9753600"/>
                </a:lnTo>
                <a:close/>
              </a:path>
            </a:pathLst>
          </a:custGeom>
          <a:solidFill>
            <a:schemeClr val="tx1">
              <a:lumMod val="60000"/>
              <a:lumOff val="40000"/>
            </a:schemeClr>
          </a:solidFill>
        </p:spPr>
        <p:txBody>
          <a:bodyPr wrap="square" lIns="0" tIns="0" rIns="0" bIns="0" rtlCol="0"/>
          <a:lstStyle/>
          <a:p>
            <a:endParaRPr sz="1266"/>
          </a:p>
        </p:txBody>
      </p:sp>
      <p:sp>
        <p:nvSpPr>
          <p:cNvPr id="78" name="object 5"/>
          <p:cNvSpPr/>
          <p:nvPr/>
        </p:nvSpPr>
        <p:spPr>
          <a:xfrm>
            <a:off x="11191836" y="147556"/>
            <a:ext cx="607219" cy="606326"/>
          </a:xfrm>
          <a:custGeom>
            <a:avLst/>
            <a:gdLst/>
            <a:ahLst/>
            <a:cxnLst/>
            <a:rect l="l" t="t" r="r" b="b"/>
            <a:pathLst>
              <a:path w="863600" h="862330">
                <a:moveTo>
                  <a:pt x="431825" y="0"/>
                </a:moveTo>
                <a:lnTo>
                  <a:pt x="384850" y="2539"/>
                </a:lnTo>
                <a:lnTo>
                  <a:pt x="339321" y="8889"/>
                </a:lnTo>
                <a:lnTo>
                  <a:pt x="295504" y="21589"/>
                </a:lnTo>
                <a:lnTo>
                  <a:pt x="253666" y="38099"/>
                </a:lnTo>
                <a:lnTo>
                  <a:pt x="214071" y="58419"/>
                </a:lnTo>
                <a:lnTo>
                  <a:pt x="176985" y="82549"/>
                </a:lnTo>
                <a:lnTo>
                  <a:pt x="142675" y="110489"/>
                </a:lnTo>
                <a:lnTo>
                  <a:pt x="111406" y="142239"/>
                </a:lnTo>
                <a:lnTo>
                  <a:pt x="83444" y="176529"/>
                </a:lnTo>
                <a:lnTo>
                  <a:pt x="59054" y="213359"/>
                </a:lnTo>
                <a:lnTo>
                  <a:pt x="38503" y="252729"/>
                </a:lnTo>
                <a:lnTo>
                  <a:pt x="22057" y="294639"/>
                </a:lnTo>
                <a:lnTo>
                  <a:pt x="9980" y="339089"/>
                </a:lnTo>
                <a:lnTo>
                  <a:pt x="2539" y="384809"/>
                </a:lnTo>
                <a:lnTo>
                  <a:pt x="0" y="430529"/>
                </a:lnTo>
                <a:lnTo>
                  <a:pt x="2539" y="478789"/>
                </a:lnTo>
                <a:lnTo>
                  <a:pt x="9980" y="524509"/>
                </a:lnTo>
                <a:lnTo>
                  <a:pt x="22057" y="567689"/>
                </a:lnTo>
                <a:lnTo>
                  <a:pt x="38503" y="609599"/>
                </a:lnTo>
                <a:lnTo>
                  <a:pt x="59054" y="648969"/>
                </a:lnTo>
                <a:lnTo>
                  <a:pt x="83444" y="687069"/>
                </a:lnTo>
                <a:lnTo>
                  <a:pt x="111406" y="721359"/>
                </a:lnTo>
                <a:lnTo>
                  <a:pt x="142675" y="751839"/>
                </a:lnTo>
                <a:lnTo>
                  <a:pt x="176985" y="779779"/>
                </a:lnTo>
                <a:lnTo>
                  <a:pt x="214071" y="803909"/>
                </a:lnTo>
                <a:lnTo>
                  <a:pt x="253666" y="824229"/>
                </a:lnTo>
                <a:lnTo>
                  <a:pt x="295504" y="840739"/>
                </a:lnTo>
                <a:lnTo>
                  <a:pt x="339321" y="853439"/>
                </a:lnTo>
                <a:lnTo>
                  <a:pt x="384850" y="861059"/>
                </a:lnTo>
                <a:lnTo>
                  <a:pt x="431825" y="862329"/>
                </a:lnTo>
                <a:lnTo>
                  <a:pt x="478791" y="861059"/>
                </a:lnTo>
                <a:lnTo>
                  <a:pt x="524311" y="853439"/>
                </a:lnTo>
                <a:lnTo>
                  <a:pt x="563740" y="842009"/>
                </a:lnTo>
                <a:lnTo>
                  <a:pt x="431825" y="842009"/>
                </a:lnTo>
                <a:lnTo>
                  <a:pt x="383835" y="839469"/>
                </a:lnTo>
                <a:lnTo>
                  <a:pt x="337472" y="831849"/>
                </a:lnTo>
                <a:lnTo>
                  <a:pt x="293043" y="819149"/>
                </a:lnTo>
                <a:lnTo>
                  <a:pt x="250858" y="801369"/>
                </a:lnTo>
                <a:lnTo>
                  <a:pt x="211226" y="778509"/>
                </a:lnTo>
                <a:lnTo>
                  <a:pt x="174455" y="751839"/>
                </a:lnTo>
                <a:lnTo>
                  <a:pt x="140854" y="722629"/>
                </a:lnTo>
                <a:lnTo>
                  <a:pt x="110731" y="688339"/>
                </a:lnTo>
                <a:lnTo>
                  <a:pt x="84395" y="651509"/>
                </a:lnTo>
                <a:lnTo>
                  <a:pt x="62156" y="612139"/>
                </a:lnTo>
                <a:lnTo>
                  <a:pt x="44321" y="570229"/>
                </a:lnTo>
                <a:lnTo>
                  <a:pt x="31200" y="525779"/>
                </a:lnTo>
                <a:lnTo>
                  <a:pt x="23101" y="478789"/>
                </a:lnTo>
                <a:lnTo>
                  <a:pt x="20332" y="430529"/>
                </a:lnTo>
                <a:lnTo>
                  <a:pt x="23101" y="383539"/>
                </a:lnTo>
                <a:lnTo>
                  <a:pt x="31200" y="336549"/>
                </a:lnTo>
                <a:lnTo>
                  <a:pt x="44321" y="292099"/>
                </a:lnTo>
                <a:lnTo>
                  <a:pt x="62156" y="250189"/>
                </a:lnTo>
                <a:lnTo>
                  <a:pt x="84395" y="210819"/>
                </a:lnTo>
                <a:lnTo>
                  <a:pt x="110731" y="173989"/>
                </a:lnTo>
                <a:lnTo>
                  <a:pt x="140854" y="139699"/>
                </a:lnTo>
                <a:lnTo>
                  <a:pt x="174455" y="110489"/>
                </a:lnTo>
                <a:lnTo>
                  <a:pt x="211226" y="83819"/>
                </a:lnTo>
                <a:lnTo>
                  <a:pt x="250858" y="60959"/>
                </a:lnTo>
                <a:lnTo>
                  <a:pt x="293043" y="43179"/>
                </a:lnTo>
                <a:lnTo>
                  <a:pt x="337472" y="30479"/>
                </a:lnTo>
                <a:lnTo>
                  <a:pt x="383835" y="22859"/>
                </a:lnTo>
                <a:lnTo>
                  <a:pt x="431825" y="19049"/>
                </a:lnTo>
                <a:lnTo>
                  <a:pt x="559359" y="19049"/>
                </a:lnTo>
                <a:lnTo>
                  <a:pt x="524311" y="8889"/>
                </a:lnTo>
                <a:lnTo>
                  <a:pt x="478791" y="2539"/>
                </a:lnTo>
                <a:lnTo>
                  <a:pt x="431825" y="0"/>
                </a:lnTo>
                <a:close/>
              </a:path>
              <a:path w="863600" h="862330">
                <a:moveTo>
                  <a:pt x="559359" y="19049"/>
                </a:moveTo>
                <a:lnTo>
                  <a:pt x="431825" y="19049"/>
                </a:lnTo>
                <a:lnTo>
                  <a:pt x="479812" y="22859"/>
                </a:lnTo>
                <a:lnTo>
                  <a:pt x="526171" y="30479"/>
                </a:lnTo>
                <a:lnTo>
                  <a:pt x="570596" y="43179"/>
                </a:lnTo>
                <a:lnTo>
                  <a:pt x="612776" y="62229"/>
                </a:lnTo>
                <a:lnTo>
                  <a:pt x="652403" y="83819"/>
                </a:lnTo>
                <a:lnTo>
                  <a:pt x="689170" y="110489"/>
                </a:lnTo>
                <a:lnTo>
                  <a:pt x="722766" y="140969"/>
                </a:lnTo>
                <a:lnTo>
                  <a:pt x="752884" y="173989"/>
                </a:lnTo>
                <a:lnTo>
                  <a:pt x="779215" y="210819"/>
                </a:lnTo>
                <a:lnTo>
                  <a:pt x="801451" y="250189"/>
                </a:lnTo>
                <a:lnTo>
                  <a:pt x="819283" y="293369"/>
                </a:lnTo>
                <a:lnTo>
                  <a:pt x="832401" y="336549"/>
                </a:lnTo>
                <a:lnTo>
                  <a:pt x="840499" y="383539"/>
                </a:lnTo>
                <a:lnTo>
                  <a:pt x="843267" y="430529"/>
                </a:lnTo>
                <a:lnTo>
                  <a:pt x="840499" y="478789"/>
                </a:lnTo>
                <a:lnTo>
                  <a:pt x="832401" y="525779"/>
                </a:lnTo>
                <a:lnTo>
                  <a:pt x="819283" y="570229"/>
                </a:lnTo>
                <a:lnTo>
                  <a:pt x="801451" y="612139"/>
                </a:lnTo>
                <a:lnTo>
                  <a:pt x="779215" y="651509"/>
                </a:lnTo>
                <a:lnTo>
                  <a:pt x="752884" y="688339"/>
                </a:lnTo>
                <a:lnTo>
                  <a:pt x="722766" y="722629"/>
                </a:lnTo>
                <a:lnTo>
                  <a:pt x="689170" y="751839"/>
                </a:lnTo>
                <a:lnTo>
                  <a:pt x="652403" y="778509"/>
                </a:lnTo>
                <a:lnTo>
                  <a:pt x="612776" y="801369"/>
                </a:lnTo>
                <a:lnTo>
                  <a:pt x="570596" y="819149"/>
                </a:lnTo>
                <a:lnTo>
                  <a:pt x="526171" y="831849"/>
                </a:lnTo>
                <a:lnTo>
                  <a:pt x="479812" y="839469"/>
                </a:lnTo>
                <a:lnTo>
                  <a:pt x="431825" y="842009"/>
                </a:lnTo>
                <a:lnTo>
                  <a:pt x="563740" y="842009"/>
                </a:lnTo>
                <a:lnTo>
                  <a:pt x="609953" y="824229"/>
                </a:lnTo>
                <a:lnTo>
                  <a:pt x="649543" y="803909"/>
                </a:lnTo>
                <a:lnTo>
                  <a:pt x="686625" y="779779"/>
                </a:lnTo>
                <a:lnTo>
                  <a:pt x="720932" y="751839"/>
                </a:lnTo>
                <a:lnTo>
                  <a:pt x="752198" y="721359"/>
                </a:lnTo>
                <a:lnTo>
                  <a:pt x="780158" y="687069"/>
                </a:lnTo>
                <a:lnTo>
                  <a:pt x="804546" y="648969"/>
                </a:lnTo>
                <a:lnTo>
                  <a:pt x="825097" y="609599"/>
                </a:lnTo>
                <a:lnTo>
                  <a:pt x="841543" y="567689"/>
                </a:lnTo>
                <a:lnTo>
                  <a:pt x="853619" y="524509"/>
                </a:lnTo>
                <a:lnTo>
                  <a:pt x="861060" y="478789"/>
                </a:lnTo>
                <a:lnTo>
                  <a:pt x="863599" y="430529"/>
                </a:lnTo>
                <a:lnTo>
                  <a:pt x="861060" y="384809"/>
                </a:lnTo>
                <a:lnTo>
                  <a:pt x="853619" y="339089"/>
                </a:lnTo>
                <a:lnTo>
                  <a:pt x="841543" y="294639"/>
                </a:lnTo>
                <a:lnTo>
                  <a:pt x="825097" y="252729"/>
                </a:lnTo>
                <a:lnTo>
                  <a:pt x="804546" y="213359"/>
                </a:lnTo>
                <a:lnTo>
                  <a:pt x="780158" y="176529"/>
                </a:lnTo>
                <a:lnTo>
                  <a:pt x="752198" y="142239"/>
                </a:lnTo>
                <a:lnTo>
                  <a:pt x="720932" y="110489"/>
                </a:lnTo>
                <a:lnTo>
                  <a:pt x="686625" y="82549"/>
                </a:lnTo>
                <a:lnTo>
                  <a:pt x="649543" y="58419"/>
                </a:lnTo>
                <a:lnTo>
                  <a:pt x="609953" y="38099"/>
                </a:lnTo>
                <a:lnTo>
                  <a:pt x="568121" y="21589"/>
                </a:lnTo>
                <a:lnTo>
                  <a:pt x="559359" y="19049"/>
                </a:lnTo>
                <a:close/>
              </a:path>
              <a:path w="863600" h="862330">
                <a:moveTo>
                  <a:pt x="311124" y="793749"/>
                </a:moveTo>
                <a:lnTo>
                  <a:pt x="309676" y="793749"/>
                </a:lnTo>
                <a:lnTo>
                  <a:pt x="308940" y="796289"/>
                </a:lnTo>
                <a:lnTo>
                  <a:pt x="309384" y="797559"/>
                </a:lnTo>
                <a:lnTo>
                  <a:pt x="309943" y="797559"/>
                </a:lnTo>
                <a:lnTo>
                  <a:pt x="325733" y="802639"/>
                </a:lnTo>
                <a:lnTo>
                  <a:pt x="352139" y="808989"/>
                </a:lnTo>
                <a:lnTo>
                  <a:pt x="387917" y="814069"/>
                </a:lnTo>
                <a:lnTo>
                  <a:pt x="431825" y="816609"/>
                </a:lnTo>
                <a:lnTo>
                  <a:pt x="477664" y="814069"/>
                </a:lnTo>
                <a:lnTo>
                  <a:pt x="515398" y="807719"/>
                </a:lnTo>
                <a:lnTo>
                  <a:pt x="403097" y="807719"/>
                </a:lnTo>
                <a:lnTo>
                  <a:pt x="369303" y="806449"/>
                </a:lnTo>
                <a:lnTo>
                  <a:pt x="341204" y="801369"/>
                </a:lnTo>
                <a:lnTo>
                  <a:pt x="311124" y="793749"/>
                </a:lnTo>
                <a:close/>
              </a:path>
              <a:path w="863600" h="862330">
                <a:moveTo>
                  <a:pt x="670336" y="730249"/>
                </a:moveTo>
                <a:lnTo>
                  <a:pt x="456920" y="730249"/>
                </a:lnTo>
                <a:lnTo>
                  <a:pt x="468669" y="732789"/>
                </a:lnTo>
                <a:lnTo>
                  <a:pt x="478159" y="739139"/>
                </a:lnTo>
                <a:lnTo>
                  <a:pt x="484504" y="748029"/>
                </a:lnTo>
                <a:lnTo>
                  <a:pt x="486816" y="760729"/>
                </a:lnTo>
                <a:lnTo>
                  <a:pt x="481138" y="778509"/>
                </a:lnTo>
                <a:lnTo>
                  <a:pt x="464697" y="793749"/>
                </a:lnTo>
                <a:lnTo>
                  <a:pt x="438387" y="803909"/>
                </a:lnTo>
                <a:lnTo>
                  <a:pt x="403097" y="807719"/>
                </a:lnTo>
                <a:lnTo>
                  <a:pt x="515398" y="807719"/>
                </a:lnTo>
                <a:lnTo>
                  <a:pt x="522945" y="806449"/>
                </a:lnTo>
                <a:lnTo>
                  <a:pt x="566839" y="792479"/>
                </a:lnTo>
                <a:lnTo>
                  <a:pt x="608519" y="774699"/>
                </a:lnTo>
                <a:lnTo>
                  <a:pt x="647157" y="750569"/>
                </a:lnTo>
                <a:lnTo>
                  <a:pt x="670336" y="730249"/>
                </a:lnTo>
                <a:close/>
              </a:path>
              <a:path w="863600" h="862330">
                <a:moveTo>
                  <a:pt x="69151" y="308609"/>
                </a:moveTo>
                <a:lnTo>
                  <a:pt x="65938" y="308609"/>
                </a:lnTo>
                <a:lnTo>
                  <a:pt x="62804" y="318769"/>
                </a:lnTo>
                <a:lnTo>
                  <a:pt x="56203" y="345439"/>
                </a:lnTo>
                <a:lnTo>
                  <a:pt x="49650" y="383539"/>
                </a:lnTo>
                <a:lnTo>
                  <a:pt x="46659" y="430529"/>
                </a:lnTo>
                <a:lnTo>
                  <a:pt x="49252" y="477519"/>
                </a:lnTo>
                <a:lnTo>
                  <a:pt x="57144" y="523239"/>
                </a:lnTo>
                <a:lnTo>
                  <a:pt x="70392" y="566419"/>
                </a:lnTo>
                <a:lnTo>
                  <a:pt x="89053" y="608329"/>
                </a:lnTo>
                <a:lnTo>
                  <a:pt x="113183" y="647699"/>
                </a:lnTo>
                <a:lnTo>
                  <a:pt x="142840" y="681989"/>
                </a:lnTo>
                <a:lnTo>
                  <a:pt x="178079" y="712469"/>
                </a:lnTo>
                <a:lnTo>
                  <a:pt x="218957" y="736599"/>
                </a:lnTo>
                <a:lnTo>
                  <a:pt x="265531" y="755649"/>
                </a:lnTo>
                <a:lnTo>
                  <a:pt x="309641" y="767079"/>
                </a:lnTo>
                <a:lnTo>
                  <a:pt x="352856" y="770889"/>
                </a:lnTo>
                <a:lnTo>
                  <a:pt x="393834" y="764539"/>
                </a:lnTo>
                <a:lnTo>
                  <a:pt x="418785" y="750569"/>
                </a:lnTo>
                <a:lnTo>
                  <a:pt x="436788" y="736599"/>
                </a:lnTo>
                <a:lnTo>
                  <a:pt x="456920" y="730249"/>
                </a:lnTo>
                <a:lnTo>
                  <a:pt x="670336" y="730249"/>
                </a:lnTo>
                <a:lnTo>
                  <a:pt x="681926" y="720089"/>
                </a:lnTo>
                <a:lnTo>
                  <a:pt x="711996" y="685799"/>
                </a:lnTo>
                <a:lnTo>
                  <a:pt x="729104" y="656589"/>
                </a:lnTo>
                <a:lnTo>
                  <a:pt x="263143" y="656589"/>
                </a:lnTo>
                <a:lnTo>
                  <a:pt x="232631" y="650239"/>
                </a:lnTo>
                <a:lnTo>
                  <a:pt x="210972" y="634999"/>
                </a:lnTo>
                <a:lnTo>
                  <a:pt x="198057" y="612139"/>
                </a:lnTo>
                <a:lnTo>
                  <a:pt x="193776" y="586739"/>
                </a:lnTo>
                <a:lnTo>
                  <a:pt x="196638" y="566419"/>
                </a:lnTo>
                <a:lnTo>
                  <a:pt x="204997" y="543559"/>
                </a:lnTo>
                <a:lnTo>
                  <a:pt x="218508" y="521969"/>
                </a:lnTo>
                <a:lnTo>
                  <a:pt x="236829" y="501649"/>
                </a:lnTo>
                <a:lnTo>
                  <a:pt x="255794" y="486409"/>
                </a:lnTo>
                <a:lnTo>
                  <a:pt x="104063" y="486409"/>
                </a:lnTo>
                <a:lnTo>
                  <a:pt x="84802" y="480059"/>
                </a:lnTo>
                <a:lnTo>
                  <a:pt x="69235" y="463549"/>
                </a:lnTo>
                <a:lnTo>
                  <a:pt x="58824" y="438149"/>
                </a:lnTo>
                <a:lnTo>
                  <a:pt x="55029" y="402589"/>
                </a:lnTo>
                <a:lnTo>
                  <a:pt x="57020" y="368299"/>
                </a:lnTo>
                <a:lnTo>
                  <a:pt x="61533" y="340359"/>
                </a:lnTo>
                <a:lnTo>
                  <a:pt x="66371" y="320039"/>
                </a:lnTo>
                <a:lnTo>
                  <a:pt x="69430" y="309879"/>
                </a:lnTo>
                <a:lnTo>
                  <a:pt x="69151" y="308609"/>
                </a:lnTo>
                <a:close/>
              </a:path>
              <a:path w="863600" h="862330">
                <a:moveTo>
                  <a:pt x="505955" y="372109"/>
                </a:moveTo>
                <a:lnTo>
                  <a:pt x="460943" y="403859"/>
                </a:lnTo>
                <a:lnTo>
                  <a:pt x="432506" y="420369"/>
                </a:lnTo>
                <a:lnTo>
                  <a:pt x="396176" y="441959"/>
                </a:lnTo>
                <a:lnTo>
                  <a:pt x="390972" y="500379"/>
                </a:lnTo>
                <a:lnTo>
                  <a:pt x="380377" y="551179"/>
                </a:lnTo>
                <a:lnTo>
                  <a:pt x="361213" y="593089"/>
                </a:lnTo>
                <a:lnTo>
                  <a:pt x="334762" y="626109"/>
                </a:lnTo>
                <a:lnTo>
                  <a:pt x="301810" y="647699"/>
                </a:lnTo>
                <a:lnTo>
                  <a:pt x="263143" y="656589"/>
                </a:lnTo>
                <a:lnTo>
                  <a:pt x="557390" y="656589"/>
                </a:lnTo>
                <a:lnTo>
                  <a:pt x="503138" y="643889"/>
                </a:lnTo>
                <a:lnTo>
                  <a:pt x="464245" y="613409"/>
                </a:lnTo>
                <a:lnTo>
                  <a:pt x="440825" y="571499"/>
                </a:lnTo>
                <a:lnTo>
                  <a:pt x="432993" y="524509"/>
                </a:lnTo>
                <a:lnTo>
                  <a:pt x="442732" y="468629"/>
                </a:lnTo>
                <a:lnTo>
                  <a:pt x="466043" y="427989"/>
                </a:lnTo>
                <a:lnTo>
                  <a:pt x="494067" y="401319"/>
                </a:lnTo>
                <a:lnTo>
                  <a:pt x="517944" y="387349"/>
                </a:lnTo>
                <a:lnTo>
                  <a:pt x="513156" y="383539"/>
                </a:lnTo>
                <a:lnTo>
                  <a:pt x="509536" y="378459"/>
                </a:lnTo>
                <a:lnTo>
                  <a:pt x="505955" y="372109"/>
                </a:lnTo>
                <a:close/>
              </a:path>
              <a:path w="863600" h="862330">
                <a:moveTo>
                  <a:pt x="754645" y="452119"/>
                </a:moveTo>
                <a:lnTo>
                  <a:pt x="592073" y="452119"/>
                </a:lnTo>
                <a:lnTo>
                  <a:pt x="626814" y="459739"/>
                </a:lnTo>
                <a:lnTo>
                  <a:pt x="651906" y="480059"/>
                </a:lnTo>
                <a:lnTo>
                  <a:pt x="667126" y="510539"/>
                </a:lnTo>
                <a:lnTo>
                  <a:pt x="672249" y="546099"/>
                </a:lnTo>
                <a:lnTo>
                  <a:pt x="663892" y="585469"/>
                </a:lnTo>
                <a:lnTo>
                  <a:pt x="640394" y="621029"/>
                </a:lnTo>
                <a:lnTo>
                  <a:pt x="604108" y="646429"/>
                </a:lnTo>
                <a:lnTo>
                  <a:pt x="557390" y="656589"/>
                </a:lnTo>
                <a:lnTo>
                  <a:pt x="729104" y="656589"/>
                </a:lnTo>
                <a:lnTo>
                  <a:pt x="754735" y="596899"/>
                </a:lnTo>
                <a:lnTo>
                  <a:pt x="766125" y="553719"/>
                </a:lnTo>
                <a:lnTo>
                  <a:pt x="770305" y="511809"/>
                </a:lnTo>
                <a:lnTo>
                  <a:pt x="764140" y="469899"/>
                </a:lnTo>
                <a:lnTo>
                  <a:pt x="754645" y="452119"/>
                </a:lnTo>
                <a:close/>
              </a:path>
              <a:path w="863600" h="862330">
                <a:moveTo>
                  <a:pt x="358381" y="462279"/>
                </a:moveTo>
                <a:lnTo>
                  <a:pt x="316124" y="486409"/>
                </a:lnTo>
                <a:lnTo>
                  <a:pt x="275637" y="516889"/>
                </a:lnTo>
                <a:lnTo>
                  <a:pt x="245242" y="551179"/>
                </a:lnTo>
                <a:lnTo>
                  <a:pt x="233260" y="589279"/>
                </a:lnTo>
                <a:lnTo>
                  <a:pt x="235411" y="601979"/>
                </a:lnTo>
                <a:lnTo>
                  <a:pt x="241487" y="612139"/>
                </a:lnTo>
                <a:lnTo>
                  <a:pt x="250920" y="617219"/>
                </a:lnTo>
                <a:lnTo>
                  <a:pt x="263143" y="618489"/>
                </a:lnTo>
                <a:lnTo>
                  <a:pt x="302610" y="603249"/>
                </a:lnTo>
                <a:lnTo>
                  <a:pt x="330231" y="566419"/>
                </a:lnTo>
                <a:lnTo>
                  <a:pt x="348118" y="516889"/>
                </a:lnTo>
                <a:lnTo>
                  <a:pt x="358381" y="462279"/>
                </a:lnTo>
                <a:close/>
              </a:path>
              <a:path w="863600" h="862330">
                <a:moveTo>
                  <a:pt x="553821" y="406399"/>
                </a:moveTo>
                <a:lnTo>
                  <a:pt x="530755" y="416559"/>
                </a:lnTo>
                <a:lnTo>
                  <a:pt x="505677" y="436879"/>
                </a:lnTo>
                <a:lnTo>
                  <a:pt x="485536" y="471169"/>
                </a:lnTo>
                <a:lnTo>
                  <a:pt x="477278" y="519429"/>
                </a:lnTo>
                <a:lnTo>
                  <a:pt x="483104" y="557529"/>
                </a:lnTo>
                <a:lnTo>
                  <a:pt x="499691" y="588009"/>
                </a:lnTo>
                <a:lnTo>
                  <a:pt x="525702" y="610869"/>
                </a:lnTo>
                <a:lnTo>
                  <a:pt x="559803" y="618489"/>
                </a:lnTo>
                <a:lnTo>
                  <a:pt x="587019" y="613409"/>
                </a:lnTo>
                <a:lnTo>
                  <a:pt x="609698" y="598169"/>
                </a:lnTo>
                <a:lnTo>
                  <a:pt x="625429" y="574039"/>
                </a:lnTo>
                <a:lnTo>
                  <a:pt x="625960" y="571499"/>
                </a:lnTo>
                <a:lnTo>
                  <a:pt x="562165" y="571499"/>
                </a:lnTo>
                <a:lnTo>
                  <a:pt x="545543" y="566419"/>
                </a:lnTo>
                <a:lnTo>
                  <a:pt x="532279" y="554989"/>
                </a:lnTo>
                <a:lnTo>
                  <a:pt x="523496" y="538479"/>
                </a:lnTo>
                <a:lnTo>
                  <a:pt x="520318" y="516889"/>
                </a:lnTo>
                <a:lnTo>
                  <a:pt x="525812" y="491489"/>
                </a:lnTo>
                <a:lnTo>
                  <a:pt x="540946" y="471169"/>
                </a:lnTo>
                <a:lnTo>
                  <a:pt x="563706" y="457199"/>
                </a:lnTo>
                <a:lnTo>
                  <a:pt x="592073" y="452119"/>
                </a:lnTo>
                <a:lnTo>
                  <a:pt x="754645" y="452119"/>
                </a:lnTo>
                <a:lnTo>
                  <a:pt x="750576" y="444499"/>
                </a:lnTo>
                <a:lnTo>
                  <a:pt x="737012" y="426719"/>
                </a:lnTo>
                <a:lnTo>
                  <a:pt x="731617" y="408939"/>
                </a:lnTo>
                <a:lnTo>
                  <a:pt x="588046" y="408939"/>
                </a:lnTo>
                <a:lnTo>
                  <a:pt x="564648" y="407669"/>
                </a:lnTo>
                <a:lnTo>
                  <a:pt x="553821" y="406399"/>
                </a:lnTo>
                <a:close/>
              </a:path>
              <a:path w="863600" h="862330">
                <a:moveTo>
                  <a:pt x="589686" y="487679"/>
                </a:moveTo>
                <a:lnTo>
                  <a:pt x="579133" y="488949"/>
                </a:lnTo>
                <a:lnTo>
                  <a:pt x="569807" y="494029"/>
                </a:lnTo>
                <a:lnTo>
                  <a:pt x="562972" y="502919"/>
                </a:lnTo>
                <a:lnTo>
                  <a:pt x="559892" y="513079"/>
                </a:lnTo>
                <a:lnTo>
                  <a:pt x="562202" y="527049"/>
                </a:lnTo>
                <a:lnTo>
                  <a:pt x="568820" y="537209"/>
                </a:lnTo>
                <a:lnTo>
                  <a:pt x="575733" y="546099"/>
                </a:lnTo>
                <a:lnTo>
                  <a:pt x="578929" y="554989"/>
                </a:lnTo>
                <a:lnTo>
                  <a:pt x="578929" y="566419"/>
                </a:lnTo>
                <a:lnTo>
                  <a:pt x="570560" y="571499"/>
                </a:lnTo>
                <a:lnTo>
                  <a:pt x="625960" y="571499"/>
                </a:lnTo>
                <a:lnTo>
                  <a:pt x="631799" y="543559"/>
                </a:lnTo>
                <a:lnTo>
                  <a:pt x="629255" y="523239"/>
                </a:lnTo>
                <a:lnTo>
                  <a:pt x="621506" y="505459"/>
                </a:lnTo>
                <a:lnTo>
                  <a:pt x="608375" y="492759"/>
                </a:lnTo>
                <a:lnTo>
                  <a:pt x="589686" y="487679"/>
                </a:lnTo>
                <a:close/>
              </a:path>
              <a:path w="863600" h="862330">
                <a:moveTo>
                  <a:pt x="812239" y="375919"/>
                </a:moveTo>
                <a:lnTo>
                  <a:pt x="759561" y="375919"/>
                </a:lnTo>
                <a:lnTo>
                  <a:pt x="778790" y="382269"/>
                </a:lnTo>
                <a:lnTo>
                  <a:pt x="794321" y="398779"/>
                </a:lnTo>
                <a:lnTo>
                  <a:pt x="804727" y="425449"/>
                </a:lnTo>
                <a:lnTo>
                  <a:pt x="808445" y="459739"/>
                </a:lnTo>
                <a:lnTo>
                  <a:pt x="808505" y="462279"/>
                </a:lnTo>
                <a:lnTo>
                  <a:pt x="806401" y="496569"/>
                </a:lnTo>
                <a:lnTo>
                  <a:pt x="801474" y="525779"/>
                </a:lnTo>
                <a:lnTo>
                  <a:pt x="796514" y="544829"/>
                </a:lnTo>
                <a:lnTo>
                  <a:pt x="794232" y="553719"/>
                </a:lnTo>
                <a:lnTo>
                  <a:pt x="794499" y="553719"/>
                </a:lnTo>
                <a:lnTo>
                  <a:pt x="796848" y="554989"/>
                </a:lnTo>
                <a:lnTo>
                  <a:pt x="797547" y="554989"/>
                </a:lnTo>
                <a:lnTo>
                  <a:pt x="797725" y="553719"/>
                </a:lnTo>
                <a:lnTo>
                  <a:pt x="800900" y="544829"/>
                </a:lnTo>
                <a:lnTo>
                  <a:pt x="807651" y="518159"/>
                </a:lnTo>
                <a:lnTo>
                  <a:pt x="814243" y="480059"/>
                </a:lnTo>
                <a:lnTo>
                  <a:pt x="816940" y="430529"/>
                </a:lnTo>
                <a:lnTo>
                  <a:pt x="814015" y="386079"/>
                </a:lnTo>
                <a:lnTo>
                  <a:pt x="812239" y="375919"/>
                </a:lnTo>
                <a:close/>
              </a:path>
              <a:path w="863600" h="862330">
                <a:moveTo>
                  <a:pt x="431825" y="45719"/>
                </a:moveTo>
                <a:lnTo>
                  <a:pt x="386017" y="48259"/>
                </a:lnTo>
                <a:lnTo>
                  <a:pt x="340829" y="57149"/>
                </a:lnTo>
                <a:lnTo>
                  <a:pt x="297057" y="69849"/>
                </a:lnTo>
                <a:lnTo>
                  <a:pt x="255499" y="88899"/>
                </a:lnTo>
                <a:lnTo>
                  <a:pt x="216954" y="113029"/>
                </a:lnTo>
                <a:lnTo>
                  <a:pt x="182219" y="142239"/>
                </a:lnTo>
                <a:lnTo>
                  <a:pt x="152092" y="177799"/>
                </a:lnTo>
                <a:lnTo>
                  <a:pt x="127370" y="218439"/>
                </a:lnTo>
                <a:lnTo>
                  <a:pt x="108851" y="265429"/>
                </a:lnTo>
                <a:lnTo>
                  <a:pt x="97486" y="308609"/>
                </a:lnTo>
                <a:lnTo>
                  <a:pt x="93294" y="351789"/>
                </a:lnTo>
                <a:lnTo>
                  <a:pt x="99465" y="393699"/>
                </a:lnTo>
                <a:lnTo>
                  <a:pt x="113042" y="419099"/>
                </a:lnTo>
                <a:lnTo>
                  <a:pt x="126619" y="436879"/>
                </a:lnTo>
                <a:lnTo>
                  <a:pt x="132791" y="457199"/>
                </a:lnTo>
                <a:lnTo>
                  <a:pt x="130488" y="468629"/>
                </a:lnTo>
                <a:lnTo>
                  <a:pt x="124256" y="477519"/>
                </a:lnTo>
                <a:lnTo>
                  <a:pt x="115110" y="483869"/>
                </a:lnTo>
                <a:lnTo>
                  <a:pt x="104063" y="486409"/>
                </a:lnTo>
                <a:lnTo>
                  <a:pt x="255794" y="486409"/>
                </a:lnTo>
                <a:lnTo>
                  <a:pt x="263697" y="480059"/>
                </a:lnTo>
                <a:lnTo>
                  <a:pt x="292911" y="461009"/>
                </a:lnTo>
                <a:lnTo>
                  <a:pt x="325485" y="443229"/>
                </a:lnTo>
                <a:lnTo>
                  <a:pt x="362432" y="424179"/>
                </a:lnTo>
                <a:lnTo>
                  <a:pt x="363438" y="417829"/>
                </a:lnTo>
                <a:lnTo>
                  <a:pt x="318160" y="417829"/>
                </a:lnTo>
                <a:lnTo>
                  <a:pt x="300393" y="414019"/>
                </a:lnTo>
                <a:lnTo>
                  <a:pt x="285427" y="403859"/>
                </a:lnTo>
                <a:lnTo>
                  <a:pt x="274274" y="389889"/>
                </a:lnTo>
                <a:lnTo>
                  <a:pt x="267944" y="373379"/>
                </a:lnTo>
                <a:lnTo>
                  <a:pt x="244635" y="368299"/>
                </a:lnTo>
                <a:lnTo>
                  <a:pt x="225929" y="354329"/>
                </a:lnTo>
                <a:lnTo>
                  <a:pt x="213277" y="335279"/>
                </a:lnTo>
                <a:lnTo>
                  <a:pt x="208127" y="308609"/>
                </a:lnTo>
                <a:lnTo>
                  <a:pt x="210088" y="289559"/>
                </a:lnTo>
                <a:lnTo>
                  <a:pt x="215749" y="273049"/>
                </a:lnTo>
                <a:lnTo>
                  <a:pt x="224774" y="261619"/>
                </a:lnTo>
                <a:lnTo>
                  <a:pt x="236829" y="257809"/>
                </a:lnTo>
                <a:lnTo>
                  <a:pt x="290391" y="257809"/>
                </a:lnTo>
                <a:lnTo>
                  <a:pt x="296205" y="245109"/>
                </a:lnTo>
                <a:lnTo>
                  <a:pt x="327808" y="210819"/>
                </a:lnTo>
                <a:lnTo>
                  <a:pt x="366026" y="198119"/>
                </a:lnTo>
                <a:lnTo>
                  <a:pt x="734651" y="198119"/>
                </a:lnTo>
                <a:lnTo>
                  <a:pt x="720969" y="181609"/>
                </a:lnTo>
                <a:lnTo>
                  <a:pt x="685827" y="151129"/>
                </a:lnTo>
                <a:lnTo>
                  <a:pt x="653510" y="132079"/>
                </a:lnTo>
                <a:lnTo>
                  <a:pt x="406679" y="132079"/>
                </a:lnTo>
                <a:lnTo>
                  <a:pt x="394444" y="129539"/>
                </a:lnTo>
                <a:lnTo>
                  <a:pt x="385013" y="123189"/>
                </a:lnTo>
                <a:lnTo>
                  <a:pt x="378943" y="114299"/>
                </a:lnTo>
                <a:lnTo>
                  <a:pt x="376796" y="102869"/>
                </a:lnTo>
                <a:lnTo>
                  <a:pt x="382644" y="83819"/>
                </a:lnTo>
                <a:lnTo>
                  <a:pt x="399365" y="68579"/>
                </a:lnTo>
                <a:lnTo>
                  <a:pt x="425729" y="58419"/>
                </a:lnTo>
                <a:lnTo>
                  <a:pt x="460501" y="54609"/>
                </a:lnTo>
                <a:lnTo>
                  <a:pt x="509582" y="54609"/>
                </a:lnTo>
                <a:lnTo>
                  <a:pt x="477551" y="48259"/>
                </a:lnTo>
                <a:lnTo>
                  <a:pt x="431825" y="45719"/>
                </a:lnTo>
                <a:close/>
              </a:path>
              <a:path w="863600" h="862330">
                <a:moveTo>
                  <a:pt x="366026" y="401319"/>
                </a:moveTo>
                <a:lnTo>
                  <a:pt x="355179" y="408939"/>
                </a:lnTo>
                <a:lnTo>
                  <a:pt x="342988" y="414019"/>
                </a:lnTo>
                <a:lnTo>
                  <a:pt x="330350" y="416559"/>
                </a:lnTo>
                <a:lnTo>
                  <a:pt x="318160" y="417829"/>
                </a:lnTo>
                <a:lnTo>
                  <a:pt x="363438" y="417829"/>
                </a:lnTo>
                <a:lnTo>
                  <a:pt x="363639" y="416559"/>
                </a:lnTo>
                <a:lnTo>
                  <a:pt x="364807" y="410209"/>
                </a:lnTo>
                <a:lnTo>
                  <a:pt x="366026" y="401319"/>
                </a:lnTo>
                <a:close/>
              </a:path>
              <a:path w="863600" h="862330">
                <a:moveTo>
                  <a:pt x="811129" y="369569"/>
                </a:moveTo>
                <a:lnTo>
                  <a:pt x="585444" y="369569"/>
                </a:lnTo>
                <a:lnTo>
                  <a:pt x="596825" y="370839"/>
                </a:lnTo>
                <a:lnTo>
                  <a:pt x="607968" y="373379"/>
                </a:lnTo>
                <a:lnTo>
                  <a:pt x="616605" y="379729"/>
                </a:lnTo>
                <a:lnTo>
                  <a:pt x="620471" y="388619"/>
                </a:lnTo>
                <a:lnTo>
                  <a:pt x="610994" y="403859"/>
                </a:lnTo>
                <a:lnTo>
                  <a:pt x="588046" y="408939"/>
                </a:lnTo>
                <a:lnTo>
                  <a:pt x="731617" y="408939"/>
                </a:lnTo>
                <a:lnTo>
                  <a:pt x="759561" y="375919"/>
                </a:lnTo>
                <a:lnTo>
                  <a:pt x="812239" y="375919"/>
                </a:lnTo>
                <a:lnTo>
                  <a:pt x="811129" y="369569"/>
                </a:lnTo>
                <a:close/>
              </a:path>
              <a:path w="863600" h="862330">
                <a:moveTo>
                  <a:pt x="494598" y="297179"/>
                </a:moveTo>
                <a:lnTo>
                  <a:pt x="431825" y="297179"/>
                </a:lnTo>
                <a:lnTo>
                  <a:pt x="436587" y="304799"/>
                </a:lnTo>
                <a:lnTo>
                  <a:pt x="436587" y="312419"/>
                </a:lnTo>
                <a:lnTo>
                  <a:pt x="433283" y="326389"/>
                </a:lnTo>
                <a:lnTo>
                  <a:pt x="424938" y="341629"/>
                </a:lnTo>
                <a:lnTo>
                  <a:pt x="413902" y="356869"/>
                </a:lnTo>
                <a:lnTo>
                  <a:pt x="402526" y="369569"/>
                </a:lnTo>
                <a:lnTo>
                  <a:pt x="400324" y="382269"/>
                </a:lnTo>
                <a:lnTo>
                  <a:pt x="398908" y="392429"/>
                </a:lnTo>
                <a:lnTo>
                  <a:pt x="398152" y="400049"/>
                </a:lnTo>
                <a:lnTo>
                  <a:pt x="397929" y="406399"/>
                </a:lnTo>
                <a:lnTo>
                  <a:pt x="426223" y="388619"/>
                </a:lnTo>
                <a:lnTo>
                  <a:pt x="471766" y="359409"/>
                </a:lnTo>
                <a:lnTo>
                  <a:pt x="494017" y="344169"/>
                </a:lnTo>
                <a:lnTo>
                  <a:pt x="492629" y="337819"/>
                </a:lnTo>
                <a:lnTo>
                  <a:pt x="491917" y="330199"/>
                </a:lnTo>
                <a:lnTo>
                  <a:pt x="491707" y="325119"/>
                </a:lnTo>
                <a:lnTo>
                  <a:pt x="491616" y="316229"/>
                </a:lnTo>
                <a:lnTo>
                  <a:pt x="494598" y="297179"/>
                </a:lnTo>
                <a:close/>
              </a:path>
              <a:path w="863600" h="862330">
                <a:moveTo>
                  <a:pt x="577722" y="198119"/>
                </a:moveTo>
                <a:lnTo>
                  <a:pt x="366026" y="198119"/>
                </a:lnTo>
                <a:lnTo>
                  <a:pt x="387514" y="201929"/>
                </a:lnTo>
                <a:lnTo>
                  <a:pt x="399807" y="212089"/>
                </a:lnTo>
                <a:lnTo>
                  <a:pt x="405372" y="224789"/>
                </a:lnTo>
                <a:lnTo>
                  <a:pt x="406679" y="236219"/>
                </a:lnTo>
                <a:lnTo>
                  <a:pt x="397186" y="278129"/>
                </a:lnTo>
                <a:lnTo>
                  <a:pt x="372891" y="318769"/>
                </a:lnTo>
                <a:lnTo>
                  <a:pt x="340071" y="350519"/>
                </a:lnTo>
                <a:lnTo>
                  <a:pt x="305003" y="369569"/>
                </a:lnTo>
                <a:lnTo>
                  <a:pt x="306676" y="374649"/>
                </a:lnTo>
                <a:lnTo>
                  <a:pt x="310245" y="380999"/>
                </a:lnTo>
                <a:lnTo>
                  <a:pt x="316276" y="386079"/>
                </a:lnTo>
                <a:lnTo>
                  <a:pt x="325335" y="388619"/>
                </a:lnTo>
                <a:lnTo>
                  <a:pt x="339247" y="384809"/>
                </a:lnTo>
                <a:lnTo>
                  <a:pt x="353153" y="378459"/>
                </a:lnTo>
                <a:lnTo>
                  <a:pt x="365714" y="368299"/>
                </a:lnTo>
                <a:lnTo>
                  <a:pt x="375589" y="358139"/>
                </a:lnTo>
                <a:lnTo>
                  <a:pt x="381533" y="337819"/>
                </a:lnTo>
                <a:lnTo>
                  <a:pt x="391733" y="318769"/>
                </a:lnTo>
                <a:lnTo>
                  <a:pt x="405516" y="303529"/>
                </a:lnTo>
                <a:lnTo>
                  <a:pt x="422211" y="297179"/>
                </a:lnTo>
                <a:lnTo>
                  <a:pt x="494598" y="297179"/>
                </a:lnTo>
                <a:lnTo>
                  <a:pt x="498175" y="274319"/>
                </a:lnTo>
                <a:lnTo>
                  <a:pt x="516281" y="236219"/>
                </a:lnTo>
                <a:lnTo>
                  <a:pt x="543582" y="208279"/>
                </a:lnTo>
                <a:lnTo>
                  <a:pt x="577722" y="198119"/>
                </a:lnTo>
                <a:close/>
              </a:path>
              <a:path w="863600" h="862330">
                <a:moveTo>
                  <a:pt x="734651" y="198119"/>
                </a:moveTo>
                <a:lnTo>
                  <a:pt x="577722" y="198119"/>
                </a:lnTo>
                <a:lnTo>
                  <a:pt x="595870" y="200659"/>
                </a:lnTo>
                <a:lnTo>
                  <a:pt x="608974" y="209549"/>
                </a:lnTo>
                <a:lnTo>
                  <a:pt x="616920" y="223519"/>
                </a:lnTo>
                <a:lnTo>
                  <a:pt x="619594" y="238759"/>
                </a:lnTo>
                <a:lnTo>
                  <a:pt x="613409" y="267969"/>
                </a:lnTo>
                <a:lnTo>
                  <a:pt x="596123" y="297179"/>
                </a:lnTo>
                <a:lnTo>
                  <a:pt x="569644" y="325119"/>
                </a:lnTo>
                <a:lnTo>
                  <a:pt x="535876" y="351789"/>
                </a:lnTo>
                <a:lnTo>
                  <a:pt x="538983" y="359409"/>
                </a:lnTo>
                <a:lnTo>
                  <a:pt x="542939" y="365759"/>
                </a:lnTo>
                <a:lnTo>
                  <a:pt x="547783" y="370839"/>
                </a:lnTo>
                <a:lnTo>
                  <a:pt x="553554" y="374649"/>
                </a:lnTo>
                <a:lnTo>
                  <a:pt x="556303" y="373379"/>
                </a:lnTo>
                <a:lnTo>
                  <a:pt x="563541" y="370839"/>
                </a:lnTo>
                <a:lnTo>
                  <a:pt x="573759" y="369569"/>
                </a:lnTo>
                <a:lnTo>
                  <a:pt x="811129" y="369569"/>
                </a:lnTo>
                <a:lnTo>
                  <a:pt x="806024" y="340359"/>
                </a:lnTo>
                <a:lnTo>
                  <a:pt x="792845" y="297179"/>
                </a:lnTo>
                <a:lnTo>
                  <a:pt x="774356" y="255269"/>
                </a:lnTo>
                <a:lnTo>
                  <a:pt x="750438" y="217169"/>
                </a:lnTo>
                <a:lnTo>
                  <a:pt x="734651" y="198119"/>
                </a:lnTo>
                <a:close/>
              </a:path>
              <a:path w="863600" h="862330">
                <a:moveTo>
                  <a:pt x="290391" y="257809"/>
                </a:moveTo>
                <a:lnTo>
                  <a:pt x="244017" y="257809"/>
                </a:lnTo>
                <a:lnTo>
                  <a:pt x="246405" y="264159"/>
                </a:lnTo>
                <a:lnTo>
                  <a:pt x="246405" y="267969"/>
                </a:lnTo>
                <a:lnTo>
                  <a:pt x="245472" y="274319"/>
                </a:lnTo>
                <a:lnTo>
                  <a:pt x="243420" y="281939"/>
                </a:lnTo>
                <a:lnTo>
                  <a:pt x="241369" y="293369"/>
                </a:lnTo>
                <a:lnTo>
                  <a:pt x="254559" y="336549"/>
                </a:lnTo>
                <a:lnTo>
                  <a:pt x="266750" y="340359"/>
                </a:lnTo>
                <a:lnTo>
                  <a:pt x="274693" y="292099"/>
                </a:lnTo>
                <a:lnTo>
                  <a:pt x="290391" y="257809"/>
                </a:lnTo>
                <a:close/>
              </a:path>
              <a:path w="863600" h="862330">
                <a:moveTo>
                  <a:pt x="365404" y="229869"/>
                </a:moveTo>
                <a:lnTo>
                  <a:pt x="345544" y="237489"/>
                </a:lnTo>
                <a:lnTo>
                  <a:pt x="325081" y="265429"/>
                </a:lnTo>
                <a:lnTo>
                  <a:pt x="309086" y="302259"/>
                </a:lnTo>
                <a:lnTo>
                  <a:pt x="302628" y="336549"/>
                </a:lnTo>
                <a:lnTo>
                  <a:pt x="333037" y="312419"/>
                </a:lnTo>
                <a:lnTo>
                  <a:pt x="359348" y="279399"/>
                </a:lnTo>
                <a:lnTo>
                  <a:pt x="372992" y="247649"/>
                </a:lnTo>
                <a:lnTo>
                  <a:pt x="365404" y="229869"/>
                </a:lnTo>
                <a:close/>
              </a:path>
              <a:path w="863600" h="862330">
                <a:moveTo>
                  <a:pt x="580034" y="231139"/>
                </a:moveTo>
                <a:lnTo>
                  <a:pt x="564355" y="233679"/>
                </a:lnTo>
                <a:lnTo>
                  <a:pt x="547555" y="252729"/>
                </a:lnTo>
                <a:lnTo>
                  <a:pt x="534159" y="283209"/>
                </a:lnTo>
                <a:lnTo>
                  <a:pt x="528688" y="318769"/>
                </a:lnTo>
                <a:lnTo>
                  <a:pt x="554758" y="293369"/>
                </a:lnTo>
                <a:lnTo>
                  <a:pt x="575568" y="266699"/>
                </a:lnTo>
                <a:lnTo>
                  <a:pt x="585775" y="245109"/>
                </a:lnTo>
                <a:lnTo>
                  <a:pt x="580034" y="231139"/>
                </a:lnTo>
                <a:close/>
              </a:path>
              <a:path w="863600" h="862330">
                <a:moveTo>
                  <a:pt x="510743" y="92709"/>
                </a:moveTo>
                <a:lnTo>
                  <a:pt x="469772" y="99059"/>
                </a:lnTo>
                <a:lnTo>
                  <a:pt x="444823" y="111759"/>
                </a:lnTo>
                <a:lnTo>
                  <a:pt x="426818" y="125729"/>
                </a:lnTo>
                <a:lnTo>
                  <a:pt x="406679" y="132079"/>
                </a:lnTo>
                <a:lnTo>
                  <a:pt x="653510" y="132079"/>
                </a:lnTo>
                <a:lnTo>
                  <a:pt x="644892" y="126999"/>
                </a:lnTo>
                <a:lnTo>
                  <a:pt x="598042" y="107949"/>
                </a:lnTo>
                <a:lnTo>
                  <a:pt x="575495" y="101599"/>
                </a:lnTo>
                <a:lnTo>
                  <a:pt x="553950" y="96519"/>
                </a:lnTo>
                <a:lnTo>
                  <a:pt x="532625" y="93979"/>
                </a:lnTo>
                <a:lnTo>
                  <a:pt x="510743" y="92709"/>
                </a:lnTo>
                <a:close/>
              </a:path>
              <a:path w="863600" h="862330">
                <a:moveTo>
                  <a:pt x="509582" y="54609"/>
                </a:moveTo>
                <a:lnTo>
                  <a:pt x="460501" y="54609"/>
                </a:lnTo>
                <a:lnTo>
                  <a:pt x="498024" y="57149"/>
                </a:lnTo>
                <a:lnTo>
                  <a:pt x="526945" y="62229"/>
                </a:lnTo>
                <a:lnTo>
                  <a:pt x="545669" y="67309"/>
                </a:lnTo>
                <a:lnTo>
                  <a:pt x="552602" y="69849"/>
                </a:lnTo>
                <a:lnTo>
                  <a:pt x="553732" y="69849"/>
                </a:lnTo>
                <a:lnTo>
                  <a:pt x="554608" y="67309"/>
                </a:lnTo>
                <a:lnTo>
                  <a:pt x="554189" y="66039"/>
                </a:lnTo>
                <a:lnTo>
                  <a:pt x="553821" y="66039"/>
                </a:lnTo>
                <a:lnTo>
                  <a:pt x="542842" y="62229"/>
                </a:lnTo>
                <a:lnTo>
                  <a:pt x="515988" y="55879"/>
                </a:lnTo>
                <a:lnTo>
                  <a:pt x="509582" y="54609"/>
                </a:lnTo>
                <a:close/>
              </a:path>
            </a:pathLst>
          </a:custGeom>
          <a:solidFill>
            <a:srgbClr val="FFFFFF"/>
          </a:solidFill>
        </p:spPr>
        <p:txBody>
          <a:bodyPr wrap="square" lIns="0" tIns="0" rIns="0" bIns="0" rtlCol="0"/>
          <a:lstStyle/>
          <a:p>
            <a:endParaRPr sz="1266"/>
          </a:p>
        </p:txBody>
      </p:sp>
      <p:sp>
        <p:nvSpPr>
          <p:cNvPr id="2" name="Title 1"/>
          <p:cNvSpPr>
            <a:spLocks noGrp="1"/>
          </p:cNvSpPr>
          <p:nvPr>
            <p:ph type="title"/>
          </p:nvPr>
        </p:nvSpPr>
        <p:spPr/>
        <p:txBody>
          <a:bodyPr/>
          <a:lstStyle/>
          <a:p>
            <a:r>
              <a:rPr lang="en-US" sz="3600" dirty="0">
                <a:solidFill>
                  <a:schemeClr val="bg1"/>
                </a:solidFill>
              </a:rPr>
              <a:t>Reporting Services on </a:t>
            </a:r>
            <a:r>
              <a:rPr lang="en-US" sz="3600" dirty="0" err="1">
                <a:solidFill>
                  <a:schemeClr val="bg1"/>
                </a:solidFill>
              </a:rPr>
              <a:t>Predix</a:t>
            </a:r>
            <a:endParaRPr lang="en-US" sz="3600" dirty="0">
              <a:solidFill>
                <a:schemeClr val="bg1"/>
              </a:solidFill>
            </a:endParaRPr>
          </a:p>
        </p:txBody>
      </p:sp>
      <p:sp>
        <p:nvSpPr>
          <p:cNvPr id="41" name="Rectangle 40"/>
          <p:cNvSpPr/>
          <p:nvPr/>
        </p:nvSpPr>
        <p:spPr>
          <a:xfrm>
            <a:off x="2191603" y="1183303"/>
            <a:ext cx="4362791" cy="2194102"/>
          </a:xfrm>
          <a:prstGeom prst="rect">
            <a:avLst/>
          </a:prstGeom>
          <a:noFill/>
          <a:ln w="12700" cap="flat" cmpd="sng" algn="ctr">
            <a:solidFill>
              <a:srgbClr val="5B9BD5">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chemeClr val="tx1">
                    <a:lumMod val="60000"/>
                    <a:lumOff val="40000"/>
                  </a:schemeClr>
                </a:solidFill>
                <a:effectLst/>
                <a:uLnTx/>
                <a:uFillTx/>
                <a:latin typeface="Calibri" panose="020F0502020204030204"/>
                <a:ea typeface="+mn-ea"/>
                <a:cs typeface="+mn-cs"/>
              </a:rPr>
              <a:t>Reporting Services</a:t>
            </a:r>
          </a:p>
        </p:txBody>
      </p:sp>
      <p:sp>
        <p:nvSpPr>
          <p:cNvPr id="42" name="Rectangle 41"/>
          <p:cNvSpPr/>
          <p:nvPr/>
        </p:nvSpPr>
        <p:spPr>
          <a:xfrm>
            <a:off x="5411784" y="878433"/>
            <a:ext cx="972128" cy="300312"/>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white"/>
                </a:solidFill>
                <a:effectLst/>
                <a:uLnTx/>
                <a:uFillTx/>
                <a:latin typeface="Calibri" panose="020F0502020204030204"/>
                <a:ea typeface="+mn-ea"/>
                <a:cs typeface="+mn-cs"/>
              </a:rPr>
              <a:t>APIs</a:t>
            </a:r>
          </a:p>
        </p:txBody>
      </p:sp>
      <p:sp>
        <p:nvSpPr>
          <p:cNvPr id="43" name="Rectangle 42"/>
          <p:cNvSpPr/>
          <p:nvPr/>
        </p:nvSpPr>
        <p:spPr>
          <a:xfrm>
            <a:off x="2234261" y="2249636"/>
            <a:ext cx="2490048" cy="300312"/>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chemeClr val="tx1">
                    <a:lumMod val="60000"/>
                    <a:lumOff val="40000"/>
                  </a:schemeClr>
                </a:solidFill>
                <a:effectLst/>
                <a:uLnTx/>
                <a:uFillTx/>
                <a:latin typeface="Calibri" panose="020F0502020204030204"/>
                <a:ea typeface="+mn-ea"/>
                <a:cs typeface="+mn-cs"/>
              </a:rPr>
              <a:t>Report Generation</a:t>
            </a:r>
          </a:p>
        </p:txBody>
      </p:sp>
      <p:sp>
        <p:nvSpPr>
          <p:cNvPr id="44" name="Flowchart: Magnetic Disk 43"/>
          <p:cNvSpPr/>
          <p:nvPr/>
        </p:nvSpPr>
        <p:spPr>
          <a:xfrm>
            <a:off x="4906742" y="1639472"/>
            <a:ext cx="1576854" cy="965740"/>
          </a:xfrm>
          <a:prstGeom prst="flowChartMagneticDisk">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chemeClr val="tx1">
                    <a:lumMod val="60000"/>
                    <a:lumOff val="40000"/>
                  </a:schemeClr>
                </a:solidFill>
                <a:effectLst/>
                <a:uLnTx/>
                <a:uFillTx/>
                <a:latin typeface="Calibri" panose="020F0502020204030204"/>
                <a:ea typeface="+mn-ea"/>
                <a:cs typeface="+mn-cs"/>
              </a:rPr>
              <a:t>Report Definitions &amp; Schedules</a:t>
            </a:r>
          </a:p>
        </p:txBody>
      </p:sp>
      <p:sp>
        <p:nvSpPr>
          <p:cNvPr id="45" name="Rectangle 44"/>
          <p:cNvSpPr/>
          <p:nvPr/>
        </p:nvSpPr>
        <p:spPr>
          <a:xfrm>
            <a:off x="2234261" y="2605212"/>
            <a:ext cx="2490048" cy="300312"/>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chemeClr val="tx1">
                    <a:lumMod val="60000"/>
                    <a:lumOff val="40000"/>
                  </a:schemeClr>
                </a:solidFill>
                <a:effectLst/>
                <a:uLnTx/>
                <a:uFillTx/>
                <a:latin typeface="Calibri" panose="020F0502020204030204"/>
                <a:ea typeface="+mn-ea"/>
                <a:cs typeface="+mn-cs"/>
              </a:rPr>
              <a:t>Report Distribution</a:t>
            </a:r>
          </a:p>
        </p:txBody>
      </p:sp>
      <p:sp>
        <p:nvSpPr>
          <p:cNvPr id="46" name="Rectangle 45"/>
          <p:cNvSpPr/>
          <p:nvPr/>
        </p:nvSpPr>
        <p:spPr>
          <a:xfrm>
            <a:off x="2234261" y="1538485"/>
            <a:ext cx="2490048" cy="300312"/>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chemeClr val="tx1">
                    <a:lumMod val="60000"/>
                    <a:lumOff val="40000"/>
                  </a:schemeClr>
                </a:solidFill>
                <a:effectLst/>
                <a:uLnTx/>
                <a:uFillTx/>
                <a:latin typeface="Calibri" panose="020F0502020204030204"/>
                <a:ea typeface="+mn-ea"/>
                <a:cs typeface="+mn-cs"/>
              </a:rPr>
              <a:t>Report Definition</a:t>
            </a:r>
          </a:p>
        </p:txBody>
      </p:sp>
      <p:sp>
        <p:nvSpPr>
          <p:cNvPr id="47" name="Rectangle 46"/>
          <p:cNvSpPr/>
          <p:nvPr/>
        </p:nvSpPr>
        <p:spPr>
          <a:xfrm>
            <a:off x="2234261" y="1894061"/>
            <a:ext cx="2490048" cy="300312"/>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chemeClr val="tx1">
                    <a:lumMod val="60000"/>
                    <a:lumOff val="40000"/>
                  </a:schemeClr>
                </a:solidFill>
                <a:effectLst/>
                <a:uLnTx/>
                <a:uFillTx/>
                <a:latin typeface="Calibri" panose="020F0502020204030204"/>
                <a:ea typeface="+mn-ea"/>
                <a:cs typeface="+mn-cs"/>
              </a:rPr>
              <a:t>Report Management</a:t>
            </a:r>
          </a:p>
        </p:txBody>
      </p:sp>
      <p:sp>
        <p:nvSpPr>
          <p:cNvPr id="48" name="Rectangle 47"/>
          <p:cNvSpPr/>
          <p:nvPr/>
        </p:nvSpPr>
        <p:spPr>
          <a:xfrm>
            <a:off x="2234261" y="2960789"/>
            <a:ext cx="2490048" cy="300312"/>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chemeClr val="tx1">
                    <a:lumMod val="60000"/>
                    <a:lumOff val="40000"/>
                  </a:schemeClr>
                </a:solidFill>
                <a:effectLst/>
                <a:uLnTx/>
                <a:uFillTx/>
                <a:latin typeface="Calibri" panose="020F0502020204030204"/>
                <a:ea typeface="+mn-ea"/>
                <a:cs typeface="+mn-cs"/>
              </a:rPr>
              <a:t>Preview</a:t>
            </a:r>
          </a:p>
        </p:txBody>
      </p:sp>
      <p:sp>
        <p:nvSpPr>
          <p:cNvPr id="49" name="Rectangle 48"/>
          <p:cNvSpPr/>
          <p:nvPr/>
        </p:nvSpPr>
        <p:spPr>
          <a:xfrm>
            <a:off x="2343331" y="882991"/>
            <a:ext cx="972128" cy="300312"/>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algn="ctr"/>
            <a:r>
              <a:rPr lang="en-US" sz="1400" b="1" kern="0" dirty="0">
                <a:solidFill>
                  <a:prstClr val="white"/>
                </a:solidFill>
                <a:latin typeface="Calibri" panose="020F0502020204030204"/>
              </a:rPr>
              <a:t>UI</a:t>
            </a:r>
          </a:p>
        </p:txBody>
      </p:sp>
      <p:sp>
        <p:nvSpPr>
          <p:cNvPr id="50" name="Rectangle 49"/>
          <p:cNvSpPr/>
          <p:nvPr/>
        </p:nvSpPr>
        <p:spPr>
          <a:xfrm>
            <a:off x="2191603" y="3737877"/>
            <a:ext cx="4362791" cy="1333853"/>
          </a:xfrm>
          <a:prstGeom prst="rect">
            <a:avLst/>
          </a:prstGeom>
          <a:noFill/>
          <a:ln w="12700" cap="flat" cmpd="sng" algn="ctr">
            <a:solidFill>
              <a:srgbClr val="5B9BD5">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chemeClr val="tx1">
                    <a:lumMod val="60000"/>
                    <a:lumOff val="40000"/>
                  </a:schemeClr>
                </a:solidFill>
                <a:effectLst/>
                <a:uLnTx/>
                <a:uFillTx/>
                <a:latin typeface="Calibri" panose="020F0502020204030204"/>
                <a:ea typeface="+mn-ea"/>
                <a:cs typeface="+mn-cs"/>
              </a:rPr>
              <a:t>Data Federation </a:t>
            </a:r>
            <a:br>
              <a:rPr kumimoji="0" lang="en-US" sz="1400" b="1" i="0" u="none" strike="noStrike" kern="0" cap="none" spc="0" normalizeH="0" baseline="0" noProof="0" dirty="0">
                <a:ln>
                  <a:noFill/>
                </a:ln>
                <a:solidFill>
                  <a:schemeClr val="tx1">
                    <a:lumMod val="60000"/>
                    <a:lumOff val="40000"/>
                  </a:schemeClr>
                </a:solidFill>
                <a:effectLst/>
                <a:uLnTx/>
                <a:uFillTx/>
                <a:latin typeface="Calibri" panose="020F0502020204030204"/>
                <a:ea typeface="+mn-ea"/>
                <a:cs typeface="+mn-cs"/>
              </a:rPr>
            </a:br>
            <a:r>
              <a:rPr kumimoji="0" lang="en-US" sz="1400" b="1" i="0" u="none" strike="noStrike" kern="0" cap="none" spc="0" normalizeH="0" baseline="0" noProof="0" dirty="0">
                <a:ln>
                  <a:noFill/>
                </a:ln>
                <a:solidFill>
                  <a:schemeClr val="tx1">
                    <a:lumMod val="60000"/>
                    <a:lumOff val="40000"/>
                  </a:schemeClr>
                </a:solidFill>
                <a:effectLst/>
                <a:uLnTx/>
                <a:uFillTx/>
                <a:latin typeface="Calibri" panose="020F0502020204030204"/>
                <a:ea typeface="+mn-ea"/>
                <a:cs typeface="+mn-cs"/>
              </a:rPr>
              <a:t>Services</a:t>
            </a:r>
          </a:p>
        </p:txBody>
      </p:sp>
      <p:sp>
        <p:nvSpPr>
          <p:cNvPr id="51" name="Rectangle 50"/>
          <p:cNvSpPr/>
          <p:nvPr/>
        </p:nvSpPr>
        <p:spPr>
          <a:xfrm>
            <a:off x="5403833" y="3429521"/>
            <a:ext cx="972128" cy="300312"/>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white"/>
                </a:solidFill>
                <a:effectLst/>
                <a:uLnTx/>
                <a:uFillTx/>
                <a:latin typeface="Calibri" panose="020F0502020204030204"/>
                <a:ea typeface="+mn-ea"/>
                <a:cs typeface="+mn-cs"/>
              </a:rPr>
              <a:t>APIs</a:t>
            </a:r>
          </a:p>
        </p:txBody>
      </p:sp>
      <p:sp>
        <p:nvSpPr>
          <p:cNvPr id="52" name="Rectangle 51"/>
          <p:cNvSpPr/>
          <p:nvPr/>
        </p:nvSpPr>
        <p:spPr>
          <a:xfrm>
            <a:off x="2247453" y="4637542"/>
            <a:ext cx="2490048" cy="363378"/>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chemeClr val="tx1">
                    <a:lumMod val="60000"/>
                    <a:lumOff val="40000"/>
                  </a:schemeClr>
                </a:solidFill>
                <a:effectLst/>
                <a:uLnTx/>
                <a:uFillTx/>
                <a:latin typeface="Calibri" panose="020F0502020204030204"/>
                <a:ea typeface="+mn-ea"/>
                <a:cs typeface="+mn-cs"/>
              </a:rPr>
              <a:t>Data Mapping &amp; Transformation</a:t>
            </a:r>
          </a:p>
        </p:txBody>
      </p:sp>
      <p:sp>
        <p:nvSpPr>
          <p:cNvPr id="53" name="Flowchart: Magnetic Disk 52"/>
          <p:cNvSpPr/>
          <p:nvPr/>
        </p:nvSpPr>
        <p:spPr>
          <a:xfrm>
            <a:off x="4906742" y="4122452"/>
            <a:ext cx="1576854" cy="895930"/>
          </a:xfrm>
          <a:prstGeom prst="flowChartMagneticDisk">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chemeClr val="tx1">
                    <a:lumMod val="60000"/>
                    <a:lumOff val="40000"/>
                  </a:schemeClr>
                </a:solidFill>
                <a:effectLst/>
                <a:uLnTx/>
                <a:uFillTx/>
                <a:latin typeface="Calibri" panose="020F0502020204030204"/>
                <a:ea typeface="+mn-ea"/>
                <a:cs typeface="+mn-cs"/>
              </a:rPr>
              <a:t>Data Source Definitions</a:t>
            </a:r>
          </a:p>
        </p:txBody>
      </p:sp>
      <p:sp>
        <p:nvSpPr>
          <p:cNvPr id="54" name="Rectangle 53"/>
          <p:cNvSpPr/>
          <p:nvPr/>
        </p:nvSpPr>
        <p:spPr>
          <a:xfrm>
            <a:off x="2247453" y="4274352"/>
            <a:ext cx="2490048" cy="300312"/>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chemeClr val="tx1">
                    <a:lumMod val="60000"/>
                    <a:lumOff val="40000"/>
                  </a:schemeClr>
                </a:solidFill>
                <a:effectLst/>
                <a:uLnTx/>
                <a:uFillTx/>
                <a:latin typeface="Calibri" panose="020F0502020204030204"/>
                <a:ea typeface="+mn-ea"/>
                <a:cs typeface="+mn-cs"/>
              </a:rPr>
              <a:t>Data Source Management</a:t>
            </a:r>
          </a:p>
        </p:txBody>
      </p:sp>
      <p:sp>
        <p:nvSpPr>
          <p:cNvPr id="55" name="Rectangle 54"/>
          <p:cNvSpPr/>
          <p:nvPr/>
        </p:nvSpPr>
        <p:spPr>
          <a:xfrm>
            <a:off x="2335380" y="3434078"/>
            <a:ext cx="972128" cy="300312"/>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white"/>
                </a:solidFill>
                <a:effectLst/>
                <a:uLnTx/>
                <a:uFillTx/>
                <a:latin typeface="Calibri" panose="020F0502020204030204"/>
                <a:ea typeface="+mn-ea"/>
                <a:cs typeface="+mn-cs"/>
              </a:rPr>
              <a:t>UI</a:t>
            </a:r>
          </a:p>
        </p:txBody>
      </p:sp>
      <p:sp>
        <p:nvSpPr>
          <p:cNvPr id="56" name="Rectangle 55"/>
          <p:cNvSpPr/>
          <p:nvPr/>
        </p:nvSpPr>
        <p:spPr>
          <a:xfrm>
            <a:off x="6769009" y="5494669"/>
            <a:ext cx="2493639" cy="1179914"/>
          </a:xfrm>
          <a:prstGeom prst="rect">
            <a:avLst/>
          </a:prstGeom>
          <a:noFill/>
          <a:ln w="12700" cap="flat" cmpd="sng" algn="ctr">
            <a:solidFill>
              <a:srgbClr val="5B9BD5">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chemeClr val="tx1">
                    <a:lumMod val="60000"/>
                    <a:lumOff val="40000"/>
                  </a:schemeClr>
                </a:solidFill>
                <a:effectLst/>
                <a:uLnTx/>
                <a:uFillTx/>
                <a:latin typeface="Calibri" panose="020F0502020204030204"/>
                <a:ea typeface="+mn-ea"/>
                <a:cs typeface="+mn-cs"/>
              </a:rPr>
              <a:t>Insight Data Sources</a:t>
            </a:r>
          </a:p>
        </p:txBody>
      </p:sp>
      <p:sp>
        <p:nvSpPr>
          <p:cNvPr id="57" name="Flowchart: Magnetic Disk 56"/>
          <p:cNvSpPr/>
          <p:nvPr/>
        </p:nvSpPr>
        <p:spPr>
          <a:xfrm>
            <a:off x="7058731" y="5805271"/>
            <a:ext cx="1576854" cy="378524"/>
          </a:xfrm>
          <a:prstGeom prst="flowChartMagneticDisk">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a:ln>
                  <a:noFill/>
                </a:ln>
                <a:solidFill>
                  <a:schemeClr val="tx1">
                    <a:lumMod val="60000"/>
                    <a:lumOff val="40000"/>
                  </a:schemeClr>
                </a:solidFill>
                <a:effectLst/>
                <a:uLnTx/>
                <a:uFillTx/>
                <a:latin typeface="Calibri" panose="020F0502020204030204"/>
                <a:ea typeface="+mn-ea"/>
                <a:cs typeface="+mn-cs"/>
              </a:rPr>
              <a:t>Time Series Data</a:t>
            </a:r>
          </a:p>
        </p:txBody>
      </p:sp>
      <p:sp>
        <p:nvSpPr>
          <p:cNvPr id="67" name="Flowchart: Magnetic Disk 66"/>
          <p:cNvSpPr/>
          <p:nvPr/>
        </p:nvSpPr>
        <p:spPr>
          <a:xfrm>
            <a:off x="7040612" y="6207881"/>
            <a:ext cx="1576854" cy="378524"/>
          </a:xfrm>
          <a:prstGeom prst="flowChartMagneticDisk">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a:ln>
                  <a:noFill/>
                </a:ln>
                <a:solidFill>
                  <a:schemeClr val="tx1">
                    <a:lumMod val="60000"/>
                    <a:lumOff val="40000"/>
                  </a:schemeClr>
                </a:solidFill>
                <a:effectLst/>
                <a:uLnTx/>
                <a:uFillTx/>
                <a:latin typeface="Calibri" panose="020F0502020204030204"/>
                <a:ea typeface="+mn-ea"/>
                <a:cs typeface="+mn-cs"/>
              </a:rPr>
              <a:t>Asset Metadata</a:t>
            </a:r>
          </a:p>
        </p:txBody>
      </p:sp>
      <p:sp>
        <p:nvSpPr>
          <p:cNvPr id="68" name="Rectangle 67"/>
          <p:cNvSpPr/>
          <p:nvPr/>
        </p:nvSpPr>
        <p:spPr>
          <a:xfrm>
            <a:off x="8149521" y="5189376"/>
            <a:ext cx="972128" cy="300312"/>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algn="ctr"/>
            <a:r>
              <a:rPr lang="en-US" sz="1400" b="1" kern="0" dirty="0">
                <a:solidFill>
                  <a:prstClr val="white"/>
                </a:solidFill>
                <a:latin typeface="Calibri" panose="020F0502020204030204"/>
              </a:rPr>
              <a:t>APIs</a:t>
            </a:r>
          </a:p>
        </p:txBody>
      </p:sp>
      <p:sp>
        <p:nvSpPr>
          <p:cNvPr id="69" name="Rectangle 68"/>
          <p:cNvSpPr/>
          <p:nvPr/>
        </p:nvSpPr>
        <p:spPr>
          <a:xfrm>
            <a:off x="2998959" y="5497394"/>
            <a:ext cx="2493639" cy="1179914"/>
          </a:xfrm>
          <a:prstGeom prst="rect">
            <a:avLst/>
          </a:prstGeom>
          <a:noFill/>
          <a:ln w="12700" cap="flat" cmpd="sng" algn="ctr">
            <a:solidFill>
              <a:srgbClr val="5B9BD5">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chemeClr val="tx1">
                    <a:lumMod val="60000"/>
                    <a:lumOff val="40000"/>
                  </a:schemeClr>
                </a:solidFill>
                <a:effectLst/>
                <a:uLnTx/>
                <a:uFillTx/>
                <a:latin typeface="Calibri" panose="020F0502020204030204"/>
                <a:ea typeface="+mn-ea"/>
                <a:cs typeface="+mn-cs"/>
              </a:rPr>
              <a:t>Predix Data Sources</a:t>
            </a:r>
          </a:p>
        </p:txBody>
      </p:sp>
      <p:sp>
        <p:nvSpPr>
          <p:cNvPr id="70" name="Flowchart: Magnetic Disk 69"/>
          <p:cNvSpPr/>
          <p:nvPr/>
        </p:nvSpPr>
        <p:spPr>
          <a:xfrm>
            <a:off x="3288682" y="5807996"/>
            <a:ext cx="1576854" cy="378524"/>
          </a:xfrm>
          <a:prstGeom prst="flowChartMagneticDisk">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a:ln>
                  <a:noFill/>
                </a:ln>
                <a:solidFill>
                  <a:schemeClr val="tx1">
                    <a:lumMod val="60000"/>
                    <a:lumOff val="40000"/>
                  </a:schemeClr>
                </a:solidFill>
                <a:effectLst/>
                <a:uLnTx/>
                <a:uFillTx/>
                <a:latin typeface="Calibri" panose="020F0502020204030204"/>
                <a:ea typeface="+mn-ea"/>
                <a:cs typeface="+mn-cs"/>
              </a:rPr>
              <a:t>Time Series Data</a:t>
            </a:r>
          </a:p>
        </p:txBody>
      </p:sp>
      <p:sp>
        <p:nvSpPr>
          <p:cNvPr id="71" name="Flowchart: Magnetic Disk 70"/>
          <p:cNvSpPr/>
          <p:nvPr/>
        </p:nvSpPr>
        <p:spPr>
          <a:xfrm>
            <a:off x="3270563" y="6210606"/>
            <a:ext cx="1576854" cy="378524"/>
          </a:xfrm>
          <a:prstGeom prst="flowChartMagneticDisk">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a:ln>
                  <a:noFill/>
                </a:ln>
                <a:solidFill>
                  <a:schemeClr val="tx1">
                    <a:lumMod val="60000"/>
                    <a:lumOff val="40000"/>
                  </a:schemeClr>
                </a:solidFill>
                <a:effectLst/>
                <a:uLnTx/>
                <a:uFillTx/>
                <a:latin typeface="Calibri" panose="020F0502020204030204"/>
                <a:ea typeface="+mn-ea"/>
                <a:cs typeface="+mn-cs"/>
              </a:rPr>
              <a:t>Asset Metadata</a:t>
            </a:r>
          </a:p>
        </p:txBody>
      </p:sp>
      <p:sp>
        <p:nvSpPr>
          <p:cNvPr id="72" name="Rectangle 71"/>
          <p:cNvSpPr/>
          <p:nvPr/>
        </p:nvSpPr>
        <p:spPr>
          <a:xfrm>
            <a:off x="71200" y="5497394"/>
            <a:ext cx="1904311" cy="1179914"/>
          </a:xfrm>
          <a:prstGeom prst="rect">
            <a:avLst/>
          </a:prstGeom>
          <a:noFill/>
          <a:ln w="12700" cap="flat" cmpd="sng" algn="ctr">
            <a:solidFill>
              <a:srgbClr val="5B9BD5">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chemeClr val="tx1">
                    <a:lumMod val="60000"/>
                    <a:lumOff val="40000"/>
                  </a:schemeClr>
                </a:solidFill>
                <a:effectLst/>
                <a:uLnTx/>
                <a:uFillTx/>
                <a:latin typeface="Calibri" panose="020F0502020204030204"/>
                <a:ea typeface="+mn-ea"/>
                <a:cs typeface="+mn-cs"/>
              </a:rPr>
              <a:t>External Data Sources</a:t>
            </a:r>
          </a:p>
        </p:txBody>
      </p:sp>
      <p:sp>
        <p:nvSpPr>
          <p:cNvPr id="73" name="Flowchart: Magnetic Disk 72"/>
          <p:cNvSpPr/>
          <p:nvPr/>
        </p:nvSpPr>
        <p:spPr>
          <a:xfrm>
            <a:off x="360923" y="5807997"/>
            <a:ext cx="1576854" cy="378524"/>
          </a:xfrm>
          <a:prstGeom prst="flowChartMagneticDisk">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a:ln>
                  <a:noFill/>
                </a:ln>
                <a:solidFill>
                  <a:schemeClr val="tx1">
                    <a:lumMod val="60000"/>
                    <a:lumOff val="40000"/>
                  </a:schemeClr>
                </a:solidFill>
                <a:effectLst/>
                <a:uLnTx/>
                <a:uFillTx/>
                <a:latin typeface="Calibri" panose="020F0502020204030204"/>
                <a:ea typeface="+mn-ea"/>
                <a:cs typeface="+mn-cs"/>
              </a:rPr>
              <a:t>…</a:t>
            </a:r>
          </a:p>
        </p:txBody>
      </p:sp>
      <p:sp>
        <p:nvSpPr>
          <p:cNvPr id="74" name="Flowchart: Magnetic Disk 73"/>
          <p:cNvSpPr/>
          <p:nvPr/>
        </p:nvSpPr>
        <p:spPr>
          <a:xfrm>
            <a:off x="342803" y="6210607"/>
            <a:ext cx="1576854" cy="378524"/>
          </a:xfrm>
          <a:prstGeom prst="flowChartMagneticDisk">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a:ln>
                  <a:noFill/>
                </a:ln>
                <a:solidFill>
                  <a:schemeClr val="tx1">
                    <a:lumMod val="60000"/>
                    <a:lumOff val="40000"/>
                  </a:schemeClr>
                </a:solidFill>
                <a:effectLst/>
                <a:uLnTx/>
                <a:uFillTx/>
                <a:latin typeface="Calibri" panose="020F0502020204030204"/>
                <a:ea typeface="+mn-ea"/>
                <a:cs typeface="+mn-cs"/>
              </a:rPr>
              <a:t>…</a:t>
            </a:r>
          </a:p>
        </p:txBody>
      </p:sp>
      <p:sp>
        <p:nvSpPr>
          <p:cNvPr id="75" name="Rectangle 74"/>
          <p:cNvSpPr/>
          <p:nvPr/>
        </p:nvSpPr>
        <p:spPr>
          <a:xfrm>
            <a:off x="4379471" y="5202733"/>
            <a:ext cx="972128" cy="300312"/>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chemeClr val="tx1">
                    <a:lumMod val="60000"/>
                    <a:lumOff val="40000"/>
                  </a:schemeClr>
                </a:solidFill>
                <a:effectLst/>
                <a:uLnTx/>
                <a:uFillTx/>
                <a:latin typeface="Calibri" panose="020F0502020204030204"/>
                <a:ea typeface="+mn-ea"/>
                <a:cs typeface="+mn-cs"/>
              </a:rPr>
              <a:t>APIs</a:t>
            </a:r>
          </a:p>
        </p:txBody>
      </p:sp>
      <p:sp>
        <p:nvSpPr>
          <p:cNvPr id="76" name="Rectangle 75"/>
          <p:cNvSpPr/>
          <p:nvPr/>
        </p:nvSpPr>
        <p:spPr>
          <a:xfrm>
            <a:off x="947530" y="5188381"/>
            <a:ext cx="972128" cy="300312"/>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chemeClr val="tx1">
                    <a:lumMod val="60000"/>
                    <a:lumOff val="40000"/>
                  </a:schemeClr>
                </a:solidFill>
                <a:effectLst/>
                <a:uLnTx/>
                <a:uFillTx/>
                <a:latin typeface="Calibri" panose="020F0502020204030204"/>
                <a:ea typeface="+mn-ea"/>
                <a:cs typeface="+mn-cs"/>
              </a:rPr>
              <a:t>APIs</a:t>
            </a:r>
          </a:p>
        </p:txBody>
      </p:sp>
      <p:sp>
        <p:nvSpPr>
          <p:cNvPr id="79" name="object 4"/>
          <p:cNvSpPr/>
          <p:nvPr/>
        </p:nvSpPr>
        <p:spPr>
          <a:xfrm>
            <a:off x="9341303" y="861386"/>
            <a:ext cx="2837444" cy="5996614"/>
          </a:xfrm>
          <a:custGeom>
            <a:avLst/>
            <a:gdLst/>
            <a:ahLst/>
            <a:cxnLst/>
            <a:rect l="l" t="t" r="r" b="b"/>
            <a:pathLst>
              <a:path w="4889500" h="9753600">
                <a:moveTo>
                  <a:pt x="0" y="9753600"/>
                </a:moveTo>
                <a:lnTo>
                  <a:pt x="4889500" y="9753600"/>
                </a:lnTo>
                <a:lnTo>
                  <a:pt x="4889500" y="0"/>
                </a:lnTo>
                <a:lnTo>
                  <a:pt x="0" y="0"/>
                </a:lnTo>
                <a:lnTo>
                  <a:pt x="0" y="9753600"/>
                </a:lnTo>
                <a:close/>
              </a:path>
            </a:pathLst>
          </a:custGeom>
          <a:solidFill>
            <a:srgbClr val="5881DD"/>
          </a:solidFill>
        </p:spPr>
        <p:txBody>
          <a:bodyPr wrap="square" lIns="0" tIns="0" rIns="0" bIns="0" rtlCol="0"/>
          <a:lstStyle/>
          <a:p>
            <a:endParaRPr sz="1266"/>
          </a:p>
        </p:txBody>
      </p:sp>
      <p:sp>
        <p:nvSpPr>
          <p:cNvPr id="80" name="Rectangle 79"/>
          <p:cNvSpPr/>
          <p:nvPr/>
        </p:nvSpPr>
        <p:spPr>
          <a:xfrm>
            <a:off x="9534251" y="980243"/>
            <a:ext cx="2518538" cy="563231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solidFill>
                <a:latin typeface="Arial" panose="020B0604020202020204" pitchFamily="34" charset="0"/>
                <a:cs typeface="Arial" panose="020B0604020202020204" pitchFamily="34" charset="0"/>
              </a:rPr>
              <a:t>Will be implemented as cloud-native microservices running on </a:t>
            </a:r>
            <a:r>
              <a:rPr lang="en-US" dirty="0" err="1">
                <a:solidFill>
                  <a:schemeClr val="bg1"/>
                </a:solidFill>
                <a:latin typeface="Arial" panose="020B0604020202020204" pitchFamily="34" charset="0"/>
                <a:cs typeface="Arial" panose="020B0604020202020204" pitchFamily="34" charset="0"/>
              </a:rPr>
              <a:t>Predix</a:t>
            </a:r>
            <a:endParaRPr lang="en-US"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0" i="0" dirty="0">
                <a:solidFill>
                  <a:schemeClr val="bg1"/>
                </a:solidFill>
                <a:effectLst/>
                <a:latin typeface="Arial" panose="020B0604020202020204" pitchFamily="34" charset="0"/>
                <a:cs typeface="Arial" panose="020B0604020202020204" pitchFamily="34" charset="0"/>
              </a:rPr>
              <a:t>Will support </a:t>
            </a:r>
            <a:r>
              <a:rPr lang="en-US" b="0" i="0" dirty="0" err="1">
                <a:solidFill>
                  <a:schemeClr val="bg1"/>
                </a:solidFill>
                <a:effectLst/>
                <a:latin typeface="Arial" panose="020B0604020202020204" pitchFamily="34" charset="0"/>
                <a:cs typeface="Arial" panose="020B0604020202020204" pitchFamily="34" charset="0"/>
              </a:rPr>
              <a:t>InSight</a:t>
            </a:r>
            <a:r>
              <a:rPr lang="en-US" b="0" i="0" dirty="0">
                <a:solidFill>
                  <a:schemeClr val="bg1"/>
                </a:solidFill>
                <a:effectLst/>
                <a:latin typeface="Arial" panose="020B0604020202020204" pitchFamily="34" charset="0"/>
                <a:cs typeface="Arial" panose="020B0604020202020204" pitchFamily="34" charset="0"/>
              </a:rPr>
              <a:t> data sources for Time Series and Asset metadata </a:t>
            </a:r>
          </a:p>
          <a:p>
            <a:pPr marL="285750" indent="-285750">
              <a:buFont typeface="Arial" panose="020B0604020202020204" pitchFamily="34" charset="0"/>
              <a:buChar char="•"/>
            </a:pPr>
            <a:r>
              <a:rPr lang="en-US" dirty="0">
                <a:solidFill>
                  <a:schemeClr val="bg1"/>
                </a:solidFill>
                <a:latin typeface="Arial" panose="020B0604020202020204" pitchFamily="34" charset="0"/>
                <a:cs typeface="Arial" panose="020B0604020202020204" pitchFamily="34" charset="0"/>
              </a:rPr>
              <a:t>Will also support </a:t>
            </a:r>
            <a:r>
              <a:rPr lang="en-US" dirty="0" err="1">
                <a:solidFill>
                  <a:schemeClr val="bg1"/>
                </a:solidFill>
                <a:latin typeface="Arial" panose="020B0604020202020204" pitchFamily="34" charset="0"/>
                <a:cs typeface="Arial" panose="020B0604020202020204" pitchFamily="34" charset="0"/>
              </a:rPr>
              <a:t>Predix</a:t>
            </a:r>
            <a:r>
              <a:rPr lang="en-US" dirty="0">
                <a:solidFill>
                  <a:schemeClr val="bg1"/>
                </a:solidFill>
                <a:latin typeface="Arial" panose="020B0604020202020204" pitchFamily="34" charset="0"/>
                <a:cs typeface="Arial" panose="020B0604020202020204" pitchFamily="34" charset="0"/>
              </a:rPr>
              <a:t> Asset and Time Series data as well as external data sources</a:t>
            </a:r>
          </a:p>
          <a:p>
            <a:pPr marL="285750" indent="-285750">
              <a:buFont typeface="Arial" panose="020B0604020202020204" pitchFamily="34" charset="0"/>
              <a:buChar char="•"/>
            </a:pPr>
            <a:r>
              <a:rPr lang="en-US" dirty="0">
                <a:solidFill>
                  <a:schemeClr val="bg1"/>
                </a:solidFill>
                <a:latin typeface="Arial" panose="020B0604020202020204" pitchFamily="34" charset="0"/>
                <a:cs typeface="Arial" panose="020B0604020202020204" pitchFamily="34" charset="0"/>
              </a:rPr>
              <a:t>Will leverage </a:t>
            </a:r>
            <a:r>
              <a:rPr lang="en-US" dirty="0" err="1">
                <a:solidFill>
                  <a:schemeClr val="bg1"/>
                </a:solidFill>
                <a:latin typeface="Arial" panose="020B0604020202020204" pitchFamily="34" charset="0"/>
                <a:cs typeface="Arial" panose="020B0604020202020204" pitchFamily="34" charset="0"/>
              </a:rPr>
              <a:t>Predix</a:t>
            </a:r>
            <a:r>
              <a:rPr lang="en-US" dirty="0">
                <a:solidFill>
                  <a:schemeClr val="bg1"/>
                </a:solidFill>
                <a:latin typeface="Arial" panose="020B0604020202020204" pitchFamily="34" charset="0"/>
                <a:cs typeface="Arial" panose="020B0604020202020204" pitchFamily="34" charset="0"/>
              </a:rPr>
              <a:t> Flexible Data Handler (FDH) component  for  simple data federation</a:t>
            </a:r>
          </a:p>
        </p:txBody>
      </p:sp>
      <p:cxnSp>
        <p:nvCxnSpPr>
          <p:cNvPr id="4" name="Straight Connector 3"/>
          <p:cNvCxnSpPr/>
          <p:nvPr/>
        </p:nvCxnSpPr>
        <p:spPr>
          <a:xfrm>
            <a:off x="2075290" y="994819"/>
            <a:ext cx="0" cy="5771741"/>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6656566" y="980243"/>
            <a:ext cx="0" cy="5771741"/>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7547529" y="806267"/>
            <a:ext cx="902811" cy="369332"/>
          </a:xfrm>
          <a:prstGeom prst="rect">
            <a:avLst/>
          </a:prstGeom>
          <a:noFill/>
        </p:spPr>
        <p:txBody>
          <a:bodyPr wrap="none" rtlCol="0">
            <a:spAutoFit/>
          </a:bodyPr>
          <a:lstStyle/>
          <a:p>
            <a:r>
              <a:rPr lang="en-US" dirty="0" err="1">
                <a:solidFill>
                  <a:schemeClr val="tx1">
                    <a:lumMod val="60000"/>
                    <a:lumOff val="40000"/>
                  </a:schemeClr>
                </a:solidFill>
              </a:rPr>
              <a:t>InSight</a:t>
            </a:r>
            <a:endParaRPr lang="en-US" dirty="0">
              <a:solidFill>
                <a:schemeClr val="tx1">
                  <a:lumMod val="60000"/>
                  <a:lumOff val="40000"/>
                </a:schemeClr>
              </a:solidFill>
            </a:endParaRPr>
          </a:p>
        </p:txBody>
      </p:sp>
      <p:sp>
        <p:nvSpPr>
          <p:cNvPr id="83" name="TextBox 82"/>
          <p:cNvSpPr txBox="1"/>
          <p:nvPr/>
        </p:nvSpPr>
        <p:spPr>
          <a:xfrm>
            <a:off x="3884015" y="828478"/>
            <a:ext cx="838691" cy="369332"/>
          </a:xfrm>
          <a:prstGeom prst="rect">
            <a:avLst/>
          </a:prstGeom>
          <a:noFill/>
        </p:spPr>
        <p:txBody>
          <a:bodyPr wrap="none" rtlCol="0">
            <a:spAutoFit/>
          </a:bodyPr>
          <a:lstStyle/>
          <a:p>
            <a:r>
              <a:rPr lang="en-US" dirty="0" err="1">
                <a:solidFill>
                  <a:schemeClr val="tx1">
                    <a:lumMod val="60000"/>
                    <a:lumOff val="40000"/>
                  </a:schemeClr>
                </a:solidFill>
              </a:rPr>
              <a:t>Predix</a:t>
            </a:r>
            <a:endParaRPr lang="en-US" dirty="0">
              <a:solidFill>
                <a:schemeClr val="tx1">
                  <a:lumMod val="60000"/>
                  <a:lumOff val="40000"/>
                </a:schemeClr>
              </a:solidFill>
            </a:endParaRPr>
          </a:p>
        </p:txBody>
      </p:sp>
      <p:sp>
        <p:nvSpPr>
          <p:cNvPr id="84" name="TextBox 83"/>
          <p:cNvSpPr txBox="1"/>
          <p:nvPr/>
        </p:nvSpPr>
        <p:spPr>
          <a:xfrm>
            <a:off x="510174" y="833827"/>
            <a:ext cx="1031051" cy="369332"/>
          </a:xfrm>
          <a:prstGeom prst="rect">
            <a:avLst/>
          </a:prstGeom>
          <a:noFill/>
        </p:spPr>
        <p:txBody>
          <a:bodyPr wrap="none" rtlCol="0">
            <a:spAutoFit/>
          </a:bodyPr>
          <a:lstStyle/>
          <a:p>
            <a:r>
              <a:rPr lang="en-US" dirty="0">
                <a:solidFill>
                  <a:schemeClr val="tx1">
                    <a:lumMod val="60000"/>
                    <a:lumOff val="40000"/>
                  </a:schemeClr>
                </a:solidFill>
              </a:rPr>
              <a:t>External</a:t>
            </a:r>
          </a:p>
        </p:txBody>
      </p:sp>
    </p:spTree>
    <p:extLst>
      <p:ext uri="{BB962C8B-B14F-4D97-AF65-F5344CB8AC3E}">
        <p14:creationId xmlns:p14="http://schemas.microsoft.com/office/powerpoint/2010/main" val="689092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object 4"/>
          <p:cNvSpPr/>
          <p:nvPr/>
        </p:nvSpPr>
        <p:spPr>
          <a:xfrm>
            <a:off x="0" y="0"/>
            <a:ext cx="12178747" cy="861386"/>
          </a:xfrm>
          <a:custGeom>
            <a:avLst/>
            <a:gdLst/>
            <a:ahLst/>
            <a:cxnLst/>
            <a:rect l="l" t="t" r="r" b="b"/>
            <a:pathLst>
              <a:path w="4889500" h="9753600">
                <a:moveTo>
                  <a:pt x="0" y="9753600"/>
                </a:moveTo>
                <a:lnTo>
                  <a:pt x="4889500" y="9753600"/>
                </a:lnTo>
                <a:lnTo>
                  <a:pt x="4889500" y="0"/>
                </a:lnTo>
                <a:lnTo>
                  <a:pt x="0" y="0"/>
                </a:lnTo>
                <a:lnTo>
                  <a:pt x="0" y="9753600"/>
                </a:lnTo>
                <a:close/>
              </a:path>
            </a:pathLst>
          </a:custGeom>
          <a:solidFill>
            <a:schemeClr val="tx1">
              <a:lumMod val="60000"/>
              <a:lumOff val="40000"/>
            </a:schemeClr>
          </a:solidFill>
        </p:spPr>
        <p:txBody>
          <a:bodyPr wrap="square" lIns="0" tIns="0" rIns="0" bIns="0" rtlCol="0"/>
          <a:lstStyle/>
          <a:p>
            <a:endParaRPr sz="1266"/>
          </a:p>
        </p:txBody>
      </p:sp>
      <p:sp>
        <p:nvSpPr>
          <p:cNvPr id="164" name="object 5"/>
          <p:cNvSpPr/>
          <p:nvPr/>
        </p:nvSpPr>
        <p:spPr>
          <a:xfrm>
            <a:off x="11191836" y="147556"/>
            <a:ext cx="607219" cy="606326"/>
          </a:xfrm>
          <a:custGeom>
            <a:avLst/>
            <a:gdLst/>
            <a:ahLst/>
            <a:cxnLst/>
            <a:rect l="l" t="t" r="r" b="b"/>
            <a:pathLst>
              <a:path w="863600" h="862330">
                <a:moveTo>
                  <a:pt x="431825" y="0"/>
                </a:moveTo>
                <a:lnTo>
                  <a:pt x="384850" y="2539"/>
                </a:lnTo>
                <a:lnTo>
                  <a:pt x="339321" y="8889"/>
                </a:lnTo>
                <a:lnTo>
                  <a:pt x="295504" y="21589"/>
                </a:lnTo>
                <a:lnTo>
                  <a:pt x="253666" y="38099"/>
                </a:lnTo>
                <a:lnTo>
                  <a:pt x="214071" y="58419"/>
                </a:lnTo>
                <a:lnTo>
                  <a:pt x="176985" y="82549"/>
                </a:lnTo>
                <a:lnTo>
                  <a:pt x="142675" y="110489"/>
                </a:lnTo>
                <a:lnTo>
                  <a:pt x="111406" y="142239"/>
                </a:lnTo>
                <a:lnTo>
                  <a:pt x="83444" y="176529"/>
                </a:lnTo>
                <a:lnTo>
                  <a:pt x="59054" y="213359"/>
                </a:lnTo>
                <a:lnTo>
                  <a:pt x="38503" y="252729"/>
                </a:lnTo>
                <a:lnTo>
                  <a:pt x="22057" y="294639"/>
                </a:lnTo>
                <a:lnTo>
                  <a:pt x="9980" y="339089"/>
                </a:lnTo>
                <a:lnTo>
                  <a:pt x="2539" y="384809"/>
                </a:lnTo>
                <a:lnTo>
                  <a:pt x="0" y="430529"/>
                </a:lnTo>
                <a:lnTo>
                  <a:pt x="2539" y="478789"/>
                </a:lnTo>
                <a:lnTo>
                  <a:pt x="9980" y="524509"/>
                </a:lnTo>
                <a:lnTo>
                  <a:pt x="22057" y="567689"/>
                </a:lnTo>
                <a:lnTo>
                  <a:pt x="38503" y="609599"/>
                </a:lnTo>
                <a:lnTo>
                  <a:pt x="59054" y="648969"/>
                </a:lnTo>
                <a:lnTo>
                  <a:pt x="83444" y="687069"/>
                </a:lnTo>
                <a:lnTo>
                  <a:pt x="111406" y="721359"/>
                </a:lnTo>
                <a:lnTo>
                  <a:pt x="142675" y="751839"/>
                </a:lnTo>
                <a:lnTo>
                  <a:pt x="176985" y="779779"/>
                </a:lnTo>
                <a:lnTo>
                  <a:pt x="214071" y="803909"/>
                </a:lnTo>
                <a:lnTo>
                  <a:pt x="253666" y="824229"/>
                </a:lnTo>
                <a:lnTo>
                  <a:pt x="295504" y="840739"/>
                </a:lnTo>
                <a:lnTo>
                  <a:pt x="339321" y="853439"/>
                </a:lnTo>
                <a:lnTo>
                  <a:pt x="384850" y="861059"/>
                </a:lnTo>
                <a:lnTo>
                  <a:pt x="431825" y="862329"/>
                </a:lnTo>
                <a:lnTo>
                  <a:pt x="478791" y="861059"/>
                </a:lnTo>
                <a:lnTo>
                  <a:pt x="524311" y="853439"/>
                </a:lnTo>
                <a:lnTo>
                  <a:pt x="563740" y="842009"/>
                </a:lnTo>
                <a:lnTo>
                  <a:pt x="431825" y="842009"/>
                </a:lnTo>
                <a:lnTo>
                  <a:pt x="383835" y="839469"/>
                </a:lnTo>
                <a:lnTo>
                  <a:pt x="337472" y="831849"/>
                </a:lnTo>
                <a:lnTo>
                  <a:pt x="293043" y="819149"/>
                </a:lnTo>
                <a:lnTo>
                  <a:pt x="250858" y="801369"/>
                </a:lnTo>
                <a:lnTo>
                  <a:pt x="211226" y="778509"/>
                </a:lnTo>
                <a:lnTo>
                  <a:pt x="174455" y="751839"/>
                </a:lnTo>
                <a:lnTo>
                  <a:pt x="140854" y="722629"/>
                </a:lnTo>
                <a:lnTo>
                  <a:pt x="110731" y="688339"/>
                </a:lnTo>
                <a:lnTo>
                  <a:pt x="84395" y="651509"/>
                </a:lnTo>
                <a:lnTo>
                  <a:pt x="62156" y="612139"/>
                </a:lnTo>
                <a:lnTo>
                  <a:pt x="44321" y="570229"/>
                </a:lnTo>
                <a:lnTo>
                  <a:pt x="31200" y="525779"/>
                </a:lnTo>
                <a:lnTo>
                  <a:pt x="23101" y="478789"/>
                </a:lnTo>
                <a:lnTo>
                  <a:pt x="20332" y="430529"/>
                </a:lnTo>
                <a:lnTo>
                  <a:pt x="23101" y="383539"/>
                </a:lnTo>
                <a:lnTo>
                  <a:pt x="31200" y="336549"/>
                </a:lnTo>
                <a:lnTo>
                  <a:pt x="44321" y="292099"/>
                </a:lnTo>
                <a:lnTo>
                  <a:pt x="62156" y="250189"/>
                </a:lnTo>
                <a:lnTo>
                  <a:pt x="84395" y="210819"/>
                </a:lnTo>
                <a:lnTo>
                  <a:pt x="110731" y="173989"/>
                </a:lnTo>
                <a:lnTo>
                  <a:pt x="140854" y="139699"/>
                </a:lnTo>
                <a:lnTo>
                  <a:pt x="174455" y="110489"/>
                </a:lnTo>
                <a:lnTo>
                  <a:pt x="211226" y="83819"/>
                </a:lnTo>
                <a:lnTo>
                  <a:pt x="250858" y="60959"/>
                </a:lnTo>
                <a:lnTo>
                  <a:pt x="293043" y="43179"/>
                </a:lnTo>
                <a:lnTo>
                  <a:pt x="337472" y="30479"/>
                </a:lnTo>
                <a:lnTo>
                  <a:pt x="383835" y="22859"/>
                </a:lnTo>
                <a:lnTo>
                  <a:pt x="431825" y="19049"/>
                </a:lnTo>
                <a:lnTo>
                  <a:pt x="559359" y="19049"/>
                </a:lnTo>
                <a:lnTo>
                  <a:pt x="524311" y="8889"/>
                </a:lnTo>
                <a:lnTo>
                  <a:pt x="478791" y="2539"/>
                </a:lnTo>
                <a:lnTo>
                  <a:pt x="431825" y="0"/>
                </a:lnTo>
                <a:close/>
              </a:path>
              <a:path w="863600" h="862330">
                <a:moveTo>
                  <a:pt x="559359" y="19049"/>
                </a:moveTo>
                <a:lnTo>
                  <a:pt x="431825" y="19049"/>
                </a:lnTo>
                <a:lnTo>
                  <a:pt x="479812" y="22859"/>
                </a:lnTo>
                <a:lnTo>
                  <a:pt x="526171" y="30479"/>
                </a:lnTo>
                <a:lnTo>
                  <a:pt x="570596" y="43179"/>
                </a:lnTo>
                <a:lnTo>
                  <a:pt x="612776" y="62229"/>
                </a:lnTo>
                <a:lnTo>
                  <a:pt x="652403" y="83819"/>
                </a:lnTo>
                <a:lnTo>
                  <a:pt x="689170" y="110489"/>
                </a:lnTo>
                <a:lnTo>
                  <a:pt x="722766" y="140969"/>
                </a:lnTo>
                <a:lnTo>
                  <a:pt x="752884" y="173989"/>
                </a:lnTo>
                <a:lnTo>
                  <a:pt x="779215" y="210819"/>
                </a:lnTo>
                <a:lnTo>
                  <a:pt x="801451" y="250189"/>
                </a:lnTo>
                <a:lnTo>
                  <a:pt x="819283" y="293369"/>
                </a:lnTo>
                <a:lnTo>
                  <a:pt x="832401" y="336549"/>
                </a:lnTo>
                <a:lnTo>
                  <a:pt x="840499" y="383539"/>
                </a:lnTo>
                <a:lnTo>
                  <a:pt x="843267" y="430529"/>
                </a:lnTo>
                <a:lnTo>
                  <a:pt x="840499" y="478789"/>
                </a:lnTo>
                <a:lnTo>
                  <a:pt x="832401" y="525779"/>
                </a:lnTo>
                <a:lnTo>
                  <a:pt x="819283" y="570229"/>
                </a:lnTo>
                <a:lnTo>
                  <a:pt x="801451" y="612139"/>
                </a:lnTo>
                <a:lnTo>
                  <a:pt x="779215" y="651509"/>
                </a:lnTo>
                <a:lnTo>
                  <a:pt x="752884" y="688339"/>
                </a:lnTo>
                <a:lnTo>
                  <a:pt x="722766" y="722629"/>
                </a:lnTo>
                <a:lnTo>
                  <a:pt x="689170" y="751839"/>
                </a:lnTo>
                <a:lnTo>
                  <a:pt x="652403" y="778509"/>
                </a:lnTo>
                <a:lnTo>
                  <a:pt x="612776" y="801369"/>
                </a:lnTo>
                <a:lnTo>
                  <a:pt x="570596" y="819149"/>
                </a:lnTo>
                <a:lnTo>
                  <a:pt x="526171" y="831849"/>
                </a:lnTo>
                <a:lnTo>
                  <a:pt x="479812" y="839469"/>
                </a:lnTo>
                <a:lnTo>
                  <a:pt x="431825" y="842009"/>
                </a:lnTo>
                <a:lnTo>
                  <a:pt x="563740" y="842009"/>
                </a:lnTo>
                <a:lnTo>
                  <a:pt x="609953" y="824229"/>
                </a:lnTo>
                <a:lnTo>
                  <a:pt x="649543" y="803909"/>
                </a:lnTo>
                <a:lnTo>
                  <a:pt x="686625" y="779779"/>
                </a:lnTo>
                <a:lnTo>
                  <a:pt x="720932" y="751839"/>
                </a:lnTo>
                <a:lnTo>
                  <a:pt x="752198" y="721359"/>
                </a:lnTo>
                <a:lnTo>
                  <a:pt x="780158" y="687069"/>
                </a:lnTo>
                <a:lnTo>
                  <a:pt x="804546" y="648969"/>
                </a:lnTo>
                <a:lnTo>
                  <a:pt x="825097" y="609599"/>
                </a:lnTo>
                <a:lnTo>
                  <a:pt x="841543" y="567689"/>
                </a:lnTo>
                <a:lnTo>
                  <a:pt x="853619" y="524509"/>
                </a:lnTo>
                <a:lnTo>
                  <a:pt x="861060" y="478789"/>
                </a:lnTo>
                <a:lnTo>
                  <a:pt x="863599" y="430529"/>
                </a:lnTo>
                <a:lnTo>
                  <a:pt x="861060" y="384809"/>
                </a:lnTo>
                <a:lnTo>
                  <a:pt x="853619" y="339089"/>
                </a:lnTo>
                <a:lnTo>
                  <a:pt x="841543" y="294639"/>
                </a:lnTo>
                <a:lnTo>
                  <a:pt x="825097" y="252729"/>
                </a:lnTo>
                <a:lnTo>
                  <a:pt x="804546" y="213359"/>
                </a:lnTo>
                <a:lnTo>
                  <a:pt x="780158" y="176529"/>
                </a:lnTo>
                <a:lnTo>
                  <a:pt x="752198" y="142239"/>
                </a:lnTo>
                <a:lnTo>
                  <a:pt x="720932" y="110489"/>
                </a:lnTo>
                <a:lnTo>
                  <a:pt x="686625" y="82549"/>
                </a:lnTo>
                <a:lnTo>
                  <a:pt x="649543" y="58419"/>
                </a:lnTo>
                <a:lnTo>
                  <a:pt x="609953" y="38099"/>
                </a:lnTo>
                <a:lnTo>
                  <a:pt x="568121" y="21589"/>
                </a:lnTo>
                <a:lnTo>
                  <a:pt x="559359" y="19049"/>
                </a:lnTo>
                <a:close/>
              </a:path>
              <a:path w="863600" h="862330">
                <a:moveTo>
                  <a:pt x="311124" y="793749"/>
                </a:moveTo>
                <a:lnTo>
                  <a:pt x="309676" y="793749"/>
                </a:lnTo>
                <a:lnTo>
                  <a:pt x="308940" y="796289"/>
                </a:lnTo>
                <a:lnTo>
                  <a:pt x="309384" y="797559"/>
                </a:lnTo>
                <a:lnTo>
                  <a:pt x="309943" y="797559"/>
                </a:lnTo>
                <a:lnTo>
                  <a:pt x="325733" y="802639"/>
                </a:lnTo>
                <a:lnTo>
                  <a:pt x="352139" y="808989"/>
                </a:lnTo>
                <a:lnTo>
                  <a:pt x="387917" y="814069"/>
                </a:lnTo>
                <a:lnTo>
                  <a:pt x="431825" y="816609"/>
                </a:lnTo>
                <a:lnTo>
                  <a:pt x="477664" y="814069"/>
                </a:lnTo>
                <a:lnTo>
                  <a:pt x="515398" y="807719"/>
                </a:lnTo>
                <a:lnTo>
                  <a:pt x="403097" y="807719"/>
                </a:lnTo>
                <a:lnTo>
                  <a:pt x="369303" y="806449"/>
                </a:lnTo>
                <a:lnTo>
                  <a:pt x="341204" y="801369"/>
                </a:lnTo>
                <a:lnTo>
                  <a:pt x="311124" y="793749"/>
                </a:lnTo>
                <a:close/>
              </a:path>
              <a:path w="863600" h="862330">
                <a:moveTo>
                  <a:pt x="670336" y="730249"/>
                </a:moveTo>
                <a:lnTo>
                  <a:pt x="456920" y="730249"/>
                </a:lnTo>
                <a:lnTo>
                  <a:pt x="468669" y="732789"/>
                </a:lnTo>
                <a:lnTo>
                  <a:pt x="478159" y="739139"/>
                </a:lnTo>
                <a:lnTo>
                  <a:pt x="484504" y="748029"/>
                </a:lnTo>
                <a:lnTo>
                  <a:pt x="486816" y="760729"/>
                </a:lnTo>
                <a:lnTo>
                  <a:pt x="481138" y="778509"/>
                </a:lnTo>
                <a:lnTo>
                  <a:pt x="464697" y="793749"/>
                </a:lnTo>
                <a:lnTo>
                  <a:pt x="438387" y="803909"/>
                </a:lnTo>
                <a:lnTo>
                  <a:pt x="403097" y="807719"/>
                </a:lnTo>
                <a:lnTo>
                  <a:pt x="515398" y="807719"/>
                </a:lnTo>
                <a:lnTo>
                  <a:pt x="522945" y="806449"/>
                </a:lnTo>
                <a:lnTo>
                  <a:pt x="566839" y="792479"/>
                </a:lnTo>
                <a:lnTo>
                  <a:pt x="608519" y="774699"/>
                </a:lnTo>
                <a:lnTo>
                  <a:pt x="647157" y="750569"/>
                </a:lnTo>
                <a:lnTo>
                  <a:pt x="670336" y="730249"/>
                </a:lnTo>
                <a:close/>
              </a:path>
              <a:path w="863600" h="862330">
                <a:moveTo>
                  <a:pt x="69151" y="308609"/>
                </a:moveTo>
                <a:lnTo>
                  <a:pt x="65938" y="308609"/>
                </a:lnTo>
                <a:lnTo>
                  <a:pt x="62804" y="318769"/>
                </a:lnTo>
                <a:lnTo>
                  <a:pt x="56203" y="345439"/>
                </a:lnTo>
                <a:lnTo>
                  <a:pt x="49650" y="383539"/>
                </a:lnTo>
                <a:lnTo>
                  <a:pt x="46659" y="430529"/>
                </a:lnTo>
                <a:lnTo>
                  <a:pt x="49252" y="477519"/>
                </a:lnTo>
                <a:lnTo>
                  <a:pt x="57144" y="523239"/>
                </a:lnTo>
                <a:lnTo>
                  <a:pt x="70392" y="566419"/>
                </a:lnTo>
                <a:lnTo>
                  <a:pt x="89053" y="608329"/>
                </a:lnTo>
                <a:lnTo>
                  <a:pt x="113183" y="647699"/>
                </a:lnTo>
                <a:lnTo>
                  <a:pt x="142840" y="681989"/>
                </a:lnTo>
                <a:lnTo>
                  <a:pt x="178079" y="712469"/>
                </a:lnTo>
                <a:lnTo>
                  <a:pt x="218957" y="736599"/>
                </a:lnTo>
                <a:lnTo>
                  <a:pt x="265531" y="755649"/>
                </a:lnTo>
                <a:lnTo>
                  <a:pt x="309641" y="767079"/>
                </a:lnTo>
                <a:lnTo>
                  <a:pt x="352856" y="770889"/>
                </a:lnTo>
                <a:lnTo>
                  <a:pt x="393834" y="764539"/>
                </a:lnTo>
                <a:lnTo>
                  <a:pt x="418785" y="750569"/>
                </a:lnTo>
                <a:lnTo>
                  <a:pt x="436788" y="736599"/>
                </a:lnTo>
                <a:lnTo>
                  <a:pt x="456920" y="730249"/>
                </a:lnTo>
                <a:lnTo>
                  <a:pt x="670336" y="730249"/>
                </a:lnTo>
                <a:lnTo>
                  <a:pt x="681926" y="720089"/>
                </a:lnTo>
                <a:lnTo>
                  <a:pt x="711996" y="685799"/>
                </a:lnTo>
                <a:lnTo>
                  <a:pt x="729104" y="656589"/>
                </a:lnTo>
                <a:lnTo>
                  <a:pt x="263143" y="656589"/>
                </a:lnTo>
                <a:lnTo>
                  <a:pt x="232631" y="650239"/>
                </a:lnTo>
                <a:lnTo>
                  <a:pt x="210972" y="634999"/>
                </a:lnTo>
                <a:lnTo>
                  <a:pt x="198057" y="612139"/>
                </a:lnTo>
                <a:lnTo>
                  <a:pt x="193776" y="586739"/>
                </a:lnTo>
                <a:lnTo>
                  <a:pt x="196638" y="566419"/>
                </a:lnTo>
                <a:lnTo>
                  <a:pt x="204997" y="543559"/>
                </a:lnTo>
                <a:lnTo>
                  <a:pt x="218508" y="521969"/>
                </a:lnTo>
                <a:lnTo>
                  <a:pt x="236829" y="501649"/>
                </a:lnTo>
                <a:lnTo>
                  <a:pt x="255794" y="486409"/>
                </a:lnTo>
                <a:lnTo>
                  <a:pt x="104063" y="486409"/>
                </a:lnTo>
                <a:lnTo>
                  <a:pt x="84802" y="480059"/>
                </a:lnTo>
                <a:lnTo>
                  <a:pt x="69235" y="463549"/>
                </a:lnTo>
                <a:lnTo>
                  <a:pt x="58824" y="438149"/>
                </a:lnTo>
                <a:lnTo>
                  <a:pt x="55029" y="402589"/>
                </a:lnTo>
                <a:lnTo>
                  <a:pt x="57020" y="368299"/>
                </a:lnTo>
                <a:lnTo>
                  <a:pt x="61533" y="340359"/>
                </a:lnTo>
                <a:lnTo>
                  <a:pt x="66371" y="320039"/>
                </a:lnTo>
                <a:lnTo>
                  <a:pt x="69430" y="309879"/>
                </a:lnTo>
                <a:lnTo>
                  <a:pt x="69151" y="308609"/>
                </a:lnTo>
                <a:close/>
              </a:path>
              <a:path w="863600" h="862330">
                <a:moveTo>
                  <a:pt x="505955" y="372109"/>
                </a:moveTo>
                <a:lnTo>
                  <a:pt x="460943" y="403859"/>
                </a:lnTo>
                <a:lnTo>
                  <a:pt x="432506" y="420369"/>
                </a:lnTo>
                <a:lnTo>
                  <a:pt x="396176" y="441959"/>
                </a:lnTo>
                <a:lnTo>
                  <a:pt x="390972" y="500379"/>
                </a:lnTo>
                <a:lnTo>
                  <a:pt x="380377" y="551179"/>
                </a:lnTo>
                <a:lnTo>
                  <a:pt x="361213" y="593089"/>
                </a:lnTo>
                <a:lnTo>
                  <a:pt x="334762" y="626109"/>
                </a:lnTo>
                <a:lnTo>
                  <a:pt x="301810" y="647699"/>
                </a:lnTo>
                <a:lnTo>
                  <a:pt x="263143" y="656589"/>
                </a:lnTo>
                <a:lnTo>
                  <a:pt x="557390" y="656589"/>
                </a:lnTo>
                <a:lnTo>
                  <a:pt x="503138" y="643889"/>
                </a:lnTo>
                <a:lnTo>
                  <a:pt x="464245" y="613409"/>
                </a:lnTo>
                <a:lnTo>
                  <a:pt x="440825" y="571499"/>
                </a:lnTo>
                <a:lnTo>
                  <a:pt x="432993" y="524509"/>
                </a:lnTo>
                <a:lnTo>
                  <a:pt x="442732" y="468629"/>
                </a:lnTo>
                <a:lnTo>
                  <a:pt x="466043" y="427989"/>
                </a:lnTo>
                <a:lnTo>
                  <a:pt x="494067" y="401319"/>
                </a:lnTo>
                <a:lnTo>
                  <a:pt x="517944" y="387349"/>
                </a:lnTo>
                <a:lnTo>
                  <a:pt x="513156" y="383539"/>
                </a:lnTo>
                <a:lnTo>
                  <a:pt x="509536" y="378459"/>
                </a:lnTo>
                <a:lnTo>
                  <a:pt x="505955" y="372109"/>
                </a:lnTo>
                <a:close/>
              </a:path>
              <a:path w="863600" h="862330">
                <a:moveTo>
                  <a:pt x="754645" y="452119"/>
                </a:moveTo>
                <a:lnTo>
                  <a:pt x="592073" y="452119"/>
                </a:lnTo>
                <a:lnTo>
                  <a:pt x="626814" y="459739"/>
                </a:lnTo>
                <a:lnTo>
                  <a:pt x="651906" y="480059"/>
                </a:lnTo>
                <a:lnTo>
                  <a:pt x="667126" y="510539"/>
                </a:lnTo>
                <a:lnTo>
                  <a:pt x="672249" y="546099"/>
                </a:lnTo>
                <a:lnTo>
                  <a:pt x="663892" y="585469"/>
                </a:lnTo>
                <a:lnTo>
                  <a:pt x="640394" y="621029"/>
                </a:lnTo>
                <a:lnTo>
                  <a:pt x="604108" y="646429"/>
                </a:lnTo>
                <a:lnTo>
                  <a:pt x="557390" y="656589"/>
                </a:lnTo>
                <a:lnTo>
                  <a:pt x="729104" y="656589"/>
                </a:lnTo>
                <a:lnTo>
                  <a:pt x="754735" y="596899"/>
                </a:lnTo>
                <a:lnTo>
                  <a:pt x="766125" y="553719"/>
                </a:lnTo>
                <a:lnTo>
                  <a:pt x="770305" y="511809"/>
                </a:lnTo>
                <a:lnTo>
                  <a:pt x="764140" y="469899"/>
                </a:lnTo>
                <a:lnTo>
                  <a:pt x="754645" y="452119"/>
                </a:lnTo>
                <a:close/>
              </a:path>
              <a:path w="863600" h="862330">
                <a:moveTo>
                  <a:pt x="358381" y="462279"/>
                </a:moveTo>
                <a:lnTo>
                  <a:pt x="316124" y="486409"/>
                </a:lnTo>
                <a:lnTo>
                  <a:pt x="275637" y="516889"/>
                </a:lnTo>
                <a:lnTo>
                  <a:pt x="245242" y="551179"/>
                </a:lnTo>
                <a:lnTo>
                  <a:pt x="233260" y="589279"/>
                </a:lnTo>
                <a:lnTo>
                  <a:pt x="235411" y="601979"/>
                </a:lnTo>
                <a:lnTo>
                  <a:pt x="241487" y="612139"/>
                </a:lnTo>
                <a:lnTo>
                  <a:pt x="250920" y="617219"/>
                </a:lnTo>
                <a:lnTo>
                  <a:pt x="263143" y="618489"/>
                </a:lnTo>
                <a:lnTo>
                  <a:pt x="302610" y="603249"/>
                </a:lnTo>
                <a:lnTo>
                  <a:pt x="330231" y="566419"/>
                </a:lnTo>
                <a:lnTo>
                  <a:pt x="348118" y="516889"/>
                </a:lnTo>
                <a:lnTo>
                  <a:pt x="358381" y="462279"/>
                </a:lnTo>
                <a:close/>
              </a:path>
              <a:path w="863600" h="862330">
                <a:moveTo>
                  <a:pt x="553821" y="406399"/>
                </a:moveTo>
                <a:lnTo>
                  <a:pt x="530755" y="416559"/>
                </a:lnTo>
                <a:lnTo>
                  <a:pt x="505677" y="436879"/>
                </a:lnTo>
                <a:lnTo>
                  <a:pt x="485536" y="471169"/>
                </a:lnTo>
                <a:lnTo>
                  <a:pt x="477278" y="519429"/>
                </a:lnTo>
                <a:lnTo>
                  <a:pt x="483104" y="557529"/>
                </a:lnTo>
                <a:lnTo>
                  <a:pt x="499691" y="588009"/>
                </a:lnTo>
                <a:lnTo>
                  <a:pt x="525702" y="610869"/>
                </a:lnTo>
                <a:lnTo>
                  <a:pt x="559803" y="618489"/>
                </a:lnTo>
                <a:lnTo>
                  <a:pt x="587019" y="613409"/>
                </a:lnTo>
                <a:lnTo>
                  <a:pt x="609698" y="598169"/>
                </a:lnTo>
                <a:lnTo>
                  <a:pt x="625429" y="574039"/>
                </a:lnTo>
                <a:lnTo>
                  <a:pt x="625960" y="571499"/>
                </a:lnTo>
                <a:lnTo>
                  <a:pt x="562165" y="571499"/>
                </a:lnTo>
                <a:lnTo>
                  <a:pt x="545543" y="566419"/>
                </a:lnTo>
                <a:lnTo>
                  <a:pt x="532279" y="554989"/>
                </a:lnTo>
                <a:lnTo>
                  <a:pt x="523496" y="538479"/>
                </a:lnTo>
                <a:lnTo>
                  <a:pt x="520318" y="516889"/>
                </a:lnTo>
                <a:lnTo>
                  <a:pt x="525812" y="491489"/>
                </a:lnTo>
                <a:lnTo>
                  <a:pt x="540946" y="471169"/>
                </a:lnTo>
                <a:lnTo>
                  <a:pt x="563706" y="457199"/>
                </a:lnTo>
                <a:lnTo>
                  <a:pt x="592073" y="452119"/>
                </a:lnTo>
                <a:lnTo>
                  <a:pt x="754645" y="452119"/>
                </a:lnTo>
                <a:lnTo>
                  <a:pt x="750576" y="444499"/>
                </a:lnTo>
                <a:lnTo>
                  <a:pt x="737012" y="426719"/>
                </a:lnTo>
                <a:lnTo>
                  <a:pt x="731617" y="408939"/>
                </a:lnTo>
                <a:lnTo>
                  <a:pt x="588046" y="408939"/>
                </a:lnTo>
                <a:lnTo>
                  <a:pt x="564648" y="407669"/>
                </a:lnTo>
                <a:lnTo>
                  <a:pt x="553821" y="406399"/>
                </a:lnTo>
                <a:close/>
              </a:path>
              <a:path w="863600" h="862330">
                <a:moveTo>
                  <a:pt x="589686" y="487679"/>
                </a:moveTo>
                <a:lnTo>
                  <a:pt x="579133" y="488949"/>
                </a:lnTo>
                <a:lnTo>
                  <a:pt x="569807" y="494029"/>
                </a:lnTo>
                <a:lnTo>
                  <a:pt x="562972" y="502919"/>
                </a:lnTo>
                <a:lnTo>
                  <a:pt x="559892" y="513079"/>
                </a:lnTo>
                <a:lnTo>
                  <a:pt x="562202" y="527049"/>
                </a:lnTo>
                <a:lnTo>
                  <a:pt x="568820" y="537209"/>
                </a:lnTo>
                <a:lnTo>
                  <a:pt x="575733" y="546099"/>
                </a:lnTo>
                <a:lnTo>
                  <a:pt x="578929" y="554989"/>
                </a:lnTo>
                <a:lnTo>
                  <a:pt x="578929" y="566419"/>
                </a:lnTo>
                <a:lnTo>
                  <a:pt x="570560" y="571499"/>
                </a:lnTo>
                <a:lnTo>
                  <a:pt x="625960" y="571499"/>
                </a:lnTo>
                <a:lnTo>
                  <a:pt x="631799" y="543559"/>
                </a:lnTo>
                <a:lnTo>
                  <a:pt x="629255" y="523239"/>
                </a:lnTo>
                <a:lnTo>
                  <a:pt x="621506" y="505459"/>
                </a:lnTo>
                <a:lnTo>
                  <a:pt x="608375" y="492759"/>
                </a:lnTo>
                <a:lnTo>
                  <a:pt x="589686" y="487679"/>
                </a:lnTo>
                <a:close/>
              </a:path>
              <a:path w="863600" h="862330">
                <a:moveTo>
                  <a:pt x="812239" y="375919"/>
                </a:moveTo>
                <a:lnTo>
                  <a:pt x="759561" y="375919"/>
                </a:lnTo>
                <a:lnTo>
                  <a:pt x="778790" y="382269"/>
                </a:lnTo>
                <a:lnTo>
                  <a:pt x="794321" y="398779"/>
                </a:lnTo>
                <a:lnTo>
                  <a:pt x="804727" y="425449"/>
                </a:lnTo>
                <a:lnTo>
                  <a:pt x="808445" y="459739"/>
                </a:lnTo>
                <a:lnTo>
                  <a:pt x="808505" y="462279"/>
                </a:lnTo>
                <a:lnTo>
                  <a:pt x="806401" y="496569"/>
                </a:lnTo>
                <a:lnTo>
                  <a:pt x="801474" y="525779"/>
                </a:lnTo>
                <a:lnTo>
                  <a:pt x="796514" y="544829"/>
                </a:lnTo>
                <a:lnTo>
                  <a:pt x="794232" y="553719"/>
                </a:lnTo>
                <a:lnTo>
                  <a:pt x="794499" y="553719"/>
                </a:lnTo>
                <a:lnTo>
                  <a:pt x="796848" y="554989"/>
                </a:lnTo>
                <a:lnTo>
                  <a:pt x="797547" y="554989"/>
                </a:lnTo>
                <a:lnTo>
                  <a:pt x="797725" y="553719"/>
                </a:lnTo>
                <a:lnTo>
                  <a:pt x="800900" y="544829"/>
                </a:lnTo>
                <a:lnTo>
                  <a:pt x="807651" y="518159"/>
                </a:lnTo>
                <a:lnTo>
                  <a:pt x="814243" y="480059"/>
                </a:lnTo>
                <a:lnTo>
                  <a:pt x="816940" y="430529"/>
                </a:lnTo>
                <a:lnTo>
                  <a:pt x="814015" y="386079"/>
                </a:lnTo>
                <a:lnTo>
                  <a:pt x="812239" y="375919"/>
                </a:lnTo>
                <a:close/>
              </a:path>
              <a:path w="863600" h="862330">
                <a:moveTo>
                  <a:pt x="431825" y="45719"/>
                </a:moveTo>
                <a:lnTo>
                  <a:pt x="386017" y="48259"/>
                </a:lnTo>
                <a:lnTo>
                  <a:pt x="340829" y="57149"/>
                </a:lnTo>
                <a:lnTo>
                  <a:pt x="297057" y="69849"/>
                </a:lnTo>
                <a:lnTo>
                  <a:pt x="255499" y="88899"/>
                </a:lnTo>
                <a:lnTo>
                  <a:pt x="216954" y="113029"/>
                </a:lnTo>
                <a:lnTo>
                  <a:pt x="182219" y="142239"/>
                </a:lnTo>
                <a:lnTo>
                  <a:pt x="152092" y="177799"/>
                </a:lnTo>
                <a:lnTo>
                  <a:pt x="127370" y="218439"/>
                </a:lnTo>
                <a:lnTo>
                  <a:pt x="108851" y="265429"/>
                </a:lnTo>
                <a:lnTo>
                  <a:pt x="97486" y="308609"/>
                </a:lnTo>
                <a:lnTo>
                  <a:pt x="93294" y="351789"/>
                </a:lnTo>
                <a:lnTo>
                  <a:pt x="99465" y="393699"/>
                </a:lnTo>
                <a:lnTo>
                  <a:pt x="113042" y="419099"/>
                </a:lnTo>
                <a:lnTo>
                  <a:pt x="126619" y="436879"/>
                </a:lnTo>
                <a:lnTo>
                  <a:pt x="132791" y="457199"/>
                </a:lnTo>
                <a:lnTo>
                  <a:pt x="130488" y="468629"/>
                </a:lnTo>
                <a:lnTo>
                  <a:pt x="124256" y="477519"/>
                </a:lnTo>
                <a:lnTo>
                  <a:pt x="115110" y="483869"/>
                </a:lnTo>
                <a:lnTo>
                  <a:pt x="104063" y="486409"/>
                </a:lnTo>
                <a:lnTo>
                  <a:pt x="255794" y="486409"/>
                </a:lnTo>
                <a:lnTo>
                  <a:pt x="263697" y="480059"/>
                </a:lnTo>
                <a:lnTo>
                  <a:pt x="292911" y="461009"/>
                </a:lnTo>
                <a:lnTo>
                  <a:pt x="325485" y="443229"/>
                </a:lnTo>
                <a:lnTo>
                  <a:pt x="362432" y="424179"/>
                </a:lnTo>
                <a:lnTo>
                  <a:pt x="363438" y="417829"/>
                </a:lnTo>
                <a:lnTo>
                  <a:pt x="318160" y="417829"/>
                </a:lnTo>
                <a:lnTo>
                  <a:pt x="300393" y="414019"/>
                </a:lnTo>
                <a:lnTo>
                  <a:pt x="285427" y="403859"/>
                </a:lnTo>
                <a:lnTo>
                  <a:pt x="274274" y="389889"/>
                </a:lnTo>
                <a:lnTo>
                  <a:pt x="267944" y="373379"/>
                </a:lnTo>
                <a:lnTo>
                  <a:pt x="244635" y="368299"/>
                </a:lnTo>
                <a:lnTo>
                  <a:pt x="225929" y="354329"/>
                </a:lnTo>
                <a:lnTo>
                  <a:pt x="213277" y="335279"/>
                </a:lnTo>
                <a:lnTo>
                  <a:pt x="208127" y="308609"/>
                </a:lnTo>
                <a:lnTo>
                  <a:pt x="210088" y="289559"/>
                </a:lnTo>
                <a:lnTo>
                  <a:pt x="215749" y="273049"/>
                </a:lnTo>
                <a:lnTo>
                  <a:pt x="224774" y="261619"/>
                </a:lnTo>
                <a:lnTo>
                  <a:pt x="236829" y="257809"/>
                </a:lnTo>
                <a:lnTo>
                  <a:pt x="290391" y="257809"/>
                </a:lnTo>
                <a:lnTo>
                  <a:pt x="296205" y="245109"/>
                </a:lnTo>
                <a:lnTo>
                  <a:pt x="327808" y="210819"/>
                </a:lnTo>
                <a:lnTo>
                  <a:pt x="366026" y="198119"/>
                </a:lnTo>
                <a:lnTo>
                  <a:pt x="734651" y="198119"/>
                </a:lnTo>
                <a:lnTo>
                  <a:pt x="720969" y="181609"/>
                </a:lnTo>
                <a:lnTo>
                  <a:pt x="685827" y="151129"/>
                </a:lnTo>
                <a:lnTo>
                  <a:pt x="653510" y="132079"/>
                </a:lnTo>
                <a:lnTo>
                  <a:pt x="406679" y="132079"/>
                </a:lnTo>
                <a:lnTo>
                  <a:pt x="394444" y="129539"/>
                </a:lnTo>
                <a:lnTo>
                  <a:pt x="385013" y="123189"/>
                </a:lnTo>
                <a:lnTo>
                  <a:pt x="378943" y="114299"/>
                </a:lnTo>
                <a:lnTo>
                  <a:pt x="376796" y="102869"/>
                </a:lnTo>
                <a:lnTo>
                  <a:pt x="382644" y="83819"/>
                </a:lnTo>
                <a:lnTo>
                  <a:pt x="399365" y="68579"/>
                </a:lnTo>
                <a:lnTo>
                  <a:pt x="425729" y="58419"/>
                </a:lnTo>
                <a:lnTo>
                  <a:pt x="460501" y="54609"/>
                </a:lnTo>
                <a:lnTo>
                  <a:pt x="509582" y="54609"/>
                </a:lnTo>
                <a:lnTo>
                  <a:pt x="477551" y="48259"/>
                </a:lnTo>
                <a:lnTo>
                  <a:pt x="431825" y="45719"/>
                </a:lnTo>
                <a:close/>
              </a:path>
              <a:path w="863600" h="862330">
                <a:moveTo>
                  <a:pt x="366026" y="401319"/>
                </a:moveTo>
                <a:lnTo>
                  <a:pt x="355179" y="408939"/>
                </a:lnTo>
                <a:lnTo>
                  <a:pt x="342988" y="414019"/>
                </a:lnTo>
                <a:lnTo>
                  <a:pt x="330350" y="416559"/>
                </a:lnTo>
                <a:lnTo>
                  <a:pt x="318160" y="417829"/>
                </a:lnTo>
                <a:lnTo>
                  <a:pt x="363438" y="417829"/>
                </a:lnTo>
                <a:lnTo>
                  <a:pt x="363639" y="416559"/>
                </a:lnTo>
                <a:lnTo>
                  <a:pt x="364807" y="410209"/>
                </a:lnTo>
                <a:lnTo>
                  <a:pt x="366026" y="401319"/>
                </a:lnTo>
                <a:close/>
              </a:path>
              <a:path w="863600" h="862330">
                <a:moveTo>
                  <a:pt x="811129" y="369569"/>
                </a:moveTo>
                <a:lnTo>
                  <a:pt x="585444" y="369569"/>
                </a:lnTo>
                <a:lnTo>
                  <a:pt x="596825" y="370839"/>
                </a:lnTo>
                <a:lnTo>
                  <a:pt x="607968" y="373379"/>
                </a:lnTo>
                <a:lnTo>
                  <a:pt x="616605" y="379729"/>
                </a:lnTo>
                <a:lnTo>
                  <a:pt x="620471" y="388619"/>
                </a:lnTo>
                <a:lnTo>
                  <a:pt x="610994" y="403859"/>
                </a:lnTo>
                <a:lnTo>
                  <a:pt x="588046" y="408939"/>
                </a:lnTo>
                <a:lnTo>
                  <a:pt x="731617" y="408939"/>
                </a:lnTo>
                <a:lnTo>
                  <a:pt x="759561" y="375919"/>
                </a:lnTo>
                <a:lnTo>
                  <a:pt x="812239" y="375919"/>
                </a:lnTo>
                <a:lnTo>
                  <a:pt x="811129" y="369569"/>
                </a:lnTo>
                <a:close/>
              </a:path>
              <a:path w="863600" h="862330">
                <a:moveTo>
                  <a:pt x="494598" y="297179"/>
                </a:moveTo>
                <a:lnTo>
                  <a:pt x="431825" y="297179"/>
                </a:lnTo>
                <a:lnTo>
                  <a:pt x="436587" y="304799"/>
                </a:lnTo>
                <a:lnTo>
                  <a:pt x="436587" y="312419"/>
                </a:lnTo>
                <a:lnTo>
                  <a:pt x="433283" y="326389"/>
                </a:lnTo>
                <a:lnTo>
                  <a:pt x="424938" y="341629"/>
                </a:lnTo>
                <a:lnTo>
                  <a:pt x="413902" y="356869"/>
                </a:lnTo>
                <a:lnTo>
                  <a:pt x="402526" y="369569"/>
                </a:lnTo>
                <a:lnTo>
                  <a:pt x="400324" y="382269"/>
                </a:lnTo>
                <a:lnTo>
                  <a:pt x="398908" y="392429"/>
                </a:lnTo>
                <a:lnTo>
                  <a:pt x="398152" y="400049"/>
                </a:lnTo>
                <a:lnTo>
                  <a:pt x="397929" y="406399"/>
                </a:lnTo>
                <a:lnTo>
                  <a:pt x="426223" y="388619"/>
                </a:lnTo>
                <a:lnTo>
                  <a:pt x="471766" y="359409"/>
                </a:lnTo>
                <a:lnTo>
                  <a:pt x="494017" y="344169"/>
                </a:lnTo>
                <a:lnTo>
                  <a:pt x="492629" y="337819"/>
                </a:lnTo>
                <a:lnTo>
                  <a:pt x="491917" y="330199"/>
                </a:lnTo>
                <a:lnTo>
                  <a:pt x="491707" y="325119"/>
                </a:lnTo>
                <a:lnTo>
                  <a:pt x="491616" y="316229"/>
                </a:lnTo>
                <a:lnTo>
                  <a:pt x="494598" y="297179"/>
                </a:lnTo>
                <a:close/>
              </a:path>
              <a:path w="863600" h="862330">
                <a:moveTo>
                  <a:pt x="577722" y="198119"/>
                </a:moveTo>
                <a:lnTo>
                  <a:pt x="366026" y="198119"/>
                </a:lnTo>
                <a:lnTo>
                  <a:pt x="387514" y="201929"/>
                </a:lnTo>
                <a:lnTo>
                  <a:pt x="399807" y="212089"/>
                </a:lnTo>
                <a:lnTo>
                  <a:pt x="405372" y="224789"/>
                </a:lnTo>
                <a:lnTo>
                  <a:pt x="406679" y="236219"/>
                </a:lnTo>
                <a:lnTo>
                  <a:pt x="397186" y="278129"/>
                </a:lnTo>
                <a:lnTo>
                  <a:pt x="372891" y="318769"/>
                </a:lnTo>
                <a:lnTo>
                  <a:pt x="340071" y="350519"/>
                </a:lnTo>
                <a:lnTo>
                  <a:pt x="305003" y="369569"/>
                </a:lnTo>
                <a:lnTo>
                  <a:pt x="306676" y="374649"/>
                </a:lnTo>
                <a:lnTo>
                  <a:pt x="310245" y="380999"/>
                </a:lnTo>
                <a:lnTo>
                  <a:pt x="316276" y="386079"/>
                </a:lnTo>
                <a:lnTo>
                  <a:pt x="325335" y="388619"/>
                </a:lnTo>
                <a:lnTo>
                  <a:pt x="339247" y="384809"/>
                </a:lnTo>
                <a:lnTo>
                  <a:pt x="353153" y="378459"/>
                </a:lnTo>
                <a:lnTo>
                  <a:pt x="365714" y="368299"/>
                </a:lnTo>
                <a:lnTo>
                  <a:pt x="375589" y="358139"/>
                </a:lnTo>
                <a:lnTo>
                  <a:pt x="381533" y="337819"/>
                </a:lnTo>
                <a:lnTo>
                  <a:pt x="391733" y="318769"/>
                </a:lnTo>
                <a:lnTo>
                  <a:pt x="405516" y="303529"/>
                </a:lnTo>
                <a:lnTo>
                  <a:pt x="422211" y="297179"/>
                </a:lnTo>
                <a:lnTo>
                  <a:pt x="494598" y="297179"/>
                </a:lnTo>
                <a:lnTo>
                  <a:pt x="498175" y="274319"/>
                </a:lnTo>
                <a:lnTo>
                  <a:pt x="516281" y="236219"/>
                </a:lnTo>
                <a:lnTo>
                  <a:pt x="543582" y="208279"/>
                </a:lnTo>
                <a:lnTo>
                  <a:pt x="577722" y="198119"/>
                </a:lnTo>
                <a:close/>
              </a:path>
              <a:path w="863600" h="862330">
                <a:moveTo>
                  <a:pt x="734651" y="198119"/>
                </a:moveTo>
                <a:lnTo>
                  <a:pt x="577722" y="198119"/>
                </a:lnTo>
                <a:lnTo>
                  <a:pt x="595870" y="200659"/>
                </a:lnTo>
                <a:lnTo>
                  <a:pt x="608974" y="209549"/>
                </a:lnTo>
                <a:lnTo>
                  <a:pt x="616920" y="223519"/>
                </a:lnTo>
                <a:lnTo>
                  <a:pt x="619594" y="238759"/>
                </a:lnTo>
                <a:lnTo>
                  <a:pt x="613409" y="267969"/>
                </a:lnTo>
                <a:lnTo>
                  <a:pt x="596123" y="297179"/>
                </a:lnTo>
                <a:lnTo>
                  <a:pt x="569644" y="325119"/>
                </a:lnTo>
                <a:lnTo>
                  <a:pt x="535876" y="351789"/>
                </a:lnTo>
                <a:lnTo>
                  <a:pt x="538983" y="359409"/>
                </a:lnTo>
                <a:lnTo>
                  <a:pt x="542939" y="365759"/>
                </a:lnTo>
                <a:lnTo>
                  <a:pt x="547783" y="370839"/>
                </a:lnTo>
                <a:lnTo>
                  <a:pt x="553554" y="374649"/>
                </a:lnTo>
                <a:lnTo>
                  <a:pt x="556303" y="373379"/>
                </a:lnTo>
                <a:lnTo>
                  <a:pt x="563541" y="370839"/>
                </a:lnTo>
                <a:lnTo>
                  <a:pt x="573759" y="369569"/>
                </a:lnTo>
                <a:lnTo>
                  <a:pt x="811129" y="369569"/>
                </a:lnTo>
                <a:lnTo>
                  <a:pt x="806024" y="340359"/>
                </a:lnTo>
                <a:lnTo>
                  <a:pt x="792845" y="297179"/>
                </a:lnTo>
                <a:lnTo>
                  <a:pt x="774356" y="255269"/>
                </a:lnTo>
                <a:lnTo>
                  <a:pt x="750438" y="217169"/>
                </a:lnTo>
                <a:lnTo>
                  <a:pt x="734651" y="198119"/>
                </a:lnTo>
                <a:close/>
              </a:path>
              <a:path w="863600" h="862330">
                <a:moveTo>
                  <a:pt x="290391" y="257809"/>
                </a:moveTo>
                <a:lnTo>
                  <a:pt x="244017" y="257809"/>
                </a:lnTo>
                <a:lnTo>
                  <a:pt x="246405" y="264159"/>
                </a:lnTo>
                <a:lnTo>
                  <a:pt x="246405" y="267969"/>
                </a:lnTo>
                <a:lnTo>
                  <a:pt x="245472" y="274319"/>
                </a:lnTo>
                <a:lnTo>
                  <a:pt x="243420" y="281939"/>
                </a:lnTo>
                <a:lnTo>
                  <a:pt x="241369" y="293369"/>
                </a:lnTo>
                <a:lnTo>
                  <a:pt x="254559" y="336549"/>
                </a:lnTo>
                <a:lnTo>
                  <a:pt x="266750" y="340359"/>
                </a:lnTo>
                <a:lnTo>
                  <a:pt x="274693" y="292099"/>
                </a:lnTo>
                <a:lnTo>
                  <a:pt x="290391" y="257809"/>
                </a:lnTo>
                <a:close/>
              </a:path>
              <a:path w="863600" h="862330">
                <a:moveTo>
                  <a:pt x="365404" y="229869"/>
                </a:moveTo>
                <a:lnTo>
                  <a:pt x="345544" y="237489"/>
                </a:lnTo>
                <a:lnTo>
                  <a:pt x="325081" y="265429"/>
                </a:lnTo>
                <a:lnTo>
                  <a:pt x="309086" y="302259"/>
                </a:lnTo>
                <a:lnTo>
                  <a:pt x="302628" y="336549"/>
                </a:lnTo>
                <a:lnTo>
                  <a:pt x="333037" y="312419"/>
                </a:lnTo>
                <a:lnTo>
                  <a:pt x="359348" y="279399"/>
                </a:lnTo>
                <a:lnTo>
                  <a:pt x="372992" y="247649"/>
                </a:lnTo>
                <a:lnTo>
                  <a:pt x="365404" y="229869"/>
                </a:lnTo>
                <a:close/>
              </a:path>
              <a:path w="863600" h="862330">
                <a:moveTo>
                  <a:pt x="580034" y="231139"/>
                </a:moveTo>
                <a:lnTo>
                  <a:pt x="564355" y="233679"/>
                </a:lnTo>
                <a:lnTo>
                  <a:pt x="547555" y="252729"/>
                </a:lnTo>
                <a:lnTo>
                  <a:pt x="534159" y="283209"/>
                </a:lnTo>
                <a:lnTo>
                  <a:pt x="528688" y="318769"/>
                </a:lnTo>
                <a:lnTo>
                  <a:pt x="554758" y="293369"/>
                </a:lnTo>
                <a:lnTo>
                  <a:pt x="575568" y="266699"/>
                </a:lnTo>
                <a:lnTo>
                  <a:pt x="585775" y="245109"/>
                </a:lnTo>
                <a:lnTo>
                  <a:pt x="580034" y="231139"/>
                </a:lnTo>
                <a:close/>
              </a:path>
              <a:path w="863600" h="862330">
                <a:moveTo>
                  <a:pt x="510743" y="92709"/>
                </a:moveTo>
                <a:lnTo>
                  <a:pt x="469772" y="99059"/>
                </a:lnTo>
                <a:lnTo>
                  <a:pt x="444823" y="111759"/>
                </a:lnTo>
                <a:lnTo>
                  <a:pt x="426818" y="125729"/>
                </a:lnTo>
                <a:lnTo>
                  <a:pt x="406679" y="132079"/>
                </a:lnTo>
                <a:lnTo>
                  <a:pt x="653510" y="132079"/>
                </a:lnTo>
                <a:lnTo>
                  <a:pt x="644892" y="126999"/>
                </a:lnTo>
                <a:lnTo>
                  <a:pt x="598042" y="107949"/>
                </a:lnTo>
                <a:lnTo>
                  <a:pt x="575495" y="101599"/>
                </a:lnTo>
                <a:lnTo>
                  <a:pt x="553950" y="96519"/>
                </a:lnTo>
                <a:lnTo>
                  <a:pt x="532625" y="93979"/>
                </a:lnTo>
                <a:lnTo>
                  <a:pt x="510743" y="92709"/>
                </a:lnTo>
                <a:close/>
              </a:path>
              <a:path w="863600" h="862330">
                <a:moveTo>
                  <a:pt x="509582" y="54609"/>
                </a:moveTo>
                <a:lnTo>
                  <a:pt x="460501" y="54609"/>
                </a:lnTo>
                <a:lnTo>
                  <a:pt x="498024" y="57149"/>
                </a:lnTo>
                <a:lnTo>
                  <a:pt x="526945" y="62229"/>
                </a:lnTo>
                <a:lnTo>
                  <a:pt x="545669" y="67309"/>
                </a:lnTo>
                <a:lnTo>
                  <a:pt x="552602" y="69849"/>
                </a:lnTo>
                <a:lnTo>
                  <a:pt x="553732" y="69849"/>
                </a:lnTo>
                <a:lnTo>
                  <a:pt x="554608" y="67309"/>
                </a:lnTo>
                <a:lnTo>
                  <a:pt x="554189" y="66039"/>
                </a:lnTo>
                <a:lnTo>
                  <a:pt x="553821" y="66039"/>
                </a:lnTo>
                <a:lnTo>
                  <a:pt x="542842" y="62229"/>
                </a:lnTo>
                <a:lnTo>
                  <a:pt x="515988" y="55879"/>
                </a:lnTo>
                <a:lnTo>
                  <a:pt x="509582" y="54609"/>
                </a:lnTo>
                <a:close/>
              </a:path>
            </a:pathLst>
          </a:custGeom>
          <a:solidFill>
            <a:srgbClr val="FFFFFF"/>
          </a:solidFill>
        </p:spPr>
        <p:txBody>
          <a:bodyPr wrap="square" lIns="0" tIns="0" rIns="0" bIns="0" rtlCol="0"/>
          <a:lstStyle/>
          <a:p>
            <a:endParaRPr sz="1266"/>
          </a:p>
        </p:txBody>
      </p:sp>
      <p:sp>
        <p:nvSpPr>
          <p:cNvPr id="2" name="Title 1"/>
          <p:cNvSpPr>
            <a:spLocks noGrp="1"/>
          </p:cNvSpPr>
          <p:nvPr>
            <p:ph type="title"/>
          </p:nvPr>
        </p:nvSpPr>
        <p:spPr>
          <a:xfrm>
            <a:off x="457200" y="286305"/>
            <a:ext cx="11279717" cy="998537"/>
          </a:xfrm>
        </p:spPr>
        <p:txBody>
          <a:bodyPr/>
          <a:lstStyle/>
          <a:p>
            <a:r>
              <a:rPr lang="en-US" sz="3600" dirty="0">
                <a:solidFill>
                  <a:schemeClr val="bg1"/>
                </a:solidFill>
              </a:rPr>
              <a:t>Current </a:t>
            </a:r>
            <a:r>
              <a:rPr lang="en-US" sz="3600" dirty="0" err="1">
                <a:solidFill>
                  <a:schemeClr val="bg1"/>
                </a:solidFill>
              </a:rPr>
              <a:t>InSight</a:t>
            </a:r>
            <a:r>
              <a:rPr lang="en-US" sz="3600" dirty="0">
                <a:solidFill>
                  <a:schemeClr val="bg1"/>
                </a:solidFill>
              </a:rPr>
              <a:t> Infrastructure (Production)</a:t>
            </a:r>
          </a:p>
        </p:txBody>
      </p:sp>
      <p:sp>
        <p:nvSpPr>
          <p:cNvPr id="31" name="Rectangle 30"/>
          <p:cNvSpPr/>
          <p:nvPr/>
        </p:nvSpPr>
        <p:spPr>
          <a:xfrm>
            <a:off x="1126603" y="901878"/>
            <a:ext cx="3961036" cy="476857"/>
          </a:xfrm>
          <a:prstGeom prst="rect">
            <a:avLst/>
          </a:prstGeom>
          <a:noFill/>
          <a:ln w="12700" cap="flat" cmpd="sng" algn="ctr">
            <a:solidFill>
              <a:schemeClr val="tx1">
                <a:lumMod val="60000"/>
                <a:lumOff val="40000"/>
              </a:scheme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chemeClr val="tx1">
                    <a:lumMod val="60000"/>
                    <a:lumOff val="40000"/>
                  </a:schemeClr>
                </a:solidFill>
                <a:effectLst/>
                <a:uLnTx/>
                <a:uFillTx/>
                <a:latin typeface="Calibri" panose="020F0502020204030204"/>
                <a:ea typeface="+mn-ea"/>
                <a:cs typeface="+mn-cs"/>
              </a:rPr>
              <a:t>Web Proxies</a:t>
            </a:r>
          </a:p>
        </p:txBody>
      </p:sp>
      <p:sp>
        <p:nvSpPr>
          <p:cNvPr id="32" name="Rectangle 31"/>
          <p:cNvSpPr/>
          <p:nvPr/>
        </p:nvSpPr>
        <p:spPr>
          <a:xfrm>
            <a:off x="1260358" y="1149168"/>
            <a:ext cx="1119057" cy="164547"/>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t>cihcispwata301v</a:t>
            </a:r>
          </a:p>
        </p:txBody>
      </p:sp>
      <p:sp>
        <p:nvSpPr>
          <p:cNvPr id="33" name="Rectangle 32"/>
          <p:cNvSpPr/>
          <p:nvPr/>
        </p:nvSpPr>
        <p:spPr>
          <a:xfrm>
            <a:off x="2552272" y="1149167"/>
            <a:ext cx="1119057" cy="164547"/>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t>cihcispwata302v</a:t>
            </a:r>
          </a:p>
        </p:txBody>
      </p:sp>
      <p:sp>
        <p:nvSpPr>
          <p:cNvPr id="34" name="Rectangle 33"/>
          <p:cNvSpPr/>
          <p:nvPr/>
        </p:nvSpPr>
        <p:spPr>
          <a:xfrm>
            <a:off x="3844185" y="1141437"/>
            <a:ext cx="1119057" cy="164547"/>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t>cihcispwata303v</a:t>
            </a:r>
          </a:p>
        </p:txBody>
      </p:sp>
      <p:sp>
        <p:nvSpPr>
          <p:cNvPr id="36" name="Rectangle 35"/>
          <p:cNvSpPr/>
          <p:nvPr/>
        </p:nvSpPr>
        <p:spPr>
          <a:xfrm>
            <a:off x="1055303" y="2820805"/>
            <a:ext cx="1403782" cy="1769086"/>
          </a:xfrm>
          <a:prstGeom prst="rect">
            <a:avLst/>
          </a:prstGeom>
          <a:noFill/>
          <a:ln w="12700" cap="flat" cmpd="sng" algn="ctr">
            <a:solidFill>
              <a:schemeClr val="tx1">
                <a:lumMod val="60000"/>
                <a:lumOff val="40000"/>
              </a:schemeClr>
            </a:solidFill>
            <a:prstDash val="solid"/>
            <a:miter lim="800000"/>
          </a:ln>
          <a:effectLst/>
        </p:spPr>
        <p:txBody>
          <a:bodyPr rtlCol="0" anchor="t"/>
          <a:lstStyle/>
          <a:p>
            <a:pPr algn="ctr"/>
            <a:r>
              <a:rPr lang="en-US" sz="1400" b="1" kern="0" dirty="0" err="1">
                <a:solidFill>
                  <a:schemeClr val="tx1">
                    <a:lumMod val="60000"/>
                    <a:lumOff val="40000"/>
                  </a:schemeClr>
                </a:solidFill>
                <a:latin typeface="Calibri" panose="020F0502020204030204"/>
              </a:rPr>
              <a:t>SpotFire</a:t>
            </a:r>
            <a:endParaRPr lang="en-US" sz="1400" b="1" kern="0" dirty="0">
              <a:solidFill>
                <a:schemeClr val="tx1">
                  <a:lumMod val="60000"/>
                  <a:lumOff val="40000"/>
                </a:schemeClr>
              </a:solidFill>
              <a:latin typeface="Calibri" panose="020F0502020204030204"/>
            </a:endParaRPr>
          </a:p>
        </p:txBody>
      </p:sp>
      <p:sp>
        <p:nvSpPr>
          <p:cNvPr id="37" name="Rectangle 36"/>
          <p:cNvSpPr/>
          <p:nvPr/>
        </p:nvSpPr>
        <p:spPr>
          <a:xfrm>
            <a:off x="1154026" y="3134578"/>
            <a:ext cx="1227039" cy="859396"/>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rPr>
              <a:t>amusalpwt8qas03</a:t>
            </a:r>
            <a:br>
              <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rPr>
              <a:t>.logon.ds.ge.com</a:t>
            </a:r>
            <a:endPar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38" name="Rectangle 37"/>
          <p:cNvSpPr/>
          <p:nvPr/>
        </p:nvSpPr>
        <p:spPr>
          <a:xfrm>
            <a:off x="1216799" y="3192436"/>
            <a:ext cx="1112596" cy="181768"/>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err="1">
                <a:ln>
                  <a:noFill/>
                </a:ln>
                <a:solidFill>
                  <a:prstClr val="white"/>
                </a:solidFill>
                <a:effectLst/>
                <a:uLnTx/>
                <a:uFillTx/>
                <a:latin typeface="Calibri" panose="020F0502020204030204"/>
                <a:ea typeface="+mn-ea"/>
                <a:cs typeface="+mn-cs"/>
              </a:rPr>
              <a:t>SpotFire</a:t>
            </a:r>
            <a:endPar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39" name="Rectangle 38"/>
          <p:cNvSpPr/>
          <p:nvPr/>
        </p:nvSpPr>
        <p:spPr>
          <a:xfrm>
            <a:off x="1216799" y="3443448"/>
            <a:ext cx="1112596" cy="181768"/>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t>Scheduler</a:t>
            </a:r>
          </a:p>
        </p:txBody>
      </p:sp>
      <p:sp>
        <p:nvSpPr>
          <p:cNvPr id="58" name="Rectangle 57"/>
          <p:cNvSpPr/>
          <p:nvPr/>
        </p:nvSpPr>
        <p:spPr>
          <a:xfrm rot="16200000">
            <a:off x="-72804" y="1841043"/>
            <a:ext cx="1343180" cy="672912"/>
          </a:xfrm>
          <a:prstGeom prst="rect">
            <a:avLst/>
          </a:prstGeom>
          <a:noFill/>
          <a:ln w="12700" cap="flat" cmpd="sng" algn="ctr">
            <a:solidFill>
              <a:schemeClr val="tx1">
                <a:lumMod val="60000"/>
                <a:lumOff val="40000"/>
              </a:schemeClr>
            </a:solidFill>
            <a:prstDash val="solid"/>
            <a:miter lim="800000"/>
          </a:ln>
          <a:effectLst/>
        </p:spPr>
        <p:txBody>
          <a:bodyPr rtlCol="0" anchor="t"/>
          <a:lstStyle/>
          <a:p>
            <a:pPr algn="ctr"/>
            <a:r>
              <a:rPr lang="en-US" sz="1400" b="1" kern="0" dirty="0">
                <a:solidFill>
                  <a:schemeClr val="tx1">
                    <a:lumMod val="60000"/>
                    <a:lumOff val="40000"/>
                  </a:schemeClr>
                </a:solidFill>
                <a:latin typeface="Calibri" panose="020F0502020204030204"/>
              </a:rPr>
              <a:t>ADS</a:t>
            </a:r>
          </a:p>
        </p:txBody>
      </p:sp>
      <p:sp>
        <p:nvSpPr>
          <p:cNvPr id="59" name="Rectangle 58"/>
          <p:cNvSpPr/>
          <p:nvPr/>
        </p:nvSpPr>
        <p:spPr>
          <a:xfrm rot="16200000">
            <a:off x="41249" y="2048057"/>
            <a:ext cx="1237087" cy="285923"/>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rPr>
              <a:t>Amuscinwt8db02</a:t>
            </a:r>
            <a:br>
              <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rPr>
              <a:t>.logon.ds.ge.com </a:t>
            </a:r>
            <a:endPar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1" name="Rectangle 60"/>
          <p:cNvSpPr/>
          <p:nvPr/>
        </p:nvSpPr>
        <p:spPr>
          <a:xfrm>
            <a:off x="2597165" y="2821850"/>
            <a:ext cx="2437079" cy="1758030"/>
          </a:xfrm>
          <a:prstGeom prst="rect">
            <a:avLst/>
          </a:prstGeom>
          <a:noFill/>
          <a:ln w="12700" cap="flat" cmpd="sng" algn="ctr">
            <a:solidFill>
              <a:schemeClr val="tx1">
                <a:lumMod val="60000"/>
                <a:lumOff val="40000"/>
              </a:schemeClr>
            </a:solidFill>
            <a:prstDash val="solid"/>
            <a:miter lim="800000"/>
          </a:ln>
          <a:effectLst/>
        </p:spPr>
        <p:txBody>
          <a:bodyPr rtlCol="0" anchor="t"/>
          <a:lstStyle/>
          <a:p>
            <a:pPr algn="ctr"/>
            <a:r>
              <a:rPr lang="en-US" sz="1400" b="1" kern="0" dirty="0">
                <a:solidFill>
                  <a:schemeClr val="tx1">
                    <a:lumMod val="60000"/>
                    <a:lumOff val="40000"/>
                  </a:schemeClr>
                </a:solidFill>
                <a:latin typeface="Calibri" panose="020F0502020204030204"/>
              </a:rPr>
              <a:t>Reporting</a:t>
            </a:r>
          </a:p>
        </p:txBody>
      </p:sp>
      <p:sp>
        <p:nvSpPr>
          <p:cNvPr id="62" name="Rectangle 61"/>
          <p:cNvSpPr/>
          <p:nvPr/>
        </p:nvSpPr>
        <p:spPr>
          <a:xfrm>
            <a:off x="2683218" y="3168490"/>
            <a:ext cx="2246249" cy="678744"/>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t>Web Service (Reporting)</a:t>
            </a: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rPr>
              <a:t>amuscinwt8app32.logon.ds.ge.com </a:t>
            </a:r>
            <a:endPar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3" name="Rectangle 62"/>
          <p:cNvSpPr/>
          <p:nvPr/>
        </p:nvSpPr>
        <p:spPr>
          <a:xfrm>
            <a:off x="3211046" y="3407678"/>
            <a:ext cx="1223855" cy="190793"/>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err="1">
                <a:ln>
                  <a:noFill/>
                </a:ln>
                <a:solidFill>
                  <a:prstClr val="white"/>
                </a:solidFill>
                <a:effectLst/>
                <a:uLnTx/>
                <a:uFillTx/>
                <a:latin typeface="Calibri" panose="020F0502020204030204"/>
                <a:ea typeface="+mn-ea"/>
                <a:cs typeface="+mn-cs"/>
              </a:rPr>
              <a:t>Spotfire</a:t>
            </a:r>
            <a: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t> Web Player</a:t>
            </a:r>
          </a:p>
        </p:txBody>
      </p:sp>
      <p:sp>
        <p:nvSpPr>
          <p:cNvPr id="64" name="Rectangle 63"/>
          <p:cNvSpPr/>
          <p:nvPr/>
        </p:nvSpPr>
        <p:spPr>
          <a:xfrm>
            <a:off x="2703861" y="3977606"/>
            <a:ext cx="2227100" cy="166217"/>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rPr>
              <a:t>amuscinwtlprep1.cloud.ge.com</a:t>
            </a:r>
            <a:endPar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5" name="Rectangle 64"/>
          <p:cNvSpPr/>
          <p:nvPr/>
        </p:nvSpPr>
        <p:spPr>
          <a:xfrm>
            <a:off x="2696664" y="4223478"/>
            <a:ext cx="2227100" cy="166217"/>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rPr>
              <a:t>amuscinwtlprep2.cloud.ge.com </a:t>
            </a:r>
            <a:endPar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7" name="Rectangle 76"/>
          <p:cNvSpPr/>
          <p:nvPr/>
        </p:nvSpPr>
        <p:spPr>
          <a:xfrm>
            <a:off x="2583077" y="4641353"/>
            <a:ext cx="1361378" cy="953121"/>
          </a:xfrm>
          <a:prstGeom prst="rect">
            <a:avLst/>
          </a:prstGeom>
          <a:noFill/>
          <a:ln w="12700" cap="flat" cmpd="sng" algn="ctr">
            <a:solidFill>
              <a:schemeClr val="tx1">
                <a:lumMod val="60000"/>
                <a:lumOff val="40000"/>
              </a:schemeClr>
            </a:solidFill>
            <a:prstDash val="solid"/>
            <a:miter lim="800000"/>
          </a:ln>
          <a:effectLst/>
        </p:spPr>
        <p:txBody>
          <a:bodyPr rtlCol="0" anchor="t"/>
          <a:lstStyle/>
          <a:p>
            <a:pPr algn="ctr"/>
            <a:r>
              <a:rPr lang="en-US" sz="1400" b="1" kern="0" dirty="0">
                <a:solidFill>
                  <a:schemeClr val="tx1">
                    <a:lumMod val="60000"/>
                    <a:lumOff val="40000"/>
                  </a:schemeClr>
                </a:solidFill>
                <a:latin typeface="Calibri" panose="020F0502020204030204"/>
              </a:rPr>
              <a:t>Oracle</a:t>
            </a:r>
          </a:p>
        </p:txBody>
      </p:sp>
      <p:sp>
        <p:nvSpPr>
          <p:cNvPr id="78" name="Rectangle 77"/>
          <p:cNvSpPr/>
          <p:nvPr/>
        </p:nvSpPr>
        <p:spPr>
          <a:xfrm>
            <a:off x="2661540" y="4977889"/>
            <a:ext cx="1202990" cy="226202"/>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t>Oracle RAC Cluster</a:t>
            </a:r>
          </a:p>
        </p:txBody>
      </p:sp>
      <p:sp>
        <p:nvSpPr>
          <p:cNvPr id="79" name="Rectangle 78"/>
          <p:cNvSpPr/>
          <p:nvPr/>
        </p:nvSpPr>
        <p:spPr>
          <a:xfrm>
            <a:off x="2659341" y="5236978"/>
            <a:ext cx="583345" cy="207887"/>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t>Node 1</a:t>
            </a:r>
          </a:p>
        </p:txBody>
      </p:sp>
      <p:sp>
        <p:nvSpPr>
          <p:cNvPr id="80" name="Rectangle 79"/>
          <p:cNvSpPr/>
          <p:nvPr/>
        </p:nvSpPr>
        <p:spPr>
          <a:xfrm>
            <a:off x="3283385" y="5236978"/>
            <a:ext cx="583345" cy="207887"/>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t>Node 2</a:t>
            </a:r>
          </a:p>
        </p:txBody>
      </p:sp>
      <p:sp>
        <p:nvSpPr>
          <p:cNvPr id="82" name="Rectangle 81"/>
          <p:cNvSpPr/>
          <p:nvPr/>
        </p:nvSpPr>
        <p:spPr>
          <a:xfrm>
            <a:off x="4024246" y="4642886"/>
            <a:ext cx="2461994" cy="2172949"/>
          </a:xfrm>
          <a:prstGeom prst="rect">
            <a:avLst/>
          </a:prstGeom>
          <a:noFill/>
          <a:ln w="12700" cap="flat" cmpd="sng" algn="ctr">
            <a:solidFill>
              <a:schemeClr val="tx1">
                <a:lumMod val="60000"/>
                <a:lumOff val="40000"/>
              </a:schemeClr>
            </a:solidFill>
            <a:prstDash val="solid"/>
            <a:miter lim="800000"/>
          </a:ln>
          <a:effectLst/>
        </p:spPr>
        <p:txBody>
          <a:bodyPr rtlCol="0" anchor="t"/>
          <a:lstStyle/>
          <a:p>
            <a:pPr algn="ctr"/>
            <a:r>
              <a:rPr lang="en-US" sz="1400" b="1" kern="0" dirty="0">
                <a:solidFill>
                  <a:schemeClr val="tx1">
                    <a:lumMod val="60000"/>
                    <a:lumOff val="40000"/>
                  </a:schemeClr>
                </a:solidFill>
                <a:latin typeface="Calibri" panose="020F0502020204030204"/>
              </a:rPr>
              <a:t>Cassandra Cluster</a:t>
            </a:r>
          </a:p>
        </p:txBody>
      </p:sp>
      <p:sp>
        <p:nvSpPr>
          <p:cNvPr id="83" name="Rectangle 82"/>
          <p:cNvSpPr/>
          <p:nvPr/>
        </p:nvSpPr>
        <p:spPr>
          <a:xfrm>
            <a:off x="4081269" y="4943713"/>
            <a:ext cx="719281" cy="161954"/>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prstClr val="white"/>
                </a:solidFill>
                <a:effectLst/>
                <a:uLnTx/>
                <a:uFillTx/>
                <a:latin typeface="Calibri" panose="020F0502020204030204"/>
                <a:ea typeface="+mn-ea"/>
                <a:cs typeface="+mn-cs"/>
              </a:rPr>
              <a:t>amuscinwtlcts01.cloud.ge.com </a:t>
            </a:r>
          </a:p>
        </p:txBody>
      </p:sp>
      <p:sp>
        <p:nvSpPr>
          <p:cNvPr id="84" name="Rectangle 83"/>
          <p:cNvSpPr/>
          <p:nvPr/>
        </p:nvSpPr>
        <p:spPr>
          <a:xfrm>
            <a:off x="4081269" y="5161059"/>
            <a:ext cx="719281" cy="161954"/>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prstClr val="white"/>
                </a:solidFill>
                <a:effectLst/>
                <a:uLnTx/>
                <a:uFillTx/>
                <a:latin typeface="Calibri" panose="020F0502020204030204"/>
                <a:ea typeface="+mn-ea"/>
                <a:cs typeface="+mn-cs"/>
              </a:rPr>
              <a:t>amuscinwtlcts02.cloud.ge.com </a:t>
            </a:r>
          </a:p>
        </p:txBody>
      </p:sp>
      <p:sp>
        <p:nvSpPr>
          <p:cNvPr id="85" name="Rectangle 84"/>
          <p:cNvSpPr/>
          <p:nvPr/>
        </p:nvSpPr>
        <p:spPr>
          <a:xfrm>
            <a:off x="4081269" y="5378406"/>
            <a:ext cx="719281" cy="161954"/>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prstClr val="white"/>
                </a:solidFill>
                <a:effectLst/>
                <a:uLnTx/>
                <a:uFillTx/>
                <a:latin typeface="Calibri" panose="020F0502020204030204"/>
                <a:ea typeface="+mn-ea"/>
                <a:cs typeface="+mn-cs"/>
              </a:rPr>
              <a:t>amuscinwtlcts03.cloud.ge.com </a:t>
            </a:r>
          </a:p>
        </p:txBody>
      </p:sp>
      <p:sp>
        <p:nvSpPr>
          <p:cNvPr id="86" name="Rectangle 85"/>
          <p:cNvSpPr/>
          <p:nvPr/>
        </p:nvSpPr>
        <p:spPr>
          <a:xfrm>
            <a:off x="4081269" y="5595753"/>
            <a:ext cx="719281" cy="161954"/>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prstClr val="white"/>
                </a:solidFill>
                <a:effectLst/>
                <a:uLnTx/>
                <a:uFillTx/>
                <a:latin typeface="Calibri" panose="020F0502020204030204"/>
                <a:ea typeface="+mn-ea"/>
                <a:cs typeface="+mn-cs"/>
              </a:rPr>
              <a:t>amuscinwtlcts04.cloud.ge.com </a:t>
            </a:r>
          </a:p>
        </p:txBody>
      </p:sp>
      <p:sp>
        <p:nvSpPr>
          <p:cNvPr id="87" name="Rectangle 86"/>
          <p:cNvSpPr/>
          <p:nvPr/>
        </p:nvSpPr>
        <p:spPr>
          <a:xfrm>
            <a:off x="4081269" y="5813100"/>
            <a:ext cx="719281" cy="161954"/>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prstClr val="white"/>
                </a:solidFill>
                <a:effectLst/>
                <a:uLnTx/>
                <a:uFillTx/>
                <a:latin typeface="Calibri" panose="020F0502020204030204"/>
                <a:ea typeface="+mn-ea"/>
                <a:cs typeface="+mn-cs"/>
              </a:rPr>
              <a:t>amuscinwtlcts05.cloud.ge.com </a:t>
            </a:r>
          </a:p>
        </p:txBody>
      </p:sp>
      <p:sp>
        <p:nvSpPr>
          <p:cNvPr id="88" name="Rectangle 87"/>
          <p:cNvSpPr/>
          <p:nvPr/>
        </p:nvSpPr>
        <p:spPr>
          <a:xfrm>
            <a:off x="4081269" y="6030446"/>
            <a:ext cx="719281" cy="161954"/>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prstClr val="white"/>
                </a:solidFill>
                <a:effectLst/>
                <a:uLnTx/>
                <a:uFillTx/>
                <a:latin typeface="Calibri" panose="020F0502020204030204"/>
                <a:ea typeface="+mn-ea"/>
                <a:cs typeface="+mn-cs"/>
              </a:rPr>
              <a:t>amuscinwtlcts06.cloud.ge.com </a:t>
            </a:r>
          </a:p>
        </p:txBody>
      </p:sp>
      <p:sp>
        <p:nvSpPr>
          <p:cNvPr id="89" name="Rectangle 88"/>
          <p:cNvSpPr/>
          <p:nvPr/>
        </p:nvSpPr>
        <p:spPr>
          <a:xfrm>
            <a:off x="4081269" y="6247793"/>
            <a:ext cx="719281" cy="161954"/>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prstClr val="white"/>
                </a:solidFill>
                <a:effectLst/>
                <a:uLnTx/>
                <a:uFillTx/>
                <a:latin typeface="Calibri" panose="020F0502020204030204"/>
                <a:ea typeface="+mn-ea"/>
                <a:cs typeface="+mn-cs"/>
              </a:rPr>
              <a:t>amuscinwtlcts07.cloud.ge.com </a:t>
            </a:r>
          </a:p>
        </p:txBody>
      </p:sp>
      <p:sp>
        <p:nvSpPr>
          <p:cNvPr id="90" name="Rectangle 89"/>
          <p:cNvSpPr/>
          <p:nvPr/>
        </p:nvSpPr>
        <p:spPr>
          <a:xfrm>
            <a:off x="4081269" y="6465141"/>
            <a:ext cx="719281" cy="161954"/>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prstClr val="white"/>
                </a:solidFill>
                <a:effectLst/>
                <a:uLnTx/>
                <a:uFillTx/>
                <a:latin typeface="Calibri" panose="020F0502020204030204"/>
                <a:ea typeface="+mn-ea"/>
                <a:cs typeface="+mn-cs"/>
              </a:rPr>
              <a:t>amuscinwtlcts08.cloud.ge.com </a:t>
            </a:r>
          </a:p>
        </p:txBody>
      </p:sp>
      <p:sp>
        <p:nvSpPr>
          <p:cNvPr id="91" name="Rectangle 90"/>
          <p:cNvSpPr/>
          <p:nvPr/>
        </p:nvSpPr>
        <p:spPr>
          <a:xfrm>
            <a:off x="4862359" y="4943713"/>
            <a:ext cx="791210" cy="161954"/>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prstClr val="white"/>
                </a:solidFill>
                <a:effectLst/>
                <a:uLnTx/>
                <a:uFillTx/>
                <a:latin typeface="Calibri" panose="020F0502020204030204"/>
                <a:ea typeface="+mn-ea"/>
                <a:cs typeface="+mn-cs"/>
              </a:rPr>
              <a:t>pwnlp0990v01.corporate.ge.com</a:t>
            </a:r>
          </a:p>
        </p:txBody>
      </p:sp>
      <p:sp>
        <p:nvSpPr>
          <p:cNvPr id="92" name="Rectangle 91"/>
          <p:cNvSpPr/>
          <p:nvPr/>
        </p:nvSpPr>
        <p:spPr>
          <a:xfrm>
            <a:off x="4862359" y="5161059"/>
            <a:ext cx="791210" cy="161954"/>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prstClr val="white"/>
                </a:solidFill>
                <a:effectLst/>
                <a:uLnTx/>
                <a:uFillTx/>
                <a:latin typeface="Calibri" panose="020F0502020204030204"/>
                <a:ea typeface="+mn-ea"/>
                <a:cs typeface="+mn-cs"/>
              </a:rPr>
              <a:t>pwnlp0990v02.corporate.ge.com</a:t>
            </a:r>
          </a:p>
        </p:txBody>
      </p:sp>
      <p:sp>
        <p:nvSpPr>
          <p:cNvPr id="93" name="Rectangle 92"/>
          <p:cNvSpPr/>
          <p:nvPr/>
        </p:nvSpPr>
        <p:spPr>
          <a:xfrm>
            <a:off x="4862359" y="5378406"/>
            <a:ext cx="791210" cy="161954"/>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prstClr val="white"/>
                </a:solidFill>
                <a:effectLst/>
                <a:uLnTx/>
                <a:uFillTx/>
                <a:latin typeface="Calibri" panose="020F0502020204030204"/>
                <a:ea typeface="+mn-ea"/>
                <a:cs typeface="+mn-cs"/>
              </a:rPr>
              <a:t>pwnlp0990v03.corporate.ge.com</a:t>
            </a:r>
          </a:p>
        </p:txBody>
      </p:sp>
      <p:sp>
        <p:nvSpPr>
          <p:cNvPr id="94" name="Rectangle 93"/>
          <p:cNvSpPr/>
          <p:nvPr/>
        </p:nvSpPr>
        <p:spPr>
          <a:xfrm>
            <a:off x="4862359" y="5595753"/>
            <a:ext cx="791210" cy="161954"/>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prstClr val="white"/>
                </a:solidFill>
                <a:effectLst/>
                <a:uLnTx/>
                <a:uFillTx/>
                <a:latin typeface="Calibri" panose="020F0502020204030204"/>
                <a:ea typeface="+mn-ea"/>
                <a:cs typeface="+mn-cs"/>
              </a:rPr>
              <a:t>pwnlp0990v04.corporate.ge.com</a:t>
            </a:r>
          </a:p>
        </p:txBody>
      </p:sp>
      <p:sp>
        <p:nvSpPr>
          <p:cNvPr id="95" name="Rectangle 94"/>
          <p:cNvSpPr/>
          <p:nvPr/>
        </p:nvSpPr>
        <p:spPr>
          <a:xfrm>
            <a:off x="4862359" y="5813100"/>
            <a:ext cx="791210" cy="161954"/>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prstClr val="white"/>
                </a:solidFill>
                <a:effectLst/>
                <a:uLnTx/>
                <a:uFillTx/>
                <a:latin typeface="Calibri" panose="020F0502020204030204"/>
                <a:ea typeface="+mn-ea"/>
                <a:cs typeface="+mn-cs"/>
              </a:rPr>
              <a:t>pwnlp0990v05.corporate.ge.com</a:t>
            </a:r>
          </a:p>
        </p:txBody>
      </p:sp>
      <p:sp>
        <p:nvSpPr>
          <p:cNvPr id="96" name="Rectangle 95"/>
          <p:cNvSpPr/>
          <p:nvPr/>
        </p:nvSpPr>
        <p:spPr>
          <a:xfrm>
            <a:off x="4862359" y="6030446"/>
            <a:ext cx="791210" cy="161954"/>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prstClr val="white"/>
                </a:solidFill>
                <a:effectLst/>
                <a:uLnTx/>
                <a:uFillTx/>
                <a:latin typeface="Calibri" panose="020F0502020204030204"/>
                <a:ea typeface="+mn-ea"/>
                <a:cs typeface="+mn-cs"/>
              </a:rPr>
              <a:t>pwnlp0990v06.corporate.ge.com</a:t>
            </a:r>
          </a:p>
        </p:txBody>
      </p:sp>
      <p:sp>
        <p:nvSpPr>
          <p:cNvPr id="97" name="Rectangle 96"/>
          <p:cNvSpPr/>
          <p:nvPr/>
        </p:nvSpPr>
        <p:spPr>
          <a:xfrm>
            <a:off x="4862359" y="6247793"/>
            <a:ext cx="791210" cy="161954"/>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prstClr val="white"/>
                </a:solidFill>
                <a:effectLst/>
                <a:uLnTx/>
                <a:uFillTx/>
                <a:latin typeface="Calibri" panose="020F0502020204030204"/>
                <a:ea typeface="+mn-ea"/>
                <a:cs typeface="+mn-cs"/>
              </a:rPr>
              <a:t>pwnlp0990v07.corporate.ge.com</a:t>
            </a:r>
          </a:p>
        </p:txBody>
      </p:sp>
      <p:sp>
        <p:nvSpPr>
          <p:cNvPr id="98" name="Rectangle 97"/>
          <p:cNvSpPr/>
          <p:nvPr/>
        </p:nvSpPr>
        <p:spPr>
          <a:xfrm>
            <a:off x="4862359" y="6465141"/>
            <a:ext cx="791210" cy="161954"/>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prstClr val="white"/>
                </a:solidFill>
                <a:effectLst/>
                <a:uLnTx/>
                <a:uFillTx/>
                <a:latin typeface="Calibri" panose="020F0502020204030204"/>
                <a:ea typeface="+mn-ea"/>
                <a:cs typeface="+mn-cs"/>
              </a:rPr>
              <a:t>pwnlp0990v08.corporate.ge.com</a:t>
            </a:r>
          </a:p>
        </p:txBody>
      </p:sp>
      <p:sp>
        <p:nvSpPr>
          <p:cNvPr id="99" name="Rectangle 98"/>
          <p:cNvSpPr/>
          <p:nvPr/>
        </p:nvSpPr>
        <p:spPr>
          <a:xfrm>
            <a:off x="5715479" y="4943713"/>
            <a:ext cx="719281" cy="161954"/>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prstClr val="white"/>
                </a:solidFill>
                <a:effectLst/>
                <a:uLnTx/>
                <a:uFillTx/>
                <a:latin typeface="Calibri" panose="020F0502020204030204"/>
                <a:ea typeface="+mn-ea"/>
                <a:cs typeface="+mn-cs"/>
              </a:rPr>
              <a:t>amusalpwtlcts01.cloud.ge.com</a:t>
            </a:r>
          </a:p>
        </p:txBody>
      </p:sp>
      <p:sp>
        <p:nvSpPr>
          <p:cNvPr id="100" name="Rectangle 99"/>
          <p:cNvSpPr/>
          <p:nvPr/>
        </p:nvSpPr>
        <p:spPr>
          <a:xfrm>
            <a:off x="5715479" y="5161059"/>
            <a:ext cx="719281" cy="161954"/>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prstClr val="white"/>
                </a:solidFill>
                <a:effectLst/>
                <a:uLnTx/>
                <a:uFillTx/>
                <a:latin typeface="Calibri" panose="020F0502020204030204"/>
                <a:ea typeface="+mn-ea"/>
                <a:cs typeface="+mn-cs"/>
              </a:rPr>
              <a:t>amusalpwtlcts02.cloud.ge.com</a:t>
            </a:r>
          </a:p>
        </p:txBody>
      </p:sp>
      <p:sp>
        <p:nvSpPr>
          <p:cNvPr id="101" name="Rectangle 100"/>
          <p:cNvSpPr/>
          <p:nvPr/>
        </p:nvSpPr>
        <p:spPr>
          <a:xfrm>
            <a:off x="5715479" y="5378406"/>
            <a:ext cx="719281" cy="161954"/>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prstClr val="white"/>
                </a:solidFill>
                <a:effectLst/>
                <a:uLnTx/>
                <a:uFillTx/>
                <a:latin typeface="Calibri" panose="020F0502020204030204"/>
                <a:ea typeface="+mn-ea"/>
                <a:cs typeface="+mn-cs"/>
              </a:rPr>
              <a:t>amusalpwtlcts03.cloud.ge.com</a:t>
            </a:r>
          </a:p>
        </p:txBody>
      </p:sp>
      <p:sp>
        <p:nvSpPr>
          <p:cNvPr id="102" name="Rectangle 101"/>
          <p:cNvSpPr/>
          <p:nvPr/>
        </p:nvSpPr>
        <p:spPr>
          <a:xfrm>
            <a:off x="5715479" y="5595753"/>
            <a:ext cx="719281" cy="161954"/>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prstClr val="white"/>
                </a:solidFill>
                <a:effectLst/>
                <a:uLnTx/>
                <a:uFillTx/>
                <a:latin typeface="Calibri" panose="020F0502020204030204"/>
                <a:ea typeface="+mn-ea"/>
                <a:cs typeface="+mn-cs"/>
              </a:rPr>
              <a:t>amusalpwtlcts04.cloud.ge.com</a:t>
            </a:r>
          </a:p>
        </p:txBody>
      </p:sp>
      <p:sp>
        <p:nvSpPr>
          <p:cNvPr id="103" name="Rectangle 102"/>
          <p:cNvSpPr/>
          <p:nvPr/>
        </p:nvSpPr>
        <p:spPr>
          <a:xfrm>
            <a:off x="5715479" y="5813100"/>
            <a:ext cx="719281" cy="161954"/>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prstClr val="white"/>
                </a:solidFill>
                <a:effectLst/>
                <a:uLnTx/>
                <a:uFillTx/>
                <a:latin typeface="Calibri" panose="020F0502020204030204"/>
                <a:ea typeface="+mn-ea"/>
                <a:cs typeface="+mn-cs"/>
              </a:rPr>
              <a:t>amusalpwtlcts05.cloud.ge.com</a:t>
            </a:r>
          </a:p>
        </p:txBody>
      </p:sp>
      <p:sp>
        <p:nvSpPr>
          <p:cNvPr id="104" name="Rectangle 103"/>
          <p:cNvSpPr/>
          <p:nvPr/>
        </p:nvSpPr>
        <p:spPr>
          <a:xfrm>
            <a:off x="5715479" y="6030446"/>
            <a:ext cx="719281" cy="161954"/>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prstClr val="white"/>
                </a:solidFill>
                <a:effectLst/>
                <a:uLnTx/>
                <a:uFillTx/>
                <a:latin typeface="Calibri" panose="020F0502020204030204"/>
                <a:ea typeface="+mn-ea"/>
                <a:cs typeface="+mn-cs"/>
              </a:rPr>
              <a:t>amusalpwtlcts06.cloud.ge.com</a:t>
            </a:r>
          </a:p>
        </p:txBody>
      </p:sp>
      <p:sp>
        <p:nvSpPr>
          <p:cNvPr id="105" name="Rectangle 104"/>
          <p:cNvSpPr/>
          <p:nvPr/>
        </p:nvSpPr>
        <p:spPr>
          <a:xfrm>
            <a:off x="5715479" y="6247793"/>
            <a:ext cx="719281" cy="161954"/>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prstClr val="white"/>
                </a:solidFill>
                <a:effectLst/>
                <a:uLnTx/>
                <a:uFillTx/>
                <a:latin typeface="Calibri" panose="020F0502020204030204"/>
                <a:ea typeface="+mn-ea"/>
                <a:cs typeface="+mn-cs"/>
              </a:rPr>
              <a:t>amusalpwtlcts07.cloud.ge.com</a:t>
            </a:r>
          </a:p>
        </p:txBody>
      </p:sp>
      <p:sp>
        <p:nvSpPr>
          <p:cNvPr id="106" name="Rectangle 105"/>
          <p:cNvSpPr/>
          <p:nvPr/>
        </p:nvSpPr>
        <p:spPr>
          <a:xfrm>
            <a:off x="5715479" y="6465141"/>
            <a:ext cx="719281" cy="161954"/>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prstClr val="white"/>
                </a:solidFill>
                <a:effectLst/>
                <a:uLnTx/>
                <a:uFillTx/>
                <a:latin typeface="Calibri" panose="020F0502020204030204"/>
                <a:ea typeface="+mn-ea"/>
                <a:cs typeface="+mn-cs"/>
              </a:rPr>
              <a:t>amusalpwtlcts08.cloud.ge.com</a:t>
            </a:r>
          </a:p>
        </p:txBody>
      </p:sp>
      <p:sp>
        <p:nvSpPr>
          <p:cNvPr id="108" name="Rectangle 107"/>
          <p:cNvSpPr/>
          <p:nvPr/>
        </p:nvSpPr>
        <p:spPr>
          <a:xfrm>
            <a:off x="5178803" y="3626248"/>
            <a:ext cx="1298041" cy="941445"/>
          </a:xfrm>
          <a:prstGeom prst="rect">
            <a:avLst/>
          </a:prstGeom>
          <a:noFill/>
          <a:ln w="12700" cap="flat" cmpd="sng" algn="ctr">
            <a:solidFill>
              <a:schemeClr val="tx1">
                <a:lumMod val="60000"/>
                <a:lumOff val="40000"/>
              </a:schemeClr>
            </a:solidFill>
            <a:prstDash val="solid"/>
            <a:miter lim="800000"/>
          </a:ln>
          <a:effectLst/>
        </p:spPr>
        <p:txBody>
          <a:bodyPr rtlCol="0" anchor="t"/>
          <a:lstStyle/>
          <a:p>
            <a:pPr algn="ctr"/>
            <a:r>
              <a:rPr lang="en-US" sz="1400" b="1" kern="0" dirty="0">
                <a:solidFill>
                  <a:schemeClr val="tx1">
                    <a:lumMod val="60000"/>
                    <a:lumOff val="40000"/>
                  </a:schemeClr>
                </a:solidFill>
                <a:latin typeface="Calibri" panose="020F0502020204030204"/>
              </a:rPr>
              <a:t>Active MQ</a:t>
            </a:r>
          </a:p>
        </p:txBody>
      </p:sp>
      <p:sp>
        <p:nvSpPr>
          <p:cNvPr id="109" name="Rectangle 108"/>
          <p:cNvSpPr/>
          <p:nvPr/>
        </p:nvSpPr>
        <p:spPr>
          <a:xfrm>
            <a:off x="5281455" y="4201008"/>
            <a:ext cx="1096060" cy="269877"/>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t>Amuscinwtlamq01</a:t>
            </a:r>
            <a:b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t>.gesm.ge.com </a:t>
            </a:r>
            <a:endPar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0" name="Rectangle 109"/>
          <p:cNvSpPr/>
          <p:nvPr/>
        </p:nvSpPr>
        <p:spPr>
          <a:xfrm>
            <a:off x="5281456" y="3874697"/>
            <a:ext cx="1096060" cy="269877"/>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t>Amuscinwtlamq02</a:t>
            </a:r>
            <a:b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t>.gesm.ge.com</a:t>
            </a:r>
            <a:endPar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2" name="Rectangle 111"/>
          <p:cNvSpPr/>
          <p:nvPr/>
        </p:nvSpPr>
        <p:spPr>
          <a:xfrm>
            <a:off x="6621404" y="1371620"/>
            <a:ext cx="5297597" cy="3208260"/>
          </a:xfrm>
          <a:prstGeom prst="rect">
            <a:avLst/>
          </a:prstGeom>
          <a:noFill/>
          <a:ln w="12700" cap="flat" cmpd="sng" algn="ctr">
            <a:solidFill>
              <a:schemeClr val="tx1">
                <a:lumMod val="60000"/>
                <a:lumOff val="40000"/>
              </a:schemeClr>
            </a:solidFill>
            <a:prstDash val="solid"/>
            <a:miter lim="800000"/>
          </a:ln>
          <a:effectLst/>
        </p:spPr>
        <p:txBody>
          <a:bodyPr rtlCol="0" anchor="t"/>
          <a:lstStyle/>
          <a:p>
            <a:pPr algn="ctr"/>
            <a:r>
              <a:rPr lang="en-US" sz="1400" b="1" kern="0" dirty="0">
                <a:solidFill>
                  <a:schemeClr val="tx1">
                    <a:lumMod val="60000"/>
                    <a:lumOff val="40000"/>
                  </a:schemeClr>
                </a:solidFill>
                <a:latin typeface="Calibri" panose="020F0502020204030204"/>
              </a:rPr>
              <a:t>Data Processing</a:t>
            </a:r>
          </a:p>
        </p:txBody>
      </p:sp>
      <p:grpSp>
        <p:nvGrpSpPr>
          <p:cNvPr id="113" name="Group 112"/>
          <p:cNvGrpSpPr/>
          <p:nvPr/>
        </p:nvGrpSpPr>
        <p:grpSpPr>
          <a:xfrm>
            <a:off x="6740196" y="1704562"/>
            <a:ext cx="2744447" cy="2755334"/>
            <a:chOff x="3970240" y="406444"/>
            <a:chExt cx="2243475" cy="2658095"/>
          </a:xfrm>
        </p:grpSpPr>
        <p:sp>
          <p:nvSpPr>
            <p:cNvPr id="126" name="Rectangle 125"/>
            <p:cNvSpPr/>
            <p:nvPr/>
          </p:nvSpPr>
          <p:spPr>
            <a:xfrm>
              <a:off x="3970240" y="406444"/>
              <a:ext cx="2243475" cy="2658095"/>
            </a:xfrm>
            <a:prstGeom prst="rect">
              <a:avLst/>
            </a:prstGeom>
            <a:noFill/>
            <a:ln w="12700" cap="flat" cmpd="sng" algn="ctr">
              <a:solidFill>
                <a:srgbClr val="5B9BD5">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tx1">
                      <a:lumMod val="60000"/>
                      <a:lumOff val="40000"/>
                    </a:schemeClr>
                  </a:solidFill>
                  <a:effectLst/>
                  <a:uLnTx/>
                  <a:uFillTx/>
                  <a:latin typeface="Calibri" panose="020F0502020204030204"/>
                  <a:ea typeface="+mn-ea"/>
                  <a:cs typeface="+mn-cs"/>
                </a:rPr>
                <a:t>Scrubbing</a:t>
              </a:r>
            </a:p>
          </p:txBody>
        </p:sp>
        <p:sp>
          <p:nvSpPr>
            <p:cNvPr id="127" name="Rectangle 126"/>
            <p:cNvSpPr/>
            <p:nvPr/>
          </p:nvSpPr>
          <p:spPr>
            <a:xfrm>
              <a:off x="4057846" y="612264"/>
              <a:ext cx="2065390" cy="1328293"/>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t>Scrubbing 1 </a:t>
              </a:r>
            </a:p>
          </p:txBody>
        </p:sp>
        <p:sp>
          <p:nvSpPr>
            <p:cNvPr id="128" name="Rectangle 127"/>
            <p:cNvSpPr/>
            <p:nvPr/>
          </p:nvSpPr>
          <p:spPr>
            <a:xfrm>
              <a:off x="4188761" y="1024925"/>
              <a:ext cx="909685" cy="163115"/>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t>Polling Scheduler</a:t>
              </a:r>
            </a:p>
          </p:txBody>
        </p:sp>
        <p:sp>
          <p:nvSpPr>
            <p:cNvPr id="129" name="Rectangle 128"/>
            <p:cNvSpPr/>
            <p:nvPr/>
          </p:nvSpPr>
          <p:spPr>
            <a:xfrm>
              <a:off x="4188761" y="1250178"/>
              <a:ext cx="909685" cy="163115"/>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t>Parsing</a:t>
              </a:r>
            </a:p>
          </p:txBody>
        </p:sp>
        <p:sp>
          <p:nvSpPr>
            <p:cNvPr id="130" name="Rectangle 129"/>
            <p:cNvSpPr/>
            <p:nvPr/>
          </p:nvSpPr>
          <p:spPr>
            <a:xfrm>
              <a:off x="4188761" y="1475431"/>
              <a:ext cx="909685" cy="388368"/>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t>Alarming </a:t>
              </a:r>
              <a:b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t>(Raw + </a:t>
              </a:r>
              <a:r>
                <a:rPr kumimoji="0" lang="en-US" sz="900" b="1" i="0" u="none" strike="noStrike" kern="0" cap="none" spc="0" normalizeH="0" baseline="0" noProof="0" dirty="0" err="1">
                  <a:ln>
                    <a:noFill/>
                  </a:ln>
                  <a:solidFill>
                    <a:prstClr val="white"/>
                  </a:solidFill>
                  <a:effectLst/>
                  <a:uLnTx/>
                  <a:uFillTx/>
                  <a:latin typeface="Calibri" panose="020F0502020204030204"/>
                  <a:ea typeface="+mn-ea"/>
                  <a:cs typeface="+mn-cs"/>
                </a:rPr>
                <a:t>Calc</a:t>
              </a:r>
              <a: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t>)</a:t>
              </a:r>
            </a:p>
          </p:txBody>
        </p:sp>
        <p:sp>
          <p:nvSpPr>
            <p:cNvPr id="131" name="Rectangle 130"/>
            <p:cNvSpPr/>
            <p:nvPr/>
          </p:nvSpPr>
          <p:spPr>
            <a:xfrm>
              <a:off x="5164958" y="799672"/>
              <a:ext cx="873460" cy="163115"/>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err="1">
                  <a:ln>
                    <a:noFill/>
                  </a:ln>
                  <a:solidFill>
                    <a:prstClr val="white"/>
                  </a:solidFill>
                  <a:effectLst/>
                  <a:uLnTx/>
                  <a:uFillTx/>
                  <a:latin typeface="Calibri" panose="020F0502020204030204"/>
                  <a:ea typeface="+mn-ea"/>
                  <a:cs typeface="+mn-cs"/>
                </a:rPr>
                <a:t>ZenoMail</a:t>
              </a:r>
              <a:endPar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2" name="Rectangle 131"/>
            <p:cNvSpPr/>
            <p:nvPr/>
          </p:nvSpPr>
          <p:spPr>
            <a:xfrm>
              <a:off x="5164958" y="1698557"/>
              <a:ext cx="873460" cy="165242"/>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t>DCS</a:t>
              </a:r>
            </a:p>
          </p:txBody>
        </p:sp>
        <p:sp>
          <p:nvSpPr>
            <p:cNvPr id="133" name="Rectangle 132"/>
            <p:cNvSpPr/>
            <p:nvPr/>
          </p:nvSpPr>
          <p:spPr>
            <a:xfrm>
              <a:off x="5164958" y="1024925"/>
              <a:ext cx="873460" cy="386241"/>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t>Email Polling (CMS Tank </a:t>
              </a:r>
              <a:r>
                <a:rPr kumimoji="0" lang="en-US" sz="900" b="1" i="0" u="none" strike="noStrike" kern="0" cap="none" spc="0" normalizeH="0" baseline="0" noProof="0" dirty="0" err="1">
                  <a:ln>
                    <a:noFill/>
                  </a:ln>
                  <a:solidFill>
                    <a:prstClr val="white"/>
                  </a:solidFill>
                  <a:effectLst/>
                  <a:uLnTx/>
                  <a:uFillTx/>
                  <a:latin typeface="Calibri" panose="020F0502020204030204"/>
                  <a:ea typeface="+mn-ea"/>
                  <a:cs typeface="+mn-cs"/>
                </a:rPr>
                <a:t>Inv</a:t>
              </a:r>
              <a: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t> 2 SAP)</a:t>
              </a:r>
            </a:p>
          </p:txBody>
        </p:sp>
        <p:sp>
          <p:nvSpPr>
            <p:cNvPr id="134" name="Rectangle 133"/>
            <p:cNvSpPr/>
            <p:nvPr/>
          </p:nvSpPr>
          <p:spPr>
            <a:xfrm>
              <a:off x="5164958" y="1473304"/>
              <a:ext cx="873460" cy="163115"/>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t>BMS 2 SAP</a:t>
              </a:r>
            </a:p>
          </p:txBody>
        </p:sp>
        <p:sp>
          <p:nvSpPr>
            <p:cNvPr id="135" name="Rectangle 134"/>
            <p:cNvSpPr/>
            <p:nvPr/>
          </p:nvSpPr>
          <p:spPr>
            <a:xfrm>
              <a:off x="4188761" y="810027"/>
              <a:ext cx="873460" cy="163115"/>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t>Scrubbing Web</a:t>
              </a:r>
            </a:p>
          </p:txBody>
        </p:sp>
        <p:sp>
          <p:nvSpPr>
            <p:cNvPr id="136" name="Rectangle 135"/>
            <p:cNvSpPr/>
            <p:nvPr/>
          </p:nvSpPr>
          <p:spPr>
            <a:xfrm>
              <a:off x="4057846" y="2058711"/>
              <a:ext cx="1124883" cy="948209"/>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t>Scrubbing 2 </a:t>
              </a:r>
            </a:p>
          </p:txBody>
        </p:sp>
        <p:sp>
          <p:nvSpPr>
            <p:cNvPr id="137" name="Rectangle 136"/>
            <p:cNvSpPr/>
            <p:nvPr/>
          </p:nvSpPr>
          <p:spPr>
            <a:xfrm>
              <a:off x="4170721" y="2306048"/>
              <a:ext cx="909685" cy="163115"/>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t>Parsing</a:t>
              </a:r>
            </a:p>
          </p:txBody>
        </p:sp>
        <p:sp>
          <p:nvSpPr>
            <p:cNvPr id="138" name="Rectangle 137"/>
            <p:cNvSpPr/>
            <p:nvPr/>
          </p:nvSpPr>
          <p:spPr>
            <a:xfrm>
              <a:off x="4170721" y="2531301"/>
              <a:ext cx="909685" cy="163115"/>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t>Alarming (Raw)</a:t>
              </a:r>
            </a:p>
          </p:txBody>
        </p:sp>
        <p:sp>
          <p:nvSpPr>
            <p:cNvPr id="139" name="Rectangle 138"/>
            <p:cNvSpPr/>
            <p:nvPr/>
          </p:nvSpPr>
          <p:spPr>
            <a:xfrm>
              <a:off x="4170721" y="2756554"/>
              <a:ext cx="909685" cy="163115"/>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t>FSR</a:t>
              </a:r>
            </a:p>
          </p:txBody>
        </p:sp>
        <p:sp>
          <p:nvSpPr>
            <p:cNvPr id="140" name="Rectangle 139"/>
            <p:cNvSpPr/>
            <p:nvPr/>
          </p:nvSpPr>
          <p:spPr>
            <a:xfrm>
              <a:off x="5220050" y="2058711"/>
              <a:ext cx="903186" cy="472590"/>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t>Scrubbing 3 </a:t>
              </a:r>
            </a:p>
          </p:txBody>
        </p:sp>
        <p:sp>
          <p:nvSpPr>
            <p:cNvPr id="141" name="Rectangle 140"/>
            <p:cNvSpPr/>
            <p:nvPr/>
          </p:nvSpPr>
          <p:spPr>
            <a:xfrm>
              <a:off x="5311713" y="2299035"/>
              <a:ext cx="683459" cy="163115"/>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t>Alarms</a:t>
              </a:r>
            </a:p>
          </p:txBody>
        </p:sp>
      </p:grpSp>
      <p:grpSp>
        <p:nvGrpSpPr>
          <p:cNvPr id="114" name="Group 113"/>
          <p:cNvGrpSpPr/>
          <p:nvPr/>
        </p:nvGrpSpPr>
        <p:grpSpPr>
          <a:xfrm>
            <a:off x="9622724" y="1721718"/>
            <a:ext cx="2095119" cy="2762417"/>
            <a:chOff x="9999595" y="1868315"/>
            <a:chExt cx="1712675" cy="2664928"/>
          </a:xfrm>
        </p:grpSpPr>
        <p:sp>
          <p:nvSpPr>
            <p:cNvPr id="115" name="Rectangle 114"/>
            <p:cNvSpPr/>
            <p:nvPr/>
          </p:nvSpPr>
          <p:spPr>
            <a:xfrm>
              <a:off x="9999595" y="1868315"/>
              <a:ext cx="1712675" cy="2664928"/>
            </a:xfrm>
            <a:prstGeom prst="rect">
              <a:avLst/>
            </a:prstGeom>
            <a:noFill/>
            <a:ln w="12700" cap="flat" cmpd="sng" algn="ctr">
              <a:solidFill>
                <a:srgbClr val="5B9BD5">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black"/>
                  </a:solidFill>
                  <a:effectLst/>
                  <a:uLnTx/>
                  <a:uFillTx/>
                  <a:latin typeface="Calibri" panose="020F0502020204030204"/>
                  <a:ea typeface="+mn-ea"/>
                  <a:cs typeface="+mn-cs"/>
                </a:rPr>
                <a:t>RHO</a:t>
              </a:r>
            </a:p>
          </p:txBody>
        </p:sp>
        <p:sp>
          <p:nvSpPr>
            <p:cNvPr id="116" name="Rectangle 115"/>
            <p:cNvSpPr/>
            <p:nvPr/>
          </p:nvSpPr>
          <p:spPr>
            <a:xfrm>
              <a:off x="10106295" y="2081441"/>
              <a:ext cx="1484895" cy="333598"/>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t>amuscinwtlrho01.cloud.ge.com</a:t>
              </a:r>
              <a:endPar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7" name="Rectangle 116"/>
            <p:cNvSpPr/>
            <p:nvPr/>
          </p:nvSpPr>
          <p:spPr>
            <a:xfrm>
              <a:off x="10106295" y="2464747"/>
              <a:ext cx="1484895" cy="145335"/>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t>amuscinwtlrho02.cloud.ge.com</a:t>
              </a:r>
              <a:endPar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8" name="Rectangle 117"/>
            <p:cNvSpPr/>
            <p:nvPr/>
          </p:nvSpPr>
          <p:spPr>
            <a:xfrm>
              <a:off x="10106295" y="2659790"/>
              <a:ext cx="1484895" cy="145335"/>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t>amuscinwtlrho03.cloud.ge.com</a:t>
              </a:r>
              <a:endPar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9" name="Rectangle 118"/>
            <p:cNvSpPr/>
            <p:nvPr/>
          </p:nvSpPr>
          <p:spPr>
            <a:xfrm>
              <a:off x="10106295" y="2854833"/>
              <a:ext cx="1484895" cy="145335"/>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t>amuscinwtlrho41.cloud.ge.com</a:t>
              </a:r>
              <a:endPar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0" name="Rectangle 119"/>
            <p:cNvSpPr/>
            <p:nvPr/>
          </p:nvSpPr>
          <p:spPr>
            <a:xfrm>
              <a:off x="10095668" y="3067555"/>
              <a:ext cx="1487582" cy="145335"/>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t>VDCCLP1208.vdccin.tsg.ge.com</a:t>
              </a:r>
              <a:endPar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1" name="Rectangle 120"/>
            <p:cNvSpPr/>
            <p:nvPr/>
          </p:nvSpPr>
          <p:spPr>
            <a:xfrm>
              <a:off x="10095668" y="3262598"/>
              <a:ext cx="1487582" cy="145335"/>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t>VDCGLP01142.ics.cloud.ge.com</a:t>
              </a:r>
              <a:endPar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2" name="Rectangle 121"/>
            <p:cNvSpPr/>
            <p:nvPr/>
          </p:nvSpPr>
          <p:spPr>
            <a:xfrm>
              <a:off x="10095668" y="3457641"/>
              <a:ext cx="1487582" cy="145335"/>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t>VDCGLP01143.ics.cloud.ge.com </a:t>
              </a:r>
              <a:endPar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3" name="Rectangle 122"/>
            <p:cNvSpPr/>
            <p:nvPr/>
          </p:nvSpPr>
          <p:spPr>
            <a:xfrm>
              <a:off x="10095668" y="3652684"/>
              <a:ext cx="1487582" cy="145335"/>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t>VDCGLP01144.ics.cloud.ge.com</a:t>
              </a:r>
              <a:endPar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4" name="Rectangle 123"/>
            <p:cNvSpPr/>
            <p:nvPr/>
          </p:nvSpPr>
          <p:spPr>
            <a:xfrm>
              <a:off x="10095668" y="3847727"/>
              <a:ext cx="1487582" cy="145335"/>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t>VDCGLP01145.ics.cloud.ge.com</a:t>
              </a:r>
              <a:endPar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5" name="Rectangle 124"/>
            <p:cNvSpPr/>
            <p:nvPr/>
          </p:nvSpPr>
          <p:spPr>
            <a:xfrm>
              <a:off x="10402589" y="2103132"/>
              <a:ext cx="710135" cy="141023"/>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err="1">
                  <a:ln>
                    <a:noFill/>
                  </a:ln>
                  <a:solidFill>
                    <a:prstClr val="white"/>
                  </a:solidFill>
                  <a:effectLst/>
                  <a:uLnTx/>
                  <a:uFillTx/>
                  <a:latin typeface="Calibri" panose="020F0502020204030204"/>
                  <a:ea typeface="+mn-ea"/>
                  <a:cs typeface="+mn-cs"/>
                </a:rPr>
                <a:t>memcached</a:t>
              </a:r>
              <a:endPar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sp>
        <p:nvSpPr>
          <p:cNvPr id="143" name="Rectangle 142"/>
          <p:cNvSpPr/>
          <p:nvPr/>
        </p:nvSpPr>
        <p:spPr>
          <a:xfrm>
            <a:off x="6621406" y="4661406"/>
            <a:ext cx="5297595" cy="2154429"/>
          </a:xfrm>
          <a:prstGeom prst="rect">
            <a:avLst/>
          </a:prstGeom>
          <a:noFill/>
          <a:ln w="12700" cap="flat" cmpd="sng" algn="ctr">
            <a:solidFill>
              <a:schemeClr val="tx1">
                <a:lumMod val="60000"/>
                <a:lumOff val="40000"/>
              </a:schemeClr>
            </a:solidFill>
            <a:prstDash val="solid"/>
            <a:miter lim="800000"/>
          </a:ln>
          <a:effectLst/>
        </p:spPr>
        <p:txBody>
          <a:bodyPr rtlCol="0" anchor="t"/>
          <a:lstStyle/>
          <a:p>
            <a:pPr algn="ctr"/>
            <a:r>
              <a:rPr lang="en-US" sz="1400" b="1" kern="0" dirty="0">
                <a:solidFill>
                  <a:schemeClr val="tx1">
                    <a:lumMod val="60000"/>
                    <a:lumOff val="40000"/>
                  </a:schemeClr>
                </a:solidFill>
                <a:latin typeface="Calibri" panose="020F0502020204030204"/>
              </a:rPr>
              <a:t>Distributed Pre-Compute Platform</a:t>
            </a:r>
          </a:p>
        </p:txBody>
      </p:sp>
      <p:sp>
        <p:nvSpPr>
          <p:cNvPr id="144" name="Rectangle 143"/>
          <p:cNvSpPr/>
          <p:nvPr/>
        </p:nvSpPr>
        <p:spPr>
          <a:xfrm>
            <a:off x="7808512" y="5024078"/>
            <a:ext cx="954912" cy="1579337"/>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rPr>
              <a:t>amuscinwtlpcm02.cloud.ge.com </a:t>
            </a:r>
            <a:endPar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5" name="Rectangle 144"/>
          <p:cNvSpPr/>
          <p:nvPr/>
        </p:nvSpPr>
        <p:spPr>
          <a:xfrm>
            <a:off x="8829403" y="5027265"/>
            <a:ext cx="954912" cy="1579337"/>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rPr>
              <a:t>amuscinwtlpcm03.cloud.ge.com </a:t>
            </a:r>
            <a:endPar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6" name="Rectangle 145"/>
          <p:cNvSpPr/>
          <p:nvPr/>
        </p:nvSpPr>
        <p:spPr>
          <a:xfrm>
            <a:off x="9831031" y="5038506"/>
            <a:ext cx="954912" cy="1579337"/>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rPr>
              <a:t>amuscinwtlpcm04.cloud.ge.com </a:t>
            </a:r>
            <a:endPar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7" name="Rectangle 146"/>
          <p:cNvSpPr/>
          <p:nvPr/>
        </p:nvSpPr>
        <p:spPr>
          <a:xfrm>
            <a:off x="10843731" y="5048945"/>
            <a:ext cx="954912" cy="1579337"/>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rPr>
              <a:t>amuscinwtlpcm05.cloud.ge.com </a:t>
            </a:r>
            <a:endPar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8" name="Rectangle 147"/>
          <p:cNvSpPr/>
          <p:nvPr/>
        </p:nvSpPr>
        <p:spPr>
          <a:xfrm>
            <a:off x="6780989" y="5024078"/>
            <a:ext cx="954912" cy="1579337"/>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rPr>
              <a:t>amuscinwtlpcm01.cloud.ge.com </a:t>
            </a:r>
            <a:endPar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9" name="Rectangle 148"/>
          <p:cNvSpPr/>
          <p:nvPr/>
        </p:nvSpPr>
        <p:spPr>
          <a:xfrm>
            <a:off x="6901125" y="5641708"/>
            <a:ext cx="834777" cy="214179"/>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t>Storm Nimbus</a:t>
            </a:r>
          </a:p>
        </p:txBody>
      </p:sp>
      <p:sp>
        <p:nvSpPr>
          <p:cNvPr id="150" name="Rectangle 149"/>
          <p:cNvSpPr/>
          <p:nvPr/>
        </p:nvSpPr>
        <p:spPr>
          <a:xfrm>
            <a:off x="6904039" y="5910229"/>
            <a:ext cx="834777" cy="214179"/>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t>Storm UI</a:t>
            </a:r>
          </a:p>
        </p:txBody>
      </p:sp>
      <p:sp>
        <p:nvSpPr>
          <p:cNvPr id="151" name="Rectangle 150"/>
          <p:cNvSpPr/>
          <p:nvPr/>
        </p:nvSpPr>
        <p:spPr>
          <a:xfrm>
            <a:off x="10903798" y="5097652"/>
            <a:ext cx="834777" cy="411033"/>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t>Rho Precomputes</a:t>
            </a:r>
          </a:p>
        </p:txBody>
      </p:sp>
      <p:sp>
        <p:nvSpPr>
          <p:cNvPr id="152" name="Rectangle 151"/>
          <p:cNvSpPr/>
          <p:nvPr/>
        </p:nvSpPr>
        <p:spPr>
          <a:xfrm>
            <a:off x="6901124" y="5119423"/>
            <a:ext cx="2729548" cy="214037"/>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err="1">
                <a:ln>
                  <a:noFill/>
                </a:ln>
                <a:solidFill>
                  <a:prstClr val="white"/>
                </a:solidFill>
                <a:effectLst/>
                <a:uLnTx/>
                <a:uFillTx/>
                <a:latin typeface="Calibri" panose="020F0502020204030204"/>
                <a:ea typeface="+mn-ea"/>
                <a:cs typeface="+mn-cs"/>
              </a:rPr>
              <a:t>ZooKeeper</a:t>
            </a:r>
            <a:endPar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3" name="Rectangle 152"/>
          <p:cNvSpPr/>
          <p:nvPr/>
        </p:nvSpPr>
        <p:spPr>
          <a:xfrm>
            <a:off x="6901125" y="5385694"/>
            <a:ext cx="2729547" cy="201214"/>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t>Kafka</a:t>
            </a:r>
          </a:p>
        </p:txBody>
      </p:sp>
      <p:sp>
        <p:nvSpPr>
          <p:cNvPr id="154" name="Rectangle 153"/>
          <p:cNvSpPr/>
          <p:nvPr/>
        </p:nvSpPr>
        <p:spPr>
          <a:xfrm>
            <a:off x="7856037" y="5638872"/>
            <a:ext cx="3770254" cy="237013"/>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t>Storm Supervisor</a:t>
            </a:r>
          </a:p>
        </p:txBody>
      </p:sp>
      <p:sp>
        <p:nvSpPr>
          <p:cNvPr id="156" name="Rectangle 155"/>
          <p:cNvSpPr/>
          <p:nvPr/>
        </p:nvSpPr>
        <p:spPr>
          <a:xfrm>
            <a:off x="1084707" y="1438155"/>
            <a:ext cx="3969298" cy="1309900"/>
          </a:xfrm>
          <a:prstGeom prst="rect">
            <a:avLst/>
          </a:prstGeom>
          <a:noFill/>
          <a:ln w="12700" cap="flat" cmpd="sng" algn="ctr">
            <a:solidFill>
              <a:schemeClr val="tx1">
                <a:lumMod val="60000"/>
                <a:lumOff val="40000"/>
              </a:schemeClr>
            </a:solidFill>
            <a:prstDash val="solid"/>
            <a:miter lim="800000"/>
          </a:ln>
          <a:effectLst/>
        </p:spPr>
        <p:txBody>
          <a:bodyPr rtlCol="0" anchor="t"/>
          <a:lstStyle/>
          <a:p>
            <a:pPr algn="ctr"/>
            <a:r>
              <a:rPr lang="en-US" sz="1400" b="1" kern="0" dirty="0">
                <a:solidFill>
                  <a:schemeClr val="tx1">
                    <a:lumMod val="60000"/>
                    <a:lumOff val="40000"/>
                  </a:schemeClr>
                </a:solidFill>
                <a:latin typeface="Calibri" panose="020F0502020204030204"/>
              </a:rPr>
              <a:t>Insight UI</a:t>
            </a:r>
          </a:p>
        </p:txBody>
      </p:sp>
      <p:sp>
        <p:nvSpPr>
          <p:cNvPr id="157" name="Rectangle 156"/>
          <p:cNvSpPr/>
          <p:nvPr/>
        </p:nvSpPr>
        <p:spPr>
          <a:xfrm>
            <a:off x="2078135" y="1723266"/>
            <a:ext cx="919405" cy="926985"/>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rPr>
              <a:t>waterrmd02.</a:t>
            </a:r>
            <a:br>
              <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rPr>
              <a:t>cloud.ge.com </a:t>
            </a:r>
            <a:endPar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8" name="Rectangle 157"/>
          <p:cNvSpPr/>
          <p:nvPr/>
        </p:nvSpPr>
        <p:spPr>
          <a:xfrm>
            <a:off x="1146167" y="1721168"/>
            <a:ext cx="908326" cy="936271"/>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rPr>
              <a:t>waterrmd01.cloud.ge.com </a:t>
            </a:r>
            <a:endPar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9" name="Rectangle 158"/>
          <p:cNvSpPr/>
          <p:nvPr/>
        </p:nvSpPr>
        <p:spPr>
          <a:xfrm>
            <a:off x="3040776" y="1723266"/>
            <a:ext cx="920986" cy="926985"/>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rPr>
              <a:t>waterrmd03.</a:t>
            </a:r>
            <a:br>
              <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rPr>
              <a:t>cloud.ge.com </a:t>
            </a:r>
            <a:endPar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0" name="Rectangle 159"/>
          <p:cNvSpPr/>
          <p:nvPr/>
        </p:nvSpPr>
        <p:spPr>
          <a:xfrm>
            <a:off x="3991286" y="1721167"/>
            <a:ext cx="925343" cy="926985"/>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rPr>
              <a:t>waterrmd04.</a:t>
            </a:r>
            <a:br>
              <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rPr>
              <a:t>cloud.ge.com </a:t>
            </a:r>
            <a:endPar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1" name="Rectangle 160"/>
          <p:cNvSpPr/>
          <p:nvPr/>
        </p:nvSpPr>
        <p:spPr>
          <a:xfrm>
            <a:off x="1244892" y="1815365"/>
            <a:ext cx="3609432" cy="164461"/>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t>PHP Web Service</a:t>
            </a:r>
          </a:p>
        </p:txBody>
      </p:sp>
      <p:sp>
        <p:nvSpPr>
          <p:cNvPr id="162" name="Rectangle 161"/>
          <p:cNvSpPr/>
          <p:nvPr/>
        </p:nvSpPr>
        <p:spPr>
          <a:xfrm>
            <a:off x="1244891" y="2064417"/>
            <a:ext cx="3609432" cy="144956"/>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err="1">
                <a:ln>
                  <a:noFill/>
                </a:ln>
                <a:solidFill>
                  <a:prstClr val="white"/>
                </a:solidFill>
                <a:effectLst/>
                <a:uLnTx/>
                <a:uFillTx/>
                <a:latin typeface="Calibri" panose="020F0502020204030204"/>
                <a:ea typeface="+mn-ea"/>
                <a:cs typeface="+mn-cs"/>
              </a:rPr>
              <a:t>memcached</a:t>
            </a:r>
            <a:endPar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8975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687284" y="1625851"/>
            <a:ext cx="8857886" cy="533400"/>
          </a:xfrm>
        </p:spPr>
        <p:txBody>
          <a:bodyPr/>
          <a:lstStyle/>
          <a:p>
            <a:r>
              <a:rPr lang="en-US" dirty="0"/>
              <a:t>Microservices for GE </a:t>
            </a:r>
            <a:r>
              <a:rPr lang="en-US" dirty="0" err="1"/>
              <a:t>InSight</a:t>
            </a:r>
            <a:endParaRPr lang="en-US" sz="1800" dirty="0"/>
          </a:p>
          <a:p>
            <a:r>
              <a:rPr lang="en-US" sz="1800" dirty="0"/>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95974" y="113125"/>
            <a:ext cx="1655206" cy="1649689"/>
          </a:xfrm>
          <a:prstGeom prst="rect">
            <a:avLst/>
          </a:prstGeom>
        </p:spPr>
      </p:pic>
    </p:spTree>
    <p:extLst>
      <p:ext uri="{BB962C8B-B14F-4D97-AF65-F5344CB8AC3E}">
        <p14:creationId xmlns:p14="http://schemas.microsoft.com/office/powerpoint/2010/main" val="3589007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object 4"/>
          <p:cNvSpPr/>
          <p:nvPr/>
        </p:nvSpPr>
        <p:spPr>
          <a:xfrm>
            <a:off x="0" y="0"/>
            <a:ext cx="12178747" cy="861386"/>
          </a:xfrm>
          <a:custGeom>
            <a:avLst/>
            <a:gdLst/>
            <a:ahLst/>
            <a:cxnLst/>
            <a:rect l="l" t="t" r="r" b="b"/>
            <a:pathLst>
              <a:path w="4889500" h="9753600">
                <a:moveTo>
                  <a:pt x="0" y="9753600"/>
                </a:moveTo>
                <a:lnTo>
                  <a:pt x="4889500" y="9753600"/>
                </a:lnTo>
                <a:lnTo>
                  <a:pt x="4889500" y="0"/>
                </a:lnTo>
                <a:lnTo>
                  <a:pt x="0" y="0"/>
                </a:lnTo>
                <a:lnTo>
                  <a:pt x="0" y="9753600"/>
                </a:lnTo>
                <a:close/>
              </a:path>
            </a:pathLst>
          </a:custGeom>
          <a:solidFill>
            <a:schemeClr val="tx1">
              <a:lumMod val="60000"/>
              <a:lumOff val="40000"/>
            </a:schemeClr>
          </a:solidFill>
        </p:spPr>
        <p:txBody>
          <a:bodyPr wrap="square" lIns="0" tIns="0" rIns="0" bIns="0" rtlCol="0"/>
          <a:lstStyle/>
          <a:p>
            <a:endParaRPr sz="1266"/>
          </a:p>
        </p:txBody>
      </p:sp>
      <p:sp>
        <p:nvSpPr>
          <p:cNvPr id="164" name="object 5"/>
          <p:cNvSpPr/>
          <p:nvPr/>
        </p:nvSpPr>
        <p:spPr>
          <a:xfrm>
            <a:off x="11191836" y="147556"/>
            <a:ext cx="607219" cy="606326"/>
          </a:xfrm>
          <a:custGeom>
            <a:avLst/>
            <a:gdLst/>
            <a:ahLst/>
            <a:cxnLst/>
            <a:rect l="l" t="t" r="r" b="b"/>
            <a:pathLst>
              <a:path w="863600" h="862330">
                <a:moveTo>
                  <a:pt x="431825" y="0"/>
                </a:moveTo>
                <a:lnTo>
                  <a:pt x="384850" y="2539"/>
                </a:lnTo>
                <a:lnTo>
                  <a:pt x="339321" y="8889"/>
                </a:lnTo>
                <a:lnTo>
                  <a:pt x="295504" y="21589"/>
                </a:lnTo>
                <a:lnTo>
                  <a:pt x="253666" y="38099"/>
                </a:lnTo>
                <a:lnTo>
                  <a:pt x="214071" y="58419"/>
                </a:lnTo>
                <a:lnTo>
                  <a:pt x="176985" y="82549"/>
                </a:lnTo>
                <a:lnTo>
                  <a:pt x="142675" y="110489"/>
                </a:lnTo>
                <a:lnTo>
                  <a:pt x="111406" y="142239"/>
                </a:lnTo>
                <a:lnTo>
                  <a:pt x="83444" y="176529"/>
                </a:lnTo>
                <a:lnTo>
                  <a:pt x="59054" y="213359"/>
                </a:lnTo>
                <a:lnTo>
                  <a:pt x="38503" y="252729"/>
                </a:lnTo>
                <a:lnTo>
                  <a:pt x="22057" y="294639"/>
                </a:lnTo>
                <a:lnTo>
                  <a:pt x="9980" y="339089"/>
                </a:lnTo>
                <a:lnTo>
                  <a:pt x="2539" y="384809"/>
                </a:lnTo>
                <a:lnTo>
                  <a:pt x="0" y="430529"/>
                </a:lnTo>
                <a:lnTo>
                  <a:pt x="2539" y="478789"/>
                </a:lnTo>
                <a:lnTo>
                  <a:pt x="9980" y="524509"/>
                </a:lnTo>
                <a:lnTo>
                  <a:pt x="22057" y="567689"/>
                </a:lnTo>
                <a:lnTo>
                  <a:pt x="38503" y="609599"/>
                </a:lnTo>
                <a:lnTo>
                  <a:pt x="59054" y="648969"/>
                </a:lnTo>
                <a:lnTo>
                  <a:pt x="83444" y="687069"/>
                </a:lnTo>
                <a:lnTo>
                  <a:pt x="111406" y="721359"/>
                </a:lnTo>
                <a:lnTo>
                  <a:pt x="142675" y="751839"/>
                </a:lnTo>
                <a:lnTo>
                  <a:pt x="176985" y="779779"/>
                </a:lnTo>
                <a:lnTo>
                  <a:pt x="214071" y="803909"/>
                </a:lnTo>
                <a:lnTo>
                  <a:pt x="253666" y="824229"/>
                </a:lnTo>
                <a:lnTo>
                  <a:pt x="295504" y="840739"/>
                </a:lnTo>
                <a:lnTo>
                  <a:pt x="339321" y="853439"/>
                </a:lnTo>
                <a:lnTo>
                  <a:pt x="384850" y="861059"/>
                </a:lnTo>
                <a:lnTo>
                  <a:pt x="431825" y="862329"/>
                </a:lnTo>
                <a:lnTo>
                  <a:pt x="478791" y="861059"/>
                </a:lnTo>
                <a:lnTo>
                  <a:pt x="524311" y="853439"/>
                </a:lnTo>
                <a:lnTo>
                  <a:pt x="563740" y="842009"/>
                </a:lnTo>
                <a:lnTo>
                  <a:pt x="431825" y="842009"/>
                </a:lnTo>
                <a:lnTo>
                  <a:pt x="383835" y="839469"/>
                </a:lnTo>
                <a:lnTo>
                  <a:pt x="337472" y="831849"/>
                </a:lnTo>
                <a:lnTo>
                  <a:pt x="293043" y="819149"/>
                </a:lnTo>
                <a:lnTo>
                  <a:pt x="250858" y="801369"/>
                </a:lnTo>
                <a:lnTo>
                  <a:pt x="211226" y="778509"/>
                </a:lnTo>
                <a:lnTo>
                  <a:pt x="174455" y="751839"/>
                </a:lnTo>
                <a:lnTo>
                  <a:pt x="140854" y="722629"/>
                </a:lnTo>
                <a:lnTo>
                  <a:pt x="110731" y="688339"/>
                </a:lnTo>
                <a:lnTo>
                  <a:pt x="84395" y="651509"/>
                </a:lnTo>
                <a:lnTo>
                  <a:pt x="62156" y="612139"/>
                </a:lnTo>
                <a:lnTo>
                  <a:pt x="44321" y="570229"/>
                </a:lnTo>
                <a:lnTo>
                  <a:pt x="31200" y="525779"/>
                </a:lnTo>
                <a:lnTo>
                  <a:pt x="23101" y="478789"/>
                </a:lnTo>
                <a:lnTo>
                  <a:pt x="20332" y="430529"/>
                </a:lnTo>
                <a:lnTo>
                  <a:pt x="23101" y="383539"/>
                </a:lnTo>
                <a:lnTo>
                  <a:pt x="31200" y="336549"/>
                </a:lnTo>
                <a:lnTo>
                  <a:pt x="44321" y="292099"/>
                </a:lnTo>
                <a:lnTo>
                  <a:pt x="62156" y="250189"/>
                </a:lnTo>
                <a:lnTo>
                  <a:pt x="84395" y="210819"/>
                </a:lnTo>
                <a:lnTo>
                  <a:pt x="110731" y="173989"/>
                </a:lnTo>
                <a:lnTo>
                  <a:pt x="140854" y="139699"/>
                </a:lnTo>
                <a:lnTo>
                  <a:pt x="174455" y="110489"/>
                </a:lnTo>
                <a:lnTo>
                  <a:pt x="211226" y="83819"/>
                </a:lnTo>
                <a:lnTo>
                  <a:pt x="250858" y="60959"/>
                </a:lnTo>
                <a:lnTo>
                  <a:pt x="293043" y="43179"/>
                </a:lnTo>
                <a:lnTo>
                  <a:pt x="337472" y="30479"/>
                </a:lnTo>
                <a:lnTo>
                  <a:pt x="383835" y="22859"/>
                </a:lnTo>
                <a:lnTo>
                  <a:pt x="431825" y="19049"/>
                </a:lnTo>
                <a:lnTo>
                  <a:pt x="559359" y="19049"/>
                </a:lnTo>
                <a:lnTo>
                  <a:pt x="524311" y="8889"/>
                </a:lnTo>
                <a:lnTo>
                  <a:pt x="478791" y="2539"/>
                </a:lnTo>
                <a:lnTo>
                  <a:pt x="431825" y="0"/>
                </a:lnTo>
                <a:close/>
              </a:path>
              <a:path w="863600" h="862330">
                <a:moveTo>
                  <a:pt x="559359" y="19049"/>
                </a:moveTo>
                <a:lnTo>
                  <a:pt x="431825" y="19049"/>
                </a:lnTo>
                <a:lnTo>
                  <a:pt x="479812" y="22859"/>
                </a:lnTo>
                <a:lnTo>
                  <a:pt x="526171" y="30479"/>
                </a:lnTo>
                <a:lnTo>
                  <a:pt x="570596" y="43179"/>
                </a:lnTo>
                <a:lnTo>
                  <a:pt x="612776" y="62229"/>
                </a:lnTo>
                <a:lnTo>
                  <a:pt x="652403" y="83819"/>
                </a:lnTo>
                <a:lnTo>
                  <a:pt x="689170" y="110489"/>
                </a:lnTo>
                <a:lnTo>
                  <a:pt x="722766" y="140969"/>
                </a:lnTo>
                <a:lnTo>
                  <a:pt x="752884" y="173989"/>
                </a:lnTo>
                <a:lnTo>
                  <a:pt x="779215" y="210819"/>
                </a:lnTo>
                <a:lnTo>
                  <a:pt x="801451" y="250189"/>
                </a:lnTo>
                <a:lnTo>
                  <a:pt x="819283" y="293369"/>
                </a:lnTo>
                <a:lnTo>
                  <a:pt x="832401" y="336549"/>
                </a:lnTo>
                <a:lnTo>
                  <a:pt x="840499" y="383539"/>
                </a:lnTo>
                <a:lnTo>
                  <a:pt x="843267" y="430529"/>
                </a:lnTo>
                <a:lnTo>
                  <a:pt x="840499" y="478789"/>
                </a:lnTo>
                <a:lnTo>
                  <a:pt x="832401" y="525779"/>
                </a:lnTo>
                <a:lnTo>
                  <a:pt x="819283" y="570229"/>
                </a:lnTo>
                <a:lnTo>
                  <a:pt x="801451" y="612139"/>
                </a:lnTo>
                <a:lnTo>
                  <a:pt x="779215" y="651509"/>
                </a:lnTo>
                <a:lnTo>
                  <a:pt x="752884" y="688339"/>
                </a:lnTo>
                <a:lnTo>
                  <a:pt x="722766" y="722629"/>
                </a:lnTo>
                <a:lnTo>
                  <a:pt x="689170" y="751839"/>
                </a:lnTo>
                <a:lnTo>
                  <a:pt x="652403" y="778509"/>
                </a:lnTo>
                <a:lnTo>
                  <a:pt x="612776" y="801369"/>
                </a:lnTo>
                <a:lnTo>
                  <a:pt x="570596" y="819149"/>
                </a:lnTo>
                <a:lnTo>
                  <a:pt x="526171" y="831849"/>
                </a:lnTo>
                <a:lnTo>
                  <a:pt x="479812" y="839469"/>
                </a:lnTo>
                <a:lnTo>
                  <a:pt x="431825" y="842009"/>
                </a:lnTo>
                <a:lnTo>
                  <a:pt x="563740" y="842009"/>
                </a:lnTo>
                <a:lnTo>
                  <a:pt x="609953" y="824229"/>
                </a:lnTo>
                <a:lnTo>
                  <a:pt x="649543" y="803909"/>
                </a:lnTo>
                <a:lnTo>
                  <a:pt x="686625" y="779779"/>
                </a:lnTo>
                <a:lnTo>
                  <a:pt x="720932" y="751839"/>
                </a:lnTo>
                <a:lnTo>
                  <a:pt x="752198" y="721359"/>
                </a:lnTo>
                <a:lnTo>
                  <a:pt x="780158" y="687069"/>
                </a:lnTo>
                <a:lnTo>
                  <a:pt x="804546" y="648969"/>
                </a:lnTo>
                <a:lnTo>
                  <a:pt x="825097" y="609599"/>
                </a:lnTo>
                <a:lnTo>
                  <a:pt x="841543" y="567689"/>
                </a:lnTo>
                <a:lnTo>
                  <a:pt x="853619" y="524509"/>
                </a:lnTo>
                <a:lnTo>
                  <a:pt x="861060" y="478789"/>
                </a:lnTo>
                <a:lnTo>
                  <a:pt x="863599" y="430529"/>
                </a:lnTo>
                <a:lnTo>
                  <a:pt x="861060" y="384809"/>
                </a:lnTo>
                <a:lnTo>
                  <a:pt x="853619" y="339089"/>
                </a:lnTo>
                <a:lnTo>
                  <a:pt x="841543" y="294639"/>
                </a:lnTo>
                <a:lnTo>
                  <a:pt x="825097" y="252729"/>
                </a:lnTo>
                <a:lnTo>
                  <a:pt x="804546" y="213359"/>
                </a:lnTo>
                <a:lnTo>
                  <a:pt x="780158" y="176529"/>
                </a:lnTo>
                <a:lnTo>
                  <a:pt x="752198" y="142239"/>
                </a:lnTo>
                <a:lnTo>
                  <a:pt x="720932" y="110489"/>
                </a:lnTo>
                <a:lnTo>
                  <a:pt x="686625" y="82549"/>
                </a:lnTo>
                <a:lnTo>
                  <a:pt x="649543" y="58419"/>
                </a:lnTo>
                <a:lnTo>
                  <a:pt x="609953" y="38099"/>
                </a:lnTo>
                <a:lnTo>
                  <a:pt x="568121" y="21589"/>
                </a:lnTo>
                <a:lnTo>
                  <a:pt x="559359" y="19049"/>
                </a:lnTo>
                <a:close/>
              </a:path>
              <a:path w="863600" h="862330">
                <a:moveTo>
                  <a:pt x="311124" y="793749"/>
                </a:moveTo>
                <a:lnTo>
                  <a:pt x="309676" y="793749"/>
                </a:lnTo>
                <a:lnTo>
                  <a:pt x="308940" y="796289"/>
                </a:lnTo>
                <a:lnTo>
                  <a:pt x="309384" y="797559"/>
                </a:lnTo>
                <a:lnTo>
                  <a:pt x="309943" y="797559"/>
                </a:lnTo>
                <a:lnTo>
                  <a:pt x="325733" y="802639"/>
                </a:lnTo>
                <a:lnTo>
                  <a:pt x="352139" y="808989"/>
                </a:lnTo>
                <a:lnTo>
                  <a:pt x="387917" y="814069"/>
                </a:lnTo>
                <a:lnTo>
                  <a:pt x="431825" y="816609"/>
                </a:lnTo>
                <a:lnTo>
                  <a:pt x="477664" y="814069"/>
                </a:lnTo>
                <a:lnTo>
                  <a:pt x="515398" y="807719"/>
                </a:lnTo>
                <a:lnTo>
                  <a:pt x="403097" y="807719"/>
                </a:lnTo>
                <a:lnTo>
                  <a:pt x="369303" y="806449"/>
                </a:lnTo>
                <a:lnTo>
                  <a:pt x="341204" y="801369"/>
                </a:lnTo>
                <a:lnTo>
                  <a:pt x="311124" y="793749"/>
                </a:lnTo>
                <a:close/>
              </a:path>
              <a:path w="863600" h="862330">
                <a:moveTo>
                  <a:pt x="670336" y="730249"/>
                </a:moveTo>
                <a:lnTo>
                  <a:pt x="456920" y="730249"/>
                </a:lnTo>
                <a:lnTo>
                  <a:pt x="468669" y="732789"/>
                </a:lnTo>
                <a:lnTo>
                  <a:pt x="478159" y="739139"/>
                </a:lnTo>
                <a:lnTo>
                  <a:pt x="484504" y="748029"/>
                </a:lnTo>
                <a:lnTo>
                  <a:pt x="486816" y="760729"/>
                </a:lnTo>
                <a:lnTo>
                  <a:pt x="481138" y="778509"/>
                </a:lnTo>
                <a:lnTo>
                  <a:pt x="464697" y="793749"/>
                </a:lnTo>
                <a:lnTo>
                  <a:pt x="438387" y="803909"/>
                </a:lnTo>
                <a:lnTo>
                  <a:pt x="403097" y="807719"/>
                </a:lnTo>
                <a:lnTo>
                  <a:pt x="515398" y="807719"/>
                </a:lnTo>
                <a:lnTo>
                  <a:pt x="522945" y="806449"/>
                </a:lnTo>
                <a:lnTo>
                  <a:pt x="566839" y="792479"/>
                </a:lnTo>
                <a:lnTo>
                  <a:pt x="608519" y="774699"/>
                </a:lnTo>
                <a:lnTo>
                  <a:pt x="647157" y="750569"/>
                </a:lnTo>
                <a:lnTo>
                  <a:pt x="670336" y="730249"/>
                </a:lnTo>
                <a:close/>
              </a:path>
              <a:path w="863600" h="862330">
                <a:moveTo>
                  <a:pt x="69151" y="308609"/>
                </a:moveTo>
                <a:lnTo>
                  <a:pt x="65938" y="308609"/>
                </a:lnTo>
                <a:lnTo>
                  <a:pt x="62804" y="318769"/>
                </a:lnTo>
                <a:lnTo>
                  <a:pt x="56203" y="345439"/>
                </a:lnTo>
                <a:lnTo>
                  <a:pt x="49650" y="383539"/>
                </a:lnTo>
                <a:lnTo>
                  <a:pt x="46659" y="430529"/>
                </a:lnTo>
                <a:lnTo>
                  <a:pt x="49252" y="477519"/>
                </a:lnTo>
                <a:lnTo>
                  <a:pt x="57144" y="523239"/>
                </a:lnTo>
                <a:lnTo>
                  <a:pt x="70392" y="566419"/>
                </a:lnTo>
                <a:lnTo>
                  <a:pt x="89053" y="608329"/>
                </a:lnTo>
                <a:lnTo>
                  <a:pt x="113183" y="647699"/>
                </a:lnTo>
                <a:lnTo>
                  <a:pt x="142840" y="681989"/>
                </a:lnTo>
                <a:lnTo>
                  <a:pt x="178079" y="712469"/>
                </a:lnTo>
                <a:lnTo>
                  <a:pt x="218957" y="736599"/>
                </a:lnTo>
                <a:lnTo>
                  <a:pt x="265531" y="755649"/>
                </a:lnTo>
                <a:lnTo>
                  <a:pt x="309641" y="767079"/>
                </a:lnTo>
                <a:lnTo>
                  <a:pt x="352856" y="770889"/>
                </a:lnTo>
                <a:lnTo>
                  <a:pt x="393834" y="764539"/>
                </a:lnTo>
                <a:lnTo>
                  <a:pt x="418785" y="750569"/>
                </a:lnTo>
                <a:lnTo>
                  <a:pt x="436788" y="736599"/>
                </a:lnTo>
                <a:lnTo>
                  <a:pt x="456920" y="730249"/>
                </a:lnTo>
                <a:lnTo>
                  <a:pt x="670336" y="730249"/>
                </a:lnTo>
                <a:lnTo>
                  <a:pt x="681926" y="720089"/>
                </a:lnTo>
                <a:lnTo>
                  <a:pt x="711996" y="685799"/>
                </a:lnTo>
                <a:lnTo>
                  <a:pt x="729104" y="656589"/>
                </a:lnTo>
                <a:lnTo>
                  <a:pt x="263143" y="656589"/>
                </a:lnTo>
                <a:lnTo>
                  <a:pt x="232631" y="650239"/>
                </a:lnTo>
                <a:lnTo>
                  <a:pt x="210972" y="634999"/>
                </a:lnTo>
                <a:lnTo>
                  <a:pt x="198057" y="612139"/>
                </a:lnTo>
                <a:lnTo>
                  <a:pt x="193776" y="586739"/>
                </a:lnTo>
                <a:lnTo>
                  <a:pt x="196638" y="566419"/>
                </a:lnTo>
                <a:lnTo>
                  <a:pt x="204997" y="543559"/>
                </a:lnTo>
                <a:lnTo>
                  <a:pt x="218508" y="521969"/>
                </a:lnTo>
                <a:lnTo>
                  <a:pt x="236829" y="501649"/>
                </a:lnTo>
                <a:lnTo>
                  <a:pt x="255794" y="486409"/>
                </a:lnTo>
                <a:lnTo>
                  <a:pt x="104063" y="486409"/>
                </a:lnTo>
                <a:lnTo>
                  <a:pt x="84802" y="480059"/>
                </a:lnTo>
                <a:lnTo>
                  <a:pt x="69235" y="463549"/>
                </a:lnTo>
                <a:lnTo>
                  <a:pt x="58824" y="438149"/>
                </a:lnTo>
                <a:lnTo>
                  <a:pt x="55029" y="402589"/>
                </a:lnTo>
                <a:lnTo>
                  <a:pt x="57020" y="368299"/>
                </a:lnTo>
                <a:lnTo>
                  <a:pt x="61533" y="340359"/>
                </a:lnTo>
                <a:lnTo>
                  <a:pt x="66371" y="320039"/>
                </a:lnTo>
                <a:lnTo>
                  <a:pt x="69430" y="309879"/>
                </a:lnTo>
                <a:lnTo>
                  <a:pt x="69151" y="308609"/>
                </a:lnTo>
                <a:close/>
              </a:path>
              <a:path w="863600" h="862330">
                <a:moveTo>
                  <a:pt x="505955" y="372109"/>
                </a:moveTo>
                <a:lnTo>
                  <a:pt x="460943" y="403859"/>
                </a:lnTo>
                <a:lnTo>
                  <a:pt x="432506" y="420369"/>
                </a:lnTo>
                <a:lnTo>
                  <a:pt x="396176" y="441959"/>
                </a:lnTo>
                <a:lnTo>
                  <a:pt x="390972" y="500379"/>
                </a:lnTo>
                <a:lnTo>
                  <a:pt x="380377" y="551179"/>
                </a:lnTo>
                <a:lnTo>
                  <a:pt x="361213" y="593089"/>
                </a:lnTo>
                <a:lnTo>
                  <a:pt x="334762" y="626109"/>
                </a:lnTo>
                <a:lnTo>
                  <a:pt x="301810" y="647699"/>
                </a:lnTo>
                <a:lnTo>
                  <a:pt x="263143" y="656589"/>
                </a:lnTo>
                <a:lnTo>
                  <a:pt x="557390" y="656589"/>
                </a:lnTo>
                <a:lnTo>
                  <a:pt x="503138" y="643889"/>
                </a:lnTo>
                <a:lnTo>
                  <a:pt x="464245" y="613409"/>
                </a:lnTo>
                <a:lnTo>
                  <a:pt x="440825" y="571499"/>
                </a:lnTo>
                <a:lnTo>
                  <a:pt x="432993" y="524509"/>
                </a:lnTo>
                <a:lnTo>
                  <a:pt x="442732" y="468629"/>
                </a:lnTo>
                <a:lnTo>
                  <a:pt x="466043" y="427989"/>
                </a:lnTo>
                <a:lnTo>
                  <a:pt x="494067" y="401319"/>
                </a:lnTo>
                <a:lnTo>
                  <a:pt x="517944" y="387349"/>
                </a:lnTo>
                <a:lnTo>
                  <a:pt x="513156" y="383539"/>
                </a:lnTo>
                <a:lnTo>
                  <a:pt x="509536" y="378459"/>
                </a:lnTo>
                <a:lnTo>
                  <a:pt x="505955" y="372109"/>
                </a:lnTo>
                <a:close/>
              </a:path>
              <a:path w="863600" h="862330">
                <a:moveTo>
                  <a:pt x="754645" y="452119"/>
                </a:moveTo>
                <a:lnTo>
                  <a:pt x="592073" y="452119"/>
                </a:lnTo>
                <a:lnTo>
                  <a:pt x="626814" y="459739"/>
                </a:lnTo>
                <a:lnTo>
                  <a:pt x="651906" y="480059"/>
                </a:lnTo>
                <a:lnTo>
                  <a:pt x="667126" y="510539"/>
                </a:lnTo>
                <a:lnTo>
                  <a:pt x="672249" y="546099"/>
                </a:lnTo>
                <a:lnTo>
                  <a:pt x="663892" y="585469"/>
                </a:lnTo>
                <a:lnTo>
                  <a:pt x="640394" y="621029"/>
                </a:lnTo>
                <a:lnTo>
                  <a:pt x="604108" y="646429"/>
                </a:lnTo>
                <a:lnTo>
                  <a:pt x="557390" y="656589"/>
                </a:lnTo>
                <a:lnTo>
                  <a:pt x="729104" y="656589"/>
                </a:lnTo>
                <a:lnTo>
                  <a:pt x="754735" y="596899"/>
                </a:lnTo>
                <a:lnTo>
                  <a:pt x="766125" y="553719"/>
                </a:lnTo>
                <a:lnTo>
                  <a:pt x="770305" y="511809"/>
                </a:lnTo>
                <a:lnTo>
                  <a:pt x="764140" y="469899"/>
                </a:lnTo>
                <a:lnTo>
                  <a:pt x="754645" y="452119"/>
                </a:lnTo>
                <a:close/>
              </a:path>
              <a:path w="863600" h="862330">
                <a:moveTo>
                  <a:pt x="358381" y="462279"/>
                </a:moveTo>
                <a:lnTo>
                  <a:pt x="316124" y="486409"/>
                </a:lnTo>
                <a:lnTo>
                  <a:pt x="275637" y="516889"/>
                </a:lnTo>
                <a:lnTo>
                  <a:pt x="245242" y="551179"/>
                </a:lnTo>
                <a:lnTo>
                  <a:pt x="233260" y="589279"/>
                </a:lnTo>
                <a:lnTo>
                  <a:pt x="235411" y="601979"/>
                </a:lnTo>
                <a:lnTo>
                  <a:pt x="241487" y="612139"/>
                </a:lnTo>
                <a:lnTo>
                  <a:pt x="250920" y="617219"/>
                </a:lnTo>
                <a:lnTo>
                  <a:pt x="263143" y="618489"/>
                </a:lnTo>
                <a:lnTo>
                  <a:pt x="302610" y="603249"/>
                </a:lnTo>
                <a:lnTo>
                  <a:pt x="330231" y="566419"/>
                </a:lnTo>
                <a:lnTo>
                  <a:pt x="348118" y="516889"/>
                </a:lnTo>
                <a:lnTo>
                  <a:pt x="358381" y="462279"/>
                </a:lnTo>
                <a:close/>
              </a:path>
              <a:path w="863600" h="862330">
                <a:moveTo>
                  <a:pt x="553821" y="406399"/>
                </a:moveTo>
                <a:lnTo>
                  <a:pt x="530755" y="416559"/>
                </a:lnTo>
                <a:lnTo>
                  <a:pt x="505677" y="436879"/>
                </a:lnTo>
                <a:lnTo>
                  <a:pt x="485536" y="471169"/>
                </a:lnTo>
                <a:lnTo>
                  <a:pt x="477278" y="519429"/>
                </a:lnTo>
                <a:lnTo>
                  <a:pt x="483104" y="557529"/>
                </a:lnTo>
                <a:lnTo>
                  <a:pt x="499691" y="588009"/>
                </a:lnTo>
                <a:lnTo>
                  <a:pt x="525702" y="610869"/>
                </a:lnTo>
                <a:lnTo>
                  <a:pt x="559803" y="618489"/>
                </a:lnTo>
                <a:lnTo>
                  <a:pt x="587019" y="613409"/>
                </a:lnTo>
                <a:lnTo>
                  <a:pt x="609698" y="598169"/>
                </a:lnTo>
                <a:lnTo>
                  <a:pt x="625429" y="574039"/>
                </a:lnTo>
                <a:lnTo>
                  <a:pt x="625960" y="571499"/>
                </a:lnTo>
                <a:lnTo>
                  <a:pt x="562165" y="571499"/>
                </a:lnTo>
                <a:lnTo>
                  <a:pt x="545543" y="566419"/>
                </a:lnTo>
                <a:lnTo>
                  <a:pt x="532279" y="554989"/>
                </a:lnTo>
                <a:lnTo>
                  <a:pt x="523496" y="538479"/>
                </a:lnTo>
                <a:lnTo>
                  <a:pt x="520318" y="516889"/>
                </a:lnTo>
                <a:lnTo>
                  <a:pt x="525812" y="491489"/>
                </a:lnTo>
                <a:lnTo>
                  <a:pt x="540946" y="471169"/>
                </a:lnTo>
                <a:lnTo>
                  <a:pt x="563706" y="457199"/>
                </a:lnTo>
                <a:lnTo>
                  <a:pt x="592073" y="452119"/>
                </a:lnTo>
                <a:lnTo>
                  <a:pt x="754645" y="452119"/>
                </a:lnTo>
                <a:lnTo>
                  <a:pt x="750576" y="444499"/>
                </a:lnTo>
                <a:lnTo>
                  <a:pt x="737012" y="426719"/>
                </a:lnTo>
                <a:lnTo>
                  <a:pt x="731617" y="408939"/>
                </a:lnTo>
                <a:lnTo>
                  <a:pt x="588046" y="408939"/>
                </a:lnTo>
                <a:lnTo>
                  <a:pt x="564648" y="407669"/>
                </a:lnTo>
                <a:lnTo>
                  <a:pt x="553821" y="406399"/>
                </a:lnTo>
                <a:close/>
              </a:path>
              <a:path w="863600" h="862330">
                <a:moveTo>
                  <a:pt x="589686" y="487679"/>
                </a:moveTo>
                <a:lnTo>
                  <a:pt x="579133" y="488949"/>
                </a:lnTo>
                <a:lnTo>
                  <a:pt x="569807" y="494029"/>
                </a:lnTo>
                <a:lnTo>
                  <a:pt x="562972" y="502919"/>
                </a:lnTo>
                <a:lnTo>
                  <a:pt x="559892" y="513079"/>
                </a:lnTo>
                <a:lnTo>
                  <a:pt x="562202" y="527049"/>
                </a:lnTo>
                <a:lnTo>
                  <a:pt x="568820" y="537209"/>
                </a:lnTo>
                <a:lnTo>
                  <a:pt x="575733" y="546099"/>
                </a:lnTo>
                <a:lnTo>
                  <a:pt x="578929" y="554989"/>
                </a:lnTo>
                <a:lnTo>
                  <a:pt x="578929" y="566419"/>
                </a:lnTo>
                <a:lnTo>
                  <a:pt x="570560" y="571499"/>
                </a:lnTo>
                <a:lnTo>
                  <a:pt x="625960" y="571499"/>
                </a:lnTo>
                <a:lnTo>
                  <a:pt x="631799" y="543559"/>
                </a:lnTo>
                <a:lnTo>
                  <a:pt x="629255" y="523239"/>
                </a:lnTo>
                <a:lnTo>
                  <a:pt x="621506" y="505459"/>
                </a:lnTo>
                <a:lnTo>
                  <a:pt x="608375" y="492759"/>
                </a:lnTo>
                <a:lnTo>
                  <a:pt x="589686" y="487679"/>
                </a:lnTo>
                <a:close/>
              </a:path>
              <a:path w="863600" h="862330">
                <a:moveTo>
                  <a:pt x="812239" y="375919"/>
                </a:moveTo>
                <a:lnTo>
                  <a:pt x="759561" y="375919"/>
                </a:lnTo>
                <a:lnTo>
                  <a:pt x="778790" y="382269"/>
                </a:lnTo>
                <a:lnTo>
                  <a:pt x="794321" y="398779"/>
                </a:lnTo>
                <a:lnTo>
                  <a:pt x="804727" y="425449"/>
                </a:lnTo>
                <a:lnTo>
                  <a:pt x="808445" y="459739"/>
                </a:lnTo>
                <a:lnTo>
                  <a:pt x="808505" y="462279"/>
                </a:lnTo>
                <a:lnTo>
                  <a:pt x="806401" y="496569"/>
                </a:lnTo>
                <a:lnTo>
                  <a:pt x="801474" y="525779"/>
                </a:lnTo>
                <a:lnTo>
                  <a:pt x="796514" y="544829"/>
                </a:lnTo>
                <a:lnTo>
                  <a:pt x="794232" y="553719"/>
                </a:lnTo>
                <a:lnTo>
                  <a:pt x="794499" y="553719"/>
                </a:lnTo>
                <a:lnTo>
                  <a:pt x="796848" y="554989"/>
                </a:lnTo>
                <a:lnTo>
                  <a:pt x="797547" y="554989"/>
                </a:lnTo>
                <a:lnTo>
                  <a:pt x="797725" y="553719"/>
                </a:lnTo>
                <a:lnTo>
                  <a:pt x="800900" y="544829"/>
                </a:lnTo>
                <a:lnTo>
                  <a:pt x="807651" y="518159"/>
                </a:lnTo>
                <a:lnTo>
                  <a:pt x="814243" y="480059"/>
                </a:lnTo>
                <a:lnTo>
                  <a:pt x="816940" y="430529"/>
                </a:lnTo>
                <a:lnTo>
                  <a:pt x="814015" y="386079"/>
                </a:lnTo>
                <a:lnTo>
                  <a:pt x="812239" y="375919"/>
                </a:lnTo>
                <a:close/>
              </a:path>
              <a:path w="863600" h="862330">
                <a:moveTo>
                  <a:pt x="431825" y="45719"/>
                </a:moveTo>
                <a:lnTo>
                  <a:pt x="386017" y="48259"/>
                </a:lnTo>
                <a:lnTo>
                  <a:pt x="340829" y="57149"/>
                </a:lnTo>
                <a:lnTo>
                  <a:pt x="297057" y="69849"/>
                </a:lnTo>
                <a:lnTo>
                  <a:pt x="255499" y="88899"/>
                </a:lnTo>
                <a:lnTo>
                  <a:pt x="216954" y="113029"/>
                </a:lnTo>
                <a:lnTo>
                  <a:pt x="182219" y="142239"/>
                </a:lnTo>
                <a:lnTo>
                  <a:pt x="152092" y="177799"/>
                </a:lnTo>
                <a:lnTo>
                  <a:pt x="127370" y="218439"/>
                </a:lnTo>
                <a:lnTo>
                  <a:pt x="108851" y="265429"/>
                </a:lnTo>
                <a:lnTo>
                  <a:pt x="97486" y="308609"/>
                </a:lnTo>
                <a:lnTo>
                  <a:pt x="93294" y="351789"/>
                </a:lnTo>
                <a:lnTo>
                  <a:pt x="99465" y="393699"/>
                </a:lnTo>
                <a:lnTo>
                  <a:pt x="113042" y="419099"/>
                </a:lnTo>
                <a:lnTo>
                  <a:pt x="126619" y="436879"/>
                </a:lnTo>
                <a:lnTo>
                  <a:pt x="132791" y="457199"/>
                </a:lnTo>
                <a:lnTo>
                  <a:pt x="130488" y="468629"/>
                </a:lnTo>
                <a:lnTo>
                  <a:pt x="124256" y="477519"/>
                </a:lnTo>
                <a:lnTo>
                  <a:pt x="115110" y="483869"/>
                </a:lnTo>
                <a:lnTo>
                  <a:pt x="104063" y="486409"/>
                </a:lnTo>
                <a:lnTo>
                  <a:pt x="255794" y="486409"/>
                </a:lnTo>
                <a:lnTo>
                  <a:pt x="263697" y="480059"/>
                </a:lnTo>
                <a:lnTo>
                  <a:pt x="292911" y="461009"/>
                </a:lnTo>
                <a:lnTo>
                  <a:pt x="325485" y="443229"/>
                </a:lnTo>
                <a:lnTo>
                  <a:pt x="362432" y="424179"/>
                </a:lnTo>
                <a:lnTo>
                  <a:pt x="363438" y="417829"/>
                </a:lnTo>
                <a:lnTo>
                  <a:pt x="318160" y="417829"/>
                </a:lnTo>
                <a:lnTo>
                  <a:pt x="300393" y="414019"/>
                </a:lnTo>
                <a:lnTo>
                  <a:pt x="285427" y="403859"/>
                </a:lnTo>
                <a:lnTo>
                  <a:pt x="274274" y="389889"/>
                </a:lnTo>
                <a:lnTo>
                  <a:pt x="267944" y="373379"/>
                </a:lnTo>
                <a:lnTo>
                  <a:pt x="244635" y="368299"/>
                </a:lnTo>
                <a:lnTo>
                  <a:pt x="225929" y="354329"/>
                </a:lnTo>
                <a:lnTo>
                  <a:pt x="213277" y="335279"/>
                </a:lnTo>
                <a:lnTo>
                  <a:pt x="208127" y="308609"/>
                </a:lnTo>
                <a:lnTo>
                  <a:pt x="210088" y="289559"/>
                </a:lnTo>
                <a:lnTo>
                  <a:pt x="215749" y="273049"/>
                </a:lnTo>
                <a:lnTo>
                  <a:pt x="224774" y="261619"/>
                </a:lnTo>
                <a:lnTo>
                  <a:pt x="236829" y="257809"/>
                </a:lnTo>
                <a:lnTo>
                  <a:pt x="290391" y="257809"/>
                </a:lnTo>
                <a:lnTo>
                  <a:pt x="296205" y="245109"/>
                </a:lnTo>
                <a:lnTo>
                  <a:pt x="327808" y="210819"/>
                </a:lnTo>
                <a:lnTo>
                  <a:pt x="366026" y="198119"/>
                </a:lnTo>
                <a:lnTo>
                  <a:pt x="734651" y="198119"/>
                </a:lnTo>
                <a:lnTo>
                  <a:pt x="720969" y="181609"/>
                </a:lnTo>
                <a:lnTo>
                  <a:pt x="685827" y="151129"/>
                </a:lnTo>
                <a:lnTo>
                  <a:pt x="653510" y="132079"/>
                </a:lnTo>
                <a:lnTo>
                  <a:pt x="406679" y="132079"/>
                </a:lnTo>
                <a:lnTo>
                  <a:pt x="394444" y="129539"/>
                </a:lnTo>
                <a:lnTo>
                  <a:pt x="385013" y="123189"/>
                </a:lnTo>
                <a:lnTo>
                  <a:pt x="378943" y="114299"/>
                </a:lnTo>
                <a:lnTo>
                  <a:pt x="376796" y="102869"/>
                </a:lnTo>
                <a:lnTo>
                  <a:pt x="382644" y="83819"/>
                </a:lnTo>
                <a:lnTo>
                  <a:pt x="399365" y="68579"/>
                </a:lnTo>
                <a:lnTo>
                  <a:pt x="425729" y="58419"/>
                </a:lnTo>
                <a:lnTo>
                  <a:pt x="460501" y="54609"/>
                </a:lnTo>
                <a:lnTo>
                  <a:pt x="509582" y="54609"/>
                </a:lnTo>
                <a:lnTo>
                  <a:pt x="477551" y="48259"/>
                </a:lnTo>
                <a:lnTo>
                  <a:pt x="431825" y="45719"/>
                </a:lnTo>
                <a:close/>
              </a:path>
              <a:path w="863600" h="862330">
                <a:moveTo>
                  <a:pt x="366026" y="401319"/>
                </a:moveTo>
                <a:lnTo>
                  <a:pt x="355179" y="408939"/>
                </a:lnTo>
                <a:lnTo>
                  <a:pt x="342988" y="414019"/>
                </a:lnTo>
                <a:lnTo>
                  <a:pt x="330350" y="416559"/>
                </a:lnTo>
                <a:lnTo>
                  <a:pt x="318160" y="417829"/>
                </a:lnTo>
                <a:lnTo>
                  <a:pt x="363438" y="417829"/>
                </a:lnTo>
                <a:lnTo>
                  <a:pt x="363639" y="416559"/>
                </a:lnTo>
                <a:lnTo>
                  <a:pt x="364807" y="410209"/>
                </a:lnTo>
                <a:lnTo>
                  <a:pt x="366026" y="401319"/>
                </a:lnTo>
                <a:close/>
              </a:path>
              <a:path w="863600" h="862330">
                <a:moveTo>
                  <a:pt x="811129" y="369569"/>
                </a:moveTo>
                <a:lnTo>
                  <a:pt x="585444" y="369569"/>
                </a:lnTo>
                <a:lnTo>
                  <a:pt x="596825" y="370839"/>
                </a:lnTo>
                <a:lnTo>
                  <a:pt x="607968" y="373379"/>
                </a:lnTo>
                <a:lnTo>
                  <a:pt x="616605" y="379729"/>
                </a:lnTo>
                <a:lnTo>
                  <a:pt x="620471" y="388619"/>
                </a:lnTo>
                <a:lnTo>
                  <a:pt x="610994" y="403859"/>
                </a:lnTo>
                <a:lnTo>
                  <a:pt x="588046" y="408939"/>
                </a:lnTo>
                <a:lnTo>
                  <a:pt x="731617" y="408939"/>
                </a:lnTo>
                <a:lnTo>
                  <a:pt x="759561" y="375919"/>
                </a:lnTo>
                <a:lnTo>
                  <a:pt x="812239" y="375919"/>
                </a:lnTo>
                <a:lnTo>
                  <a:pt x="811129" y="369569"/>
                </a:lnTo>
                <a:close/>
              </a:path>
              <a:path w="863600" h="862330">
                <a:moveTo>
                  <a:pt x="494598" y="297179"/>
                </a:moveTo>
                <a:lnTo>
                  <a:pt x="431825" y="297179"/>
                </a:lnTo>
                <a:lnTo>
                  <a:pt x="436587" y="304799"/>
                </a:lnTo>
                <a:lnTo>
                  <a:pt x="436587" y="312419"/>
                </a:lnTo>
                <a:lnTo>
                  <a:pt x="433283" y="326389"/>
                </a:lnTo>
                <a:lnTo>
                  <a:pt x="424938" y="341629"/>
                </a:lnTo>
                <a:lnTo>
                  <a:pt x="413902" y="356869"/>
                </a:lnTo>
                <a:lnTo>
                  <a:pt x="402526" y="369569"/>
                </a:lnTo>
                <a:lnTo>
                  <a:pt x="400324" y="382269"/>
                </a:lnTo>
                <a:lnTo>
                  <a:pt x="398908" y="392429"/>
                </a:lnTo>
                <a:lnTo>
                  <a:pt x="398152" y="400049"/>
                </a:lnTo>
                <a:lnTo>
                  <a:pt x="397929" y="406399"/>
                </a:lnTo>
                <a:lnTo>
                  <a:pt x="426223" y="388619"/>
                </a:lnTo>
                <a:lnTo>
                  <a:pt x="471766" y="359409"/>
                </a:lnTo>
                <a:lnTo>
                  <a:pt x="494017" y="344169"/>
                </a:lnTo>
                <a:lnTo>
                  <a:pt x="492629" y="337819"/>
                </a:lnTo>
                <a:lnTo>
                  <a:pt x="491917" y="330199"/>
                </a:lnTo>
                <a:lnTo>
                  <a:pt x="491707" y="325119"/>
                </a:lnTo>
                <a:lnTo>
                  <a:pt x="491616" y="316229"/>
                </a:lnTo>
                <a:lnTo>
                  <a:pt x="494598" y="297179"/>
                </a:lnTo>
                <a:close/>
              </a:path>
              <a:path w="863600" h="862330">
                <a:moveTo>
                  <a:pt x="577722" y="198119"/>
                </a:moveTo>
                <a:lnTo>
                  <a:pt x="366026" y="198119"/>
                </a:lnTo>
                <a:lnTo>
                  <a:pt x="387514" y="201929"/>
                </a:lnTo>
                <a:lnTo>
                  <a:pt x="399807" y="212089"/>
                </a:lnTo>
                <a:lnTo>
                  <a:pt x="405372" y="224789"/>
                </a:lnTo>
                <a:lnTo>
                  <a:pt x="406679" y="236219"/>
                </a:lnTo>
                <a:lnTo>
                  <a:pt x="397186" y="278129"/>
                </a:lnTo>
                <a:lnTo>
                  <a:pt x="372891" y="318769"/>
                </a:lnTo>
                <a:lnTo>
                  <a:pt x="340071" y="350519"/>
                </a:lnTo>
                <a:lnTo>
                  <a:pt x="305003" y="369569"/>
                </a:lnTo>
                <a:lnTo>
                  <a:pt x="306676" y="374649"/>
                </a:lnTo>
                <a:lnTo>
                  <a:pt x="310245" y="380999"/>
                </a:lnTo>
                <a:lnTo>
                  <a:pt x="316276" y="386079"/>
                </a:lnTo>
                <a:lnTo>
                  <a:pt x="325335" y="388619"/>
                </a:lnTo>
                <a:lnTo>
                  <a:pt x="339247" y="384809"/>
                </a:lnTo>
                <a:lnTo>
                  <a:pt x="353153" y="378459"/>
                </a:lnTo>
                <a:lnTo>
                  <a:pt x="365714" y="368299"/>
                </a:lnTo>
                <a:lnTo>
                  <a:pt x="375589" y="358139"/>
                </a:lnTo>
                <a:lnTo>
                  <a:pt x="381533" y="337819"/>
                </a:lnTo>
                <a:lnTo>
                  <a:pt x="391733" y="318769"/>
                </a:lnTo>
                <a:lnTo>
                  <a:pt x="405516" y="303529"/>
                </a:lnTo>
                <a:lnTo>
                  <a:pt x="422211" y="297179"/>
                </a:lnTo>
                <a:lnTo>
                  <a:pt x="494598" y="297179"/>
                </a:lnTo>
                <a:lnTo>
                  <a:pt x="498175" y="274319"/>
                </a:lnTo>
                <a:lnTo>
                  <a:pt x="516281" y="236219"/>
                </a:lnTo>
                <a:lnTo>
                  <a:pt x="543582" y="208279"/>
                </a:lnTo>
                <a:lnTo>
                  <a:pt x="577722" y="198119"/>
                </a:lnTo>
                <a:close/>
              </a:path>
              <a:path w="863600" h="862330">
                <a:moveTo>
                  <a:pt x="734651" y="198119"/>
                </a:moveTo>
                <a:lnTo>
                  <a:pt x="577722" y="198119"/>
                </a:lnTo>
                <a:lnTo>
                  <a:pt x="595870" y="200659"/>
                </a:lnTo>
                <a:lnTo>
                  <a:pt x="608974" y="209549"/>
                </a:lnTo>
                <a:lnTo>
                  <a:pt x="616920" y="223519"/>
                </a:lnTo>
                <a:lnTo>
                  <a:pt x="619594" y="238759"/>
                </a:lnTo>
                <a:lnTo>
                  <a:pt x="613409" y="267969"/>
                </a:lnTo>
                <a:lnTo>
                  <a:pt x="596123" y="297179"/>
                </a:lnTo>
                <a:lnTo>
                  <a:pt x="569644" y="325119"/>
                </a:lnTo>
                <a:lnTo>
                  <a:pt x="535876" y="351789"/>
                </a:lnTo>
                <a:lnTo>
                  <a:pt x="538983" y="359409"/>
                </a:lnTo>
                <a:lnTo>
                  <a:pt x="542939" y="365759"/>
                </a:lnTo>
                <a:lnTo>
                  <a:pt x="547783" y="370839"/>
                </a:lnTo>
                <a:lnTo>
                  <a:pt x="553554" y="374649"/>
                </a:lnTo>
                <a:lnTo>
                  <a:pt x="556303" y="373379"/>
                </a:lnTo>
                <a:lnTo>
                  <a:pt x="563541" y="370839"/>
                </a:lnTo>
                <a:lnTo>
                  <a:pt x="573759" y="369569"/>
                </a:lnTo>
                <a:lnTo>
                  <a:pt x="811129" y="369569"/>
                </a:lnTo>
                <a:lnTo>
                  <a:pt x="806024" y="340359"/>
                </a:lnTo>
                <a:lnTo>
                  <a:pt x="792845" y="297179"/>
                </a:lnTo>
                <a:lnTo>
                  <a:pt x="774356" y="255269"/>
                </a:lnTo>
                <a:lnTo>
                  <a:pt x="750438" y="217169"/>
                </a:lnTo>
                <a:lnTo>
                  <a:pt x="734651" y="198119"/>
                </a:lnTo>
                <a:close/>
              </a:path>
              <a:path w="863600" h="862330">
                <a:moveTo>
                  <a:pt x="290391" y="257809"/>
                </a:moveTo>
                <a:lnTo>
                  <a:pt x="244017" y="257809"/>
                </a:lnTo>
                <a:lnTo>
                  <a:pt x="246405" y="264159"/>
                </a:lnTo>
                <a:lnTo>
                  <a:pt x="246405" y="267969"/>
                </a:lnTo>
                <a:lnTo>
                  <a:pt x="245472" y="274319"/>
                </a:lnTo>
                <a:lnTo>
                  <a:pt x="243420" y="281939"/>
                </a:lnTo>
                <a:lnTo>
                  <a:pt x="241369" y="293369"/>
                </a:lnTo>
                <a:lnTo>
                  <a:pt x="254559" y="336549"/>
                </a:lnTo>
                <a:lnTo>
                  <a:pt x="266750" y="340359"/>
                </a:lnTo>
                <a:lnTo>
                  <a:pt x="274693" y="292099"/>
                </a:lnTo>
                <a:lnTo>
                  <a:pt x="290391" y="257809"/>
                </a:lnTo>
                <a:close/>
              </a:path>
              <a:path w="863600" h="862330">
                <a:moveTo>
                  <a:pt x="365404" y="229869"/>
                </a:moveTo>
                <a:lnTo>
                  <a:pt x="345544" y="237489"/>
                </a:lnTo>
                <a:lnTo>
                  <a:pt x="325081" y="265429"/>
                </a:lnTo>
                <a:lnTo>
                  <a:pt x="309086" y="302259"/>
                </a:lnTo>
                <a:lnTo>
                  <a:pt x="302628" y="336549"/>
                </a:lnTo>
                <a:lnTo>
                  <a:pt x="333037" y="312419"/>
                </a:lnTo>
                <a:lnTo>
                  <a:pt x="359348" y="279399"/>
                </a:lnTo>
                <a:lnTo>
                  <a:pt x="372992" y="247649"/>
                </a:lnTo>
                <a:lnTo>
                  <a:pt x="365404" y="229869"/>
                </a:lnTo>
                <a:close/>
              </a:path>
              <a:path w="863600" h="862330">
                <a:moveTo>
                  <a:pt x="580034" y="231139"/>
                </a:moveTo>
                <a:lnTo>
                  <a:pt x="564355" y="233679"/>
                </a:lnTo>
                <a:lnTo>
                  <a:pt x="547555" y="252729"/>
                </a:lnTo>
                <a:lnTo>
                  <a:pt x="534159" y="283209"/>
                </a:lnTo>
                <a:lnTo>
                  <a:pt x="528688" y="318769"/>
                </a:lnTo>
                <a:lnTo>
                  <a:pt x="554758" y="293369"/>
                </a:lnTo>
                <a:lnTo>
                  <a:pt x="575568" y="266699"/>
                </a:lnTo>
                <a:lnTo>
                  <a:pt x="585775" y="245109"/>
                </a:lnTo>
                <a:lnTo>
                  <a:pt x="580034" y="231139"/>
                </a:lnTo>
                <a:close/>
              </a:path>
              <a:path w="863600" h="862330">
                <a:moveTo>
                  <a:pt x="510743" y="92709"/>
                </a:moveTo>
                <a:lnTo>
                  <a:pt x="469772" y="99059"/>
                </a:lnTo>
                <a:lnTo>
                  <a:pt x="444823" y="111759"/>
                </a:lnTo>
                <a:lnTo>
                  <a:pt x="426818" y="125729"/>
                </a:lnTo>
                <a:lnTo>
                  <a:pt x="406679" y="132079"/>
                </a:lnTo>
                <a:lnTo>
                  <a:pt x="653510" y="132079"/>
                </a:lnTo>
                <a:lnTo>
                  <a:pt x="644892" y="126999"/>
                </a:lnTo>
                <a:lnTo>
                  <a:pt x="598042" y="107949"/>
                </a:lnTo>
                <a:lnTo>
                  <a:pt x="575495" y="101599"/>
                </a:lnTo>
                <a:lnTo>
                  <a:pt x="553950" y="96519"/>
                </a:lnTo>
                <a:lnTo>
                  <a:pt x="532625" y="93979"/>
                </a:lnTo>
                <a:lnTo>
                  <a:pt x="510743" y="92709"/>
                </a:lnTo>
                <a:close/>
              </a:path>
              <a:path w="863600" h="862330">
                <a:moveTo>
                  <a:pt x="509582" y="54609"/>
                </a:moveTo>
                <a:lnTo>
                  <a:pt x="460501" y="54609"/>
                </a:lnTo>
                <a:lnTo>
                  <a:pt x="498024" y="57149"/>
                </a:lnTo>
                <a:lnTo>
                  <a:pt x="526945" y="62229"/>
                </a:lnTo>
                <a:lnTo>
                  <a:pt x="545669" y="67309"/>
                </a:lnTo>
                <a:lnTo>
                  <a:pt x="552602" y="69849"/>
                </a:lnTo>
                <a:lnTo>
                  <a:pt x="553732" y="69849"/>
                </a:lnTo>
                <a:lnTo>
                  <a:pt x="554608" y="67309"/>
                </a:lnTo>
                <a:lnTo>
                  <a:pt x="554189" y="66039"/>
                </a:lnTo>
                <a:lnTo>
                  <a:pt x="553821" y="66039"/>
                </a:lnTo>
                <a:lnTo>
                  <a:pt x="542842" y="62229"/>
                </a:lnTo>
                <a:lnTo>
                  <a:pt x="515988" y="55879"/>
                </a:lnTo>
                <a:lnTo>
                  <a:pt x="509582" y="54609"/>
                </a:lnTo>
                <a:close/>
              </a:path>
            </a:pathLst>
          </a:custGeom>
          <a:solidFill>
            <a:srgbClr val="FFFFFF"/>
          </a:solidFill>
        </p:spPr>
        <p:txBody>
          <a:bodyPr wrap="square" lIns="0" tIns="0" rIns="0" bIns="0" rtlCol="0"/>
          <a:lstStyle/>
          <a:p>
            <a:endParaRPr sz="1266"/>
          </a:p>
        </p:txBody>
      </p:sp>
      <p:sp>
        <p:nvSpPr>
          <p:cNvPr id="2" name="Title 1"/>
          <p:cNvSpPr>
            <a:spLocks noGrp="1"/>
          </p:cNvSpPr>
          <p:nvPr>
            <p:ph type="title"/>
          </p:nvPr>
        </p:nvSpPr>
        <p:spPr>
          <a:xfrm>
            <a:off x="457200" y="286305"/>
            <a:ext cx="11279717" cy="575081"/>
          </a:xfrm>
        </p:spPr>
        <p:txBody>
          <a:bodyPr/>
          <a:lstStyle/>
          <a:p>
            <a:r>
              <a:rPr lang="en-US" sz="3600" dirty="0">
                <a:solidFill>
                  <a:schemeClr val="bg1"/>
                </a:solidFill>
              </a:rPr>
              <a:t>Team Structure by Roles and Skill Sets </a:t>
            </a:r>
          </a:p>
        </p:txBody>
      </p:sp>
      <p:graphicFrame>
        <p:nvGraphicFramePr>
          <p:cNvPr id="3" name="Table 2"/>
          <p:cNvGraphicFramePr>
            <a:graphicFrameLocks noGrp="1"/>
          </p:cNvGraphicFramePr>
          <p:nvPr>
            <p:extLst>
              <p:ext uri="{D42A27DB-BD31-4B8C-83A1-F6EECF244321}">
                <p14:modId xmlns:p14="http://schemas.microsoft.com/office/powerpoint/2010/main" val="443163189"/>
              </p:ext>
            </p:extLst>
          </p:nvPr>
        </p:nvGraphicFramePr>
        <p:xfrm>
          <a:off x="140677" y="914399"/>
          <a:ext cx="11904786" cy="5699760"/>
        </p:xfrm>
        <a:graphic>
          <a:graphicData uri="http://schemas.openxmlformats.org/drawingml/2006/table">
            <a:tbl>
              <a:tblPr firstRow="1" bandRow="1">
                <a:tableStyleId>{5940675A-B579-460E-94D1-54222C63F5DA}</a:tableStyleId>
              </a:tblPr>
              <a:tblGrid>
                <a:gridCol w="1238960">
                  <a:extLst>
                    <a:ext uri="{9D8B030D-6E8A-4147-A177-3AD203B41FA5}">
                      <a16:colId xmlns:a16="http://schemas.microsoft.com/office/drawing/2014/main" val="575166441"/>
                    </a:ext>
                  </a:extLst>
                </a:gridCol>
                <a:gridCol w="2621565">
                  <a:extLst>
                    <a:ext uri="{9D8B030D-6E8A-4147-A177-3AD203B41FA5}">
                      <a16:colId xmlns:a16="http://schemas.microsoft.com/office/drawing/2014/main" val="1492189147"/>
                    </a:ext>
                  </a:extLst>
                </a:gridCol>
                <a:gridCol w="8044261">
                  <a:extLst>
                    <a:ext uri="{9D8B030D-6E8A-4147-A177-3AD203B41FA5}">
                      <a16:colId xmlns:a16="http://schemas.microsoft.com/office/drawing/2014/main" val="684733766"/>
                    </a:ext>
                  </a:extLst>
                </a:gridCol>
              </a:tblGrid>
              <a:tr h="372338">
                <a:tc>
                  <a:txBody>
                    <a:bodyPr/>
                    <a:lstStyle/>
                    <a:p>
                      <a:r>
                        <a:rPr lang="en-US" sz="1600" b="1" dirty="0">
                          <a:solidFill>
                            <a:schemeClr val="bg1"/>
                          </a:solidFill>
                        </a:rPr>
                        <a:t>Role</a:t>
                      </a:r>
                      <a:endParaRPr lang="en-US" b="1" dirty="0">
                        <a:solidFill>
                          <a:schemeClr val="bg1"/>
                        </a:solidFill>
                      </a:endParaRPr>
                    </a:p>
                  </a:txBody>
                  <a:tcPr>
                    <a:solidFill>
                      <a:srgbClr val="5881DD"/>
                    </a:solidFill>
                  </a:tcPr>
                </a:tc>
                <a:tc>
                  <a:txBody>
                    <a:bodyPr/>
                    <a:lstStyle/>
                    <a:p>
                      <a:pPr marL="0" algn="l" defTabSz="914400" rtl="0" eaLnBrk="1" latinLnBrk="0" hangingPunct="1"/>
                      <a:r>
                        <a:rPr lang="en-US" sz="1600" b="1" kern="1200" dirty="0">
                          <a:solidFill>
                            <a:schemeClr val="bg1"/>
                          </a:solidFill>
                          <a:latin typeface="+mn-lt"/>
                          <a:ea typeface="+mn-ea"/>
                          <a:cs typeface="+mn-cs"/>
                        </a:rPr>
                        <a:t>Responsibilities and Locations</a:t>
                      </a:r>
                    </a:p>
                  </a:txBody>
                  <a:tcPr>
                    <a:solidFill>
                      <a:srgbClr val="5881DD"/>
                    </a:solidFill>
                  </a:tcPr>
                </a:tc>
                <a:tc>
                  <a:txBody>
                    <a:bodyPr/>
                    <a:lstStyle/>
                    <a:p>
                      <a:r>
                        <a:rPr lang="en-US" sz="1600" b="1" kern="1200" dirty="0">
                          <a:solidFill>
                            <a:schemeClr val="bg1"/>
                          </a:solidFill>
                          <a:latin typeface="+mn-lt"/>
                          <a:ea typeface="+mn-ea"/>
                          <a:cs typeface="+mn-cs"/>
                        </a:rPr>
                        <a:t>Skill Sets and Experience</a:t>
                      </a:r>
                    </a:p>
                  </a:txBody>
                  <a:tcPr>
                    <a:solidFill>
                      <a:srgbClr val="5881DD"/>
                    </a:solidFill>
                  </a:tcPr>
                </a:tc>
                <a:extLst>
                  <a:ext uri="{0D108BD9-81ED-4DB2-BD59-A6C34878D82A}">
                    <a16:rowId xmlns:a16="http://schemas.microsoft.com/office/drawing/2014/main" val="1798971401"/>
                  </a:ext>
                </a:extLst>
              </a:tr>
              <a:tr h="209374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rgbClr val="5881DD"/>
                          </a:solidFill>
                          <a:effectLst/>
                          <a:latin typeface="+mn-lt"/>
                          <a:ea typeface="+mn-ea"/>
                          <a:cs typeface="+mn-cs"/>
                        </a:rPr>
                        <a:t>Microservices Architect</a:t>
                      </a:r>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rgbClr val="5881DD"/>
                          </a:solidFill>
                          <a:effectLst/>
                          <a:latin typeface="+mn-lt"/>
                          <a:ea typeface="+mn-ea"/>
                          <a:cs typeface="+mn-cs"/>
                        </a:rPr>
                        <a:t>Responsibilities:</a:t>
                      </a:r>
                      <a:r>
                        <a:rPr lang="en-US" sz="1200" b="0" kern="1200" dirty="0">
                          <a:solidFill>
                            <a:srgbClr val="5881DD"/>
                          </a:solidFill>
                          <a:effectLst/>
                          <a:latin typeface="+mn-lt"/>
                          <a:ea typeface="+mn-ea"/>
                          <a:cs typeface="+mn-cs"/>
                        </a:rPr>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rgbClr val="5881DD"/>
                          </a:solidFill>
                          <a:effectLst/>
                          <a:latin typeface="+mn-lt"/>
                          <a:ea typeface="+mn-ea"/>
                          <a:cs typeface="+mn-cs"/>
                        </a:rPr>
                        <a:t>Provide Cloud, Microservices, and Java design and development best practices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rgbClr val="5881DD"/>
                          </a:solidFill>
                          <a:effectLst/>
                          <a:latin typeface="+mn-lt"/>
                          <a:ea typeface="+mn-ea"/>
                          <a:cs typeface="+mn-cs"/>
                        </a:rPr>
                        <a:t>Provide Subject Matter Expertise in Microservices development and deployment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rgbClr val="5881DD"/>
                          </a:solidFill>
                          <a:effectLst/>
                          <a:latin typeface="+mn-lt"/>
                          <a:ea typeface="+mn-ea"/>
                          <a:cs typeface="+mn-cs"/>
                        </a:rPr>
                        <a:t>Location: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rgbClr val="5881DD"/>
                          </a:solidFill>
                          <a:effectLst/>
                          <a:latin typeface="+mn-lt"/>
                          <a:ea typeface="+mn-ea"/>
                          <a:cs typeface="+mn-cs"/>
                        </a:rPr>
                        <a:t>1 Resource On-Site supported additionally from UST Cloud Architecture practices</a:t>
                      </a:r>
                      <a:endParaRPr lang="en-US" sz="1200" dirty="0">
                        <a:solidFill>
                          <a:srgbClr val="5881DD"/>
                        </a:solidFill>
                      </a:endParaRPr>
                    </a:p>
                  </a:txBody>
                  <a:tcPr/>
                </a:tc>
                <a:tc>
                  <a:txBody>
                    <a:bodyPr/>
                    <a:lstStyle/>
                    <a:p>
                      <a:r>
                        <a:rPr lang="en-US" sz="1200" b="0" i="1" kern="1200" dirty="0">
                          <a:solidFill>
                            <a:srgbClr val="5881DD"/>
                          </a:solidFill>
                          <a:effectLst/>
                          <a:latin typeface="+mn-lt"/>
                          <a:ea typeface="+mn-ea"/>
                          <a:cs typeface="+mn-cs"/>
                        </a:rPr>
                        <a:t>Key role – master of everything</a:t>
                      </a:r>
                    </a:p>
                    <a:p>
                      <a:pPr marL="171450" lvl="0" indent="-171450">
                        <a:buFont typeface="Arial" panose="020B0604020202020204" pitchFamily="34" charset="0"/>
                        <a:buChar char="•"/>
                      </a:pPr>
                      <a:r>
                        <a:rPr lang="en-US" sz="1200" b="0" kern="1200" dirty="0">
                          <a:solidFill>
                            <a:srgbClr val="5881DD"/>
                          </a:solidFill>
                          <a:effectLst/>
                          <a:latin typeface="+mn-lt"/>
                          <a:ea typeface="+mn-ea"/>
                          <a:cs typeface="+mn-cs"/>
                        </a:rPr>
                        <a:t>Must have minimum 10 years of IT experience</a:t>
                      </a:r>
                    </a:p>
                    <a:p>
                      <a:pPr marL="171450" lvl="0" indent="-171450">
                        <a:buFont typeface="Arial" panose="020B0604020202020204" pitchFamily="34" charset="0"/>
                        <a:buChar char="•"/>
                      </a:pPr>
                      <a:r>
                        <a:rPr lang="en-US" sz="1200" b="0" kern="1200" dirty="0">
                          <a:solidFill>
                            <a:srgbClr val="5881DD"/>
                          </a:solidFill>
                          <a:effectLst/>
                          <a:latin typeface="+mn-lt"/>
                          <a:ea typeface="+mn-ea"/>
                          <a:cs typeface="+mn-cs"/>
                        </a:rPr>
                        <a:t>Cloud Foundry expertise</a:t>
                      </a:r>
                    </a:p>
                    <a:p>
                      <a:pPr marL="171450" lvl="0" indent="-171450">
                        <a:buFont typeface="Arial" panose="020B0604020202020204" pitchFamily="34" charset="0"/>
                        <a:buChar char="•"/>
                      </a:pPr>
                      <a:r>
                        <a:rPr lang="en-US" sz="1200" b="0" kern="1200" dirty="0">
                          <a:solidFill>
                            <a:srgbClr val="5881DD"/>
                          </a:solidFill>
                          <a:effectLst/>
                          <a:latin typeface="+mn-lt"/>
                          <a:ea typeface="+mn-ea"/>
                          <a:cs typeface="+mn-cs"/>
                        </a:rPr>
                        <a:t>Expert level at Bounded Contexts</a:t>
                      </a:r>
                    </a:p>
                    <a:p>
                      <a:pPr marL="171450" lvl="0" indent="-171450">
                        <a:buFont typeface="Arial" panose="020B0604020202020204" pitchFamily="34" charset="0"/>
                        <a:buChar char="•"/>
                      </a:pPr>
                      <a:r>
                        <a:rPr lang="en-US" sz="1200" b="0" kern="1200" dirty="0">
                          <a:solidFill>
                            <a:srgbClr val="5881DD"/>
                          </a:solidFill>
                          <a:effectLst/>
                          <a:latin typeface="+mn-lt"/>
                          <a:ea typeface="+mn-ea"/>
                          <a:cs typeface="+mn-cs"/>
                        </a:rPr>
                        <a:t>Expert level Java EE. Java EE certification preferred</a:t>
                      </a:r>
                    </a:p>
                    <a:p>
                      <a:pPr marL="171450" lvl="0" indent="-171450">
                        <a:buFont typeface="Arial" panose="020B0604020202020204" pitchFamily="34" charset="0"/>
                        <a:buChar char="•"/>
                      </a:pPr>
                      <a:r>
                        <a:rPr lang="en-US" sz="1200" b="0" kern="1200" dirty="0">
                          <a:solidFill>
                            <a:srgbClr val="5881DD"/>
                          </a:solidFill>
                          <a:effectLst/>
                          <a:latin typeface="+mn-lt"/>
                          <a:ea typeface="+mn-ea"/>
                          <a:cs typeface="+mn-cs"/>
                        </a:rPr>
                        <a:t>Must be familiar with Python, PHP, HTML5, and AngularJS</a:t>
                      </a:r>
                    </a:p>
                    <a:p>
                      <a:pPr marL="171450" lvl="0" indent="-171450">
                        <a:buFont typeface="Arial" panose="020B0604020202020204" pitchFamily="34" charset="0"/>
                        <a:buChar char="•"/>
                      </a:pPr>
                      <a:r>
                        <a:rPr lang="en-US" sz="1200" b="0" kern="1200" dirty="0">
                          <a:solidFill>
                            <a:srgbClr val="5881DD"/>
                          </a:solidFill>
                          <a:effectLst/>
                          <a:latin typeface="+mn-lt"/>
                          <a:ea typeface="+mn-ea"/>
                          <a:cs typeface="+mn-cs"/>
                        </a:rPr>
                        <a:t>Expert level at modern software paradigm, e.g., single page applications</a:t>
                      </a:r>
                    </a:p>
                    <a:p>
                      <a:pPr marL="171450" lvl="0" indent="-171450">
                        <a:buFont typeface="Arial" panose="020B0604020202020204" pitchFamily="34" charset="0"/>
                        <a:buChar char="•"/>
                      </a:pPr>
                      <a:r>
                        <a:rPr lang="en-US" sz="1200" b="0" kern="1200" dirty="0">
                          <a:solidFill>
                            <a:srgbClr val="5881DD"/>
                          </a:solidFill>
                          <a:effectLst/>
                          <a:latin typeface="+mn-lt"/>
                          <a:ea typeface="+mn-ea"/>
                          <a:cs typeface="+mn-cs"/>
                        </a:rPr>
                        <a:t>Must have solid understanding of 12 factor principle and self-contained systems (SCS)</a:t>
                      </a:r>
                    </a:p>
                    <a:p>
                      <a:pPr marL="171450" lvl="0" indent="-171450">
                        <a:buFont typeface="Arial" panose="020B0604020202020204" pitchFamily="34" charset="0"/>
                        <a:buChar char="•"/>
                      </a:pPr>
                      <a:r>
                        <a:rPr lang="en-US" sz="1200" b="0" kern="1200" dirty="0">
                          <a:solidFill>
                            <a:srgbClr val="5881DD"/>
                          </a:solidFill>
                          <a:effectLst/>
                          <a:latin typeface="+mn-lt"/>
                          <a:ea typeface="+mn-ea"/>
                          <a:cs typeface="+mn-cs"/>
                        </a:rPr>
                        <a:t>Expert level DevOps Automation - automate continuous integration and enable continuous delivery - build/deployment automation</a:t>
                      </a:r>
                    </a:p>
                    <a:p>
                      <a:pPr marL="171450" lvl="0" indent="-171450">
                        <a:buFont typeface="Arial" panose="020B0604020202020204" pitchFamily="34" charset="0"/>
                        <a:buChar char="•"/>
                      </a:pPr>
                      <a:r>
                        <a:rPr lang="en-US" sz="1200" b="0" kern="1200" dirty="0">
                          <a:solidFill>
                            <a:srgbClr val="5881DD"/>
                          </a:solidFill>
                          <a:effectLst/>
                          <a:latin typeface="+mn-lt"/>
                          <a:ea typeface="+mn-ea"/>
                          <a:cs typeface="+mn-cs"/>
                        </a:rPr>
                        <a:t>Must be able to development reusable frameworks, components, and templates</a:t>
                      </a:r>
                    </a:p>
                    <a:p>
                      <a:pPr marL="171450" lvl="0" indent="-171450">
                        <a:buFont typeface="Arial" panose="020B0604020202020204" pitchFamily="34" charset="0"/>
                        <a:buChar char="•"/>
                      </a:pPr>
                      <a:r>
                        <a:rPr lang="en-US" sz="1200" b="0" kern="1200" dirty="0">
                          <a:solidFill>
                            <a:srgbClr val="5881DD"/>
                          </a:solidFill>
                          <a:effectLst/>
                          <a:latin typeface="+mn-lt"/>
                          <a:ea typeface="+mn-ea"/>
                          <a:cs typeface="+mn-cs"/>
                        </a:rPr>
                        <a:t>Must be able to recognize the structural and behavior patterns and have the judgment to apply the appropriate solution patterns</a:t>
                      </a:r>
                    </a:p>
                    <a:p>
                      <a:pPr marL="171450" lvl="0" indent="-171450">
                        <a:buFont typeface="Arial" panose="020B0604020202020204" pitchFamily="34" charset="0"/>
                        <a:buChar char="•"/>
                      </a:pPr>
                      <a:r>
                        <a:rPr lang="en-US" sz="1200" b="0" kern="1200" dirty="0">
                          <a:solidFill>
                            <a:srgbClr val="5881DD"/>
                          </a:solidFill>
                          <a:effectLst/>
                          <a:latin typeface="+mn-lt"/>
                          <a:ea typeface="+mn-ea"/>
                          <a:cs typeface="+mn-cs"/>
                        </a:rPr>
                        <a:t>Must be competent in agile development and team tools setup and configurations</a:t>
                      </a:r>
                    </a:p>
                    <a:p>
                      <a:pPr marL="171450" lvl="0" indent="-171450">
                        <a:buFont typeface="Arial" panose="020B0604020202020204" pitchFamily="34" charset="0"/>
                        <a:buChar char="•"/>
                      </a:pPr>
                      <a:r>
                        <a:rPr lang="en-US" sz="1200" b="0" kern="1200" dirty="0">
                          <a:solidFill>
                            <a:srgbClr val="5881DD"/>
                          </a:solidFill>
                          <a:effectLst/>
                          <a:latin typeface="+mn-lt"/>
                          <a:ea typeface="+mn-ea"/>
                          <a:cs typeface="+mn-cs"/>
                        </a:rPr>
                        <a:t>Define requirements/Acceptance Criteria definition &amp; refinement for early sprints</a:t>
                      </a:r>
                    </a:p>
                    <a:p>
                      <a:pPr marL="171450" lvl="0" indent="-171450">
                        <a:buFont typeface="Arial" panose="020B0604020202020204" pitchFamily="34" charset="0"/>
                        <a:buChar char="•"/>
                      </a:pPr>
                      <a:r>
                        <a:rPr lang="en-US" sz="1200" b="0" kern="1200" dirty="0">
                          <a:solidFill>
                            <a:srgbClr val="5881DD"/>
                          </a:solidFill>
                          <a:effectLst/>
                          <a:latin typeface="+mn-lt"/>
                          <a:ea typeface="+mn-ea"/>
                          <a:cs typeface="+mn-cs"/>
                        </a:rPr>
                        <a:t>Identify development tools, standards, and guidelines</a:t>
                      </a:r>
                    </a:p>
                    <a:p>
                      <a:pPr marL="171450" lvl="0" indent="-171450">
                        <a:buFont typeface="Arial" panose="020B0604020202020204" pitchFamily="34" charset="0"/>
                        <a:buChar char="•"/>
                      </a:pPr>
                      <a:r>
                        <a:rPr lang="en-US" sz="1200" b="0" kern="1200" dirty="0">
                          <a:solidFill>
                            <a:srgbClr val="5881DD"/>
                          </a:solidFill>
                          <a:effectLst/>
                          <a:latin typeface="+mn-lt"/>
                          <a:ea typeface="+mn-ea"/>
                          <a:cs typeface="+mn-cs"/>
                        </a:rPr>
                        <a:t>Setup tools, assets, APIs repositories</a:t>
                      </a:r>
                    </a:p>
                    <a:p>
                      <a:pPr marL="171450" indent="-171450">
                        <a:buFont typeface="Arial" panose="020B0604020202020204" pitchFamily="34" charset="0"/>
                        <a:buChar char="•"/>
                      </a:pPr>
                      <a:r>
                        <a:rPr lang="en-US" sz="1200" b="0" kern="1200" dirty="0">
                          <a:solidFill>
                            <a:srgbClr val="5881DD"/>
                          </a:solidFill>
                          <a:effectLst/>
                          <a:latin typeface="+mn-lt"/>
                          <a:ea typeface="+mn-ea"/>
                          <a:cs typeface="+mn-cs"/>
                        </a:rPr>
                        <a:t>Must have great communication skills to all levels of stakeholders</a:t>
                      </a:r>
                    </a:p>
                  </a:txBody>
                  <a:tcPr/>
                </a:tc>
                <a:extLst>
                  <a:ext uri="{0D108BD9-81ED-4DB2-BD59-A6C34878D82A}">
                    <a16:rowId xmlns:a16="http://schemas.microsoft.com/office/drawing/2014/main" val="1177118147"/>
                  </a:ext>
                </a:extLst>
              </a:tr>
              <a:tr h="137101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rgbClr val="5881DD"/>
                          </a:solidFill>
                          <a:effectLst/>
                          <a:latin typeface="+mn-lt"/>
                          <a:ea typeface="+mn-ea"/>
                          <a:cs typeface="+mn-cs"/>
                        </a:rPr>
                        <a:t>Technical Product Owner</a:t>
                      </a: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kern="1200" dirty="0">
                          <a:solidFill>
                            <a:srgbClr val="5881DD"/>
                          </a:solidFill>
                          <a:effectLst/>
                          <a:latin typeface="+mn-lt"/>
                          <a:ea typeface="+mn-ea"/>
                          <a:cs typeface="+mn-cs"/>
                        </a:rPr>
                        <a:t>Responsibilities: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rgbClr val="5881DD"/>
                          </a:solidFill>
                          <a:effectLst/>
                          <a:latin typeface="+mn-lt"/>
                          <a:ea typeface="+mn-ea"/>
                          <a:cs typeface="+mn-cs"/>
                        </a:rPr>
                        <a:t>Iteration planning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rgbClr val="5881DD"/>
                          </a:solidFill>
                          <a:effectLst/>
                          <a:latin typeface="+mn-lt"/>
                          <a:ea typeface="+mn-ea"/>
                          <a:cs typeface="+mn-cs"/>
                        </a:rPr>
                        <a:t>Manages and coordinates the backlog and implementation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rgbClr val="5881DD"/>
                          </a:solidFill>
                          <a:effectLst/>
                          <a:latin typeface="+mn-lt"/>
                          <a:ea typeface="+mn-ea"/>
                          <a:cs typeface="+mn-cs"/>
                        </a:rPr>
                        <a:t>User Story elaboration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kern="1200" dirty="0">
                          <a:solidFill>
                            <a:srgbClr val="5881DD"/>
                          </a:solidFill>
                          <a:effectLst/>
                          <a:latin typeface="+mn-lt"/>
                          <a:ea typeface="+mn-ea"/>
                          <a:cs typeface="+mn-cs"/>
                        </a:rPr>
                        <a:t>Location:</a:t>
                      </a:r>
                      <a:r>
                        <a:rPr lang="en-US" sz="1200" b="0" kern="1200" dirty="0">
                          <a:solidFill>
                            <a:srgbClr val="5881DD"/>
                          </a:solidFill>
                          <a:effectLst/>
                          <a:latin typeface="+mn-lt"/>
                          <a:ea typeface="+mn-ea"/>
                          <a:cs typeface="+mn-cs"/>
                        </a:rPr>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rgbClr val="5881DD"/>
                          </a:solidFill>
                          <a:effectLst/>
                          <a:latin typeface="+mn-lt"/>
                          <a:ea typeface="+mn-ea"/>
                          <a:cs typeface="+mn-cs"/>
                        </a:rPr>
                        <a:t>1 Resource On-Site</a:t>
                      </a:r>
                    </a:p>
                  </a:txBody>
                  <a:tcPr/>
                </a:tc>
                <a:tc>
                  <a:txBody>
                    <a:bodyPr/>
                    <a:lstStyle/>
                    <a:p>
                      <a:pPr marL="171450" lvl="0" indent="-171450" algn="l" defTabSz="914400" rtl="0" eaLnBrk="1" latinLnBrk="0" hangingPunct="1">
                        <a:buFont typeface="Arial" panose="020B0604020202020204" pitchFamily="34" charset="0"/>
                        <a:buChar char="•"/>
                      </a:pPr>
                      <a:r>
                        <a:rPr lang="en-US" sz="1200" b="0" kern="1200" dirty="0">
                          <a:solidFill>
                            <a:srgbClr val="5881DD"/>
                          </a:solidFill>
                          <a:effectLst/>
                          <a:latin typeface="+mn-lt"/>
                          <a:ea typeface="+mn-ea"/>
                          <a:cs typeface="+mn-cs"/>
                        </a:rPr>
                        <a:t>Must have 8-10 years IT experience</a:t>
                      </a:r>
                    </a:p>
                    <a:p>
                      <a:pPr marL="171450" lvl="0" indent="-171450" algn="l" defTabSz="914400" rtl="0" eaLnBrk="1" latinLnBrk="0" hangingPunct="1">
                        <a:buFont typeface="Arial" panose="020B0604020202020204" pitchFamily="34" charset="0"/>
                        <a:buChar char="•"/>
                      </a:pPr>
                      <a:r>
                        <a:rPr lang="en-US" sz="1200" b="0" kern="1200" dirty="0">
                          <a:solidFill>
                            <a:srgbClr val="5881DD"/>
                          </a:solidFill>
                          <a:effectLst/>
                          <a:latin typeface="+mn-lt"/>
                          <a:ea typeface="+mn-ea"/>
                          <a:cs typeface="+mn-cs"/>
                        </a:rPr>
                        <a:t>Must have expert level knowledge of agile development</a:t>
                      </a:r>
                    </a:p>
                    <a:p>
                      <a:pPr marL="171450" lvl="0" indent="-171450" algn="l" defTabSz="914400" rtl="0" eaLnBrk="1" latinLnBrk="0" hangingPunct="1">
                        <a:buFont typeface="Arial" panose="020B0604020202020204" pitchFamily="34" charset="0"/>
                        <a:buChar char="•"/>
                      </a:pPr>
                      <a:r>
                        <a:rPr lang="en-US" sz="1200" b="0" kern="1200" dirty="0">
                          <a:solidFill>
                            <a:srgbClr val="5881DD"/>
                          </a:solidFill>
                          <a:effectLst/>
                          <a:latin typeface="+mn-lt"/>
                          <a:ea typeface="+mn-ea"/>
                          <a:cs typeface="+mn-cs"/>
                        </a:rPr>
                        <a:t>Must have experience with Cloud Foundry, Java EE, DevOps, CI/CD</a:t>
                      </a:r>
                    </a:p>
                    <a:p>
                      <a:pPr marL="171450" lvl="0" indent="-171450" algn="l" defTabSz="914400" rtl="0" eaLnBrk="1" latinLnBrk="0" hangingPunct="1">
                        <a:buFont typeface="Arial" panose="020B0604020202020204" pitchFamily="34" charset="0"/>
                        <a:buChar char="•"/>
                      </a:pPr>
                      <a:r>
                        <a:rPr lang="en-US" sz="1200" b="0" kern="1200" dirty="0">
                          <a:solidFill>
                            <a:srgbClr val="5881DD"/>
                          </a:solidFill>
                          <a:effectLst/>
                          <a:latin typeface="+mn-lt"/>
                          <a:ea typeface="+mn-ea"/>
                          <a:cs typeface="+mn-cs"/>
                        </a:rPr>
                        <a:t>Must be familiar with Python, PHP, HTML5, and AngularJS</a:t>
                      </a:r>
                    </a:p>
                    <a:p>
                      <a:pPr marL="171450" lvl="0" indent="-171450" algn="l" defTabSz="914400" rtl="0" eaLnBrk="1" latinLnBrk="0" hangingPunct="1">
                        <a:buFont typeface="Arial" panose="020B0604020202020204" pitchFamily="34" charset="0"/>
                        <a:buChar char="•"/>
                      </a:pPr>
                      <a:r>
                        <a:rPr lang="en-US" sz="1200" b="0" kern="1200" dirty="0">
                          <a:solidFill>
                            <a:srgbClr val="5881DD"/>
                          </a:solidFill>
                          <a:effectLst/>
                          <a:latin typeface="+mn-lt"/>
                          <a:ea typeface="+mn-ea"/>
                          <a:cs typeface="+mn-cs"/>
                        </a:rPr>
                        <a:t>Must be a team builder,</a:t>
                      </a:r>
                      <a:r>
                        <a:rPr lang="en-US" sz="1200" b="0" kern="1200" baseline="0" dirty="0">
                          <a:solidFill>
                            <a:srgbClr val="5881DD"/>
                          </a:solidFill>
                          <a:effectLst/>
                          <a:latin typeface="+mn-lt"/>
                          <a:ea typeface="+mn-ea"/>
                          <a:cs typeface="+mn-cs"/>
                        </a:rPr>
                        <a:t> </a:t>
                      </a:r>
                      <a:r>
                        <a:rPr lang="en-US" sz="1200" b="0" kern="1200" dirty="0">
                          <a:solidFill>
                            <a:srgbClr val="5881DD"/>
                          </a:solidFill>
                          <a:effectLst/>
                          <a:latin typeface="+mn-lt"/>
                          <a:ea typeface="+mn-ea"/>
                          <a:cs typeface="+mn-cs"/>
                        </a:rPr>
                        <a:t>team enabler, and conflict competent</a:t>
                      </a:r>
                    </a:p>
                    <a:p>
                      <a:pPr marL="171450" lvl="0" indent="-171450" algn="l" defTabSz="914400" rtl="0" eaLnBrk="1" latinLnBrk="0" hangingPunct="1">
                        <a:buFont typeface="Arial" panose="020B0604020202020204" pitchFamily="34" charset="0"/>
                        <a:buChar char="•"/>
                      </a:pPr>
                      <a:r>
                        <a:rPr lang="en-US" sz="1200" b="0" kern="1200" dirty="0">
                          <a:solidFill>
                            <a:srgbClr val="5881DD"/>
                          </a:solidFill>
                          <a:effectLst/>
                          <a:latin typeface="+mn-lt"/>
                          <a:ea typeface="+mn-ea"/>
                          <a:cs typeface="+mn-cs"/>
                        </a:rPr>
                        <a:t>Must possess organizational dynamics awareness and be able to tackle challenging incidents gracefully</a:t>
                      </a:r>
                    </a:p>
                    <a:p>
                      <a:pPr marL="171450" lvl="0" indent="-171450" algn="l" defTabSz="914400" rtl="0" eaLnBrk="1" latinLnBrk="0" hangingPunct="1">
                        <a:buFont typeface="Arial" panose="020B0604020202020204" pitchFamily="34" charset="0"/>
                        <a:buChar char="•"/>
                      </a:pPr>
                      <a:r>
                        <a:rPr lang="en-US" sz="1200" b="0" kern="1200" dirty="0">
                          <a:solidFill>
                            <a:srgbClr val="5881DD"/>
                          </a:solidFill>
                          <a:effectLst/>
                          <a:latin typeface="+mn-lt"/>
                          <a:ea typeface="+mn-ea"/>
                          <a:cs typeface="+mn-cs"/>
                        </a:rPr>
                        <a:t>Define requirements/Acceptance Criteria definitions &amp; refinements</a:t>
                      </a:r>
                    </a:p>
                    <a:p>
                      <a:pPr marL="171450" lvl="0" indent="-171450" algn="l" defTabSz="914400" rtl="0" eaLnBrk="1" latinLnBrk="0" hangingPunct="1">
                        <a:buFont typeface="Arial" panose="020B0604020202020204" pitchFamily="34" charset="0"/>
                        <a:buChar char="•"/>
                      </a:pPr>
                      <a:r>
                        <a:rPr lang="en-US" sz="1200" b="0" kern="1200" dirty="0">
                          <a:solidFill>
                            <a:srgbClr val="5881DD"/>
                          </a:solidFill>
                          <a:effectLst/>
                          <a:latin typeface="+mn-lt"/>
                          <a:ea typeface="+mn-ea"/>
                          <a:cs typeface="+mn-cs"/>
                        </a:rPr>
                        <a:t>Must be expert at user story elaborations</a:t>
                      </a:r>
                    </a:p>
                    <a:p>
                      <a:pPr marL="171450" lvl="0" indent="-171450" algn="l" defTabSz="914400" rtl="0" eaLnBrk="1" latinLnBrk="0" hangingPunct="1">
                        <a:buFont typeface="Arial" panose="020B0604020202020204" pitchFamily="34" charset="0"/>
                        <a:buChar char="•"/>
                      </a:pPr>
                      <a:r>
                        <a:rPr lang="en-US" sz="1200" b="0" kern="1200" dirty="0">
                          <a:solidFill>
                            <a:srgbClr val="5881DD"/>
                          </a:solidFill>
                          <a:effectLst/>
                          <a:latin typeface="+mn-lt"/>
                          <a:ea typeface="+mn-ea"/>
                          <a:cs typeface="+mn-cs"/>
                        </a:rPr>
                        <a:t>Must have great communication skills to all levels of stakeholders</a:t>
                      </a:r>
                    </a:p>
                  </a:txBody>
                  <a:tcPr/>
                </a:tc>
                <a:extLst>
                  <a:ext uri="{0D108BD9-81ED-4DB2-BD59-A6C34878D82A}">
                    <a16:rowId xmlns:a16="http://schemas.microsoft.com/office/drawing/2014/main" val="1566297127"/>
                  </a:ext>
                </a:extLst>
              </a:tr>
            </a:tbl>
          </a:graphicData>
        </a:graphic>
      </p:graphicFrame>
    </p:spTree>
    <p:extLst>
      <p:ext uri="{BB962C8B-B14F-4D97-AF65-F5344CB8AC3E}">
        <p14:creationId xmlns:p14="http://schemas.microsoft.com/office/powerpoint/2010/main" val="34163864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object 4"/>
          <p:cNvSpPr/>
          <p:nvPr/>
        </p:nvSpPr>
        <p:spPr>
          <a:xfrm>
            <a:off x="0" y="0"/>
            <a:ext cx="12178747" cy="861386"/>
          </a:xfrm>
          <a:custGeom>
            <a:avLst/>
            <a:gdLst/>
            <a:ahLst/>
            <a:cxnLst/>
            <a:rect l="l" t="t" r="r" b="b"/>
            <a:pathLst>
              <a:path w="4889500" h="9753600">
                <a:moveTo>
                  <a:pt x="0" y="9753600"/>
                </a:moveTo>
                <a:lnTo>
                  <a:pt x="4889500" y="9753600"/>
                </a:lnTo>
                <a:lnTo>
                  <a:pt x="4889500" y="0"/>
                </a:lnTo>
                <a:lnTo>
                  <a:pt x="0" y="0"/>
                </a:lnTo>
                <a:lnTo>
                  <a:pt x="0" y="9753600"/>
                </a:lnTo>
                <a:close/>
              </a:path>
            </a:pathLst>
          </a:custGeom>
          <a:solidFill>
            <a:schemeClr val="tx1">
              <a:lumMod val="60000"/>
              <a:lumOff val="40000"/>
            </a:schemeClr>
          </a:solidFill>
        </p:spPr>
        <p:txBody>
          <a:bodyPr wrap="square" lIns="0" tIns="0" rIns="0" bIns="0" rtlCol="0"/>
          <a:lstStyle/>
          <a:p>
            <a:endParaRPr sz="1266"/>
          </a:p>
        </p:txBody>
      </p:sp>
      <p:sp>
        <p:nvSpPr>
          <p:cNvPr id="164" name="object 5"/>
          <p:cNvSpPr/>
          <p:nvPr/>
        </p:nvSpPr>
        <p:spPr>
          <a:xfrm>
            <a:off x="11191836" y="147556"/>
            <a:ext cx="607219" cy="606326"/>
          </a:xfrm>
          <a:custGeom>
            <a:avLst/>
            <a:gdLst/>
            <a:ahLst/>
            <a:cxnLst/>
            <a:rect l="l" t="t" r="r" b="b"/>
            <a:pathLst>
              <a:path w="863600" h="862330">
                <a:moveTo>
                  <a:pt x="431825" y="0"/>
                </a:moveTo>
                <a:lnTo>
                  <a:pt x="384850" y="2539"/>
                </a:lnTo>
                <a:lnTo>
                  <a:pt x="339321" y="8889"/>
                </a:lnTo>
                <a:lnTo>
                  <a:pt x="295504" y="21589"/>
                </a:lnTo>
                <a:lnTo>
                  <a:pt x="253666" y="38099"/>
                </a:lnTo>
                <a:lnTo>
                  <a:pt x="214071" y="58419"/>
                </a:lnTo>
                <a:lnTo>
                  <a:pt x="176985" y="82549"/>
                </a:lnTo>
                <a:lnTo>
                  <a:pt x="142675" y="110489"/>
                </a:lnTo>
                <a:lnTo>
                  <a:pt x="111406" y="142239"/>
                </a:lnTo>
                <a:lnTo>
                  <a:pt x="83444" y="176529"/>
                </a:lnTo>
                <a:lnTo>
                  <a:pt x="59054" y="213359"/>
                </a:lnTo>
                <a:lnTo>
                  <a:pt x="38503" y="252729"/>
                </a:lnTo>
                <a:lnTo>
                  <a:pt x="22057" y="294639"/>
                </a:lnTo>
                <a:lnTo>
                  <a:pt x="9980" y="339089"/>
                </a:lnTo>
                <a:lnTo>
                  <a:pt x="2539" y="384809"/>
                </a:lnTo>
                <a:lnTo>
                  <a:pt x="0" y="430529"/>
                </a:lnTo>
                <a:lnTo>
                  <a:pt x="2539" y="478789"/>
                </a:lnTo>
                <a:lnTo>
                  <a:pt x="9980" y="524509"/>
                </a:lnTo>
                <a:lnTo>
                  <a:pt x="22057" y="567689"/>
                </a:lnTo>
                <a:lnTo>
                  <a:pt x="38503" y="609599"/>
                </a:lnTo>
                <a:lnTo>
                  <a:pt x="59054" y="648969"/>
                </a:lnTo>
                <a:lnTo>
                  <a:pt x="83444" y="687069"/>
                </a:lnTo>
                <a:lnTo>
                  <a:pt x="111406" y="721359"/>
                </a:lnTo>
                <a:lnTo>
                  <a:pt x="142675" y="751839"/>
                </a:lnTo>
                <a:lnTo>
                  <a:pt x="176985" y="779779"/>
                </a:lnTo>
                <a:lnTo>
                  <a:pt x="214071" y="803909"/>
                </a:lnTo>
                <a:lnTo>
                  <a:pt x="253666" y="824229"/>
                </a:lnTo>
                <a:lnTo>
                  <a:pt x="295504" y="840739"/>
                </a:lnTo>
                <a:lnTo>
                  <a:pt x="339321" y="853439"/>
                </a:lnTo>
                <a:lnTo>
                  <a:pt x="384850" y="861059"/>
                </a:lnTo>
                <a:lnTo>
                  <a:pt x="431825" y="862329"/>
                </a:lnTo>
                <a:lnTo>
                  <a:pt x="478791" y="861059"/>
                </a:lnTo>
                <a:lnTo>
                  <a:pt x="524311" y="853439"/>
                </a:lnTo>
                <a:lnTo>
                  <a:pt x="563740" y="842009"/>
                </a:lnTo>
                <a:lnTo>
                  <a:pt x="431825" y="842009"/>
                </a:lnTo>
                <a:lnTo>
                  <a:pt x="383835" y="839469"/>
                </a:lnTo>
                <a:lnTo>
                  <a:pt x="337472" y="831849"/>
                </a:lnTo>
                <a:lnTo>
                  <a:pt x="293043" y="819149"/>
                </a:lnTo>
                <a:lnTo>
                  <a:pt x="250858" y="801369"/>
                </a:lnTo>
                <a:lnTo>
                  <a:pt x="211226" y="778509"/>
                </a:lnTo>
                <a:lnTo>
                  <a:pt x="174455" y="751839"/>
                </a:lnTo>
                <a:lnTo>
                  <a:pt x="140854" y="722629"/>
                </a:lnTo>
                <a:lnTo>
                  <a:pt x="110731" y="688339"/>
                </a:lnTo>
                <a:lnTo>
                  <a:pt x="84395" y="651509"/>
                </a:lnTo>
                <a:lnTo>
                  <a:pt x="62156" y="612139"/>
                </a:lnTo>
                <a:lnTo>
                  <a:pt x="44321" y="570229"/>
                </a:lnTo>
                <a:lnTo>
                  <a:pt x="31200" y="525779"/>
                </a:lnTo>
                <a:lnTo>
                  <a:pt x="23101" y="478789"/>
                </a:lnTo>
                <a:lnTo>
                  <a:pt x="20332" y="430529"/>
                </a:lnTo>
                <a:lnTo>
                  <a:pt x="23101" y="383539"/>
                </a:lnTo>
                <a:lnTo>
                  <a:pt x="31200" y="336549"/>
                </a:lnTo>
                <a:lnTo>
                  <a:pt x="44321" y="292099"/>
                </a:lnTo>
                <a:lnTo>
                  <a:pt x="62156" y="250189"/>
                </a:lnTo>
                <a:lnTo>
                  <a:pt x="84395" y="210819"/>
                </a:lnTo>
                <a:lnTo>
                  <a:pt x="110731" y="173989"/>
                </a:lnTo>
                <a:lnTo>
                  <a:pt x="140854" y="139699"/>
                </a:lnTo>
                <a:lnTo>
                  <a:pt x="174455" y="110489"/>
                </a:lnTo>
                <a:lnTo>
                  <a:pt x="211226" y="83819"/>
                </a:lnTo>
                <a:lnTo>
                  <a:pt x="250858" y="60959"/>
                </a:lnTo>
                <a:lnTo>
                  <a:pt x="293043" y="43179"/>
                </a:lnTo>
                <a:lnTo>
                  <a:pt x="337472" y="30479"/>
                </a:lnTo>
                <a:lnTo>
                  <a:pt x="383835" y="22859"/>
                </a:lnTo>
                <a:lnTo>
                  <a:pt x="431825" y="19049"/>
                </a:lnTo>
                <a:lnTo>
                  <a:pt x="559359" y="19049"/>
                </a:lnTo>
                <a:lnTo>
                  <a:pt x="524311" y="8889"/>
                </a:lnTo>
                <a:lnTo>
                  <a:pt x="478791" y="2539"/>
                </a:lnTo>
                <a:lnTo>
                  <a:pt x="431825" y="0"/>
                </a:lnTo>
                <a:close/>
              </a:path>
              <a:path w="863600" h="862330">
                <a:moveTo>
                  <a:pt x="559359" y="19049"/>
                </a:moveTo>
                <a:lnTo>
                  <a:pt x="431825" y="19049"/>
                </a:lnTo>
                <a:lnTo>
                  <a:pt x="479812" y="22859"/>
                </a:lnTo>
                <a:lnTo>
                  <a:pt x="526171" y="30479"/>
                </a:lnTo>
                <a:lnTo>
                  <a:pt x="570596" y="43179"/>
                </a:lnTo>
                <a:lnTo>
                  <a:pt x="612776" y="62229"/>
                </a:lnTo>
                <a:lnTo>
                  <a:pt x="652403" y="83819"/>
                </a:lnTo>
                <a:lnTo>
                  <a:pt x="689170" y="110489"/>
                </a:lnTo>
                <a:lnTo>
                  <a:pt x="722766" y="140969"/>
                </a:lnTo>
                <a:lnTo>
                  <a:pt x="752884" y="173989"/>
                </a:lnTo>
                <a:lnTo>
                  <a:pt x="779215" y="210819"/>
                </a:lnTo>
                <a:lnTo>
                  <a:pt x="801451" y="250189"/>
                </a:lnTo>
                <a:lnTo>
                  <a:pt x="819283" y="293369"/>
                </a:lnTo>
                <a:lnTo>
                  <a:pt x="832401" y="336549"/>
                </a:lnTo>
                <a:lnTo>
                  <a:pt x="840499" y="383539"/>
                </a:lnTo>
                <a:lnTo>
                  <a:pt x="843267" y="430529"/>
                </a:lnTo>
                <a:lnTo>
                  <a:pt x="840499" y="478789"/>
                </a:lnTo>
                <a:lnTo>
                  <a:pt x="832401" y="525779"/>
                </a:lnTo>
                <a:lnTo>
                  <a:pt x="819283" y="570229"/>
                </a:lnTo>
                <a:lnTo>
                  <a:pt x="801451" y="612139"/>
                </a:lnTo>
                <a:lnTo>
                  <a:pt x="779215" y="651509"/>
                </a:lnTo>
                <a:lnTo>
                  <a:pt x="752884" y="688339"/>
                </a:lnTo>
                <a:lnTo>
                  <a:pt x="722766" y="722629"/>
                </a:lnTo>
                <a:lnTo>
                  <a:pt x="689170" y="751839"/>
                </a:lnTo>
                <a:lnTo>
                  <a:pt x="652403" y="778509"/>
                </a:lnTo>
                <a:lnTo>
                  <a:pt x="612776" y="801369"/>
                </a:lnTo>
                <a:lnTo>
                  <a:pt x="570596" y="819149"/>
                </a:lnTo>
                <a:lnTo>
                  <a:pt x="526171" y="831849"/>
                </a:lnTo>
                <a:lnTo>
                  <a:pt x="479812" y="839469"/>
                </a:lnTo>
                <a:lnTo>
                  <a:pt x="431825" y="842009"/>
                </a:lnTo>
                <a:lnTo>
                  <a:pt x="563740" y="842009"/>
                </a:lnTo>
                <a:lnTo>
                  <a:pt x="609953" y="824229"/>
                </a:lnTo>
                <a:lnTo>
                  <a:pt x="649543" y="803909"/>
                </a:lnTo>
                <a:lnTo>
                  <a:pt x="686625" y="779779"/>
                </a:lnTo>
                <a:lnTo>
                  <a:pt x="720932" y="751839"/>
                </a:lnTo>
                <a:lnTo>
                  <a:pt x="752198" y="721359"/>
                </a:lnTo>
                <a:lnTo>
                  <a:pt x="780158" y="687069"/>
                </a:lnTo>
                <a:lnTo>
                  <a:pt x="804546" y="648969"/>
                </a:lnTo>
                <a:lnTo>
                  <a:pt x="825097" y="609599"/>
                </a:lnTo>
                <a:lnTo>
                  <a:pt x="841543" y="567689"/>
                </a:lnTo>
                <a:lnTo>
                  <a:pt x="853619" y="524509"/>
                </a:lnTo>
                <a:lnTo>
                  <a:pt x="861060" y="478789"/>
                </a:lnTo>
                <a:lnTo>
                  <a:pt x="863599" y="430529"/>
                </a:lnTo>
                <a:lnTo>
                  <a:pt x="861060" y="384809"/>
                </a:lnTo>
                <a:lnTo>
                  <a:pt x="853619" y="339089"/>
                </a:lnTo>
                <a:lnTo>
                  <a:pt x="841543" y="294639"/>
                </a:lnTo>
                <a:lnTo>
                  <a:pt x="825097" y="252729"/>
                </a:lnTo>
                <a:lnTo>
                  <a:pt x="804546" y="213359"/>
                </a:lnTo>
                <a:lnTo>
                  <a:pt x="780158" y="176529"/>
                </a:lnTo>
                <a:lnTo>
                  <a:pt x="752198" y="142239"/>
                </a:lnTo>
                <a:lnTo>
                  <a:pt x="720932" y="110489"/>
                </a:lnTo>
                <a:lnTo>
                  <a:pt x="686625" y="82549"/>
                </a:lnTo>
                <a:lnTo>
                  <a:pt x="649543" y="58419"/>
                </a:lnTo>
                <a:lnTo>
                  <a:pt x="609953" y="38099"/>
                </a:lnTo>
                <a:lnTo>
                  <a:pt x="568121" y="21589"/>
                </a:lnTo>
                <a:lnTo>
                  <a:pt x="559359" y="19049"/>
                </a:lnTo>
                <a:close/>
              </a:path>
              <a:path w="863600" h="862330">
                <a:moveTo>
                  <a:pt x="311124" y="793749"/>
                </a:moveTo>
                <a:lnTo>
                  <a:pt x="309676" y="793749"/>
                </a:lnTo>
                <a:lnTo>
                  <a:pt x="308940" y="796289"/>
                </a:lnTo>
                <a:lnTo>
                  <a:pt x="309384" y="797559"/>
                </a:lnTo>
                <a:lnTo>
                  <a:pt x="309943" y="797559"/>
                </a:lnTo>
                <a:lnTo>
                  <a:pt x="325733" y="802639"/>
                </a:lnTo>
                <a:lnTo>
                  <a:pt x="352139" y="808989"/>
                </a:lnTo>
                <a:lnTo>
                  <a:pt x="387917" y="814069"/>
                </a:lnTo>
                <a:lnTo>
                  <a:pt x="431825" y="816609"/>
                </a:lnTo>
                <a:lnTo>
                  <a:pt x="477664" y="814069"/>
                </a:lnTo>
                <a:lnTo>
                  <a:pt x="515398" y="807719"/>
                </a:lnTo>
                <a:lnTo>
                  <a:pt x="403097" y="807719"/>
                </a:lnTo>
                <a:lnTo>
                  <a:pt x="369303" y="806449"/>
                </a:lnTo>
                <a:lnTo>
                  <a:pt x="341204" y="801369"/>
                </a:lnTo>
                <a:lnTo>
                  <a:pt x="311124" y="793749"/>
                </a:lnTo>
                <a:close/>
              </a:path>
              <a:path w="863600" h="862330">
                <a:moveTo>
                  <a:pt x="670336" y="730249"/>
                </a:moveTo>
                <a:lnTo>
                  <a:pt x="456920" y="730249"/>
                </a:lnTo>
                <a:lnTo>
                  <a:pt x="468669" y="732789"/>
                </a:lnTo>
                <a:lnTo>
                  <a:pt x="478159" y="739139"/>
                </a:lnTo>
                <a:lnTo>
                  <a:pt x="484504" y="748029"/>
                </a:lnTo>
                <a:lnTo>
                  <a:pt x="486816" y="760729"/>
                </a:lnTo>
                <a:lnTo>
                  <a:pt x="481138" y="778509"/>
                </a:lnTo>
                <a:lnTo>
                  <a:pt x="464697" y="793749"/>
                </a:lnTo>
                <a:lnTo>
                  <a:pt x="438387" y="803909"/>
                </a:lnTo>
                <a:lnTo>
                  <a:pt x="403097" y="807719"/>
                </a:lnTo>
                <a:lnTo>
                  <a:pt x="515398" y="807719"/>
                </a:lnTo>
                <a:lnTo>
                  <a:pt x="522945" y="806449"/>
                </a:lnTo>
                <a:lnTo>
                  <a:pt x="566839" y="792479"/>
                </a:lnTo>
                <a:lnTo>
                  <a:pt x="608519" y="774699"/>
                </a:lnTo>
                <a:lnTo>
                  <a:pt x="647157" y="750569"/>
                </a:lnTo>
                <a:lnTo>
                  <a:pt x="670336" y="730249"/>
                </a:lnTo>
                <a:close/>
              </a:path>
              <a:path w="863600" h="862330">
                <a:moveTo>
                  <a:pt x="69151" y="308609"/>
                </a:moveTo>
                <a:lnTo>
                  <a:pt x="65938" y="308609"/>
                </a:lnTo>
                <a:lnTo>
                  <a:pt x="62804" y="318769"/>
                </a:lnTo>
                <a:lnTo>
                  <a:pt x="56203" y="345439"/>
                </a:lnTo>
                <a:lnTo>
                  <a:pt x="49650" y="383539"/>
                </a:lnTo>
                <a:lnTo>
                  <a:pt x="46659" y="430529"/>
                </a:lnTo>
                <a:lnTo>
                  <a:pt x="49252" y="477519"/>
                </a:lnTo>
                <a:lnTo>
                  <a:pt x="57144" y="523239"/>
                </a:lnTo>
                <a:lnTo>
                  <a:pt x="70392" y="566419"/>
                </a:lnTo>
                <a:lnTo>
                  <a:pt x="89053" y="608329"/>
                </a:lnTo>
                <a:lnTo>
                  <a:pt x="113183" y="647699"/>
                </a:lnTo>
                <a:lnTo>
                  <a:pt x="142840" y="681989"/>
                </a:lnTo>
                <a:lnTo>
                  <a:pt x="178079" y="712469"/>
                </a:lnTo>
                <a:lnTo>
                  <a:pt x="218957" y="736599"/>
                </a:lnTo>
                <a:lnTo>
                  <a:pt x="265531" y="755649"/>
                </a:lnTo>
                <a:lnTo>
                  <a:pt x="309641" y="767079"/>
                </a:lnTo>
                <a:lnTo>
                  <a:pt x="352856" y="770889"/>
                </a:lnTo>
                <a:lnTo>
                  <a:pt x="393834" y="764539"/>
                </a:lnTo>
                <a:lnTo>
                  <a:pt x="418785" y="750569"/>
                </a:lnTo>
                <a:lnTo>
                  <a:pt x="436788" y="736599"/>
                </a:lnTo>
                <a:lnTo>
                  <a:pt x="456920" y="730249"/>
                </a:lnTo>
                <a:lnTo>
                  <a:pt x="670336" y="730249"/>
                </a:lnTo>
                <a:lnTo>
                  <a:pt x="681926" y="720089"/>
                </a:lnTo>
                <a:lnTo>
                  <a:pt x="711996" y="685799"/>
                </a:lnTo>
                <a:lnTo>
                  <a:pt x="729104" y="656589"/>
                </a:lnTo>
                <a:lnTo>
                  <a:pt x="263143" y="656589"/>
                </a:lnTo>
                <a:lnTo>
                  <a:pt x="232631" y="650239"/>
                </a:lnTo>
                <a:lnTo>
                  <a:pt x="210972" y="634999"/>
                </a:lnTo>
                <a:lnTo>
                  <a:pt x="198057" y="612139"/>
                </a:lnTo>
                <a:lnTo>
                  <a:pt x="193776" y="586739"/>
                </a:lnTo>
                <a:lnTo>
                  <a:pt x="196638" y="566419"/>
                </a:lnTo>
                <a:lnTo>
                  <a:pt x="204997" y="543559"/>
                </a:lnTo>
                <a:lnTo>
                  <a:pt x="218508" y="521969"/>
                </a:lnTo>
                <a:lnTo>
                  <a:pt x="236829" y="501649"/>
                </a:lnTo>
                <a:lnTo>
                  <a:pt x="255794" y="486409"/>
                </a:lnTo>
                <a:lnTo>
                  <a:pt x="104063" y="486409"/>
                </a:lnTo>
                <a:lnTo>
                  <a:pt x="84802" y="480059"/>
                </a:lnTo>
                <a:lnTo>
                  <a:pt x="69235" y="463549"/>
                </a:lnTo>
                <a:lnTo>
                  <a:pt x="58824" y="438149"/>
                </a:lnTo>
                <a:lnTo>
                  <a:pt x="55029" y="402589"/>
                </a:lnTo>
                <a:lnTo>
                  <a:pt x="57020" y="368299"/>
                </a:lnTo>
                <a:lnTo>
                  <a:pt x="61533" y="340359"/>
                </a:lnTo>
                <a:lnTo>
                  <a:pt x="66371" y="320039"/>
                </a:lnTo>
                <a:lnTo>
                  <a:pt x="69430" y="309879"/>
                </a:lnTo>
                <a:lnTo>
                  <a:pt x="69151" y="308609"/>
                </a:lnTo>
                <a:close/>
              </a:path>
              <a:path w="863600" h="862330">
                <a:moveTo>
                  <a:pt x="505955" y="372109"/>
                </a:moveTo>
                <a:lnTo>
                  <a:pt x="460943" y="403859"/>
                </a:lnTo>
                <a:lnTo>
                  <a:pt x="432506" y="420369"/>
                </a:lnTo>
                <a:lnTo>
                  <a:pt x="396176" y="441959"/>
                </a:lnTo>
                <a:lnTo>
                  <a:pt x="390972" y="500379"/>
                </a:lnTo>
                <a:lnTo>
                  <a:pt x="380377" y="551179"/>
                </a:lnTo>
                <a:lnTo>
                  <a:pt x="361213" y="593089"/>
                </a:lnTo>
                <a:lnTo>
                  <a:pt x="334762" y="626109"/>
                </a:lnTo>
                <a:lnTo>
                  <a:pt x="301810" y="647699"/>
                </a:lnTo>
                <a:lnTo>
                  <a:pt x="263143" y="656589"/>
                </a:lnTo>
                <a:lnTo>
                  <a:pt x="557390" y="656589"/>
                </a:lnTo>
                <a:lnTo>
                  <a:pt x="503138" y="643889"/>
                </a:lnTo>
                <a:lnTo>
                  <a:pt x="464245" y="613409"/>
                </a:lnTo>
                <a:lnTo>
                  <a:pt x="440825" y="571499"/>
                </a:lnTo>
                <a:lnTo>
                  <a:pt x="432993" y="524509"/>
                </a:lnTo>
                <a:lnTo>
                  <a:pt x="442732" y="468629"/>
                </a:lnTo>
                <a:lnTo>
                  <a:pt x="466043" y="427989"/>
                </a:lnTo>
                <a:lnTo>
                  <a:pt x="494067" y="401319"/>
                </a:lnTo>
                <a:lnTo>
                  <a:pt x="517944" y="387349"/>
                </a:lnTo>
                <a:lnTo>
                  <a:pt x="513156" y="383539"/>
                </a:lnTo>
                <a:lnTo>
                  <a:pt x="509536" y="378459"/>
                </a:lnTo>
                <a:lnTo>
                  <a:pt x="505955" y="372109"/>
                </a:lnTo>
                <a:close/>
              </a:path>
              <a:path w="863600" h="862330">
                <a:moveTo>
                  <a:pt x="754645" y="452119"/>
                </a:moveTo>
                <a:lnTo>
                  <a:pt x="592073" y="452119"/>
                </a:lnTo>
                <a:lnTo>
                  <a:pt x="626814" y="459739"/>
                </a:lnTo>
                <a:lnTo>
                  <a:pt x="651906" y="480059"/>
                </a:lnTo>
                <a:lnTo>
                  <a:pt x="667126" y="510539"/>
                </a:lnTo>
                <a:lnTo>
                  <a:pt x="672249" y="546099"/>
                </a:lnTo>
                <a:lnTo>
                  <a:pt x="663892" y="585469"/>
                </a:lnTo>
                <a:lnTo>
                  <a:pt x="640394" y="621029"/>
                </a:lnTo>
                <a:lnTo>
                  <a:pt x="604108" y="646429"/>
                </a:lnTo>
                <a:lnTo>
                  <a:pt x="557390" y="656589"/>
                </a:lnTo>
                <a:lnTo>
                  <a:pt x="729104" y="656589"/>
                </a:lnTo>
                <a:lnTo>
                  <a:pt x="754735" y="596899"/>
                </a:lnTo>
                <a:lnTo>
                  <a:pt x="766125" y="553719"/>
                </a:lnTo>
                <a:lnTo>
                  <a:pt x="770305" y="511809"/>
                </a:lnTo>
                <a:lnTo>
                  <a:pt x="764140" y="469899"/>
                </a:lnTo>
                <a:lnTo>
                  <a:pt x="754645" y="452119"/>
                </a:lnTo>
                <a:close/>
              </a:path>
              <a:path w="863600" h="862330">
                <a:moveTo>
                  <a:pt x="358381" y="462279"/>
                </a:moveTo>
                <a:lnTo>
                  <a:pt x="316124" y="486409"/>
                </a:lnTo>
                <a:lnTo>
                  <a:pt x="275637" y="516889"/>
                </a:lnTo>
                <a:lnTo>
                  <a:pt x="245242" y="551179"/>
                </a:lnTo>
                <a:lnTo>
                  <a:pt x="233260" y="589279"/>
                </a:lnTo>
                <a:lnTo>
                  <a:pt x="235411" y="601979"/>
                </a:lnTo>
                <a:lnTo>
                  <a:pt x="241487" y="612139"/>
                </a:lnTo>
                <a:lnTo>
                  <a:pt x="250920" y="617219"/>
                </a:lnTo>
                <a:lnTo>
                  <a:pt x="263143" y="618489"/>
                </a:lnTo>
                <a:lnTo>
                  <a:pt x="302610" y="603249"/>
                </a:lnTo>
                <a:lnTo>
                  <a:pt x="330231" y="566419"/>
                </a:lnTo>
                <a:lnTo>
                  <a:pt x="348118" y="516889"/>
                </a:lnTo>
                <a:lnTo>
                  <a:pt x="358381" y="462279"/>
                </a:lnTo>
                <a:close/>
              </a:path>
              <a:path w="863600" h="862330">
                <a:moveTo>
                  <a:pt x="553821" y="406399"/>
                </a:moveTo>
                <a:lnTo>
                  <a:pt x="530755" y="416559"/>
                </a:lnTo>
                <a:lnTo>
                  <a:pt x="505677" y="436879"/>
                </a:lnTo>
                <a:lnTo>
                  <a:pt x="485536" y="471169"/>
                </a:lnTo>
                <a:lnTo>
                  <a:pt x="477278" y="519429"/>
                </a:lnTo>
                <a:lnTo>
                  <a:pt x="483104" y="557529"/>
                </a:lnTo>
                <a:lnTo>
                  <a:pt x="499691" y="588009"/>
                </a:lnTo>
                <a:lnTo>
                  <a:pt x="525702" y="610869"/>
                </a:lnTo>
                <a:lnTo>
                  <a:pt x="559803" y="618489"/>
                </a:lnTo>
                <a:lnTo>
                  <a:pt x="587019" y="613409"/>
                </a:lnTo>
                <a:lnTo>
                  <a:pt x="609698" y="598169"/>
                </a:lnTo>
                <a:lnTo>
                  <a:pt x="625429" y="574039"/>
                </a:lnTo>
                <a:lnTo>
                  <a:pt x="625960" y="571499"/>
                </a:lnTo>
                <a:lnTo>
                  <a:pt x="562165" y="571499"/>
                </a:lnTo>
                <a:lnTo>
                  <a:pt x="545543" y="566419"/>
                </a:lnTo>
                <a:lnTo>
                  <a:pt x="532279" y="554989"/>
                </a:lnTo>
                <a:lnTo>
                  <a:pt x="523496" y="538479"/>
                </a:lnTo>
                <a:lnTo>
                  <a:pt x="520318" y="516889"/>
                </a:lnTo>
                <a:lnTo>
                  <a:pt x="525812" y="491489"/>
                </a:lnTo>
                <a:lnTo>
                  <a:pt x="540946" y="471169"/>
                </a:lnTo>
                <a:lnTo>
                  <a:pt x="563706" y="457199"/>
                </a:lnTo>
                <a:lnTo>
                  <a:pt x="592073" y="452119"/>
                </a:lnTo>
                <a:lnTo>
                  <a:pt x="754645" y="452119"/>
                </a:lnTo>
                <a:lnTo>
                  <a:pt x="750576" y="444499"/>
                </a:lnTo>
                <a:lnTo>
                  <a:pt x="737012" y="426719"/>
                </a:lnTo>
                <a:lnTo>
                  <a:pt x="731617" y="408939"/>
                </a:lnTo>
                <a:lnTo>
                  <a:pt x="588046" y="408939"/>
                </a:lnTo>
                <a:lnTo>
                  <a:pt x="564648" y="407669"/>
                </a:lnTo>
                <a:lnTo>
                  <a:pt x="553821" y="406399"/>
                </a:lnTo>
                <a:close/>
              </a:path>
              <a:path w="863600" h="862330">
                <a:moveTo>
                  <a:pt x="589686" y="487679"/>
                </a:moveTo>
                <a:lnTo>
                  <a:pt x="579133" y="488949"/>
                </a:lnTo>
                <a:lnTo>
                  <a:pt x="569807" y="494029"/>
                </a:lnTo>
                <a:lnTo>
                  <a:pt x="562972" y="502919"/>
                </a:lnTo>
                <a:lnTo>
                  <a:pt x="559892" y="513079"/>
                </a:lnTo>
                <a:lnTo>
                  <a:pt x="562202" y="527049"/>
                </a:lnTo>
                <a:lnTo>
                  <a:pt x="568820" y="537209"/>
                </a:lnTo>
                <a:lnTo>
                  <a:pt x="575733" y="546099"/>
                </a:lnTo>
                <a:lnTo>
                  <a:pt x="578929" y="554989"/>
                </a:lnTo>
                <a:lnTo>
                  <a:pt x="578929" y="566419"/>
                </a:lnTo>
                <a:lnTo>
                  <a:pt x="570560" y="571499"/>
                </a:lnTo>
                <a:lnTo>
                  <a:pt x="625960" y="571499"/>
                </a:lnTo>
                <a:lnTo>
                  <a:pt x="631799" y="543559"/>
                </a:lnTo>
                <a:lnTo>
                  <a:pt x="629255" y="523239"/>
                </a:lnTo>
                <a:lnTo>
                  <a:pt x="621506" y="505459"/>
                </a:lnTo>
                <a:lnTo>
                  <a:pt x="608375" y="492759"/>
                </a:lnTo>
                <a:lnTo>
                  <a:pt x="589686" y="487679"/>
                </a:lnTo>
                <a:close/>
              </a:path>
              <a:path w="863600" h="862330">
                <a:moveTo>
                  <a:pt x="812239" y="375919"/>
                </a:moveTo>
                <a:lnTo>
                  <a:pt x="759561" y="375919"/>
                </a:lnTo>
                <a:lnTo>
                  <a:pt x="778790" y="382269"/>
                </a:lnTo>
                <a:lnTo>
                  <a:pt x="794321" y="398779"/>
                </a:lnTo>
                <a:lnTo>
                  <a:pt x="804727" y="425449"/>
                </a:lnTo>
                <a:lnTo>
                  <a:pt x="808445" y="459739"/>
                </a:lnTo>
                <a:lnTo>
                  <a:pt x="808505" y="462279"/>
                </a:lnTo>
                <a:lnTo>
                  <a:pt x="806401" y="496569"/>
                </a:lnTo>
                <a:lnTo>
                  <a:pt x="801474" y="525779"/>
                </a:lnTo>
                <a:lnTo>
                  <a:pt x="796514" y="544829"/>
                </a:lnTo>
                <a:lnTo>
                  <a:pt x="794232" y="553719"/>
                </a:lnTo>
                <a:lnTo>
                  <a:pt x="794499" y="553719"/>
                </a:lnTo>
                <a:lnTo>
                  <a:pt x="796848" y="554989"/>
                </a:lnTo>
                <a:lnTo>
                  <a:pt x="797547" y="554989"/>
                </a:lnTo>
                <a:lnTo>
                  <a:pt x="797725" y="553719"/>
                </a:lnTo>
                <a:lnTo>
                  <a:pt x="800900" y="544829"/>
                </a:lnTo>
                <a:lnTo>
                  <a:pt x="807651" y="518159"/>
                </a:lnTo>
                <a:lnTo>
                  <a:pt x="814243" y="480059"/>
                </a:lnTo>
                <a:lnTo>
                  <a:pt x="816940" y="430529"/>
                </a:lnTo>
                <a:lnTo>
                  <a:pt x="814015" y="386079"/>
                </a:lnTo>
                <a:lnTo>
                  <a:pt x="812239" y="375919"/>
                </a:lnTo>
                <a:close/>
              </a:path>
              <a:path w="863600" h="862330">
                <a:moveTo>
                  <a:pt x="431825" y="45719"/>
                </a:moveTo>
                <a:lnTo>
                  <a:pt x="386017" y="48259"/>
                </a:lnTo>
                <a:lnTo>
                  <a:pt x="340829" y="57149"/>
                </a:lnTo>
                <a:lnTo>
                  <a:pt x="297057" y="69849"/>
                </a:lnTo>
                <a:lnTo>
                  <a:pt x="255499" y="88899"/>
                </a:lnTo>
                <a:lnTo>
                  <a:pt x="216954" y="113029"/>
                </a:lnTo>
                <a:lnTo>
                  <a:pt x="182219" y="142239"/>
                </a:lnTo>
                <a:lnTo>
                  <a:pt x="152092" y="177799"/>
                </a:lnTo>
                <a:lnTo>
                  <a:pt x="127370" y="218439"/>
                </a:lnTo>
                <a:lnTo>
                  <a:pt x="108851" y="265429"/>
                </a:lnTo>
                <a:lnTo>
                  <a:pt x="97486" y="308609"/>
                </a:lnTo>
                <a:lnTo>
                  <a:pt x="93294" y="351789"/>
                </a:lnTo>
                <a:lnTo>
                  <a:pt x="99465" y="393699"/>
                </a:lnTo>
                <a:lnTo>
                  <a:pt x="113042" y="419099"/>
                </a:lnTo>
                <a:lnTo>
                  <a:pt x="126619" y="436879"/>
                </a:lnTo>
                <a:lnTo>
                  <a:pt x="132791" y="457199"/>
                </a:lnTo>
                <a:lnTo>
                  <a:pt x="130488" y="468629"/>
                </a:lnTo>
                <a:lnTo>
                  <a:pt x="124256" y="477519"/>
                </a:lnTo>
                <a:lnTo>
                  <a:pt x="115110" y="483869"/>
                </a:lnTo>
                <a:lnTo>
                  <a:pt x="104063" y="486409"/>
                </a:lnTo>
                <a:lnTo>
                  <a:pt x="255794" y="486409"/>
                </a:lnTo>
                <a:lnTo>
                  <a:pt x="263697" y="480059"/>
                </a:lnTo>
                <a:lnTo>
                  <a:pt x="292911" y="461009"/>
                </a:lnTo>
                <a:lnTo>
                  <a:pt x="325485" y="443229"/>
                </a:lnTo>
                <a:lnTo>
                  <a:pt x="362432" y="424179"/>
                </a:lnTo>
                <a:lnTo>
                  <a:pt x="363438" y="417829"/>
                </a:lnTo>
                <a:lnTo>
                  <a:pt x="318160" y="417829"/>
                </a:lnTo>
                <a:lnTo>
                  <a:pt x="300393" y="414019"/>
                </a:lnTo>
                <a:lnTo>
                  <a:pt x="285427" y="403859"/>
                </a:lnTo>
                <a:lnTo>
                  <a:pt x="274274" y="389889"/>
                </a:lnTo>
                <a:lnTo>
                  <a:pt x="267944" y="373379"/>
                </a:lnTo>
                <a:lnTo>
                  <a:pt x="244635" y="368299"/>
                </a:lnTo>
                <a:lnTo>
                  <a:pt x="225929" y="354329"/>
                </a:lnTo>
                <a:lnTo>
                  <a:pt x="213277" y="335279"/>
                </a:lnTo>
                <a:lnTo>
                  <a:pt x="208127" y="308609"/>
                </a:lnTo>
                <a:lnTo>
                  <a:pt x="210088" y="289559"/>
                </a:lnTo>
                <a:lnTo>
                  <a:pt x="215749" y="273049"/>
                </a:lnTo>
                <a:lnTo>
                  <a:pt x="224774" y="261619"/>
                </a:lnTo>
                <a:lnTo>
                  <a:pt x="236829" y="257809"/>
                </a:lnTo>
                <a:lnTo>
                  <a:pt x="290391" y="257809"/>
                </a:lnTo>
                <a:lnTo>
                  <a:pt x="296205" y="245109"/>
                </a:lnTo>
                <a:lnTo>
                  <a:pt x="327808" y="210819"/>
                </a:lnTo>
                <a:lnTo>
                  <a:pt x="366026" y="198119"/>
                </a:lnTo>
                <a:lnTo>
                  <a:pt x="734651" y="198119"/>
                </a:lnTo>
                <a:lnTo>
                  <a:pt x="720969" y="181609"/>
                </a:lnTo>
                <a:lnTo>
                  <a:pt x="685827" y="151129"/>
                </a:lnTo>
                <a:lnTo>
                  <a:pt x="653510" y="132079"/>
                </a:lnTo>
                <a:lnTo>
                  <a:pt x="406679" y="132079"/>
                </a:lnTo>
                <a:lnTo>
                  <a:pt x="394444" y="129539"/>
                </a:lnTo>
                <a:lnTo>
                  <a:pt x="385013" y="123189"/>
                </a:lnTo>
                <a:lnTo>
                  <a:pt x="378943" y="114299"/>
                </a:lnTo>
                <a:lnTo>
                  <a:pt x="376796" y="102869"/>
                </a:lnTo>
                <a:lnTo>
                  <a:pt x="382644" y="83819"/>
                </a:lnTo>
                <a:lnTo>
                  <a:pt x="399365" y="68579"/>
                </a:lnTo>
                <a:lnTo>
                  <a:pt x="425729" y="58419"/>
                </a:lnTo>
                <a:lnTo>
                  <a:pt x="460501" y="54609"/>
                </a:lnTo>
                <a:lnTo>
                  <a:pt x="509582" y="54609"/>
                </a:lnTo>
                <a:lnTo>
                  <a:pt x="477551" y="48259"/>
                </a:lnTo>
                <a:lnTo>
                  <a:pt x="431825" y="45719"/>
                </a:lnTo>
                <a:close/>
              </a:path>
              <a:path w="863600" h="862330">
                <a:moveTo>
                  <a:pt x="366026" y="401319"/>
                </a:moveTo>
                <a:lnTo>
                  <a:pt x="355179" y="408939"/>
                </a:lnTo>
                <a:lnTo>
                  <a:pt x="342988" y="414019"/>
                </a:lnTo>
                <a:lnTo>
                  <a:pt x="330350" y="416559"/>
                </a:lnTo>
                <a:lnTo>
                  <a:pt x="318160" y="417829"/>
                </a:lnTo>
                <a:lnTo>
                  <a:pt x="363438" y="417829"/>
                </a:lnTo>
                <a:lnTo>
                  <a:pt x="363639" y="416559"/>
                </a:lnTo>
                <a:lnTo>
                  <a:pt x="364807" y="410209"/>
                </a:lnTo>
                <a:lnTo>
                  <a:pt x="366026" y="401319"/>
                </a:lnTo>
                <a:close/>
              </a:path>
              <a:path w="863600" h="862330">
                <a:moveTo>
                  <a:pt x="811129" y="369569"/>
                </a:moveTo>
                <a:lnTo>
                  <a:pt x="585444" y="369569"/>
                </a:lnTo>
                <a:lnTo>
                  <a:pt x="596825" y="370839"/>
                </a:lnTo>
                <a:lnTo>
                  <a:pt x="607968" y="373379"/>
                </a:lnTo>
                <a:lnTo>
                  <a:pt x="616605" y="379729"/>
                </a:lnTo>
                <a:lnTo>
                  <a:pt x="620471" y="388619"/>
                </a:lnTo>
                <a:lnTo>
                  <a:pt x="610994" y="403859"/>
                </a:lnTo>
                <a:lnTo>
                  <a:pt x="588046" y="408939"/>
                </a:lnTo>
                <a:lnTo>
                  <a:pt x="731617" y="408939"/>
                </a:lnTo>
                <a:lnTo>
                  <a:pt x="759561" y="375919"/>
                </a:lnTo>
                <a:lnTo>
                  <a:pt x="812239" y="375919"/>
                </a:lnTo>
                <a:lnTo>
                  <a:pt x="811129" y="369569"/>
                </a:lnTo>
                <a:close/>
              </a:path>
              <a:path w="863600" h="862330">
                <a:moveTo>
                  <a:pt x="494598" y="297179"/>
                </a:moveTo>
                <a:lnTo>
                  <a:pt x="431825" y="297179"/>
                </a:lnTo>
                <a:lnTo>
                  <a:pt x="436587" y="304799"/>
                </a:lnTo>
                <a:lnTo>
                  <a:pt x="436587" y="312419"/>
                </a:lnTo>
                <a:lnTo>
                  <a:pt x="433283" y="326389"/>
                </a:lnTo>
                <a:lnTo>
                  <a:pt x="424938" y="341629"/>
                </a:lnTo>
                <a:lnTo>
                  <a:pt x="413902" y="356869"/>
                </a:lnTo>
                <a:lnTo>
                  <a:pt x="402526" y="369569"/>
                </a:lnTo>
                <a:lnTo>
                  <a:pt x="400324" y="382269"/>
                </a:lnTo>
                <a:lnTo>
                  <a:pt x="398908" y="392429"/>
                </a:lnTo>
                <a:lnTo>
                  <a:pt x="398152" y="400049"/>
                </a:lnTo>
                <a:lnTo>
                  <a:pt x="397929" y="406399"/>
                </a:lnTo>
                <a:lnTo>
                  <a:pt x="426223" y="388619"/>
                </a:lnTo>
                <a:lnTo>
                  <a:pt x="471766" y="359409"/>
                </a:lnTo>
                <a:lnTo>
                  <a:pt x="494017" y="344169"/>
                </a:lnTo>
                <a:lnTo>
                  <a:pt x="492629" y="337819"/>
                </a:lnTo>
                <a:lnTo>
                  <a:pt x="491917" y="330199"/>
                </a:lnTo>
                <a:lnTo>
                  <a:pt x="491707" y="325119"/>
                </a:lnTo>
                <a:lnTo>
                  <a:pt x="491616" y="316229"/>
                </a:lnTo>
                <a:lnTo>
                  <a:pt x="494598" y="297179"/>
                </a:lnTo>
                <a:close/>
              </a:path>
              <a:path w="863600" h="862330">
                <a:moveTo>
                  <a:pt x="577722" y="198119"/>
                </a:moveTo>
                <a:lnTo>
                  <a:pt x="366026" y="198119"/>
                </a:lnTo>
                <a:lnTo>
                  <a:pt x="387514" y="201929"/>
                </a:lnTo>
                <a:lnTo>
                  <a:pt x="399807" y="212089"/>
                </a:lnTo>
                <a:lnTo>
                  <a:pt x="405372" y="224789"/>
                </a:lnTo>
                <a:lnTo>
                  <a:pt x="406679" y="236219"/>
                </a:lnTo>
                <a:lnTo>
                  <a:pt x="397186" y="278129"/>
                </a:lnTo>
                <a:lnTo>
                  <a:pt x="372891" y="318769"/>
                </a:lnTo>
                <a:lnTo>
                  <a:pt x="340071" y="350519"/>
                </a:lnTo>
                <a:lnTo>
                  <a:pt x="305003" y="369569"/>
                </a:lnTo>
                <a:lnTo>
                  <a:pt x="306676" y="374649"/>
                </a:lnTo>
                <a:lnTo>
                  <a:pt x="310245" y="380999"/>
                </a:lnTo>
                <a:lnTo>
                  <a:pt x="316276" y="386079"/>
                </a:lnTo>
                <a:lnTo>
                  <a:pt x="325335" y="388619"/>
                </a:lnTo>
                <a:lnTo>
                  <a:pt x="339247" y="384809"/>
                </a:lnTo>
                <a:lnTo>
                  <a:pt x="353153" y="378459"/>
                </a:lnTo>
                <a:lnTo>
                  <a:pt x="365714" y="368299"/>
                </a:lnTo>
                <a:lnTo>
                  <a:pt x="375589" y="358139"/>
                </a:lnTo>
                <a:lnTo>
                  <a:pt x="381533" y="337819"/>
                </a:lnTo>
                <a:lnTo>
                  <a:pt x="391733" y="318769"/>
                </a:lnTo>
                <a:lnTo>
                  <a:pt x="405516" y="303529"/>
                </a:lnTo>
                <a:lnTo>
                  <a:pt x="422211" y="297179"/>
                </a:lnTo>
                <a:lnTo>
                  <a:pt x="494598" y="297179"/>
                </a:lnTo>
                <a:lnTo>
                  <a:pt x="498175" y="274319"/>
                </a:lnTo>
                <a:lnTo>
                  <a:pt x="516281" y="236219"/>
                </a:lnTo>
                <a:lnTo>
                  <a:pt x="543582" y="208279"/>
                </a:lnTo>
                <a:lnTo>
                  <a:pt x="577722" y="198119"/>
                </a:lnTo>
                <a:close/>
              </a:path>
              <a:path w="863600" h="862330">
                <a:moveTo>
                  <a:pt x="734651" y="198119"/>
                </a:moveTo>
                <a:lnTo>
                  <a:pt x="577722" y="198119"/>
                </a:lnTo>
                <a:lnTo>
                  <a:pt x="595870" y="200659"/>
                </a:lnTo>
                <a:lnTo>
                  <a:pt x="608974" y="209549"/>
                </a:lnTo>
                <a:lnTo>
                  <a:pt x="616920" y="223519"/>
                </a:lnTo>
                <a:lnTo>
                  <a:pt x="619594" y="238759"/>
                </a:lnTo>
                <a:lnTo>
                  <a:pt x="613409" y="267969"/>
                </a:lnTo>
                <a:lnTo>
                  <a:pt x="596123" y="297179"/>
                </a:lnTo>
                <a:lnTo>
                  <a:pt x="569644" y="325119"/>
                </a:lnTo>
                <a:lnTo>
                  <a:pt x="535876" y="351789"/>
                </a:lnTo>
                <a:lnTo>
                  <a:pt x="538983" y="359409"/>
                </a:lnTo>
                <a:lnTo>
                  <a:pt x="542939" y="365759"/>
                </a:lnTo>
                <a:lnTo>
                  <a:pt x="547783" y="370839"/>
                </a:lnTo>
                <a:lnTo>
                  <a:pt x="553554" y="374649"/>
                </a:lnTo>
                <a:lnTo>
                  <a:pt x="556303" y="373379"/>
                </a:lnTo>
                <a:lnTo>
                  <a:pt x="563541" y="370839"/>
                </a:lnTo>
                <a:lnTo>
                  <a:pt x="573759" y="369569"/>
                </a:lnTo>
                <a:lnTo>
                  <a:pt x="811129" y="369569"/>
                </a:lnTo>
                <a:lnTo>
                  <a:pt x="806024" y="340359"/>
                </a:lnTo>
                <a:lnTo>
                  <a:pt x="792845" y="297179"/>
                </a:lnTo>
                <a:lnTo>
                  <a:pt x="774356" y="255269"/>
                </a:lnTo>
                <a:lnTo>
                  <a:pt x="750438" y="217169"/>
                </a:lnTo>
                <a:lnTo>
                  <a:pt x="734651" y="198119"/>
                </a:lnTo>
                <a:close/>
              </a:path>
              <a:path w="863600" h="862330">
                <a:moveTo>
                  <a:pt x="290391" y="257809"/>
                </a:moveTo>
                <a:lnTo>
                  <a:pt x="244017" y="257809"/>
                </a:lnTo>
                <a:lnTo>
                  <a:pt x="246405" y="264159"/>
                </a:lnTo>
                <a:lnTo>
                  <a:pt x="246405" y="267969"/>
                </a:lnTo>
                <a:lnTo>
                  <a:pt x="245472" y="274319"/>
                </a:lnTo>
                <a:lnTo>
                  <a:pt x="243420" y="281939"/>
                </a:lnTo>
                <a:lnTo>
                  <a:pt x="241369" y="293369"/>
                </a:lnTo>
                <a:lnTo>
                  <a:pt x="254559" y="336549"/>
                </a:lnTo>
                <a:lnTo>
                  <a:pt x="266750" y="340359"/>
                </a:lnTo>
                <a:lnTo>
                  <a:pt x="274693" y="292099"/>
                </a:lnTo>
                <a:lnTo>
                  <a:pt x="290391" y="257809"/>
                </a:lnTo>
                <a:close/>
              </a:path>
              <a:path w="863600" h="862330">
                <a:moveTo>
                  <a:pt x="365404" y="229869"/>
                </a:moveTo>
                <a:lnTo>
                  <a:pt x="345544" y="237489"/>
                </a:lnTo>
                <a:lnTo>
                  <a:pt x="325081" y="265429"/>
                </a:lnTo>
                <a:lnTo>
                  <a:pt x="309086" y="302259"/>
                </a:lnTo>
                <a:lnTo>
                  <a:pt x="302628" y="336549"/>
                </a:lnTo>
                <a:lnTo>
                  <a:pt x="333037" y="312419"/>
                </a:lnTo>
                <a:lnTo>
                  <a:pt x="359348" y="279399"/>
                </a:lnTo>
                <a:lnTo>
                  <a:pt x="372992" y="247649"/>
                </a:lnTo>
                <a:lnTo>
                  <a:pt x="365404" y="229869"/>
                </a:lnTo>
                <a:close/>
              </a:path>
              <a:path w="863600" h="862330">
                <a:moveTo>
                  <a:pt x="580034" y="231139"/>
                </a:moveTo>
                <a:lnTo>
                  <a:pt x="564355" y="233679"/>
                </a:lnTo>
                <a:lnTo>
                  <a:pt x="547555" y="252729"/>
                </a:lnTo>
                <a:lnTo>
                  <a:pt x="534159" y="283209"/>
                </a:lnTo>
                <a:lnTo>
                  <a:pt x="528688" y="318769"/>
                </a:lnTo>
                <a:lnTo>
                  <a:pt x="554758" y="293369"/>
                </a:lnTo>
                <a:lnTo>
                  <a:pt x="575568" y="266699"/>
                </a:lnTo>
                <a:lnTo>
                  <a:pt x="585775" y="245109"/>
                </a:lnTo>
                <a:lnTo>
                  <a:pt x="580034" y="231139"/>
                </a:lnTo>
                <a:close/>
              </a:path>
              <a:path w="863600" h="862330">
                <a:moveTo>
                  <a:pt x="510743" y="92709"/>
                </a:moveTo>
                <a:lnTo>
                  <a:pt x="469772" y="99059"/>
                </a:lnTo>
                <a:lnTo>
                  <a:pt x="444823" y="111759"/>
                </a:lnTo>
                <a:lnTo>
                  <a:pt x="426818" y="125729"/>
                </a:lnTo>
                <a:lnTo>
                  <a:pt x="406679" y="132079"/>
                </a:lnTo>
                <a:lnTo>
                  <a:pt x="653510" y="132079"/>
                </a:lnTo>
                <a:lnTo>
                  <a:pt x="644892" y="126999"/>
                </a:lnTo>
                <a:lnTo>
                  <a:pt x="598042" y="107949"/>
                </a:lnTo>
                <a:lnTo>
                  <a:pt x="575495" y="101599"/>
                </a:lnTo>
                <a:lnTo>
                  <a:pt x="553950" y="96519"/>
                </a:lnTo>
                <a:lnTo>
                  <a:pt x="532625" y="93979"/>
                </a:lnTo>
                <a:lnTo>
                  <a:pt x="510743" y="92709"/>
                </a:lnTo>
                <a:close/>
              </a:path>
              <a:path w="863600" h="862330">
                <a:moveTo>
                  <a:pt x="509582" y="54609"/>
                </a:moveTo>
                <a:lnTo>
                  <a:pt x="460501" y="54609"/>
                </a:lnTo>
                <a:lnTo>
                  <a:pt x="498024" y="57149"/>
                </a:lnTo>
                <a:lnTo>
                  <a:pt x="526945" y="62229"/>
                </a:lnTo>
                <a:lnTo>
                  <a:pt x="545669" y="67309"/>
                </a:lnTo>
                <a:lnTo>
                  <a:pt x="552602" y="69849"/>
                </a:lnTo>
                <a:lnTo>
                  <a:pt x="553732" y="69849"/>
                </a:lnTo>
                <a:lnTo>
                  <a:pt x="554608" y="67309"/>
                </a:lnTo>
                <a:lnTo>
                  <a:pt x="554189" y="66039"/>
                </a:lnTo>
                <a:lnTo>
                  <a:pt x="553821" y="66039"/>
                </a:lnTo>
                <a:lnTo>
                  <a:pt x="542842" y="62229"/>
                </a:lnTo>
                <a:lnTo>
                  <a:pt x="515988" y="55879"/>
                </a:lnTo>
                <a:lnTo>
                  <a:pt x="509582" y="54609"/>
                </a:lnTo>
                <a:close/>
              </a:path>
            </a:pathLst>
          </a:custGeom>
          <a:solidFill>
            <a:srgbClr val="FFFFFF"/>
          </a:solidFill>
        </p:spPr>
        <p:txBody>
          <a:bodyPr wrap="square" lIns="0" tIns="0" rIns="0" bIns="0" rtlCol="0"/>
          <a:lstStyle/>
          <a:p>
            <a:endParaRPr sz="1266"/>
          </a:p>
        </p:txBody>
      </p:sp>
      <p:sp>
        <p:nvSpPr>
          <p:cNvPr id="2" name="Title 1"/>
          <p:cNvSpPr>
            <a:spLocks noGrp="1"/>
          </p:cNvSpPr>
          <p:nvPr>
            <p:ph type="title"/>
          </p:nvPr>
        </p:nvSpPr>
        <p:spPr>
          <a:xfrm>
            <a:off x="457200" y="286305"/>
            <a:ext cx="11279717" cy="575081"/>
          </a:xfrm>
        </p:spPr>
        <p:txBody>
          <a:bodyPr/>
          <a:lstStyle/>
          <a:p>
            <a:r>
              <a:rPr lang="en-US" sz="3600" dirty="0">
                <a:solidFill>
                  <a:schemeClr val="bg1"/>
                </a:solidFill>
              </a:rPr>
              <a:t>Team Structure by Roles and Skill Sets </a:t>
            </a:r>
            <a:r>
              <a:rPr lang="en-US" sz="2400" dirty="0">
                <a:solidFill>
                  <a:schemeClr val="bg1"/>
                </a:solidFill>
              </a:rPr>
              <a:t>(cont’d)</a:t>
            </a:r>
            <a:r>
              <a:rPr lang="en-US" sz="3600" dirty="0">
                <a:solidFill>
                  <a:schemeClr val="bg1"/>
                </a:solidFill>
              </a:rPr>
              <a:t> </a:t>
            </a:r>
          </a:p>
        </p:txBody>
      </p:sp>
      <p:graphicFrame>
        <p:nvGraphicFramePr>
          <p:cNvPr id="3" name="Table 2"/>
          <p:cNvGraphicFramePr>
            <a:graphicFrameLocks noGrp="1"/>
          </p:cNvGraphicFramePr>
          <p:nvPr>
            <p:extLst>
              <p:ext uri="{D42A27DB-BD31-4B8C-83A1-F6EECF244321}">
                <p14:modId xmlns:p14="http://schemas.microsoft.com/office/powerpoint/2010/main" val="731126390"/>
              </p:ext>
            </p:extLst>
          </p:nvPr>
        </p:nvGraphicFramePr>
        <p:xfrm>
          <a:off x="140677" y="914399"/>
          <a:ext cx="11904786" cy="5791200"/>
        </p:xfrm>
        <a:graphic>
          <a:graphicData uri="http://schemas.openxmlformats.org/drawingml/2006/table">
            <a:tbl>
              <a:tblPr firstRow="1" bandRow="1">
                <a:tableStyleId>{5940675A-B579-460E-94D1-54222C63F5DA}</a:tableStyleId>
              </a:tblPr>
              <a:tblGrid>
                <a:gridCol w="1238960">
                  <a:extLst>
                    <a:ext uri="{9D8B030D-6E8A-4147-A177-3AD203B41FA5}">
                      <a16:colId xmlns:a16="http://schemas.microsoft.com/office/drawing/2014/main" val="575166441"/>
                    </a:ext>
                  </a:extLst>
                </a:gridCol>
                <a:gridCol w="2621565">
                  <a:extLst>
                    <a:ext uri="{9D8B030D-6E8A-4147-A177-3AD203B41FA5}">
                      <a16:colId xmlns:a16="http://schemas.microsoft.com/office/drawing/2014/main" val="1492189147"/>
                    </a:ext>
                  </a:extLst>
                </a:gridCol>
                <a:gridCol w="8044261">
                  <a:extLst>
                    <a:ext uri="{9D8B030D-6E8A-4147-A177-3AD203B41FA5}">
                      <a16:colId xmlns:a16="http://schemas.microsoft.com/office/drawing/2014/main" val="684733766"/>
                    </a:ext>
                  </a:extLst>
                </a:gridCol>
              </a:tblGrid>
              <a:tr h="372338">
                <a:tc>
                  <a:txBody>
                    <a:bodyPr/>
                    <a:lstStyle/>
                    <a:p>
                      <a:r>
                        <a:rPr lang="en-US" sz="1600" b="1" dirty="0">
                          <a:solidFill>
                            <a:schemeClr val="bg1"/>
                          </a:solidFill>
                        </a:rPr>
                        <a:t>Role</a:t>
                      </a:r>
                      <a:endParaRPr lang="en-US" b="1" dirty="0">
                        <a:solidFill>
                          <a:schemeClr val="bg1"/>
                        </a:solidFill>
                      </a:endParaRPr>
                    </a:p>
                  </a:txBody>
                  <a:tcPr>
                    <a:solidFill>
                      <a:srgbClr val="5881DD"/>
                    </a:solidFill>
                  </a:tcPr>
                </a:tc>
                <a:tc>
                  <a:txBody>
                    <a:bodyPr/>
                    <a:lstStyle/>
                    <a:p>
                      <a:pPr marL="0" algn="l" defTabSz="914400" rtl="0" eaLnBrk="1" latinLnBrk="0" hangingPunct="1"/>
                      <a:r>
                        <a:rPr lang="en-US" sz="1600" b="1" kern="1200" dirty="0">
                          <a:solidFill>
                            <a:schemeClr val="bg1"/>
                          </a:solidFill>
                          <a:latin typeface="+mn-lt"/>
                          <a:ea typeface="+mn-ea"/>
                          <a:cs typeface="+mn-cs"/>
                        </a:rPr>
                        <a:t>Responsibilities and Locations</a:t>
                      </a:r>
                    </a:p>
                  </a:txBody>
                  <a:tcPr>
                    <a:solidFill>
                      <a:srgbClr val="5881DD"/>
                    </a:solidFill>
                  </a:tcPr>
                </a:tc>
                <a:tc>
                  <a:txBody>
                    <a:bodyPr/>
                    <a:lstStyle/>
                    <a:p>
                      <a:r>
                        <a:rPr lang="en-US" sz="1600" b="1" kern="1200" dirty="0">
                          <a:solidFill>
                            <a:schemeClr val="bg1"/>
                          </a:solidFill>
                          <a:latin typeface="+mn-lt"/>
                          <a:ea typeface="+mn-ea"/>
                          <a:cs typeface="+mn-cs"/>
                        </a:rPr>
                        <a:t>Skill Sets and Experience</a:t>
                      </a:r>
                    </a:p>
                  </a:txBody>
                  <a:tcPr>
                    <a:solidFill>
                      <a:srgbClr val="5881DD"/>
                    </a:solidFill>
                  </a:tcPr>
                </a:tc>
                <a:extLst>
                  <a:ext uri="{0D108BD9-81ED-4DB2-BD59-A6C34878D82A}">
                    <a16:rowId xmlns:a16="http://schemas.microsoft.com/office/drawing/2014/main" val="1798971401"/>
                  </a:ext>
                </a:extLst>
              </a:tr>
              <a:tr h="209374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rgbClr val="5881DD"/>
                          </a:solidFill>
                          <a:effectLst/>
                          <a:latin typeface="+mn-lt"/>
                          <a:ea typeface="+mn-ea"/>
                          <a:cs typeface="+mn-cs"/>
                        </a:rPr>
                        <a:t>Software Dev Engineers</a:t>
                      </a: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kern="1200" dirty="0">
                          <a:solidFill>
                            <a:srgbClr val="5881DD"/>
                          </a:solidFill>
                          <a:effectLst/>
                          <a:latin typeface="+mn-lt"/>
                          <a:ea typeface="+mn-ea"/>
                          <a:cs typeface="+mn-cs"/>
                        </a:rPr>
                        <a:t>Responsibilities: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rgbClr val="5881DD"/>
                          </a:solidFill>
                          <a:effectLst/>
                          <a:latin typeface="+mn-lt"/>
                          <a:ea typeface="+mn-ea"/>
                          <a:cs typeface="+mn-cs"/>
                        </a:rPr>
                        <a:t>Develop defined Microservices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rgbClr val="5881DD"/>
                          </a:solidFill>
                          <a:effectLst/>
                          <a:latin typeface="+mn-lt"/>
                          <a:ea typeface="+mn-ea"/>
                          <a:cs typeface="+mn-cs"/>
                        </a:rPr>
                        <a:t>Unit test developed Microservices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rgbClr val="5881DD"/>
                          </a:solidFill>
                          <a:effectLst/>
                          <a:latin typeface="+mn-lt"/>
                          <a:ea typeface="+mn-ea"/>
                          <a:cs typeface="+mn-cs"/>
                        </a:rPr>
                        <a:t>Support QA</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kern="1200" dirty="0">
                          <a:solidFill>
                            <a:srgbClr val="5881DD"/>
                          </a:solidFill>
                          <a:effectLst/>
                          <a:latin typeface="+mn-lt"/>
                          <a:ea typeface="+mn-ea"/>
                          <a:cs typeface="+mn-cs"/>
                        </a:rPr>
                        <a:t>Location: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rgbClr val="5881DD"/>
                          </a:solidFill>
                          <a:effectLst/>
                          <a:latin typeface="+mn-lt"/>
                          <a:ea typeface="+mn-ea"/>
                          <a:cs typeface="+mn-cs"/>
                        </a:rPr>
                        <a:t>4 Software Development Engineers On-site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5881DD"/>
                        </a:solidFill>
                      </a:endParaRPr>
                    </a:p>
                  </a:txBody>
                  <a:tcPr/>
                </a:tc>
                <a:tc>
                  <a:txBody>
                    <a:bodyPr/>
                    <a:lstStyle/>
                    <a:p>
                      <a:pPr marL="171450" lvl="0" indent="-171450" algn="l" defTabSz="914400" rtl="0" eaLnBrk="1" latinLnBrk="0" hangingPunct="1">
                        <a:buFont typeface="Arial" panose="020B0604020202020204" pitchFamily="34" charset="0"/>
                        <a:buChar char="•"/>
                      </a:pPr>
                      <a:r>
                        <a:rPr lang="en-US" sz="1200" b="0" kern="1200" dirty="0">
                          <a:solidFill>
                            <a:srgbClr val="5881DD"/>
                          </a:solidFill>
                          <a:effectLst/>
                          <a:latin typeface="+mn-lt"/>
                          <a:ea typeface="+mn-ea"/>
                          <a:cs typeface="+mn-cs"/>
                        </a:rPr>
                        <a:t>Must have 6-8 years IT experience</a:t>
                      </a:r>
                    </a:p>
                    <a:p>
                      <a:pPr marL="171450" lvl="0" indent="-171450" algn="l" defTabSz="914400" rtl="0" eaLnBrk="1" latinLnBrk="0" hangingPunct="1">
                        <a:buFont typeface="Arial" panose="020B0604020202020204" pitchFamily="34" charset="0"/>
                        <a:buChar char="•"/>
                      </a:pPr>
                      <a:r>
                        <a:rPr lang="en-US" sz="1200" b="0" kern="1200" dirty="0">
                          <a:solidFill>
                            <a:srgbClr val="5881DD"/>
                          </a:solidFill>
                          <a:effectLst/>
                          <a:latin typeface="+mn-lt"/>
                          <a:ea typeface="+mn-ea"/>
                          <a:cs typeface="+mn-cs"/>
                        </a:rPr>
                        <a:t>Must have experience agile development</a:t>
                      </a:r>
                    </a:p>
                    <a:p>
                      <a:pPr marL="171450" lvl="0" indent="-171450" algn="l" defTabSz="914400" rtl="0" eaLnBrk="1" latinLnBrk="0" hangingPunct="1">
                        <a:buFont typeface="Arial" panose="020B0604020202020204" pitchFamily="34" charset="0"/>
                        <a:buChar char="•"/>
                      </a:pPr>
                      <a:r>
                        <a:rPr lang="en-US" sz="1200" b="0" kern="1200" dirty="0">
                          <a:solidFill>
                            <a:srgbClr val="5881DD"/>
                          </a:solidFill>
                          <a:effectLst/>
                          <a:latin typeface="+mn-lt"/>
                          <a:ea typeface="+mn-ea"/>
                          <a:cs typeface="+mn-cs"/>
                        </a:rPr>
                        <a:t>Must have experience with Cloud Foundry, Java EE, DevOps, CI/CD</a:t>
                      </a:r>
                    </a:p>
                    <a:p>
                      <a:pPr marL="171450" lvl="0" indent="-171450" algn="l" defTabSz="914400" rtl="0" eaLnBrk="1" latinLnBrk="0" hangingPunct="1">
                        <a:buFont typeface="Arial" panose="020B0604020202020204" pitchFamily="34" charset="0"/>
                        <a:buChar char="•"/>
                      </a:pPr>
                      <a:r>
                        <a:rPr lang="en-US" sz="1200" b="0" kern="1200" dirty="0">
                          <a:solidFill>
                            <a:srgbClr val="5881DD"/>
                          </a:solidFill>
                          <a:effectLst/>
                          <a:latin typeface="+mn-lt"/>
                          <a:ea typeface="+mn-ea"/>
                          <a:cs typeface="+mn-cs"/>
                        </a:rPr>
                        <a:t>Must be familiar with Python, PHP, HTML5, and AngularJS</a:t>
                      </a:r>
                    </a:p>
                    <a:p>
                      <a:pPr marL="171450" lvl="0" indent="-171450" algn="l" defTabSz="914400" rtl="0" eaLnBrk="1" latinLnBrk="0" hangingPunct="1">
                        <a:buFont typeface="Arial" panose="020B0604020202020204" pitchFamily="34" charset="0"/>
                        <a:buChar char="•"/>
                      </a:pPr>
                      <a:r>
                        <a:rPr lang="en-US" sz="1200" b="0" kern="1200" dirty="0">
                          <a:solidFill>
                            <a:srgbClr val="5881DD"/>
                          </a:solidFill>
                          <a:effectLst/>
                          <a:latin typeface="+mn-lt"/>
                          <a:ea typeface="+mn-ea"/>
                          <a:cs typeface="+mn-cs"/>
                        </a:rPr>
                        <a:t>Must have a good understanding what are microservices, what problems do they solve, and what are the challenges with them</a:t>
                      </a:r>
                    </a:p>
                    <a:p>
                      <a:pPr marL="171450" lvl="0" indent="-171450" algn="l" defTabSz="914400" rtl="0" eaLnBrk="1" latinLnBrk="0" hangingPunct="1">
                        <a:buFont typeface="Arial" panose="020B0604020202020204" pitchFamily="34" charset="0"/>
                        <a:buChar char="•"/>
                      </a:pPr>
                      <a:r>
                        <a:rPr lang="en-US" sz="1200" b="0" kern="1200" dirty="0">
                          <a:solidFill>
                            <a:srgbClr val="5881DD"/>
                          </a:solidFill>
                          <a:effectLst/>
                          <a:latin typeface="+mn-lt"/>
                          <a:ea typeface="+mn-ea"/>
                          <a:cs typeface="+mn-cs"/>
                        </a:rPr>
                        <a:t>Must be able to understand requirements and be able to deliver code consistent with requirements,</a:t>
                      </a:r>
                      <a:r>
                        <a:rPr lang="en-US" sz="1200" b="0" kern="1200" baseline="0" dirty="0">
                          <a:solidFill>
                            <a:srgbClr val="5881DD"/>
                          </a:solidFill>
                          <a:effectLst/>
                          <a:latin typeface="+mn-lt"/>
                          <a:ea typeface="+mn-ea"/>
                          <a:cs typeface="+mn-cs"/>
                        </a:rPr>
                        <a:t> architecture, development standards and guidelines</a:t>
                      </a:r>
                      <a:r>
                        <a:rPr lang="en-US" sz="1200" b="0" kern="1200" dirty="0">
                          <a:solidFill>
                            <a:srgbClr val="5881DD"/>
                          </a:solidFill>
                          <a:effectLst/>
                          <a:latin typeface="+mn-lt"/>
                          <a:ea typeface="+mn-ea"/>
                          <a:cs typeface="+mn-cs"/>
                        </a:rPr>
                        <a:t> </a:t>
                      </a:r>
                    </a:p>
                    <a:p>
                      <a:pPr marL="171450" lvl="0" indent="-171450" algn="l" defTabSz="914400" rtl="0" eaLnBrk="1" latinLnBrk="0" hangingPunct="1">
                        <a:buFont typeface="Arial" panose="020B0604020202020204" pitchFamily="34" charset="0"/>
                        <a:buChar char="•"/>
                      </a:pPr>
                      <a:r>
                        <a:rPr lang="en-US" sz="1200" b="0" kern="1200" dirty="0">
                          <a:solidFill>
                            <a:srgbClr val="5881DD"/>
                          </a:solidFill>
                          <a:effectLst/>
                          <a:latin typeface="+mn-lt"/>
                          <a:ea typeface="+mn-ea"/>
                          <a:cs typeface="+mn-cs"/>
                        </a:rPr>
                        <a:t>Must be competent in  automated unit testing</a:t>
                      </a:r>
                    </a:p>
                    <a:p>
                      <a:pPr marL="171450" lvl="0" indent="-171450" algn="l" defTabSz="914400" rtl="0" eaLnBrk="1" latinLnBrk="0" hangingPunct="1">
                        <a:buFont typeface="Arial" panose="020B0604020202020204" pitchFamily="34" charset="0"/>
                        <a:buChar char="•"/>
                      </a:pPr>
                      <a:r>
                        <a:rPr lang="en-US" sz="1200" b="0" kern="1200" dirty="0">
                          <a:solidFill>
                            <a:srgbClr val="5881DD"/>
                          </a:solidFill>
                          <a:effectLst/>
                          <a:latin typeface="+mn-lt"/>
                          <a:ea typeface="+mn-ea"/>
                          <a:cs typeface="+mn-cs"/>
                        </a:rPr>
                        <a:t>Must be a team player – willing to learn, teach, and share.</a:t>
                      </a:r>
                    </a:p>
                    <a:p>
                      <a:pPr marL="171450" lvl="0" indent="-171450" algn="l" defTabSz="914400" rtl="0" eaLnBrk="1" latinLnBrk="0" hangingPunct="1">
                        <a:buFont typeface="Arial" panose="020B0604020202020204" pitchFamily="34" charset="0"/>
                        <a:buChar char="•"/>
                      </a:pPr>
                      <a:r>
                        <a:rPr lang="en-US" sz="1200" b="0" kern="1200" dirty="0">
                          <a:solidFill>
                            <a:srgbClr val="5881DD"/>
                          </a:solidFill>
                          <a:effectLst/>
                          <a:latin typeface="+mn-lt"/>
                          <a:ea typeface="+mn-ea"/>
                          <a:cs typeface="+mn-cs"/>
                        </a:rPr>
                        <a:t>Must be enthusiastic and willing to jump out of comfort zone</a:t>
                      </a:r>
                    </a:p>
                  </a:txBody>
                  <a:tcPr/>
                </a:tc>
                <a:extLst>
                  <a:ext uri="{0D108BD9-81ED-4DB2-BD59-A6C34878D82A}">
                    <a16:rowId xmlns:a16="http://schemas.microsoft.com/office/drawing/2014/main" val="1177118147"/>
                  </a:ext>
                </a:extLst>
              </a:tr>
              <a:tr h="137101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rgbClr val="5881DD"/>
                          </a:solidFill>
                          <a:effectLst/>
                          <a:latin typeface="+mn-lt"/>
                          <a:ea typeface="+mn-ea"/>
                          <a:cs typeface="+mn-cs"/>
                        </a:rPr>
                        <a:t>SDETS(QA Software Dev Engineers in Test)</a:t>
                      </a: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kern="1200" dirty="0">
                          <a:solidFill>
                            <a:srgbClr val="5881DD"/>
                          </a:solidFill>
                          <a:effectLst/>
                          <a:latin typeface="+mn-lt"/>
                          <a:ea typeface="+mn-ea"/>
                          <a:cs typeface="+mn-cs"/>
                        </a:rPr>
                        <a:t>Responsibilities: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rgbClr val="5881DD"/>
                          </a:solidFill>
                          <a:effectLst/>
                          <a:latin typeface="+mn-lt"/>
                          <a:ea typeface="+mn-ea"/>
                          <a:cs typeface="+mn-cs"/>
                        </a:rPr>
                        <a:t>Functional test of Microservices in sprint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rgbClr val="5881DD"/>
                          </a:solidFill>
                          <a:effectLst/>
                          <a:latin typeface="+mn-lt"/>
                          <a:ea typeface="+mn-ea"/>
                          <a:cs typeface="+mn-cs"/>
                        </a:rPr>
                        <a:t>Non-functional test of epic product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kern="1200" dirty="0">
                          <a:solidFill>
                            <a:srgbClr val="5881DD"/>
                          </a:solidFill>
                          <a:effectLst/>
                          <a:latin typeface="+mn-lt"/>
                          <a:ea typeface="+mn-ea"/>
                          <a:cs typeface="+mn-cs"/>
                        </a:rPr>
                        <a:t>Location: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rgbClr val="5881DD"/>
                          </a:solidFill>
                          <a:effectLst/>
                          <a:latin typeface="+mn-lt"/>
                          <a:ea typeface="+mn-ea"/>
                          <a:cs typeface="+mn-cs"/>
                        </a:rPr>
                        <a:t>2 SDETS On-site</a:t>
                      </a:r>
                    </a:p>
                  </a:txBody>
                  <a:tcPr/>
                </a:tc>
                <a:tc>
                  <a:txBody>
                    <a:bodyPr/>
                    <a:lstStyle/>
                    <a:p>
                      <a:pPr marL="171450" lvl="0" indent="-171450" algn="l" defTabSz="914400" rtl="0" eaLnBrk="1" latinLnBrk="0" hangingPunct="1">
                        <a:buFont typeface="Arial" panose="020B0604020202020204" pitchFamily="34" charset="0"/>
                        <a:buChar char="•"/>
                      </a:pPr>
                      <a:r>
                        <a:rPr lang="en-US" sz="1200" b="0" kern="1200" dirty="0">
                          <a:solidFill>
                            <a:srgbClr val="5881DD"/>
                          </a:solidFill>
                          <a:effectLst/>
                          <a:latin typeface="+mn-lt"/>
                          <a:ea typeface="+mn-ea"/>
                          <a:cs typeface="+mn-cs"/>
                        </a:rPr>
                        <a:t>Must have 6-8 years IT experience</a:t>
                      </a:r>
                    </a:p>
                    <a:p>
                      <a:pPr marL="171450" lvl="0" indent="-171450" algn="l" defTabSz="914400" rtl="0" eaLnBrk="1" latinLnBrk="0" hangingPunct="1">
                        <a:buFont typeface="Arial" panose="020B0604020202020204" pitchFamily="34" charset="0"/>
                        <a:buChar char="•"/>
                      </a:pPr>
                      <a:r>
                        <a:rPr lang="en-US" sz="1200" b="0" kern="1200" dirty="0">
                          <a:solidFill>
                            <a:srgbClr val="5881DD"/>
                          </a:solidFill>
                          <a:effectLst/>
                          <a:latin typeface="+mn-lt"/>
                          <a:ea typeface="+mn-ea"/>
                          <a:cs typeface="+mn-cs"/>
                        </a:rPr>
                        <a:t>Must have some level of Software</a:t>
                      </a:r>
                      <a:r>
                        <a:rPr lang="en-US" sz="1200" b="0" kern="1200" baseline="0" dirty="0">
                          <a:solidFill>
                            <a:srgbClr val="5881DD"/>
                          </a:solidFill>
                          <a:effectLst/>
                          <a:latin typeface="+mn-lt"/>
                          <a:ea typeface="+mn-ea"/>
                          <a:cs typeface="+mn-cs"/>
                        </a:rPr>
                        <a:t> Dev Engineer </a:t>
                      </a:r>
                      <a:r>
                        <a:rPr lang="en-US" sz="1200" b="0" kern="1200" dirty="0">
                          <a:solidFill>
                            <a:srgbClr val="5881DD"/>
                          </a:solidFill>
                          <a:effectLst/>
                          <a:latin typeface="+mn-lt"/>
                          <a:ea typeface="+mn-ea"/>
                          <a:cs typeface="+mn-cs"/>
                        </a:rPr>
                        <a:t>skills</a:t>
                      </a:r>
                    </a:p>
                    <a:p>
                      <a:pPr marL="171450" lvl="0" indent="-171450" algn="l" defTabSz="914400" rtl="0" eaLnBrk="1" latinLnBrk="0" hangingPunct="1">
                        <a:buFont typeface="Arial" panose="020B0604020202020204" pitchFamily="34" charset="0"/>
                        <a:buChar char="•"/>
                      </a:pPr>
                      <a:r>
                        <a:rPr lang="en-US" sz="1200" b="0" kern="1200" dirty="0">
                          <a:solidFill>
                            <a:srgbClr val="5881DD"/>
                          </a:solidFill>
                          <a:effectLst/>
                          <a:latin typeface="+mn-lt"/>
                          <a:ea typeface="+mn-ea"/>
                          <a:cs typeface="+mn-cs"/>
                        </a:rPr>
                        <a:t>Must be able to validate software against specifications</a:t>
                      </a:r>
                    </a:p>
                    <a:p>
                      <a:pPr marL="171450" lvl="0" indent="-171450" algn="l" defTabSz="914400" rtl="0" eaLnBrk="1" latinLnBrk="0" hangingPunct="1">
                        <a:buFont typeface="Arial" panose="020B0604020202020204" pitchFamily="34" charset="0"/>
                        <a:buChar char="•"/>
                      </a:pPr>
                      <a:r>
                        <a:rPr lang="en-US" sz="1200" b="0" kern="1200" dirty="0">
                          <a:solidFill>
                            <a:srgbClr val="5881DD"/>
                          </a:solidFill>
                          <a:effectLst/>
                          <a:latin typeface="+mn-lt"/>
                          <a:ea typeface="+mn-ea"/>
                          <a:cs typeface="+mn-cs"/>
                        </a:rPr>
                        <a:t>Must be able to setup test environment</a:t>
                      </a:r>
                    </a:p>
                    <a:p>
                      <a:pPr marL="171450" lvl="0" indent="-171450" algn="l" defTabSz="914400" rtl="0" eaLnBrk="1" latinLnBrk="0" hangingPunct="1">
                        <a:buFont typeface="Arial" panose="020B0604020202020204" pitchFamily="34" charset="0"/>
                        <a:buChar char="•"/>
                      </a:pPr>
                      <a:r>
                        <a:rPr lang="en-US" sz="1200" b="0" kern="1200" dirty="0">
                          <a:solidFill>
                            <a:srgbClr val="5881DD"/>
                          </a:solidFill>
                          <a:effectLst/>
                          <a:latin typeface="+mn-lt"/>
                          <a:ea typeface="+mn-ea"/>
                          <a:cs typeface="+mn-cs"/>
                        </a:rPr>
                        <a:t>Must be able to setup configurations for various environments</a:t>
                      </a:r>
                    </a:p>
                    <a:p>
                      <a:pPr marL="171450" lvl="0" indent="-171450" algn="l" defTabSz="914400" rtl="0" eaLnBrk="1" latinLnBrk="0" hangingPunct="1">
                        <a:buFont typeface="Arial" panose="020B0604020202020204" pitchFamily="34" charset="0"/>
                        <a:buChar char="•"/>
                      </a:pPr>
                      <a:r>
                        <a:rPr lang="en-US" sz="1200" b="0" kern="1200" dirty="0">
                          <a:solidFill>
                            <a:srgbClr val="5881DD"/>
                          </a:solidFill>
                          <a:effectLst/>
                          <a:latin typeface="+mn-lt"/>
                          <a:ea typeface="+mn-ea"/>
                          <a:cs typeface="+mn-cs"/>
                        </a:rPr>
                        <a:t>Must be able to create and execute test scripts against specifications and produce results</a:t>
                      </a:r>
                    </a:p>
                    <a:p>
                      <a:pPr marL="171450" lvl="0" indent="-171450" algn="l" defTabSz="914400" rtl="0" eaLnBrk="1" latinLnBrk="0" hangingPunct="1">
                        <a:buFont typeface="Arial" panose="020B0604020202020204" pitchFamily="34" charset="0"/>
                        <a:buChar char="•"/>
                      </a:pPr>
                      <a:r>
                        <a:rPr lang="en-US" sz="1200" b="0" kern="1200" dirty="0">
                          <a:solidFill>
                            <a:srgbClr val="5881DD"/>
                          </a:solidFill>
                          <a:effectLst/>
                          <a:latin typeface="+mn-lt"/>
                          <a:ea typeface="+mn-ea"/>
                          <a:cs typeface="+mn-cs"/>
                        </a:rPr>
                        <a:t>Must be self-starter</a:t>
                      </a:r>
                    </a:p>
                  </a:txBody>
                  <a:tcPr/>
                </a:tc>
                <a:extLst>
                  <a:ext uri="{0D108BD9-81ED-4DB2-BD59-A6C34878D82A}">
                    <a16:rowId xmlns:a16="http://schemas.microsoft.com/office/drawing/2014/main" val="1566297127"/>
                  </a:ext>
                </a:extLst>
              </a:tr>
              <a:tr h="3723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rgbClr val="5881DD"/>
                          </a:solidFill>
                          <a:effectLst/>
                          <a:latin typeface="+mn-lt"/>
                          <a:ea typeface="+mn-ea"/>
                          <a:cs typeface="+mn-cs"/>
                        </a:rPr>
                        <a:t>Cloud Infra Hands-on Architect</a:t>
                      </a: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kern="1200" dirty="0">
                          <a:solidFill>
                            <a:srgbClr val="5881DD"/>
                          </a:solidFill>
                          <a:effectLst/>
                          <a:latin typeface="+mn-lt"/>
                          <a:ea typeface="+mn-ea"/>
                          <a:cs typeface="+mn-cs"/>
                        </a:rPr>
                        <a:t>Responsibilities: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rgbClr val="5881DD"/>
                          </a:solidFill>
                          <a:effectLst/>
                          <a:latin typeface="+mn-lt"/>
                          <a:ea typeface="+mn-ea"/>
                          <a:cs typeface="+mn-cs"/>
                        </a:rPr>
                        <a:t>Setting up compute</a:t>
                      </a:r>
                      <a:r>
                        <a:rPr lang="en-US" sz="1200" b="0" kern="1200" baseline="0" dirty="0">
                          <a:solidFill>
                            <a:srgbClr val="5881DD"/>
                          </a:solidFill>
                          <a:effectLst/>
                          <a:latin typeface="+mn-lt"/>
                          <a:ea typeface="+mn-ea"/>
                          <a:cs typeface="+mn-cs"/>
                        </a:rPr>
                        <a:t> instances</a:t>
                      </a:r>
                      <a:endParaRPr lang="en-US" sz="1200" b="0" kern="1200" dirty="0">
                        <a:solidFill>
                          <a:srgbClr val="5881DD"/>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rgbClr val="5881DD"/>
                          </a:solidFill>
                          <a:effectLst/>
                          <a:latin typeface="+mn-lt"/>
                          <a:ea typeface="+mn-ea"/>
                          <a:cs typeface="+mn-cs"/>
                        </a:rPr>
                        <a:t>Setting connectivity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rgbClr val="5881DD"/>
                          </a:solidFill>
                          <a:effectLst/>
                          <a:latin typeface="+mn-lt"/>
                          <a:ea typeface="+mn-ea"/>
                          <a:cs typeface="+mn-cs"/>
                        </a:rPr>
                        <a:t>Setup</a:t>
                      </a:r>
                      <a:r>
                        <a:rPr lang="en-US" sz="1200" b="0" kern="1200" baseline="0" dirty="0">
                          <a:solidFill>
                            <a:srgbClr val="5881DD"/>
                          </a:solidFill>
                          <a:effectLst/>
                          <a:latin typeface="+mn-lt"/>
                          <a:ea typeface="+mn-ea"/>
                          <a:cs typeface="+mn-cs"/>
                        </a:rPr>
                        <a:t> fence, transaction, and data security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baseline="0" dirty="0">
                          <a:solidFill>
                            <a:srgbClr val="5881DD"/>
                          </a:solidFill>
                          <a:effectLst/>
                          <a:latin typeface="+mn-lt"/>
                          <a:ea typeface="+mn-ea"/>
                          <a:cs typeface="+mn-cs"/>
                        </a:rPr>
                        <a:t>Setup audits, logging, monitoring and dashboards</a:t>
                      </a:r>
                      <a:endParaRPr lang="en-US" sz="1200" b="0" kern="1200" dirty="0">
                        <a:solidFill>
                          <a:srgbClr val="5881DD"/>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kern="1200" dirty="0">
                          <a:solidFill>
                            <a:srgbClr val="5881DD"/>
                          </a:solidFill>
                          <a:effectLst/>
                          <a:latin typeface="+mn-lt"/>
                          <a:ea typeface="+mn-ea"/>
                          <a:cs typeface="+mn-cs"/>
                        </a:rPr>
                        <a:t>Location: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rgbClr val="5881DD"/>
                          </a:solidFill>
                          <a:effectLst/>
                          <a:latin typeface="+mn-lt"/>
                          <a:ea typeface="+mn-ea"/>
                          <a:cs typeface="+mn-cs"/>
                        </a:rPr>
                        <a:t>1 Cloud</a:t>
                      </a:r>
                      <a:r>
                        <a:rPr lang="en-US" sz="1200" b="0" kern="1200" baseline="0" dirty="0">
                          <a:solidFill>
                            <a:srgbClr val="5881DD"/>
                          </a:solidFill>
                          <a:effectLst/>
                          <a:latin typeface="+mn-lt"/>
                          <a:ea typeface="+mn-ea"/>
                          <a:cs typeface="+mn-cs"/>
                        </a:rPr>
                        <a:t> Architect </a:t>
                      </a:r>
                      <a:r>
                        <a:rPr lang="en-US" sz="1200" b="0" kern="1200" dirty="0">
                          <a:solidFill>
                            <a:srgbClr val="5881DD"/>
                          </a:solidFill>
                          <a:effectLst/>
                          <a:latin typeface="+mn-lt"/>
                          <a:ea typeface="+mn-ea"/>
                          <a:cs typeface="+mn-cs"/>
                        </a:rPr>
                        <a:t>On-site</a:t>
                      </a:r>
                      <a:endParaRPr lang="en-US" sz="1200" dirty="0">
                        <a:solidFill>
                          <a:srgbClr val="5881DD"/>
                        </a:solidFill>
                      </a:endParaRPr>
                    </a:p>
                  </a:txBody>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rgbClr val="5881DD"/>
                          </a:solidFill>
                          <a:effectLst/>
                          <a:latin typeface="+mn-lt"/>
                          <a:ea typeface="+mn-ea"/>
                          <a:cs typeface="+mn-cs"/>
                        </a:rPr>
                        <a:t>Must have 6-8 years cloud infrastructure experience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rgbClr val="5881DD"/>
                          </a:solidFill>
                          <a:effectLst/>
                          <a:latin typeface="+mn-lt"/>
                          <a:ea typeface="+mn-ea"/>
                          <a:cs typeface="+mn-cs"/>
                        </a:rPr>
                        <a:t>Must be able to</a:t>
                      </a:r>
                      <a:r>
                        <a:rPr lang="en-US" sz="1200" b="0" kern="1200" baseline="0" dirty="0">
                          <a:solidFill>
                            <a:srgbClr val="5881DD"/>
                          </a:solidFill>
                          <a:effectLst/>
                          <a:latin typeface="+mn-lt"/>
                          <a:ea typeface="+mn-ea"/>
                          <a:cs typeface="+mn-cs"/>
                        </a:rPr>
                        <a:t> grasp the big picture quickly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baseline="0" dirty="0">
                          <a:solidFill>
                            <a:srgbClr val="5881DD"/>
                          </a:solidFill>
                          <a:effectLst/>
                          <a:latin typeface="+mn-lt"/>
                          <a:ea typeface="+mn-ea"/>
                          <a:cs typeface="+mn-cs"/>
                        </a:rPr>
                        <a:t>Must be able to point out missing pieces, make recommendations, and be able to accept the ultimate decisions</a:t>
                      </a:r>
                    </a:p>
                    <a:p>
                      <a:pPr marL="171450" lvl="0" indent="-171450" algn="l" defTabSz="914400" rtl="0" eaLnBrk="1" latinLnBrk="0" hangingPunct="1">
                        <a:buFont typeface="Arial" panose="020B0604020202020204" pitchFamily="34" charset="0"/>
                        <a:buChar char="•"/>
                      </a:pPr>
                      <a:r>
                        <a:rPr lang="en-US" sz="1200" b="0" kern="1200" dirty="0">
                          <a:solidFill>
                            <a:srgbClr val="5881DD"/>
                          </a:solidFill>
                          <a:effectLst/>
                          <a:latin typeface="+mn-lt"/>
                          <a:ea typeface="+mn-ea"/>
                          <a:cs typeface="+mn-cs"/>
                        </a:rPr>
                        <a:t>Must have good communication skills</a:t>
                      </a:r>
                    </a:p>
                    <a:p>
                      <a:pPr marL="171450" lvl="0" indent="-171450" algn="l" defTabSz="914400" rtl="0" eaLnBrk="1" latinLnBrk="0" hangingPunct="1">
                        <a:buFont typeface="Arial" panose="020B0604020202020204" pitchFamily="34" charset="0"/>
                        <a:buChar char="•"/>
                      </a:pPr>
                      <a:r>
                        <a:rPr lang="en-US" sz="1200" b="0" kern="1200" dirty="0">
                          <a:solidFill>
                            <a:srgbClr val="5881DD"/>
                          </a:solidFill>
                          <a:effectLst/>
                          <a:latin typeface="+mn-lt"/>
                          <a:ea typeface="+mn-ea"/>
                          <a:cs typeface="+mn-cs"/>
                        </a:rPr>
                        <a:t>Must be a team player – willing to learn, teach, and share</a:t>
                      </a:r>
                    </a:p>
                    <a:p>
                      <a:pPr marL="171450" lvl="0" indent="-171450" algn="l" defTabSz="914400" rtl="0" eaLnBrk="1" latinLnBrk="0" hangingPunct="1">
                        <a:buFont typeface="Arial" panose="020B0604020202020204" pitchFamily="34" charset="0"/>
                        <a:buChar char="•"/>
                      </a:pPr>
                      <a:r>
                        <a:rPr lang="en-US" sz="1200" b="0" kern="1200" dirty="0">
                          <a:solidFill>
                            <a:srgbClr val="5881DD"/>
                          </a:solidFill>
                          <a:effectLst/>
                          <a:latin typeface="+mn-lt"/>
                          <a:ea typeface="+mn-ea"/>
                          <a:cs typeface="+mn-cs"/>
                        </a:rPr>
                        <a:t>Must be enthusiastic and willing to jump out of comfort zone</a:t>
                      </a:r>
                    </a:p>
                    <a:p>
                      <a:pPr marL="0" lvl="0" indent="0" algn="l" defTabSz="914400" rtl="0" eaLnBrk="1" latinLnBrk="0" hangingPunct="1">
                        <a:buFont typeface="Arial" panose="020B0604020202020204" pitchFamily="34" charset="0"/>
                        <a:buNone/>
                      </a:pPr>
                      <a:r>
                        <a:rPr lang="en-US" sz="1200" b="0" kern="1200" dirty="0">
                          <a:solidFill>
                            <a:srgbClr val="5881DD"/>
                          </a:solidFill>
                          <a:effectLst/>
                          <a:latin typeface="+mn-lt"/>
                          <a:ea typeface="+mn-ea"/>
                          <a:cs typeface="+mn-cs"/>
                        </a:rPr>
                        <a:t>  </a:t>
                      </a:r>
                    </a:p>
                    <a:p>
                      <a:pPr marL="0" lvl="0" indent="0" algn="l" defTabSz="914400" rtl="0" eaLnBrk="1" latinLnBrk="0" hangingPunct="1">
                        <a:buFont typeface="Arial" panose="020B0604020202020204" pitchFamily="34" charset="0"/>
                        <a:buNone/>
                      </a:pPr>
                      <a:r>
                        <a:rPr lang="en-US" sz="1200" b="0" i="1" kern="1200" dirty="0">
                          <a:solidFill>
                            <a:srgbClr val="5881DD"/>
                          </a:solidFill>
                          <a:effectLst/>
                          <a:latin typeface="+mn-lt"/>
                          <a:ea typeface="+mn-ea"/>
                          <a:cs typeface="+mn-cs"/>
                        </a:rPr>
                        <a:t>Required in fulltime capacity only up to the first 3 sprints</a:t>
                      </a:r>
                      <a:r>
                        <a:rPr lang="en-US" sz="1200" b="0" i="1" kern="1200" baseline="0" dirty="0">
                          <a:solidFill>
                            <a:srgbClr val="5881DD"/>
                          </a:solidFill>
                          <a:effectLst/>
                          <a:latin typeface="+mn-lt"/>
                          <a:ea typeface="+mn-ea"/>
                          <a:cs typeface="+mn-cs"/>
                        </a:rPr>
                        <a:t> and can be scaled back to 50% beyond that.</a:t>
                      </a:r>
                      <a:endParaRPr lang="en-US" sz="1200" b="0" kern="1200" dirty="0">
                        <a:solidFill>
                          <a:srgbClr val="5881DD"/>
                        </a:solidFill>
                        <a:effectLst/>
                        <a:latin typeface="+mn-lt"/>
                        <a:ea typeface="+mn-ea"/>
                        <a:cs typeface="+mn-cs"/>
                      </a:endParaRPr>
                    </a:p>
                  </a:txBody>
                  <a:tcPr/>
                </a:tc>
                <a:extLst>
                  <a:ext uri="{0D108BD9-81ED-4DB2-BD59-A6C34878D82A}">
                    <a16:rowId xmlns:a16="http://schemas.microsoft.com/office/drawing/2014/main" val="716315682"/>
                  </a:ext>
                </a:extLst>
              </a:tr>
            </a:tbl>
          </a:graphicData>
        </a:graphic>
      </p:graphicFrame>
    </p:spTree>
    <p:extLst>
      <p:ext uri="{BB962C8B-B14F-4D97-AF65-F5344CB8AC3E}">
        <p14:creationId xmlns:p14="http://schemas.microsoft.com/office/powerpoint/2010/main" val="4575115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4"/>
          <p:cNvSpPr/>
          <p:nvPr/>
        </p:nvSpPr>
        <p:spPr>
          <a:xfrm>
            <a:off x="127221" y="3821596"/>
            <a:ext cx="11107972" cy="282569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2592140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687284" y="1625851"/>
            <a:ext cx="8857886" cy="533400"/>
          </a:xfrm>
        </p:spPr>
        <p:txBody>
          <a:bodyPr/>
          <a:lstStyle/>
          <a:p>
            <a:r>
              <a:rPr lang="en-US" dirty="0"/>
              <a:t>Appendices</a:t>
            </a:r>
            <a:endParaRPr lang="en-US" sz="18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95974" y="113125"/>
            <a:ext cx="1655206" cy="1649689"/>
          </a:xfrm>
          <a:prstGeom prst="rect">
            <a:avLst/>
          </a:prstGeom>
        </p:spPr>
      </p:pic>
    </p:spTree>
    <p:extLst>
      <p:ext uri="{BB962C8B-B14F-4D97-AF65-F5344CB8AC3E}">
        <p14:creationId xmlns:p14="http://schemas.microsoft.com/office/powerpoint/2010/main" val="104732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4"/>
          <p:cNvSpPr/>
          <p:nvPr/>
        </p:nvSpPr>
        <p:spPr>
          <a:xfrm>
            <a:off x="0" y="0"/>
            <a:ext cx="12178747" cy="861386"/>
          </a:xfrm>
          <a:custGeom>
            <a:avLst/>
            <a:gdLst/>
            <a:ahLst/>
            <a:cxnLst/>
            <a:rect l="l" t="t" r="r" b="b"/>
            <a:pathLst>
              <a:path w="4889500" h="9753600">
                <a:moveTo>
                  <a:pt x="0" y="9753600"/>
                </a:moveTo>
                <a:lnTo>
                  <a:pt x="4889500" y="9753600"/>
                </a:lnTo>
                <a:lnTo>
                  <a:pt x="4889500" y="0"/>
                </a:lnTo>
                <a:lnTo>
                  <a:pt x="0" y="0"/>
                </a:lnTo>
                <a:lnTo>
                  <a:pt x="0" y="9753600"/>
                </a:lnTo>
                <a:close/>
              </a:path>
            </a:pathLst>
          </a:custGeom>
          <a:solidFill>
            <a:srgbClr val="1E4191">
              <a:lumMod val="60000"/>
              <a:lumOff val="40000"/>
            </a:srgbClr>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266" b="0" i="0" u="none" strike="noStrike" kern="0" cap="none" spc="0" normalizeH="0" baseline="0" noProof="0">
              <a:ln>
                <a:noFill/>
              </a:ln>
              <a:solidFill>
                <a:srgbClr val="1E4191"/>
              </a:solidFill>
              <a:effectLst/>
              <a:uLnTx/>
              <a:uFillTx/>
              <a:latin typeface="GE Inspira Pitch"/>
            </a:endParaRPr>
          </a:p>
        </p:txBody>
      </p:sp>
      <p:sp>
        <p:nvSpPr>
          <p:cNvPr id="15" name="object 5"/>
          <p:cNvSpPr/>
          <p:nvPr/>
        </p:nvSpPr>
        <p:spPr>
          <a:xfrm>
            <a:off x="11191836" y="147556"/>
            <a:ext cx="607219" cy="606326"/>
          </a:xfrm>
          <a:custGeom>
            <a:avLst/>
            <a:gdLst/>
            <a:ahLst/>
            <a:cxnLst/>
            <a:rect l="l" t="t" r="r" b="b"/>
            <a:pathLst>
              <a:path w="863600" h="862330">
                <a:moveTo>
                  <a:pt x="431825" y="0"/>
                </a:moveTo>
                <a:lnTo>
                  <a:pt x="384850" y="2539"/>
                </a:lnTo>
                <a:lnTo>
                  <a:pt x="339321" y="8889"/>
                </a:lnTo>
                <a:lnTo>
                  <a:pt x="295504" y="21589"/>
                </a:lnTo>
                <a:lnTo>
                  <a:pt x="253666" y="38099"/>
                </a:lnTo>
                <a:lnTo>
                  <a:pt x="214071" y="58419"/>
                </a:lnTo>
                <a:lnTo>
                  <a:pt x="176985" y="82549"/>
                </a:lnTo>
                <a:lnTo>
                  <a:pt x="142675" y="110489"/>
                </a:lnTo>
                <a:lnTo>
                  <a:pt x="111406" y="142239"/>
                </a:lnTo>
                <a:lnTo>
                  <a:pt x="83444" y="176529"/>
                </a:lnTo>
                <a:lnTo>
                  <a:pt x="59054" y="213359"/>
                </a:lnTo>
                <a:lnTo>
                  <a:pt x="38503" y="252729"/>
                </a:lnTo>
                <a:lnTo>
                  <a:pt x="22057" y="294639"/>
                </a:lnTo>
                <a:lnTo>
                  <a:pt x="9980" y="339089"/>
                </a:lnTo>
                <a:lnTo>
                  <a:pt x="2539" y="384809"/>
                </a:lnTo>
                <a:lnTo>
                  <a:pt x="0" y="430529"/>
                </a:lnTo>
                <a:lnTo>
                  <a:pt x="2539" y="478789"/>
                </a:lnTo>
                <a:lnTo>
                  <a:pt x="9980" y="524509"/>
                </a:lnTo>
                <a:lnTo>
                  <a:pt x="22057" y="567689"/>
                </a:lnTo>
                <a:lnTo>
                  <a:pt x="38503" y="609599"/>
                </a:lnTo>
                <a:lnTo>
                  <a:pt x="59054" y="648969"/>
                </a:lnTo>
                <a:lnTo>
                  <a:pt x="83444" y="687069"/>
                </a:lnTo>
                <a:lnTo>
                  <a:pt x="111406" y="721359"/>
                </a:lnTo>
                <a:lnTo>
                  <a:pt x="142675" y="751839"/>
                </a:lnTo>
                <a:lnTo>
                  <a:pt x="176985" y="779779"/>
                </a:lnTo>
                <a:lnTo>
                  <a:pt x="214071" y="803909"/>
                </a:lnTo>
                <a:lnTo>
                  <a:pt x="253666" y="824229"/>
                </a:lnTo>
                <a:lnTo>
                  <a:pt x="295504" y="840739"/>
                </a:lnTo>
                <a:lnTo>
                  <a:pt x="339321" y="853439"/>
                </a:lnTo>
                <a:lnTo>
                  <a:pt x="384850" y="861059"/>
                </a:lnTo>
                <a:lnTo>
                  <a:pt x="431825" y="862329"/>
                </a:lnTo>
                <a:lnTo>
                  <a:pt x="478791" y="861059"/>
                </a:lnTo>
                <a:lnTo>
                  <a:pt x="524311" y="853439"/>
                </a:lnTo>
                <a:lnTo>
                  <a:pt x="563740" y="842009"/>
                </a:lnTo>
                <a:lnTo>
                  <a:pt x="431825" y="842009"/>
                </a:lnTo>
                <a:lnTo>
                  <a:pt x="383835" y="839469"/>
                </a:lnTo>
                <a:lnTo>
                  <a:pt x="337472" y="831849"/>
                </a:lnTo>
                <a:lnTo>
                  <a:pt x="293043" y="819149"/>
                </a:lnTo>
                <a:lnTo>
                  <a:pt x="250858" y="801369"/>
                </a:lnTo>
                <a:lnTo>
                  <a:pt x="211226" y="778509"/>
                </a:lnTo>
                <a:lnTo>
                  <a:pt x="174455" y="751839"/>
                </a:lnTo>
                <a:lnTo>
                  <a:pt x="140854" y="722629"/>
                </a:lnTo>
                <a:lnTo>
                  <a:pt x="110731" y="688339"/>
                </a:lnTo>
                <a:lnTo>
                  <a:pt x="84395" y="651509"/>
                </a:lnTo>
                <a:lnTo>
                  <a:pt x="62156" y="612139"/>
                </a:lnTo>
                <a:lnTo>
                  <a:pt x="44321" y="570229"/>
                </a:lnTo>
                <a:lnTo>
                  <a:pt x="31200" y="525779"/>
                </a:lnTo>
                <a:lnTo>
                  <a:pt x="23101" y="478789"/>
                </a:lnTo>
                <a:lnTo>
                  <a:pt x="20332" y="430529"/>
                </a:lnTo>
                <a:lnTo>
                  <a:pt x="23101" y="383539"/>
                </a:lnTo>
                <a:lnTo>
                  <a:pt x="31200" y="336549"/>
                </a:lnTo>
                <a:lnTo>
                  <a:pt x="44321" y="292099"/>
                </a:lnTo>
                <a:lnTo>
                  <a:pt x="62156" y="250189"/>
                </a:lnTo>
                <a:lnTo>
                  <a:pt x="84395" y="210819"/>
                </a:lnTo>
                <a:lnTo>
                  <a:pt x="110731" y="173989"/>
                </a:lnTo>
                <a:lnTo>
                  <a:pt x="140854" y="139699"/>
                </a:lnTo>
                <a:lnTo>
                  <a:pt x="174455" y="110489"/>
                </a:lnTo>
                <a:lnTo>
                  <a:pt x="211226" y="83819"/>
                </a:lnTo>
                <a:lnTo>
                  <a:pt x="250858" y="60959"/>
                </a:lnTo>
                <a:lnTo>
                  <a:pt x="293043" y="43179"/>
                </a:lnTo>
                <a:lnTo>
                  <a:pt x="337472" y="30479"/>
                </a:lnTo>
                <a:lnTo>
                  <a:pt x="383835" y="22859"/>
                </a:lnTo>
                <a:lnTo>
                  <a:pt x="431825" y="19049"/>
                </a:lnTo>
                <a:lnTo>
                  <a:pt x="559359" y="19049"/>
                </a:lnTo>
                <a:lnTo>
                  <a:pt x="524311" y="8889"/>
                </a:lnTo>
                <a:lnTo>
                  <a:pt x="478791" y="2539"/>
                </a:lnTo>
                <a:lnTo>
                  <a:pt x="431825" y="0"/>
                </a:lnTo>
                <a:close/>
              </a:path>
              <a:path w="863600" h="862330">
                <a:moveTo>
                  <a:pt x="559359" y="19049"/>
                </a:moveTo>
                <a:lnTo>
                  <a:pt x="431825" y="19049"/>
                </a:lnTo>
                <a:lnTo>
                  <a:pt x="479812" y="22859"/>
                </a:lnTo>
                <a:lnTo>
                  <a:pt x="526171" y="30479"/>
                </a:lnTo>
                <a:lnTo>
                  <a:pt x="570596" y="43179"/>
                </a:lnTo>
                <a:lnTo>
                  <a:pt x="612776" y="62229"/>
                </a:lnTo>
                <a:lnTo>
                  <a:pt x="652403" y="83819"/>
                </a:lnTo>
                <a:lnTo>
                  <a:pt x="689170" y="110489"/>
                </a:lnTo>
                <a:lnTo>
                  <a:pt x="722766" y="140969"/>
                </a:lnTo>
                <a:lnTo>
                  <a:pt x="752884" y="173989"/>
                </a:lnTo>
                <a:lnTo>
                  <a:pt x="779215" y="210819"/>
                </a:lnTo>
                <a:lnTo>
                  <a:pt x="801451" y="250189"/>
                </a:lnTo>
                <a:lnTo>
                  <a:pt x="819283" y="293369"/>
                </a:lnTo>
                <a:lnTo>
                  <a:pt x="832401" y="336549"/>
                </a:lnTo>
                <a:lnTo>
                  <a:pt x="840499" y="383539"/>
                </a:lnTo>
                <a:lnTo>
                  <a:pt x="843267" y="430529"/>
                </a:lnTo>
                <a:lnTo>
                  <a:pt x="840499" y="478789"/>
                </a:lnTo>
                <a:lnTo>
                  <a:pt x="832401" y="525779"/>
                </a:lnTo>
                <a:lnTo>
                  <a:pt x="819283" y="570229"/>
                </a:lnTo>
                <a:lnTo>
                  <a:pt x="801451" y="612139"/>
                </a:lnTo>
                <a:lnTo>
                  <a:pt x="779215" y="651509"/>
                </a:lnTo>
                <a:lnTo>
                  <a:pt x="752884" y="688339"/>
                </a:lnTo>
                <a:lnTo>
                  <a:pt x="722766" y="722629"/>
                </a:lnTo>
                <a:lnTo>
                  <a:pt x="689170" y="751839"/>
                </a:lnTo>
                <a:lnTo>
                  <a:pt x="652403" y="778509"/>
                </a:lnTo>
                <a:lnTo>
                  <a:pt x="612776" y="801369"/>
                </a:lnTo>
                <a:lnTo>
                  <a:pt x="570596" y="819149"/>
                </a:lnTo>
                <a:lnTo>
                  <a:pt x="526171" y="831849"/>
                </a:lnTo>
                <a:lnTo>
                  <a:pt x="479812" y="839469"/>
                </a:lnTo>
                <a:lnTo>
                  <a:pt x="431825" y="842009"/>
                </a:lnTo>
                <a:lnTo>
                  <a:pt x="563740" y="842009"/>
                </a:lnTo>
                <a:lnTo>
                  <a:pt x="609953" y="824229"/>
                </a:lnTo>
                <a:lnTo>
                  <a:pt x="649543" y="803909"/>
                </a:lnTo>
                <a:lnTo>
                  <a:pt x="686625" y="779779"/>
                </a:lnTo>
                <a:lnTo>
                  <a:pt x="720932" y="751839"/>
                </a:lnTo>
                <a:lnTo>
                  <a:pt x="752198" y="721359"/>
                </a:lnTo>
                <a:lnTo>
                  <a:pt x="780158" y="687069"/>
                </a:lnTo>
                <a:lnTo>
                  <a:pt x="804546" y="648969"/>
                </a:lnTo>
                <a:lnTo>
                  <a:pt x="825097" y="609599"/>
                </a:lnTo>
                <a:lnTo>
                  <a:pt x="841543" y="567689"/>
                </a:lnTo>
                <a:lnTo>
                  <a:pt x="853619" y="524509"/>
                </a:lnTo>
                <a:lnTo>
                  <a:pt x="861060" y="478789"/>
                </a:lnTo>
                <a:lnTo>
                  <a:pt x="863599" y="430529"/>
                </a:lnTo>
                <a:lnTo>
                  <a:pt x="861060" y="384809"/>
                </a:lnTo>
                <a:lnTo>
                  <a:pt x="853619" y="339089"/>
                </a:lnTo>
                <a:lnTo>
                  <a:pt x="841543" y="294639"/>
                </a:lnTo>
                <a:lnTo>
                  <a:pt x="825097" y="252729"/>
                </a:lnTo>
                <a:lnTo>
                  <a:pt x="804546" y="213359"/>
                </a:lnTo>
                <a:lnTo>
                  <a:pt x="780158" y="176529"/>
                </a:lnTo>
                <a:lnTo>
                  <a:pt x="752198" y="142239"/>
                </a:lnTo>
                <a:lnTo>
                  <a:pt x="720932" y="110489"/>
                </a:lnTo>
                <a:lnTo>
                  <a:pt x="686625" y="82549"/>
                </a:lnTo>
                <a:lnTo>
                  <a:pt x="649543" y="58419"/>
                </a:lnTo>
                <a:lnTo>
                  <a:pt x="609953" y="38099"/>
                </a:lnTo>
                <a:lnTo>
                  <a:pt x="568121" y="21589"/>
                </a:lnTo>
                <a:lnTo>
                  <a:pt x="559359" y="19049"/>
                </a:lnTo>
                <a:close/>
              </a:path>
              <a:path w="863600" h="862330">
                <a:moveTo>
                  <a:pt x="311124" y="793749"/>
                </a:moveTo>
                <a:lnTo>
                  <a:pt x="309676" y="793749"/>
                </a:lnTo>
                <a:lnTo>
                  <a:pt x="308940" y="796289"/>
                </a:lnTo>
                <a:lnTo>
                  <a:pt x="309384" y="797559"/>
                </a:lnTo>
                <a:lnTo>
                  <a:pt x="309943" y="797559"/>
                </a:lnTo>
                <a:lnTo>
                  <a:pt x="325733" y="802639"/>
                </a:lnTo>
                <a:lnTo>
                  <a:pt x="352139" y="808989"/>
                </a:lnTo>
                <a:lnTo>
                  <a:pt x="387917" y="814069"/>
                </a:lnTo>
                <a:lnTo>
                  <a:pt x="431825" y="816609"/>
                </a:lnTo>
                <a:lnTo>
                  <a:pt x="477664" y="814069"/>
                </a:lnTo>
                <a:lnTo>
                  <a:pt x="515398" y="807719"/>
                </a:lnTo>
                <a:lnTo>
                  <a:pt x="403097" y="807719"/>
                </a:lnTo>
                <a:lnTo>
                  <a:pt x="369303" y="806449"/>
                </a:lnTo>
                <a:lnTo>
                  <a:pt x="341204" y="801369"/>
                </a:lnTo>
                <a:lnTo>
                  <a:pt x="311124" y="793749"/>
                </a:lnTo>
                <a:close/>
              </a:path>
              <a:path w="863600" h="862330">
                <a:moveTo>
                  <a:pt x="670336" y="730249"/>
                </a:moveTo>
                <a:lnTo>
                  <a:pt x="456920" y="730249"/>
                </a:lnTo>
                <a:lnTo>
                  <a:pt x="468669" y="732789"/>
                </a:lnTo>
                <a:lnTo>
                  <a:pt x="478159" y="739139"/>
                </a:lnTo>
                <a:lnTo>
                  <a:pt x="484504" y="748029"/>
                </a:lnTo>
                <a:lnTo>
                  <a:pt x="486816" y="760729"/>
                </a:lnTo>
                <a:lnTo>
                  <a:pt x="481138" y="778509"/>
                </a:lnTo>
                <a:lnTo>
                  <a:pt x="464697" y="793749"/>
                </a:lnTo>
                <a:lnTo>
                  <a:pt x="438387" y="803909"/>
                </a:lnTo>
                <a:lnTo>
                  <a:pt x="403097" y="807719"/>
                </a:lnTo>
                <a:lnTo>
                  <a:pt x="515398" y="807719"/>
                </a:lnTo>
                <a:lnTo>
                  <a:pt x="522945" y="806449"/>
                </a:lnTo>
                <a:lnTo>
                  <a:pt x="566839" y="792479"/>
                </a:lnTo>
                <a:lnTo>
                  <a:pt x="608519" y="774699"/>
                </a:lnTo>
                <a:lnTo>
                  <a:pt x="647157" y="750569"/>
                </a:lnTo>
                <a:lnTo>
                  <a:pt x="670336" y="730249"/>
                </a:lnTo>
                <a:close/>
              </a:path>
              <a:path w="863600" h="862330">
                <a:moveTo>
                  <a:pt x="69151" y="308609"/>
                </a:moveTo>
                <a:lnTo>
                  <a:pt x="65938" y="308609"/>
                </a:lnTo>
                <a:lnTo>
                  <a:pt x="62804" y="318769"/>
                </a:lnTo>
                <a:lnTo>
                  <a:pt x="56203" y="345439"/>
                </a:lnTo>
                <a:lnTo>
                  <a:pt x="49650" y="383539"/>
                </a:lnTo>
                <a:lnTo>
                  <a:pt x="46659" y="430529"/>
                </a:lnTo>
                <a:lnTo>
                  <a:pt x="49252" y="477519"/>
                </a:lnTo>
                <a:lnTo>
                  <a:pt x="57144" y="523239"/>
                </a:lnTo>
                <a:lnTo>
                  <a:pt x="70392" y="566419"/>
                </a:lnTo>
                <a:lnTo>
                  <a:pt x="89053" y="608329"/>
                </a:lnTo>
                <a:lnTo>
                  <a:pt x="113183" y="647699"/>
                </a:lnTo>
                <a:lnTo>
                  <a:pt x="142840" y="681989"/>
                </a:lnTo>
                <a:lnTo>
                  <a:pt x="178079" y="712469"/>
                </a:lnTo>
                <a:lnTo>
                  <a:pt x="218957" y="736599"/>
                </a:lnTo>
                <a:lnTo>
                  <a:pt x="265531" y="755649"/>
                </a:lnTo>
                <a:lnTo>
                  <a:pt x="309641" y="767079"/>
                </a:lnTo>
                <a:lnTo>
                  <a:pt x="352856" y="770889"/>
                </a:lnTo>
                <a:lnTo>
                  <a:pt x="393834" y="764539"/>
                </a:lnTo>
                <a:lnTo>
                  <a:pt x="418785" y="750569"/>
                </a:lnTo>
                <a:lnTo>
                  <a:pt x="436788" y="736599"/>
                </a:lnTo>
                <a:lnTo>
                  <a:pt x="456920" y="730249"/>
                </a:lnTo>
                <a:lnTo>
                  <a:pt x="670336" y="730249"/>
                </a:lnTo>
                <a:lnTo>
                  <a:pt x="681926" y="720089"/>
                </a:lnTo>
                <a:lnTo>
                  <a:pt x="711996" y="685799"/>
                </a:lnTo>
                <a:lnTo>
                  <a:pt x="729104" y="656589"/>
                </a:lnTo>
                <a:lnTo>
                  <a:pt x="263143" y="656589"/>
                </a:lnTo>
                <a:lnTo>
                  <a:pt x="232631" y="650239"/>
                </a:lnTo>
                <a:lnTo>
                  <a:pt x="210972" y="634999"/>
                </a:lnTo>
                <a:lnTo>
                  <a:pt x="198057" y="612139"/>
                </a:lnTo>
                <a:lnTo>
                  <a:pt x="193776" y="586739"/>
                </a:lnTo>
                <a:lnTo>
                  <a:pt x="196638" y="566419"/>
                </a:lnTo>
                <a:lnTo>
                  <a:pt x="204997" y="543559"/>
                </a:lnTo>
                <a:lnTo>
                  <a:pt x="218508" y="521969"/>
                </a:lnTo>
                <a:lnTo>
                  <a:pt x="236829" y="501649"/>
                </a:lnTo>
                <a:lnTo>
                  <a:pt x="255794" y="486409"/>
                </a:lnTo>
                <a:lnTo>
                  <a:pt x="104063" y="486409"/>
                </a:lnTo>
                <a:lnTo>
                  <a:pt x="84802" y="480059"/>
                </a:lnTo>
                <a:lnTo>
                  <a:pt x="69235" y="463549"/>
                </a:lnTo>
                <a:lnTo>
                  <a:pt x="58824" y="438149"/>
                </a:lnTo>
                <a:lnTo>
                  <a:pt x="55029" y="402589"/>
                </a:lnTo>
                <a:lnTo>
                  <a:pt x="57020" y="368299"/>
                </a:lnTo>
                <a:lnTo>
                  <a:pt x="61533" y="340359"/>
                </a:lnTo>
                <a:lnTo>
                  <a:pt x="66371" y="320039"/>
                </a:lnTo>
                <a:lnTo>
                  <a:pt x="69430" y="309879"/>
                </a:lnTo>
                <a:lnTo>
                  <a:pt x="69151" y="308609"/>
                </a:lnTo>
                <a:close/>
              </a:path>
              <a:path w="863600" h="862330">
                <a:moveTo>
                  <a:pt x="505955" y="372109"/>
                </a:moveTo>
                <a:lnTo>
                  <a:pt x="460943" y="403859"/>
                </a:lnTo>
                <a:lnTo>
                  <a:pt x="432506" y="420369"/>
                </a:lnTo>
                <a:lnTo>
                  <a:pt x="396176" y="441959"/>
                </a:lnTo>
                <a:lnTo>
                  <a:pt x="390972" y="500379"/>
                </a:lnTo>
                <a:lnTo>
                  <a:pt x="380377" y="551179"/>
                </a:lnTo>
                <a:lnTo>
                  <a:pt x="361213" y="593089"/>
                </a:lnTo>
                <a:lnTo>
                  <a:pt x="334762" y="626109"/>
                </a:lnTo>
                <a:lnTo>
                  <a:pt x="301810" y="647699"/>
                </a:lnTo>
                <a:lnTo>
                  <a:pt x="263143" y="656589"/>
                </a:lnTo>
                <a:lnTo>
                  <a:pt x="557390" y="656589"/>
                </a:lnTo>
                <a:lnTo>
                  <a:pt x="503138" y="643889"/>
                </a:lnTo>
                <a:lnTo>
                  <a:pt x="464245" y="613409"/>
                </a:lnTo>
                <a:lnTo>
                  <a:pt x="440825" y="571499"/>
                </a:lnTo>
                <a:lnTo>
                  <a:pt x="432993" y="524509"/>
                </a:lnTo>
                <a:lnTo>
                  <a:pt x="442732" y="468629"/>
                </a:lnTo>
                <a:lnTo>
                  <a:pt x="466043" y="427989"/>
                </a:lnTo>
                <a:lnTo>
                  <a:pt x="494067" y="401319"/>
                </a:lnTo>
                <a:lnTo>
                  <a:pt x="517944" y="387349"/>
                </a:lnTo>
                <a:lnTo>
                  <a:pt x="513156" y="383539"/>
                </a:lnTo>
                <a:lnTo>
                  <a:pt x="509536" y="378459"/>
                </a:lnTo>
                <a:lnTo>
                  <a:pt x="505955" y="372109"/>
                </a:lnTo>
                <a:close/>
              </a:path>
              <a:path w="863600" h="862330">
                <a:moveTo>
                  <a:pt x="754645" y="452119"/>
                </a:moveTo>
                <a:lnTo>
                  <a:pt x="592073" y="452119"/>
                </a:lnTo>
                <a:lnTo>
                  <a:pt x="626814" y="459739"/>
                </a:lnTo>
                <a:lnTo>
                  <a:pt x="651906" y="480059"/>
                </a:lnTo>
                <a:lnTo>
                  <a:pt x="667126" y="510539"/>
                </a:lnTo>
                <a:lnTo>
                  <a:pt x="672249" y="546099"/>
                </a:lnTo>
                <a:lnTo>
                  <a:pt x="663892" y="585469"/>
                </a:lnTo>
                <a:lnTo>
                  <a:pt x="640394" y="621029"/>
                </a:lnTo>
                <a:lnTo>
                  <a:pt x="604108" y="646429"/>
                </a:lnTo>
                <a:lnTo>
                  <a:pt x="557390" y="656589"/>
                </a:lnTo>
                <a:lnTo>
                  <a:pt x="729104" y="656589"/>
                </a:lnTo>
                <a:lnTo>
                  <a:pt x="754735" y="596899"/>
                </a:lnTo>
                <a:lnTo>
                  <a:pt x="766125" y="553719"/>
                </a:lnTo>
                <a:lnTo>
                  <a:pt x="770305" y="511809"/>
                </a:lnTo>
                <a:lnTo>
                  <a:pt x="764140" y="469899"/>
                </a:lnTo>
                <a:lnTo>
                  <a:pt x="754645" y="452119"/>
                </a:lnTo>
                <a:close/>
              </a:path>
              <a:path w="863600" h="862330">
                <a:moveTo>
                  <a:pt x="358381" y="462279"/>
                </a:moveTo>
                <a:lnTo>
                  <a:pt x="316124" y="486409"/>
                </a:lnTo>
                <a:lnTo>
                  <a:pt x="275637" y="516889"/>
                </a:lnTo>
                <a:lnTo>
                  <a:pt x="245242" y="551179"/>
                </a:lnTo>
                <a:lnTo>
                  <a:pt x="233260" y="589279"/>
                </a:lnTo>
                <a:lnTo>
                  <a:pt x="235411" y="601979"/>
                </a:lnTo>
                <a:lnTo>
                  <a:pt x="241487" y="612139"/>
                </a:lnTo>
                <a:lnTo>
                  <a:pt x="250920" y="617219"/>
                </a:lnTo>
                <a:lnTo>
                  <a:pt x="263143" y="618489"/>
                </a:lnTo>
                <a:lnTo>
                  <a:pt x="302610" y="603249"/>
                </a:lnTo>
                <a:lnTo>
                  <a:pt x="330231" y="566419"/>
                </a:lnTo>
                <a:lnTo>
                  <a:pt x="348118" y="516889"/>
                </a:lnTo>
                <a:lnTo>
                  <a:pt x="358381" y="462279"/>
                </a:lnTo>
                <a:close/>
              </a:path>
              <a:path w="863600" h="862330">
                <a:moveTo>
                  <a:pt x="553821" y="406399"/>
                </a:moveTo>
                <a:lnTo>
                  <a:pt x="530755" y="416559"/>
                </a:lnTo>
                <a:lnTo>
                  <a:pt x="505677" y="436879"/>
                </a:lnTo>
                <a:lnTo>
                  <a:pt x="485536" y="471169"/>
                </a:lnTo>
                <a:lnTo>
                  <a:pt x="477278" y="519429"/>
                </a:lnTo>
                <a:lnTo>
                  <a:pt x="483104" y="557529"/>
                </a:lnTo>
                <a:lnTo>
                  <a:pt x="499691" y="588009"/>
                </a:lnTo>
                <a:lnTo>
                  <a:pt x="525702" y="610869"/>
                </a:lnTo>
                <a:lnTo>
                  <a:pt x="559803" y="618489"/>
                </a:lnTo>
                <a:lnTo>
                  <a:pt x="587019" y="613409"/>
                </a:lnTo>
                <a:lnTo>
                  <a:pt x="609698" y="598169"/>
                </a:lnTo>
                <a:lnTo>
                  <a:pt x="625429" y="574039"/>
                </a:lnTo>
                <a:lnTo>
                  <a:pt x="625960" y="571499"/>
                </a:lnTo>
                <a:lnTo>
                  <a:pt x="562165" y="571499"/>
                </a:lnTo>
                <a:lnTo>
                  <a:pt x="545543" y="566419"/>
                </a:lnTo>
                <a:lnTo>
                  <a:pt x="532279" y="554989"/>
                </a:lnTo>
                <a:lnTo>
                  <a:pt x="523496" y="538479"/>
                </a:lnTo>
                <a:lnTo>
                  <a:pt x="520318" y="516889"/>
                </a:lnTo>
                <a:lnTo>
                  <a:pt x="525812" y="491489"/>
                </a:lnTo>
                <a:lnTo>
                  <a:pt x="540946" y="471169"/>
                </a:lnTo>
                <a:lnTo>
                  <a:pt x="563706" y="457199"/>
                </a:lnTo>
                <a:lnTo>
                  <a:pt x="592073" y="452119"/>
                </a:lnTo>
                <a:lnTo>
                  <a:pt x="754645" y="452119"/>
                </a:lnTo>
                <a:lnTo>
                  <a:pt x="750576" y="444499"/>
                </a:lnTo>
                <a:lnTo>
                  <a:pt x="737012" y="426719"/>
                </a:lnTo>
                <a:lnTo>
                  <a:pt x="731617" y="408939"/>
                </a:lnTo>
                <a:lnTo>
                  <a:pt x="588046" y="408939"/>
                </a:lnTo>
                <a:lnTo>
                  <a:pt x="564648" y="407669"/>
                </a:lnTo>
                <a:lnTo>
                  <a:pt x="553821" y="406399"/>
                </a:lnTo>
                <a:close/>
              </a:path>
              <a:path w="863600" h="862330">
                <a:moveTo>
                  <a:pt x="589686" y="487679"/>
                </a:moveTo>
                <a:lnTo>
                  <a:pt x="579133" y="488949"/>
                </a:lnTo>
                <a:lnTo>
                  <a:pt x="569807" y="494029"/>
                </a:lnTo>
                <a:lnTo>
                  <a:pt x="562972" y="502919"/>
                </a:lnTo>
                <a:lnTo>
                  <a:pt x="559892" y="513079"/>
                </a:lnTo>
                <a:lnTo>
                  <a:pt x="562202" y="527049"/>
                </a:lnTo>
                <a:lnTo>
                  <a:pt x="568820" y="537209"/>
                </a:lnTo>
                <a:lnTo>
                  <a:pt x="575733" y="546099"/>
                </a:lnTo>
                <a:lnTo>
                  <a:pt x="578929" y="554989"/>
                </a:lnTo>
                <a:lnTo>
                  <a:pt x="578929" y="566419"/>
                </a:lnTo>
                <a:lnTo>
                  <a:pt x="570560" y="571499"/>
                </a:lnTo>
                <a:lnTo>
                  <a:pt x="625960" y="571499"/>
                </a:lnTo>
                <a:lnTo>
                  <a:pt x="631799" y="543559"/>
                </a:lnTo>
                <a:lnTo>
                  <a:pt x="629255" y="523239"/>
                </a:lnTo>
                <a:lnTo>
                  <a:pt x="621506" y="505459"/>
                </a:lnTo>
                <a:lnTo>
                  <a:pt x="608375" y="492759"/>
                </a:lnTo>
                <a:lnTo>
                  <a:pt x="589686" y="487679"/>
                </a:lnTo>
                <a:close/>
              </a:path>
              <a:path w="863600" h="862330">
                <a:moveTo>
                  <a:pt x="812239" y="375919"/>
                </a:moveTo>
                <a:lnTo>
                  <a:pt x="759561" y="375919"/>
                </a:lnTo>
                <a:lnTo>
                  <a:pt x="778790" y="382269"/>
                </a:lnTo>
                <a:lnTo>
                  <a:pt x="794321" y="398779"/>
                </a:lnTo>
                <a:lnTo>
                  <a:pt x="804727" y="425449"/>
                </a:lnTo>
                <a:lnTo>
                  <a:pt x="808445" y="459739"/>
                </a:lnTo>
                <a:lnTo>
                  <a:pt x="808505" y="462279"/>
                </a:lnTo>
                <a:lnTo>
                  <a:pt x="806401" y="496569"/>
                </a:lnTo>
                <a:lnTo>
                  <a:pt x="801474" y="525779"/>
                </a:lnTo>
                <a:lnTo>
                  <a:pt x="796514" y="544829"/>
                </a:lnTo>
                <a:lnTo>
                  <a:pt x="794232" y="553719"/>
                </a:lnTo>
                <a:lnTo>
                  <a:pt x="794499" y="553719"/>
                </a:lnTo>
                <a:lnTo>
                  <a:pt x="796848" y="554989"/>
                </a:lnTo>
                <a:lnTo>
                  <a:pt x="797547" y="554989"/>
                </a:lnTo>
                <a:lnTo>
                  <a:pt x="797725" y="553719"/>
                </a:lnTo>
                <a:lnTo>
                  <a:pt x="800900" y="544829"/>
                </a:lnTo>
                <a:lnTo>
                  <a:pt x="807651" y="518159"/>
                </a:lnTo>
                <a:lnTo>
                  <a:pt x="814243" y="480059"/>
                </a:lnTo>
                <a:lnTo>
                  <a:pt x="816940" y="430529"/>
                </a:lnTo>
                <a:lnTo>
                  <a:pt x="814015" y="386079"/>
                </a:lnTo>
                <a:lnTo>
                  <a:pt x="812239" y="375919"/>
                </a:lnTo>
                <a:close/>
              </a:path>
              <a:path w="863600" h="862330">
                <a:moveTo>
                  <a:pt x="431825" y="45719"/>
                </a:moveTo>
                <a:lnTo>
                  <a:pt x="386017" y="48259"/>
                </a:lnTo>
                <a:lnTo>
                  <a:pt x="340829" y="57149"/>
                </a:lnTo>
                <a:lnTo>
                  <a:pt x="297057" y="69849"/>
                </a:lnTo>
                <a:lnTo>
                  <a:pt x="255499" y="88899"/>
                </a:lnTo>
                <a:lnTo>
                  <a:pt x="216954" y="113029"/>
                </a:lnTo>
                <a:lnTo>
                  <a:pt x="182219" y="142239"/>
                </a:lnTo>
                <a:lnTo>
                  <a:pt x="152092" y="177799"/>
                </a:lnTo>
                <a:lnTo>
                  <a:pt x="127370" y="218439"/>
                </a:lnTo>
                <a:lnTo>
                  <a:pt x="108851" y="265429"/>
                </a:lnTo>
                <a:lnTo>
                  <a:pt x="97486" y="308609"/>
                </a:lnTo>
                <a:lnTo>
                  <a:pt x="93294" y="351789"/>
                </a:lnTo>
                <a:lnTo>
                  <a:pt x="99465" y="393699"/>
                </a:lnTo>
                <a:lnTo>
                  <a:pt x="113042" y="419099"/>
                </a:lnTo>
                <a:lnTo>
                  <a:pt x="126619" y="436879"/>
                </a:lnTo>
                <a:lnTo>
                  <a:pt x="132791" y="457199"/>
                </a:lnTo>
                <a:lnTo>
                  <a:pt x="130488" y="468629"/>
                </a:lnTo>
                <a:lnTo>
                  <a:pt x="124256" y="477519"/>
                </a:lnTo>
                <a:lnTo>
                  <a:pt x="115110" y="483869"/>
                </a:lnTo>
                <a:lnTo>
                  <a:pt x="104063" y="486409"/>
                </a:lnTo>
                <a:lnTo>
                  <a:pt x="255794" y="486409"/>
                </a:lnTo>
                <a:lnTo>
                  <a:pt x="263697" y="480059"/>
                </a:lnTo>
                <a:lnTo>
                  <a:pt x="292911" y="461009"/>
                </a:lnTo>
                <a:lnTo>
                  <a:pt x="325485" y="443229"/>
                </a:lnTo>
                <a:lnTo>
                  <a:pt x="362432" y="424179"/>
                </a:lnTo>
                <a:lnTo>
                  <a:pt x="363438" y="417829"/>
                </a:lnTo>
                <a:lnTo>
                  <a:pt x="318160" y="417829"/>
                </a:lnTo>
                <a:lnTo>
                  <a:pt x="300393" y="414019"/>
                </a:lnTo>
                <a:lnTo>
                  <a:pt x="285427" y="403859"/>
                </a:lnTo>
                <a:lnTo>
                  <a:pt x="274274" y="389889"/>
                </a:lnTo>
                <a:lnTo>
                  <a:pt x="267944" y="373379"/>
                </a:lnTo>
                <a:lnTo>
                  <a:pt x="244635" y="368299"/>
                </a:lnTo>
                <a:lnTo>
                  <a:pt x="225929" y="354329"/>
                </a:lnTo>
                <a:lnTo>
                  <a:pt x="213277" y="335279"/>
                </a:lnTo>
                <a:lnTo>
                  <a:pt x="208127" y="308609"/>
                </a:lnTo>
                <a:lnTo>
                  <a:pt x="210088" y="289559"/>
                </a:lnTo>
                <a:lnTo>
                  <a:pt x="215749" y="273049"/>
                </a:lnTo>
                <a:lnTo>
                  <a:pt x="224774" y="261619"/>
                </a:lnTo>
                <a:lnTo>
                  <a:pt x="236829" y="257809"/>
                </a:lnTo>
                <a:lnTo>
                  <a:pt x="290391" y="257809"/>
                </a:lnTo>
                <a:lnTo>
                  <a:pt x="296205" y="245109"/>
                </a:lnTo>
                <a:lnTo>
                  <a:pt x="327808" y="210819"/>
                </a:lnTo>
                <a:lnTo>
                  <a:pt x="366026" y="198119"/>
                </a:lnTo>
                <a:lnTo>
                  <a:pt x="734651" y="198119"/>
                </a:lnTo>
                <a:lnTo>
                  <a:pt x="720969" y="181609"/>
                </a:lnTo>
                <a:lnTo>
                  <a:pt x="685827" y="151129"/>
                </a:lnTo>
                <a:lnTo>
                  <a:pt x="653510" y="132079"/>
                </a:lnTo>
                <a:lnTo>
                  <a:pt x="406679" y="132079"/>
                </a:lnTo>
                <a:lnTo>
                  <a:pt x="394444" y="129539"/>
                </a:lnTo>
                <a:lnTo>
                  <a:pt x="385013" y="123189"/>
                </a:lnTo>
                <a:lnTo>
                  <a:pt x="378943" y="114299"/>
                </a:lnTo>
                <a:lnTo>
                  <a:pt x="376796" y="102869"/>
                </a:lnTo>
                <a:lnTo>
                  <a:pt x="382644" y="83819"/>
                </a:lnTo>
                <a:lnTo>
                  <a:pt x="399365" y="68579"/>
                </a:lnTo>
                <a:lnTo>
                  <a:pt x="425729" y="58419"/>
                </a:lnTo>
                <a:lnTo>
                  <a:pt x="460501" y="54609"/>
                </a:lnTo>
                <a:lnTo>
                  <a:pt x="509582" y="54609"/>
                </a:lnTo>
                <a:lnTo>
                  <a:pt x="477551" y="48259"/>
                </a:lnTo>
                <a:lnTo>
                  <a:pt x="431825" y="45719"/>
                </a:lnTo>
                <a:close/>
              </a:path>
              <a:path w="863600" h="862330">
                <a:moveTo>
                  <a:pt x="366026" y="401319"/>
                </a:moveTo>
                <a:lnTo>
                  <a:pt x="355179" y="408939"/>
                </a:lnTo>
                <a:lnTo>
                  <a:pt x="342988" y="414019"/>
                </a:lnTo>
                <a:lnTo>
                  <a:pt x="330350" y="416559"/>
                </a:lnTo>
                <a:lnTo>
                  <a:pt x="318160" y="417829"/>
                </a:lnTo>
                <a:lnTo>
                  <a:pt x="363438" y="417829"/>
                </a:lnTo>
                <a:lnTo>
                  <a:pt x="363639" y="416559"/>
                </a:lnTo>
                <a:lnTo>
                  <a:pt x="364807" y="410209"/>
                </a:lnTo>
                <a:lnTo>
                  <a:pt x="366026" y="401319"/>
                </a:lnTo>
                <a:close/>
              </a:path>
              <a:path w="863600" h="862330">
                <a:moveTo>
                  <a:pt x="811129" y="369569"/>
                </a:moveTo>
                <a:lnTo>
                  <a:pt x="585444" y="369569"/>
                </a:lnTo>
                <a:lnTo>
                  <a:pt x="596825" y="370839"/>
                </a:lnTo>
                <a:lnTo>
                  <a:pt x="607968" y="373379"/>
                </a:lnTo>
                <a:lnTo>
                  <a:pt x="616605" y="379729"/>
                </a:lnTo>
                <a:lnTo>
                  <a:pt x="620471" y="388619"/>
                </a:lnTo>
                <a:lnTo>
                  <a:pt x="610994" y="403859"/>
                </a:lnTo>
                <a:lnTo>
                  <a:pt x="588046" y="408939"/>
                </a:lnTo>
                <a:lnTo>
                  <a:pt x="731617" y="408939"/>
                </a:lnTo>
                <a:lnTo>
                  <a:pt x="759561" y="375919"/>
                </a:lnTo>
                <a:lnTo>
                  <a:pt x="812239" y="375919"/>
                </a:lnTo>
                <a:lnTo>
                  <a:pt x="811129" y="369569"/>
                </a:lnTo>
                <a:close/>
              </a:path>
              <a:path w="863600" h="862330">
                <a:moveTo>
                  <a:pt x="494598" y="297179"/>
                </a:moveTo>
                <a:lnTo>
                  <a:pt x="431825" y="297179"/>
                </a:lnTo>
                <a:lnTo>
                  <a:pt x="436587" y="304799"/>
                </a:lnTo>
                <a:lnTo>
                  <a:pt x="436587" y="312419"/>
                </a:lnTo>
                <a:lnTo>
                  <a:pt x="433283" y="326389"/>
                </a:lnTo>
                <a:lnTo>
                  <a:pt x="424938" y="341629"/>
                </a:lnTo>
                <a:lnTo>
                  <a:pt x="413902" y="356869"/>
                </a:lnTo>
                <a:lnTo>
                  <a:pt x="402526" y="369569"/>
                </a:lnTo>
                <a:lnTo>
                  <a:pt x="400324" y="382269"/>
                </a:lnTo>
                <a:lnTo>
                  <a:pt x="398908" y="392429"/>
                </a:lnTo>
                <a:lnTo>
                  <a:pt x="398152" y="400049"/>
                </a:lnTo>
                <a:lnTo>
                  <a:pt x="397929" y="406399"/>
                </a:lnTo>
                <a:lnTo>
                  <a:pt x="426223" y="388619"/>
                </a:lnTo>
                <a:lnTo>
                  <a:pt x="471766" y="359409"/>
                </a:lnTo>
                <a:lnTo>
                  <a:pt x="494017" y="344169"/>
                </a:lnTo>
                <a:lnTo>
                  <a:pt x="492629" y="337819"/>
                </a:lnTo>
                <a:lnTo>
                  <a:pt x="491917" y="330199"/>
                </a:lnTo>
                <a:lnTo>
                  <a:pt x="491707" y="325119"/>
                </a:lnTo>
                <a:lnTo>
                  <a:pt x="491616" y="316229"/>
                </a:lnTo>
                <a:lnTo>
                  <a:pt x="494598" y="297179"/>
                </a:lnTo>
                <a:close/>
              </a:path>
              <a:path w="863600" h="862330">
                <a:moveTo>
                  <a:pt x="577722" y="198119"/>
                </a:moveTo>
                <a:lnTo>
                  <a:pt x="366026" y="198119"/>
                </a:lnTo>
                <a:lnTo>
                  <a:pt x="387514" y="201929"/>
                </a:lnTo>
                <a:lnTo>
                  <a:pt x="399807" y="212089"/>
                </a:lnTo>
                <a:lnTo>
                  <a:pt x="405372" y="224789"/>
                </a:lnTo>
                <a:lnTo>
                  <a:pt x="406679" y="236219"/>
                </a:lnTo>
                <a:lnTo>
                  <a:pt x="397186" y="278129"/>
                </a:lnTo>
                <a:lnTo>
                  <a:pt x="372891" y="318769"/>
                </a:lnTo>
                <a:lnTo>
                  <a:pt x="340071" y="350519"/>
                </a:lnTo>
                <a:lnTo>
                  <a:pt x="305003" y="369569"/>
                </a:lnTo>
                <a:lnTo>
                  <a:pt x="306676" y="374649"/>
                </a:lnTo>
                <a:lnTo>
                  <a:pt x="310245" y="380999"/>
                </a:lnTo>
                <a:lnTo>
                  <a:pt x="316276" y="386079"/>
                </a:lnTo>
                <a:lnTo>
                  <a:pt x="325335" y="388619"/>
                </a:lnTo>
                <a:lnTo>
                  <a:pt x="339247" y="384809"/>
                </a:lnTo>
                <a:lnTo>
                  <a:pt x="353153" y="378459"/>
                </a:lnTo>
                <a:lnTo>
                  <a:pt x="365714" y="368299"/>
                </a:lnTo>
                <a:lnTo>
                  <a:pt x="375589" y="358139"/>
                </a:lnTo>
                <a:lnTo>
                  <a:pt x="381533" y="337819"/>
                </a:lnTo>
                <a:lnTo>
                  <a:pt x="391733" y="318769"/>
                </a:lnTo>
                <a:lnTo>
                  <a:pt x="405516" y="303529"/>
                </a:lnTo>
                <a:lnTo>
                  <a:pt x="422211" y="297179"/>
                </a:lnTo>
                <a:lnTo>
                  <a:pt x="494598" y="297179"/>
                </a:lnTo>
                <a:lnTo>
                  <a:pt x="498175" y="274319"/>
                </a:lnTo>
                <a:lnTo>
                  <a:pt x="516281" y="236219"/>
                </a:lnTo>
                <a:lnTo>
                  <a:pt x="543582" y="208279"/>
                </a:lnTo>
                <a:lnTo>
                  <a:pt x="577722" y="198119"/>
                </a:lnTo>
                <a:close/>
              </a:path>
              <a:path w="863600" h="862330">
                <a:moveTo>
                  <a:pt x="734651" y="198119"/>
                </a:moveTo>
                <a:lnTo>
                  <a:pt x="577722" y="198119"/>
                </a:lnTo>
                <a:lnTo>
                  <a:pt x="595870" y="200659"/>
                </a:lnTo>
                <a:lnTo>
                  <a:pt x="608974" y="209549"/>
                </a:lnTo>
                <a:lnTo>
                  <a:pt x="616920" y="223519"/>
                </a:lnTo>
                <a:lnTo>
                  <a:pt x="619594" y="238759"/>
                </a:lnTo>
                <a:lnTo>
                  <a:pt x="613409" y="267969"/>
                </a:lnTo>
                <a:lnTo>
                  <a:pt x="596123" y="297179"/>
                </a:lnTo>
                <a:lnTo>
                  <a:pt x="569644" y="325119"/>
                </a:lnTo>
                <a:lnTo>
                  <a:pt x="535876" y="351789"/>
                </a:lnTo>
                <a:lnTo>
                  <a:pt x="538983" y="359409"/>
                </a:lnTo>
                <a:lnTo>
                  <a:pt x="542939" y="365759"/>
                </a:lnTo>
                <a:lnTo>
                  <a:pt x="547783" y="370839"/>
                </a:lnTo>
                <a:lnTo>
                  <a:pt x="553554" y="374649"/>
                </a:lnTo>
                <a:lnTo>
                  <a:pt x="556303" y="373379"/>
                </a:lnTo>
                <a:lnTo>
                  <a:pt x="563541" y="370839"/>
                </a:lnTo>
                <a:lnTo>
                  <a:pt x="573759" y="369569"/>
                </a:lnTo>
                <a:lnTo>
                  <a:pt x="811129" y="369569"/>
                </a:lnTo>
                <a:lnTo>
                  <a:pt x="806024" y="340359"/>
                </a:lnTo>
                <a:lnTo>
                  <a:pt x="792845" y="297179"/>
                </a:lnTo>
                <a:lnTo>
                  <a:pt x="774356" y="255269"/>
                </a:lnTo>
                <a:lnTo>
                  <a:pt x="750438" y="217169"/>
                </a:lnTo>
                <a:lnTo>
                  <a:pt x="734651" y="198119"/>
                </a:lnTo>
                <a:close/>
              </a:path>
              <a:path w="863600" h="862330">
                <a:moveTo>
                  <a:pt x="290391" y="257809"/>
                </a:moveTo>
                <a:lnTo>
                  <a:pt x="244017" y="257809"/>
                </a:lnTo>
                <a:lnTo>
                  <a:pt x="246405" y="264159"/>
                </a:lnTo>
                <a:lnTo>
                  <a:pt x="246405" y="267969"/>
                </a:lnTo>
                <a:lnTo>
                  <a:pt x="245472" y="274319"/>
                </a:lnTo>
                <a:lnTo>
                  <a:pt x="243420" y="281939"/>
                </a:lnTo>
                <a:lnTo>
                  <a:pt x="241369" y="293369"/>
                </a:lnTo>
                <a:lnTo>
                  <a:pt x="254559" y="336549"/>
                </a:lnTo>
                <a:lnTo>
                  <a:pt x="266750" y="340359"/>
                </a:lnTo>
                <a:lnTo>
                  <a:pt x="274693" y="292099"/>
                </a:lnTo>
                <a:lnTo>
                  <a:pt x="290391" y="257809"/>
                </a:lnTo>
                <a:close/>
              </a:path>
              <a:path w="863600" h="862330">
                <a:moveTo>
                  <a:pt x="365404" y="229869"/>
                </a:moveTo>
                <a:lnTo>
                  <a:pt x="345544" y="237489"/>
                </a:lnTo>
                <a:lnTo>
                  <a:pt x="325081" y="265429"/>
                </a:lnTo>
                <a:lnTo>
                  <a:pt x="309086" y="302259"/>
                </a:lnTo>
                <a:lnTo>
                  <a:pt x="302628" y="336549"/>
                </a:lnTo>
                <a:lnTo>
                  <a:pt x="333037" y="312419"/>
                </a:lnTo>
                <a:lnTo>
                  <a:pt x="359348" y="279399"/>
                </a:lnTo>
                <a:lnTo>
                  <a:pt x="372992" y="247649"/>
                </a:lnTo>
                <a:lnTo>
                  <a:pt x="365404" y="229869"/>
                </a:lnTo>
                <a:close/>
              </a:path>
              <a:path w="863600" h="862330">
                <a:moveTo>
                  <a:pt x="580034" y="231139"/>
                </a:moveTo>
                <a:lnTo>
                  <a:pt x="564355" y="233679"/>
                </a:lnTo>
                <a:lnTo>
                  <a:pt x="547555" y="252729"/>
                </a:lnTo>
                <a:lnTo>
                  <a:pt x="534159" y="283209"/>
                </a:lnTo>
                <a:lnTo>
                  <a:pt x="528688" y="318769"/>
                </a:lnTo>
                <a:lnTo>
                  <a:pt x="554758" y="293369"/>
                </a:lnTo>
                <a:lnTo>
                  <a:pt x="575568" y="266699"/>
                </a:lnTo>
                <a:lnTo>
                  <a:pt x="585775" y="245109"/>
                </a:lnTo>
                <a:lnTo>
                  <a:pt x="580034" y="231139"/>
                </a:lnTo>
                <a:close/>
              </a:path>
              <a:path w="863600" h="862330">
                <a:moveTo>
                  <a:pt x="510743" y="92709"/>
                </a:moveTo>
                <a:lnTo>
                  <a:pt x="469772" y="99059"/>
                </a:lnTo>
                <a:lnTo>
                  <a:pt x="444823" y="111759"/>
                </a:lnTo>
                <a:lnTo>
                  <a:pt x="426818" y="125729"/>
                </a:lnTo>
                <a:lnTo>
                  <a:pt x="406679" y="132079"/>
                </a:lnTo>
                <a:lnTo>
                  <a:pt x="653510" y="132079"/>
                </a:lnTo>
                <a:lnTo>
                  <a:pt x="644892" y="126999"/>
                </a:lnTo>
                <a:lnTo>
                  <a:pt x="598042" y="107949"/>
                </a:lnTo>
                <a:lnTo>
                  <a:pt x="575495" y="101599"/>
                </a:lnTo>
                <a:lnTo>
                  <a:pt x="553950" y="96519"/>
                </a:lnTo>
                <a:lnTo>
                  <a:pt x="532625" y="93979"/>
                </a:lnTo>
                <a:lnTo>
                  <a:pt x="510743" y="92709"/>
                </a:lnTo>
                <a:close/>
              </a:path>
              <a:path w="863600" h="862330">
                <a:moveTo>
                  <a:pt x="509582" y="54609"/>
                </a:moveTo>
                <a:lnTo>
                  <a:pt x="460501" y="54609"/>
                </a:lnTo>
                <a:lnTo>
                  <a:pt x="498024" y="57149"/>
                </a:lnTo>
                <a:lnTo>
                  <a:pt x="526945" y="62229"/>
                </a:lnTo>
                <a:lnTo>
                  <a:pt x="545669" y="67309"/>
                </a:lnTo>
                <a:lnTo>
                  <a:pt x="552602" y="69849"/>
                </a:lnTo>
                <a:lnTo>
                  <a:pt x="553732" y="69849"/>
                </a:lnTo>
                <a:lnTo>
                  <a:pt x="554608" y="67309"/>
                </a:lnTo>
                <a:lnTo>
                  <a:pt x="554189" y="66039"/>
                </a:lnTo>
                <a:lnTo>
                  <a:pt x="553821" y="66039"/>
                </a:lnTo>
                <a:lnTo>
                  <a:pt x="542842" y="62229"/>
                </a:lnTo>
                <a:lnTo>
                  <a:pt x="515988" y="55879"/>
                </a:lnTo>
                <a:lnTo>
                  <a:pt x="509582" y="54609"/>
                </a:lnTo>
                <a:close/>
              </a:path>
            </a:pathLst>
          </a:custGeom>
          <a:solidFill>
            <a:srgbClr val="FFFFFF"/>
          </a:solidFill>
        </p:spPr>
        <p:txBody>
          <a:bodyPr wrap="square" lIns="0" tIns="0" rIns="0" bIns="0" rtlCol="0"/>
          <a:lstStyle/>
          <a:p>
            <a:endParaRPr sz="1266">
              <a:solidFill>
                <a:srgbClr val="1E4191"/>
              </a:solidFill>
              <a:latin typeface="GE Inspira Pitch"/>
            </a:endParaRPr>
          </a:p>
        </p:txBody>
      </p:sp>
      <p:sp>
        <p:nvSpPr>
          <p:cNvPr id="2" name="Title 1"/>
          <p:cNvSpPr>
            <a:spLocks noGrp="1"/>
          </p:cNvSpPr>
          <p:nvPr>
            <p:ph type="title"/>
          </p:nvPr>
        </p:nvSpPr>
        <p:spPr>
          <a:xfrm>
            <a:off x="1905000" y="354168"/>
            <a:ext cx="8436864" cy="530352"/>
          </a:xfrm>
        </p:spPr>
        <p:txBody>
          <a:bodyPr>
            <a:normAutofit fontScale="90000"/>
          </a:bodyPr>
          <a:lstStyle/>
          <a:p>
            <a:r>
              <a:rPr lang="en-US" b="1" dirty="0">
                <a:solidFill>
                  <a:schemeClr val="bg1"/>
                </a:solidFill>
              </a:rPr>
              <a:t>OPEN TASK LIST</a:t>
            </a:r>
          </a:p>
        </p:txBody>
      </p:sp>
      <p:sp>
        <p:nvSpPr>
          <p:cNvPr id="5" name="Slide Number Placeholder 4"/>
          <p:cNvSpPr>
            <a:spLocks noGrp="1"/>
          </p:cNvSpPr>
          <p:nvPr>
            <p:ph type="sldNum" sz="quarter" idx="14"/>
          </p:nvPr>
        </p:nvSpPr>
        <p:spPr>
          <a:prstGeom prst="rect">
            <a:avLst/>
          </a:prstGeom>
        </p:spPr>
        <p:txBody>
          <a:bodyPr/>
          <a:lstStyle/>
          <a:p>
            <a:pPr>
              <a:defRPr/>
            </a:pPr>
            <a:fld id="{A85E9118-4525-4620-91B5-75B9750E007A}" type="slidenum">
              <a:rPr lang="en-US" smtClean="0"/>
              <a:pPr>
                <a:defRPr/>
              </a:pPr>
              <a:t>3</a:t>
            </a:fld>
            <a:endParaRPr lang="en-US" dirty="0"/>
          </a:p>
        </p:txBody>
      </p:sp>
      <p:sp>
        <p:nvSpPr>
          <p:cNvPr id="3" name="TextBox 2"/>
          <p:cNvSpPr txBox="1"/>
          <p:nvPr/>
        </p:nvSpPr>
        <p:spPr>
          <a:xfrm>
            <a:off x="1592132" y="1791148"/>
            <a:ext cx="9359742" cy="4801314"/>
          </a:xfrm>
          <a:prstGeom prst="rect">
            <a:avLst/>
          </a:prstGeom>
          <a:noFill/>
        </p:spPr>
        <p:txBody>
          <a:bodyPr wrap="none" rtlCol="0">
            <a:spAutoFit/>
          </a:bodyPr>
          <a:lstStyle/>
          <a:p>
            <a:r>
              <a:rPr lang="en-US" dirty="0"/>
              <a:t>What (scope)</a:t>
            </a:r>
          </a:p>
          <a:p>
            <a:r>
              <a:rPr lang="en-US" dirty="0"/>
              <a:t>Why (rationale, benefits, pros/cons, other options rejected)</a:t>
            </a:r>
          </a:p>
          <a:p>
            <a:r>
              <a:rPr lang="en-US" dirty="0"/>
              <a:t>How (for AWS migration; additional </a:t>
            </a:r>
            <a:r>
              <a:rPr lang="en-US" dirty="0" err="1"/>
              <a:t>hows</a:t>
            </a:r>
            <a:r>
              <a:rPr lang="en-US" dirty="0"/>
              <a:t> on reporting if needed, need to pull strategy comments </a:t>
            </a:r>
          </a:p>
          <a:p>
            <a:r>
              <a:rPr lang="en-US" dirty="0"/>
              <a:t>into own bullet slides)</a:t>
            </a:r>
          </a:p>
          <a:p>
            <a:endParaRPr lang="en-US" dirty="0"/>
          </a:p>
          <a:p>
            <a:r>
              <a:rPr lang="en-US" dirty="0"/>
              <a:t>Separate out business drivers from context from problem statement</a:t>
            </a:r>
          </a:p>
          <a:p>
            <a:r>
              <a:rPr lang="en-US" dirty="0"/>
              <a:t>Restate problem statement as opportunities and include separately</a:t>
            </a:r>
          </a:p>
          <a:p>
            <a:r>
              <a:rPr lang="en-US" dirty="0"/>
              <a:t>Extract benefit statements (every driver has a problem statement how it’s not being met today, </a:t>
            </a:r>
          </a:p>
          <a:p>
            <a:r>
              <a:rPr lang="en-US" dirty="0"/>
              <a:t>every problem statement has opportunity statement saying what can be done, every opportunity</a:t>
            </a:r>
          </a:p>
          <a:p>
            <a:r>
              <a:rPr lang="en-US" dirty="0"/>
              <a:t>Statement has benefit statement justifying why it’s good to do it</a:t>
            </a:r>
          </a:p>
          <a:p>
            <a:endParaRPr lang="en-US" dirty="0"/>
          </a:p>
          <a:p>
            <a:endParaRPr lang="en-US" dirty="0"/>
          </a:p>
          <a:p>
            <a:r>
              <a:rPr lang="en-US" dirty="0"/>
              <a:t>30/60/90 view (update roadmap)</a:t>
            </a:r>
          </a:p>
          <a:p>
            <a:r>
              <a:rPr lang="en-US" dirty="0"/>
              <a:t>Skill Set</a:t>
            </a:r>
          </a:p>
          <a:p>
            <a:r>
              <a:rPr lang="en-US" dirty="0"/>
              <a:t>Slide on essential characteristics of cloud computing (as part of context)</a:t>
            </a:r>
          </a:p>
          <a:p>
            <a:endParaRPr lang="en-US" dirty="0"/>
          </a:p>
          <a:p>
            <a:endParaRPr lang="en-US" dirty="0"/>
          </a:p>
        </p:txBody>
      </p:sp>
    </p:spTree>
    <p:extLst>
      <p:ext uri="{BB962C8B-B14F-4D97-AF65-F5344CB8AC3E}">
        <p14:creationId xmlns:p14="http://schemas.microsoft.com/office/powerpoint/2010/main" val="3637992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4"/>
          <p:cNvSpPr/>
          <p:nvPr/>
        </p:nvSpPr>
        <p:spPr>
          <a:xfrm>
            <a:off x="0" y="0"/>
            <a:ext cx="12178747" cy="861386"/>
          </a:xfrm>
          <a:custGeom>
            <a:avLst/>
            <a:gdLst/>
            <a:ahLst/>
            <a:cxnLst/>
            <a:rect l="l" t="t" r="r" b="b"/>
            <a:pathLst>
              <a:path w="4889500" h="9753600">
                <a:moveTo>
                  <a:pt x="0" y="9753600"/>
                </a:moveTo>
                <a:lnTo>
                  <a:pt x="4889500" y="9753600"/>
                </a:lnTo>
                <a:lnTo>
                  <a:pt x="4889500" y="0"/>
                </a:lnTo>
                <a:lnTo>
                  <a:pt x="0" y="0"/>
                </a:lnTo>
                <a:lnTo>
                  <a:pt x="0" y="9753600"/>
                </a:lnTo>
                <a:close/>
              </a:path>
            </a:pathLst>
          </a:custGeom>
          <a:solidFill>
            <a:srgbClr val="1E4191">
              <a:lumMod val="60000"/>
              <a:lumOff val="40000"/>
            </a:srgbClr>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266" b="0" i="0" u="none" strike="noStrike" kern="0" cap="none" spc="0" normalizeH="0" baseline="0" noProof="0">
              <a:ln>
                <a:noFill/>
              </a:ln>
              <a:solidFill>
                <a:srgbClr val="1E4191"/>
              </a:solidFill>
              <a:effectLst/>
              <a:uLnTx/>
              <a:uFillTx/>
              <a:latin typeface="GE Inspira Pitch"/>
            </a:endParaRPr>
          </a:p>
        </p:txBody>
      </p:sp>
      <p:sp>
        <p:nvSpPr>
          <p:cNvPr id="14" name="object 5"/>
          <p:cNvSpPr/>
          <p:nvPr/>
        </p:nvSpPr>
        <p:spPr>
          <a:xfrm>
            <a:off x="11191836" y="147556"/>
            <a:ext cx="607219" cy="606326"/>
          </a:xfrm>
          <a:custGeom>
            <a:avLst/>
            <a:gdLst/>
            <a:ahLst/>
            <a:cxnLst/>
            <a:rect l="l" t="t" r="r" b="b"/>
            <a:pathLst>
              <a:path w="863600" h="862330">
                <a:moveTo>
                  <a:pt x="431825" y="0"/>
                </a:moveTo>
                <a:lnTo>
                  <a:pt x="384850" y="2539"/>
                </a:lnTo>
                <a:lnTo>
                  <a:pt x="339321" y="8889"/>
                </a:lnTo>
                <a:lnTo>
                  <a:pt x="295504" y="21589"/>
                </a:lnTo>
                <a:lnTo>
                  <a:pt x="253666" y="38099"/>
                </a:lnTo>
                <a:lnTo>
                  <a:pt x="214071" y="58419"/>
                </a:lnTo>
                <a:lnTo>
                  <a:pt x="176985" y="82549"/>
                </a:lnTo>
                <a:lnTo>
                  <a:pt x="142675" y="110489"/>
                </a:lnTo>
                <a:lnTo>
                  <a:pt x="111406" y="142239"/>
                </a:lnTo>
                <a:lnTo>
                  <a:pt x="83444" y="176529"/>
                </a:lnTo>
                <a:lnTo>
                  <a:pt x="59054" y="213359"/>
                </a:lnTo>
                <a:lnTo>
                  <a:pt x="38503" y="252729"/>
                </a:lnTo>
                <a:lnTo>
                  <a:pt x="22057" y="294639"/>
                </a:lnTo>
                <a:lnTo>
                  <a:pt x="9980" y="339089"/>
                </a:lnTo>
                <a:lnTo>
                  <a:pt x="2539" y="384809"/>
                </a:lnTo>
                <a:lnTo>
                  <a:pt x="0" y="430529"/>
                </a:lnTo>
                <a:lnTo>
                  <a:pt x="2539" y="478789"/>
                </a:lnTo>
                <a:lnTo>
                  <a:pt x="9980" y="524509"/>
                </a:lnTo>
                <a:lnTo>
                  <a:pt x="22057" y="567689"/>
                </a:lnTo>
                <a:lnTo>
                  <a:pt x="38503" y="609599"/>
                </a:lnTo>
                <a:lnTo>
                  <a:pt x="59054" y="648969"/>
                </a:lnTo>
                <a:lnTo>
                  <a:pt x="83444" y="687069"/>
                </a:lnTo>
                <a:lnTo>
                  <a:pt x="111406" y="721359"/>
                </a:lnTo>
                <a:lnTo>
                  <a:pt x="142675" y="751839"/>
                </a:lnTo>
                <a:lnTo>
                  <a:pt x="176985" y="779779"/>
                </a:lnTo>
                <a:lnTo>
                  <a:pt x="214071" y="803909"/>
                </a:lnTo>
                <a:lnTo>
                  <a:pt x="253666" y="824229"/>
                </a:lnTo>
                <a:lnTo>
                  <a:pt x="295504" y="840739"/>
                </a:lnTo>
                <a:lnTo>
                  <a:pt x="339321" y="853439"/>
                </a:lnTo>
                <a:lnTo>
                  <a:pt x="384850" y="861059"/>
                </a:lnTo>
                <a:lnTo>
                  <a:pt x="431825" y="862329"/>
                </a:lnTo>
                <a:lnTo>
                  <a:pt x="478791" y="861059"/>
                </a:lnTo>
                <a:lnTo>
                  <a:pt x="524311" y="853439"/>
                </a:lnTo>
                <a:lnTo>
                  <a:pt x="563740" y="842009"/>
                </a:lnTo>
                <a:lnTo>
                  <a:pt x="431825" y="842009"/>
                </a:lnTo>
                <a:lnTo>
                  <a:pt x="383835" y="839469"/>
                </a:lnTo>
                <a:lnTo>
                  <a:pt x="337472" y="831849"/>
                </a:lnTo>
                <a:lnTo>
                  <a:pt x="293043" y="819149"/>
                </a:lnTo>
                <a:lnTo>
                  <a:pt x="250858" y="801369"/>
                </a:lnTo>
                <a:lnTo>
                  <a:pt x="211226" y="778509"/>
                </a:lnTo>
                <a:lnTo>
                  <a:pt x="174455" y="751839"/>
                </a:lnTo>
                <a:lnTo>
                  <a:pt x="140854" y="722629"/>
                </a:lnTo>
                <a:lnTo>
                  <a:pt x="110731" y="688339"/>
                </a:lnTo>
                <a:lnTo>
                  <a:pt x="84395" y="651509"/>
                </a:lnTo>
                <a:lnTo>
                  <a:pt x="62156" y="612139"/>
                </a:lnTo>
                <a:lnTo>
                  <a:pt x="44321" y="570229"/>
                </a:lnTo>
                <a:lnTo>
                  <a:pt x="31200" y="525779"/>
                </a:lnTo>
                <a:lnTo>
                  <a:pt x="23101" y="478789"/>
                </a:lnTo>
                <a:lnTo>
                  <a:pt x="20332" y="430529"/>
                </a:lnTo>
                <a:lnTo>
                  <a:pt x="23101" y="383539"/>
                </a:lnTo>
                <a:lnTo>
                  <a:pt x="31200" y="336549"/>
                </a:lnTo>
                <a:lnTo>
                  <a:pt x="44321" y="292099"/>
                </a:lnTo>
                <a:lnTo>
                  <a:pt x="62156" y="250189"/>
                </a:lnTo>
                <a:lnTo>
                  <a:pt x="84395" y="210819"/>
                </a:lnTo>
                <a:lnTo>
                  <a:pt x="110731" y="173989"/>
                </a:lnTo>
                <a:lnTo>
                  <a:pt x="140854" y="139699"/>
                </a:lnTo>
                <a:lnTo>
                  <a:pt x="174455" y="110489"/>
                </a:lnTo>
                <a:lnTo>
                  <a:pt x="211226" y="83819"/>
                </a:lnTo>
                <a:lnTo>
                  <a:pt x="250858" y="60959"/>
                </a:lnTo>
                <a:lnTo>
                  <a:pt x="293043" y="43179"/>
                </a:lnTo>
                <a:lnTo>
                  <a:pt x="337472" y="30479"/>
                </a:lnTo>
                <a:lnTo>
                  <a:pt x="383835" y="22859"/>
                </a:lnTo>
                <a:lnTo>
                  <a:pt x="431825" y="19049"/>
                </a:lnTo>
                <a:lnTo>
                  <a:pt x="559359" y="19049"/>
                </a:lnTo>
                <a:lnTo>
                  <a:pt x="524311" y="8889"/>
                </a:lnTo>
                <a:lnTo>
                  <a:pt x="478791" y="2539"/>
                </a:lnTo>
                <a:lnTo>
                  <a:pt x="431825" y="0"/>
                </a:lnTo>
                <a:close/>
              </a:path>
              <a:path w="863600" h="862330">
                <a:moveTo>
                  <a:pt x="559359" y="19049"/>
                </a:moveTo>
                <a:lnTo>
                  <a:pt x="431825" y="19049"/>
                </a:lnTo>
                <a:lnTo>
                  <a:pt x="479812" y="22859"/>
                </a:lnTo>
                <a:lnTo>
                  <a:pt x="526171" y="30479"/>
                </a:lnTo>
                <a:lnTo>
                  <a:pt x="570596" y="43179"/>
                </a:lnTo>
                <a:lnTo>
                  <a:pt x="612776" y="62229"/>
                </a:lnTo>
                <a:lnTo>
                  <a:pt x="652403" y="83819"/>
                </a:lnTo>
                <a:lnTo>
                  <a:pt x="689170" y="110489"/>
                </a:lnTo>
                <a:lnTo>
                  <a:pt x="722766" y="140969"/>
                </a:lnTo>
                <a:lnTo>
                  <a:pt x="752884" y="173989"/>
                </a:lnTo>
                <a:lnTo>
                  <a:pt x="779215" y="210819"/>
                </a:lnTo>
                <a:lnTo>
                  <a:pt x="801451" y="250189"/>
                </a:lnTo>
                <a:lnTo>
                  <a:pt x="819283" y="293369"/>
                </a:lnTo>
                <a:lnTo>
                  <a:pt x="832401" y="336549"/>
                </a:lnTo>
                <a:lnTo>
                  <a:pt x="840499" y="383539"/>
                </a:lnTo>
                <a:lnTo>
                  <a:pt x="843267" y="430529"/>
                </a:lnTo>
                <a:lnTo>
                  <a:pt x="840499" y="478789"/>
                </a:lnTo>
                <a:lnTo>
                  <a:pt x="832401" y="525779"/>
                </a:lnTo>
                <a:lnTo>
                  <a:pt x="819283" y="570229"/>
                </a:lnTo>
                <a:lnTo>
                  <a:pt x="801451" y="612139"/>
                </a:lnTo>
                <a:lnTo>
                  <a:pt x="779215" y="651509"/>
                </a:lnTo>
                <a:lnTo>
                  <a:pt x="752884" y="688339"/>
                </a:lnTo>
                <a:lnTo>
                  <a:pt x="722766" y="722629"/>
                </a:lnTo>
                <a:lnTo>
                  <a:pt x="689170" y="751839"/>
                </a:lnTo>
                <a:lnTo>
                  <a:pt x="652403" y="778509"/>
                </a:lnTo>
                <a:lnTo>
                  <a:pt x="612776" y="801369"/>
                </a:lnTo>
                <a:lnTo>
                  <a:pt x="570596" y="819149"/>
                </a:lnTo>
                <a:lnTo>
                  <a:pt x="526171" y="831849"/>
                </a:lnTo>
                <a:lnTo>
                  <a:pt x="479812" y="839469"/>
                </a:lnTo>
                <a:lnTo>
                  <a:pt x="431825" y="842009"/>
                </a:lnTo>
                <a:lnTo>
                  <a:pt x="563740" y="842009"/>
                </a:lnTo>
                <a:lnTo>
                  <a:pt x="609953" y="824229"/>
                </a:lnTo>
                <a:lnTo>
                  <a:pt x="649543" y="803909"/>
                </a:lnTo>
                <a:lnTo>
                  <a:pt x="686625" y="779779"/>
                </a:lnTo>
                <a:lnTo>
                  <a:pt x="720932" y="751839"/>
                </a:lnTo>
                <a:lnTo>
                  <a:pt x="752198" y="721359"/>
                </a:lnTo>
                <a:lnTo>
                  <a:pt x="780158" y="687069"/>
                </a:lnTo>
                <a:lnTo>
                  <a:pt x="804546" y="648969"/>
                </a:lnTo>
                <a:lnTo>
                  <a:pt x="825097" y="609599"/>
                </a:lnTo>
                <a:lnTo>
                  <a:pt x="841543" y="567689"/>
                </a:lnTo>
                <a:lnTo>
                  <a:pt x="853619" y="524509"/>
                </a:lnTo>
                <a:lnTo>
                  <a:pt x="861060" y="478789"/>
                </a:lnTo>
                <a:lnTo>
                  <a:pt x="863599" y="430529"/>
                </a:lnTo>
                <a:lnTo>
                  <a:pt x="861060" y="384809"/>
                </a:lnTo>
                <a:lnTo>
                  <a:pt x="853619" y="339089"/>
                </a:lnTo>
                <a:lnTo>
                  <a:pt x="841543" y="294639"/>
                </a:lnTo>
                <a:lnTo>
                  <a:pt x="825097" y="252729"/>
                </a:lnTo>
                <a:lnTo>
                  <a:pt x="804546" y="213359"/>
                </a:lnTo>
                <a:lnTo>
                  <a:pt x="780158" y="176529"/>
                </a:lnTo>
                <a:lnTo>
                  <a:pt x="752198" y="142239"/>
                </a:lnTo>
                <a:lnTo>
                  <a:pt x="720932" y="110489"/>
                </a:lnTo>
                <a:lnTo>
                  <a:pt x="686625" y="82549"/>
                </a:lnTo>
                <a:lnTo>
                  <a:pt x="649543" y="58419"/>
                </a:lnTo>
                <a:lnTo>
                  <a:pt x="609953" y="38099"/>
                </a:lnTo>
                <a:lnTo>
                  <a:pt x="568121" y="21589"/>
                </a:lnTo>
                <a:lnTo>
                  <a:pt x="559359" y="19049"/>
                </a:lnTo>
                <a:close/>
              </a:path>
              <a:path w="863600" h="862330">
                <a:moveTo>
                  <a:pt x="311124" y="793749"/>
                </a:moveTo>
                <a:lnTo>
                  <a:pt x="309676" y="793749"/>
                </a:lnTo>
                <a:lnTo>
                  <a:pt x="308940" y="796289"/>
                </a:lnTo>
                <a:lnTo>
                  <a:pt x="309384" y="797559"/>
                </a:lnTo>
                <a:lnTo>
                  <a:pt x="309943" y="797559"/>
                </a:lnTo>
                <a:lnTo>
                  <a:pt x="325733" y="802639"/>
                </a:lnTo>
                <a:lnTo>
                  <a:pt x="352139" y="808989"/>
                </a:lnTo>
                <a:lnTo>
                  <a:pt x="387917" y="814069"/>
                </a:lnTo>
                <a:lnTo>
                  <a:pt x="431825" y="816609"/>
                </a:lnTo>
                <a:lnTo>
                  <a:pt x="477664" y="814069"/>
                </a:lnTo>
                <a:lnTo>
                  <a:pt x="515398" y="807719"/>
                </a:lnTo>
                <a:lnTo>
                  <a:pt x="403097" y="807719"/>
                </a:lnTo>
                <a:lnTo>
                  <a:pt x="369303" y="806449"/>
                </a:lnTo>
                <a:lnTo>
                  <a:pt x="341204" y="801369"/>
                </a:lnTo>
                <a:lnTo>
                  <a:pt x="311124" y="793749"/>
                </a:lnTo>
                <a:close/>
              </a:path>
              <a:path w="863600" h="862330">
                <a:moveTo>
                  <a:pt x="670336" y="730249"/>
                </a:moveTo>
                <a:lnTo>
                  <a:pt x="456920" y="730249"/>
                </a:lnTo>
                <a:lnTo>
                  <a:pt x="468669" y="732789"/>
                </a:lnTo>
                <a:lnTo>
                  <a:pt x="478159" y="739139"/>
                </a:lnTo>
                <a:lnTo>
                  <a:pt x="484504" y="748029"/>
                </a:lnTo>
                <a:lnTo>
                  <a:pt x="486816" y="760729"/>
                </a:lnTo>
                <a:lnTo>
                  <a:pt x="481138" y="778509"/>
                </a:lnTo>
                <a:lnTo>
                  <a:pt x="464697" y="793749"/>
                </a:lnTo>
                <a:lnTo>
                  <a:pt x="438387" y="803909"/>
                </a:lnTo>
                <a:lnTo>
                  <a:pt x="403097" y="807719"/>
                </a:lnTo>
                <a:lnTo>
                  <a:pt x="515398" y="807719"/>
                </a:lnTo>
                <a:lnTo>
                  <a:pt x="522945" y="806449"/>
                </a:lnTo>
                <a:lnTo>
                  <a:pt x="566839" y="792479"/>
                </a:lnTo>
                <a:lnTo>
                  <a:pt x="608519" y="774699"/>
                </a:lnTo>
                <a:lnTo>
                  <a:pt x="647157" y="750569"/>
                </a:lnTo>
                <a:lnTo>
                  <a:pt x="670336" y="730249"/>
                </a:lnTo>
                <a:close/>
              </a:path>
              <a:path w="863600" h="862330">
                <a:moveTo>
                  <a:pt x="69151" y="308609"/>
                </a:moveTo>
                <a:lnTo>
                  <a:pt x="65938" y="308609"/>
                </a:lnTo>
                <a:lnTo>
                  <a:pt x="62804" y="318769"/>
                </a:lnTo>
                <a:lnTo>
                  <a:pt x="56203" y="345439"/>
                </a:lnTo>
                <a:lnTo>
                  <a:pt x="49650" y="383539"/>
                </a:lnTo>
                <a:lnTo>
                  <a:pt x="46659" y="430529"/>
                </a:lnTo>
                <a:lnTo>
                  <a:pt x="49252" y="477519"/>
                </a:lnTo>
                <a:lnTo>
                  <a:pt x="57144" y="523239"/>
                </a:lnTo>
                <a:lnTo>
                  <a:pt x="70392" y="566419"/>
                </a:lnTo>
                <a:lnTo>
                  <a:pt x="89053" y="608329"/>
                </a:lnTo>
                <a:lnTo>
                  <a:pt x="113183" y="647699"/>
                </a:lnTo>
                <a:lnTo>
                  <a:pt x="142840" y="681989"/>
                </a:lnTo>
                <a:lnTo>
                  <a:pt x="178079" y="712469"/>
                </a:lnTo>
                <a:lnTo>
                  <a:pt x="218957" y="736599"/>
                </a:lnTo>
                <a:lnTo>
                  <a:pt x="265531" y="755649"/>
                </a:lnTo>
                <a:lnTo>
                  <a:pt x="309641" y="767079"/>
                </a:lnTo>
                <a:lnTo>
                  <a:pt x="352856" y="770889"/>
                </a:lnTo>
                <a:lnTo>
                  <a:pt x="393834" y="764539"/>
                </a:lnTo>
                <a:lnTo>
                  <a:pt x="418785" y="750569"/>
                </a:lnTo>
                <a:lnTo>
                  <a:pt x="436788" y="736599"/>
                </a:lnTo>
                <a:lnTo>
                  <a:pt x="456920" y="730249"/>
                </a:lnTo>
                <a:lnTo>
                  <a:pt x="670336" y="730249"/>
                </a:lnTo>
                <a:lnTo>
                  <a:pt x="681926" y="720089"/>
                </a:lnTo>
                <a:lnTo>
                  <a:pt x="711996" y="685799"/>
                </a:lnTo>
                <a:lnTo>
                  <a:pt x="729104" y="656589"/>
                </a:lnTo>
                <a:lnTo>
                  <a:pt x="263143" y="656589"/>
                </a:lnTo>
                <a:lnTo>
                  <a:pt x="232631" y="650239"/>
                </a:lnTo>
                <a:lnTo>
                  <a:pt x="210972" y="634999"/>
                </a:lnTo>
                <a:lnTo>
                  <a:pt x="198057" y="612139"/>
                </a:lnTo>
                <a:lnTo>
                  <a:pt x="193776" y="586739"/>
                </a:lnTo>
                <a:lnTo>
                  <a:pt x="196638" y="566419"/>
                </a:lnTo>
                <a:lnTo>
                  <a:pt x="204997" y="543559"/>
                </a:lnTo>
                <a:lnTo>
                  <a:pt x="218508" y="521969"/>
                </a:lnTo>
                <a:lnTo>
                  <a:pt x="236829" y="501649"/>
                </a:lnTo>
                <a:lnTo>
                  <a:pt x="255794" y="486409"/>
                </a:lnTo>
                <a:lnTo>
                  <a:pt x="104063" y="486409"/>
                </a:lnTo>
                <a:lnTo>
                  <a:pt x="84802" y="480059"/>
                </a:lnTo>
                <a:lnTo>
                  <a:pt x="69235" y="463549"/>
                </a:lnTo>
                <a:lnTo>
                  <a:pt x="58824" y="438149"/>
                </a:lnTo>
                <a:lnTo>
                  <a:pt x="55029" y="402589"/>
                </a:lnTo>
                <a:lnTo>
                  <a:pt x="57020" y="368299"/>
                </a:lnTo>
                <a:lnTo>
                  <a:pt x="61533" y="340359"/>
                </a:lnTo>
                <a:lnTo>
                  <a:pt x="66371" y="320039"/>
                </a:lnTo>
                <a:lnTo>
                  <a:pt x="69430" y="309879"/>
                </a:lnTo>
                <a:lnTo>
                  <a:pt x="69151" y="308609"/>
                </a:lnTo>
                <a:close/>
              </a:path>
              <a:path w="863600" h="862330">
                <a:moveTo>
                  <a:pt x="505955" y="372109"/>
                </a:moveTo>
                <a:lnTo>
                  <a:pt x="460943" y="403859"/>
                </a:lnTo>
                <a:lnTo>
                  <a:pt x="432506" y="420369"/>
                </a:lnTo>
                <a:lnTo>
                  <a:pt x="396176" y="441959"/>
                </a:lnTo>
                <a:lnTo>
                  <a:pt x="390972" y="500379"/>
                </a:lnTo>
                <a:lnTo>
                  <a:pt x="380377" y="551179"/>
                </a:lnTo>
                <a:lnTo>
                  <a:pt x="361213" y="593089"/>
                </a:lnTo>
                <a:lnTo>
                  <a:pt x="334762" y="626109"/>
                </a:lnTo>
                <a:lnTo>
                  <a:pt x="301810" y="647699"/>
                </a:lnTo>
                <a:lnTo>
                  <a:pt x="263143" y="656589"/>
                </a:lnTo>
                <a:lnTo>
                  <a:pt x="557390" y="656589"/>
                </a:lnTo>
                <a:lnTo>
                  <a:pt x="503138" y="643889"/>
                </a:lnTo>
                <a:lnTo>
                  <a:pt x="464245" y="613409"/>
                </a:lnTo>
                <a:lnTo>
                  <a:pt x="440825" y="571499"/>
                </a:lnTo>
                <a:lnTo>
                  <a:pt x="432993" y="524509"/>
                </a:lnTo>
                <a:lnTo>
                  <a:pt x="442732" y="468629"/>
                </a:lnTo>
                <a:lnTo>
                  <a:pt x="466043" y="427989"/>
                </a:lnTo>
                <a:lnTo>
                  <a:pt x="494067" y="401319"/>
                </a:lnTo>
                <a:lnTo>
                  <a:pt x="517944" y="387349"/>
                </a:lnTo>
                <a:lnTo>
                  <a:pt x="513156" y="383539"/>
                </a:lnTo>
                <a:lnTo>
                  <a:pt x="509536" y="378459"/>
                </a:lnTo>
                <a:lnTo>
                  <a:pt x="505955" y="372109"/>
                </a:lnTo>
                <a:close/>
              </a:path>
              <a:path w="863600" h="862330">
                <a:moveTo>
                  <a:pt x="754645" y="452119"/>
                </a:moveTo>
                <a:lnTo>
                  <a:pt x="592073" y="452119"/>
                </a:lnTo>
                <a:lnTo>
                  <a:pt x="626814" y="459739"/>
                </a:lnTo>
                <a:lnTo>
                  <a:pt x="651906" y="480059"/>
                </a:lnTo>
                <a:lnTo>
                  <a:pt x="667126" y="510539"/>
                </a:lnTo>
                <a:lnTo>
                  <a:pt x="672249" y="546099"/>
                </a:lnTo>
                <a:lnTo>
                  <a:pt x="663892" y="585469"/>
                </a:lnTo>
                <a:lnTo>
                  <a:pt x="640394" y="621029"/>
                </a:lnTo>
                <a:lnTo>
                  <a:pt x="604108" y="646429"/>
                </a:lnTo>
                <a:lnTo>
                  <a:pt x="557390" y="656589"/>
                </a:lnTo>
                <a:lnTo>
                  <a:pt x="729104" y="656589"/>
                </a:lnTo>
                <a:lnTo>
                  <a:pt x="754735" y="596899"/>
                </a:lnTo>
                <a:lnTo>
                  <a:pt x="766125" y="553719"/>
                </a:lnTo>
                <a:lnTo>
                  <a:pt x="770305" y="511809"/>
                </a:lnTo>
                <a:lnTo>
                  <a:pt x="764140" y="469899"/>
                </a:lnTo>
                <a:lnTo>
                  <a:pt x="754645" y="452119"/>
                </a:lnTo>
                <a:close/>
              </a:path>
              <a:path w="863600" h="862330">
                <a:moveTo>
                  <a:pt x="358381" y="462279"/>
                </a:moveTo>
                <a:lnTo>
                  <a:pt x="316124" y="486409"/>
                </a:lnTo>
                <a:lnTo>
                  <a:pt x="275637" y="516889"/>
                </a:lnTo>
                <a:lnTo>
                  <a:pt x="245242" y="551179"/>
                </a:lnTo>
                <a:lnTo>
                  <a:pt x="233260" y="589279"/>
                </a:lnTo>
                <a:lnTo>
                  <a:pt x="235411" y="601979"/>
                </a:lnTo>
                <a:lnTo>
                  <a:pt x="241487" y="612139"/>
                </a:lnTo>
                <a:lnTo>
                  <a:pt x="250920" y="617219"/>
                </a:lnTo>
                <a:lnTo>
                  <a:pt x="263143" y="618489"/>
                </a:lnTo>
                <a:lnTo>
                  <a:pt x="302610" y="603249"/>
                </a:lnTo>
                <a:lnTo>
                  <a:pt x="330231" y="566419"/>
                </a:lnTo>
                <a:lnTo>
                  <a:pt x="348118" y="516889"/>
                </a:lnTo>
                <a:lnTo>
                  <a:pt x="358381" y="462279"/>
                </a:lnTo>
                <a:close/>
              </a:path>
              <a:path w="863600" h="862330">
                <a:moveTo>
                  <a:pt x="553821" y="406399"/>
                </a:moveTo>
                <a:lnTo>
                  <a:pt x="530755" y="416559"/>
                </a:lnTo>
                <a:lnTo>
                  <a:pt x="505677" y="436879"/>
                </a:lnTo>
                <a:lnTo>
                  <a:pt x="485536" y="471169"/>
                </a:lnTo>
                <a:lnTo>
                  <a:pt x="477278" y="519429"/>
                </a:lnTo>
                <a:lnTo>
                  <a:pt x="483104" y="557529"/>
                </a:lnTo>
                <a:lnTo>
                  <a:pt x="499691" y="588009"/>
                </a:lnTo>
                <a:lnTo>
                  <a:pt x="525702" y="610869"/>
                </a:lnTo>
                <a:lnTo>
                  <a:pt x="559803" y="618489"/>
                </a:lnTo>
                <a:lnTo>
                  <a:pt x="587019" y="613409"/>
                </a:lnTo>
                <a:lnTo>
                  <a:pt x="609698" y="598169"/>
                </a:lnTo>
                <a:lnTo>
                  <a:pt x="625429" y="574039"/>
                </a:lnTo>
                <a:lnTo>
                  <a:pt x="625960" y="571499"/>
                </a:lnTo>
                <a:lnTo>
                  <a:pt x="562165" y="571499"/>
                </a:lnTo>
                <a:lnTo>
                  <a:pt x="545543" y="566419"/>
                </a:lnTo>
                <a:lnTo>
                  <a:pt x="532279" y="554989"/>
                </a:lnTo>
                <a:lnTo>
                  <a:pt x="523496" y="538479"/>
                </a:lnTo>
                <a:lnTo>
                  <a:pt x="520318" y="516889"/>
                </a:lnTo>
                <a:lnTo>
                  <a:pt x="525812" y="491489"/>
                </a:lnTo>
                <a:lnTo>
                  <a:pt x="540946" y="471169"/>
                </a:lnTo>
                <a:lnTo>
                  <a:pt x="563706" y="457199"/>
                </a:lnTo>
                <a:lnTo>
                  <a:pt x="592073" y="452119"/>
                </a:lnTo>
                <a:lnTo>
                  <a:pt x="754645" y="452119"/>
                </a:lnTo>
                <a:lnTo>
                  <a:pt x="750576" y="444499"/>
                </a:lnTo>
                <a:lnTo>
                  <a:pt x="737012" y="426719"/>
                </a:lnTo>
                <a:lnTo>
                  <a:pt x="731617" y="408939"/>
                </a:lnTo>
                <a:lnTo>
                  <a:pt x="588046" y="408939"/>
                </a:lnTo>
                <a:lnTo>
                  <a:pt x="564648" y="407669"/>
                </a:lnTo>
                <a:lnTo>
                  <a:pt x="553821" y="406399"/>
                </a:lnTo>
                <a:close/>
              </a:path>
              <a:path w="863600" h="862330">
                <a:moveTo>
                  <a:pt x="589686" y="487679"/>
                </a:moveTo>
                <a:lnTo>
                  <a:pt x="579133" y="488949"/>
                </a:lnTo>
                <a:lnTo>
                  <a:pt x="569807" y="494029"/>
                </a:lnTo>
                <a:lnTo>
                  <a:pt x="562972" y="502919"/>
                </a:lnTo>
                <a:lnTo>
                  <a:pt x="559892" y="513079"/>
                </a:lnTo>
                <a:lnTo>
                  <a:pt x="562202" y="527049"/>
                </a:lnTo>
                <a:lnTo>
                  <a:pt x="568820" y="537209"/>
                </a:lnTo>
                <a:lnTo>
                  <a:pt x="575733" y="546099"/>
                </a:lnTo>
                <a:lnTo>
                  <a:pt x="578929" y="554989"/>
                </a:lnTo>
                <a:lnTo>
                  <a:pt x="578929" y="566419"/>
                </a:lnTo>
                <a:lnTo>
                  <a:pt x="570560" y="571499"/>
                </a:lnTo>
                <a:lnTo>
                  <a:pt x="625960" y="571499"/>
                </a:lnTo>
                <a:lnTo>
                  <a:pt x="631799" y="543559"/>
                </a:lnTo>
                <a:lnTo>
                  <a:pt x="629255" y="523239"/>
                </a:lnTo>
                <a:lnTo>
                  <a:pt x="621506" y="505459"/>
                </a:lnTo>
                <a:lnTo>
                  <a:pt x="608375" y="492759"/>
                </a:lnTo>
                <a:lnTo>
                  <a:pt x="589686" y="487679"/>
                </a:lnTo>
                <a:close/>
              </a:path>
              <a:path w="863600" h="862330">
                <a:moveTo>
                  <a:pt x="812239" y="375919"/>
                </a:moveTo>
                <a:lnTo>
                  <a:pt x="759561" y="375919"/>
                </a:lnTo>
                <a:lnTo>
                  <a:pt x="778790" y="382269"/>
                </a:lnTo>
                <a:lnTo>
                  <a:pt x="794321" y="398779"/>
                </a:lnTo>
                <a:lnTo>
                  <a:pt x="804727" y="425449"/>
                </a:lnTo>
                <a:lnTo>
                  <a:pt x="808445" y="459739"/>
                </a:lnTo>
                <a:lnTo>
                  <a:pt x="808505" y="462279"/>
                </a:lnTo>
                <a:lnTo>
                  <a:pt x="806401" y="496569"/>
                </a:lnTo>
                <a:lnTo>
                  <a:pt x="801474" y="525779"/>
                </a:lnTo>
                <a:lnTo>
                  <a:pt x="796514" y="544829"/>
                </a:lnTo>
                <a:lnTo>
                  <a:pt x="794232" y="553719"/>
                </a:lnTo>
                <a:lnTo>
                  <a:pt x="794499" y="553719"/>
                </a:lnTo>
                <a:lnTo>
                  <a:pt x="796848" y="554989"/>
                </a:lnTo>
                <a:lnTo>
                  <a:pt x="797547" y="554989"/>
                </a:lnTo>
                <a:lnTo>
                  <a:pt x="797725" y="553719"/>
                </a:lnTo>
                <a:lnTo>
                  <a:pt x="800900" y="544829"/>
                </a:lnTo>
                <a:lnTo>
                  <a:pt x="807651" y="518159"/>
                </a:lnTo>
                <a:lnTo>
                  <a:pt x="814243" y="480059"/>
                </a:lnTo>
                <a:lnTo>
                  <a:pt x="816940" y="430529"/>
                </a:lnTo>
                <a:lnTo>
                  <a:pt x="814015" y="386079"/>
                </a:lnTo>
                <a:lnTo>
                  <a:pt x="812239" y="375919"/>
                </a:lnTo>
                <a:close/>
              </a:path>
              <a:path w="863600" h="862330">
                <a:moveTo>
                  <a:pt x="431825" y="45719"/>
                </a:moveTo>
                <a:lnTo>
                  <a:pt x="386017" y="48259"/>
                </a:lnTo>
                <a:lnTo>
                  <a:pt x="340829" y="57149"/>
                </a:lnTo>
                <a:lnTo>
                  <a:pt x="297057" y="69849"/>
                </a:lnTo>
                <a:lnTo>
                  <a:pt x="255499" y="88899"/>
                </a:lnTo>
                <a:lnTo>
                  <a:pt x="216954" y="113029"/>
                </a:lnTo>
                <a:lnTo>
                  <a:pt x="182219" y="142239"/>
                </a:lnTo>
                <a:lnTo>
                  <a:pt x="152092" y="177799"/>
                </a:lnTo>
                <a:lnTo>
                  <a:pt x="127370" y="218439"/>
                </a:lnTo>
                <a:lnTo>
                  <a:pt x="108851" y="265429"/>
                </a:lnTo>
                <a:lnTo>
                  <a:pt x="97486" y="308609"/>
                </a:lnTo>
                <a:lnTo>
                  <a:pt x="93294" y="351789"/>
                </a:lnTo>
                <a:lnTo>
                  <a:pt x="99465" y="393699"/>
                </a:lnTo>
                <a:lnTo>
                  <a:pt x="113042" y="419099"/>
                </a:lnTo>
                <a:lnTo>
                  <a:pt x="126619" y="436879"/>
                </a:lnTo>
                <a:lnTo>
                  <a:pt x="132791" y="457199"/>
                </a:lnTo>
                <a:lnTo>
                  <a:pt x="130488" y="468629"/>
                </a:lnTo>
                <a:lnTo>
                  <a:pt x="124256" y="477519"/>
                </a:lnTo>
                <a:lnTo>
                  <a:pt x="115110" y="483869"/>
                </a:lnTo>
                <a:lnTo>
                  <a:pt x="104063" y="486409"/>
                </a:lnTo>
                <a:lnTo>
                  <a:pt x="255794" y="486409"/>
                </a:lnTo>
                <a:lnTo>
                  <a:pt x="263697" y="480059"/>
                </a:lnTo>
                <a:lnTo>
                  <a:pt x="292911" y="461009"/>
                </a:lnTo>
                <a:lnTo>
                  <a:pt x="325485" y="443229"/>
                </a:lnTo>
                <a:lnTo>
                  <a:pt x="362432" y="424179"/>
                </a:lnTo>
                <a:lnTo>
                  <a:pt x="363438" y="417829"/>
                </a:lnTo>
                <a:lnTo>
                  <a:pt x="318160" y="417829"/>
                </a:lnTo>
                <a:lnTo>
                  <a:pt x="300393" y="414019"/>
                </a:lnTo>
                <a:lnTo>
                  <a:pt x="285427" y="403859"/>
                </a:lnTo>
                <a:lnTo>
                  <a:pt x="274274" y="389889"/>
                </a:lnTo>
                <a:lnTo>
                  <a:pt x="267944" y="373379"/>
                </a:lnTo>
                <a:lnTo>
                  <a:pt x="244635" y="368299"/>
                </a:lnTo>
                <a:lnTo>
                  <a:pt x="225929" y="354329"/>
                </a:lnTo>
                <a:lnTo>
                  <a:pt x="213277" y="335279"/>
                </a:lnTo>
                <a:lnTo>
                  <a:pt x="208127" y="308609"/>
                </a:lnTo>
                <a:lnTo>
                  <a:pt x="210088" y="289559"/>
                </a:lnTo>
                <a:lnTo>
                  <a:pt x="215749" y="273049"/>
                </a:lnTo>
                <a:lnTo>
                  <a:pt x="224774" y="261619"/>
                </a:lnTo>
                <a:lnTo>
                  <a:pt x="236829" y="257809"/>
                </a:lnTo>
                <a:lnTo>
                  <a:pt x="290391" y="257809"/>
                </a:lnTo>
                <a:lnTo>
                  <a:pt x="296205" y="245109"/>
                </a:lnTo>
                <a:lnTo>
                  <a:pt x="327808" y="210819"/>
                </a:lnTo>
                <a:lnTo>
                  <a:pt x="366026" y="198119"/>
                </a:lnTo>
                <a:lnTo>
                  <a:pt x="734651" y="198119"/>
                </a:lnTo>
                <a:lnTo>
                  <a:pt x="720969" y="181609"/>
                </a:lnTo>
                <a:lnTo>
                  <a:pt x="685827" y="151129"/>
                </a:lnTo>
                <a:lnTo>
                  <a:pt x="653510" y="132079"/>
                </a:lnTo>
                <a:lnTo>
                  <a:pt x="406679" y="132079"/>
                </a:lnTo>
                <a:lnTo>
                  <a:pt x="394444" y="129539"/>
                </a:lnTo>
                <a:lnTo>
                  <a:pt x="385013" y="123189"/>
                </a:lnTo>
                <a:lnTo>
                  <a:pt x="378943" y="114299"/>
                </a:lnTo>
                <a:lnTo>
                  <a:pt x="376796" y="102869"/>
                </a:lnTo>
                <a:lnTo>
                  <a:pt x="382644" y="83819"/>
                </a:lnTo>
                <a:lnTo>
                  <a:pt x="399365" y="68579"/>
                </a:lnTo>
                <a:lnTo>
                  <a:pt x="425729" y="58419"/>
                </a:lnTo>
                <a:lnTo>
                  <a:pt x="460501" y="54609"/>
                </a:lnTo>
                <a:lnTo>
                  <a:pt x="509582" y="54609"/>
                </a:lnTo>
                <a:lnTo>
                  <a:pt x="477551" y="48259"/>
                </a:lnTo>
                <a:lnTo>
                  <a:pt x="431825" y="45719"/>
                </a:lnTo>
                <a:close/>
              </a:path>
              <a:path w="863600" h="862330">
                <a:moveTo>
                  <a:pt x="366026" y="401319"/>
                </a:moveTo>
                <a:lnTo>
                  <a:pt x="355179" y="408939"/>
                </a:lnTo>
                <a:lnTo>
                  <a:pt x="342988" y="414019"/>
                </a:lnTo>
                <a:lnTo>
                  <a:pt x="330350" y="416559"/>
                </a:lnTo>
                <a:lnTo>
                  <a:pt x="318160" y="417829"/>
                </a:lnTo>
                <a:lnTo>
                  <a:pt x="363438" y="417829"/>
                </a:lnTo>
                <a:lnTo>
                  <a:pt x="363639" y="416559"/>
                </a:lnTo>
                <a:lnTo>
                  <a:pt x="364807" y="410209"/>
                </a:lnTo>
                <a:lnTo>
                  <a:pt x="366026" y="401319"/>
                </a:lnTo>
                <a:close/>
              </a:path>
              <a:path w="863600" h="862330">
                <a:moveTo>
                  <a:pt x="811129" y="369569"/>
                </a:moveTo>
                <a:lnTo>
                  <a:pt x="585444" y="369569"/>
                </a:lnTo>
                <a:lnTo>
                  <a:pt x="596825" y="370839"/>
                </a:lnTo>
                <a:lnTo>
                  <a:pt x="607968" y="373379"/>
                </a:lnTo>
                <a:lnTo>
                  <a:pt x="616605" y="379729"/>
                </a:lnTo>
                <a:lnTo>
                  <a:pt x="620471" y="388619"/>
                </a:lnTo>
                <a:lnTo>
                  <a:pt x="610994" y="403859"/>
                </a:lnTo>
                <a:lnTo>
                  <a:pt x="588046" y="408939"/>
                </a:lnTo>
                <a:lnTo>
                  <a:pt x="731617" y="408939"/>
                </a:lnTo>
                <a:lnTo>
                  <a:pt x="759561" y="375919"/>
                </a:lnTo>
                <a:lnTo>
                  <a:pt x="812239" y="375919"/>
                </a:lnTo>
                <a:lnTo>
                  <a:pt x="811129" y="369569"/>
                </a:lnTo>
                <a:close/>
              </a:path>
              <a:path w="863600" h="862330">
                <a:moveTo>
                  <a:pt x="494598" y="297179"/>
                </a:moveTo>
                <a:lnTo>
                  <a:pt x="431825" y="297179"/>
                </a:lnTo>
                <a:lnTo>
                  <a:pt x="436587" y="304799"/>
                </a:lnTo>
                <a:lnTo>
                  <a:pt x="436587" y="312419"/>
                </a:lnTo>
                <a:lnTo>
                  <a:pt x="433283" y="326389"/>
                </a:lnTo>
                <a:lnTo>
                  <a:pt x="424938" y="341629"/>
                </a:lnTo>
                <a:lnTo>
                  <a:pt x="413902" y="356869"/>
                </a:lnTo>
                <a:lnTo>
                  <a:pt x="402526" y="369569"/>
                </a:lnTo>
                <a:lnTo>
                  <a:pt x="400324" y="382269"/>
                </a:lnTo>
                <a:lnTo>
                  <a:pt x="398908" y="392429"/>
                </a:lnTo>
                <a:lnTo>
                  <a:pt x="398152" y="400049"/>
                </a:lnTo>
                <a:lnTo>
                  <a:pt x="397929" y="406399"/>
                </a:lnTo>
                <a:lnTo>
                  <a:pt x="426223" y="388619"/>
                </a:lnTo>
                <a:lnTo>
                  <a:pt x="471766" y="359409"/>
                </a:lnTo>
                <a:lnTo>
                  <a:pt x="494017" y="344169"/>
                </a:lnTo>
                <a:lnTo>
                  <a:pt x="492629" y="337819"/>
                </a:lnTo>
                <a:lnTo>
                  <a:pt x="491917" y="330199"/>
                </a:lnTo>
                <a:lnTo>
                  <a:pt x="491707" y="325119"/>
                </a:lnTo>
                <a:lnTo>
                  <a:pt x="491616" y="316229"/>
                </a:lnTo>
                <a:lnTo>
                  <a:pt x="494598" y="297179"/>
                </a:lnTo>
                <a:close/>
              </a:path>
              <a:path w="863600" h="862330">
                <a:moveTo>
                  <a:pt x="577722" y="198119"/>
                </a:moveTo>
                <a:lnTo>
                  <a:pt x="366026" y="198119"/>
                </a:lnTo>
                <a:lnTo>
                  <a:pt x="387514" y="201929"/>
                </a:lnTo>
                <a:lnTo>
                  <a:pt x="399807" y="212089"/>
                </a:lnTo>
                <a:lnTo>
                  <a:pt x="405372" y="224789"/>
                </a:lnTo>
                <a:lnTo>
                  <a:pt x="406679" y="236219"/>
                </a:lnTo>
                <a:lnTo>
                  <a:pt x="397186" y="278129"/>
                </a:lnTo>
                <a:lnTo>
                  <a:pt x="372891" y="318769"/>
                </a:lnTo>
                <a:lnTo>
                  <a:pt x="340071" y="350519"/>
                </a:lnTo>
                <a:lnTo>
                  <a:pt x="305003" y="369569"/>
                </a:lnTo>
                <a:lnTo>
                  <a:pt x="306676" y="374649"/>
                </a:lnTo>
                <a:lnTo>
                  <a:pt x="310245" y="380999"/>
                </a:lnTo>
                <a:lnTo>
                  <a:pt x="316276" y="386079"/>
                </a:lnTo>
                <a:lnTo>
                  <a:pt x="325335" y="388619"/>
                </a:lnTo>
                <a:lnTo>
                  <a:pt x="339247" y="384809"/>
                </a:lnTo>
                <a:lnTo>
                  <a:pt x="353153" y="378459"/>
                </a:lnTo>
                <a:lnTo>
                  <a:pt x="365714" y="368299"/>
                </a:lnTo>
                <a:lnTo>
                  <a:pt x="375589" y="358139"/>
                </a:lnTo>
                <a:lnTo>
                  <a:pt x="381533" y="337819"/>
                </a:lnTo>
                <a:lnTo>
                  <a:pt x="391733" y="318769"/>
                </a:lnTo>
                <a:lnTo>
                  <a:pt x="405516" y="303529"/>
                </a:lnTo>
                <a:lnTo>
                  <a:pt x="422211" y="297179"/>
                </a:lnTo>
                <a:lnTo>
                  <a:pt x="494598" y="297179"/>
                </a:lnTo>
                <a:lnTo>
                  <a:pt x="498175" y="274319"/>
                </a:lnTo>
                <a:lnTo>
                  <a:pt x="516281" y="236219"/>
                </a:lnTo>
                <a:lnTo>
                  <a:pt x="543582" y="208279"/>
                </a:lnTo>
                <a:lnTo>
                  <a:pt x="577722" y="198119"/>
                </a:lnTo>
                <a:close/>
              </a:path>
              <a:path w="863600" h="862330">
                <a:moveTo>
                  <a:pt x="734651" y="198119"/>
                </a:moveTo>
                <a:lnTo>
                  <a:pt x="577722" y="198119"/>
                </a:lnTo>
                <a:lnTo>
                  <a:pt x="595870" y="200659"/>
                </a:lnTo>
                <a:lnTo>
                  <a:pt x="608974" y="209549"/>
                </a:lnTo>
                <a:lnTo>
                  <a:pt x="616920" y="223519"/>
                </a:lnTo>
                <a:lnTo>
                  <a:pt x="619594" y="238759"/>
                </a:lnTo>
                <a:lnTo>
                  <a:pt x="613409" y="267969"/>
                </a:lnTo>
                <a:lnTo>
                  <a:pt x="596123" y="297179"/>
                </a:lnTo>
                <a:lnTo>
                  <a:pt x="569644" y="325119"/>
                </a:lnTo>
                <a:lnTo>
                  <a:pt x="535876" y="351789"/>
                </a:lnTo>
                <a:lnTo>
                  <a:pt x="538983" y="359409"/>
                </a:lnTo>
                <a:lnTo>
                  <a:pt x="542939" y="365759"/>
                </a:lnTo>
                <a:lnTo>
                  <a:pt x="547783" y="370839"/>
                </a:lnTo>
                <a:lnTo>
                  <a:pt x="553554" y="374649"/>
                </a:lnTo>
                <a:lnTo>
                  <a:pt x="556303" y="373379"/>
                </a:lnTo>
                <a:lnTo>
                  <a:pt x="563541" y="370839"/>
                </a:lnTo>
                <a:lnTo>
                  <a:pt x="573759" y="369569"/>
                </a:lnTo>
                <a:lnTo>
                  <a:pt x="811129" y="369569"/>
                </a:lnTo>
                <a:lnTo>
                  <a:pt x="806024" y="340359"/>
                </a:lnTo>
                <a:lnTo>
                  <a:pt x="792845" y="297179"/>
                </a:lnTo>
                <a:lnTo>
                  <a:pt x="774356" y="255269"/>
                </a:lnTo>
                <a:lnTo>
                  <a:pt x="750438" y="217169"/>
                </a:lnTo>
                <a:lnTo>
                  <a:pt x="734651" y="198119"/>
                </a:lnTo>
                <a:close/>
              </a:path>
              <a:path w="863600" h="862330">
                <a:moveTo>
                  <a:pt x="290391" y="257809"/>
                </a:moveTo>
                <a:lnTo>
                  <a:pt x="244017" y="257809"/>
                </a:lnTo>
                <a:lnTo>
                  <a:pt x="246405" y="264159"/>
                </a:lnTo>
                <a:lnTo>
                  <a:pt x="246405" y="267969"/>
                </a:lnTo>
                <a:lnTo>
                  <a:pt x="245472" y="274319"/>
                </a:lnTo>
                <a:lnTo>
                  <a:pt x="243420" y="281939"/>
                </a:lnTo>
                <a:lnTo>
                  <a:pt x="241369" y="293369"/>
                </a:lnTo>
                <a:lnTo>
                  <a:pt x="254559" y="336549"/>
                </a:lnTo>
                <a:lnTo>
                  <a:pt x="266750" y="340359"/>
                </a:lnTo>
                <a:lnTo>
                  <a:pt x="274693" y="292099"/>
                </a:lnTo>
                <a:lnTo>
                  <a:pt x="290391" y="257809"/>
                </a:lnTo>
                <a:close/>
              </a:path>
              <a:path w="863600" h="862330">
                <a:moveTo>
                  <a:pt x="365404" y="229869"/>
                </a:moveTo>
                <a:lnTo>
                  <a:pt x="345544" y="237489"/>
                </a:lnTo>
                <a:lnTo>
                  <a:pt x="325081" y="265429"/>
                </a:lnTo>
                <a:lnTo>
                  <a:pt x="309086" y="302259"/>
                </a:lnTo>
                <a:lnTo>
                  <a:pt x="302628" y="336549"/>
                </a:lnTo>
                <a:lnTo>
                  <a:pt x="333037" y="312419"/>
                </a:lnTo>
                <a:lnTo>
                  <a:pt x="359348" y="279399"/>
                </a:lnTo>
                <a:lnTo>
                  <a:pt x="372992" y="247649"/>
                </a:lnTo>
                <a:lnTo>
                  <a:pt x="365404" y="229869"/>
                </a:lnTo>
                <a:close/>
              </a:path>
              <a:path w="863600" h="862330">
                <a:moveTo>
                  <a:pt x="580034" y="231139"/>
                </a:moveTo>
                <a:lnTo>
                  <a:pt x="564355" y="233679"/>
                </a:lnTo>
                <a:lnTo>
                  <a:pt x="547555" y="252729"/>
                </a:lnTo>
                <a:lnTo>
                  <a:pt x="534159" y="283209"/>
                </a:lnTo>
                <a:lnTo>
                  <a:pt x="528688" y="318769"/>
                </a:lnTo>
                <a:lnTo>
                  <a:pt x="554758" y="293369"/>
                </a:lnTo>
                <a:lnTo>
                  <a:pt x="575568" y="266699"/>
                </a:lnTo>
                <a:lnTo>
                  <a:pt x="585775" y="245109"/>
                </a:lnTo>
                <a:lnTo>
                  <a:pt x="580034" y="231139"/>
                </a:lnTo>
                <a:close/>
              </a:path>
              <a:path w="863600" h="862330">
                <a:moveTo>
                  <a:pt x="510743" y="92709"/>
                </a:moveTo>
                <a:lnTo>
                  <a:pt x="469772" y="99059"/>
                </a:lnTo>
                <a:lnTo>
                  <a:pt x="444823" y="111759"/>
                </a:lnTo>
                <a:lnTo>
                  <a:pt x="426818" y="125729"/>
                </a:lnTo>
                <a:lnTo>
                  <a:pt x="406679" y="132079"/>
                </a:lnTo>
                <a:lnTo>
                  <a:pt x="653510" y="132079"/>
                </a:lnTo>
                <a:lnTo>
                  <a:pt x="644892" y="126999"/>
                </a:lnTo>
                <a:lnTo>
                  <a:pt x="598042" y="107949"/>
                </a:lnTo>
                <a:lnTo>
                  <a:pt x="575495" y="101599"/>
                </a:lnTo>
                <a:lnTo>
                  <a:pt x="553950" y="96519"/>
                </a:lnTo>
                <a:lnTo>
                  <a:pt x="532625" y="93979"/>
                </a:lnTo>
                <a:lnTo>
                  <a:pt x="510743" y="92709"/>
                </a:lnTo>
                <a:close/>
              </a:path>
              <a:path w="863600" h="862330">
                <a:moveTo>
                  <a:pt x="509582" y="54609"/>
                </a:moveTo>
                <a:lnTo>
                  <a:pt x="460501" y="54609"/>
                </a:lnTo>
                <a:lnTo>
                  <a:pt x="498024" y="57149"/>
                </a:lnTo>
                <a:lnTo>
                  <a:pt x="526945" y="62229"/>
                </a:lnTo>
                <a:lnTo>
                  <a:pt x="545669" y="67309"/>
                </a:lnTo>
                <a:lnTo>
                  <a:pt x="552602" y="69849"/>
                </a:lnTo>
                <a:lnTo>
                  <a:pt x="553732" y="69849"/>
                </a:lnTo>
                <a:lnTo>
                  <a:pt x="554608" y="67309"/>
                </a:lnTo>
                <a:lnTo>
                  <a:pt x="554189" y="66039"/>
                </a:lnTo>
                <a:lnTo>
                  <a:pt x="553821" y="66039"/>
                </a:lnTo>
                <a:lnTo>
                  <a:pt x="542842" y="62229"/>
                </a:lnTo>
                <a:lnTo>
                  <a:pt x="515988" y="55879"/>
                </a:lnTo>
                <a:lnTo>
                  <a:pt x="509582" y="54609"/>
                </a:lnTo>
                <a:close/>
              </a:path>
            </a:pathLst>
          </a:custGeom>
          <a:solidFill>
            <a:srgbClr val="FFFFFF"/>
          </a:solidFill>
        </p:spPr>
        <p:txBody>
          <a:bodyPr wrap="square" lIns="0" tIns="0" rIns="0" bIns="0" rtlCol="0"/>
          <a:lstStyle/>
          <a:p>
            <a:endParaRPr sz="1266">
              <a:solidFill>
                <a:srgbClr val="1E4191"/>
              </a:solidFill>
              <a:latin typeface="GE Inspira Pitch"/>
            </a:endParaRPr>
          </a:p>
        </p:txBody>
      </p:sp>
      <p:sp>
        <p:nvSpPr>
          <p:cNvPr id="2" name="Slide Number Placeholder 1"/>
          <p:cNvSpPr>
            <a:spLocks noGrp="1"/>
          </p:cNvSpPr>
          <p:nvPr>
            <p:ph type="sldNum" sz="quarter" idx="14"/>
          </p:nvPr>
        </p:nvSpPr>
        <p:spPr/>
        <p:txBody>
          <a:bodyPr/>
          <a:lstStyle/>
          <a:p>
            <a:pPr>
              <a:defRPr/>
            </a:pPr>
            <a:fld id="{A85E9118-4525-4620-91B5-75B9750E007A}" type="slidenum">
              <a:rPr lang="en-US" smtClean="0"/>
              <a:pPr>
                <a:defRPr/>
              </a:pPr>
              <a:t>4</a:t>
            </a:fld>
            <a:endParaRPr lang="en-US" dirty="0"/>
          </a:p>
        </p:txBody>
      </p:sp>
      <p:sp>
        <p:nvSpPr>
          <p:cNvPr id="4" name="Title 1"/>
          <p:cNvSpPr txBox="1">
            <a:spLocks/>
          </p:cNvSpPr>
          <p:nvPr/>
        </p:nvSpPr>
        <p:spPr>
          <a:xfrm>
            <a:off x="1718930" y="101448"/>
            <a:ext cx="8436864" cy="530352"/>
          </a:xfrm>
          <a:prstGeom prst="rect">
            <a:avLst/>
          </a:prstGeom>
        </p:spPr>
        <p:txBody>
          <a:bodyPr/>
          <a:lstStyle>
            <a:lvl1pPr algn="ctr" defTabSz="914400" rtl="0" eaLnBrk="1" latinLnBrk="0" hangingPunct="1">
              <a:spcBef>
                <a:spcPct val="0"/>
              </a:spcBef>
              <a:buNone/>
              <a:defRPr sz="2400" b="1" kern="1200">
                <a:solidFill>
                  <a:schemeClr val="tx1"/>
                </a:solidFill>
                <a:latin typeface="+mn-lt"/>
                <a:ea typeface="+mj-ea"/>
                <a:cs typeface="+mj-cs"/>
              </a:defRPr>
            </a:lvl1pPr>
          </a:lstStyle>
          <a:p>
            <a:r>
              <a:rPr lang="en-US" sz="4000" dirty="0">
                <a:solidFill>
                  <a:schemeClr val="bg1"/>
                </a:solidFill>
                <a:latin typeface="+mj-lt"/>
              </a:rPr>
              <a:t>Background Context</a:t>
            </a:r>
          </a:p>
        </p:txBody>
      </p:sp>
      <p:pic>
        <p:nvPicPr>
          <p:cNvPr id="6" name="Picture 3"/>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flipH="1">
            <a:off x="8659368" y="1463040"/>
            <a:ext cx="3361384" cy="3661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Straight Connector 7"/>
          <p:cNvCxnSpPr/>
          <p:nvPr/>
        </p:nvCxnSpPr>
        <p:spPr>
          <a:xfrm>
            <a:off x="1524000" y="1066797"/>
            <a:ext cx="8011886" cy="0"/>
          </a:xfrm>
          <a:prstGeom prst="line">
            <a:avLst/>
          </a:prstGeom>
          <a:ln w="19050">
            <a:solidFill>
              <a:srgbClr val="5881DD"/>
            </a:solidFill>
            <a:tailEnd type="diamond"/>
          </a:ln>
        </p:spPr>
        <p:style>
          <a:lnRef idx="1">
            <a:schemeClr val="accent1"/>
          </a:lnRef>
          <a:fillRef idx="0">
            <a:schemeClr val="accent1"/>
          </a:fillRef>
          <a:effectRef idx="0">
            <a:schemeClr val="accent1"/>
          </a:effectRef>
          <a:fontRef idx="minor">
            <a:schemeClr val="tx1"/>
          </a:fontRef>
        </p:style>
      </p:cxnSp>
      <p:sp>
        <p:nvSpPr>
          <p:cNvPr id="12" name="TextBox 6"/>
          <p:cNvSpPr txBox="1"/>
          <p:nvPr/>
        </p:nvSpPr>
        <p:spPr>
          <a:xfrm>
            <a:off x="1524000" y="1122848"/>
            <a:ext cx="7765915" cy="5080878"/>
          </a:xfrm>
          <a:prstGeom prst="rect">
            <a:avLst/>
          </a:prstGeom>
          <a:noFill/>
        </p:spPr>
        <p:txBody>
          <a:bodyPr wrap="square"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500"/>
              </a:spcBef>
              <a:spcAft>
                <a:spcPts val="500"/>
              </a:spcAft>
            </a:pPr>
            <a:r>
              <a:rPr lang="en-US" sz="1600" b="1" dirty="0"/>
              <a:t>Problem Statement</a:t>
            </a:r>
          </a:p>
          <a:p>
            <a:pPr marL="285750" lvl="0" indent="-285750">
              <a:buFont typeface="Arial" panose="020B0604020202020204" pitchFamily="34" charset="0"/>
              <a:buChar char="•"/>
            </a:pPr>
            <a:r>
              <a:rPr lang="en-US" sz="1600" dirty="0" err="1"/>
              <a:t>InSight’s</a:t>
            </a:r>
            <a:r>
              <a:rPr lang="en-US" sz="1600" dirty="0"/>
              <a:t> VM footprint has sprawled to close to 90 servers (VMs in data center) leading to</a:t>
            </a:r>
          </a:p>
          <a:p>
            <a:pPr marL="742950" lvl="1" indent="-285750">
              <a:buFont typeface="Courier New" panose="02070309020205020404" pitchFamily="49" charset="0"/>
              <a:buChar char="o"/>
            </a:pPr>
            <a:r>
              <a:rPr lang="en-US" sz="1600" dirty="0"/>
              <a:t>Underutilized infrastructure</a:t>
            </a:r>
          </a:p>
          <a:p>
            <a:pPr marL="742950" lvl="1" indent="-285750">
              <a:buFont typeface="Courier New" panose="02070309020205020404" pitchFamily="49" charset="0"/>
              <a:buChar char="o"/>
            </a:pPr>
            <a:r>
              <a:rPr lang="en-US" sz="1600" dirty="0"/>
              <a:t>High costs of operations &amp; maintenance (licenses, upgrades, patching, hardening: labor, time, opportunity)</a:t>
            </a:r>
          </a:p>
          <a:p>
            <a:pPr marL="285750" lvl="0" indent="-285750">
              <a:buFont typeface="Arial" panose="020B0604020202020204" pitchFamily="34" charset="0"/>
              <a:buChar char="•"/>
            </a:pPr>
            <a:r>
              <a:rPr lang="en-US" sz="1600" dirty="0"/>
              <a:t>Solution is currently operating in at least 3 GE data centers</a:t>
            </a:r>
          </a:p>
          <a:p>
            <a:pPr marL="285750" lvl="0" indent="-285750">
              <a:buFont typeface="Arial" panose="020B0604020202020204" pitchFamily="34" charset="0"/>
              <a:buChar char="•"/>
            </a:pPr>
            <a:r>
              <a:rPr lang="en-US" sz="1600" dirty="0"/>
              <a:t>Multiple languages (PHP, Python, Scala, …)</a:t>
            </a:r>
          </a:p>
          <a:p>
            <a:pPr marL="285750" lvl="0" indent="-285750">
              <a:buFont typeface="Arial" panose="020B0604020202020204" pitchFamily="34" charset="0"/>
              <a:buChar char="•"/>
            </a:pPr>
            <a:r>
              <a:rPr lang="en-US" sz="1600" dirty="0"/>
              <a:t>Complexity in</a:t>
            </a:r>
          </a:p>
          <a:p>
            <a:pPr marL="742950" lvl="1" indent="-285750">
              <a:buFont typeface="Courier New" panose="02070309020205020404" pitchFamily="49" charset="0"/>
              <a:buChar char="o"/>
            </a:pPr>
            <a:r>
              <a:rPr lang="en-US" sz="1600" dirty="0"/>
              <a:t>Architecture</a:t>
            </a:r>
          </a:p>
          <a:p>
            <a:pPr marL="742950" lvl="1" indent="-285750">
              <a:buFont typeface="Courier New" panose="02070309020205020404" pitchFamily="49" charset="0"/>
              <a:buChar char="o"/>
            </a:pPr>
            <a:r>
              <a:rPr lang="en-US" sz="1600" dirty="0"/>
              <a:t>Release Management</a:t>
            </a:r>
          </a:p>
          <a:p>
            <a:pPr marL="285750" lvl="0" indent="-285750">
              <a:buFont typeface="Arial" panose="020B0604020202020204" pitchFamily="34" charset="0"/>
              <a:buChar char="•"/>
            </a:pPr>
            <a:r>
              <a:rPr lang="en-US" sz="1600" dirty="0"/>
              <a:t>Current InSight system is a closed system that can only provide value to direct users of the system</a:t>
            </a:r>
          </a:p>
          <a:p>
            <a:pPr marL="285750" lvl="0" indent="-285750">
              <a:buFont typeface="Arial" panose="020B0604020202020204" pitchFamily="34" charset="0"/>
              <a:buChar char="•"/>
            </a:pPr>
            <a:r>
              <a:rPr lang="en-US" sz="1600" dirty="0"/>
              <a:t>InSight functionality is very valuable but fine-grained functionality cannot be easily monetized</a:t>
            </a:r>
          </a:p>
          <a:p>
            <a:pPr marL="285750" lvl="0" indent="-285750">
              <a:buFont typeface="Arial" panose="020B0604020202020204" pitchFamily="34" charset="0"/>
              <a:buChar char="•"/>
            </a:pPr>
            <a:r>
              <a:rPr lang="en-US" sz="1600" dirty="0"/>
              <a:t>Functionality in InSight today can only be used by InSight customers</a:t>
            </a:r>
          </a:p>
          <a:p>
            <a:pPr marL="285750" lvl="0" indent="-285750">
              <a:buFont typeface="Arial" panose="020B0604020202020204" pitchFamily="34" charset="0"/>
              <a:buChar char="•"/>
            </a:pPr>
            <a:r>
              <a:rPr lang="en-US" sz="1600" dirty="0"/>
              <a:t>Current system, the way it’s set up, requires a significant investment in “shadow infrastructure” set up that will require constant maintenance as system is upgraded, new components are added [whereas in cloud, this is all handled automatically] – much better use of the investments</a:t>
            </a:r>
          </a:p>
        </p:txBody>
      </p:sp>
    </p:spTree>
    <p:extLst>
      <p:ext uri="{BB962C8B-B14F-4D97-AF65-F5344CB8AC3E}">
        <p14:creationId xmlns:p14="http://schemas.microsoft.com/office/powerpoint/2010/main" val="4283115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4"/>
          <p:cNvSpPr/>
          <p:nvPr/>
        </p:nvSpPr>
        <p:spPr>
          <a:xfrm>
            <a:off x="0" y="0"/>
            <a:ext cx="12178747" cy="861386"/>
          </a:xfrm>
          <a:custGeom>
            <a:avLst/>
            <a:gdLst/>
            <a:ahLst/>
            <a:cxnLst/>
            <a:rect l="l" t="t" r="r" b="b"/>
            <a:pathLst>
              <a:path w="4889500" h="9753600">
                <a:moveTo>
                  <a:pt x="0" y="9753600"/>
                </a:moveTo>
                <a:lnTo>
                  <a:pt x="4889500" y="9753600"/>
                </a:lnTo>
                <a:lnTo>
                  <a:pt x="4889500" y="0"/>
                </a:lnTo>
                <a:lnTo>
                  <a:pt x="0" y="0"/>
                </a:lnTo>
                <a:lnTo>
                  <a:pt x="0" y="9753600"/>
                </a:lnTo>
                <a:close/>
              </a:path>
            </a:pathLst>
          </a:custGeom>
          <a:solidFill>
            <a:srgbClr val="1E4191">
              <a:lumMod val="60000"/>
              <a:lumOff val="40000"/>
            </a:srgbClr>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266" b="0" i="0" u="none" strike="noStrike" kern="0" cap="none" spc="0" normalizeH="0" baseline="0" noProof="0">
              <a:ln>
                <a:noFill/>
              </a:ln>
              <a:solidFill>
                <a:srgbClr val="1E4191"/>
              </a:solidFill>
              <a:effectLst/>
              <a:uLnTx/>
              <a:uFillTx/>
              <a:latin typeface="GE Inspira Pitch"/>
            </a:endParaRPr>
          </a:p>
        </p:txBody>
      </p:sp>
      <p:sp>
        <p:nvSpPr>
          <p:cNvPr id="14" name="object 5"/>
          <p:cNvSpPr/>
          <p:nvPr/>
        </p:nvSpPr>
        <p:spPr>
          <a:xfrm>
            <a:off x="11191836" y="147556"/>
            <a:ext cx="607219" cy="606326"/>
          </a:xfrm>
          <a:custGeom>
            <a:avLst/>
            <a:gdLst/>
            <a:ahLst/>
            <a:cxnLst/>
            <a:rect l="l" t="t" r="r" b="b"/>
            <a:pathLst>
              <a:path w="863600" h="862330">
                <a:moveTo>
                  <a:pt x="431825" y="0"/>
                </a:moveTo>
                <a:lnTo>
                  <a:pt x="384850" y="2539"/>
                </a:lnTo>
                <a:lnTo>
                  <a:pt x="339321" y="8889"/>
                </a:lnTo>
                <a:lnTo>
                  <a:pt x="295504" y="21589"/>
                </a:lnTo>
                <a:lnTo>
                  <a:pt x="253666" y="38099"/>
                </a:lnTo>
                <a:lnTo>
                  <a:pt x="214071" y="58419"/>
                </a:lnTo>
                <a:lnTo>
                  <a:pt x="176985" y="82549"/>
                </a:lnTo>
                <a:lnTo>
                  <a:pt x="142675" y="110489"/>
                </a:lnTo>
                <a:lnTo>
                  <a:pt x="111406" y="142239"/>
                </a:lnTo>
                <a:lnTo>
                  <a:pt x="83444" y="176529"/>
                </a:lnTo>
                <a:lnTo>
                  <a:pt x="59054" y="213359"/>
                </a:lnTo>
                <a:lnTo>
                  <a:pt x="38503" y="252729"/>
                </a:lnTo>
                <a:lnTo>
                  <a:pt x="22057" y="294639"/>
                </a:lnTo>
                <a:lnTo>
                  <a:pt x="9980" y="339089"/>
                </a:lnTo>
                <a:lnTo>
                  <a:pt x="2539" y="384809"/>
                </a:lnTo>
                <a:lnTo>
                  <a:pt x="0" y="430529"/>
                </a:lnTo>
                <a:lnTo>
                  <a:pt x="2539" y="478789"/>
                </a:lnTo>
                <a:lnTo>
                  <a:pt x="9980" y="524509"/>
                </a:lnTo>
                <a:lnTo>
                  <a:pt x="22057" y="567689"/>
                </a:lnTo>
                <a:lnTo>
                  <a:pt x="38503" y="609599"/>
                </a:lnTo>
                <a:lnTo>
                  <a:pt x="59054" y="648969"/>
                </a:lnTo>
                <a:lnTo>
                  <a:pt x="83444" y="687069"/>
                </a:lnTo>
                <a:lnTo>
                  <a:pt x="111406" y="721359"/>
                </a:lnTo>
                <a:lnTo>
                  <a:pt x="142675" y="751839"/>
                </a:lnTo>
                <a:lnTo>
                  <a:pt x="176985" y="779779"/>
                </a:lnTo>
                <a:lnTo>
                  <a:pt x="214071" y="803909"/>
                </a:lnTo>
                <a:lnTo>
                  <a:pt x="253666" y="824229"/>
                </a:lnTo>
                <a:lnTo>
                  <a:pt x="295504" y="840739"/>
                </a:lnTo>
                <a:lnTo>
                  <a:pt x="339321" y="853439"/>
                </a:lnTo>
                <a:lnTo>
                  <a:pt x="384850" y="861059"/>
                </a:lnTo>
                <a:lnTo>
                  <a:pt x="431825" y="862329"/>
                </a:lnTo>
                <a:lnTo>
                  <a:pt x="478791" y="861059"/>
                </a:lnTo>
                <a:lnTo>
                  <a:pt x="524311" y="853439"/>
                </a:lnTo>
                <a:lnTo>
                  <a:pt x="563740" y="842009"/>
                </a:lnTo>
                <a:lnTo>
                  <a:pt x="431825" y="842009"/>
                </a:lnTo>
                <a:lnTo>
                  <a:pt x="383835" y="839469"/>
                </a:lnTo>
                <a:lnTo>
                  <a:pt x="337472" y="831849"/>
                </a:lnTo>
                <a:lnTo>
                  <a:pt x="293043" y="819149"/>
                </a:lnTo>
                <a:lnTo>
                  <a:pt x="250858" y="801369"/>
                </a:lnTo>
                <a:lnTo>
                  <a:pt x="211226" y="778509"/>
                </a:lnTo>
                <a:lnTo>
                  <a:pt x="174455" y="751839"/>
                </a:lnTo>
                <a:lnTo>
                  <a:pt x="140854" y="722629"/>
                </a:lnTo>
                <a:lnTo>
                  <a:pt x="110731" y="688339"/>
                </a:lnTo>
                <a:lnTo>
                  <a:pt x="84395" y="651509"/>
                </a:lnTo>
                <a:lnTo>
                  <a:pt x="62156" y="612139"/>
                </a:lnTo>
                <a:lnTo>
                  <a:pt x="44321" y="570229"/>
                </a:lnTo>
                <a:lnTo>
                  <a:pt x="31200" y="525779"/>
                </a:lnTo>
                <a:lnTo>
                  <a:pt x="23101" y="478789"/>
                </a:lnTo>
                <a:lnTo>
                  <a:pt x="20332" y="430529"/>
                </a:lnTo>
                <a:lnTo>
                  <a:pt x="23101" y="383539"/>
                </a:lnTo>
                <a:lnTo>
                  <a:pt x="31200" y="336549"/>
                </a:lnTo>
                <a:lnTo>
                  <a:pt x="44321" y="292099"/>
                </a:lnTo>
                <a:lnTo>
                  <a:pt x="62156" y="250189"/>
                </a:lnTo>
                <a:lnTo>
                  <a:pt x="84395" y="210819"/>
                </a:lnTo>
                <a:lnTo>
                  <a:pt x="110731" y="173989"/>
                </a:lnTo>
                <a:lnTo>
                  <a:pt x="140854" y="139699"/>
                </a:lnTo>
                <a:lnTo>
                  <a:pt x="174455" y="110489"/>
                </a:lnTo>
                <a:lnTo>
                  <a:pt x="211226" y="83819"/>
                </a:lnTo>
                <a:lnTo>
                  <a:pt x="250858" y="60959"/>
                </a:lnTo>
                <a:lnTo>
                  <a:pt x="293043" y="43179"/>
                </a:lnTo>
                <a:lnTo>
                  <a:pt x="337472" y="30479"/>
                </a:lnTo>
                <a:lnTo>
                  <a:pt x="383835" y="22859"/>
                </a:lnTo>
                <a:lnTo>
                  <a:pt x="431825" y="19049"/>
                </a:lnTo>
                <a:lnTo>
                  <a:pt x="559359" y="19049"/>
                </a:lnTo>
                <a:lnTo>
                  <a:pt x="524311" y="8889"/>
                </a:lnTo>
                <a:lnTo>
                  <a:pt x="478791" y="2539"/>
                </a:lnTo>
                <a:lnTo>
                  <a:pt x="431825" y="0"/>
                </a:lnTo>
                <a:close/>
              </a:path>
              <a:path w="863600" h="862330">
                <a:moveTo>
                  <a:pt x="559359" y="19049"/>
                </a:moveTo>
                <a:lnTo>
                  <a:pt x="431825" y="19049"/>
                </a:lnTo>
                <a:lnTo>
                  <a:pt x="479812" y="22859"/>
                </a:lnTo>
                <a:lnTo>
                  <a:pt x="526171" y="30479"/>
                </a:lnTo>
                <a:lnTo>
                  <a:pt x="570596" y="43179"/>
                </a:lnTo>
                <a:lnTo>
                  <a:pt x="612776" y="62229"/>
                </a:lnTo>
                <a:lnTo>
                  <a:pt x="652403" y="83819"/>
                </a:lnTo>
                <a:lnTo>
                  <a:pt x="689170" y="110489"/>
                </a:lnTo>
                <a:lnTo>
                  <a:pt x="722766" y="140969"/>
                </a:lnTo>
                <a:lnTo>
                  <a:pt x="752884" y="173989"/>
                </a:lnTo>
                <a:lnTo>
                  <a:pt x="779215" y="210819"/>
                </a:lnTo>
                <a:lnTo>
                  <a:pt x="801451" y="250189"/>
                </a:lnTo>
                <a:lnTo>
                  <a:pt x="819283" y="293369"/>
                </a:lnTo>
                <a:lnTo>
                  <a:pt x="832401" y="336549"/>
                </a:lnTo>
                <a:lnTo>
                  <a:pt x="840499" y="383539"/>
                </a:lnTo>
                <a:lnTo>
                  <a:pt x="843267" y="430529"/>
                </a:lnTo>
                <a:lnTo>
                  <a:pt x="840499" y="478789"/>
                </a:lnTo>
                <a:lnTo>
                  <a:pt x="832401" y="525779"/>
                </a:lnTo>
                <a:lnTo>
                  <a:pt x="819283" y="570229"/>
                </a:lnTo>
                <a:lnTo>
                  <a:pt x="801451" y="612139"/>
                </a:lnTo>
                <a:lnTo>
                  <a:pt x="779215" y="651509"/>
                </a:lnTo>
                <a:lnTo>
                  <a:pt x="752884" y="688339"/>
                </a:lnTo>
                <a:lnTo>
                  <a:pt x="722766" y="722629"/>
                </a:lnTo>
                <a:lnTo>
                  <a:pt x="689170" y="751839"/>
                </a:lnTo>
                <a:lnTo>
                  <a:pt x="652403" y="778509"/>
                </a:lnTo>
                <a:lnTo>
                  <a:pt x="612776" y="801369"/>
                </a:lnTo>
                <a:lnTo>
                  <a:pt x="570596" y="819149"/>
                </a:lnTo>
                <a:lnTo>
                  <a:pt x="526171" y="831849"/>
                </a:lnTo>
                <a:lnTo>
                  <a:pt x="479812" y="839469"/>
                </a:lnTo>
                <a:lnTo>
                  <a:pt x="431825" y="842009"/>
                </a:lnTo>
                <a:lnTo>
                  <a:pt x="563740" y="842009"/>
                </a:lnTo>
                <a:lnTo>
                  <a:pt x="609953" y="824229"/>
                </a:lnTo>
                <a:lnTo>
                  <a:pt x="649543" y="803909"/>
                </a:lnTo>
                <a:lnTo>
                  <a:pt x="686625" y="779779"/>
                </a:lnTo>
                <a:lnTo>
                  <a:pt x="720932" y="751839"/>
                </a:lnTo>
                <a:lnTo>
                  <a:pt x="752198" y="721359"/>
                </a:lnTo>
                <a:lnTo>
                  <a:pt x="780158" y="687069"/>
                </a:lnTo>
                <a:lnTo>
                  <a:pt x="804546" y="648969"/>
                </a:lnTo>
                <a:lnTo>
                  <a:pt x="825097" y="609599"/>
                </a:lnTo>
                <a:lnTo>
                  <a:pt x="841543" y="567689"/>
                </a:lnTo>
                <a:lnTo>
                  <a:pt x="853619" y="524509"/>
                </a:lnTo>
                <a:lnTo>
                  <a:pt x="861060" y="478789"/>
                </a:lnTo>
                <a:lnTo>
                  <a:pt x="863599" y="430529"/>
                </a:lnTo>
                <a:lnTo>
                  <a:pt x="861060" y="384809"/>
                </a:lnTo>
                <a:lnTo>
                  <a:pt x="853619" y="339089"/>
                </a:lnTo>
                <a:lnTo>
                  <a:pt x="841543" y="294639"/>
                </a:lnTo>
                <a:lnTo>
                  <a:pt x="825097" y="252729"/>
                </a:lnTo>
                <a:lnTo>
                  <a:pt x="804546" y="213359"/>
                </a:lnTo>
                <a:lnTo>
                  <a:pt x="780158" y="176529"/>
                </a:lnTo>
                <a:lnTo>
                  <a:pt x="752198" y="142239"/>
                </a:lnTo>
                <a:lnTo>
                  <a:pt x="720932" y="110489"/>
                </a:lnTo>
                <a:lnTo>
                  <a:pt x="686625" y="82549"/>
                </a:lnTo>
                <a:lnTo>
                  <a:pt x="649543" y="58419"/>
                </a:lnTo>
                <a:lnTo>
                  <a:pt x="609953" y="38099"/>
                </a:lnTo>
                <a:lnTo>
                  <a:pt x="568121" y="21589"/>
                </a:lnTo>
                <a:lnTo>
                  <a:pt x="559359" y="19049"/>
                </a:lnTo>
                <a:close/>
              </a:path>
              <a:path w="863600" h="862330">
                <a:moveTo>
                  <a:pt x="311124" y="793749"/>
                </a:moveTo>
                <a:lnTo>
                  <a:pt x="309676" y="793749"/>
                </a:lnTo>
                <a:lnTo>
                  <a:pt x="308940" y="796289"/>
                </a:lnTo>
                <a:lnTo>
                  <a:pt x="309384" y="797559"/>
                </a:lnTo>
                <a:lnTo>
                  <a:pt x="309943" y="797559"/>
                </a:lnTo>
                <a:lnTo>
                  <a:pt x="325733" y="802639"/>
                </a:lnTo>
                <a:lnTo>
                  <a:pt x="352139" y="808989"/>
                </a:lnTo>
                <a:lnTo>
                  <a:pt x="387917" y="814069"/>
                </a:lnTo>
                <a:lnTo>
                  <a:pt x="431825" y="816609"/>
                </a:lnTo>
                <a:lnTo>
                  <a:pt x="477664" y="814069"/>
                </a:lnTo>
                <a:lnTo>
                  <a:pt x="515398" y="807719"/>
                </a:lnTo>
                <a:lnTo>
                  <a:pt x="403097" y="807719"/>
                </a:lnTo>
                <a:lnTo>
                  <a:pt x="369303" y="806449"/>
                </a:lnTo>
                <a:lnTo>
                  <a:pt x="341204" y="801369"/>
                </a:lnTo>
                <a:lnTo>
                  <a:pt x="311124" y="793749"/>
                </a:lnTo>
                <a:close/>
              </a:path>
              <a:path w="863600" h="862330">
                <a:moveTo>
                  <a:pt x="670336" y="730249"/>
                </a:moveTo>
                <a:lnTo>
                  <a:pt x="456920" y="730249"/>
                </a:lnTo>
                <a:lnTo>
                  <a:pt x="468669" y="732789"/>
                </a:lnTo>
                <a:lnTo>
                  <a:pt x="478159" y="739139"/>
                </a:lnTo>
                <a:lnTo>
                  <a:pt x="484504" y="748029"/>
                </a:lnTo>
                <a:lnTo>
                  <a:pt x="486816" y="760729"/>
                </a:lnTo>
                <a:lnTo>
                  <a:pt x="481138" y="778509"/>
                </a:lnTo>
                <a:lnTo>
                  <a:pt x="464697" y="793749"/>
                </a:lnTo>
                <a:lnTo>
                  <a:pt x="438387" y="803909"/>
                </a:lnTo>
                <a:lnTo>
                  <a:pt x="403097" y="807719"/>
                </a:lnTo>
                <a:lnTo>
                  <a:pt x="515398" y="807719"/>
                </a:lnTo>
                <a:lnTo>
                  <a:pt x="522945" y="806449"/>
                </a:lnTo>
                <a:lnTo>
                  <a:pt x="566839" y="792479"/>
                </a:lnTo>
                <a:lnTo>
                  <a:pt x="608519" y="774699"/>
                </a:lnTo>
                <a:lnTo>
                  <a:pt x="647157" y="750569"/>
                </a:lnTo>
                <a:lnTo>
                  <a:pt x="670336" y="730249"/>
                </a:lnTo>
                <a:close/>
              </a:path>
              <a:path w="863600" h="862330">
                <a:moveTo>
                  <a:pt x="69151" y="308609"/>
                </a:moveTo>
                <a:lnTo>
                  <a:pt x="65938" y="308609"/>
                </a:lnTo>
                <a:lnTo>
                  <a:pt x="62804" y="318769"/>
                </a:lnTo>
                <a:lnTo>
                  <a:pt x="56203" y="345439"/>
                </a:lnTo>
                <a:lnTo>
                  <a:pt x="49650" y="383539"/>
                </a:lnTo>
                <a:lnTo>
                  <a:pt x="46659" y="430529"/>
                </a:lnTo>
                <a:lnTo>
                  <a:pt x="49252" y="477519"/>
                </a:lnTo>
                <a:lnTo>
                  <a:pt x="57144" y="523239"/>
                </a:lnTo>
                <a:lnTo>
                  <a:pt x="70392" y="566419"/>
                </a:lnTo>
                <a:lnTo>
                  <a:pt x="89053" y="608329"/>
                </a:lnTo>
                <a:lnTo>
                  <a:pt x="113183" y="647699"/>
                </a:lnTo>
                <a:lnTo>
                  <a:pt x="142840" y="681989"/>
                </a:lnTo>
                <a:lnTo>
                  <a:pt x="178079" y="712469"/>
                </a:lnTo>
                <a:lnTo>
                  <a:pt x="218957" y="736599"/>
                </a:lnTo>
                <a:lnTo>
                  <a:pt x="265531" y="755649"/>
                </a:lnTo>
                <a:lnTo>
                  <a:pt x="309641" y="767079"/>
                </a:lnTo>
                <a:lnTo>
                  <a:pt x="352856" y="770889"/>
                </a:lnTo>
                <a:lnTo>
                  <a:pt x="393834" y="764539"/>
                </a:lnTo>
                <a:lnTo>
                  <a:pt x="418785" y="750569"/>
                </a:lnTo>
                <a:lnTo>
                  <a:pt x="436788" y="736599"/>
                </a:lnTo>
                <a:lnTo>
                  <a:pt x="456920" y="730249"/>
                </a:lnTo>
                <a:lnTo>
                  <a:pt x="670336" y="730249"/>
                </a:lnTo>
                <a:lnTo>
                  <a:pt x="681926" y="720089"/>
                </a:lnTo>
                <a:lnTo>
                  <a:pt x="711996" y="685799"/>
                </a:lnTo>
                <a:lnTo>
                  <a:pt x="729104" y="656589"/>
                </a:lnTo>
                <a:lnTo>
                  <a:pt x="263143" y="656589"/>
                </a:lnTo>
                <a:lnTo>
                  <a:pt x="232631" y="650239"/>
                </a:lnTo>
                <a:lnTo>
                  <a:pt x="210972" y="634999"/>
                </a:lnTo>
                <a:lnTo>
                  <a:pt x="198057" y="612139"/>
                </a:lnTo>
                <a:lnTo>
                  <a:pt x="193776" y="586739"/>
                </a:lnTo>
                <a:lnTo>
                  <a:pt x="196638" y="566419"/>
                </a:lnTo>
                <a:lnTo>
                  <a:pt x="204997" y="543559"/>
                </a:lnTo>
                <a:lnTo>
                  <a:pt x="218508" y="521969"/>
                </a:lnTo>
                <a:lnTo>
                  <a:pt x="236829" y="501649"/>
                </a:lnTo>
                <a:lnTo>
                  <a:pt x="255794" y="486409"/>
                </a:lnTo>
                <a:lnTo>
                  <a:pt x="104063" y="486409"/>
                </a:lnTo>
                <a:lnTo>
                  <a:pt x="84802" y="480059"/>
                </a:lnTo>
                <a:lnTo>
                  <a:pt x="69235" y="463549"/>
                </a:lnTo>
                <a:lnTo>
                  <a:pt x="58824" y="438149"/>
                </a:lnTo>
                <a:lnTo>
                  <a:pt x="55029" y="402589"/>
                </a:lnTo>
                <a:lnTo>
                  <a:pt x="57020" y="368299"/>
                </a:lnTo>
                <a:lnTo>
                  <a:pt x="61533" y="340359"/>
                </a:lnTo>
                <a:lnTo>
                  <a:pt x="66371" y="320039"/>
                </a:lnTo>
                <a:lnTo>
                  <a:pt x="69430" y="309879"/>
                </a:lnTo>
                <a:lnTo>
                  <a:pt x="69151" y="308609"/>
                </a:lnTo>
                <a:close/>
              </a:path>
              <a:path w="863600" h="862330">
                <a:moveTo>
                  <a:pt x="505955" y="372109"/>
                </a:moveTo>
                <a:lnTo>
                  <a:pt x="460943" y="403859"/>
                </a:lnTo>
                <a:lnTo>
                  <a:pt x="432506" y="420369"/>
                </a:lnTo>
                <a:lnTo>
                  <a:pt x="396176" y="441959"/>
                </a:lnTo>
                <a:lnTo>
                  <a:pt x="390972" y="500379"/>
                </a:lnTo>
                <a:lnTo>
                  <a:pt x="380377" y="551179"/>
                </a:lnTo>
                <a:lnTo>
                  <a:pt x="361213" y="593089"/>
                </a:lnTo>
                <a:lnTo>
                  <a:pt x="334762" y="626109"/>
                </a:lnTo>
                <a:lnTo>
                  <a:pt x="301810" y="647699"/>
                </a:lnTo>
                <a:lnTo>
                  <a:pt x="263143" y="656589"/>
                </a:lnTo>
                <a:lnTo>
                  <a:pt x="557390" y="656589"/>
                </a:lnTo>
                <a:lnTo>
                  <a:pt x="503138" y="643889"/>
                </a:lnTo>
                <a:lnTo>
                  <a:pt x="464245" y="613409"/>
                </a:lnTo>
                <a:lnTo>
                  <a:pt x="440825" y="571499"/>
                </a:lnTo>
                <a:lnTo>
                  <a:pt x="432993" y="524509"/>
                </a:lnTo>
                <a:lnTo>
                  <a:pt x="442732" y="468629"/>
                </a:lnTo>
                <a:lnTo>
                  <a:pt x="466043" y="427989"/>
                </a:lnTo>
                <a:lnTo>
                  <a:pt x="494067" y="401319"/>
                </a:lnTo>
                <a:lnTo>
                  <a:pt x="517944" y="387349"/>
                </a:lnTo>
                <a:lnTo>
                  <a:pt x="513156" y="383539"/>
                </a:lnTo>
                <a:lnTo>
                  <a:pt x="509536" y="378459"/>
                </a:lnTo>
                <a:lnTo>
                  <a:pt x="505955" y="372109"/>
                </a:lnTo>
                <a:close/>
              </a:path>
              <a:path w="863600" h="862330">
                <a:moveTo>
                  <a:pt x="754645" y="452119"/>
                </a:moveTo>
                <a:lnTo>
                  <a:pt x="592073" y="452119"/>
                </a:lnTo>
                <a:lnTo>
                  <a:pt x="626814" y="459739"/>
                </a:lnTo>
                <a:lnTo>
                  <a:pt x="651906" y="480059"/>
                </a:lnTo>
                <a:lnTo>
                  <a:pt x="667126" y="510539"/>
                </a:lnTo>
                <a:lnTo>
                  <a:pt x="672249" y="546099"/>
                </a:lnTo>
                <a:lnTo>
                  <a:pt x="663892" y="585469"/>
                </a:lnTo>
                <a:lnTo>
                  <a:pt x="640394" y="621029"/>
                </a:lnTo>
                <a:lnTo>
                  <a:pt x="604108" y="646429"/>
                </a:lnTo>
                <a:lnTo>
                  <a:pt x="557390" y="656589"/>
                </a:lnTo>
                <a:lnTo>
                  <a:pt x="729104" y="656589"/>
                </a:lnTo>
                <a:lnTo>
                  <a:pt x="754735" y="596899"/>
                </a:lnTo>
                <a:lnTo>
                  <a:pt x="766125" y="553719"/>
                </a:lnTo>
                <a:lnTo>
                  <a:pt x="770305" y="511809"/>
                </a:lnTo>
                <a:lnTo>
                  <a:pt x="764140" y="469899"/>
                </a:lnTo>
                <a:lnTo>
                  <a:pt x="754645" y="452119"/>
                </a:lnTo>
                <a:close/>
              </a:path>
              <a:path w="863600" h="862330">
                <a:moveTo>
                  <a:pt x="358381" y="462279"/>
                </a:moveTo>
                <a:lnTo>
                  <a:pt x="316124" y="486409"/>
                </a:lnTo>
                <a:lnTo>
                  <a:pt x="275637" y="516889"/>
                </a:lnTo>
                <a:lnTo>
                  <a:pt x="245242" y="551179"/>
                </a:lnTo>
                <a:lnTo>
                  <a:pt x="233260" y="589279"/>
                </a:lnTo>
                <a:lnTo>
                  <a:pt x="235411" y="601979"/>
                </a:lnTo>
                <a:lnTo>
                  <a:pt x="241487" y="612139"/>
                </a:lnTo>
                <a:lnTo>
                  <a:pt x="250920" y="617219"/>
                </a:lnTo>
                <a:lnTo>
                  <a:pt x="263143" y="618489"/>
                </a:lnTo>
                <a:lnTo>
                  <a:pt x="302610" y="603249"/>
                </a:lnTo>
                <a:lnTo>
                  <a:pt x="330231" y="566419"/>
                </a:lnTo>
                <a:lnTo>
                  <a:pt x="348118" y="516889"/>
                </a:lnTo>
                <a:lnTo>
                  <a:pt x="358381" y="462279"/>
                </a:lnTo>
                <a:close/>
              </a:path>
              <a:path w="863600" h="862330">
                <a:moveTo>
                  <a:pt x="553821" y="406399"/>
                </a:moveTo>
                <a:lnTo>
                  <a:pt x="530755" y="416559"/>
                </a:lnTo>
                <a:lnTo>
                  <a:pt x="505677" y="436879"/>
                </a:lnTo>
                <a:lnTo>
                  <a:pt x="485536" y="471169"/>
                </a:lnTo>
                <a:lnTo>
                  <a:pt x="477278" y="519429"/>
                </a:lnTo>
                <a:lnTo>
                  <a:pt x="483104" y="557529"/>
                </a:lnTo>
                <a:lnTo>
                  <a:pt x="499691" y="588009"/>
                </a:lnTo>
                <a:lnTo>
                  <a:pt x="525702" y="610869"/>
                </a:lnTo>
                <a:lnTo>
                  <a:pt x="559803" y="618489"/>
                </a:lnTo>
                <a:lnTo>
                  <a:pt x="587019" y="613409"/>
                </a:lnTo>
                <a:lnTo>
                  <a:pt x="609698" y="598169"/>
                </a:lnTo>
                <a:lnTo>
                  <a:pt x="625429" y="574039"/>
                </a:lnTo>
                <a:lnTo>
                  <a:pt x="625960" y="571499"/>
                </a:lnTo>
                <a:lnTo>
                  <a:pt x="562165" y="571499"/>
                </a:lnTo>
                <a:lnTo>
                  <a:pt x="545543" y="566419"/>
                </a:lnTo>
                <a:lnTo>
                  <a:pt x="532279" y="554989"/>
                </a:lnTo>
                <a:lnTo>
                  <a:pt x="523496" y="538479"/>
                </a:lnTo>
                <a:lnTo>
                  <a:pt x="520318" y="516889"/>
                </a:lnTo>
                <a:lnTo>
                  <a:pt x="525812" y="491489"/>
                </a:lnTo>
                <a:lnTo>
                  <a:pt x="540946" y="471169"/>
                </a:lnTo>
                <a:lnTo>
                  <a:pt x="563706" y="457199"/>
                </a:lnTo>
                <a:lnTo>
                  <a:pt x="592073" y="452119"/>
                </a:lnTo>
                <a:lnTo>
                  <a:pt x="754645" y="452119"/>
                </a:lnTo>
                <a:lnTo>
                  <a:pt x="750576" y="444499"/>
                </a:lnTo>
                <a:lnTo>
                  <a:pt x="737012" y="426719"/>
                </a:lnTo>
                <a:lnTo>
                  <a:pt x="731617" y="408939"/>
                </a:lnTo>
                <a:lnTo>
                  <a:pt x="588046" y="408939"/>
                </a:lnTo>
                <a:lnTo>
                  <a:pt x="564648" y="407669"/>
                </a:lnTo>
                <a:lnTo>
                  <a:pt x="553821" y="406399"/>
                </a:lnTo>
                <a:close/>
              </a:path>
              <a:path w="863600" h="862330">
                <a:moveTo>
                  <a:pt x="589686" y="487679"/>
                </a:moveTo>
                <a:lnTo>
                  <a:pt x="579133" y="488949"/>
                </a:lnTo>
                <a:lnTo>
                  <a:pt x="569807" y="494029"/>
                </a:lnTo>
                <a:lnTo>
                  <a:pt x="562972" y="502919"/>
                </a:lnTo>
                <a:lnTo>
                  <a:pt x="559892" y="513079"/>
                </a:lnTo>
                <a:lnTo>
                  <a:pt x="562202" y="527049"/>
                </a:lnTo>
                <a:lnTo>
                  <a:pt x="568820" y="537209"/>
                </a:lnTo>
                <a:lnTo>
                  <a:pt x="575733" y="546099"/>
                </a:lnTo>
                <a:lnTo>
                  <a:pt x="578929" y="554989"/>
                </a:lnTo>
                <a:lnTo>
                  <a:pt x="578929" y="566419"/>
                </a:lnTo>
                <a:lnTo>
                  <a:pt x="570560" y="571499"/>
                </a:lnTo>
                <a:lnTo>
                  <a:pt x="625960" y="571499"/>
                </a:lnTo>
                <a:lnTo>
                  <a:pt x="631799" y="543559"/>
                </a:lnTo>
                <a:lnTo>
                  <a:pt x="629255" y="523239"/>
                </a:lnTo>
                <a:lnTo>
                  <a:pt x="621506" y="505459"/>
                </a:lnTo>
                <a:lnTo>
                  <a:pt x="608375" y="492759"/>
                </a:lnTo>
                <a:lnTo>
                  <a:pt x="589686" y="487679"/>
                </a:lnTo>
                <a:close/>
              </a:path>
              <a:path w="863600" h="862330">
                <a:moveTo>
                  <a:pt x="812239" y="375919"/>
                </a:moveTo>
                <a:lnTo>
                  <a:pt x="759561" y="375919"/>
                </a:lnTo>
                <a:lnTo>
                  <a:pt x="778790" y="382269"/>
                </a:lnTo>
                <a:lnTo>
                  <a:pt x="794321" y="398779"/>
                </a:lnTo>
                <a:lnTo>
                  <a:pt x="804727" y="425449"/>
                </a:lnTo>
                <a:lnTo>
                  <a:pt x="808445" y="459739"/>
                </a:lnTo>
                <a:lnTo>
                  <a:pt x="808505" y="462279"/>
                </a:lnTo>
                <a:lnTo>
                  <a:pt x="806401" y="496569"/>
                </a:lnTo>
                <a:lnTo>
                  <a:pt x="801474" y="525779"/>
                </a:lnTo>
                <a:lnTo>
                  <a:pt x="796514" y="544829"/>
                </a:lnTo>
                <a:lnTo>
                  <a:pt x="794232" y="553719"/>
                </a:lnTo>
                <a:lnTo>
                  <a:pt x="794499" y="553719"/>
                </a:lnTo>
                <a:lnTo>
                  <a:pt x="796848" y="554989"/>
                </a:lnTo>
                <a:lnTo>
                  <a:pt x="797547" y="554989"/>
                </a:lnTo>
                <a:lnTo>
                  <a:pt x="797725" y="553719"/>
                </a:lnTo>
                <a:lnTo>
                  <a:pt x="800900" y="544829"/>
                </a:lnTo>
                <a:lnTo>
                  <a:pt x="807651" y="518159"/>
                </a:lnTo>
                <a:lnTo>
                  <a:pt x="814243" y="480059"/>
                </a:lnTo>
                <a:lnTo>
                  <a:pt x="816940" y="430529"/>
                </a:lnTo>
                <a:lnTo>
                  <a:pt x="814015" y="386079"/>
                </a:lnTo>
                <a:lnTo>
                  <a:pt x="812239" y="375919"/>
                </a:lnTo>
                <a:close/>
              </a:path>
              <a:path w="863600" h="862330">
                <a:moveTo>
                  <a:pt x="431825" y="45719"/>
                </a:moveTo>
                <a:lnTo>
                  <a:pt x="386017" y="48259"/>
                </a:lnTo>
                <a:lnTo>
                  <a:pt x="340829" y="57149"/>
                </a:lnTo>
                <a:lnTo>
                  <a:pt x="297057" y="69849"/>
                </a:lnTo>
                <a:lnTo>
                  <a:pt x="255499" y="88899"/>
                </a:lnTo>
                <a:lnTo>
                  <a:pt x="216954" y="113029"/>
                </a:lnTo>
                <a:lnTo>
                  <a:pt x="182219" y="142239"/>
                </a:lnTo>
                <a:lnTo>
                  <a:pt x="152092" y="177799"/>
                </a:lnTo>
                <a:lnTo>
                  <a:pt x="127370" y="218439"/>
                </a:lnTo>
                <a:lnTo>
                  <a:pt x="108851" y="265429"/>
                </a:lnTo>
                <a:lnTo>
                  <a:pt x="97486" y="308609"/>
                </a:lnTo>
                <a:lnTo>
                  <a:pt x="93294" y="351789"/>
                </a:lnTo>
                <a:lnTo>
                  <a:pt x="99465" y="393699"/>
                </a:lnTo>
                <a:lnTo>
                  <a:pt x="113042" y="419099"/>
                </a:lnTo>
                <a:lnTo>
                  <a:pt x="126619" y="436879"/>
                </a:lnTo>
                <a:lnTo>
                  <a:pt x="132791" y="457199"/>
                </a:lnTo>
                <a:lnTo>
                  <a:pt x="130488" y="468629"/>
                </a:lnTo>
                <a:lnTo>
                  <a:pt x="124256" y="477519"/>
                </a:lnTo>
                <a:lnTo>
                  <a:pt x="115110" y="483869"/>
                </a:lnTo>
                <a:lnTo>
                  <a:pt x="104063" y="486409"/>
                </a:lnTo>
                <a:lnTo>
                  <a:pt x="255794" y="486409"/>
                </a:lnTo>
                <a:lnTo>
                  <a:pt x="263697" y="480059"/>
                </a:lnTo>
                <a:lnTo>
                  <a:pt x="292911" y="461009"/>
                </a:lnTo>
                <a:lnTo>
                  <a:pt x="325485" y="443229"/>
                </a:lnTo>
                <a:lnTo>
                  <a:pt x="362432" y="424179"/>
                </a:lnTo>
                <a:lnTo>
                  <a:pt x="363438" y="417829"/>
                </a:lnTo>
                <a:lnTo>
                  <a:pt x="318160" y="417829"/>
                </a:lnTo>
                <a:lnTo>
                  <a:pt x="300393" y="414019"/>
                </a:lnTo>
                <a:lnTo>
                  <a:pt x="285427" y="403859"/>
                </a:lnTo>
                <a:lnTo>
                  <a:pt x="274274" y="389889"/>
                </a:lnTo>
                <a:lnTo>
                  <a:pt x="267944" y="373379"/>
                </a:lnTo>
                <a:lnTo>
                  <a:pt x="244635" y="368299"/>
                </a:lnTo>
                <a:lnTo>
                  <a:pt x="225929" y="354329"/>
                </a:lnTo>
                <a:lnTo>
                  <a:pt x="213277" y="335279"/>
                </a:lnTo>
                <a:lnTo>
                  <a:pt x="208127" y="308609"/>
                </a:lnTo>
                <a:lnTo>
                  <a:pt x="210088" y="289559"/>
                </a:lnTo>
                <a:lnTo>
                  <a:pt x="215749" y="273049"/>
                </a:lnTo>
                <a:lnTo>
                  <a:pt x="224774" y="261619"/>
                </a:lnTo>
                <a:lnTo>
                  <a:pt x="236829" y="257809"/>
                </a:lnTo>
                <a:lnTo>
                  <a:pt x="290391" y="257809"/>
                </a:lnTo>
                <a:lnTo>
                  <a:pt x="296205" y="245109"/>
                </a:lnTo>
                <a:lnTo>
                  <a:pt x="327808" y="210819"/>
                </a:lnTo>
                <a:lnTo>
                  <a:pt x="366026" y="198119"/>
                </a:lnTo>
                <a:lnTo>
                  <a:pt x="734651" y="198119"/>
                </a:lnTo>
                <a:lnTo>
                  <a:pt x="720969" y="181609"/>
                </a:lnTo>
                <a:lnTo>
                  <a:pt x="685827" y="151129"/>
                </a:lnTo>
                <a:lnTo>
                  <a:pt x="653510" y="132079"/>
                </a:lnTo>
                <a:lnTo>
                  <a:pt x="406679" y="132079"/>
                </a:lnTo>
                <a:lnTo>
                  <a:pt x="394444" y="129539"/>
                </a:lnTo>
                <a:lnTo>
                  <a:pt x="385013" y="123189"/>
                </a:lnTo>
                <a:lnTo>
                  <a:pt x="378943" y="114299"/>
                </a:lnTo>
                <a:lnTo>
                  <a:pt x="376796" y="102869"/>
                </a:lnTo>
                <a:lnTo>
                  <a:pt x="382644" y="83819"/>
                </a:lnTo>
                <a:lnTo>
                  <a:pt x="399365" y="68579"/>
                </a:lnTo>
                <a:lnTo>
                  <a:pt x="425729" y="58419"/>
                </a:lnTo>
                <a:lnTo>
                  <a:pt x="460501" y="54609"/>
                </a:lnTo>
                <a:lnTo>
                  <a:pt x="509582" y="54609"/>
                </a:lnTo>
                <a:lnTo>
                  <a:pt x="477551" y="48259"/>
                </a:lnTo>
                <a:lnTo>
                  <a:pt x="431825" y="45719"/>
                </a:lnTo>
                <a:close/>
              </a:path>
              <a:path w="863600" h="862330">
                <a:moveTo>
                  <a:pt x="366026" y="401319"/>
                </a:moveTo>
                <a:lnTo>
                  <a:pt x="355179" y="408939"/>
                </a:lnTo>
                <a:lnTo>
                  <a:pt x="342988" y="414019"/>
                </a:lnTo>
                <a:lnTo>
                  <a:pt x="330350" y="416559"/>
                </a:lnTo>
                <a:lnTo>
                  <a:pt x="318160" y="417829"/>
                </a:lnTo>
                <a:lnTo>
                  <a:pt x="363438" y="417829"/>
                </a:lnTo>
                <a:lnTo>
                  <a:pt x="363639" y="416559"/>
                </a:lnTo>
                <a:lnTo>
                  <a:pt x="364807" y="410209"/>
                </a:lnTo>
                <a:lnTo>
                  <a:pt x="366026" y="401319"/>
                </a:lnTo>
                <a:close/>
              </a:path>
              <a:path w="863600" h="862330">
                <a:moveTo>
                  <a:pt x="811129" y="369569"/>
                </a:moveTo>
                <a:lnTo>
                  <a:pt x="585444" y="369569"/>
                </a:lnTo>
                <a:lnTo>
                  <a:pt x="596825" y="370839"/>
                </a:lnTo>
                <a:lnTo>
                  <a:pt x="607968" y="373379"/>
                </a:lnTo>
                <a:lnTo>
                  <a:pt x="616605" y="379729"/>
                </a:lnTo>
                <a:lnTo>
                  <a:pt x="620471" y="388619"/>
                </a:lnTo>
                <a:lnTo>
                  <a:pt x="610994" y="403859"/>
                </a:lnTo>
                <a:lnTo>
                  <a:pt x="588046" y="408939"/>
                </a:lnTo>
                <a:lnTo>
                  <a:pt x="731617" y="408939"/>
                </a:lnTo>
                <a:lnTo>
                  <a:pt x="759561" y="375919"/>
                </a:lnTo>
                <a:lnTo>
                  <a:pt x="812239" y="375919"/>
                </a:lnTo>
                <a:lnTo>
                  <a:pt x="811129" y="369569"/>
                </a:lnTo>
                <a:close/>
              </a:path>
              <a:path w="863600" h="862330">
                <a:moveTo>
                  <a:pt x="494598" y="297179"/>
                </a:moveTo>
                <a:lnTo>
                  <a:pt x="431825" y="297179"/>
                </a:lnTo>
                <a:lnTo>
                  <a:pt x="436587" y="304799"/>
                </a:lnTo>
                <a:lnTo>
                  <a:pt x="436587" y="312419"/>
                </a:lnTo>
                <a:lnTo>
                  <a:pt x="433283" y="326389"/>
                </a:lnTo>
                <a:lnTo>
                  <a:pt x="424938" y="341629"/>
                </a:lnTo>
                <a:lnTo>
                  <a:pt x="413902" y="356869"/>
                </a:lnTo>
                <a:lnTo>
                  <a:pt x="402526" y="369569"/>
                </a:lnTo>
                <a:lnTo>
                  <a:pt x="400324" y="382269"/>
                </a:lnTo>
                <a:lnTo>
                  <a:pt x="398908" y="392429"/>
                </a:lnTo>
                <a:lnTo>
                  <a:pt x="398152" y="400049"/>
                </a:lnTo>
                <a:lnTo>
                  <a:pt x="397929" y="406399"/>
                </a:lnTo>
                <a:lnTo>
                  <a:pt x="426223" y="388619"/>
                </a:lnTo>
                <a:lnTo>
                  <a:pt x="471766" y="359409"/>
                </a:lnTo>
                <a:lnTo>
                  <a:pt x="494017" y="344169"/>
                </a:lnTo>
                <a:lnTo>
                  <a:pt x="492629" y="337819"/>
                </a:lnTo>
                <a:lnTo>
                  <a:pt x="491917" y="330199"/>
                </a:lnTo>
                <a:lnTo>
                  <a:pt x="491707" y="325119"/>
                </a:lnTo>
                <a:lnTo>
                  <a:pt x="491616" y="316229"/>
                </a:lnTo>
                <a:lnTo>
                  <a:pt x="494598" y="297179"/>
                </a:lnTo>
                <a:close/>
              </a:path>
              <a:path w="863600" h="862330">
                <a:moveTo>
                  <a:pt x="577722" y="198119"/>
                </a:moveTo>
                <a:lnTo>
                  <a:pt x="366026" y="198119"/>
                </a:lnTo>
                <a:lnTo>
                  <a:pt x="387514" y="201929"/>
                </a:lnTo>
                <a:lnTo>
                  <a:pt x="399807" y="212089"/>
                </a:lnTo>
                <a:lnTo>
                  <a:pt x="405372" y="224789"/>
                </a:lnTo>
                <a:lnTo>
                  <a:pt x="406679" y="236219"/>
                </a:lnTo>
                <a:lnTo>
                  <a:pt x="397186" y="278129"/>
                </a:lnTo>
                <a:lnTo>
                  <a:pt x="372891" y="318769"/>
                </a:lnTo>
                <a:lnTo>
                  <a:pt x="340071" y="350519"/>
                </a:lnTo>
                <a:lnTo>
                  <a:pt x="305003" y="369569"/>
                </a:lnTo>
                <a:lnTo>
                  <a:pt x="306676" y="374649"/>
                </a:lnTo>
                <a:lnTo>
                  <a:pt x="310245" y="380999"/>
                </a:lnTo>
                <a:lnTo>
                  <a:pt x="316276" y="386079"/>
                </a:lnTo>
                <a:lnTo>
                  <a:pt x="325335" y="388619"/>
                </a:lnTo>
                <a:lnTo>
                  <a:pt x="339247" y="384809"/>
                </a:lnTo>
                <a:lnTo>
                  <a:pt x="353153" y="378459"/>
                </a:lnTo>
                <a:lnTo>
                  <a:pt x="365714" y="368299"/>
                </a:lnTo>
                <a:lnTo>
                  <a:pt x="375589" y="358139"/>
                </a:lnTo>
                <a:lnTo>
                  <a:pt x="381533" y="337819"/>
                </a:lnTo>
                <a:lnTo>
                  <a:pt x="391733" y="318769"/>
                </a:lnTo>
                <a:lnTo>
                  <a:pt x="405516" y="303529"/>
                </a:lnTo>
                <a:lnTo>
                  <a:pt x="422211" y="297179"/>
                </a:lnTo>
                <a:lnTo>
                  <a:pt x="494598" y="297179"/>
                </a:lnTo>
                <a:lnTo>
                  <a:pt x="498175" y="274319"/>
                </a:lnTo>
                <a:lnTo>
                  <a:pt x="516281" y="236219"/>
                </a:lnTo>
                <a:lnTo>
                  <a:pt x="543582" y="208279"/>
                </a:lnTo>
                <a:lnTo>
                  <a:pt x="577722" y="198119"/>
                </a:lnTo>
                <a:close/>
              </a:path>
              <a:path w="863600" h="862330">
                <a:moveTo>
                  <a:pt x="734651" y="198119"/>
                </a:moveTo>
                <a:lnTo>
                  <a:pt x="577722" y="198119"/>
                </a:lnTo>
                <a:lnTo>
                  <a:pt x="595870" y="200659"/>
                </a:lnTo>
                <a:lnTo>
                  <a:pt x="608974" y="209549"/>
                </a:lnTo>
                <a:lnTo>
                  <a:pt x="616920" y="223519"/>
                </a:lnTo>
                <a:lnTo>
                  <a:pt x="619594" y="238759"/>
                </a:lnTo>
                <a:lnTo>
                  <a:pt x="613409" y="267969"/>
                </a:lnTo>
                <a:lnTo>
                  <a:pt x="596123" y="297179"/>
                </a:lnTo>
                <a:lnTo>
                  <a:pt x="569644" y="325119"/>
                </a:lnTo>
                <a:lnTo>
                  <a:pt x="535876" y="351789"/>
                </a:lnTo>
                <a:lnTo>
                  <a:pt x="538983" y="359409"/>
                </a:lnTo>
                <a:lnTo>
                  <a:pt x="542939" y="365759"/>
                </a:lnTo>
                <a:lnTo>
                  <a:pt x="547783" y="370839"/>
                </a:lnTo>
                <a:lnTo>
                  <a:pt x="553554" y="374649"/>
                </a:lnTo>
                <a:lnTo>
                  <a:pt x="556303" y="373379"/>
                </a:lnTo>
                <a:lnTo>
                  <a:pt x="563541" y="370839"/>
                </a:lnTo>
                <a:lnTo>
                  <a:pt x="573759" y="369569"/>
                </a:lnTo>
                <a:lnTo>
                  <a:pt x="811129" y="369569"/>
                </a:lnTo>
                <a:lnTo>
                  <a:pt x="806024" y="340359"/>
                </a:lnTo>
                <a:lnTo>
                  <a:pt x="792845" y="297179"/>
                </a:lnTo>
                <a:lnTo>
                  <a:pt x="774356" y="255269"/>
                </a:lnTo>
                <a:lnTo>
                  <a:pt x="750438" y="217169"/>
                </a:lnTo>
                <a:lnTo>
                  <a:pt x="734651" y="198119"/>
                </a:lnTo>
                <a:close/>
              </a:path>
              <a:path w="863600" h="862330">
                <a:moveTo>
                  <a:pt x="290391" y="257809"/>
                </a:moveTo>
                <a:lnTo>
                  <a:pt x="244017" y="257809"/>
                </a:lnTo>
                <a:lnTo>
                  <a:pt x="246405" y="264159"/>
                </a:lnTo>
                <a:lnTo>
                  <a:pt x="246405" y="267969"/>
                </a:lnTo>
                <a:lnTo>
                  <a:pt x="245472" y="274319"/>
                </a:lnTo>
                <a:lnTo>
                  <a:pt x="243420" y="281939"/>
                </a:lnTo>
                <a:lnTo>
                  <a:pt x="241369" y="293369"/>
                </a:lnTo>
                <a:lnTo>
                  <a:pt x="254559" y="336549"/>
                </a:lnTo>
                <a:lnTo>
                  <a:pt x="266750" y="340359"/>
                </a:lnTo>
                <a:lnTo>
                  <a:pt x="274693" y="292099"/>
                </a:lnTo>
                <a:lnTo>
                  <a:pt x="290391" y="257809"/>
                </a:lnTo>
                <a:close/>
              </a:path>
              <a:path w="863600" h="862330">
                <a:moveTo>
                  <a:pt x="365404" y="229869"/>
                </a:moveTo>
                <a:lnTo>
                  <a:pt x="345544" y="237489"/>
                </a:lnTo>
                <a:lnTo>
                  <a:pt x="325081" y="265429"/>
                </a:lnTo>
                <a:lnTo>
                  <a:pt x="309086" y="302259"/>
                </a:lnTo>
                <a:lnTo>
                  <a:pt x="302628" y="336549"/>
                </a:lnTo>
                <a:lnTo>
                  <a:pt x="333037" y="312419"/>
                </a:lnTo>
                <a:lnTo>
                  <a:pt x="359348" y="279399"/>
                </a:lnTo>
                <a:lnTo>
                  <a:pt x="372992" y="247649"/>
                </a:lnTo>
                <a:lnTo>
                  <a:pt x="365404" y="229869"/>
                </a:lnTo>
                <a:close/>
              </a:path>
              <a:path w="863600" h="862330">
                <a:moveTo>
                  <a:pt x="580034" y="231139"/>
                </a:moveTo>
                <a:lnTo>
                  <a:pt x="564355" y="233679"/>
                </a:lnTo>
                <a:lnTo>
                  <a:pt x="547555" y="252729"/>
                </a:lnTo>
                <a:lnTo>
                  <a:pt x="534159" y="283209"/>
                </a:lnTo>
                <a:lnTo>
                  <a:pt x="528688" y="318769"/>
                </a:lnTo>
                <a:lnTo>
                  <a:pt x="554758" y="293369"/>
                </a:lnTo>
                <a:lnTo>
                  <a:pt x="575568" y="266699"/>
                </a:lnTo>
                <a:lnTo>
                  <a:pt x="585775" y="245109"/>
                </a:lnTo>
                <a:lnTo>
                  <a:pt x="580034" y="231139"/>
                </a:lnTo>
                <a:close/>
              </a:path>
              <a:path w="863600" h="862330">
                <a:moveTo>
                  <a:pt x="510743" y="92709"/>
                </a:moveTo>
                <a:lnTo>
                  <a:pt x="469772" y="99059"/>
                </a:lnTo>
                <a:lnTo>
                  <a:pt x="444823" y="111759"/>
                </a:lnTo>
                <a:lnTo>
                  <a:pt x="426818" y="125729"/>
                </a:lnTo>
                <a:lnTo>
                  <a:pt x="406679" y="132079"/>
                </a:lnTo>
                <a:lnTo>
                  <a:pt x="653510" y="132079"/>
                </a:lnTo>
                <a:lnTo>
                  <a:pt x="644892" y="126999"/>
                </a:lnTo>
                <a:lnTo>
                  <a:pt x="598042" y="107949"/>
                </a:lnTo>
                <a:lnTo>
                  <a:pt x="575495" y="101599"/>
                </a:lnTo>
                <a:lnTo>
                  <a:pt x="553950" y="96519"/>
                </a:lnTo>
                <a:lnTo>
                  <a:pt x="532625" y="93979"/>
                </a:lnTo>
                <a:lnTo>
                  <a:pt x="510743" y="92709"/>
                </a:lnTo>
                <a:close/>
              </a:path>
              <a:path w="863600" h="862330">
                <a:moveTo>
                  <a:pt x="509582" y="54609"/>
                </a:moveTo>
                <a:lnTo>
                  <a:pt x="460501" y="54609"/>
                </a:lnTo>
                <a:lnTo>
                  <a:pt x="498024" y="57149"/>
                </a:lnTo>
                <a:lnTo>
                  <a:pt x="526945" y="62229"/>
                </a:lnTo>
                <a:lnTo>
                  <a:pt x="545669" y="67309"/>
                </a:lnTo>
                <a:lnTo>
                  <a:pt x="552602" y="69849"/>
                </a:lnTo>
                <a:lnTo>
                  <a:pt x="553732" y="69849"/>
                </a:lnTo>
                <a:lnTo>
                  <a:pt x="554608" y="67309"/>
                </a:lnTo>
                <a:lnTo>
                  <a:pt x="554189" y="66039"/>
                </a:lnTo>
                <a:lnTo>
                  <a:pt x="553821" y="66039"/>
                </a:lnTo>
                <a:lnTo>
                  <a:pt x="542842" y="62229"/>
                </a:lnTo>
                <a:lnTo>
                  <a:pt x="515988" y="55879"/>
                </a:lnTo>
                <a:lnTo>
                  <a:pt x="509582" y="54609"/>
                </a:lnTo>
                <a:close/>
              </a:path>
            </a:pathLst>
          </a:custGeom>
          <a:solidFill>
            <a:srgbClr val="FFFFFF"/>
          </a:solidFill>
        </p:spPr>
        <p:txBody>
          <a:bodyPr wrap="square" lIns="0" tIns="0" rIns="0" bIns="0" rtlCol="0"/>
          <a:lstStyle/>
          <a:p>
            <a:endParaRPr sz="1266">
              <a:solidFill>
                <a:srgbClr val="1E4191"/>
              </a:solidFill>
              <a:latin typeface="GE Inspira Pitch"/>
            </a:endParaRPr>
          </a:p>
        </p:txBody>
      </p:sp>
      <p:sp>
        <p:nvSpPr>
          <p:cNvPr id="2" name="Slide Number Placeholder 1"/>
          <p:cNvSpPr>
            <a:spLocks noGrp="1"/>
          </p:cNvSpPr>
          <p:nvPr>
            <p:ph type="sldNum" sz="quarter" idx="14"/>
          </p:nvPr>
        </p:nvSpPr>
        <p:spPr/>
        <p:txBody>
          <a:bodyPr/>
          <a:lstStyle/>
          <a:p>
            <a:pPr>
              <a:defRPr/>
            </a:pPr>
            <a:fld id="{A85E9118-4525-4620-91B5-75B9750E007A}" type="slidenum">
              <a:rPr lang="en-US" smtClean="0"/>
              <a:pPr>
                <a:defRPr/>
              </a:pPr>
              <a:t>5</a:t>
            </a:fld>
            <a:endParaRPr lang="en-US" dirty="0"/>
          </a:p>
        </p:txBody>
      </p:sp>
      <p:sp>
        <p:nvSpPr>
          <p:cNvPr id="4" name="Title 1"/>
          <p:cNvSpPr txBox="1">
            <a:spLocks/>
          </p:cNvSpPr>
          <p:nvPr/>
        </p:nvSpPr>
        <p:spPr>
          <a:xfrm>
            <a:off x="1718930" y="101448"/>
            <a:ext cx="8436864" cy="530352"/>
          </a:xfrm>
          <a:prstGeom prst="rect">
            <a:avLst/>
          </a:prstGeom>
        </p:spPr>
        <p:txBody>
          <a:bodyPr/>
          <a:lstStyle>
            <a:lvl1pPr algn="ctr" defTabSz="914400" rtl="0" eaLnBrk="1" latinLnBrk="0" hangingPunct="1">
              <a:spcBef>
                <a:spcPct val="0"/>
              </a:spcBef>
              <a:buNone/>
              <a:defRPr sz="2400" b="1" kern="1200">
                <a:solidFill>
                  <a:schemeClr val="tx1"/>
                </a:solidFill>
                <a:latin typeface="+mn-lt"/>
                <a:ea typeface="+mj-ea"/>
                <a:cs typeface="+mj-cs"/>
              </a:defRPr>
            </a:lvl1pPr>
          </a:lstStyle>
          <a:p>
            <a:r>
              <a:rPr lang="en-US" sz="4000" dirty="0">
                <a:solidFill>
                  <a:schemeClr val="bg1"/>
                </a:solidFill>
                <a:latin typeface="+mj-lt"/>
              </a:rPr>
              <a:t>Background Context</a:t>
            </a:r>
          </a:p>
        </p:txBody>
      </p:sp>
      <p:pic>
        <p:nvPicPr>
          <p:cNvPr id="6" name="Picture 3"/>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flipH="1">
            <a:off x="8659368" y="1463040"/>
            <a:ext cx="3361384" cy="3661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Straight Connector 7"/>
          <p:cNvCxnSpPr/>
          <p:nvPr/>
        </p:nvCxnSpPr>
        <p:spPr>
          <a:xfrm>
            <a:off x="1524000" y="1066797"/>
            <a:ext cx="8011886" cy="0"/>
          </a:xfrm>
          <a:prstGeom prst="line">
            <a:avLst/>
          </a:prstGeom>
          <a:ln w="19050">
            <a:solidFill>
              <a:srgbClr val="5881DD"/>
            </a:solidFill>
            <a:tailEnd type="diamond"/>
          </a:ln>
        </p:spPr>
        <p:style>
          <a:lnRef idx="1">
            <a:schemeClr val="accent1"/>
          </a:lnRef>
          <a:fillRef idx="0">
            <a:schemeClr val="accent1"/>
          </a:fillRef>
          <a:effectRef idx="0">
            <a:schemeClr val="accent1"/>
          </a:effectRef>
          <a:fontRef idx="minor">
            <a:schemeClr val="tx1"/>
          </a:fontRef>
        </p:style>
      </p:cxnSp>
      <p:sp>
        <p:nvSpPr>
          <p:cNvPr id="12" name="TextBox 6"/>
          <p:cNvSpPr txBox="1"/>
          <p:nvPr/>
        </p:nvSpPr>
        <p:spPr>
          <a:xfrm>
            <a:off x="1524000" y="1122848"/>
            <a:ext cx="6420219" cy="4095993"/>
          </a:xfrm>
          <a:prstGeom prst="rect">
            <a:avLst/>
          </a:prstGeom>
          <a:noFill/>
        </p:spPr>
        <p:txBody>
          <a:bodyPr wrap="square"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500"/>
              </a:spcBef>
              <a:spcAft>
                <a:spcPts val="500"/>
              </a:spcAft>
            </a:pPr>
            <a:r>
              <a:rPr lang="en-US" sz="1600" b="1" dirty="0"/>
              <a:t>Challenges</a:t>
            </a:r>
          </a:p>
          <a:p>
            <a:pPr marL="285750" lvl="0" indent="-285750">
              <a:buFont typeface="Arial" panose="020B0604020202020204" pitchFamily="34" charset="0"/>
              <a:buChar char="•"/>
            </a:pPr>
            <a:r>
              <a:rPr lang="en-US" sz="1600" dirty="0"/>
              <a:t>Security concerns in public cloud</a:t>
            </a:r>
          </a:p>
          <a:p>
            <a:pPr marL="742950" lvl="1" indent="-285750">
              <a:buFont typeface="Courier New" panose="02070309020205020404" pitchFamily="49" charset="0"/>
              <a:buChar char="o"/>
            </a:pPr>
            <a:r>
              <a:rPr lang="en-US" sz="1600" dirty="0"/>
              <a:t>Endpoint security</a:t>
            </a:r>
          </a:p>
          <a:p>
            <a:pPr marL="742950" lvl="1" indent="-285750">
              <a:buFont typeface="Courier New" panose="02070309020205020404" pitchFamily="49" charset="0"/>
              <a:buChar char="o"/>
            </a:pPr>
            <a:r>
              <a:rPr lang="en-US" sz="1600" dirty="0"/>
              <a:t>Multi-tenancy</a:t>
            </a:r>
          </a:p>
          <a:p>
            <a:pPr marL="285750" lvl="0" indent="-285750">
              <a:buFont typeface="Arial" panose="020B0604020202020204" pitchFamily="34" charset="0"/>
              <a:buChar char="•"/>
            </a:pPr>
            <a:r>
              <a:rPr lang="en-US" sz="1600" dirty="0"/>
              <a:t>Cloud is a paradigm shift that requires</a:t>
            </a:r>
          </a:p>
          <a:p>
            <a:pPr marL="742950" lvl="1" indent="-285750">
              <a:buFont typeface="Courier New" panose="02070309020205020404" pitchFamily="49" charset="0"/>
              <a:buChar char="o"/>
            </a:pPr>
            <a:r>
              <a:rPr lang="en-US" sz="1600" dirty="0"/>
              <a:t>New tools</a:t>
            </a:r>
          </a:p>
          <a:p>
            <a:pPr marL="742950" lvl="1" indent="-285750">
              <a:buFont typeface="Courier New" panose="02070309020205020404" pitchFamily="49" charset="0"/>
              <a:buChar char="o"/>
            </a:pPr>
            <a:r>
              <a:rPr lang="en-US" sz="1600" dirty="0"/>
              <a:t>New governance model</a:t>
            </a:r>
          </a:p>
          <a:p>
            <a:pPr marL="742950" lvl="1" indent="-285750">
              <a:buFont typeface="Courier New" panose="02070309020205020404" pitchFamily="49" charset="0"/>
              <a:buChar char="o"/>
            </a:pPr>
            <a:r>
              <a:rPr lang="en-US" sz="1600" dirty="0"/>
              <a:t>New skills</a:t>
            </a:r>
          </a:p>
          <a:p>
            <a:pPr marL="742950" lvl="1" indent="-285750">
              <a:buFont typeface="Courier New" panose="02070309020205020404" pitchFamily="49" charset="0"/>
              <a:buChar char="o"/>
            </a:pPr>
            <a:r>
              <a:rPr lang="en-US" sz="1600" dirty="0"/>
              <a:t>New operations experience</a:t>
            </a:r>
          </a:p>
          <a:p>
            <a:pPr marL="285750" indent="-285750">
              <a:buFont typeface="Arial" panose="020B0604020202020204" pitchFamily="34" charset="0"/>
              <a:buChar char="•"/>
            </a:pPr>
            <a:r>
              <a:rPr lang="en-US" sz="1600" dirty="0"/>
              <a:t>Cloud brings additional challenges that need to understood and mitigated/managed</a:t>
            </a:r>
          </a:p>
          <a:p>
            <a:pPr marL="285750" lvl="0" indent="-285750">
              <a:buFont typeface="Arial" panose="020B0604020202020204" pitchFamily="34" charset="0"/>
              <a:buChar char="•"/>
            </a:pPr>
            <a:r>
              <a:rPr lang="en-US" sz="1600" dirty="0"/>
              <a:t>Large number of “moving parts” and frameworks involved in Predix</a:t>
            </a:r>
          </a:p>
          <a:p>
            <a:pPr marL="285750" lvl="0" indent="-285750">
              <a:buFont typeface="Arial" panose="020B0604020202020204" pitchFamily="34" charset="0"/>
              <a:buChar char="•"/>
            </a:pPr>
            <a:r>
              <a:rPr lang="en-US" sz="1600" dirty="0"/>
              <a:t>Sunk costs (achieve ROI from existing investments)</a:t>
            </a:r>
          </a:p>
          <a:p>
            <a:pPr marL="285750" lvl="0" indent="-285750">
              <a:buFont typeface="Arial" panose="020B0604020202020204" pitchFamily="34" charset="0"/>
              <a:buChar char="•"/>
            </a:pPr>
            <a:r>
              <a:rPr lang="en-US" sz="1600" dirty="0"/>
              <a:t>Cost vs. benefit of recreating existing functionality on new architecture</a:t>
            </a:r>
          </a:p>
          <a:p>
            <a:pPr marL="285750" lvl="0" indent="-285750">
              <a:buFont typeface="Arial" panose="020B0604020202020204" pitchFamily="34" charset="0"/>
              <a:buChar char="•"/>
            </a:pPr>
            <a:r>
              <a:rPr lang="en-US" sz="1600" dirty="0"/>
              <a:t>Challenges related to </a:t>
            </a:r>
          </a:p>
          <a:p>
            <a:pPr marL="742950" lvl="1" indent="-285750">
              <a:buFont typeface="Courier New" panose="02070309020205020404" pitchFamily="49" charset="0"/>
              <a:buChar char="o"/>
            </a:pPr>
            <a:r>
              <a:rPr lang="en-US" sz="1600" dirty="0"/>
              <a:t>Slowly aging architectures</a:t>
            </a:r>
            <a:endParaRPr lang="en-US" sz="2000" dirty="0"/>
          </a:p>
        </p:txBody>
      </p:sp>
    </p:spTree>
    <p:extLst>
      <p:ext uri="{BB962C8B-B14F-4D97-AF65-F5344CB8AC3E}">
        <p14:creationId xmlns:p14="http://schemas.microsoft.com/office/powerpoint/2010/main" val="1565064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4"/>
          <p:cNvSpPr/>
          <p:nvPr/>
        </p:nvSpPr>
        <p:spPr>
          <a:xfrm>
            <a:off x="0" y="0"/>
            <a:ext cx="12178747" cy="861386"/>
          </a:xfrm>
          <a:custGeom>
            <a:avLst/>
            <a:gdLst/>
            <a:ahLst/>
            <a:cxnLst/>
            <a:rect l="l" t="t" r="r" b="b"/>
            <a:pathLst>
              <a:path w="4889500" h="9753600">
                <a:moveTo>
                  <a:pt x="0" y="9753600"/>
                </a:moveTo>
                <a:lnTo>
                  <a:pt x="4889500" y="9753600"/>
                </a:lnTo>
                <a:lnTo>
                  <a:pt x="4889500" y="0"/>
                </a:lnTo>
                <a:lnTo>
                  <a:pt x="0" y="0"/>
                </a:lnTo>
                <a:lnTo>
                  <a:pt x="0" y="9753600"/>
                </a:lnTo>
                <a:close/>
              </a:path>
            </a:pathLst>
          </a:custGeom>
          <a:solidFill>
            <a:srgbClr val="1E4191">
              <a:lumMod val="60000"/>
              <a:lumOff val="40000"/>
            </a:srgbClr>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266" b="0" i="0" u="none" strike="noStrike" kern="0" cap="none" spc="0" normalizeH="0" baseline="0" noProof="0">
              <a:ln>
                <a:noFill/>
              </a:ln>
              <a:solidFill>
                <a:srgbClr val="1E4191"/>
              </a:solidFill>
              <a:effectLst/>
              <a:uLnTx/>
              <a:uFillTx/>
              <a:latin typeface="GE Inspira Pitch"/>
            </a:endParaRPr>
          </a:p>
        </p:txBody>
      </p:sp>
      <p:sp>
        <p:nvSpPr>
          <p:cNvPr id="14" name="object 5"/>
          <p:cNvSpPr/>
          <p:nvPr/>
        </p:nvSpPr>
        <p:spPr>
          <a:xfrm>
            <a:off x="11191836" y="147556"/>
            <a:ext cx="607219" cy="606326"/>
          </a:xfrm>
          <a:custGeom>
            <a:avLst/>
            <a:gdLst/>
            <a:ahLst/>
            <a:cxnLst/>
            <a:rect l="l" t="t" r="r" b="b"/>
            <a:pathLst>
              <a:path w="863600" h="862330">
                <a:moveTo>
                  <a:pt x="431825" y="0"/>
                </a:moveTo>
                <a:lnTo>
                  <a:pt x="384850" y="2539"/>
                </a:lnTo>
                <a:lnTo>
                  <a:pt x="339321" y="8889"/>
                </a:lnTo>
                <a:lnTo>
                  <a:pt x="295504" y="21589"/>
                </a:lnTo>
                <a:lnTo>
                  <a:pt x="253666" y="38099"/>
                </a:lnTo>
                <a:lnTo>
                  <a:pt x="214071" y="58419"/>
                </a:lnTo>
                <a:lnTo>
                  <a:pt x="176985" y="82549"/>
                </a:lnTo>
                <a:lnTo>
                  <a:pt x="142675" y="110489"/>
                </a:lnTo>
                <a:lnTo>
                  <a:pt x="111406" y="142239"/>
                </a:lnTo>
                <a:lnTo>
                  <a:pt x="83444" y="176529"/>
                </a:lnTo>
                <a:lnTo>
                  <a:pt x="59054" y="213359"/>
                </a:lnTo>
                <a:lnTo>
                  <a:pt x="38503" y="252729"/>
                </a:lnTo>
                <a:lnTo>
                  <a:pt x="22057" y="294639"/>
                </a:lnTo>
                <a:lnTo>
                  <a:pt x="9980" y="339089"/>
                </a:lnTo>
                <a:lnTo>
                  <a:pt x="2539" y="384809"/>
                </a:lnTo>
                <a:lnTo>
                  <a:pt x="0" y="430529"/>
                </a:lnTo>
                <a:lnTo>
                  <a:pt x="2539" y="478789"/>
                </a:lnTo>
                <a:lnTo>
                  <a:pt x="9980" y="524509"/>
                </a:lnTo>
                <a:lnTo>
                  <a:pt x="22057" y="567689"/>
                </a:lnTo>
                <a:lnTo>
                  <a:pt x="38503" y="609599"/>
                </a:lnTo>
                <a:lnTo>
                  <a:pt x="59054" y="648969"/>
                </a:lnTo>
                <a:lnTo>
                  <a:pt x="83444" y="687069"/>
                </a:lnTo>
                <a:lnTo>
                  <a:pt x="111406" y="721359"/>
                </a:lnTo>
                <a:lnTo>
                  <a:pt x="142675" y="751839"/>
                </a:lnTo>
                <a:lnTo>
                  <a:pt x="176985" y="779779"/>
                </a:lnTo>
                <a:lnTo>
                  <a:pt x="214071" y="803909"/>
                </a:lnTo>
                <a:lnTo>
                  <a:pt x="253666" y="824229"/>
                </a:lnTo>
                <a:lnTo>
                  <a:pt x="295504" y="840739"/>
                </a:lnTo>
                <a:lnTo>
                  <a:pt x="339321" y="853439"/>
                </a:lnTo>
                <a:lnTo>
                  <a:pt x="384850" y="861059"/>
                </a:lnTo>
                <a:lnTo>
                  <a:pt x="431825" y="862329"/>
                </a:lnTo>
                <a:lnTo>
                  <a:pt x="478791" y="861059"/>
                </a:lnTo>
                <a:lnTo>
                  <a:pt x="524311" y="853439"/>
                </a:lnTo>
                <a:lnTo>
                  <a:pt x="563740" y="842009"/>
                </a:lnTo>
                <a:lnTo>
                  <a:pt x="431825" y="842009"/>
                </a:lnTo>
                <a:lnTo>
                  <a:pt x="383835" y="839469"/>
                </a:lnTo>
                <a:lnTo>
                  <a:pt x="337472" y="831849"/>
                </a:lnTo>
                <a:lnTo>
                  <a:pt x="293043" y="819149"/>
                </a:lnTo>
                <a:lnTo>
                  <a:pt x="250858" y="801369"/>
                </a:lnTo>
                <a:lnTo>
                  <a:pt x="211226" y="778509"/>
                </a:lnTo>
                <a:lnTo>
                  <a:pt x="174455" y="751839"/>
                </a:lnTo>
                <a:lnTo>
                  <a:pt x="140854" y="722629"/>
                </a:lnTo>
                <a:lnTo>
                  <a:pt x="110731" y="688339"/>
                </a:lnTo>
                <a:lnTo>
                  <a:pt x="84395" y="651509"/>
                </a:lnTo>
                <a:lnTo>
                  <a:pt x="62156" y="612139"/>
                </a:lnTo>
                <a:lnTo>
                  <a:pt x="44321" y="570229"/>
                </a:lnTo>
                <a:lnTo>
                  <a:pt x="31200" y="525779"/>
                </a:lnTo>
                <a:lnTo>
                  <a:pt x="23101" y="478789"/>
                </a:lnTo>
                <a:lnTo>
                  <a:pt x="20332" y="430529"/>
                </a:lnTo>
                <a:lnTo>
                  <a:pt x="23101" y="383539"/>
                </a:lnTo>
                <a:lnTo>
                  <a:pt x="31200" y="336549"/>
                </a:lnTo>
                <a:lnTo>
                  <a:pt x="44321" y="292099"/>
                </a:lnTo>
                <a:lnTo>
                  <a:pt x="62156" y="250189"/>
                </a:lnTo>
                <a:lnTo>
                  <a:pt x="84395" y="210819"/>
                </a:lnTo>
                <a:lnTo>
                  <a:pt x="110731" y="173989"/>
                </a:lnTo>
                <a:lnTo>
                  <a:pt x="140854" y="139699"/>
                </a:lnTo>
                <a:lnTo>
                  <a:pt x="174455" y="110489"/>
                </a:lnTo>
                <a:lnTo>
                  <a:pt x="211226" y="83819"/>
                </a:lnTo>
                <a:lnTo>
                  <a:pt x="250858" y="60959"/>
                </a:lnTo>
                <a:lnTo>
                  <a:pt x="293043" y="43179"/>
                </a:lnTo>
                <a:lnTo>
                  <a:pt x="337472" y="30479"/>
                </a:lnTo>
                <a:lnTo>
                  <a:pt x="383835" y="22859"/>
                </a:lnTo>
                <a:lnTo>
                  <a:pt x="431825" y="19049"/>
                </a:lnTo>
                <a:lnTo>
                  <a:pt x="559359" y="19049"/>
                </a:lnTo>
                <a:lnTo>
                  <a:pt x="524311" y="8889"/>
                </a:lnTo>
                <a:lnTo>
                  <a:pt x="478791" y="2539"/>
                </a:lnTo>
                <a:lnTo>
                  <a:pt x="431825" y="0"/>
                </a:lnTo>
                <a:close/>
              </a:path>
              <a:path w="863600" h="862330">
                <a:moveTo>
                  <a:pt x="559359" y="19049"/>
                </a:moveTo>
                <a:lnTo>
                  <a:pt x="431825" y="19049"/>
                </a:lnTo>
                <a:lnTo>
                  <a:pt x="479812" y="22859"/>
                </a:lnTo>
                <a:lnTo>
                  <a:pt x="526171" y="30479"/>
                </a:lnTo>
                <a:lnTo>
                  <a:pt x="570596" y="43179"/>
                </a:lnTo>
                <a:lnTo>
                  <a:pt x="612776" y="62229"/>
                </a:lnTo>
                <a:lnTo>
                  <a:pt x="652403" y="83819"/>
                </a:lnTo>
                <a:lnTo>
                  <a:pt x="689170" y="110489"/>
                </a:lnTo>
                <a:lnTo>
                  <a:pt x="722766" y="140969"/>
                </a:lnTo>
                <a:lnTo>
                  <a:pt x="752884" y="173989"/>
                </a:lnTo>
                <a:lnTo>
                  <a:pt x="779215" y="210819"/>
                </a:lnTo>
                <a:lnTo>
                  <a:pt x="801451" y="250189"/>
                </a:lnTo>
                <a:lnTo>
                  <a:pt x="819283" y="293369"/>
                </a:lnTo>
                <a:lnTo>
                  <a:pt x="832401" y="336549"/>
                </a:lnTo>
                <a:lnTo>
                  <a:pt x="840499" y="383539"/>
                </a:lnTo>
                <a:lnTo>
                  <a:pt x="843267" y="430529"/>
                </a:lnTo>
                <a:lnTo>
                  <a:pt x="840499" y="478789"/>
                </a:lnTo>
                <a:lnTo>
                  <a:pt x="832401" y="525779"/>
                </a:lnTo>
                <a:lnTo>
                  <a:pt x="819283" y="570229"/>
                </a:lnTo>
                <a:lnTo>
                  <a:pt x="801451" y="612139"/>
                </a:lnTo>
                <a:lnTo>
                  <a:pt x="779215" y="651509"/>
                </a:lnTo>
                <a:lnTo>
                  <a:pt x="752884" y="688339"/>
                </a:lnTo>
                <a:lnTo>
                  <a:pt x="722766" y="722629"/>
                </a:lnTo>
                <a:lnTo>
                  <a:pt x="689170" y="751839"/>
                </a:lnTo>
                <a:lnTo>
                  <a:pt x="652403" y="778509"/>
                </a:lnTo>
                <a:lnTo>
                  <a:pt x="612776" y="801369"/>
                </a:lnTo>
                <a:lnTo>
                  <a:pt x="570596" y="819149"/>
                </a:lnTo>
                <a:lnTo>
                  <a:pt x="526171" y="831849"/>
                </a:lnTo>
                <a:lnTo>
                  <a:pt x="479812" y="839469"/>
                </a:lnTo>
                <a:lnTo>
                  <a:pt x="431825" y="842009"/>
                </a:lnTo>
                <a:lnTo>
                  <a:pt x="563740" y="842009"/>
                </a:lnTo>
                <a:lnTo>
                  <a:pt x="609953" y="824229"/>
                </a:lnTo>
                <a:lnTo>
                  <a:pt x="649543" y="803909"/>
                </a:lnTo>
                <a:lnTo>
                  <a:pt x="686625" y="779779"/>
                </a:lnTo>
                <a:lnTo>
                  <a:pt x="720932" y="751839"/>
                </a:lnTo>
                <a:lnTo>
                  <a:pt x="752198" y="721359"/>
                </a:lnTo>
                <a:lnTo>
                  <a:pt x="780158" y="687069"/>
                </a:lnTo>
                <a:lnTo>
                  <a:pt x="804546" y="648969"/>
                </a:lnTo>
                <a:lnTo>
                  <a:pt x="825097" y="609599"/>
                </a:lnTo>
                <a:lnTo>
                  <a:pt x="841543" y="567689"/>
                </a:lnTo>
                <a:lnTo>
                  <a:pt x="853619" y="524509"/>
                </a:lnTo>
                <a:lnTo>
                  <a:pt x="861060" y="478789"/>
                </a:lnTo>
                <a:lnTo>
                  <a:pt x="863599" y="430529"/>
                </a:lnTo>
                <a:lnTo>
                  <a:pt x="861060" y="384809"/>
                </a:lnTo>
                <a:lnTo>
                  <a:pt x="853619" y="339089"/>
                </a:lnTo>
                <a:lnTo>
                  <a:pt x="841543" y="294639"/>
                </a:lnTo>
                <a:lnTo>
                  <a:pt x="825097" y="252729"/>
                </a:lnTo>
                <a:lnTo>
                  <a:pt x="804546" y="213359"/>
                </a:lnTo>
                <a:lnTo>
                  <a:pt x="780158" y="176529"/>
                </a:lnTo>
                <a:lnTo>
                  <a:pt x="752198" y="142239"/>
                </a:lnTo>
                <a:lnTo>
                  <a:pt x="720932" y="110489"/>
                </a:lnTo>
                <a:lnTo>
                  <a:pt x="686625" y="82549"/>
                </a:lnTo>
                <a:lnTo>
                  <a:pt x="649543" y="58419"/>
                </a:lnTo>
                <a:lnTo>
                  <a:pt x="609953" y="38099"/>
                </a:lnTo>
                <a:lnTo>
                  <a:pt x="568121" y="21589"/>
                </a:lnTo>
                <a:lnTo>
                  <a:pt x="559359" y="19049"/>
                </a:lnTo>
                <a:close/>
              </a:path>
              <a:path w="863600" h="862330">
                <a:moveTo>
                  <a:pt x="311124" y="793749"/>
                </a:moveTo>
                <a:lnTo>
                  <a:pt x="309676" y="793749"/>
                </a:lnTo>
                <a:lnTo>
                  <a:pt x="308940" y="796289"/>
                </a:lnTo>
                <a:lnTo>
                  <a:pt x="309384" y="797559"/>
                </a:lnTo>
                <a:lnTo>
                  <a:pt x="309943" y="797559"/>
                </a:lnTo>
                <a:lnTo>
                  <a:pt x="325733" y="802639"/>
                </a:lnTo>
                <a:lnTo>
                  <a:pt x="352139" y="808989"/>
                </a:lnTo>
                <a:lnTo>
                  <a:pt x="387917" y="814069"/>
                </a:lnTo>
                <a:lnTo>
                  <a:pt x="431825" y="816609"/>
                </a:lnTo>
                <a:lnTo>
                  <a:pt x="477664" y="814069"/>
                </a:lnTo>
                <a:lnTo>
                  <a:pt x="515398" y="807719"/>
                </a:lnTo>
                <a:lnTo>
                  <a:pt x="403097" y="807719"/>
                </a:lnTo>
                <a:lnTo>
                  <a:pt x="369303" y="806449"/>
                </a:lnTo>
                <a:lnTo>
                  <a:pt x="341204" y="801369"/>
                </a:lnTo>
                <a:lnTo>
                  <a:pt x="311124" y="793749"/>
                </a:lnTo>
                <a:close/>
              </a:path>
              <a:path w="863600" h="862330">
                <a:moveTo>
                  <a:pt x="670336" y="730249"/>
                </a:moveTo>
                <a:lnTo>
                  <a:pt x="456920" y="730249"/>
                </a:lnTo>
                <a:lnTo>
                  <a:pt x="468669" y="732789"/>
                </a:lnTo>
                <a:lnTo>
                  <a:pt x="478159" y="739139"/>
                </a:lnTo>
                <a:lnTo>
                  <a:pt x="484504" y="748029"/>
                </a:lnTo>
                <a:lnTo>
                  <a:pt x="486816" y="760729"/>
                </a:lnTo>
                <a:lnTo>
                  <a:pt x="481138" y="778509"/>
                </a:lnTo>
                <a:lnTo>
                  <a:pt x="464697" y="793749"/>
                </a:lnTo>
                <a:lnTo>
                  <a:pt x="438387" y="803909"/>
                </a:lnTo>
                <a:lnTo>
                  <a:pt x="403097" y="807719"/>
                </a:lnTo>
                <a:lnTo>
                  <a:pt x="515398" y="807719"/>
                </a:lnTo>
                <a:lnTo>
                  <a:pt x="522945" y="806449"/>
                </a:lnTo>
                <a:lnTo>
                  <a:pt x="566839" y="792479"/>
                </a:lnTo>
                <a:lnTo>
                  <a:pt x="608519" y="774699"/>
                </a:lnTo>
                <a:lnTo>
                  <a:pt x="647157" y="750569"/>
                </a:lnTo>
                <a:lnTo>
                  <a:pt x="670336" y="730249"/>
                </a:lnTo>
                <a:close/>
              </a:path>
              <a:path w="863600" h="862330">
                <a:moveTo>
                  <a:pt x="69151" y="308609"/>
                </a:moveTo>
                <a:lnTo>
                  <a:pt x="65938" y="308609"/>
                </a:lnTo>
                <a:lnTo>
                  <a:pt x="62804" y="318769"/>
                </a:lnTo>
                <a:lnTo>
                  <a:pt x="56203" y="345439"/>
                </a:lnTo>
                <a:lnTo>
                  <a:pt x="49650" y="383539"/>
                </a:lnTo>
                <a:lnTo>
                  <a:pt x="46659" y="430529"/>
                </a:lnTo>
                <a:lnTo>
                  <a:pt x="49252" y="477519"/>
                </a:lnTo>
                <a:lnTo>
                  <a:pt x="57144" y="523239"/>
                </a:lnTo>
                <a:lnTo>
                  <a:pt x="70392" y="566419"/>
                </a:lnTo>
                <a:lnTo>
                  <a:pt x="89053" y="608329"/>
                </a:lnTo>
                <a:lnTo>
                  <a:pt x="113183" y="647699"/>
                </a:lnTo>
                <a:lnTo>
                  <a:pt x="142840" y="681989"/>
                </a:lnTo>
                <a:lnTo>
                  <a:pt x="178079" y="712469"/>
                </a:lnTo>
                <a:lnTo>
                  <a:pt x="218957" y="736599"/>
                </a:lnTo>
                <a:lnTo>
                  <a:pt x="265531" y="755649"/>
                </a:lnTo>
                <a:lnTo>
                  <a:pt x="309641" y="767079"/>
                </a:lnTo>
                <a:lnTo>
                  <a:pt x="352856" y="770889"/>
                </a:lnTo>
                <a:lnTo>
                  <a:pt x="393834" y="764539"/>
                </a:lnTo>
                <a:lnTo>
                  <a:pt x="418785" y="750569"/>
                </a:lnTo>
                <a:lnTo>
                  <a:pt x="436788" y="736599"/>
                </a:lnTo>
                <a:lnTo>
                  <a:pt x="456920" y="730249"/>
                </a:lnTo>
                <a:lnTo>
                  <a:pt x="670336" y="730249"/>
                </a:lnTo>
                <a:lnTo>
                  <a:pt x="681926" y="720089"/>
                </a:lnTo>
                <a:lnTo>
                  <a:pt x="711996" y="685799"/>
                </a:lnTo>
                <a:lnTo>
                  <a:pt x="729104" y="656589"/>
                </a:lnTo>
                <a:lnTo>
                  <a:pt x="263143" y="656589"/>
                </a:lnTo>
                <a:lnTo>
                  <a:pt x="232631" y="650239"/>
                </a:lnTo>
                <a:lnTo>
                  <a:pt x="210972" y="634999"/>
                </a:lnTo>
                <a:lnTo>
                  <a:pt x="198057" y="612139"/>
                </a:lnTo>
                <a:lnTo>
                  <a:pt x="193776" y="586739"/>
                </a:lnTo>
                <a:lnTo>
                  <a:pt x="196638" y="566419"/>
                </a:lnTo>
                <a:lnTo>
                  <a:pt x="204997" y="543559"/>
                </a:lnTo>
                <a:lnTo>
                  <a:pt x="218508" y="521969"/>
                </a:lnTo>
                <a:lnTo>
                  <a:pt x="236829" y="501649"/>
                </a:lnTo>
                <a:lnTo>
                  <a:pt x="255794" y="486409"/>
                </a:lnTo>
                <a:lnTo>
                  <a:pt x="104063" y="486409"/>
                </a:lnTo>
                <a:lnTo>
                  <a:pt x="84802" y="480059"/>
                </a:lnTo>
                <a:lnTo>
                  <a:pt x="69235" y="463549"/>
                </a:lnTo>
                <a:lnTo>
                  <a:pt x="58824" y="438149"/>
                </a:lnTo>
                <a:lnTo>
                  <a:pt x="55029" y="402589"/>
                </a:lnTo>
                <a:lnTo>
                  <a:pt x="57020" y="368299"/>
                </a:lnTo>
                <a:lnTo>
                  <a:pt x="61533" y="340359"/>
                </a:lnTo>
                <a:lnTo>
                  <a:pt x="66371" y="320039"/>
                </a:lnTo>
                <a:lnTo>
                  <a:pt x="69430" y="309879"/>
                </a:lnTo>
                <a:lnTo>
                  <a:pt x="69151" y="308609"/>
                </a:lnTo>
                <a:close/>
              </a:path>
              <a:path w="863600" h="862330">
                <a:moveTo>
                  <a:pt x="505955" y="372109"/>
                </a:moveTo>
                <a:lnTo>
                  <a:pt x="460943" y="403859"/>
                </a:lnTo>
                <a:lnTo>
                  <a:pt x="432506" y="420369"/>
                </a:lnTo>
                <a:lnTo>
                  <a:pt x="396176" y="441959"/>
                </a:lnTo>
                <a:lnTo>
                  <a:pt x="390972" y="500379"/>
                </a:lnTo>
                <a:lnTo>
                  <a:pt x="380377" y="551179"/>
                </a:lnTo>
                <a:lnTo>
                  <a:pt x="361213" y="593089"/>
                </a:lnTo>
                <a:lnTo>
                  <a:pt x="334762" y="626109"/>
                </a:lnTo>
                <a:lnTo>
                  <a:pt x="301810" y="647699"/>
                </a:lnTo>
                <a:lnTo>
                  <a:pt x="263143" y="656589"/>
                </a:lnTo>
                <a:lnTo>
                  <a:pt x="557390" y="656589"/>
                </a:lnTo>
                <a:lnTo>
                  <a:pt x="503138" y="643889"/>
                </a:lnTo>
                <a:lnTo>
                  <a:pt x="464245" y="613409"/>
                </a:lnTo>
                <a:lnTo>
                  <a:pt x="440825" y="571499"/>
                </a:lnTo>
                <a:lnTo>
                  <a:pt x="432993" y="524509"/>
                </a:lnTo>
                <a:lnTo>
                  <a:pt x="442732" y="468629"/>
                </a:lnTo>
                <a:lnTo>
                  <a:pt x="466043" y="427989"/>
                </a:lnTo>
                <a:lnTo>
                  <a:pt x="494067" y="401319"/>
                </a:lnTo>
                <a:lnTo>
                  <a:pt x="517944" y="387349"/>
                </a:lnTo>
                <a:lnTo>
                  <a:pt x="513156" y="383539"/>
                </a:lnTo>
                <a:lnTo>
                  <a:pt x="509536" y="378459"/>
                </a:lnTo>
                <a:lnTo>
                  <a:pt x="505955" y="372109"/>
                </a:lnTo>
                <a:close/>
              </a:path>
              <a:path w="863600" h="862330">
                <a:moveTo>
                  <a:pt x="754645" y="452119"/>
                </a:moveTo>
                <a:lnTo>
                  <a:pt x="592073" y="452119"/>
                </a:lnTo>
                <a:lnTo>
                  <a:pt x="626814" y="459739"/>
                </a:lnTo>
                <a:lnTo>
                  <a:pt x="651906" y="480059"/>
                </a:lnTo>
                <a:lnTo>
                  <a:pt x="667126" y="510539"/>
                </a:lnTo>
                <a:lnTo>
                  <a:pt x="672249" y="546099"/>
                </a:lnTo>
                <a:lnTo>
                  <a:pt x="663892" y="585469"/>
                </a:lnTo>
                <a:lnTo>
                  <a:pt x="640394" y="621029"/>
                </a:lnTo>
                <a:lnTo>
                  <a:pt x="604108" y="646429"/>
                </a:lnTo>
                <a:lnTo>
                  <a:pt x="557390" y="656589"/>
                </a:lnTo>
                <a:lnTo>
                  <a:pt x="729104" y="656589"/>
                </a:lnTo>
                <a:lnTo>
                  <a:pt x="754735" y="596899"/>
                </a:lnTo>
                <a:lnTo>
                  <a:pt x="766125" y="553719"/>
                </a:lnTo>
                <a:lnTo>
                  <a:pt x="770305" y="511809"/>
                </a:lnTo>
                <a:lnTo>
                  <a:pt x="764140" y="469899"/>
                </a:lnTo>
                <a:lnTo>
                  <a:pt x="754645" y="452119"/>
                </a:lnTo>
                <a:close/>
              </a:path>
              <a:path w="863600" h="862330">
                <a:moveTo>
                  <a:pt x="358381" y="462279"/>
                </a:moveTo>
                <a:lnTo>
                  <a:pt x="316124" y="486409"/>
                </a:lnTo>
                <a:lnTo>
                  <a:pt x="275637" y="516889"/>
                </a:lnTo>
                <a:lnTo>
                  <a:pt x="245242" y="551179"/>
                </a:lnTo>
                <a:lnTo>
                  <a:pt x="233260" y="589279"/>
                </a:lnTo>
                <a:lnTo>
                  <a:pt x="235411" y="601979"/>
                </a:lnTo>
                <a:lnTo>
                  <a:pt x="241487" y="612139"/>
                </a:lnTo>
                <a:lnTo>
                  <a:pt x="250920" y="617219"/>
                </a:lnTo>
                <a:lnTo>
                  <a:pt x="263143" y="618489"/>
                </a:lnTo>
                <a:lnTo>
                  <a:pt x="302610" y="603249"/>
                </a:lnTo>
                <a:lnTo>
                  <a:pt x="330231" y="566419"/>
                </a:lnTo>
                <a:lnTo>
                  <a:pt x="348118" y="516889"/>
                </a:lnTo>
                <a:lnTo>
                  <a:pt x="358381" y="462279"/>
                </a:lnTo>
                <a:close/>
              </a:path>
              <a:path w="863600" h="862330">
                <a:moveTo>
                  <a:pt x="553821" y="406399"/>
                </a:moveTo>
                <a:lnTo>
                  <a:pt x="530755" y="416559"/>
                </a:lnTo>
                <a:lnTo>
                  <a:pt x="505677" y="436879"/>
                </a:lnTo>
                <a:lnTo>
                  <a:pt x="485536" y="471169"/>
                </a:lnTo>
                <a:lnTo>
                  <a:pt x="477278" y="519429"/>
                </a:lnTo>
                <a:lnTo>
                  <a:pt x="483104" y="557529"/>
                </a:lnTo>
                <a:lnTo>
                  <a:pt x="499691" y="588009"/>
                </a:lnTo>
                <a:lnTo>
                  <a:pt x="525702" y="610869"/>
                </a:lnTo>
                <a:lnTo>
                  <a:pt x="559803" y="618489"/>
                </a:lnTo>
                <a:lnTo>
                  <a:pt x="587019" y="613409"/>
                </a:lnTo>
                <a:lnTo>
                  <a:pt x="609698" y="598169"/>
                </a:lnTo>
                <a:lnTo>
                  <a:pt x="625429" y="574039"/>
                </a:lnTo>
                <a:lnTo>
                  <a:pt x="625960" y="571499"/>
                </a:lnTo>
                <a:lnTo>
                  <a:pt x="562165" y="571499"/>
                </a:lnTo>
                <a:lnTo>
                  <a:pt x="545543" y="566419"/>
                </a:lnTo>
                <a:lnTo>
                  <a:pt x="532279" y="554989"/>
                </a:lnTo>
                <a:lnTo>
                  <a:pt x="523496" y="538479"/>
                </a:lnTo>
                <a:lnTo>
                  <a:pt x="520318" y="516889"/>
                </a:lnTo>
                <a:lnTo>
                  <a:pt x="525812" y="491489"/>
                </a:lnTo>
                <a:lnTo>
                  <a:pt x="540946" y="471169"/>
                </a:lnTo>
                <a:lnTo>
                  <a:pt x="563706" y="457199"/>
                </a:lnTo>
                <a:lnTo>
                  <a:pt x="592073" y="452119"/>
                </a:lnTo>
                <a:lnTo>
                  <a:pt x="754645" y="452119"/>
                </a:lnTo>
                <a:lnTo>
                  <a:pt x="750576" y="444499"/>
                </a:lnTo>
                <a:lnTo>
                  <a:pt x="737012" y="426719"/>
                </a:lnTo>
                <a:lnTo>
                  <a:pt x="731617" y="408939"/>
                </a:lnTo>
                <a:lnTo>
                  <a:pt x="588046" y="408939"/>
                </a:lnTo>
                <a:lnTo>
                  <a:pt x="564648" y="407669"/>
                </a:lnTo>
                <a:lnTo>
                  <a:pt x="553821" y="406399"/>
                </a:lnTo>
                <a:close/>
              </a:path>
              <a:path w="863600" h="862330">
                <a:moveTo>
                  <a:pt x="589686" y="487679"/>
                </a:moveTo>
                <a:lnTo>
                  <a:pt x="579133" y="488949"/>
                </a:lnTo>
                <a:lnTo>
                  <a:pt x="569807" y="494029"/>
                </a:lnTo>
                <a:lnTo>
                  <a:pt x="562972" y="502919"/>
                </a:lnTo>
                <a:lnTo>
                  <a:pt x="559892" y="513079"/>
                </a:lnTo>
                <a:lnTo>
                  <a:pt x="562202" y="527049"/>
                </a:lnTo>
                <a:lnTo>
                  <a:pt x="568820" y="537209"/>
                </a:lnTo>
                <a:lnTo>
                  <a:pt x="575733" y="546099"/>
                </a:lnTo>
                <a:lnTo>
                  <a:pt x="578929" y="554989"/>
                </a:lnTo>
                <a:lnTo>
                  <a:pt x="578929" y="566419"/>
                </a:lnTo>
                <a:lnTo>
                  <a:pt x="570560" y="571499"/>
                </a:lnTo>
                <a:lnTo>
                  <a:pt x="625960" y="571499"/>
                </a:lnTo>
                <a:lnTo>
                  <a:pt x="631799" y="543559"/>
                </a:lnTo>
                <a:lnTo>
                  <a:pt x="629255" y="523239"/>
                </a:lnTo>
                <a:lnTo>
                  <a:pt x="621506" y="505459"/>
                </a:lnTo>
                <a:lnTo>
                  <a:pt x="608375" y="492759"/>
                </a:lnTo>
                <a:lnTo>
                  <a:pt x="589686" y="487679"/>
                </a:lnTo>
                <a:close/>
              </a:path>
              <a:path w="863600" h="862330">
                <a:moveTo>
                  <a:pt x="812239" y="375919"/>
                </a:moveTo>
                <a:lnTo>
                  <a:pt x="759561" y="375919"/>
                </a:lnTo>
                <a:lnTo>
                  <a:pt x="778790" y="382269"/>
                </a:lnTo>
                <a:lnTo>
                  <a:pt x="794321" y="398779"/>
                </a:lnTo>
                <a:lnTo>
                  <a:pt x="804727" y="425449"/>
                </a:lnTo>
                <a:lnTo>
                  <a:pt x="808445" y="459739"/>
                </a:lnTo>
                <a:lnTo>
                  <a:pt x="808505" y="462279"/>
                </a:lnTo>
                <a:lnTo>
                  <a:pt x="806401" y="496569"/>
                </a:lnTo>
                <a:lnTo>
                  <a:pt x="801474" y="525779"/>
                </a:lnTo>
                <a:lnTo>
                  <a:pt x="796514" y="544829"/>
                </a:lnTo>
                <a:lnTo>
                  <a:pt x="794232" y="553719"/>
                </a:lnTo>
                <a:lnTo>
                  <a:pt x="794499" y="553719"/>
                </a:lnTo>
                <a:lnTo>
                  <a:pt x="796848" y="554989"/>
                </a:lnTo>
                <a:lnTo>
                  <a:pt x="797547" y="554989"/>
                </a:lnTo>
                <a:lnTo>
                  <a:pt x="797725" y="553719"/>
                </a:lnTo>
                <a:lnTo>
                  <a:pt x="800900" y="544829"/>
                </a:lnTo>
                <a:lnTo>
                  <a:pt x="807651" y="518159"/>
                </a:lnTo>
                <a:lnTo>
                  <a:pt x="814243" y="480059"/>
                </a:lnTo>
                <a:lnTo>
                  <a:pt x="816940" y="430529"/>
                </a:lnTo>
                <a:lnTo>
                  <a:pt x="814015" y="386079"/>
                </a:lnTo>
                <a:lnTo>
                  <a:pt x="812239" y="375919"/>
                </a:lnTo>
                <a:close/>
              </a:path>
              <a:path w="863600" h="862330">
                <a:moveTo>
                  <a:pt x="431825" y="45719"/>
                </a:moveTo>
                <a:lnTo>
                  <a:pt x="386017" y="48259"/>
                </a:lnTo>
                <a:lnTo>
                  <a:pt x="340829" y="57149"/>
                </a:lnTo>
                <a:lnTo>
                  <a:pt x="297057" y="69849"/>
                </a:lnTo>
                <a:lnTo>
                  <a:pt x="255499" y="88899"/>
                </a:lnTo>
                <a:lnTo>
                  <a:pt x="216954" y="113029"/>
                </a:lnTo>
                <a:lnTo>
                  <a:pt x="182219" y="142239"/>
                </a:lnTo>
                <a:lnTo>
                  <a:pt x="152092" y="177799"/>
                </a:lnTo>
                <a:lnTo>
                  <a:pt x="127370" y="218439"/>
                </a:lnTo>
                <a:lnTo>
                  <a:pt x="108851" y="265429"/>
                </a:lnTo>
                <a:lnTo>
                  <a:pt x="97486" y="308609"/>
                </a:lnTo>
                <a:lnTo>
                  <a:pt x="93294" y="351789"/>
                </a:lnTo>
                <a:lnTo>
                  <a:pt x="99465" y="393699"/>
                </a:lnTo>
                <a:lnTo>
                  <a:pt x="113042" y="419099"/>
                </a:lnTo>
                <a:lnTo>
                  <a:pt x="126619" y="436879"/>
                </a:lnTo>
                <a:lnTo>
                  <a:pt x="132791" y="457199"/>
                </a:lnTo>
                <a:lnTo>
                  <a:pt x="130488" y="468629"/>
                </a:lnTo>
                <a:lnTo>
                  <a:pt x="124256" y="477519"/>
                </a:lnTo>
                <a:lnTo>
                  <a:pt x="115110" y="483869"/>
                </a:lnTo>
                <a:lnTo>
                  <a:pt x="104063" y="486409"/>
                </a:lnTo>
                <a:lnTo>
                  <a:pt x="255794" y="486409"/>
                </a:lnTo>
                <a:lnTo>
                  <a:pt x="263697" y="480059"/>
                </a:lnTo>
                <a:lnTo>
                  <a:pt x="292911" y="461009"/>
                </a:lnTo>
                <a:lnTo>
                  <a:pt x="325485" y="443229"/>
                </a:lnTo>
                <a:lnTo>
                  <a:pt x="362432" y="424179"/>
                </a:lnTo>
                <a:lnTo>
                  <a:pt x="363438" y="417829"/>
                </a:lnTo>
                <a:lnTo>
                  <a:pt x="318160" y="417829"/>
                </a:lnTo>
                <a:lnTo>
                  <a:pt x="300393" y="414019"/>
                </a:lnTo>
                <a:lnTo>
                  <a:pt x="285427" y="403859"/>
                </a:lnTo>
                <a:lnTo>
                  <a:pt x="274274" y="389889"/>
                </a:lnTo>
                <a:lnTo>
                  <a:pt x="267944" y="373379"/>
                </a:lnTo>
                <a:lnTo>
                  <a:pt x="244635" y="368299"/>
                </a:lnTo>
                <a:lnTo>
                  <a:pt x="225929" y="354329"/>
                </a:lnTo>
                <a:lnTo>
                  <a:pt x="213277" y="335279"/>
                </a:lnTo>
                <a:lnTo>
                  <a:pt x="208127" y="308609"/>
                </a:lnTo>
                <a:lnTo>
                  <a:pt x="210088" y="289559"/>
                </a:lnTo>
                <a:lnTo>
                  <a:pt x="215749" y="273049"/>
                </a:lnTo>
                <a:lnTo>
                  <a:pt x="224774" y="261619"/>
                </a:lnTo>
                <a:lnTo>
                  <a:pt x="236829" y="257809"/>
                </a:lnTo>
                <a:lnTo>
                  <a:pt x="290391" y="257809"/>
                </a:lnTo>
                <a:lnTo>
                  <a:pt x="296205" y="245109"/>
                </a:lnTo>
                <a:lnTo>
                  <a:pt x="327808" y="210819"/>
                </a:lnTo>
                <a:lnTo>
                  <a:pt x="366026" y="198119"/>
                </a:lnTo>
                <a:lnTo>
                  <a:pt x="734651" y="198119"/>
                </a:lnTo>
                <a:lnTo>
                  <a:pt x="720969" y="181609"/>
                </a:lnTo>
                <a:lnTo>
                  <a:pt x="685827" y="151129"/>
                </a:lnTo>
                <a:lnTo>
                  <a:pt x="653510" y="132079"/>
                </a:lnTo>
                <a:lnTo>
                  <a:pt x="406679" y="132079"/>
                </a:lnTo>
                <a:lnTo>
                  <a:pt x="394444" y="129539"/>
                </a:lnTo>
                <a:lnTo>
                  <a:pt x="385013" y="123189"/>
                </a:lnTo>
                <a:lnTo>
                  <a:pt x="378943" y="114299"/>
                </a:lnTo>
                <a:lnTo>
                  <a:pt x="376796" y="102869"/>
                </a:lnTo>
                <a:lnTo>
                  <a:pt x="382644" y="83819"/>
                </a:lnTo>
                <a:lnTo>
                  <a:pt x="399365" y="68579"/>
                </a:lnTo>
                <a:lnTo>
                  <a:pt x="425729" y="58419"/>
                </a:lnTo>
                <a:lnTo>
                  <a:pt x="460501" y="54609"/>
                </a:lnTo>
                <a:lnTo>
                  <a:pt x="509582" y="54609"/>
                </a:lnTo>
                <a:lnTo>
                  <a:pt x="477551" y="48259"/>
                </a:lnTo>
                <a:lnTo>
                  <a:pt x="431825" y="45719"/>
                </a:lnTo>
                <a:close/>
              </a:path>
              <a:path w="863600" h="862330">
                <a:moveTo>
                  <a:pt x="366026" y="401319"/>
                </a:moveTo>
                <a:lnTo>
                  <a:pt x="355179" y="408939"/>
                </a:lnTo>
                <a:lnTo>
                  <a:pt x="342988" y="414019"/>
                </a:lnTo>
                <a:lnTo>
                  <a:pt x="330350" y="416559"/>
                </a:lnTo>
                <a:lnTo>
                  <a:pt x="318160" y="417829"/>
                </a:lnTo>
                <a:lnTo>
                  <a:pt x="363438" y="417829"/>
                </a:lnTo>
                <a:lnTo>
                  <a:pt x="363639" y="416559"/>
                </a:lnTo>
                <a:lnTo>
                  <a:pt x="364807" y="410209"/>
                </a:lnTo>
                <a:lnTo>
                  <a:pt x="366026" y="401319"/>
                </a:lnTo>
                <a:close/>
              </a:path>
              <a:path w="863600" h="862330">
                <a:moveTo>
                  <a:pt x="811129" y="369569"/>
                </a:moveTo>
                <a:lnTo>
                  <a:pt x="585444" y="369569"/>
                </a:lnTo>
                <a:lnTo>
                  <a:pt x="596825" y="370839"/>
                </a:lnTo>
                <a:lnTo>
                  <a:pt x="607968" y="373379"/>
                </a:lnTo>
                <a:lnTo>
                  <a:pt x="616605" y="379729"/>
                </a:lnTo>
                <a:lnTo>
                  <a:pt x="620471" y="388619"/>
                </a:lnTo>
                <a:lnTo>
                  <a:pt x="610994" y="403859"/>
                </a:lnTo>
                <a:lnTo>
                  <a:pt x="588046" y="408939"/>
                </a:lnTo>
                <a:lnTo>
                  <a:pt x="731617" y="408939"/>
                </a:lnTo>
                <a:lnTo>
                  <a:pt x="759561" y="375919"/>
                </a:lnTo>
                <a:lnTo>
                  <a:pt x="812239" y="375919"/>
                </a:lnTo>
                <a:lnTo>
                  <a:pt x="811129" y="369569"/>
                </a:lnTo>
                <a:close/>
              </a:path>
              <a:path w="863600" h="862330">
                <a:moveTo>
                  <a:pt x="494598" y="297179"/>
                </a:moveTo>
                <a:lnTo>
                  <a:pt x="431825" y="297179"/>
                </a:lnTo>
                <a:lnTo>
                  <a:pt x="436587" y="304799"/>
                </a:lnTo>
                <a:lnTo>
                  <a:pt x="436587" y="312419"/>
                </a:lnTo>
                <a:lnTo>
                  <a:pt x="433283" y="326389"/>
                </a:lnTo>
                <a:lnTo>
                  <a:pt x="424938" y="341629"/>
                </a:lnTo>
                <a:lnTo>
                  <a:pt x="413902" y="356869"/>
                </a:lnTo>
                <a:lnTo>
                  <a:pt x="402526" y="369569"/>
                </a:lnTo>
                <a:lnTo>
                  <a:pt x="400324" y="382269"/>
                </a:lnTo>
                <a:lnTo>
                  <a:pt x="398908" y="392429"/>
                </a:lnTo>
                <a:lnTo>
                  <a:pt x="398152" y="400049"/>
                </a:lnTo>
                <a:lnTo>
                  <a:pt x="397929" y="406399"/>
                </a:lnTo>
                <a:lnTo>
                  <a:pt x="426223" y="388619"/>
                </a:lnTo>
                <a:lnTo>
                  <a:pt x="471766" y="359409"/>
                </a:lnTo>
                <a:lnTo>
                  <a:pt x="494017" y="344169"/>
                </a:lnTo>
                <a:lnTo>
                  <a:pt x="492629" y="337819"/>
                </a:lnTo>
                <a:lnTo>
                  <a:pt x="491917" y="330199"/>
                </a:lnTo>
                <a:lnTo>
                  <a:pt x="491707" y="325119"/>
                </a:lnTo>
                <a:lnTo>
                  <a:pt x="491616" y="316229"/>
                </a:lnTo>
                <a:lnTo>
                  <a:pt x="494598" y="297179"/>
                </a:lnTo>
                <a:close/>
              </a:path>
              <a:path w="863600" h="862330">
                <a:moveTo>
                  <a:pt x="577722" y="198119"/>
                </a:moveTo>
                <a:lnTo>
                  <a:pt x="366026" y="198119"/>
                </a:lnTo>
                <a:lnTo>
                  <a:pt x="387514" y="201929"/>
                </a:lnTo>
                <a:lnTo>
                  <a:pt x="399807" y="212089"/>
                </a:lnTo>
                <a:lnTo>
                  <a:pt x="405372" y="224789"/>
                </a:lnTo>
                <a:lnTo>
                  <a:pt x="406679" y="236219"/>
                </a:lnTo>
                <a:lnTo>
                  <a:pt x="397186" y="278129"/>
                </a:lnTo>
                <a:lnTo>
                  <a:pt x="372891" y="318769"/>
                </a:lnTo>
                <a:lnTo>
                  <a:pt x="340071" y="350519"/>
                </a:lnTo>
                <a:lnTo>
                  <a:pt x="305003" y="369569"/>
                </a:lnTo>
                <a:lnTo>
                  <a:pt x="306676" y="374649"/>
                </a:lnTo>
                <a:lnTo>
                  <a:pt x="310245" y="380999"/>
                </a:lnTo>
                <a:lnTo>
                  <a:pt x="316276" y="386079"/>
                </a:lnTo>
                <a:lnTo>
                  <a:pt x="325335" y="388619"/>
                </a:lnTo>
                <a:lnTo>
                  <a:pt x="339247" y="384809"/>
                </a:lnTo>
                <a:lnTo>
                  <a:pt x="353153" y="378459"/>
                </a:lnTo>
                <a:lnTo>
                  <a:pt x="365714" y="368299"/>
                </a:lnTo>
                <a:lnTo>
                  <a:pt x="375589" y="358139"/>
                </a:lnTo>
                <a:lnTo>
                  <a:pt x="381533" y="337819"/>
                </a:lnTo>
                <a:lnTo>
                  <a:pt x="391733" y="318769"/>
                </a:lnTo>
                <a:lnTo>
                  <a:pt x="405516" y="303529"/>
                </a:lnTo>
                <a:lnTo>
                  <a:pt x="422211" y="297179"/>
                </a:lnTo>
                <a:lnTo>
                  <a:pt x="494598" y="297179"/>
                </a:lnTo>
                <a:lnTo>
                  <a:pt x="498175" y="274319"/>
                </a:lnTo>
                <a:lnTo>
                  <a:pt x="516281" y="236219"/>
                </a:lnTo>
                <a:lnTo>
                  <a:pt x="543582" y="208279"/>
                </a:lnTo>
                <a:lnTo>
                  <a:pt x="577722" y="198119"/>
                </a:lnTo>
                <a:close/>
              </a:path>
              <a:path w="863600" h="862330">
                <a:moveTo>
                  <a:pt x="734651" y="198119"/>
                </a:moveTo>
                <a:lnTo>
                  <a:pt x="577722" y="198119"/>
                </a:lnTo>
                <a:lnTo>
                  <a:pt x="595870" y="200659"/>
                </a:lnTo>
                <a:lnTo>
                  <a:pt x="608974" y="209549"/>
                </a:lnTo>
                <a:lnTo>
                  <a:pt x="616920" y="223519"/>
                </a:lnTo>
                <a:lnTo>
                  <a:pt x="619594" y="238759"/>
                </a:lnTo>
                <a:lnTo>
                  <a:pt x="613409" y="267969"/>
                </a:lnTo>
                <a:lnTo>
                  <a:pt x="596123" y="297179"/>
                </a:lnTo>
                <a:lnTo>
                  <a:pt x="569644" y="325119"/>
                </a:lnTo>
                <a:lnTo>
                  <a:pt x="535876" y="351789"/>
                </a:lnTo>
                <a:lnTo>
                  <a:pt x="538983" y="359409"/>
                </a:lnTo>
                <a:lnTo>
                  <a:pt x="542939" y="365759"/>
                </a:lnTo>
                <a:lnTo>
                  <a:pt x="547783" y="370839"/>
                </a:lnTo>
                <a:lnTo>
                  <a:pt x="553554" y="374649"/>
                </a:lnTo>
                <a:lnTo>
                  <a:pt x="556303" y="373379"/>
                </a:lnTo>
                <a:lnTo>
                  <a:pt x="563541" y="370839"/>
                </a:lnTo>
                <a:lnTo>
                  <a:pt x="573759" y="369569"/>
                </a:lnTo>
                <a:lnTo>
                  <a:pt x="811129" y="369569"/>
                </a:lnTo>
                <a:lnTo>
                  <a:pt x="806024" y="340359"/>
                </a:lnTo>
                <a:lnTo>
                  <a:pt x="792845" y="297179"/>
                </a:lnTo>
                <a:lnTo>
                  <a:pt x="774356" y="255269"/>
                </a:lnTo>
                <a:lnTo>
                  <a:pt x="750438" y="217169"/>
                </a:lnTo>
                <a:lnTo>
                  <a:pt x="734651" y="198119"/>
                </a:lnTo>
                <a:close/>
              </a:path>
              <a:path w="863600" h="862330">
                <a:moveTo>
                  <a:pt x="290391" y="257809"/>
                </a:moveTo>
                <a:lnTo>
                  <a:pt x="244017" y="257809"/>
                </a:lnTo>
                <a:lnTo>
                  <a:pt x="246405" y="264159"/>
                </a:lnTo>
                <a:lnTo>
                  <a:pt x="246405" y="267969"/>
                </a:lnTo>
                <a:lnTo>
                  <a:pt x="245472" y="274319"/>
                </a:lnTo>
                <a:lnTo>
                  <a:pt x="243420" y="281939"/>
                </a:lnTo>
                <a:lnTo>
                  <a:pt x="241369" y="293369"/>
                </a:lnTo>
                <a:lnTo>
                  <a:pt x="254559" y="336549"/>
                </a:lnTo>
                <a:lnTo>
                  <a:pt x="266750" y="340359"/>
                </a:lnTo>
                <a:lnTo>
                  <a:pt x="274693" y="292099"/>
                </a:lnTo>
                <a:lnTo>
                  <a:pt x="290391" y="257809"/>
                </a:lnTo>
                <a:close/>
              </a:path>
              <a:path w="863600" h="862330">
                <a:moveTo>
                  <a:pt x="365404" y="229869"/>
                </a:moveTo>
                <a:lnTo>
                  <a:pt x="345544" y="237489"/>
                </a:lnTo>
                <a:lnTo>
                  <a:pt x="325081" y="265429"/>
                </a:lnTo>
                <a:lnTo>
                  <a:pt x="309086" y="302259"/>
                </a:lnTo>
                <a:lnTo>
                  <a:pt x="302628" y="336549"/>
                </a:lnTo>
                <a:lnTo>
                  <a:pt x="333037" y="312419"/>
                </a:lnTo>
                <a:lnTo>
                  <a:pt x="359348" y="279399"/>
                </a:lnTo>
                <a:lnTo>
                  <a:pt x="372992" y="247649"/>
                </a:lnTo>
                <a:lnTo>
                  <a:pt x="365404" y="229869"/>
                </a:lnTo>
                <a:close/>
              </a:path>
              <a:path w="863600" h="862330">
                <a:moveTo>
                  <a:pt x="580034" y="231139"/>
                </a:moveTo>
                <a:lnTo>
                  <a:pt x="564355" y="233679"/>
                </a:lnTo>
                <a:lnTo>
                  <a:pt x="547555" y="252729"/>
                </a:lnTo>
                <a:lnTo>
                  <a:pt x="534159" y="283209"/>
                </a:lnTo>
                <a:lnTo>
                  <a:pt x="528688" y="318769"/>
                </a:lnTo>
                <a:lnTo>
                  <a:pt x="554758" y="293369"/>
                </a:lnTo>
                <a:lnTo>
                  <a:pt x="575568" y="266699"/>
                </a:lnTo>
                <a:lnTo>
                  <a:pt x="585775" y="245109"/>
                </a:lnTo>
                <a:lnTo>
                  <a:pt x="580034" y="231139"/>
                </a:lnTo>
                <a:close/>
              </a:path>
              <a:path w="863600" h="862330">
                <a:moveTo>
                  <a:pt x="510743" y="92709"/>
                </a:moveTo>
                <a:lnTo>
                  <a:pt x="469772" y="99059"/>
                </a:lnTo>
                <a:lnTo>
                  <a:pt x="444823" y="111759"/>
                </a:lnTo>
                <a:lnTo>
                  <a:pt x="426818" y="125729"/>
                </a:lnTo>
                <a:lnTo>
                  <a:pt x="406679" y="132079"/>
                </a:lnTo>
                <a:lnTo>
                  <a:pt x="653510" y="132079"/>
                </a:lnTo>
                <a:lnTo>
                  <a:pt x="644892" y="126999"/>
                </a:lnTo>
                <a:lnTo>
                  <a:pt x="598042" y="107949"/>
                </a:lnTo>
                <a:lnTo>
                  <a:pt x="575495" y="101599"/>
                </a:lnTo>
                <a:lnTo>
                  <a:pt x="553950" y="96519"/>
                </a:lnTo>
                <a:lnTo>
                  <a:pt x="532625" y="93979"/>
                </a:lnTo>
                <a:lnTo>
                  <a:pt x="510743" y="92709"/>
                </a:lnTo>
                <a:close/>
              </a:path>
              <a:path w="863600" h="862330">
                <a:moveTo>
                  <a:pt x="509582" y="54609"/>
                </a:moveTo>
                <a:lnTo>
                  <a:pt x="460501" y="54609"/>
                </a:lnTo>
                <a:lnTo>
                  <a:pt x="498024" y="57149"/>
                </a:lnTo>
                <a:lnTo>
                  <a:pt x="526945" y="62229"/>
                </a:lnTo>
                <a:lnTo>
                  <a:pt x="545669" y="67309"/>
                </a:lnTo>
                <a:lnTo>
                  <a:pt x="552602" y="69849"/>
                </a:lnTo>
                <a:lnTo>
                  <a:pt x="553732" y="69849"/>
                </a:lnTo>
                <a:lnTo>
                  <a:pt x="554608" y="67309"/>
                </a:lnTo>
                <a:lnTo>
                  <a:pt x="554189" y="66039"/>
                </a:lnTo>
                <a:lnTo>
                  <a:pt x="553821" y="66039"/>
                </a:lnTo>
                <a:lnTo>
                  <a:pt x="542842" y="62229"/>
                </a:lnTo>
                <a:lnTo>
                  <a:pt x="515988" y="55879"/>
                </a:lnTo>
                <a:lnTo>
                  <a:pt x="509582" y="54609"/>
                </a:lnTo>
                <a:close/>
              </a:path>
            </a:pathLst>
          </a:custGeom>
          <a:solidFill>
            <a:srgbClr val="FFFFFF"/>
          </a:solidFill>
        </p:spPr>
        <p:txBody>
          <a:bodyPr wrap="square" lIns="0" tIns="0" rIns="0" bIns="0" rtlCol="0"/>
          <a:lstStyle/>
          <a:p>
            <a:endParaRPr sz="1266">
              <a:solidFill>
                <a:srgbClr val="1E4191"/>
              </a:solidFill>
              <a:latin typeface="GE Inspira Pitch"/>
            </a:endParaRPr>
          </a:p>
        </p:txBody>
      </p:sp>
      <p:sp>
        <p:nvSpPr>
          <p:cNvPr id="2" name="Slide Number Placeholder 1"/>
          <p:cNvSpPr>
            <a:spLocks noGrp="1"/>
          </p:cNvSpPr>
          <p:nvPr>
            <p:ph type="sldNum" sz="quarter" idx="14"/>
          </p:nvPr>
        </p:nvSpPr>
        <p:spPr/>
        <p:txBody>
          <a:bodyPr/>
          <a:lstStyle/>
          <a:p>
            <a:pPr>
              <a:defRPr/>
            </a:pPr>
            <a:fld id="{A85E9118-4525-4620-91B5-75B9750E007A}" type="slidenum">
              <a:rPr lang="en-US" smtClean="0"/>
              <a:pPr>
                <a:defRPr/>
              </a:pPr>
              <a:t>6</a:t>
            </a:fld>
            <a:endParaRPr lang="en-US" dirty="0"/>
          </a:p>
        </p:txBody>
      </p:sp>
      <p:sp>
        <p:nvSpPr>
          <p:cNvPr id="4" name="Title 1"/>
          <p:cNvSpPr txBox="1">
            <a:spLocks/>
          </p:cNvSpPr>
          <p:nvPr/>
        </p:nvSpPr>
        <p:spPr>
          <a:xfrm>
            <a:off x="1718930" y="101448"/>
            <a:ext cx="8436864" cy="530352"/>
          </a:xfrm>
          <a:prstGeom prst="rect">
            <a:avLst/>
          </a:prstGeom>
        </p:spPr>
        <p:txBody>
          <a:bodyPr/>
          <a:lstStyle>
            <a:lvl1pPr algn="ctr" defTabSz="914400" rtl="0" eaLnBrk="1" latinLnBrk="0" hangingPunct="1">
              <a:spcBef>
                <a:spcPct val="0"/>
              </a:spcBef>
              <a:buNone/>
              <a:defRPr sz="2400" b="1" kern="1200">
                <a:solidFill>
                  <a:schemeClr val="tx1"/>
                </a:solidFill>
                <a:latin typeface="+mn-lt"/>
                <a:ea typeface="+mj-ea"/>
                <a:cs typeface="+mj-cs"/>
              </a:defRPr>
            </a:lvl1pPr>
          </a:lstStyle>
          <a:p>
            <a:r>
              <a:rPr lang="en-US" sz="4000" dirty="0">
                <a:solidFill>
                  <a:schemeClr val="bg1"/>
                </a:solidFill>
                <a:latin typeface="+mj-lt"/>
              </a:rPr>
              <a:t>Background Context</a:t>
            </a:r>
          </a:p>
        </p:txBody>
      </p:sp>
      <p:pic>
        <p:nvPicPr>
          <p:cNvPr id="6" name="Picture 3"/>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flipH="1">
            <a:off x="8660626" y="1464968"/>
            <a:ext cx="3361384" cy="3661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Straight Connector 7"/>
          <p:cNvCxnSpPr/>
          <p:nvPr/>
        </p:nvCxnSpPr>
        <p:spPr>
          <a:xfrm>
            <a:off x="1524000" y="1066797"/>
            <a:ext cx="8011886" cy="0"/>
          </a:xfrm>
          <a:prstGeom prst="line">
            <a:avLst/>
          </a:prstGeom>
          <a:ln w="19050">
            <a:solidFill>
              <a:srgbClr val="5881DD"/>
            </a:solidFill>
            <a:tailEnd type="diamond"/>
          </a:ln>
        </p:spPr>
        <p:style>
          <a:lnRef idx="1">
            <a:schemeClr val="accent1"/>
          </a:lnRef>
          <a:fillRef idx="0">
            <a:schemeClr val="accent1"/>
          </a:fillRef>
          <a:effectRef idx="0">
            <a:schemeClr val="accent1"/>
          </a:effectRef>
          <a:fontRef idx="minor">
            <a:schemeClr val="tx1"/>
          </a:fontRef>
        </p:style>
      </p:cxnSp>
      <p:sp>
        <p:nvSpPr>
          <p:cNvPr id="12" name="TextBox 6"/>
          <p:cNvSpPr txBox="1"/>
          <p:nvPr/>
        </p:nvSpPr>
        <p:spPr>
          <a:xfrm>
            <a:off x="1523999" y="1122848"/>
            <a:ext cx="8232843" cy="5542543"/>
          </a:xfrm>
          <a:prstGeom prst="rect">
            <a:avLst/>
          </a:prstGeom>
          <a:noFill/>
        </p:spPr>
        <p:txBody>
          <a:bodyPr wrap="square"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500"/>
              </a:spcBef>
              <a:spcAft>
                <a:spcPts val="500"/>
              </a:spcAft>
            </a:pPr>
            <a:r>
              <a:rPr lang="en-US" sz="1400" b="1" dirty="0"/>
              <a:t>Business Drivers</a:t>
            </a:r>
          </a:p>
          <a:p>
            <a:pPr marL="285750" lvl="0" indent="-285750">
              <a:buFont typeface="Arial" panose="020B0604020202020204" pitchFamily="34" charset="0"/>
              <a:buChar char="•"/>
            </a:pPr>
            <a:r>
              <a:rPr lang="en-US" sz="1600" dirty="0"/>
              <a:t>Automated API management will reduce manual labor and cost because consumers (developers) can subscribe to functionality and obtain self-service via APIs and subscription management</a:t>
            </a:r>
          </a:p>
          <a:p>
            <a:pPr marL="285750" lvl="0" indent="-285750">
              <a:buFont typeface="Arial" panose="020B0604020202020204" pitchFamily="34" charset="0"/>
              <a:buChar char="•"/>
            </a:pPr>
            <a:r>
              <a:rPr lang="en-US" sz="1600" dirty="0"/>
              <a:t>Enable developers worldwide to create new and innovative solutions built on the power of the GE InSight solution and the GE Predix cloud platform</a:t>
            </a:r>
          </a:p>
          <a:p>
            <a:pPr marL="285750" lvl="0" indent="-285750">
              <a:buFont typeface="Arial" panose="020B0604020202020204" pitchFamily="34" charset="0"/>
              <a:buChar char="•"/>
            </a:pPr>
            <a:r>
              <a:rPr lang="en-US" sz="1600" dirty="0"/>
              <a:t>InSight contains a lot of valuable functionality which could be very useful to developers on Predix if it could be exposed as services to provide new solutions that are far superior in complexity, transparency, and control than current solutions and offerings</a:t>
            </a:r>
          </a:p>
          <a:p>
            <a:pPr marL="285750" lvl="0" indent="-285750">
              <a:buFont typeface="Arial" panose="020B0604020202020204" pitchFamily="34" charset="0"/>
              <a:buChar char="•"/>
            </a:pPr>
            <a:r>
              <a:rPr lang="en-US" sz="1600" dirty="0"/>
              <a:t>Enable seamless, secure integration with customer technology</a:t>
            </a:r>
          </a:p>
          <a:p>
            <a:pPr marL="285750" lvl="0" indent="-285750">
              <a:buFont typeface="Arial" panose="020B0604020202020204" pitchFamily="34" charset="0"/>
              <a:buChar char="•"/>
            </a:pPr>
            <a:r>
              <a:rPr lang="en-US" sz="1600" dirty="0"/>
              <a:t>Increase InSight scalability to expand its reach far beyond the current customer base</a:t>
            </a:r>
          </a:p>
          <a:p>
            <a:pPr marL="285750" lvl="0" indent="-285750">
              <a:buFont typeface="Arial" panose="020B0604020202020204" pitchFamily="34" charset="0"/>
              <a:buChar char="•"/>
            </a:pPr>
            <a:r>
              <a:rPr lang="en-US" sz="1600" dirty="0"/>
              <a:t>GE has made significant investments in secure, highly scalable private PaaS and wants to leverage these assets as the foundation for all GE connected systems </a:t>
            </a:r>
          </a:p>
          <a:p>
            <a:pPr marL="285750" lvl="0" indent="-285750">
              <a:buFont typeface="Arial" panose="020B0604020202020204" pitchFamily="34" charset="0"/>
              <a:buChar char="•"/>
            </a:pPr>
            <a:r>
              <a:rPr lang="en-US" sz="1600" dirty="0"/>
              <a:t>Increase Predix Cloud Platform value by providing functionality that currently exists in InSight</a:t>
            </a:r>
          </a:p>
          <a:p>
            <a:pPr marL="285750" lvl="0" indent="-285750">
              <a:buFont typeface="Arial" panose="020B0604020202020204" pitchFamily="34" charset="0"/>
              <a:buChar char="•"/>
            </a:pPr>
            <a:r>
              <a:rPr lang="en-US" sz="1600" dirty="0"/>
              <a:t>Leverage cloud characteristics to build next generation system to meet needs of its cloud customers</a:t>
            </a:r>
          </a:p>
          <a:p>
            <a:pPr marL="285750" lvl="0" indent="-285750">
              <a:buFont typeface="Arial" panose="020B0604020202020204" pitchFamily="34" charset="0"/>
              <a:buChar char="•"/>
            </a:pPr>
            <a:r>
              <a:rPr lang="en-US" sz="1600" dirty="0"/>
              <a:t>Improve cost efficiency by leveraging cloud computing economies of scale of cloud (AWS IaaS and Predix Paas)</a:t>
            </a:r>
          </a:p>
          <a:p>
            <a:pPr marL="285750" lvl="0" indent="-285750">
              <a:buFont typeface="Arial" panose="020B0604020202020204" pitchFamily="34" charset="0"/>
              <a:buChar char="•"/>
            </a:pPr>
            <a:r>
              <a:rPr lang="en-US" sz="1600" dirty="0"/>
              <a:t>Maximize its capital usage to deliver more business value to GE’s customers</a:t>
            </a:r>
          </a:p>
          <a:p>
            <a:pPr marL="285750" lvl="0" indent="-285750">
              <a:buFont typeface="Arial" panose="020B0604020202020204" pitchFamily="34" charset="0"/>
              <a:buChar char="•"/>
            </a:pPr>
            <a:r>
              <a:rPr lang="en-US" sz="1600" dirty="0"/>
              <a:t>Promote demand for InSight functionality by leveraging Predix capabilities around </a:t>
            </a:r>
            <a:r>
              <a:rPr lang="en-US" sz="1600" dirty="0" err="1"/>
              <a:t>BizOps</a:t>
            </a:r>
            <a:endParaRPr lang="en-US" sz="1600" dirty="0"/>
          </a:p>
          <a:p>
            <a:pPr marL="285750" indent="-285750">
              <a:buFont typeface="Arial" panose="020B0604020202020204" pitchFamily="34" charset="0"/>
              <a:buChar char="•"/>
            </a:pPr>
            <a:r>
              <a:rPr lang="en-US" sz="1600" dirty="0"/>
              <a:t>Reduce exposure to operational risks, such as, downtime, misconfiguration, and Performance &amp; Scaling Challenges</a:t>
            </a:r>
            <a:endParaRPr lang="en-US" sz="1200" dirty="0"/>
          </a:p>
        </p:txBody>
      </p:sp>
    </p:spTree>
    <p:extLst>
      <p:ext uri="{BB962C8B-B14F-4D97-AF65-F5344CB8AC3E}">
        <p14:creationId xmlns:p14="http://schemas.microsoft.com/office/powerpoint/2010/main" val="1846619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4"/>
          <p:cNvSpPr/>
          <p:nvPr/>
        </p:nvSpPr>
        <p:spPr>
          <a:xfrm>
            <a:off x="0" y="0"/>
            <a:ext cx="12178747" cy="861386"/>
          </a:xfrm>
          <a:custGeom>
            <a:avLst/>
            <a:gdLst/>
            <a:ahLst/>
            <a:cxnLst/>
            <a:rect l="l" t="t" r="r" b="b"/>
            <a:pathLst>
              <a:path w="4889500" h="9753600">
                <a:moveTo>
                  <a:pt x="0" y="9753600"/>
                </a:moveTo>
                <a:lnTo>
                  <a:pt x="4889500" y="9753600"/>
                </a:lnTo>
                <a:lnTo>
                  <a:pt x="4889500" y="0"/>
                </a:lnTo>
                <a:lnTo>
                  <a:pt x="0" y="0"/>
                </a:lnTo>
                <a:lnTo>
                  <a:pt x="0" y="9753600"/>
                </a:lnTo>
                <a:close/>
              </a:path>
            </a:pathLst>
          </a:custGeom>
          <a:solidFill>
            <a:srgbClr val="1E4191">
              <a:lumMod val="60000"/>
              <a:lumOff val="40000"/>
            </a:srgbClr>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266" b="0" i="0" u="none" strike="noStrike" kern="0" cap="none" spc="0" normalizeH="0" baseline="0" noProof="0">
              <a:ln>
                <a:noFill/>
              </a:ln>
              <a:solidFill>
                <a:srgbClr val="1E4191"/>
              </a:solidFill>
              <a:effectLst/>
              <a:uLnTx/>
              <a:uFillTx/>
              <a:latin typeface="GE Inspira Pitch"/>
            </a:endParaRPr>
          </a:p>
        </p:txBody>
      </p:sp>
      <p:sp>
        <p:nvSpPr>
          <p:cNvPr id="14" name="object 5"/>
          <p:cNvSpPr/>
          <p:nvPr/>
        </p:nvSpPr>
        <p:spPr>
          <a:xfrm>
            <a:off x="11191836" y="147556"/>
            <a:ext cx="607219" cy="606326"/>
          </a:xfrm>
          <a:custGeom>
            <a:avLst/>
            <a:gdLst/>
            <a:ahLst/>
            <a:cxnLst/>
            <a:rect l="l" t="t" r="r" b="b"/>
            <a:pathLst>
              <a:path w="863600" h="862330">
                <a:moveTo>
                  <a:pt x="431825" y="0"/>
                </a:moveTo>
                <a:lnTo>
                  <a:pt x="384850" y="2539"/>
                </a:lnTo>
                <a:lnTo>
                  <a:pt x="339321" y="8889"/>
                </a:lnTo>
                <a:lnTo>
                  <a:pt x="295504" y="21589"/>
                </a:lnTo>
                <a:lnTo>
                  <a:pt x="253666" y="38099"/>
                </a:lnTo>
                <a:lnTo>
                  <a:pt x="214071" y="58419"/>
                </a:lnTo>
                <a:lnTo>
                  <a:pt x="176985" y="82549"/>
                </a:lnTo>
                <a:lnTo>
                  <a:pt x="142675" y="110489"/>
                </a:lnTo>
                <a:lnTo>
                  <a:pt x="111406" y="142239"/>
                </a:lnTo>
                <a:lnTo>
                  <a:pt x="83444" y="176529"/>
                </a:lnTo>
                <a:lnTo>
                  <a:pt x="59054" y="213359"/>
                </a:lnTo>
                <a:lnTo>
                  <a:pt x="38503" y="252729"/>
                </a:lnTo>
                <a:lnTo>
                  <a:pt x="22057" y="294639"/>
                </a:lnTo>
                <a:lnTo>
                  <a:pt x="9980" y="339089"/>
                </a:lnTo>
                <a:lnTo>
                  <a:pt x="2539" y="384809"/>
                </a:lnTo>
                <a:lnTo>
                  <a:pt x="0" y="430529"/>
                </a:lnTo>
                <a:lnTo>
                  <a:pt x="2539" y="478789"/>
                </a:lnTo>
                <a:lnTo>
                  <a:pt x="9980" y="524509"/>
                </a:lnTo>
                <a:lnTo>
                  <a:pt x="22057" y="567689"/>
                </a:lnTo>
                <a:lnTo>
                  <a:pt x="38503" y="609599"/>
                </a:lnTo>
                <a:lnTo>
                  <a:pt x="59054" y="648969"/>
                </a:lnTo>
                <a:lnTo>
                  <a:pt x="83444" y="687069"/>
                </a:lnTo>
                <a:lnTo>
                  <a:pt x="111406" y="721359"/>
                </a:lnTo>
                <a:lnTo>
                  <a:pt x="142675" y="751839"/>
                </a:lnTo>
                <a:lnTo>
                  <a:pt x="176985" y="779779"/>
                </a:lnTo>
                <a:lnTo>
                  <a:pt x="214071" y="803909"/>
                </a:lnTo>
                <a:lnTo>
                  <a:pt x="253666" y="824229"/>
                </a:lnTo>
                <a:lnTo>
                  <a:pt x="295504" y="840739"/>
                </a:lnTo>
                <a:lnTo>
                  <a:pt x="339321" y="853439"/>
                </a:lnTo>
                <a:lnTo>
                  <a:pt x="384850" y="861059"/>
                </a:lnTo>
                <a:lnTo>
                  <a:pt x="431825" y="862329"/>
                </a:lnTo>
                <a:lnTo>
                  <a:pt x="478791" y="861059"/>
                </a:lnTo>
                <a:lnTo>
                  <a:pt x="524311" y="853439"/>
                </a:lnTo>
                <a:lnTo>
                  <a:pt x="563740" y="842009"/>
                </a:lnTo>
                <a:lnTo>
                  <a:pt x="431825" y="842009"/>
                </a:lnTo>
                <a:lnTo>
                  <a:pt x="383835" y="839469"/>
                </a:lnTo>
                <a:lnTo>
                  <a:pt x="337472" y="831849"/>
                </a:lnTo>
                <a:lnTo>
                  <a:pt x="293043" y="819149"/>
                </a:lnTo>
                <a:lnTo>
                  <a:pt x="250858" y="801369"/>
                </a:lnTo>
                <a:lnTo>
                  <a:pt x="211226" y="778509"/>
                </a:lnTo>
                <a:lnTo>
                  <a:pt x="174455" y="751839"/>
                </a:lnTo>
                <a:lnTo>
                  <a:pt x="140854" y="722629"/>
                </a:lnTo>
                <a:lnTo>
                  <a:pt x="110731" y="688339"/>
                </a:lnTo>
                <a:lnTo>
                  <a:pt x="84395" y="651509"/>
                </a:lnTo>
                <a:lnTo>
                  <a:pt x="62156" y="612139"/>
                </a:lnTo>
                <a:lnTo>
                  <a:pt x="44321" y="570229"/>
                </a:lnTo>
                <a:lnTo>
                  <a:pt x="31200" y="525779"/>
                </a:lnTo>
                <a:lnTo>
                  <a:pt x="23101" y="478789"/>
                </a:lnTo>
                <a:lnTo>
                  <a:pt x="20332" y="430529"/>
                </a:lnTo>
                <a:lnTo>
                  <a:pt x="23101" y="383539"/>
                </a:lnTo>
                <a:lnTo>
                  <a:pt x="31200" y="336549"/>
                </a:lnTo>
                <a:lnTo>
                  <a:pt x="44321" y="292099"/>
                </a:lnTo>
                <a:lnTo>
                  <a:pt x="62156" y="250189"/>
                </a:lnTo>
                <a:lnTo>
                  <a:pt x="84395" y="210819"/>
                </a:lnTo>
                <a:lnTo>
                  <a:pt x="110731" y="173989"/>
                </a:lnTo>
                <a:lnTo>
                  <a:pt x="140854" y="139699"/>
                </a:lnTo>
                <a:lnTo>
                  <a:pt x="174455" y="110489"/>
                </a:lnTo>
                <a:lnTo>
                  <a:pt x="211226" y="83819"/>
                </a:lnTo>
                <a:lnTo>
                  <a:pt x="250858" y="60959"/>
                </a:lnTo>
                <a:lnTo>
                  <a:pt x="293043" y="43179"/>
                </a:lnTo>
                <a:lnTo>
                  <a:pt x="337472" y="30479"/>
                </a:lnTo>
                <a:lnTo>
                  <a:pt x="383835" y="22859"/>
                </a:lnTo>
                <a:lnTo>
                  <a:pt x="431825" y="19049"/>
                </a:lnTo>
                <a:lnTo>
                  <a:pt x="559359" y="19049"/>
                </a:lnTo>
                <a:lnTo>
                  <a:pt x="524311" y="8889"/>
                </a:lnTo>
                <a:lnTo>
                  <a:pt x="478791" y="2539"/>
                </a:lnTo>
                <a:lnTo>
                  <a:pt x="431825" y="0"/>
                </a:lnTo>
                <a:close/>
              </a:path>
              <a:path w="863600" h="862330">
                <a:moveTo>
                  <a:pt x="559359" y="19049"/>
                </a:moveTo>
                <a:lnTo>
                  <a:pt x="431825" y="19049"/>
                </a:lnTo>
                <a:lnTo>
                  <a:pt x="479812" y="22859"/>
                </a:lnTo>
                <a:lnTo>
                  <a:pt x="526171" y="30479"/>
                </a:lnTo>
                <a:lnTo>
                  <a:pt x="570596" y="43179"/>
                </a:lnTo>
                <a:lnTo>
                  <a:pt x="612776" y="62229"/>
                </a:lnTo>
                <a:lnTo>
                  <a:pt x="652403" y="83819"/>
                </a:lnTo>
                <a:lnTo>
                  <a:pt x="689170" y="110489"/>
                </a:lnTo>
                <a:lnTo>
                  <a:pt x="722766" y="140969"/>
                </a:lnTo>
                <a:lnTo>
                  <a:pt x="752884" y="173989"/>
                </a:lnTo>
                <a:lnTo>
                  <a:pt x="779215" y="210819"/>
                </a:lnTo>
                <a:lnTo>
                  <a:pt x="801451" y="250189"/>
                </a:lnTo>
                <a:lnTo>
                  <a:pt x="819283" y="293369"/>
                </a:lnTo>
                <a:lnTo>
                  <a:pt x="832401" y="336549"/>
                </a:lnTo>
                <a:lnTo>
                  <a:pt x="840499" y="383539"/>
                </a:lnTo>
                <a:lnTo>
                  <a:pt x="843267" y="430529"/>
                </a:lnTo>
                <a:lnTo>
                  <a:pt x="840499" y="478789"/>
                </a:lnTo>
                <a:lnTo>
                  <a:pt x="832401" y="525779"/>
                </a:lnTo>
                <a:lnTo>
                  <a:pt x="819283" y="570229"/>
                </a:lnTo>
                <a:lnTo>
                  <a:pt x="801451" y="612139"/>
                </a:lnTo>
                <a:lnTo>
                  <a:pt x="779215" y="651509"/>
                </a:lnTo>
                <a:lnTo>
                  <a:pt x="752884" y="688339"/>
                </a:lnTo>
                <a:lnTo>
                  <a:pt x="722766" y="722629"/>
                </a:lnTo>
                <a:lnTo>
                  <a:pt x="689170" y="751839"/>
                </a:lnTo>
                <a:lnTo>
                  <a:pt x="652403" y="778509"/>
                </a:lnTo>
                <a:lnTo>
                  <a:pt x="612776" y="801369"/>
                </a:lnTo>
                <a:lnTo>
                  <a:pt x="570596" y="819149"/>
                </a:lnTo>
                <a:lnTo>
                  <a:pt x="526171" y="831849"/>
                </a:lnTo>
                <a:lnTo>
                  <a:pt x="479812" y="839469"/>
                </a:lnTo>
                <a:lnTo>
                  <a:pt x="431825" y="842009"/>
                </a:lnTo>
                <a:lnTo>
                  <a:pt x="563740" y="842009"/>
                </a:lnTo>
                <a:lnTo>
                  <a:pt x="609953" y="824229"/>
                </a:lnTo>
                <a:lnTo>
                  <a:pt x="649543" y="803909"/>
                </a:lnTo>
                <a:lnTo>
                  <a:pt x="686625" y="779779"/>
                </a:lnTo>
                <a:lnTo>
                  <a:pt x="720932" y="751839"/>
                </a:lnTo>
                <a:lnTo>
                  <a:pt x="752198" y="721359"/>
                </a:lnTo>
                <a:lnTo>
                  <a:pt x="780158" y="687069"/>
                </a:lnTo>
                <a:lnTo>
                  <a:pt x="804546" y="648969"/>
                </a:lnTo>
                <a:lnTo>
                  <a:pt x="825097" y="609599"/>
                </a:lnTo>
                <a:lnTo>
                  <a:pt x="841543" y="567689"/>
                </a:lnTo>
                <a:lnTo>
                  <a:pt x="853619" y="524509"/>
                </a:lnTo>
                <a:lnTo>
                  <a:pt x="861060" y="478789"/>
                </a:lnTo>
                <a:lnTo>
                  <a:pt x="863599" y="430529"/>
                </a:lnTo>
                <a:lnTo>
                  <a:pt x="861060" y="384809"/>
                </a:lnTo>
                <a:lnTo>
                  <a:pt x="853619" y="339089"/>
                </a:lnTo>
                <a:lnTo>
                  <a:pt x="841543" y="294639"/>
                </a:lnTo>
                <a:lnTo>
                  <a:pt x="825097" y="252729"/>
                </a:lnTo>
                <a:lnTo>
                  <a:pt x="804546" y="213359"/>
                </a:lnTo>
                <a:lnTo>
                  <a:pt x="780158" y="176529"/>
                </a:lnTo>
                <a:lnTo>
                  <a:pt x="752198" y="142239"/>
                </a:lnTo>
                <a:lnTo>
                  <a:pt x="720932" y="110489"/>
                </a:lnTo>
                <a:lnTo>
                  <a:pt x="686625" y="82549"/>
                </a:lnTo>
                <a:lnTo>
                  <a:pt x="649543" y="58419"/>
                </a:lnTo>
                <a:lnTo>
                  <a:pt x="609953" y="38099"/>
                </a:lnTo>
                <a:lnTo>
                  <a:pt x="568121" y="21589"/>
                </a:lnTo>
                <a:lnTo>
                  <a:pt x="559359" y="19049"/>
                </a:lnTo>
                <a:close/>
              </a:path>
              <a:path w="863600" h="862330">
                <a:moveTo>
                  <a:pt x="311124" y="793749"/>
                </a:moveTo>
                <a:lnTo>
                  <a:pt x="309676" y="793749"/>
                </a:lnTo>
                <a:lnTo>
                  <a:pt x="308940" y="796289"/>
                </a:lnTo>
                <a:lnTo>
                  <a:pt x="309384" y="797559"/>
                </a:lnTo>
                <a:lnTo>
                  <a:pt x="309943" y="797559"/>
                </a:lnTo>
                <a:lnTo>
                  <a:pt x="325733" y="802639"/>
                </a:lnTo>
                <a:lnTo>
                  <a:pt x="352139" y="808989"/>
                </a:lnTo>
                <a:lnTo>
                  <a:pt x="387917" y="814069"/>
                </a:lnTo>
                <a:lnTo>
                  <a:pt x="431825" y="816609"/>
                </a:lnTo>
                <a:lnTo>
                  <a:pt x="477664" y="814069"/>
                </a:lnTo>
                <a:lnTo>
                  <a:pt x="515398" y="807719"/>
                </a:lnTo>
                <a:lnTo>
                  <a:pt x="403097" y="807719"/>
                </a:lnTo>
                <a:lnTo>
                  <a:pt x="369303" y="806449"/>
                </a:lnTo>
                <a:lnTo>
                  <a:pt x="341204" y="801369"/>
                </a:lnTo>
                <a:lnTo>
                  <a:pt x="311124" y="793749"/>
                </a:lnTo>
                <a:close/>
              </a:path>
              <a:path w="863600" h="862330">
                <a:moveTo>
                  <a:pt x="670336" y="730249"/>
                </a:moveTo>
                <a:lnTo>
                  <a:pt x="456920" y="730249"/>
                </a:lnTo>
                <a:lnTo>
                  <a:pt x="468669" y="732789"/>
                </a:lnTo>
                <a:lnTo>
                  <a:pt x="478159" y="739139"/>
                </a:lnTo>
                <a:lnTo>
                  <a:pt x="484504" y="748029"/>
                </a:lnTo>
                <a:lnTo>
                  <a:pt x="486816" y="760729"/>
                </a:lnTo>
                <a:lnTo>
                  <a:pt x="481138" y="778509"/>
                </a:lnTo>
                <a:lnTo>
                  <a:pt x="464697" y="793749"/>
                </a:lnTo>
                <a:lnTo>
                  <a:pt x="438387" y="803909"/>
                </a:lnTo>
                <a:lnTo>
                  <a:pt x="403097" y="807719"/>
                </a:lnTo>
                <a:lnTo>
                  <a:pt x="515398" y="807719"/>
                </a:lnTo>
                <a:lnTo>
                  <a:pt x="522945" y="806449"/>
                </a:lnTo>
                <a:lnTo>
                  <a:pt x="566839" y="792479"/>
                </a:lnTo>
                <a:lnTo>
                  <a:pt x="608519" y="774699"/>
                </a:lnTo>
                <a:lnTo>
                  <a:pt x="647157" y="750569"/>
                </a:lnTo>
                <a:lnTo>
                  <a:pt x="670336" y="730249"/>
                </a:lnTo>
                <a:close/>
              </a:path>
              <a:path w="863600" h="862330">
                <a:moveTo>
                  <a:pt x="69151" y="308609"/>
                </a:moveTo>
                <a:lnTo>
                  <a:pt x="65938" y="308609"/>
                </a:lnTo>
                <a:lnTo>
                  <a:pt x="62804" y="318769"/>
                </a:lnTo>
                <a:lnTo>
                  <a:pt x="56203" y="345439"/>
                </a:lnTo>
                <a:lnTo>
                  <a:pt x="49650" y="383539"/>
                </a:lnTo>
                <a:lnTo>
                  <a:pt x="46659" y="430529"/>
                </a:lnTo>
                <a:lnTo>
                  <a:pt x="49252" y="477519"/>
                </a:lnTo>
                <a:lnTo>
                  <a:pt x="57144" y="523239"/>
                </a:lnTo>
                <a:lnTo>
                  <a:pt x="70392" y="566419"/>
                </a:lnTo>
                <a:lnTo>
                  <a:pt x="89053" y="608329"/>
                </a:lnTo>
                <a:lnTo>
                  <a:pt x="113183" y="647699"/>
                </a:lnTo>
                <a:lnTo>
                  <a:pt x="142840" y="681989"/>
                </a:lnTo>
                <a:lnTo>
                  <a:pt x="178079" y="712469"/>
                </a:lnTo>
                <a:lnTo>
                  <a:pt x="218957" y="736599"/>
                </a:lnTo>
                <a:lnTo>
                  <a:pt x="265531" y="755649"/>
                </a:lnTo>
                <a:lnTo>
                  <a:pt x="309641" y="767079"/>
                </a:lnTo>
                <a:lnTo>
                  <a:pt x="352856" y="770889"/>
                </a:lnTo>
                <a:lnTo>
                  <a:pt x="393834" y="764539"/>
                </a:lnTo>
                <a:lnTo>
                  <a:pt x="418785" y="750569"/>
                </a:lnTo>
                <a:lnTo>
                  <a:pt x="436788" y="736599"/>
                </a:lnTo>
                <a:lnTo>
                  <a:pt x="456920" y="730249"/>
                </a:lnTo>
                <a:lnTo>
                  <a:pt x="670336" y="730249"/>
                </a:lnTo>
                <a:lnTo>
                  <a:pt x="681926" y="720089"/>
                </a:lnTo>
                <a:lnTo>
                  <a:pt x="711996" y="685799"/>
                </a:lnTo>
                <a:lnTo>
                  <a:pt x="729104" y="656589"/>
                </a:lnTo>
                <a:lnTo>
                  <a:pt x="263143" y="656589"/>
                </a:lnTo>
                <a:lnTo>
                  <a:pt x="232631" y="650239"/>
                </a:lnTo>
                <a:lnTo>
                  <a:pt x="210972" y="634999"/>
                </a:lnTo>
                <a:lnTo>
                  <a:pt x="198057" y="612139"/>
                </a:lnTo>
                <a:lnTo>
                  <a:pt x="193776" y="586739"/>
                </a:lnTo>
                <a:lnTo>
                  <a:pt x="196638" y="566419"/>
                </a:lnTo>
                <a:lnTo>
                  <a:pt x="204997" y="543559"/>
                </a:lnTo>
                <a:lnTo>
                  <a:pt x="218508" y="521969"/>
                </a:lnTo>
                <a:lnTo>
                  <a:pt x="236829" y="501649"/>
                </a:lnTo>
                <a:lnTo>
                  <a:pt x="255794" y="486409"/>
                </a:lnTo>
                <a:lnTo>
                  <a:pt x="104063" y="486409"/>
                </a:lnTo>
                <a:lnTo>
                  <a:pt x="84802" y="480059"/>
                </a:lnTo>
                <a:lnTo>
                  <a:pt x="69235" y="463549"/>
                </a:lnTo>
                <a:lnTo>
                  <a:pt x="58824" y="438149"/>
                </a:lnTo>
                <a:lnTo>
                  <a:pt x="55029" y="402589"/>
                </a:lnTo>
                <a:lnTo>
                  <a:pt x="57020" y="368299"/>
                </a:lnTo>
                <a:lnTo>
                  <a:pt x="61533" y="340359"/>
                </a:lnTo>
                <a:lnTo>
                  <a:pt x="66371" y="320039"/>
                </a:lnTo>
                <a:lnTo>
                  <a:pt x="69430" y="309879"/>
                </a:lnTo>
                <a:lnTo>
                  <a:pt x="69151" y="308609"/>
                </a:lnTo>
                <a:close/>
              </a:path>
              <a:path w="863600" h="862330">
                <a:moveTo>
                  <a:pt x="505955" y="372109"/>
                </a:moveTo>
                <a:lnTo>
                  <a:pt x="460943" y="403859"/>
                </a:lnTo>
                <a:lnTo>
                  <a:pt x="432506" y="420369"/>
                </a:lnTo>
                <a:lnTo>
                  <a:pt x="396176" y="441959"/>
                </a:lnTo>
                <a:lnTo>
                  <a:pt x="390972" y="500379"/>
                </a:lnTo>
                <a:lnTo>
                  <a:pt x="380377" y="551179"/>
                </a:lnTo>
                <a:lnTo>
                  <a:pt x="361213" y="593089"/>
                </a:lnTo>
                <a:lnTo>
                  <a:pt x="334762" y="626109"/>
                </a:lnTo>
                <a:lnTo>
                  <a:pt x="301810" y="647699"/>
                </a:lnTo>
                <a:lnTo>
                  <a:pt x="263143" y="656589"/>
                </a:lnTo>
                <a:lnTo>
                  <a:pt x="557390" y="656589"/>
                </a:lnTo>
                <a:lnTo>
                  <a:pt x="503138" y="643889"/>
                </a:lnTo>
                <a:lnTo>
                  <a:pt x="464245" y="613409"/>
                </a:lnTo>
                <a:lnTo>
                  <a:pt x="440825" y="571499"/>
                </a:lnTo>
                <a:lnTo>
                  <a:pt x="432993" y="524509"/>
                </a:lnTo>
                <a:lnTo>
                  <a:pt x="442732" y="468629"/>
                </a:lnTo>
                <a:lnTo>
                  <a:pt x="466043" y="427989"/>
                </a:lnTo>
                <a:lnTo>
                  <a:pt x="494067" y="401319"/>
                </a:lnTo>
                <a:lnTo>
                  <a:pt x="517944" y="387349"/>
                </a:lnTo>
                <a:lnTo>
                  <a:pt x="513156" y="383539"/>
                </a:lnTo>
                <a:lnTo>
                  <a:pt x="509536" y="378459"/>
                </a:lnTo>
                <a:lnTo>
                  <a:pt x="505955" y="372109"/>
                </a:lnTo>
                <a:close/>
              </a:path>
              <a:path w="863600" h="862330">
                <a:moveTo>
                  <a:pt x="754645" y="452119"/>
                </a:moveTo>
                <a:lnTo>
                  <a:pt x="592073" y="452119"/>
                </a:lnTo>
                <a:lnTo>
                  <a:pt x="626814" y="459739"/>
                </a:lnTo>
                <a:lnTo>
                  <a:pt x="651906" y="480059"/>
                </a:lnTo>
                <a:lnTo>
                  <a:pt x="667126" y="510539"/>
                </a:lnTo>
                <a:lnTo>
                  <a:pt x="672249" y="546099"/>
                </a:lnTo>
                <a:lnTo>
                  <a:pt x="663892" y="585469"/>
                </a:lnTo>
                <a:lnTo>
                  <a:pt x="640394" y="621029"/>
                </a:lnTo>
                <a:lnTo>
                  <a:pt x="604108" y="646429"/>
                </a:lnTo>
                <a:lnTo>
                  <a:pt x="557390" y="656589"/>
                </a:lnTo>
                <a:lnTo>
                  <a:pt x="729104" y="656589"/>
                </a:lnTo>
                <a:lnTo>
                  <a:pt x="754735" y="596899"/>
                </a:lnTo>
                <a:lnTo>
                  <a:pt x="766125" y="553719"/>
                </a:lnTo>
                <a:lnTo>
                  <a:pt x="770305" y="511809"/>
                </a:lnTo>
                <a:lnTo>
                  <a:pt x="764140" y="469899"/>
                </a:lnTo>
                <a:lnTo>
                  <a:pt x="754645" y="452119"/>
                </a:lnTo>
                <a:close/>
              </a:path>
              <a:path w="863600" h="862330">
                <a:moveTo>
                  <a:pt x="358381" y="462279"/>
                </a:moveTo>
                <a:lnTo>
                  <a:pt x="316124" y="486409"/>
                </a:lnTo>
                <a:lnTo>
                  <a:pt x="275637" y="516889"/>
                </a:lnTo>
                <a:lnTo>
                  <a:pt x="245242" y="551179"/>
                </a:lnTo>
                <a:lnTo>
                  <a:pt x="233260" y="589279"/>
                </a:lnTo>
                <a:lnTo>
                  <a:pt x="235411" y="601979"/>
                </a:lnTo>
                <a:lnTo>
                  <a:pt x="241487" y="612139"/>
                </a:lnTo>
                <a:lnTo>
                  <a:pt x="250920" y="617219"/>
                </a:lnTo>
                <a:lnTo>
                  <a:pt x="263143" y="618489"/>
                </a:lnTo>
                <a:lnTo>
                  <a:pt x="302610" y="603249"/>
                </a:lnTo>
                <a:lnTo>
                  <a:pt x="330231" y="566419"/>
                </a:lnTo>
                <a:lnTo>
                  <a:pt x="348118" y="516889"/>
                </a:lnTo>
                <a:lnTo>
                  <a:pt x="358381" y="462279"/>
                </a:lnTo>
                <a:close/>
              </a:path>
              <a:path w="863600" h="862330">
                <a:moveTo>
                  <a:pt x="553821" y="406399"/>
                </a:moveTo>
                <a:lnTo>
                  <a:pt x="530755" y="416559"/>
                </a:lnTo>
                <a:lnTo>
                  <a:pt x="505677" y="436879"/>
                </a:lnTo>
                <a:lnTo>
                  <a:pt x="485536" y="471169"/>
                </a:lnTo>
                <a:lnTo>
                  <a:pt x="477278" y="519429"/>
                </a:lnTo>
                <a:lnTo>
                  <a:pt x="483104" y="557529"/>
                </a:lnTo>
                <a:lnTo>
                  <a:pt x="499691" y="588009"/>
                </a:lnTo>
                <a:lnTo>
                  <a:pt x="525702" y="610869"/>
                </a:lnTo>
                <a:lnTo>
                  <a:pt x="559803" y="618489"/>
                </a:lnTo>
                <a:lnTo>
                  <a:pt x="587019" y="613409"/>
                </a:lnTo>
                <a:lnTo>
                  <a:pt x="609698" y="598169"/>
                </a:lnTo>
                <a:lnTo>
                  <a:pt x="625429" y="574039"/>
                </a:lnTo>
                <a:lnTo>
                  <a:pt x="625960" y="571499"/>
                </a:lnTo>
                <a:lnTo>
                  <a:pt x="562165" y="571499"/>
                </a:lnTo>
                <a:lnTo>
                  <a:pt x="545543" y="566419"/>
                </a:lnTo>
                <a:lnTo>
                  <a:pt x="532279" y="554989"/>
                </a:lnTo>
                <a:lnTo>
                  <a:pt x="523496" y="538479"/>
                </a:lnTo>
                <a:lnTo>
                  <a:pt x="520318" y="516889"/>
                </a:lnTo>
                <a:lnTo>
                  <a:pt x="525812" y="491489"/>
                </a:lnTo>
                <a:lnTo>
                  <a:pt x="540946" y="471169"/>
                </a:lnTo>
                <a:lnTo>
                  <a:pt x="563706" y="457199"/>
                </a:lnTo>
                <a:lnTo>
                  <a:pt x="592073" y="452119"/>
                </a:lnTo>
                <a:lnTo>
                  <a:pt x="754645" y="452119"/>
                </a:lnTo>
                <a:lnTo>
                  <a:pt x="750576" y="444499"/>
                </a:lnTo>
                <a:lnTo>
                  <a:pt x="737012" y="426719"/>
                </a:lnTo>
                <a:lnTo>
                  <a:pt x="731617" y="408939"/>
                </a:lnTo>
                <a:lnTo>
                  <a:pt x="588046" y="408939"/>
                </a:lnTo>
                <a:lnTo>
                  <a:pt x="564648" y="407669"/>
                </a:lnTo>
                <a:lnTo>
                  <a:pt x="553821" y="406399"/>
                </a:lnTo>
                <a:close/>
              </a:path>
              <a:path w="863600" h="862330">
                <a:moveTo>
                  <a:pt x="589686" y="487679"/>
                </a:moveTo>
                <a:lnTo>
                  <a:pt x="579133" y="488949"/>
                </a:lnTo>
                <a:lnTo>
                  <a:pt x="569807" y="494029"/>
                </a:lnTo>
                <a:lnTo>
                  <a:pt x="562972" y="502919"/>
                </a:lnTo>
                <a:lnTo>
                  <a:pt x="559892" y="513079"/>
                </a:lnTo>
                <a:lnTo>
                  <a:pt x="562202" y="527049"/>
                </a:lnTo>
                <a:lnTo>
                  <a:pt x="568820" y="537209"/>
                </a:lnTo>
                <a:lnTo>
                  <a:pt x="575733" y="546099"/>
                </a:lnTo>
                <a:lnTo>
                  <a:pt x="578929" y="554989"/>
                </a:lnTo>
                <a:lnTo>
                  <a:pt x="578929" y="566419"/>
                </a:lnTo>
                <a:lnTo>
                  <a:pt x="570560" y="571499"/>
                </a:lnTo>
                <a:lnTo>
                  <a:pt x="625960" y="571499"/>
                </a:lnTo>
                <a:lnTo>
                  <a:pt x="631799" y="543559"/>
                </a:lnTo>
                <a:lnTo>
                  <a:pt x="629255" y="523239"/>
                </a:lnTo>
                <a:lnTo>
                  <a:pt x="621506" y="505459"/>
                </a:lnTo>
                <a:lnTo>
                  <a:pt x="608375" y="492759"/>
                </a:lnTo>
                <a:lnTo>
                  <a:pt x="589686" y="487679"/>
                </a:lnTo>
                <a:close/>
              </a:path>
              <a:path w="863600" h="862330">
                <a:moveTo>
                  <a:pt x="812239" y="375919"/>
                </a:moveTo>
                <a:lnTo>
                  <a:pt x="759561" y="375919"/>
                </a:lnTo>
                <a:lnTo>
                  <a:pt x="778790" y="382269"/>
                </a:lnTo>
                <a:lnTo>
                  <a:pt x="794321" y="398779"/>
                </a:lnTo>
                <a:lnTo>
                  <a:pt x="804727" y="425449"/>
                </a:lnTo>
                <a:lnTo>
                  <a:pt x="808445" y="459739"/>
                </a:lnTo>
                <a:lnTo>
                  <a:pt x="808505" y="462279"/>
                </a:lnTo>
                <a:lnTo>
                  <a:pt x="806401" y="496569"/>
                </a:lnTo>
                <a:lnTo>
                  <a:pt x="801474" y="525779"/>
                </a:lnTo>
                <a:lnTo>
                  <a:pt x="796514" y="544829"/>
                </a:lnTo>
                <a:lnTo>
                  <a:pt x="794232" y="553719"/>
                </a:lnTo>
                <a:lnTo>
                  <a:pt x="794499" y="553719"/>
                </a:lnTo>
                <a:lnTo>
                  <a:pt x="796848" y="554989"/>
                </a:lnTo>
                <a:lnTo>
                  <a:pt x="797547" y="554989"/>
                </a:lnTo>
                <a:lnTo>
                  <a:pt x="797725" y="553719"/>
                </a:lnTo>
                <a:lnTo>
                  <a:pt x="800900" y="544829"/>
                </a:lnTo>
                <a:lnTo>
                  <a:pt x="807651" y="518159"/>
                </a:lnTo>
                <a:lnTo>
                  <a:pt x="814243" y="480059"/>
                </a:lnTo>
                <a:lnTo>
                  <a:pt x="816940" y="430529"/>
                </a:lnTo>
                <a:lnTo>
                  <a:pt x="814015" y="386079"/>
                </a:lnTo>
                <a:lnTo>
                  <a:pt x="812239" y="375919"/>
                </a:lnTo>
                <a:close/>
              </a:path>
              <a:path w="863600" h="862330">
                <a:moveTo>
                  <a:pt x="431825" y="45719"/>
                </a:moveTo>
                <a:lnTo>
                  <a:pt x="386017" y="48259"/>
                </a:lnTo>
                <a:lnTo>
                  <a:pt x="340829" y="57149"/>
                </a:lnTo>
                <a:lnTo>
                  <a:pt x="297057" y="69849"/>
                </a:lnTo>
                <a:lnTo>
                  <a:pt x="255499" y="88899"/>
                </a:lnTo>
                <a:lnTo>
                  <a:pt x="216954" y="113029"/>
                </a:lnTo>
                <a:lnTo>
                  <a:pt x="182219" y="142239"/>
                </a:lnTo>
                <a:lnTo>
                  <a:pt x="152092" y="177799"/>
                </a:lnTo>
                <a:lnTo>
                  <a:pt x="127370" y="218439"/>
                </a:lnTo>
                <a:lnTo>
                  <a:pt x="108851" y="265429"/>
                </a:lnTo>
                <a:lnTo>
                  <a:pt x="97486" y="308609"/>
                </a:lnTo>
                <a:lnTo>
                  <a:pt x="93294" y="351789"/>
                </a:lnTo>
                <a:lnTo>
                  <a:pt x="99465" y="393699"/>
                </a:lnTo>
                <a:lnTo>
                  <a:pt x="113042" y="419099"/>
                </a:lnTo>
                <a:lnTo>
                  <a:pt x="126619" y="436879"/>
                </a:lnTo>
                <a:lnTo>
                  <a:pt x="132791" y="457199"/>
                </a:lnTo>
                <a:lnTo>
                  <a:pt x="130488" y="468629"/>
                </a:lnTo>
                <a:lnTo>
                  <a:pt x="124256" y="477519"/>
                </a:lnTo>
                <a:lnTo>
                  <a:pt x="115110" y="483869"/>
                </a:lnTo>
                <a:lnTo>
                  <a:pt x="104063" y="486409"/>
                </a:lnTo>
                <a:lnTo>
                  <a:pt x="255794" y="486409"/>
                </a:lnTo>
                <a:lnTo>
                  <a:pt x="263697" y="480059"/>
                </a:lnTo>
                <a:lnTo>
                  <a:pt x="292911" y="461009"/>
                </a:lnTo>
                <a:lnTo>
                  <a:pt x="325485" y="443229"/>
                </a:lnTo>
                <a:lnTo>
                  <a:pt x="362432" y="424179"/>
                </a:lnTo>
                <a:lnTo>
                  <a:pt x="363438" y="417829"/>
                </a:lnTo>
                <a:lnTo>
                  <a:pt x="318160" y="417829"/>
                </a:lnTo>
                <a:lnTo>
                  <a:pt x="300393" y="414019"/>
                </a:lnTo>
                <a:lnTo>
                  <a:pt x="285427" y="403859"/>
                </a:lnTo>
                <a:lnTo>
                  <a:pt x="274274" y="389889"/>
                </a:lnTo>
                <a:lnTo>
                  <a:pt x="267944" y="373379"/>
                </a:lnTo>
                <a:lnTo>
                  <a:pt x="244635" y="368299"/>
                </a:lnTo>
                <a:lnTo>
                  <a:pt x="225929" y="354329"/>
                </a:lnTo>
                <a:lnTo>
                  <a:pt x="213277" y="335279"/>
                </a:lnTo>
                <a:lnTo>
                  <a:pt x="208127" y="308609"/>
                </a:lnTo>
                <a:lnTo>
                  <a:pt x="210088" y="289559"/>
                </a:lnTo>
                <a:lnTo>
                  <a:pt x="215749" y="273049"/>
                </a:lnTo>
                <a:lnTo>
                  <a:pt x="224774" y="261619"/>
                </a:lnTo>
                <a:lnTo>
                  <a:pt x="236829" y="257809"/>
                </a:lnTo>
                <a:lnTo>
                  <a:pt x="290391" y="257809"/>
                </a:lnTo>
                <a:lnTo>
                  <a:pt x="296205" y="245109"/>
                </a:lnTo>
                <a:lnTo>
                  <a:pt x="327808" y="210819"/>
                </a:lnTo>
                <a:lnTo>
                  <a:pt x="366026" y="198119"/>
                </a:lnTo>
                <a:lnTo>
                  <a:pt x="734651" y="198119"/>
                </a:lnTo>
                <a:lnTo>
                  <a:pt x="720969" y="181609"/>
                </a:lnTo>
                <a:lnTo>
                  <a:pt x="685827" y="151129"/>
                </a:lnTo>
                <a:lnTo>
                  <a:pt x="653510" y="132079"/>
                </a:lnTo>
                <a:lnTo>
                  <a:pt x="406679" y="132079"/>
                </a:lnTo>
                <a:lnTo>
                  <a:pt x="394444" y="129539"/>
                </a:lnTo>
                <a:lnTo>
                  <a:pt x="385013" y="123189"/>
                </a:lnTo>
                <a:lnTo>
                  <a:pt x="378943" y="114299"/>
                </a:lnTo>
                <a:lnTo>
                  <a:pt x="376796" y="102869"/>
                </a:lnTo>
                <a:lnTo>
                  <a:pt x="382644" y="83819"/>
                </a:lnTo>
                <a:lnTo>
                  <a:pt x="399365" y="68579"/>
                </a:lnTo>
                <a:lnTo>
                  <a:pt x="425729" y="58419"/>
                </a:lnTo>
                <a:lnTo>
                  <a:pt x="460501" y="54609"/>
                </a:lnTo>
                <a:lnTo>
                  <a:pt x="509582" y="54609"/>
                </a:lnTo>
                <a:lnTo>
                  <a:pt x="477551" y="48259"/>
                </a:lnTo>
                <a:lnTo>
                  <a:pt x="431825" y="45719"/>
                </a:lnTo>
                <a:close/>
              </a:path>
              <a:path w="863600" h="862330">
                <a:moveTo>
                  <a:pt x="366026" y="401319"/>
                </a:moveTo>
                <a:lnTo>
                  <a:pt x="355179" y="408939"/>
                </a:lnTo>
                <a:lnTo>
                  <a:pt x="342988" y="414019"/>
                </a:lnTo>
                <a:lnTo>
                  <a:pt x="330350" y="416559"/>
                </a:lnTo>
                <a:lnTo>
                  <a:pt x="318160" y="417829"/>
                </a:lnTo>
                <a:lnTo>
                  <a:pt x="363438" y="417829"/>
                </a:lnTo>
                <a:lnTo>
                  <a:pt x="363639" y="416559"/>
                </a:lnTo>
                <a:lnTo>
                  <a:pt x="364807" y="410209"/>
                </a:lnTo>
                <a:lnTo>
                  <a:pt x="366026" y="401319"/>
                </a:lnTo>
                <a:close/>
              </a:path>
              <a:path w="863600" h="862330">
                <a:moveTo>
                  <a:pt x="811129" y="369569"/>
                </a:moveTo>
                <a:lnTo>
                  <a:pt x="585444" y="369569"/>
                </a:lnTo>
                <a:lnTo>
                  <a:pt x="596825" y="370839"/>
                </a:lnTo>
                <a:lnTo>
                  <a:pt x="607968" y="373379"/>
                </a:lnTo>
                <a:lnTo>
                  <a:pt x="616605" y="379729"/>
                </a:lnTo>
                <a:lnTo>
                  <a:pt x="620471" y="388619"/>
                </a:lnTo>
                <a:lnTo>
                  <a:pt x="610994" y="403859"/>
                </a:lnTo>
                <a:lnTo>
                  <a:pt x="588046" y="408939"/>
                </a:lnTo>
                <a:lnTo>
                  <a:pt x="731617" y="408939"/>
                </a:lnTo>
                <a:lnTo>
                  <a:pt x="759561" y="375919"/>
                </a:lnTo>
                <a:lnTo>
                  <a:pt x="812239" y="375919"/>
                </a:lnTo>
                <a:lnTo>
                  <a:pt x="811129" y="369569"/>
                </a:lnTo>
                <a:close/>
              </a:path>
              <a:path w="863600" h="862330">
                <a:moveTo>
                  <a:pt x="494598" y="297179"/>
                </a:moveTo>
                <a:lnTo>
                  <a:pt x="431825" y="297179"/>
                </a:lnTo>
                <a:lnTo>
                  <a:pt x="436587" y="304799"/>
                </a:lnTo>
                <a:lnTo>
                  <a:pt x="436587" y="312419"/>
                </a:lnTo>
                <a:lnTo>
                  <a:pt x="433283" y="326389"/>
                </a:lnTo>
                <a:lnTo>
                  <a:pt x="424938" y="341629"/>
                </a:lnTo>
                <a:lnTo>
                  <a:pt x="413902" y="356869"/>
                </a:lnTo>
                <a:lnTo>
                  <a:pt x="402526" y="369569"/>
                </a:lnTo>
                <a:lnTo>
                  <a:pt x="400324" y="382269"/>
                </a:lnTo>
                <a:lnTo>
                  <a:pt x="398908" y="392429"/>
                </a:lnTo>
                <a:lnTo>
                  <a:pt x="398152" y="400049"/>
                </a:lnTo>
                <a:lnTo>
                  <a:pt x="397929" y="406399"/>
                </a:lnTo>
                <a:lnTo>
                  <a:pt x="426223" y="388619"/>
                </a:lnTo>
                <a:lnTo>
                  <a:pt x="471766" y="359409"/>
                </a:lnTo>
                <a:lnTo>
                  <a:pt x="494017" y="344169"/>
                </a:lnTo>
                <a:lnTo>
                  <a:pt x="492629" y="337819"/>
                </a:lnTo>
                <a:lnTo>
                  <a:pt x="491917" y="330199"/>
                </a:lnTo>
                <a:lnTo>
                  <a:pt x="491707" y="325119"/>
                </a:lnTo>
                <a:lnTo>
                  <a:pt x="491616" y="316229"/>
                </a:lnTo>
                <a:lnTo>
                  <a:pt x="494598" y="297179"/>
                </a:lnTo>
                <a:close/>
              </a:path>
              <a:path w="863600" h="862330">
                <a:moveTo>
                  <a:pt x="577722" y="198119"/>
                </a:moveTo>
                <a:lnTo>
                  <a:pt x="366026" y="198119"/>
                </a:lnTo>
                <a:lnTo>
                  <a:pt x="387514" y="201929"/>
                </a:lnTo>
                <a:lnTo>
                  <a:pt x="399807" y="212089"/>
                </a:lnTo>
                <a:lnTo>
                  <a:pt x="405372" y="224789"/>
                </a:lnTo>
                <a:lnTo>
                  <a:pt x="406679" y="236219"/>
                </a:lnTo>
                <a:lnTo>
                  <a:pt x="397186" y="278129"/>
                </a:lnTo>
                <a:lnTo>
                  <a:pt x="372891" y="318769"/>
                </a:lnTo>
                <a:lnTo>
                  <a:pt x="340071" y="350519"/>
                </a:lnTo>
                <a:lnTo>
                  <a:pt x="305003" y="369569"/>
                </a:lnTo>
                <a:lnTo>
                  <a:pt x="306676" y="374649"/>
                </a:lnTo>
                <a:lnTo>
                  <a:pt x="310245" y="380999"/>
                </a:lnTo>
                <a:lnTo>
                  <a:pt x="316276" y="386079"/>
                </a:lnTo>
                <a:lnTo>
                  <a:pt x="325335" y="388619"/>
                </a:lnTo>
                <a:lnTo>
                  <a:pt x="339247" y="384809"/>
                </a:lnTo>
                <a:lnTo>
                  <a:pt x="353153" y="378459"/>
                </a:lnTo>
                <a:lnTo>
                  <a:pt x="365714" y="368299"/>
                </a:lnTo>
                <a:lnTo>
                  <a:pt x="375589" y="358139"/>
                </a:lnTo>
                <a:lnTo>
                  <a:pt x="381533" y="337819"/>
                </a:lnTo>
                <a:lnTo>
                  <a:pt x="391733" y="318769"/>
                </a:lnTo>
                <a:lnTo>
                  <a:pt x="405516" y="303529"/>
                </a:lnTo>
                <a:lnTo>
                  <a:pt x="422211" y="297179"/>
                </a:lnTo>
                <a:lnTo>
                  <a:pt x="494598" y="297179"/>
                </a:lnTo>
                <a:lnTo>
                  <a:pt x="498175" y="274319"/>
                </a:lnTo>
                <a:lnTo>
                  <a:pt x="516281" y="236219"/>
                </a:lnTo>
                <a:lnTo>
                  <a:pt x="543582" y="208279"/>
                </a:lnTo>
                <a:lnTo>
                  <a:pt x="577722" y="198119"/>
                </a:lnTo>
                <a:close/>
              </a:path>
              <a:path w="863600" h="862330">
                <a:moveTo>
                  <a:pt x="734651" y="198119"/>
                </a:moveTo>
                <a:lnTo>
                  <a:pt x="577722" y="198119"/>
                </a:lnTo>
                <a:lnTo>
                  <a:pt x="595870" y="200659"/>
                </a:lnTo>
                <a:lnTo>
                  <a:pt x="608974" y="209549"/>
                </a:lnTo>
                <a:lnTo>
                  <a:pt x="616920" y="223519"/>
                </a:lnTo>
                <a:lnTo>
                  <a:pt x="619594" y="238759"/>
                </a:lnTo>
                <a:lnTo>
                  <a:pt x="613409" y="267969"/>
                </a:lnTo>
                <a:lnTo>
                  <a:pt x="596123" y="297179"/>
                </a:lnTo>
                <a:lnTo>
                  <a:pt x="569644" y="325119"/>
                </a:lnTo>
                <a:lnTo>
                  <a:pt x="535876" y="351789"/>
                </a:lnTo>
                <a:lnTo>
                  <a:pt x="538983" y="359409"/>
                </a:lnTo>
                <a:lnTo>
                  <a:pt x="542939" y="365759"/>
                </a:lnTo>
                <a:lnTo>
                  <a:pt x="547783" y="370839"/>
                </a:lnTo>
                <a:lnTo>
                  <a:pt x="553554" y="374649"/>
                </a:lnTo>
                <a:lnTo>
                  <a:pt x="556303" y="373379"/>
                </a:lnTo>
                <a:lnTo>
                  <a:pt x="563541" y="370839"/>
                </a:lnTo>
                <a:lnTo>
                  <a:pt x="573759" y="369569"/>
                </a:lnTo>
                <a:lnTo>
                  <a:pt x="811129" y="369569"/>
                </a:lnTo>
                <a:lnTo>
                  <a:pt x="806024" y="340359"/>
                </a:lnTo>
                <a:lnTo>
                  <a:pt x="792845" y="297179"/>
                </a:lnTo>
                <a:lnTo>
                  <a:pt x="774356" y="255269"/>
                </a:lnTo>
                <a:lnTo>
                  <a:pt x="750438" y="217169"/>
                </a:lnTo>
                <a:lnTo>
                  <a:pt x="734651" y="198119"/>
                </a:lnTo>
                <a:close/>
              </a:path>
              <a:path w="863600" h="862330">
                <a:moveTo>
                  <a:pt x="290391" y="257809"/>
                </a:moveTo>
                <a:lnTo>
                  <a:pt x="244017" y="257809"/>
                </a:lnTo>
                <a:lnTo>
                  <a:pt x="246405" y="264159"/>
                </a:lnTo>
                <a:lnTo>
                  <a:pt x="246405" y="267969"/>
                </a:lnTo>
                <a:lnTo>
                  <a:pt x="245472" y="274319"/>
                </a:lnTo>
                <a:lnTo>
                  <a:pt x="243420" y="281939"/>
                </a:lnTo>
                <a:lnTo>
                  <a:pt x="241369" y="293369"/>
                </a:lnTo>
                <a:lnTo>
                  <a:pt x="254559" y="336549"/>
                </a:lnTo>
                <a:lnTo>
                  <a:pt x="266750" y="340359"/>
                </a:lnTo>
                <a:lnTo>
                  <a:pt x="274693" y="292099"/>
                </a:lnTo>
                <a:lnTo>
                  <a:pt x="290391" y="257809"/>
                </a:lnTo>
                <a:close/>
              </a:path>
              <a:path w="863600" h="862330">
                <a:moveTo>
                  <a:pt x="365404" y="229869"/>
                </a:moveTo>
                <a:lnTo>
                  <a:pt x="345544" y="237489"/>
                </a:lnTo>
                <a:lnTo>
                  <a:pt x="325081" y="265429"/>
                </a:lnTo>
                <a:lnTo>
                  <a:pt x="309086" y="302259"/>
                </a:lnTo>
                <a:lnTo>
                  <a:pt x="302628" y="336549"/>
                </a:lnTo>
                <a:lnTo>
                  <a:pt x="333037" y="312419"/>
                </a:lnTo>
                <a:lnTo>
                  <a:pt x="359348" y="279399"/>
                </a:lnTo>
                <a:lnTo>
                  <a:pt x="372992" y="247649"/>
                </a:lnTo>
                <a:lnTo>
                  <a:pt x="365404" y="229869"/>
                </a:lnTo>
                <a:close/>
              </a:path>
              <a:path w="863600" h="862330">
                <a:moveTo>
                  <a:pt x="580034" y="231139"/>
                </a:moveTo>
                <a:lnTo>
                  <a:pt x="564355" y="233679"/>
                </a:lnTo>
                <a:lnTo>
                  <a:pt x="547555" y="252729"/>
                </a:lnTo>
                <a:lnTo>
                  <a:pt x="534159" y="283209"/>
                </a:lnTo>
                <a:lnTo>
                  <a:pt x="528688" y="318769"/>
                </a:lnTo>
                <a:lnTo>
                  <a:pt x="554758" y="293369"/>
                </a:lnTo>
                <a:lnTo>
                  <a:pt x="575568" y="266699"/>
                </a:lnTo>
                <a:lnTo>
                  <a:pt x="585775" y="245109"/>
                </a:lnTo>
                <a:lnTo>
                  <a:pt x="580034" y="231139"/>
                </a:lnTo>
                <a:close/>
              </a:path>
              <a:path w="863600" h="862330">
                <a:moveTo>
                  <a:pt x="510743" y="92709"/>
                </a:moveTo>
                <a:lnTo>
                  <a:pt x="469772" y="99059"/>
                </a:lnTo>
                <a:lnTo>
                  <a:pt x="444823" y="111759"/>
                </a:lnTo>
                <a:lnTo>
                  <a:pt x="426818" y="125729"/>
                </a:lnTo>
                <a:lnTo>
                  <a:pt x="406679" y="132079"/>
                </a:lnTo>
                <a:lnTo>
                  <a:pt x="653510" y="132079"/>
                </a:lnTo>
                <a:lnTo>
                  <a:pt x="644892" y="126999"/>
                </a:lnTo>
                <a:lnTo>
                  <a:pt x="598042" y="107949"/>
                </a:lnTo>
                <a:lnTo>
                  <a:pt x="575495" y="101599"/>
                </a:lnTo>
                <a:lnTo>
                  <a:pt x="553950" y="96519"/>
                </a:lnTo>
                <a:lnTo>
                  <a:pt x="532625" y="93979"/>
                </a:lnTo>
                <a:lnTo>
                  <a:pt x="510743" y="92709"/>
                </a:lnTo>
                <a:close/>
              </a:path>
              <a:path w="863600" h="862330">
                <a:moveTo>
                  <a:pt x="509582" y="54609"/>
                </a:moveTo>
                <a:lnTo>
                  <a:pt x="460501" y="54609"/>
                </a:lnTo>
                <a:lnTo>
                  <a:pt x="498024" y="57149"/>
                </a:lnTo>
                <a:lnTo>
                  <a:pt x="526945" y="62229"/>
                </a:lnTo>
                <a:lnTo>
                  <a:pt x="545669" y="67309"/>
                </a:lnTo>
                <a:lnTo>
                  <a:pt x="552602" y="69849"/>
                </a:lnTo>
                <a:lnTo>
                  <a:pt x="553732" y="69849"/>
                </a:lnTo>
                <a:lnTo>
                  <a:pt x="554608" y="67309"/>
                </a:lnTo>
                <a:lnTo>
                  <a:pt x="554189" y="66039"/>
                </a:lnTo>
                <a:lnTo>
                  <a:pt x="553821" y="66039"/>
                </a:lnTo>
                <a:lnTo>
                  <a:pt x="542842" y="62229"/>
                </a:lnTo>
                <a:lnTo>
                  <a:pt x="515988" y="55879"/>
                </a:lnTo>
                <a:lnTo>
                  <a:pt x="509582" y="54609"/>
                </a:lnTo>
                <a:close/>
              </a:path>
            </a:pathLst>
          </a:custGeom>
          <a:solidFill>
            <a:srgbClr val="FFFFFF"/>
          </a:solidFill>
        </p:spPr>
        <p:txBody>
          <a:bodyPr wrap="square" lIns="0" tIns="0" rIns="0" bIns="0" rtlCol="0"/>
          <a:lstStyle/>
          <a:p>
            <a:endParaRPr sz="1266">
              <a:solidFill>
                <a:srgbClr val="1E4191"/>
              </a:solidFill>
              <a:latin typeface="GE Inspira Pitch"/>
            </a:endParaRPr>
          </a:p>
        </p:txBody>
      </p:sp>
      <p:sp>
        <p:nvSpPr>
          <p:cNvPr id="2" name="Slide Number Placeholder 1"/>
          <p:cNvSpPr>
            <a:spLocks noGrp="1"/>
          </p:cNvSpPr>
          <p:nvPr>
            <p:ph type="sldNum" sz="quarter" idx="14"/>
          </p:nvPr>
        </p:nvSpPr>
        <p:spPr/>
        <p:txBody>
          <a:bodyPr/>
          <a:lstStyle/>
          <a:p>
            <a:pPr>
              <a:defRPr/>
            </a:pPr>
            <a:fld id="{A85E9118-4525-4620-91B5-75B9750E007A}" type="slidenum">
              <a:rPr lang="en-US" smtClean="0"/>
              <a:pPr>
                <a:defRPr/>
              </a:pPr>
              <a:t>7</a:t>
            </a:fld>
            <a:endParaRPr lang="en-US" dirty="0"/>
          </a:p>
        </p:txBody>
      </p:sp>
      <p:sp>
        <p:nvSpPr>
          <p:cNvPr id="4" name="Title 1"/>
          <p:cNvSpPr txBox="1">
            <a:spLocks/>
          </p:cNvSpPr>
          <p:nvPr/>
        </p:nvSpPr>
        <p:spPr>
          <a:xfrm>
            <a:off x="1718930" y="101448"/>
            <a:ext cx="8436864" cy="530352"/>
          </a:xfrm>
          <a:prstGeom prst="rect">
            <a:avLst/>
          </a:prstGeom>
        </p:spPr>
        <p:txBody>
          <a:bodyPr/>
          <a:lstStyle>
            <a:lvl1pPr algn="ctr" defTabSz="914400" rtl="0" eaLnBrk="1" latinLnBrk="0" hangingPunct="1">
              <a:spcBef>
                <a:spcPct val="0"/>
              </a:spcBef>
              <a:buNone/>
              <a:defRPr sz="2400" b="1" kern="1200">
                <a:solidFill>
                  <a:schemeClr val="tx1"/>
                </a:solidFill>
                <a:latin typeface="+mn-lt"/>
                <a:ea typeface="+mj-ea"/>
                <a:cs typeface="+mj-cs"/>
              </a:defRPr>
            </a:lvl1pPr>
          </a:lstStyle>
          <a:p>
            <a:r>
              <a:rPr lang="en-US" sz="4000" dirty="0">
                <a:solidFill>
                  <a:schemeClr val="bg1"/>
                </a:solidFill>
                <a:latin typeface="+mj-lt"/>
              </a:rPr>
              <a:t>Solution Approach</a:t>
            </a:r>
          </a:p>
        </p:txBody>
      </p:sp>
      <p:pic>
        <p:nvPicPr>
          <p:cNvPr id="6" name="Picture 3"/>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flipH="1">
            <a:off x="8659368" y="1463040"/>
            <a:ext cx="3361384" cy="3661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Straight Connector 7"/>
          <p:cNvCxnSpPr/>
          <p:nvPr/>
        </p:nvCxnSpPr>
        <p:spPr>
          <a:xfrm>
            <a:off x="1524000" y="1066797"/>
            <a:ext cx="7989651" cy="22701"/>
          </a:xfrm>
          <a:prstGeom prst="line">
            <a:avLst/>
          </a:prstGeom>
          <a:ln w="19050">
            <a:solidFill>
              <a:srgbClr val="5881DD"/>
            </a:solidFill>
            <a:tailEnd type="diamond"/>
          </a:ln>
        </p:spPr>
        <p:style>
          <a:lnRef idx="1">
            <a:schemeClr val="accent1"/>
          </a:lnRef>
          <a:fillRef idx="0">
            <a:schemeClr val="accent1"/>
          </a:fillRef>
          <a:effectRef idx="0">
            <a:schemeClr val="accent1"/>
          </a:effectRef>
          <a:fontRef idx="minor">
            <a:schemeClr val="tx1"/>
          </a:fontRef>
        </p:style>
      </p:cxnSp>
      <p:sp>
        <p:nvSpPr>
          <p:cNvPr id="12" name="TextBox 6"/>
          <p:cNvSpPr txBox="1"/>
          <p:nvPr/>
        </p:nvSpPr>
        <p:spPr>
          <a:xfrm>
            <a:off x="1524000" y="1122848"/>
            <a:ext cx="6420219" cy="4170372"/>
          </a:xfrm>
          <a:prstGeom prst="rect">
            <a:avLst/>
          </a:prstGeom>
          <a:noFill/>
        </p:spPr>
        <p:txBody>
          <a:bodyPr wrap="square"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spcBef>
                <a:spcPts val="500"/>
              </a:spcBef>
              <a:spcAft>
                <a:spcPts val="500"/>
              </a:spcAft>
              <a:buFont typeface="Wingdings" panose="05000000000000000000" pitchFamily="2" charset="2"/>
              <a:buChar char="§"/>
            </a:pPr>
            <a:r>
              <a:rPr lang="en-US" sz="1600" dirty="0"/>
              <a:t>GE wants to define a best practices approach and implement a repeatable model for rapid delivery of microservices in preparation for migrating </a:t>
            </a:r>
            <a:r>
              <a:rPr lang="en-US" sz="1600" dirty="0" err="1"/>
              <a:t>InSight</a:t>
            </a:r>
            <a:r>
              <a:rPr lang="en-US" sz="1600" dirty="0"/>
              <a:t> onto </a:t>
            </a:r>
            <a:r>
              <a:rPr lang="en-US" sz="1600" dirty="0" err="1"/>
              <a:t>Predix</a:t>
            </a:r>
            <a:endParaRPr lang="en-US" sz="1600" dirty="0"/>
          </a:p>
          <a:p>
            <a:pPr marL="285750" indent="-285750">
              <a:lnSpc>
                <a:spcPct val="150000"/>
              </a:lnSpc>
              <a:spcBef>
                <a:spcPts val="500"/>
              </a:spcBef>
              <a:spcAft>
                <a:spcPts val="500"/>
              </a:spcAft>
              <a:buFont typeface="Wingdings" panose="05000000000000000000" pitchFamily="2" charset="2"/>
              <a:buChar char="§"/>
            </a:pPr>
            <a:r>
              <a:rPr lang="en-US" sz="1600" dirty="0">
                <a:solidFill>
                  <a:prstClr val="black"/>
                </a:solidFill>
              </a:rPr>
              <a:t>UST to work with GE to identify and prioritize a set of microservices from the current functionality in </a:t>
            </a:r>
            <a:r>
              <a:rPr lang="en-US" sz="1600" dirty="0" err="1">
                <a:solidFill>
                  <a:prstClr val="black"/>
                </a:solidFill>
              </a:rPr>
              <a:t>InSight</a:t>
            </a:r>
            <a:endParaRPr lang="en-US" sz="1600" dirty="0">
              <a:solidFill>
                <a:prstClr val="black"/>
              </a:solidFill>
            </a:endParaRPr>
          </a:p>
          <a:p>
            <a:pPr marL="285750" indent="-285750">
              <a:lnSpc>
                <a:spcPct val="150000"/>
              </a:lnSpc>
              <a:spcBef>
                <a:spcPts val="500"/>
              </a:spcBef>
              <a:spcAft>
                <a:spcPts val="500"/>
              </a:spcAft>
              <a:buFont typeface="Wingdings" panose="05000000000000000000" pitchFamily="2" charset="2"/>
              <a:buChar char="§"/>
            </a:pPr>
            <a:r>
              <a:rPr lang="en-US" sz="1600" dirty="0">
                <a:solidFill>
                  <a:prstClr val="black"/>
                </a:solidFill>
              </a:rPr>
              <a:t>UST to provide GE with a microservices team and execute a sequence of development sprints to deliver the microservices prioritized in the backlog</a:t>
            </a:r>
          </a:p>
          <a:p>
            <a:pPr marL="285750" lvl="1" indent="-285750">
              <a:lnSpc>
                <a:spcPct val="150000"/>
              </a:lnSpc>
              <a:spcBef>
                <a:spcPts val="500"/>
              </a:spcBef>
              <a:spcAft>
                <a:spcPts val="500"/>
              </a:spcAft>
              <a:buFont typeface="Wingdings" panose="05000000000000000000" pitchFamily="2" charset="2"/>
              <a:buChar char="§"/>
            </a:pPr>
            <a:r>
              <a:rPr lang="en-US" sz="1600" dirty="0"/>
              <a:t>UST will leverage its experience and industry best-practices based approach for delivering microservices on Cloud Foundry</a:t>
            </a:r>
          </a:p>
        </p:txBody>
      </p:sp>
      <p:graphicFrame>
        <p:nvGraphicFramePr>
          <p:cNvPr id="10" name="Diagram 9"/>
          <p:cNvGraphicFramePr/>
          <p:nvPr>
            <p:extLst>
              <p:ext uri="{D42A27DB-BD31-4B8C-83A1-F6EECF244321}">
                <p14:modId xmlns:p14="http://schemas.microsoft.com/office/powerpoint/2010/main" val="4133283620"/>
              </p:ext>
            </p:extLst>
          </p:nvPr>
        </p:nvGraphicFramePr>
        <p:xfrm>
          <a:off x="1905000" y="5364399"/>
          <a:ext cx="6096000" cy="11465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68240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4"/>
          <p:cNvSpPr/>
          <p:nvPr/>
        </p:nvSpPr>
        <p:spPr>
          <a:xfrm>
            <a:off x="0" y="0"/>
            <a:ext cx="12178747" cy="861386"/>
          </a:xfrm>
          <a:custGeom>
            <a:avLst/>
            <a:gdLst/>
            <a:ahLst/>
            <a:cxnLst/>
            <a:rect l="l" t="t" r="r" b="b"/>
            <a:pathLst>
              <a:path w="4889500" h="9753600">
                <a:moveTo>
                  <a:pt x="0" y="9753600"/>
                </a:moveTo>
                <a:lnTo>
                  <a:pt x="4889500" y="9753600"/>
                </a:lnTo>
                <a:lnTo>
                  <a:pt x="4889500" y="0"/>
                </a:lnTo>
                <a:lnTo>
                  <a:pt x="0" y="0"/>
                </a:lnTo>
                <a:lnTo>
                  <a:pt x="0" y="9753600"/>
                </a:lnTo>
                <a:close/>
              </a:path>
            </a:pathLst>
          </a:custGeom>
          <a:solidFill>
            <a:srgbClr val="1E4191">
              <a:lumMod val="60000"/>
              <a:lumOff val="40000"/>
            </a:srgbClr>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266" b="0" i="0" u="none" strike="noStrike" kern="0" cap="none" spc="0" normalizeH="0" baseline="0" noProof="0">
              <a:ln>
                <a:noFill/>
              </a:ln>
              <a:solidFill>
                <a:srgbClr val="1E4191"/>
              </a:solidFill>
              <a:effectLst/>
              <a:uLnTx/>
              <a:uFillTx/>
              <a:latin typeface="GE Inspira Pitch"/>
            </a:endParaRPr>
          </a:p>
        </p:txBody>
      </p:sp>
      <p:sp>
        <p:nvSpPr>
          <p:cNvPr id="14" name="object 5"/>
          <p:cNvSpPr/>
          <p:nvPr/>
        </p:nvSpPr>
        <p:spPr>
          <a:xfrm>
            <a:off x="11191836" y="147556"/>
            <a:ext cx="607219" cy="606326"/>
          </a:xfrm>
          <a:custGeom>
            <a:avLst/>
            <a:gdLst/>
            <a:ahLst/>
            <a:cxnLst/>
            <a:rect l="l" t="t" r="r" b="b"/>
            <a:pathLst>
              <a:path w="863600" h="862330">
                <a:moveTo>
                  <a:pt x="431825" y="0"/>
                </a:moveTo>
                <a:lnTo>
                  <a:pt x="384850" y="2539"/>
                </a:lnTo>
                <a:lnTo>
                  <a:pt x="339321" y="8889"/>
                </a:lnTo>
                <a:lnTo>
                  <a:pt x="295504" y="21589"/>
                </a:lnTo>
                <a:lnTo>
                  <a:pt x="253666" y="38099"/>
                </a:lnTo>
                <a:lnTo>
                  <a:pt x="214071" y="58419"/>
                </a:lnTo>
                <a:lnTo>
                  <a:pt x="176985" y="82549"/>
                </a:lnTo>
                <a:lnTo>
                  <a:pt x="142675" y="110489"/>
                </a:lnTo>
                <a:lnTo>
                  <a:pt x="111406" y="142239"/>
                </a:lnTo>
                <a:lnTo>
                  <a:pt x="83444" y="176529"/>
                </a:lnTo>
                <a:lnTo>
                  <a:pt x="59054" y="213359"/>
                </a:lnTo>
                <a:lnTo>
                  <a:pt x="38503" y="252729"/>
                </a:lnTo>
                <a:lnTo>
                  <a:pt x="22057" y="294639"/>
                </a:lnTo>
                <a:lnTo>
                  <a:pt x="9980" y="339089"/>
                </a:lnTo>
                <a:lnTo>
                  <a:pt x="2539" y="384809"/>
                </a:lnTo>
                <a:lnTo>
                  <a:pt x="0" y="430529"/>
                </a:lnTo>
                <a:lnTo>
                  <a:pt x="2539" y="478789"/>
                </a:lnTo>
                <a:lnTo>
                  <a:pt x="9980" y="524509"/>
                </a:lnTo>
                <a:lnTo>
                  <a:pt x="22057" y="567689"/>
                </a:lnTo>
                <a:lnTo>
                  <a:pt x="38503" y="609599"/>
                </a:lnTo>
                <a:lnTo>
                  <a:pt x="59054" y="648969"/>
                </a:lnTo>
                <a:lnTo>
                  <a:pt x="83444" y="687069"/>
                </a:lnTo>
                <a:lnTo>
                  <a:pt x="111406" y="721359"/>
                </a:lnTo>
                <a:lnTo>
                  <a:pt x="142675" y="751839"/>
                </a:lnTo>
                <a:lnTo>
                  <a:pt x="176985" y="779779"/>
                </a:lnTo>
                <a:lnTo>
                  <a:pt x="214071" y="803909"/>
                </a:lnTo>
                <a:lnTo>
                  <a:pt x="253666" y="824229"/>
                </a:lnTo>
                <a:lnTo>
                  <a:pt x="295504" y="840739"/>
                </a:lnTo>
                <a:lnTo>
                  <a:pt x="339321" y="853439"/>
                </a:lnTo>
                <a:lnTo>
                  <a:pt x="384850" y="861059"/>
                </a:lnTo>
                <a:lnTo>
                  <a:pt x="431825" y="862329"/>
                </a:lnTo>
                <a:lnTo>
                  <a:pt x="478791" y="861059"/>
                </a:lnTo>
                <a:lnTo>
                  <a:pt x="524311" y="853439"/>
                </a:lnTo>
                <a:lnTo>
                  <a:pt x="563740" y="842009"/>
                </a:lnTo>
                <a:lnTo>
                  <a:pt x="431825" y="842009"/>
                </a:lnTo>
                <a:lnTo>
                  <a:pt x="383835" y="839469"/>
                </a:lnTo>
                <a:lnTo>
                  <a:pt x="337472" y="831849"/>
                </a:lnTo>
                <a:lnTo>
                  <a:pt x="293043" y="819149"/>
                </a:lnTo>
                <a:lnTo>
                  <a:pt x="250858" y="801369"/>
                </a:lnTo>
                <a:lnTo>
                  <a:pt x="211226" y="778509"/>
                </a:lnTo>
                <a:lnTo>
                  <a:pt x="174455" y="751839"/>
                </a:lnTo>
                <a:lnTo>
                  <a:pt x="140854" y="722629"/>
                </a:lnTo>
                <a:lnTo>
                  <a:pt x="110731" y="688339"/>
                </a:lnTo>
                <a:lnTo>
                  <a:pt x="84395" y="651509"/>
                </a:lnTo>
                <a:lnTo>
                  <a:pt x="62156" y="612139"/>
                </a:lnTo>
                <a:lnTo>
                  <a:pt x="44321" y="570229"/>
                </a:lnTo>
                <a:lnTo>
                  <a:pt x="31200" y="525779"/>
                </a:lnTo>
                <a:lnTo>
                  <a:pt x="23101" y="478789"/>
                </a:lnTo>
                <a:lnTo>
                  <a:pt x="20332" y="430529"/>
                </a:lnTo>
                <a:lnTo>
                  <a:pt x="23101" y="383539"/>
                </a:lnTo>
                <a:lnTo>
                  <a:pt x="31200" y="336549"/>
                </a:lnTo>
                <a:lnTo>
                  <a:pt x="44321" y="292099"/>
                </a:lnTo>
                <a:lnTo>
                  <a:pt x="62156" y="250189"/>
                </a:lnTo>
                <a:lnTo>
                  <a:pt x="84395" y="210819"/>
                </a:lnTo>
                <a:lnTo>
                  <a:pt x="110731" y="173989"/>
                </a:lnTo>
                <a:lnTo>
                  <a:pt x="140854" y="139699"/>
                </a:lnTo>
                <a:lnTo>
                  <a:pt x="174455" y="110489"/>
                </a:lnTo>
                <a:lnTo>
                  <a:pt x="211226" y="83819"/>
                </a:lnTo>
                <a:lnTo>
                  <a:pt x="250858" y="60959"/>
                </a:lnTo>
                <a:lnTo>
                  <a:pt x="293043" y="43179"/>
                </a:lnTo>
                <a:lnTo>
                  <a:pt x="337472" y="30479"/>
                </a:lnTo>
                <a:lnTo>
                  <a:pt x="383835" y="22859"/>
                </a:lnTo>
                <a:lnTo>
                  <a:pt x="431825" y="19049"/>
                </a:lnTo>
                <a:lnTo>
                  <a:pt x="559359" y="19049"/>
                </a:lnTo>
                <a:lnTo>
                  <a:pt x="524311" y="8889"/>
                </a:lnTo>
                <a:lnTo>
                  <a:pt x="478791" y="2539"/>
                </a:lnTo>
                <a:lnTo>
                  <a:pt x="431825" y="0"/>
                </a:lnTo>
                <a:close/>
              </a:path>
              <a:path w="863600" h="862330">
                <a:moveTo>
                  <a:pt x="559359" y="19049"/>
                </a:moveTo>
                <a:lnTo>
                  <a:pt x="431825" y="19049"/>
                </a:lnTo>
                <a:lnTo>
                  <a:pt x="479812" y="22859"/>
                </a:lnTo>
                <a:lnTo>
                  <a:pt x="526171" y="30479"/>
                </a:lnTo>
                <a:lnTo>
                  <a:pt x="570596" y="43179"/>
                </a:lnTo>
                <a:lnTo>
                  <a:pt x="612776" y="62229"/>
                </a:lnTo>
                <a:lnTo>
                  <a:pt x="652403" y="83819"/>
                </a:lnTo>
                <a:lnTo>
                  <a:pt x="689170" y="110489"/>
                </a:lnTo>
                <a:lnTo>
                  <a:pt x="722766" y="140969"/>
                </a:lnTo>
                <a:lnTo>
                  <a:pt x="752884" y="173989"/>
                </a:lnTo>
                <a:lnTo>
                  <a:pt x="779215" y="210819"/>
                </a:lnTo>
                <a:lnTo>
                  <a:pt x="801451" y="250189"/>
                </a:lnTo>
                <a:lnTo>
                  <a:pt x="819283" y="293369"/>
                </a:lnTo>
                <a:lnTo>
                  <a:pt x="832401" y="336549"/>
                </a:lnTo>
                <a:lnTo>
                  <a:pt x="840499" y="383539"/>
                </a:lnTo>
                <a:lnTo>
                  <a:pt x="843267" y="430529"/>
                </a:lnTo>
                <a:lnTo>
                  <a:pt x="840499" y="478789"/>
                </a:lnTo>
                <a:lnTo>
                  <a:pt x="832401" y="525779"/>
                </a:lnTo>
                <a:lnTo>
                  <a:pt x="819283" y="570229"/>
                </a:lnTo>
                <a:lnTo>
                  <a:pt x="801451" y="612139"/>
                </a:lnTo>
                <a:lnTo>
                  <a:pt x="779215" y="651509"/>
                </a:lnTo>
                <a:lnTo>
                  <a:pt x="752884" y="688339"/>
                </a:lnTo>
                <a:lnTo>
                  <a:pt x="722766" y="722629"/>
                </a:lnTo>
                <a:lnTo>
                  <a:pt x="689170" y="751839"/>
                </a:lnTo>
                <a:lnTo>
                  <a:pt x="652403" y="778509"/>
                </a:lnTo>
                <a:lnTo>
                  <a:pt x="612776" y="801369"/>
                </a:lnTo>
                <a:lnTo>
                  <a:pt x="570596" y="819149"/>
                </a:lnTo>
                <a:lnTo>
                  <a:pt x="526171" y="831849"/>
                </a:lnTo>
                <a:lnTo>
                  <a:pt x="479812" y="839469"/>
                </a:lnTo>
                <a:lnTo>
                  <a:pt x="431825" y="842009"/>
                </a:lnTo>
                <a:lnTo>
                  <a:pt x="563740" y="842009"/>
                </a:lnTo>
                <a:lnTo>
                  <a:pt x="609953" y="824229"/>
                </a:lnTo>
                <a:lnTo>
                  <a:pt x="649543" y="803909"/>
                </a:lnTo>
                <a:lnTo>
                  <a:pt x="686625" y="779779"/>
                </a:lnTo>
                <a:lnTo>
                  <a:pt x="720932" y="751839"/>
                </a:lnTo>
                <a:lnTo>
                  <a:pt x="752198" y="721359"/>
                </a:lnTo>
                <a:lnTo>
                  <a:pt x="780158" y="687069"/>
                </a:lnTo>
                <a:lnTo>
                  <a:pt x="804546" y="648969"/>
                </a:lnTo>
                <a:lnTo>
                  <a:pt x="825097" y="609599"/>
                </a:lnTo>
                <a:lnTo>
                  <a:pt x="841543" y="567689"/>
                </a:lnTo>
                <a:lnTo>
                  <a:pt x="853619" y="524509"/>
                </a:lnTo>
                <a:lnTo>
                  <a:pt x="861060" y="478789"/>
                </a:lnTo>
                <a:lnTo>
                  <a:pt x="863599" y="430529"/>
                </a:lnTo>
                <a:lnTo>
                  <a:pt x="861060" y="384809"/>
                </a:lnTo>
                <a:lnTo>
                  <a:pt x="853619" y="339089"/>
                </a:lnTo>
                <a:lnTo>
                  <a:pt x="841543" y="294639"/>
                </a:lnTo>
                <a:lnTo>
                  <a:pt x="825097" y="252729"/>
                </a:lnTo>
                <a:lnTo>
                  <a:pt x="804546" y="213359"/>
                </a:lnTo>
                <a:lnTo>
                  <a:pt x="780158" y="176529"/>
                </a:lnTo>
                <a:lnTo>
                  <a:pt x="752198" y="142239"/>
                </a:lnTo>
                <a:lnTo>
                  <a:pt x="720932" y="110489"/>
                </a:lnTo>
                <a:lnTo>
                  <a:pt x="686625" y="82549"/>
                </a:lnTo>
                <a:lnTo>
                  <a:pt x="649543" y="58419"/>
                </a:lnTo>
                <a:lnTo>
                  <a:pt x="609953" y="38099"/>
                </a:lnTo>
                <a:lnTo>
                  <a:pt x="568121" y="21589"/>
                </a:lnTo>
                <a:lnTo>
                  <a:pt x="559359" y="19049"/>
                </a:lnTo>
                <a:close/>
              </a:path>
              <a:path w="863600" h="862330">
                <a:moveTo>
                  <a:pt x="311124" y="793749"/>
                </a:moveTo>
                <a:lnTo>
                  <a:pt x="309676" y="793749"/>
                </a:lnTo>
                <a:lnTo>
                  <a:pt x="308940" y="796289"/>
                </a:lnTo>
                <a:lnTo>
                  <a:pt x="309384" y="797559"/>
                </a:lnTo>
                <a:lnTo>
                  <a:pt x="309943" y="797559"/>
                </a:lnTo>
                <a:lnTo>
                  <a:pt x="325733" y="802639"/>
                </a:lnTo>
                <a:lnTo>
                  <a:pt x="352139" y="808989"/>
                </a:lnTo>
                <a:lnTo>
                  <a:pt x="387917" y="814069"/>
                </a:lnTo>
                <a:lnTo>
                  <a:pt x="431825" y="816609"/>
                </a:lnTo>
                <a:lnTo>
                  <a:pt x="477664" y="814069"/>
                </a:lnTo>
                <a:lnTo>
                  <a:pt x="515398" y="807719"/>
                </a:lnTo>
                <a:lnTo>
                  <a:pt x="403097" y="807719"/>
                </a:lnTo>
                <a:lnTo>
                  <a:pt x="369303" y="806449"/>
                </a:lnTo>
                <a:lnTo>
                  <a:pt x="341204" y="801369"/>
                </a:lnTo>
                <a:lnTo>
                  <a:pt x="311124" y="793749"/>
                </a:lnTo>
                <a:close/>
              </a:path>
              <a:path w="863600" h="862330">
                <a:moveTo>
                  <a:pt x="670336" y="730249"/>
                </a:moveTo>
                <a:lnTo>
                  <a:pt x="456920" y="730249"/>
                </a:lnTo>
                <a:lnTo>
                  <a:pt x="468669" y="732789"/>
                </a:lnTo>
                <a:lnTo>
                  <a:pt x="478159" y="739139"/>
                </a:lnTo>
                <a:lnTo>
                  <a:pt x="484504" y="748029"/>
                </a:lnTo>
                <a:lnTo>
                  <a:pt x="486816" y="760729"/>
                </a:lnTo>
                <a:lnTo>
                  <a:pt x="481138" y="778509"/>
                </a:lnTo>
                <a:lnTo>
                  <a:pt x="464697" y="793749"/>
                </a:lnTo>
                <a:lnTo>
                  <a:pt x="438387" y="803909"/>
                </a:lnTo>
                <a:lnTo>
                  <a:pt x="403097" y="807719"/>
                </a:lnTo>
                <a:lnTo>
                  <a:pt x="515398" y="807719"/>
                </a:lnTo>
                <a:lnTo>
                  <a:pt x="522945" y="806449"/>
                </a:lnTo>
                <a:lnTo>
                  <a:pt x="566839" y="792479"/>
                </a:lnTo>
                <a:lnTo>
                  <a:pt x="608519" y="774699"/>
                </a:lnTo>
                <a:lnTo>
                  <a:pt x="647157" y="750569"/>
                </a:lnTo>
                <a:lnTo>
                  <a:pt x="670336" y="730249"/>
                </a:lnTo>
                <a:close/>
              </a:path>
              <a:path w="863600" h="862330">
                <a:moveTo>
                  <a:pt x="69151" y="308609"/>
                </a:moveTo>
                <a:lnTo>
                  <a:pt x="65938" y="308609"/>
                </a:lnTo>
                <a:lnTo>
                  <a:pt x="62804" y="318769"/>
                </a:lnTo>
                <a:lnTo>
                  <a:pt x="56203" y="345439"/>
                </a:lnTo>
                <a:lnTo>
                  <a:pt x="49650" y="383539"/>
                </a:lnTo>
                <a:lnTo>
                  <a:pt x="46659" y="430529"/>
                </a:lnTo>
                <a:lnTo>
                  <a:pt x="49252" y="477519"/>
                </a:lnTo>
                <a:lnTo>
                  <a:pt x="57144" y="523239"/>
                </a:lnTo>
                <a:lnTo>
                  <a:pt x="70392" y="566419"/>
                </a:lnTo>
                <a:lnTo>
                  <a:pt x="89053" y="608329"/>
                </a:lnTo>
                <a:lnTo>
                  <a:pt x="113183" y="647699"/>
                </a:lnTo>
                <a:lnTo>
                  <a:pt x="142840" y="681989"/>
                </a:lnTo>
                <a:lnTo>
                  <a:pt x="178079" y="712469"/>
                </a:lnTo>
                <a:lnTo>
                  <a:pt x="218957" y="736599"/>
                </a:lnTo>
                <a:lnTo>
                  <a:pt x="265531" y="755649"/>
                </a:lnTo>
                <a:lnTo>
                  <a:pt x="309641" y="767079"/>
                </a:lnTo>
                <a:lnTo>
                  <a:pt x="352856" y="770889"/>
                </a:lnTo>
                <a:lnTo>
                  <a:pt x="393834" y="764539"/>
                </a:lnTo>
                <a:lnTo>
                  <a:pt x="418785" y="750569"/>
                </a:lnTo>
                <a:lnTo>
                  <a:pt x="436788" y="736599"/>
                </a:lnTo>
                <a:lnTo>
                  <a:pt x="456920" y="730249"/>
                </a:lnTo>
                <a:lnTo>
                  <a:pt x="670336" y="730249"/>
                </a:lnTo>
                <a:lnTo>
                  <a:pt x="681926" y="720089"/>
                </a:lnTo>
                <a:lnTo>
                  <a:pt x="711996" y="685799"/>
                </a:lnTo>
                <a:lnTo>
                  <a:pt x="729104" y="656589"/>
                </a:lnTo>
                <a:lnTo>
                  <a:pt x="263143" y="656589"/>
                </a:lnTo>
                <a:lnTo>
                  <a:pt x="232631" y="650239"/>
                </a:lnTo>
                <a:lnTo>
                  <a:pt x="210972" y="634999"/>
                </a:lnTo>
                <a:lnTo>
                  <a:pt x="198057" y="612139"/>
                </a:lnTo>
                <a:lnTo>
                  <a:pt x="193776" y="586739"/>
                </a:lnTo>
                <a:lnTo>
                  <a:pt x="196638" y="566419"/>
                </a:lnTo>
                <a:lnTo>
                  <a:pt x="204997" y="543559"/>
                </a:lnTo>
                <a:lnTo>
                  <a:pt x="218508" y="521969"/>
                </a:lnTo>
                <a:lnTo>
                  <a:pt x="236829" y="501649"/>
                </a:lnTo>
                <a:lnTo>
                  <a:pt x="255794" y="486409"/>
                </a:lnTo>
                <a:lnTo>
                  <a:pt x="104063" y="486409"/>
                </a:lnTo>
                <a:lnTo>
                  <a:pt x="84802" y="480059"/>
                </a:lnTo>
                <a:lnTo>
                  <a:pt x="69235" y="463549"/>
                </a:lnTo>
                <a:lnTo>
                  <a:pt x="58824" y="438149"/>
                </a:lnTo>
                <a:lnTo>
                  <a:pt x="55029" y="402589"/>
                </a:lnTo>
                <a:lnTo>
                  <a:pt x="57020" y="368299"/>
                </a:lnTo>
                <a:lnTo>
                  <a:pt x="61533" y="340359"/>
                </a:lnTo>
                <a:lnTo>
                  <a:pt x="66371" y="320039"/>
                </a:lnTo>
                <a:lnTo>
                  <a:pt x="69430" y="309879"/>
                </a:lnTo>
                <a:lnTo>
                  <a:pt x="69151" y="308609"/>
                </a:lnTo>
                <a:close/>
              </a:path>
              <a:path w="863600" h="862330">
                <a:moveTo>
                  <a:pt x="505955" y="372109"/>
                </a:moveTo>
                <a:lnTo>
                  <a:pt x="460943" y="403859"/>
                </a:lnTo>
                <a:lnTo>
                  <a:pt x="432506" y="420369"/>
                </a:lnTo>
                <a:lnTo>
                  <a:pt x="396176" y="441959"/>
                </a:lnTo>
                <a:lnTo>
                  <a:pt x="390972" y="500379"/>
                </a:lnTo>
                <a:lnTo>
                  <a:pt x="380377" y="551179"/>
                </a:lnTo>
                <a:lnTo>
                  <a:pt x="361213" y="593089"/>
                </a:lnTo>
                <a:lnTo>
                  <a:pt x="334762" y="626109"/>
                </a:lnTo>
                <a:lnTo>
                  <a:pt x="301810" y="647699"/>
                </a:lnTo>
                <a:lnTo>
                  <a:pt x="263143" y="656589"/>
                </a:lnTo>
                <a:lnTo>
                  <a:pt x="557390" y="656589"/>
                </a:lnTo>
                <a:lnTo>
                  <a:pt x="503138" y="643889"/>
                </a:lnTo>
                <a:lnTo>
                  <a:pt x="464245" y="613409"/>
                </a:lnTo>
                <a:lnTo>
                  <a:pt x="440825" y="571499"/>
                </a:lnTo>
                <a:lnTo>
                  <a:pt x="432993" y="524509"/>
                </a:lnTo>
                <a:lnTo>
                  <a:pt x="442732" y="468629"/>
                </a:lnTo>
                <a:lnTo>
                  <a:pt x="466043" y="427989"/>
                </a:lnTo>
                <a:lnTo>
                  <a:pt x="494067" y="401319"/>
                </a:lnTo>
                <a:lnTo>
                  <a:pt x="517944" y="387349"/>
                </a:lnTo>
                <a:lnTo>
                  <a:pt x="513156" y="383539"/>
                </a:lnTo>
                <a:lnTo>
                  <a:pt x="509536" y="378459"/>
                </a:lnTo>
                <a:lnTo>
                  <a:pt x="505955" y="372109"/>
                </a:lnTo>
                <a:close/>
              </a:path>
              <a:path w="863600" h="862330">
                <a:moveTo>
                  <a:pt x="754645" y="452119"/>
                </a:moveTo>
                <a:lnTo>
                  <a:pt x="592073" y="452119"/>
                </a:lnTo>
                <a:lnTo>
                  <a:pt x="626814" y="459739"/>
                </a:lnTo>
                <a:lnTo>
                  <a:pt x="651906" y="480059"/>
                </a:lnTo>
                <a:lnTo>
                  <a:pt x="667126" y="510539"/>
                </a:lnTo>
                <a:lnTo>
                  <a:pt x="672249" y="546099"/>
                </a:lnTo>
                <a:lnTo>
                  <a:pt x="663892" y="585469"/>
                </a:lnTo>
                <a:lnTo>
                  <a:pt x="640394" y="621029"/>
                </a:lnTo>
                <a:lnTo>
                  <a:pt x="604108" y="646429"/>
                </a:lnTo>
                <a:lnTo>
                  <a:pt x="557390" y="656589"/>
                </a:lnTo>
                <a:lnTo>
                  <a:pt x="729104" y="656589"/>
                </a:lnTo>
                <a:lnTo>
                  <a:pt x="754735" y="596899"/>
                </a:lnTo>
                <a:lnTo>
                  <a:pt x="766125" y="553719"/>
                </a:lnTo>
                <a:lnTo>
                  <a:pt x="770305" y="511809"/>
                </a:lnTo>
                <a:lnTo>
                  <a:pt x="764140" y="469899"/>
                </a:lnTo>
                <a:lnTo>
                  <a:pt x="754645" y="452119"/>
                </a:lnTo>
                <a:close/>
              </a:path>
              <a:path w="863600" h="862330">
                <a:moveTo>
                  <a:pt x="358381" y="462279"/>
                </a:moveTo>
                <a:lnTo>
                  <a:pt x="316124" y="486409"/>
                </a:lnTo>
                <a:lnTo>
                  <a:pt x="275637" y="516889"/>
                </a:lnTo>
                <a:lnTo>
                  <a:pt x="245242" y="551179"/>
                </a:lnTo>
                <a:lnTo>
                  <a:pt x="233260" y="589279"/>
                </a:lnTo>
                <a:lnTo>
                  <a:pt x="235411" y="601979"/>
                </a:lnTo>
                <a:lnTo>
                  <a:pt x="241487" y="612139"/>
                </a:lnTo>
                <a:lnTo>
                  <a:pt x="250920" y="617219"/>
                </a:lnTo>
                <a:lnTo>
                  <a:pt x="263143" y="618489"/>
                </a:lnTo>
                <a:lnTo>
                  <a:pt x="302610" y="603249"/>
                </a:lnTo>
                <a:lnTo>
                  <a:pt x="330231" y="566419"/>
                </a:lnTo>
                <a:lnTo>
                  <a:pt x="348118" y="516889"/>
                </a:lnTo>
                <a:lnTo>
                  <a:pt x="358381" y="462279"/>
                </a:lnTo>
                <a:close/>
              </a:path>
              <a:path w="863600" h="862330">
                <a:moveTo>
                  <a:pt x="553821" y="406399"/>
                </a:moveTo>
                <a:lnTo>
                  <a:pt x="530755" y="416559"/>
                </a:lnTo>
                <a:lnTo>
                  <a:pt x="505677" y="436879"/>
                </a:lnTo>
                <a:lnTo>
                  <a:pt x="485536" y="471169"/>
                </a:lnTo>
                <a:lnTo>
                  <a:pt x="477278" y="519429"/>
                </a:lnTo>
                <a:lnTo>
                  <a:pt x="483104" y="557529"/>
                </a:lnTo>
                <a:lnTo>
                  <a:pt x="499691" y="588009"/>
                </a:lnTo>
                <a:lnTo>
                  <a:pt x="525702" y="610869"/>
                </a:lnTo>
                <a:lnTo>
                  <a:pt x="559803" y="618489"/>
                </a:lnTo>
                <a:lnTo>
                  <a:pt x="587019" y="613409"/>
                </a:lnTo>
                <a:lnTo>
                  <a:pt x="609698" y="598169"/>
                </a:lnTo>
                <a:lnTo>
                  <a:pt x="625429" y="574039"/>
                </a:lnTo>
                <a:lnTo>
                  <a:pt x="625960" y="571499"/>
                </a:lnTo>
                <a:lnTo>
                  <a:pt x="562165" y="571499"/>
                </a:lnTo>
                <a:lnTo>
                  <a:pt x="545543" y="566419"/>
                </a:lnTo>
                <a:lnTo>
                  <a:pt x="532279" y="554989"/>
                </a:lnTo>
                <a:lnTo>
                  <a:pt x="523496" y="538479"/>
                </a:lnTo>
                <a:lnTo>
                  <a:pt x="520318" y="516889"/>
                </a:lnTo>
                <a:lnTo>
                  <a:pt x="525812" y="491489"/>
                </a:lnTo>
                <a:lnTo>
                  <a:pt x="540946" y="471169"/>
                </a:lnTo>
                <a:lnTo>
                  <a:pt x="563706" y="457199"/>
                </a:lnTo>
                <a:lnTo>
                  <a:pt x="592073" y="452119"/>
                </a:lnTo>
                <a:lnTo>
                  <a:pt x="754645" y="452119"/>
                </a:lnTo>
                <a:lnTo>
                  <a:pt x="750576" y="444499"/>
                </a:lnTo>
                <a:lnTo>
                  <a:pt x="737012" y="426719"/>
                </a:lnTo>
                <a:lnTo>
                  <a:pt x="731617" y="408939"/>
                </a:lnTo>
                <a:lnTo>
                  <a:pt x="588046" y="408939"/>
                </a:lnTo>
                <a:lnTo>
                  <a:pt x="564648" y="407669"/>
                </a:lnTo>
                <a:lnTo>
                  <a:pt x="553821" y="406399"/>
                </a:lnTo>
                <a:close/>
              </a:path>
              <a:path w="863600" h="862330">
                <a:moveTo>
                  <a:pt x="589686" y="487679"/>
                </a:moveTo>
                <a:lnTo>
                  <a:pt x="579133" y="488949"/>
                </a:lnTo>
                <a:lnTo>
                  <a:pt x="569807" y="494029"/>
                </a:lnTo>
                <a:lnTo>
                  <a:pt x="562972" y="502919"/>
                </a:lnTo>
                <a:lnTo>
                  <a:pt x="559892" y="513079"/>
                </a:lnTo>
                <a:lnTo>
                  <a:pt x="562202" y="527049"/>
                </a:lnTo>
                <a:lnTo>
                  <a:pt x="568820" y="537209"/>
                </a:lnTo>
                <a:lnTo>
                  <a:pt x="575733" y="546099"/>
                </a:lnTo>
                <a:lnTo>
                  <a:pt x="578929" y="554989"/>
                </a:lnTo>
                <a:lnTo>
                  <a:pt x="578929" y="566419"/>
                </a:lnTo>
                <a:lnTo>
                  <a:pt x="570560" y="571499"/>
                </a:lnTo>
                <a:lnTo>
                  <a:pt x="625960" y="571499"/>
                </a:lnTo>
                <a:lnTo>
                  <a:pt x="631799" y="543559"/>
                </a:lnTo>
                <a:lnTo>
                  <a:pt x="629255" y="523239"/>
                </a:lnTo>
                <a:lnTo>
                  <a:pt x="621506" y="505459"/>
                </a:lnTo>
                <a:lnTo>
                  <a:pt x="608375" y="492759"/>
                </a:lnTo>
                <a:lnTo>
                  <a:pt x="589686" y="487679"/>
                </a:lnTo>
                <a:close/>
              </a:path>
              <a:path w="863600" h="862330">
                <a:moveTo>
                  <a:pt x="812239" y="375919"/>
                </a:moveTo>
                <a:lnTo>
                  <a:pt x="759561" y="375919"/>
                </a:lnTo>
                <a:lnTo>
                  <a:pt x="778790" y="382269"/>
                </a:lnTo>
                <a:lnTo>
                  <a:pt x="794321" y="398779"/>
                </a:lnTo>
                <a:lnTo>
                  <a:pt x="804727" y="425449"/>
                </a:lnTo>
                <a:lnTo>
                  <a:pt x="808445" y="459739"/>
                </a:lnTo>
                <a:lnTo>
                  <a:pt x="808505" y="462279"/>
                </a:lnTo>
                <a:lnTo>
                  <a:pt x="806401" y="496569"/>
                </a:lnTo>
                <a:lnTo>
                  <a:pt x="801474" y="525779"/>
                </a:lnTo>
                <a:lnTo>
                  <a:pt x="796514" y="544829"/>
                </a:lnTo>
                <a:lnTo>
                  <a:pt x="794232" y="553719"/>
                </a:lnTo>
                <a:lnTo>
                  <a:pt x="794499" y="553719"/>
                </a:lnTo>
                <a:lnTo>
                  <a:pt x="796848" y="554989"/>
                </a:lnTo>
                <a:lnTo>
                  <a:pt x="797547" y="554989"/>
                </a:lnTo>
                <a:lnTo>
                  <a:pt x="797725" y="553719"/>
                </a:lnTo>
                <a:lnTo>
                  <a:pt x="800900" y="544829"/>
                </a:lnTo>
                <a:lnTo>
                  <a:pt x="807651" y="518159"/>
                </a:lnTo>
                <a:lnTo>
                  <a:pt x="814243" y="480059"/>
                </a:lnTo>
                <a:lnTo>
                  <a:pt x="816940" y="430529"/>
                </a:lnTo>
                <a:lnTo>
                  <a:pt x="814015" y="386079"/>
                </a:lnTo>
                <a:lnTo>
                  <a:pt x="812239" y="375919"/>
                </a:lnTo>
                <a:close/>
              </a:path>
              <a:path w="863600" h="862330">
                <a:moveTo>
                  <a:pt x="431825" y="45719"/>
                </a:moveTo>
                <a:lnTo>
                  <a:pt x="386017" y="48259"/>
                </a:lnTo>
                <a:lnTo>
                  <a:pt x="340829" y="57149"/>
                </a:lnTo>
                <a:lnTo>
                  <a:pt x="297057" y="69849"/>
                </a:lnTo>
                <a:lnTo>
                  <a:pt x="255499" y="88899"/>
                </a:lnTo>
                <a:lnTo>
                  <a:pt x="216954" y="113029"/>
                </a:lnTo>
                <a:lnTo>
                  <a:pt x="182219" y="142239"/>
                </a:lnTo>
                <a:lnTo>
                  <a:pt x="152092" y="177799"/>
                </a:lnTo>
                <a:lnTo>
                  <a:pt x="127370" y="218439"/>
                </a:lnTo>
                <a:lnTo>
                  <a:pt x="108851" y="265429"/>
                </a:lnTo>
                <a:lnTo>
                  <a:pt x="97486" y="308609"/>
                </a:lnTo>
                <a:lnTo>
                  <a:pt x="93294" y="351789"/>
                </a:lnTo>
                <a:lnTo>
                  <a:pt x="99465" y="393699"/>
                </a:lnTo>
                <a:lnTo>
                  <a:pt x="113042" y="419099"/>
                </a:lnTo>
                <a:lnTo>
                  <a:pt x="126619" y="436879"/>
                </a:lnTo>
                <a:lnTo>
                  <a:pt x="132791" y="457199"/>
                </a:lnTo>
                <a:lnTo>
                  <a:pt x="130488" y="468629"/>
                </a:lnTo>
                <a:lnTo>
                  <a:pt x="124256" y="477519"/>
                </a:lnTo>
                <a:lnTo>
                  <a:pt x="115110" y="483869"/>
                </a:lnTo>
                <a:lnTo>
                  <a:pt x="104063" y="486409"/>
                </a:lnTo>
                <a:lnTo>
                  <a:pt x="255794" y="486409"/>
                </a:lnTo>
                <a:lnTo>
                  <a:pt x="263697" y="480059"/>
                </a:lnTo>
                <a:lnTo>
                  <a:pt x="292911" y="461009"/>
                </a:lnTo>
                <a:lnTo>
                  <a:pt x="325485" y="443229"/>
                </a:lnTo>
                <a:lnTo>
                  <a:pt x="362432" y="424179"/>
                </a:lnTo>
                <a:lnTo>
                  <a:pt x="363438" y="417829"/>
                </a:lnTo>
                <a:lnTo>
                  <a:pt x="318160" y="417829"/>
                </a:lnTo>
                <a:lnTo>
                  <a:pt x="300393" y="414019"/>
                </a:lnTo>
                <a:lnTo>
                  <a:pt x="285427" y="403859"/>
                </a:lnTo>
                <a:lnTo>
                  <a:pt x="274274" y="389889"/>
                </a:lnTo>
                <a:lnTo>
                  <a:pt x="267944" y="373379"/>
                </a:lnTo>
                <a:lnTo>
                  <a:pt x="244635" y="368299"/>
                </a:lnTo>
                <a:lnTo>
                  <a:pt x="225929" y="354329"/>
                </a:lnTo>
                <a:lnTo>
                  <a:pt x="213277" y="335279"/>
                </a:lnTo>
                <a:lnTo>
                  <a:pt x="208127" y="308609"/>
                </a:lnTo>
                <a:lnTo>
                  <a:pt x="210088" y="289559"/>
                </a:lnTo>
                <a:lnTo>
                  <a:pt x="215749" y="273049"/>
                </a:lnTo>
                <a:lnTo>
                  <a:pt x="224774" y="261619"/>
                </a:lnTo>
                <a:lnTo>
                  <a:pt x="236829" y="257809"/>
                </a:lnTo>
                <a:lnTo>
                  <a:pt x="290391" y="257809"/>
                </a:lnTo>
                <a:lnTo>
                  <a:pt x="296205" y="245109"/>
                </a:lnTo>
                <a:lnTo>
                  <a:pt x="327808" y="210819"/>
                </a:lnTo>
                <a:lnTo>
                  <a:pt x="366026" y="198119"/>
                </a:lnTo>
                <a:lnTo>
                  <a:pt x="734651" y="198119"/>
                </a:lnTo>
                <a:lnTo>
                  <a:pt x="720969" y="181609"/>
                </a:lnTo>
                <a:lnTo>
                  <a:pt x="685827" y="151129"/>
                </a:lnTo>
                <a:lnTo>
                  <a:pt x="653510" y="132079"/>
                </a:lnTo>
                <a:lnTo>
                  <a:pt x="406679" y="132079"/>
                </a:lnTo>
                <a:lnTo>
                  <a:pt x="394444" y="129539"/>
                </a:lnTo>
                <a:lnTo>
                  <a:pt x="385013" y="123189"/>
                </a:lnTo>
                <a:lnTo>
                  <a:pt x="378943" y="114299"/>
                </a:lnTo>
                <a:lnTo>
                  <a:pt x="376796" y="102869"/>
                </a:lnTo>
                <a:lnTo>
                  <a:pt x="382644" y="83819"/>
                </a:lnTo>
                <a:lnTo>
                  <a:pt x="399365" y="68579"/>
                </a:lnTo>
                <a:lnTo>
                  <a:pt x="425729" y="58419"/>
                </a:lnTo>
                <a:lnTo>
                  <a:pt x="460501" y="54609"/>
                </a:lnTo>
                <a:lnTo>
                  <a:pt x="509582" y="54609"/>
                </a:lnTo>
                <a:lnTo>
                  <a:pt x="477551" y="48259"/>
                </a:lnTo>
                <a:lnTo>
                  <a:pt x="431825" y="45719"/>
                </a:lnTo>
                <a:close/>
              </a:path>
              <a:path w="863600" h="862330">
                <a:moveTo>
                  <a:pt x="366026" y="401319"/>
                </a:moveTo>
                <a:lnTo>
                  <a:pt x="355179" y="408939"/>
                </a:lnTo>
                <a:lnTo>
                  <a:pt x="342988" y="414019"/>
                </a:lnTo>
                <a:lnTo>
                  <a:pt x="330350" y="416559"/>
                </a:lnTo>
                <a:lnTo>
                  <a:pt x="318160" y="417829"/>
                </a:lnTo>
                <a:lnTo>
                  <a:pt x="363438" y="417829"/>
                </a:lnTo>
                <a:lnTo>
                  <a:pt x="363639" y="416559"/>
                </a:lnTo>
                <a:lnTo>
                  <a:pt x="364807" y="410209"/>
                </a:lnTo>
                <a:lnTo>
                  <a:pt x="366026" y="401319"/>
                </a:lnTo>
                <a:close/>
              </a:path>
              <a:path w="863600" h="862330">
                <a:moveTo>
                  <a:pt x="811129" y="369569"/>
                </a:moveTo>
                <a:lnTo>
                  <a:pt x="585444" y="369569"/>
                </a:lnTo>
                <a:lnTo>
                  <a:pt x="596825" y="370839"/>
                </a:lnTo>
                <a:lnTo>
                  <a:pt x="607968" y="373379"/>
                </a:lnTo>
                <a:lnTo>
                  <a:pt x="616605" y="379729"/>
                </a:lnTo>
                <a:lnTo>
                  <a:pt x="620471" y="388619"/>
                </a:lnTo>
                <a:lnTo>
                  <a:pt x="610994" y="403859"/>
                </a:lnTo>
                <a:lnTo>
                  <a:pt x="588046" y="408939"/>
                </a:lnTo>
                <a:lnTo>
                  <a:pt x="731617" y="408939"/>
                </a:lnTo>
                <a:lnTo>
                  <a:pt x="759561" y="375919"/>
                </a:lnTo>
                <a:lnTo>
                  <a:pt x="812239" y="375919"/>
                </a:lnTo>
                <a:lnTo>
                  <a:pt x="811129" y="369569"/>
                </a:lnTo>
                <a:close/>
              </a:path>
              <a:path w="863600" h="862330">
                <a:moveTo>
                  <a:pt x="494598" y="297179"/>
                </a:moveTo>
                <a:lnTo>
                  <a:pt x="431825" y="297179"/>
                </a:lnTo>
                <a:lnTo>
                  <a:pt x="436587" y="304799"/>
                </a:lnTo>
                <a:lnTo>
                  <a:pt x="436587" y="312419"/>
                </a:lnTo>
                <a:lnTo>
                  <a:pt x="433283" y="326389"/>
                </a:lnTo>
                <a:lnTo>
                  <a:pt x="424938" y="341629"/>
                </a:lnTo>
                <a:lnTo>
                  <a:pt x="413902" y="356869"/>
                </a:lnTo>
                <a:lnTo>
                  <a:pt x="402526" y="369569"/>
                </a:lnTo>
                <a:lnTo>
                  <a:pt x="400324" y="382269"/>
                </a:lnTo>
                <a:lnTo>
                  <a:pt x="398908" y="392429"/>
                </a:lnTo>
                <a:lnTo>
                  <a:pt x="398152" y="400049"/>
                </a:lnTo>
                <a:lnTo>
                  <a:pt x="397929" y="406399"/>
                </a:lnTo>
                <a:lnTo>
                  <a:pt x="426223" y="388619"/>
                </a:lnTo>
                <a:lnTo>
                  <a:pt x="471766" y="359409"/>
                </a:lnTo>
                <a:lnTo>
                  <a:pt x="494017" y="344169"/>
                </a:lnTo>
                <a:lnTo>
                  <a:pt x="492629" y="337819"/>
                </a:lnTo>
                <a:lnTo>
                  <a:pt x="491917" y="330199"/>
                </a:lnTo>
                <a:lnTo>
                  <a:pt x="491707" y="325119"/>
                </a:lnTo>
                <a:lnTo>
                  <a:pt x="491616" y="316229"/>
                </a:lnTo>
                <a:lnTo>
                  <a:pt x="494598" y="297179"/>
                </a:lnTo>
                <a:close/>
              </a:path>
              <a:path w="863600" h="862330">
                <a:moveTo>
                  <a:pt x="577722" y="198119"/>
                </a:moveTo>
                <a:lnTo>
                  <a:pt x="366026" y="198119"/>
                </a:lnTo>
                <a:lnTo>
                  <a:pt x="387514" y="201929"/>
                </a:lnTo>
                <a:lnTo>
                  <a:pt x="399807" y="212089"/>
                </a:lnTo>
                <a:lnTo>
                  <a:pt x="405372" y="224789"/>
                </a:lnTo>
                <a:lnTo>
                  <a:pt x="406679" y="236219"/>
                </a:lnTo>
                <a:lnTo>
                  <a:pt x="397186" y="278129"/>
                </a:lnTo>
                <a:lnTo>
                  <a:pt x="372891" y="318769"/>
                </a:lnTo>
                <a:lnTo>
                  <a:pt x="340071" y="350519"/>
                </a:lnTo>
                <a:lnTo>
                  <a:pt x="305003" y="369569"/>
                </a:lnTo>
                <a:lnTo>
                  <a:pt x="306676" y="374649"/>
                </a:lnTo>
                <a:lnTo>
                  <a:pt x="310245" y="380999"/>
                </a:lnTo>
                <a:lnTo>
                  <a:pt x="316276" y="386079"/>
                </a:lnTo>
                <a:lnTo>
                  <a:pt x="325335" y="388619"/>
                </a:lnTo>
                <a:lnTo>
                  <a:pt x="339247" y="384809"/>
                </a:lnTo>
                <a:lnTo>
                  <a:pt x="353153" y="378459"/>
                </a:lnTo>
                <a:lnTo>
                  <a:pt x="365714" y="368299"/>
                </a:lnTo>
                <a:lnTo>
                  <a:pt x="375589" y="358139"/>
                </a:lnTo>
                <a:lnTo>
                  <a:pt x="381533" y="337819"/>
                </a:lnTo>
                <a:lnTo>
                  <a:pt x="391733" y="318769"/>
                </a:lnTo>
                <a:lnTo>
                  <a:pt x="405516" y="303529"/>
                </a:lnTo>
                <a:lnTo>
                  <a:pt x="422211" y="297179"/>
                </a:lnTo>
                <a:lnTo>
                  <a:pt x="494598" y="297179"/>
                </a:lnTo>
                <a:lnTo>
                  <a:pt x="498175" y="274319"/>
                </a:lnTo>
                <a:lnTo>
                  <a:pt x="516281" y="236219"/>
                </a:lnTo>
                <a:lnTo>
                  <a:pt x="543582" y="208279"/>
                </a:lnTo>
                <a:lnTo>
                  <a:pt x="577722" y="198119"/>
                </a:lnTo>
                <a:close/>
              </a:path>
              <a:path w="863600" h="862330">
                <a:moveTo>
                  <a:pt x="734651" y="198119"/>
                </a:moveTo>
                <a:lnTo>
                  <a:pt x="577722" y="198119"/>
                </a:lnTo>
                <a:lnTo>
                  <a:pt x="595870" y="200659"/>
                </a:lnTo>
                <a:lnTo>
                  <a:pt x="608974" y="209549"/>
                </a:lnTo>
                <a:lnTo>
                  <a:pt x="616920" y="223519"/>
                </a:lnTo>
                <a:lnTo>
                  <a:pt x="619594" y="238759"/>
                </a:lnTo>
                <a:lnTo>
                  <a:pt x="613409" y="267969"/>
                </a:lnTo>
                <a:lnTo>
                  <a:pt x="596123" y="297179"/>
                </a:lnTo>
                <a:lnTo>
                  <a:pt x="569644" y="325119"/>
                </a:lnTo>
                <a:lnTo>
                  <a:pt x="535876" y="351789"/>
                </a:lnTo>
                <a:lnTo>
                  <a:pt x="538983" y="359409"/>
                </a:lnTo>
                <a:lnTo>
                  <a:pt x="542939" y="365759"/>
                </a:lnTo>
                <a:lnTo>
                  <a:pt x="547783" y="370839"/>
                </a:lnTo>
                <a:lnTo>
                  <a:pt x="553554" y="374649"/>
                </a:lnTo>
                <a:lnTo>
                  <a:pt x="556303" y="373379"/>
                </a:lnTo>
                <a:lnTo>
                  <a:pt x="563541" y="370839"/>
                </a:lnTo>
                <a:lnTo>
                  <a:pt x="573759" y="369569"/>
                </a:lnTo>
                <a:lnTo>
                  <a:pt x="811129" y="369569"/>
                </a:lnTo>
                <a:lnTo>
                  <a:pt x="806024" y="340359"/>
                </a:lnTo>
                <a:lnTo>
                  <a:pt x="792845" y="297179"/>
                </a:lnTo>
                <a:lnTo>
                  <a:pt x="774356" y="255269"/>
                </a:lnTo>
                <a:lnTo>
                  <a:pt x="750438" y="217169"/>
                </a:lnTo>
                <a:lnTo>
                  <a:pt x="734651" y="198119"/>
                </a:lnTo>
                <a:close/>
              </a:path>
              <a:path w="863600" h="862330">
                <a:moveTo>
                  <a:pt x="290391" y="257809"/>
                </a:moveTo>
                <a:lnTo>
                  <a:pt x="244017" y="257809"/>
                </a:lnTo>
                <a:lnTo>
                  <a:pt x="246405" y="264159"/>
                </a:lnTo>
                <a:lnTo>
                  <a:pt x="246405" y="267969"/>
                </a:lnTo>
                <a:lnTo>
                  <a:pt x="245472" y="274319"/>
                </a:lnTo>
                <a:lnTo>
                  <a:pt x="243420" y="281939"/>
                </a:lnTo>
                <a:lnTo>
                  <a:pt x="241369" y="293369"/>
                </a:lnTo>
                <a:lnTo>
                  <a:pt x="254559" y="336549"/>
                </a:lnTo>
                <a:lnTo>
                  <a:pt x="266750" y="340359"/>
                </a:lnTo>
                <a:lnTo>
                  <a:pt x="274693" y="292099"/>
                </a:lnTo>
                <a:lnTo>
                  <a:pt x="290391" y="257809"/>
                </a:lnTo>
                <a:close/>
              </a:path>
              <a:path w="863600" h="862330">
                <a:moveTo>
                  <a:pt x="365404" y="229869"/>
                </a:moveTo>
                <a:lnTo>
                  <a:pt x="345544" y="237489"/>
                </a:lnTo>
                <a:lnTo>
                  <a:pt x="325081" y="265429"/>
                </a:lnTo>
                <a:lnTo>
                  <a:pt x="309086" y="302259"/>
                </a:lnTo>
                <a:lnTo>
                  <a:pt x="302628" y="336549"/>
                </a:lnTo>
                <a:lnTo>
                  <a:pt x="333037" y="312419"/>
                </a:lnTo>
                <a:lnTo>
                  <a:pt x="359348" y="279399"/>
                </a:lnTo>
                <a:lnTo>
                  <a:pt x="372992" y="247649"/>
                </a:lnTo>
                <a:lnTo>
                  <a:pt x="365404" y="229869"/>
                </a:lnTo>
                <a:close/>
              </a:path>
              <a:path w="863600" h="862330">
                <a:moveTo>
                  <a:pt x="580034" y="231139"/>
                </a:moveTo>
                <a:lnTo>
                  <a:pt x="564355" y="233679"/>
                </a:lnTo>
                <a:lnTo>
                  <a:pt x="547555" y="252729"/>
                </a:lnTo>
                <a:lnTo>
                  <a:pt x="534159" y="283209"/>
                </a:lnTo>
                <a:lnTo>
                  <a:pt x="528688" y="318769"/>
                </a:lnTo>
                <a:lnTo>
                  <a:pt x="554758" y="293369"/>
                </a:lnTo>
                <a:lnTo>
                  <a:pt x="575568" y="266699"/>
                </a:lnTo>
                <a:lnTo>
                  <a:pt x="585775" y="245109"/>
                </a:lnTo>
                <a:lnTo>
                  <a:pt x="580034" y="231139"/>
                </a:lnTo>
                <a:close/>
              </a:path>
              <a:path w="863600" h="862330">
                <a:moveTo>
                  <a:pt x="510743" y="92709"/>
                </a:moveTo>
                <a:lnTo>
                  <a:pt x="469772" y="99059"/>
                </a:lnTo>
                <a:lnTo>
                  <a:pt x="444823" y="111759"/>
                </a:lnTo>
                <a:lnTo>
                  <a:pt x="426818" y="125729"/>
                </a:lnTo>
                <a:lnTo>
                  <a:pt x="406679" y="132079"/>
                </a:lnTo>
                <a:lnTo>
                  <a:pt x="653510" y="132079"/>
                </a:lnTo>
                <a:lnTo>
                  <a:pt x="644892" y="126999"/>
                </a:lnTo>
                <a:lnTo>
                  <a:pt x="598042" y="107949"/>
                </a:lnTo>
                <a:lnTo>
                  <a:pt x="575495" y="101599"/>
                </a:lnTo>
                <a:lnTo>
                  <a:pt x="553950" y="96519"/>
                </a:lnTo>
                <a:lnTo>
                  <a:pt x="532625" y="93979"/>
                </a:lnTo>
                <a:lnTo>
                  <a:pt x="510743" y="92709"/>
                </a:lnTo>
                <a:close/>
              </a:path>
              <a:path w="863600" h="862330">
                <a:moveTo>
                  <a:pt x="509582" y="54609"/>
                </a:moveTo>
                <a:lnTo>
                  <a:pt x="460501" y="54609"/>
                </a:lnTo>
                <a:lnTo>
                  <a:pt x="498024" y="57149"/>
                </a:lnTo>
                <a:lnTo>
                  <a:pt x="526945" y="62229"/>
                </a:lnTo>
                <a:lnTo>
                  <a:pt x="545669" y="67309"/>
                </a:lnTo>
                <a:lnTo>
                  <a:pt x="552602" y="69849"/>
                </a:lnTo>
                <a:lnTo>
                  <a:pt x="553732" y="69849"/>
                </a:lnTo>
                <a:lnTo>
                  <a:pt x="554608" y="67309"/>
                </a:lnTo>
                <a:lnTo>
                  <a:pt x="554189" y="66039"/>
                </a:lnTo>
                <a:lnTo>
                  <a:pt x="553821" y="66039"/>
                </a:lnTo>
                <a:lnTo>
                  <a:pt x="542842" y="62229"/>
                </a:lnTo>
                <a:lnTo>
                  <a:pt x="515988" y="55879"/>
                </a:lnTo>
                <a:lnTo>
                  <a:pt x="509582" y="54609"/>
                </a:lnTo>
                <a:close/>
              </a:path>
            </a:pathLst>
          </a:custGeom>
          <a:solidFill>
            <a:srgbClr val="FFFFFF"/>
          </a:solidFill>
        </p:spPr>
        <p:txBody>
          <a:bodyPr wrap="square" lIns="0" tIns="0" rIns="0" bIns="0" rtlCol="0"/>
          <a:lstStyle/>
          <a:p>
            <a:endParaRPr sz="1266">
              <a:solidFill>
                <a:srgbClr val="1E4191"/>
              </a:solidFill>
              <a:latin typeface="GE Inspira Pitch"/>
            </a:endParaRPr>
          </a:p>
        </p:txBody>
      </p:sp>
      <p:sp>
        <p:nvSpPr>
          <p:cNvPr id="2" name="Slide Number Placeholder 1"/>
          <p:cNvSpPr>
            <a:spLocks noGrp="1"/>
          </p:cNvSpPr>
          <p:nvPr>
            <p:ph type="sldNum" sz="quarter" idx="14"/>
          </p:nvPr>
        </p:nvSpPr>
        <p:spPr/>
        <p:txBody>
          <a:bodyPr/>
          <a:lstStyle/>
          <a:p>
            <a:pPr>
              <a:defRPr/>
            </a:pPr>
            <a:fld id="{A85E9118-4525-4620-91B5-75B9750E007A}" type="slidenum">
              <a:rPr lang="en-US" smtClean="0"/>
              <a:pPr>
                <a:defRPr/>
              </a:pPr>
              <a:t>8</a:t>
            </a:fld>
            <a:endParaRPr lang="en-US" dirty="0"/>
          </a:p>
        </p:txBody>
      </p:sp>
      <p:sp>
        <p:nvSpPr>
          <p:cNvPr id="4" name="Title 1"/>
          <p:cNvSpPr txBox="1">
            <a:spLocks/>
          </p:cNvSpPr>
          <p:nvPr/>
        </p:nvSpPr>
        <p:spPr>
          <a:xfrm>
            <a:off x="1718930" y="101448"/>
            <a:ext cx="8436864" cy="530352"/>
          </a:xfrm>
          <a:prstGeom prst="rect">
            <a:avLst/>
          </a:prstGeom>
        </p:spPr>
        <p:txBody>
          <a:bodyPr/>
          <a:lstStyle>
            <a:lvl1pPr algn="ctr" defTabSz="914400" rtl="0" eaLnBrk="1" latinLnBrk="0" hangingPunct="1">
              <a:spcBef>
                <a:spcPct val="0"/>
              </a:spcBef>
              <a:buNone/>
              <a:defRPr sz="2400" b="1" kern="1200">
                <a:solidFill>
                  <a:schemeClr val="tx1"/>
                </a:solidFill>
                <a:latin typeface="+mn-lt"/>
                <a:ea typeface="+mj-ea"/>
                <a:cs typeface="+mj-cs"/>
              </a:defRPr>
            </a:lvl1pPr>
          </a:lstStyle>
          <a:p>
            <a:r>
              <a:rPr lang="en-US" sz="4000" dirty="0">
                <a:solidFill>
                  <a:schemeClr val="bg1"/>
                </a:solidFill>
                <a:latin typeface="+mj-lt"/>
              </a:rPr>
              <a:t>Benefits</a:t>
            </a:r>
          </a:p>
        </p:txBody>
      </p:sp>
      <p:pic>
        <p:nvPicPr>
          <p:cNvPr id="6" name="Picture 3"/>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flipH="1">
            <a:off x="8659368" y="1463040"/>
            <a:ext cx="3361384" cy="3661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Straight Connector 7"/>
          <p:cNvCxnSpPr/>
          <p:nvPr/>
        </p:nvCxnSpPr>
        <p:spPr>
          <a:xfrm>
            <a:off x="1524000" y="1066797"/>
            <a:ext cx="8011886" cy="0"/>
          </a:xfrm>
          <a:prstGeom prst="line">
            <a:avLst/>
          </a:prstGeom>
          <a:ln w="19050">
            <a:solidFill>
              <a:srgbClr val="00B0F0"/>
            </a:solidFill>
            <a:tailEnd type="diamond"/>
          </a:ln>
        </p:spPr>
        <p:style>
          <a:lnRef idx="1">
            <a:schemeClr val="accent1"/>
          </a:lnRef>
          <a:fillRef idx="0">
            <a:schemeClr val="accent1"/>
          </a:fillRef>
          <a:effectRef idx="0">
            <a:schemeClr val="accent1"/>
          </a:effectRef>
          <a:fontRef idx="minor">
            <a:schemeClr val="tx1"/>
          </a:fontRef>
        </p:style>
      </p:cxnSp>
      <p:sp>
        <p:nvSpPr>
          <p:cNvPr id="11" name="TextBox 6"/>
          <p:cNvSpPr txBox="1"/>
          <p:nvPr/>
        </p:nvSpPr>
        <p:spPr>
          <a:xfrm>
            <a:off x="1524000" y="1122848"/>
            <a:ext cx="6420219" cy="3801041"/>
          </a:xfrm>
          <a:prstGeom prst="rect">
            <a:avLst/>
          </a:prstGeom>
          <a:noFill/>
        </p:spPr>
        <p:txBody>
          <a:bodyPr wrap="square"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spcBef>
                <a:spcPts val="500"/>
              </a:spcBef>
              <a:spcAft>
                <a:spcPts val="500"/>
              </a:spcAft>
              <a:buFont typeface="Wingdings" panose="05000000000000000000" pitchFamily="2" charset="2"/>
              <a:buChar char="§"/>
            </a:pPr>
            <a:r>
              <a:rPr lang="en-US" sz="1600" dirty="0" err="1"/>
              <a:t>Predix</a:t>
            </a:r>
            <a:r>
              <a:rPr lang="en-US" sz="1600" dirty="0"/>
              <a:t> represents a huge growth opportunity for GE (internal expectations set at $6B revenue potential for </a:t>
            </a:r>
            <a:r>
              <a:rPr lang="en-US" sz="1600" dirty="0" err="1"/>
              <a:t>Predix</a:t>
            </a:r>
            <a:r>
              <a:rPr lang="en-US" sz="1600" dirty="0"/>
              <a:t> in </a:t>
            </a:r>
            <a:r>
              <a:rPr lang="en-US" sz="1600" dirty="0" err="1"/>
              <a:t>forseeable</a:t>
            </a:r>
            <a:r>
              <a:rPr lang="en-US" sz="1600" dirty="0"/>
              <a:t> future)</a:t>
            </a:r>
          </a:p>
          <a:p>
            <a:pPr marL="285750" indent="-285750">
              <a:lnSpc>
                <a:spcPct val="150000"/>
              </a:lnSpc>
              <a:spcBef>
                <a:spcPts val="500"/>
              </a:spcBef>
              <a:spcAft>
                <a:spcPts val="500"/>
              </a:spcAft>
              <a:buFont typeface="Wingdings" panose="05000000000000000000" pitchFamily="2" charset="2"/>
              <a:buChar char="§"/>
            </a:pPr>
            <a:r>
              <a:rPr lang="en-US" sz="1600" dirty="0"/>
              <a:t>Avoids duplication of costs: no need to first move to public cloud (AWS IaaS) only to turn around and spend more money just to then migrate onto Predix (private cloud PaaS) [</a:t>
            </a:r>
            <a:r>
              <a:rPr lang="en-US" sz="1600" dirty="0">
                <a:solidFill>
                  <a:srgbClr val="FF0000"/>
                </a:solidFill>
              </a:rPr>
              <a:t>NOTE: MAKE CONSISTENT WITH MIGRATION STRATEGY]</a:t>
            </a:r>
            <a:endParaRPr lang="en-US" sz="1600" dirty="0"/>
          </a:p>
          <a:p>
            <a:pPr marL="285750" indent="-285750">
              <a:lnSpc>
                <a:spcPct val="150000"/>
              </a:lnSpc>
              <a:spcBef>
                <a:spcPts val="500"/>
              </a:spcBef>
              <a:spcAft>
                <a:spcPts val="500"/>
              </a:spcAft>
              <a:buFont typeface="Wingdings" panose="05000000000000000000" pitchFamily="2" charset="2"/>
              <a:buChar char="§"/>
            </a:pPr>
            <a:endParaRPr lang="en-US" sz="1600" dirty="0"/>
          </a:p>
          <a:p>
            <a:pPr marL="285750" indent="-285750">
              <a:lnSpc>
                <a:spcPct val="150000"/>
              </a:lnSpc>
              <a:spcBef>
                <a:spcPts val="500"/>
              </a:spcBef>
              <a:spcAft>
                <a:spcPts val="500"/>
              </a:spcAft>
              <a:buFont typeface="Wingdings" panose="05000000000000000000" pitchFamily="2" charset="2"/>
              <a:buChar char="§"/>
            </a:pPr>
            <a:endParaRPr lang="en-US" sz="1600" dirty="0"/>
          </a:p>
        </p:txBody>
      </p:sp>
    </p:spTree>
    <p:extLst>
      <p:ext uri="{BB962C8B-B14F-4D97-AF65-F5344CB8AC3E}">
        <p14:creationId xmlns:p14="http://schemas.microsoft.com/office/powerpoint/2010/main" val="285424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UST Global 6D Federated Delivery Approach</a:t>
            </a:r>
          </a:p>
        </p:txBody>
      </p:sp>
      <p:grpSp>
        <p:nvGrpSpPr>
          <p:cNvPr id="3" name="Group 2"/>
          <p:cNvGrpSpPr/>
          <p:nvPr/>
        </p:nvGrpSpPr>
        <p:grpSpPr>
          <a:xfrm>
            <a:off x="1881440" y="1371600"/>
            <a:ext cx="8377294" cy="489600"/>
            <a:chOff x="385703" y="1371600"/>
            <a:chExt cx="8377294" cy="489600"/>
          </a:xfrm>
        </p:grpSpPr>
        <p:sp>
          <p:nvSpPr>
            <p:cNvPr id="9" name="Freeform 8"/>
            <p:cNvSpPr/>
            <p:nvPr/>
          </p:nvSpPr>
          <p:spPr>
            <a:xfrm>
              <a:off x="385703" y="1371600"/>
              <a:ext cx="1250342" cy="489600"/>
            </a:xfrm>
            <a:custGeom>
              <a:avLst/>
              <a:gdLst>
                <a:gd name="connsiteX0" fmla="*/ 0 w 1250342"/>
                <a:gd name="connsiteY0" fmla="*/ 0 h 489600"/>
                <a:gd name="connsiteX1" fmla="*/ 1250342 w 1250342"/>
                <a:gd name="connsiteY1" fmla="*/ 0 h 489600"/>
                <a:gd name="connsiteX2" fmla="*/ 1250342 w 1250342"/>
                <a:gd name="connsiteY2" fmla="*/ 489600 h 489600"/>
                <a:gd name="connsiteX3" fmla="*/ 0 w 1250342"/>
                <a:gd name="connsiteY3" fmla="*/ 489600 h 489600"/>
                <a:gd name="connsiteX4" fmla="*/ 0 w 1250342"/>
                <a:gd name="connsiteY4" fmla="*/ 0 h 48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342" h="489600">
                  <a:moveTo>
                    <a:pt x="0" y="0"/>
                  </a:moveTo>
                  <a:lnTo>
                    <a:pt x="1250342" y="0"/>
                  </a:lnTo>
                  <a:lnTo>
                    <a:pt x="1250342" y="489600"/>
                  </a:lnTo>
                  <a:lnTo>
                    <a:pt x="0" y="489600"/>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0904" tIns="69088" rIns="120904" bIns="69088" numCol="1" spcCol="1270" anchor="ctr" anchorCtr="0">
              <a:noAutofit/>
            </a:bodyPr>
            <a:lstStyle/>
            <a:p>
              <a:pPr algn="ctr" defTabSz="755650">
                <a:lnSpc>
                  <a:spcPct val="90000"/>
                </a:lnSpc>
                <a:spcBef>
                  <a:spcPct val="0"/>
                </a:spcBef>
                <a:spcAft>
                  <a:spcPct val="35000"/>
                </a:spcAft>
              </a:pPr>
              <a:r>
                <a:rPr lang="en-US" sz="1700" dirty="0"/>
                <a:t>Define</a:t>
              </a:r>
            </a:p>
          </p:txBody>
        </p:sp>
        <p:sp>
          <p:nvSpPr>
            <p:cNvPr id="13" name="Freeform 12"/>
            <p:cNvSpPr/>
            <p:nvPr/>
          </p:nvSpPr>
          <p:spPr>
            <a:xfrm>
              <a:off x="1811094" y="1371600"/>
              <a:ext cx="1250342" cy="489600"/>
            </a:xfrm>
            <a:custGeom>
              <a:avLst/>
              <a:gdLst>
                <a:gd name="connsiteX0" fmla="*/ 0 w 1250342"/>
                <a:gd name="connsiteY0" fmla="*/ 0 h 489600"/>
                <a:gd name="connsiteX1" fmla="*/ 1250342 w 1250342"/>
                <a:gd name="connsiteY1" fmla="*/ 0 h 489600"/>
                <a:gd name="connsiteX2" fmla="*/ 1250342 w 1250342"/>
                <a:gd name="connsiteY2" fmla="*/ 489600 h 489600"/>
                <a:gd name="connsiteX3" fmla="*/ 0 w 1250342"/>
                <a:gd name="connsiteY3" fmla="*/ 489600 h 489600"/>
                <a:gd name="connsiteX4" fmla="*/ 0 w 1250342"/>
                <a:gd name="connsiteY4" fmla="*/ 0 h 48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342" h="489600">
                  <a:moveTo>
                    <a:pt x="0" y="0"/>
                  </a:moveTo>
                  <a:lnTo>
                    <a:pt x="1250342" y="0"/>
                  </a:lnTo>
                  <a:lnTo>
                    <a:pt x="1250342" y="489600"/>
                  </a:lnTo>
                  <a:lnTo>
                    <a:pt x="0" y="489600"/>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0904" tIns="69088" rIns="120904" bIns="69088" numCol="1" spcCol="1270" anchor="ctr" anchorCtr="0">
              <a:noAutofit/>
            </a:bodyPr>
            <a:lstStyle/>
            <a:p>
              <a:pPr algn="ctr" defTabSz="755650">
                <a:lnSpc>
                  <a:spcPct val="90000"/>
                </a:lnSpc>
                <a:spcBef>
                  <a:spcPct val="0"/>
                </a:spcBef>
                <a:spcAft>
                  <a:spcPct val="35000"/>
                </a:spcAft>
              </a:pPr>
              <a:r>
                <a:rPr lang="en-US" sz="1700"/>
                <a:t>Develop</a:t>
              </a:r>
            </a:p>
          </p:txBody>
        </p:sp>
        <p:sp>
          <p:nvSpPr>
            <p:cNvPr id="21" name="Freeform 20"/>
            <p:cNvSpPr/>
            <p:nvPr/>
          </p:nvSpPr>
          <p:spPr>
            <a:xfrm>
              <a:off x="3236484" y="1371600"/>
              <a:ext cx="1250342" cy="489600"/>
            </a:xfrm>
            <a:custGeom>
              <a:avLst/>
              <a:gdLst>
                <a:gd name="connsiteX0" fmla="*/ 0 w 1250342"/>
                <a:gd name="connsiteY0" fmla="*/ 0 h 489600"/>
                <a:gd name="connsiteX1" fmla="*/ 1250342 w 1250342"/>
                <a:gd name="connsiteY1" fmla="*/ 0 h 489600"/>
                <a:gd name="connsiteX2" fmla="*/ 1250342 w 1250342"/>
                <a:gd name="connsiteY2" fmla="*/ 489600 h 489600"/>
                <a:gd name="connsiteX3" fmla="*/ 0 w 1250342"/>
                <a:gd name="connsiteY3" fmla="*/ 489600 h 489600"/>
                <a:gd name="connsiteX4" fmla="*/ 0 w 1250342"/>
                <a:gd name="connsiteY4" fmla="*/ 0 h 48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342" h="489600">
                  <a:moveTo>
                    <a:pt x="0" y="0"/>
                  </a:moveTo>
                  <a:lnTo>
                    <a:pt x="1250342" y="0"/>
                  </a:lnTo>
                  <a:lnTo>
                    <a:pt x="1250342" y="489600"/>
                  </a:lnTo>
                  <a:lnTo>
                    <a:pt x="0" y="489600"/>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0904" tIns="69088" rIns="120904" bIns="69088" numCol="1" spcCol="1270" anchor="ctr" anchorCtr="0">
              <a:noAutofit/>
            </a:bodyPr>
            <a:lstStyle/>
            <a:p>
              <a:pPr algn="ctr" defTabSz="755650">
                <a:lnSpc>
                  <a:spcPct val="90000"/>
                </a:lnSpc>
                <a:spcBef>
                  <a:spcPct val="0"/>
                </a:spcBef>
                <a:spcAft>
                  <a:spcPct val="35000"/>
                </a:spcAft>
              </a:pPr>
              <a:r>
                <a:rPr lang="en-US" sz="1700"/>
                <a:t>Describe</a:t>
              </a:r>
            </a:p>
          </p:txBody>
        </p:sp>
        <p:sp>
          <p:nvSpPr>
            <p:cNvPr id="29" name="Freeform 28"/>
            <p:cNvSpPr/>
            <p:nvPr/>
          </p:nvSpPr>
          <p:spPr>
            <a:xfrm>
              <a:off x="4661874" y="1371600"/>
              <a:ext cx="1250342" cy="489600"/>
            </a:xfrm>
            <a:custGeom>
              <a:avLst/>
              <a:gdLst>
                <a:gd name="connsiteX0" fmla="*/ 0 w 1250342"/>
                <a:gd name="connsiteY0" fmla="*/ 0 h 489600"/>
                <a:gd name="connsiteX1" fmla="*/ 1250342 w 1250342"/>
                <a:gd name="connsiteY1" fmla="*/ 0 h 489600"/>
                <a:gd name="connsiteX2" fmla="*/ 1250342 w 1250342"/>
                <a:gd name="connsiteY2" fmla="*/ 489600 h 489600"/>
                <a:gd name="connsiteX3" fmla="*/ 0 w 1250342"/>
                <a:gd name="connsiteY3" fmla="*/ 489600 h 489600"/>
                <a:gd name="connsiteX4" fmla="*/ 0 w 1250342"/>
                <a:gd name="connsiteY4" fmla="*/ 0 h 48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342" h="489600">
                  <a:moveTo>
                    <a:pt x="0" y="0"/>
                  </a:moveTo>
                  <a:lnTo>
                    <a:pt x="1250342" y="0"/>
                  </a:lnTo>
                  <a:lnTo>
                    <a:pt x="1250342" y="489600"/>
                  </a:lnTo>
                  <a:lnTo>
                    <a:pt x="0" y="489600"/>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0904" tIns="69088" rIns="120904" bIns="69088" numCol="1" spcCol="1270" anchor="ctr" anchorCtr="0">
              <a:noAutofit/>
            </a:bodyPr>
            <a:lstStyle/>
            <a:p>
              <a:pPr algn="ctr" defTabSz="755650">
                <a:lnSpc>
                  <a:spcPct val="90000"/>
                </a:lnSpc>
                <a:spcBef>
                  <a:spcPct val="0"/>
                </a:spcBef>
                <a:spcAft>
                  <a:spcPct val="35000"/>
                </a:spcAft>
              </a:pPr>
              <a:r>
                <a:rPr lang="en-US" sz="1700"/>
                <a:t>Deploy</a:t>
              </a:r>
            </a:p>
          </p:txBody>
        </p:sp>
        <p:sp>
          <p:nvSpPr>
            <p:cNvPr id="31" name="Freeform 30"/>
            <p:cNvSpPr/>
            <p:nvPr/>
          </p:nvSpPr>
          <p:spPr>
            <a:xfrm>
              <a:off x="6087264" y="1371600"/>
              <a:ext cx="1250342" cy="489600"/>
            </a:xfrm>
            <a:custGeom>
              <a:avLst/>
              <a:gdLst>
                <a:gd name="connsiteX0" fmla="*/ 0 w 1250342"/>
                <a:gd name="connsiteY0" fmla="*/ 0 h 489600"/>
                <a:gd name="connsiteX1" fmla="*/ 1250342 w 1250342"/>
                <a:gd name="connsiteY1" fmla="*/ 0 h 489600"/>
                <a:gd name="connsiteX2" fmla="*/ 1250342 w 1250342"/>
                <a:gd name="connsiteY2" fmla="*/ 489600 h 489600"/>
                <a:gd name="connsiteX3" fmla="*/ 0 w 1250342"/>
                <a:gd name="connsiteY3" fmla="*/ 489600 h 489600"/>
                <a:gd name="connsiteX4" fmla="*/ 0 w 1250342"/>
                <a:gd name="connsiteY4" fmla="*/ 0 h 48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342" h="489600">
                  <a:moveTo>
                    <a:pt x="0" y="0"/>
                  </a:moveTo>
                  <a:lnTo>
                    <a:pt x="1250342" y="0"/>
                  </a:lnTo>
                  <a:lnTo>
                    <a:pt x="1250342" y="489600"/>
                  </a:lnTo>
                  <a:lnTo>
                    <a:pt x="0" y="489600"/>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0904" tIns="69088" rIns="120904" bIns="69088" numCol="1" spcCol="1270" anchor="ctr" anchorCtr="0">
              <a:noAutofit/>
            </a:bodyPr>
            <a:lstStyle/>
            <a:p>
              <a:pPr algn="ctr" defTabSz="755650">
                <a:lnSpc>
                  <a:spcPct val="90000"/>
                </a:lnSpc>
                <a:spcBef>
                  <a:spcPct val="0"/>
                </a:spcBef>
                <a:spcAft>
                  <a:spcPct val="35000"/>
                </a:spcAft>
              </a:pPr>
              <a:r>
                <a:rPr lang="en-US" sz="1700" dirty="0"/>
                <a:t>Discover</a:t>
              </a:r>
            </a:p>
          </p:txBody>
        </p:sp>
        <p:sp>
          <p:nvSpPr>
            <p:cNvPr id="33" name="Freeform 32"/>
            <p:cNvSpPr/>
            <p:nvPr/>
          </p:nvSpPr>
          <p:spPr>
            <a:xfrm>
              <a:off x="7512655" y="1371600"/>
              <a:ext cx="1250342" cy="489600"/>
            </a:xfrm>
            <a:custGeom>
              <a:avLst/>
              <a:gdLst>
                <a:gd name="connsiteX0" fmla="*/ 0 w 1250342"/>
                <a:gd name="connsiteY0" fmla="*/ 0 h 489600"/>
                <a:gd name="connsiteX1" fmla="*/ 1250342 w 1250342"/>
                <a:gd name="connsiteY1" fmla="*/ 0 h 489600"/>
                <a:gd name="connsiteX2" fmla="*/ 1250342 w 1250342"/>
                <a:gd name="connsiteY2" fmla="*/ 489600 h 489600"/>
                <a:gd name="connsiteX3" fmla="*/ 0 w 1250342"/>
                <a:gd name="connsiteY3" fmla="*/ 489600 h 489600"/>
                <a:gd name="connsiteX4" fmla="*/ 0 w 1250342"/>
                <a:gd name="connsiteY4" fmla="*/ 0 h 48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342" h="489600">
                  <a:moveTo>
                    <a:pt x="0" y="0"/>
                  </a:moveTo>
                  <a:lnTo>
                    <a:pt x="1250342" y="0"/>
                  </a:lnTo>
                  <a:lnTo>
                    <a:pt x="1250342" y="489600"/>
                  </a:lnTo>
                  <a:lnTo>
                    <a:pt x="0" y="489600"/>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0904" tIns="69088" rIns="120904" bIns="69088" numCol="1" spcCol="1270" anchor="ctr" anchorCtr="0">
              <a:noAutofit/>
            </a:bodyPr>
            <a:lstStyle/>
            <a:p>
              <a:pPr algn="ctr" defTabSz="755650">
                <a:lnSpc>
                  <a:spcPct val="90000"/>
                </a:lnSpc>
                <a:spcBef>
                  <a:spcPct val="0"/>
                </a:spcBef>
                <a:spcAft>
                  <a:spcPct val="35000"/>
                </a:spcAft>
              </a:pPr>
              <a:r>
                <a:rPr lang="en-US" sz="1700"/>
                <a:t>Direct</a:t>
              </a:r>
            </a:p>
          </p:txBody>
        </p:sp>
      </p:grpSp>
      <p:sp>
        <p:nvSpPr>
          <p:cNvPr id="4" name="Text Placeholder 3"/>
          <p:cNvSpPr>
            <a:spLocks noGrp="1"/>
          </p:cNvSpPr>
          <p:nvPr>
            <p:ph type="body" sz="quarter" idx="13"/>
          </p:nvPr>
        </p:nvSpPr>
        <p:spPr/>
        <p:txBody>
          <a:bodyPr/>
          <a:lstStyle/>
          <a:p>
            <a:r>
              <a:rPr lang="en-US" dirty="0">
                <a:latin typeface="Calibri" pitchFamily="34" charset="0"/>
              </a:rPr>
              <a:t>Federated Delivery Approach</a:t>
            </a:r>
          </a:p>
        </p:txBody>
      </p:sp>
      <p:sp>
        <p:nvSpPr>
          <p:cNvPr id="5" name="Slide Number Placeholder 4"/>
          <p:cNvSpPr>
            <a:spLocks noGrp="1"/>
          </p:cNvSpPr>
          <p:nvPr>
            <p:ph type="sldNum" sz="quarter" idx="14"/>
          </p:nvPr>
        </p:nvSpPr>
        <p:spPr/>
        <p:txBody>
          <a:bodyPr/>
          <a:lstStyle/>
          <a:p>
            <a:pPr>
              <a:defRPr/>
            </a:pPr>
            <a:fld id="{A85E9118-4525-4620-91B5-75B9750E007A}" type="slidenum">
              <a:rPr lang="en-US" smtClean="0"/>
              <a:pPr>
                <a:defRPr/>
              </a:pPr>
              <a:t>9</a:t>
            </a:fld>
            <a:endParaRPr lang="en-US" dirty="0"/>
          </a:p>
        </p:txBody>
      </p:sp>
      <p:pic>
        <p:nvPicPr>
          <p:cNvPr id="7" name="Picture 6"/>
          <p:cNvPicPr>
            <a:picLocks noChangeAspect="1"/>
          </p:cNvPicPr>
          <p:nvPr/>
        </p:nvPicPr>
        <p:blipFill>
          <a:blip r:embed="rId2"/>
          <a:stretch>
            <a:fillRect/>
          </a:stretch>
        </p:blipFill>
        <p:spPr>
          <a:xfrm>
            <a:off x="2023067" y="3590446"/>
            <a:ext cx="948470" cy="719418"/>
          </a:xfrm>
          <a:prstGeom prst="rect">
            <a:avLst/>
          </a:prstGeom>
        </p:spPr>
      </p:pic>
      <p:pic>
        <p:nvPicPr>
          <p:cNvPr id="8" name="Picture 7"/>
          <p:cNvPicPr>
            <a:picLocks noChangeAspect="1"/>
          </p:cNvPicPr>
          <p:nvPr/>
        </p:nvPicPr>
        <p:blipFill>
          <a:blip r:embed="rId3"/>
          <a:stretch>
            <a:fillRect/>
          </a:stretch>
        </p:blipFill>
        <p:spPr>
          <a:xfrm>
            <a:off x="3475578" y="3590446"/>
            <a:ext cx="948470" cy="719418"/>
          </a:xfrm>
          <a:prstGeom prst="rect">
            <a:avLst/>
          </a:prstGeom>
        </p:spPr>
      </p:pic>
      <p:pic>
        <p:nvPicPr>
          <p:cNvPr id="14" name="Picture 13"/>
          <p:cNvPicPr>
            <a:picLocks noChangeAspect="1"/>
          </p:cNvPicPr>
          <p:nvPr/>
        </p:nvPicPr>
        <p:blipFill>
          <a:blip r:embed="rId4"/>
          <a:stretch>
            <a:fillRect/>
          </a:stretch>
        </p:blipFill>
        <p:spPr>
          <a:xfrm>
            <a:off x="9108119" y="3506776"/>
            <a:ext cx="953935" cy="1021875"/>
          </a:xfrm>
          <a:prstGeom prst="rect">
            <a:avLst/>
          </a:prstGeom>
        </p:spPr>
      </p:pic>
      <p:pic>
        <p:nvPicPr>
          <p:cNvPr id="17" name="Picture 16"/>
          <p:cNvPicPr>
            <a:picLocks noChangeAspect="1"/>
          </p:cNvPicPr>
          <p:nvPr/>
        </p:nvPicPr>
        <p:blipFill>
          <a:blip r:embed="rId5"/>
          <a:stretch>
            <a:fillRect/>
          </a:stretch>
        </p:blipFill>
        <p:spPr>
          <a:xfrm>
            <a:off x="8972747" y="5174973"/>
            <a:ext cx="1238125" cy="978709"/>
          </a:xfrm>
          <a:prstGeom prst="rect">
            <a:avLst/>
          </a:prstGeom>
        </p:spPr>
      </p:pic>
      <p:pic>
        <p:nvPicPr>
          <p:cNvPr id="18" name="Picture 17"/>
          <p:cNvPicPr>
            <a:picLocks noChangeAspect="1"/>
          </p:cNvPicPr>
          <p:nvPr/>
        </p:nvPicPr>
        <p:blipFill>
          <a:blip r:embed="rId6"/>
          <a:stretch>
            <a:fillRect/>
          </a:stretch>
        </p:blipFill>
        <p:spPr>
          <a:xfrm>
            <a:off x="9147135" y="4474568"/>
            <a:ext cx="914919" cy="653337"/>
          </a:xfrm>
          <a:prstGeom prst="rect">
            <a:avLst/>
          </a:prstGeom>
        </p:spPr>
      </p:pic>
      <p:pic>
        <p:nvPicPr>
          <p:cNvPr id="20" name="Picture 19"/>
          <p:cNvPicPr>
            <a:picLocks noChangeAspect="1"/>
          </p:cNvPicPr>
          <p:nvPr/>
        </p:nvPicPr>
        <p:blipFill>
          <a:blip r:embed="rId7"/>
          <a:stretch>
            <a:fillRect/>
          </a:stretch>
        </p:blipFill>
        <p:spPr>
          <a:xfrm>
            <a:off x="5622191" y="3456643"/>
            <a:ext cx="2282438" cy="946400"/>
          </a:xfrm>
          <a:prstGeom prst="rect">
            <a:avLst/>
          </a:prstGeom>
        </p:spPr>
      </p:pic>
      <p:pic>
        <p:nvPicPr>
          <p:cNvPr id="15" name="Picture 14"/>
          <p:cNvPicPr>
            <a:picLocks noChangeAspect="1"/>
          </p:cNvPicPr>
          <p:nvPr/>
        </p:nvPicPr>
        <p:blipFill>
          <a:blip r:embed="rId8"/>
          <a:stretch>
            <a:fillRect/>
          </a:stretch>
        </p:blipFill>
        <p:spPr>
          <a:xfrm>
            <a:off x="7703888" y="3526163"/>
            <a:ext cx="1098694" cy="847984"/>
          </a:xfrm>
          <a:prstGeom prst="rect">
            <a:avLst/>
          </a:prstGeom>
        </p:spPr>
      </p:pic>
      <p:pic>
        <p:nvPicPr>
          <p:cNvPr id="10" name="Picture 9"/>
          <p:cNvPicPr>
            <a:picLocks noChangeAspect="1"/>
          </p:cNvPicPr>
          <p:nvPr/>
        </p:nvPicPr>
        <p:blipFill>
          <a:blip r:embed="rId9"/>
          <a:stretch>
            <a:fillRect/>
          </a:stretch>
        </p:blipFill>
        <p:spPr>
          <a:xfrm>
            <a:off x="4762122" y="3506776"/>
            <a:ext cx="1045713" cy="862241"/>
          </a:xfrm>
          <a:prstGeom prst="rect">
            <a:avLst/>
          </a:prstGeom>
        </p:spPr>
      </p:pic>
      <p:sp>
        <p:nvSpPr>
          <p:cNvPr id="22" name="TextBox 21"/>
          <p:cNvSpPr txBox="1"/>
          <p:nvPr/>
        </p:nvSpPr>
        <p:spPr>
          <a:xfrm>
            <a:off x="1948770" y="1937126"/>
            <a:ext cx="1188879" cy="1384995"/>
          </a:xfrm>
          <a:prstGeom prst="rect">
            <a:avLst/>
          </a:prstGeom>
          <a:noFill/>
        </p:spPr>
        <p:txBody>
          <a:bodyPr wrap="square" rtlCol="0">
            <a:spAutoFit/>
          </a:bodyPr>
          <a:lstStyle/>
          <a:p>
            <a:r>
              <a:rPr lang="en-US" sz="1400" dirty="0"/>
              <a:t>from a prioritized list of functionality and business capabilities</a:t>
            </a:r>
          </a:p>
        </p:txBody>
      </p:sp>
      <p:sp>
        <p:nvSpPr>
          <p:cNvPr id="24" name="TextBox 23"/>
          <p:cNvSpPr txBox="1"/>
          <p:nvPr/>
        </p:nvSpPr>
        <p:spPr>
          <a:xfrm>
            <a:off x="3355374" y="1937126"/>
            <a:ext cx="1188879" cy="954107"/>
          </a:xfrm>
          <a:prstGeom prst="rect">
            <a:avLst/>
          </a:prstGeom>
          <a:noFill/>
        </p:spPr>
        <p:txBody>
          <a:bodyPr wrap="square" rtlCol="0">
            <a:spAutoFit/>
          </a:bodyPr>
          <a:lstStyle/>
          <a:p>
            <a:r>
              <a:rPr lang="en-US" sz="1400" dirty="0"/>
              <a:t>using micro-service best practices and principles</a:t>
            </a:r>
          </a:p>
        </p:txBody>
      </p:sp>
      <p:sp>
        <p:nvSpPr>
          <p:cNvPr id="25" name="TextBox 24"/>
          <p:cNvSpPr txBox="1"/>
          <p:nvPr/>
        </p:nvSpPr>
        <p:spPr>
          <a:xfrm>
            <a:off x="4771433" y="1937126"/>
            <a:ext cx="1237589" cy="1169551"/>
          </a:xfrm>
          <a:prstGeom prst="rect">
            <a:avLst/>
          </a:prstGeom>
          <a:noFill/>
        </p:spPr>
        <p:txBody>
          <a:bodyPr wrap="square" rtlCol="0">
            <a:spAutoFit/>
          </a:bodyPr>
          <a:lstStyle/>
          <a:p>
            <a:r>
              <a:rPr lang="en-US" sz="1400" dirty="0"/>
              <a:t>in API catalog (can be API gateway, API management solution, etc.)</a:t>
            </a:r>
          </a:p>
        </p:txBody>
      </p:sp>
      <p:sp>
        <p:nvSpPr>
          <p:cNvPr id="26" name="TextBox 25"/>
          <p:cNvSpPr txBox="1"/>
          <p:nvPr/>
        </p:nvSpPr>
        <p:spPr>
          <a:xfrm>
            <a:off x="6209474" y="1937125"/>
            <a:ext cx="1188879" cy="523220"/>
          </a:xfrm>
          <a:prstGeom prst="rect">
            <a:avLst/>
          </a:prstGeom>
          <a:noFill/>
        </p:spPr>
        <p:txBody>
          <a:bodyPr wrap="square" rtlCol="0">
            <a:spAutoFit/>
          </a:bodyPr>
          <a:lstStyle/>
          <a:p>
            <a:r>
              <a:rPr lang="en-US" sz="1400" dirty="0"/>
              <a:t>in an automated</a:t>
            </a:r>
          </a:p>
        </p:txBody>
      </p:sp>
      <p:sp>
        <p:nvSpPr>
          <p:cNvPr id="27" name="TextBox 26"/>
          <p:cNvSpPr txBox="1"/>
          <p:nvPr/>
        </p:nvSpPr>
        <p:spPr>
          <a:xfrm>
            <a:off x="7598805" y="1937126"/>
            <a:ext cx="1243871" cy="307777"/>
          </a:xfrm>
          <a:prstGeom prst="rect">
            <a:avLst/>
          </a:prstGeom>
          <a:noFill/>
        </p:spPr>
        <p:txBody>
          <a:bodyPr wrap="square" rtlCol="0">
            <a:spAutoFit/>
          </a:bodyPr>
          <a:lstStyle/>
          <a:p>
            <a:r>
              <a:rPr lang="en-US" sz="1400" dirty="0"/>
              <a:t>via API catalog </a:t>
            </a:r>
          </a:p>
        </p:txBody>
      </p:sp>
      <p:sp>
        <p:nvSpPr>
          <p:cNvPr id="28" name="TextBox 27"/>
          <p:cNvSpPr txBox="1"/>
          <p:nvPr/>
        </p:nvSpPr>
        <p:spPr>
          <a:xfrm>
            <a:off x="9043128" y="1937126"/>
            <a:ext cx="1215607" cy="954107"/>
          </a:xfrm>
          <a:prstGeom prst="rect">
            <a:avLst/>
          </a:prstGeom>
          <a:noFill/>
        </p:spPr>
        <p:txBody>
          <a:bodyPr wrap="square" rtlCol="0">
            <a:spAutoFit/>
          </a:bodyPr>
          <a:lstStyle/>
          <a:p>
            <a:r>
              <a:rPr lang="en-US" sz="1400" dirty="0"/>
              <a:t>using a COE established during initial development</a:t>
            </a:r>
          </a:p>
        </p:txBody>
      </p:sp>
      <p:grpSp>
        <p:nvGrpSpPr>
          <p:cNvPr id="11" name="Group 10"/>
          <p:cNvGrpSpPr/>
          <p:nvPr/>
        </p:nvGrpSpPr>
        <p:grpSpPr>
          <a:xfrm>
            <a:off x="6257630" y="4508478"/>
            <a:ext cx="1140723" cy="1565406"/>
            <a:chOff x="4733629" y="4508478"/>
            <a:chExt cx="1140723" cy="1565406"/>
          </a:xfrm>
        </p:grpSpPr>
        <p:pic>
          <p:nvPicPr>
            <p:cNvPr id="19" name="Picture 18"/>
            <p:cNvPicPr>
              <a:picLocks noChangeAspect="1"/>
            </p:cNvPicPr>
            <p:nvPr/>
          </p:nvPicPr>
          <p:blipFill>
            <a:blip r:embed="rId10"/>
            <a:stretch>
              <a:fillRect/>
            </a:stretch>
          </p:blipFill>
          <p:spPr>
            <a:xfrm>
              <a:off x="4733629" y="4508478"/>
              <a:ext cx="1140723" cy="1565406"/>
            </a:xfrm>
            <a:prstGeom prst="rect">
              <a:avLst/>
            </a:prstGeom>
          </p:spPr>
        </p:pic>
        <p:sp>
          <p:nvSpPr>
            <p:cNvPr id="6" name="TextBox 5"/>
            <p:cNvSpPr txBox="1"/>
            <p:nvPr/>
          </p:nvSpPr>
          <p:spPr>
            <a:xfrm>
              <a:off x="4831889" y="4536759"/>
              <a:ext cx="927888" cy="200055"/>
            </a:xfrm>
            <a:prstGeom prst="rect">
              <a:avLst/>
            </a:prstGeom>
            <a:solidFill>
              <a:schemeClr val="bg1"/>
            </a:solidFill>
          </p:spPr>
          <p:txBody>
            <a:bodyPr wrap="square" rtlCol="0">
              <a:spAutoFit/>
            </a:bodyPr>
            <a:lstStyle/>
            <a:p>
              <a:pPr algn="ctr"/>
              <a:r>
                <a:rPr lang="en-US" sz="700" dirty="0">
                  <a:solidFill>
                    <a:schemeClr val="accent1">
                      <a:lumMod val="75000"/>
                    </a:schemeClr>
                  </a:solidFill>
                </a:rPr>
                <a:t>Cloud Infrastructure</a:t>
              </a:r>
            </a:p>
          </p:txBody>
        </p:sp>
      </p:grpSp>
      <p:pic>
        <p:nvPicPr>
          <p:cNvPr id="12" name="Picture 11"/>
          <p:cNvPicPr>
            <a:picLocks noChangeAspect="1"/>
          </p:cNvPicPr>
          <p:nvPr/>
        </p:nvPicPr>
        <p:blipFill>
          <a:blip r:embed="rId11"/>
          <a:stretch>
            <a:fillRect/>
          </a:stretch>
        </p:blipFill>
        <p:spPr>
          <a:xfrm>
            <a:off x="5336242" y="4968688"/>
            <a:ext cx="1047928" cy="830050"/>
          </a:xfrm>
          <a:prstGeom prst="rect">
            <a:avLst/>
          </a:prstGeom>
        </p:spPr>
      </p:pic>
    </p:spTree>
    <p:extLst>
      <p:ext uri="{BB962C8B-B14F-4D97-AF65-F5344CB8AC3E}">
        <p14:creationId xmlns:p14="http://schemas.microsoft.com/office/powerpoint/2010/main" val="1677183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ank">
  <a:themeElements>
    <a:clrScheme name="GE Colour Palette">
      <a:dk1>
        <a:srgbClr val="1E4191"/>
      </a:dk1>
      <a:lt1>
        <a:srgbClr val="FFFFFF"/>
      </a:lt1>
      <a:dk2>
        <a:srgbClr val="FF6600"/>
      </a:dk2>
      <a:lt2>
        <a:srgbClr val="EE3324"/>
      </a:lt2>
      <a:accent1>
        <a:srgbClr val="711371"/>
      </a:accent1>
      <a:accent2>
        <a:srgbClr val="28B9F5"/>
      </a:accent2>
      <a:accent3>
        <a:srgbClr val="00AA50"/>
      </a:accent3>
      <a:accent4>
        <a:srgbClr val="CD0078"/>
      </a:accent4>
      <a:accent5>
        <a:srgbClr val="76B900"/>
      </a:accent5>
      <a:accent6>
        <a:srgbClr val="EBD70A"/>
      </a:accent6>
      <a:hlink>
        <a:srgbClr val="EE3324"/>
      </a:hlink>
      <a:folHlink>
        <a:srgbClr val="EE3324"/>
      </a:folHlink>
    </a:clrScheme>
    <a:fontScheme name="GE Fonts">
      <a:majorFont>
        <a:latin typeface="GE Inspira Pitch"/>
        <a:ea typeface=""/>
        <a:cs typeface=""/>
      </a:majorFont>
      <a:minorFont>
        <a:latin typeface="GE Inspira Pitch"/>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3426</TotalTime>
  <Words>2574</Words>
  <Application>Microsoft Office PowerPoint</Application>
  <PresentationFormat>Widescreen</PresentationFormat>
  <Paragraphs>546</Paragraphs>
  <Slides>23</Slides>
  <Notes>7</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23</vt:i4>
      </vt:variant>
    </vt:vector>
  </HeadingPairs>
  <TitlesOfParts>
    <vt:vector size="34" baseType="lpstr">
      <vt:lpstr>Arial</vt:lpstr>
      <vt:lpstr>Calibri</vt:lpstr>
      <vt:lpstr>Calibri Light</vt:lpstr>
      <vt:lpstr>Courier New</vt:lpstr>
      <vt:lpstr>GE Inspira Pitch</vt:lpstr>
      <vt:lpstr>Hand Of Sean</vt:lpstr>
      <vt:lpstr>Segoe</vt:lpstr>
      <vt:lpstr>Times New Roman</vt:lpstr>
      <vt:lpstr>Wingdings</vt:lpstr>
      <vt:lpstr>Office Theme</vt:lpstr>
      <vt:lpstr>blank</vt:lpstr>
      <vt:lpstr>PowerPoint Presentation</vt:lpstr>
      <vt:lpstr>PowerPoint Presentation</vt:lpstr>
      <vt:lpstr>OPEN TASK LIST</vt:lpstr>
      <vt:lpstr>PowerPoint Presentation</vt:lpstr>
      <vt:lpstr>PowerPoint Presentation</vt:lpstr>
      <vt:lpstr>PowerPoint Presentation</vt:lpstr>
      <vt:lpstr>PowerPoint Presentation</vt:lpstr>
      <vt:lpstr>PowerPoint Presentation</vt:lpstr>
      <vt:lpstr>UST Global 6D Federated Delivery Approach</vt:lpstr>
      <vt:lpstr>PowerPoint Presentation</vt:lpstr>
      <vt:lpstr>PowerPoint Presentation</vt:lpstr>
      <vt:lpstr>Foundational Readiness Activities</vt:lpstr>
      <vt:lpstr>Commercials</vt:lpstr>
      <vt:lpstr>Indicative Client Case Studies</vt:lpstr>
      <vt:lpstr>InSight API Strategy</vt:lpstr>
      <vt:lpstr>Insight Capabilities -&gt; APIs</vt:lpstr>
      <vt:lpstr>Reporting Services on Predix</vt:lpstr>
      <vt:lpstr>Reporting Services on Predix</vt:lpstr>
      <vt:lpstr>Current InSight Infrastructure (Production)</vt:lpstr>
      <vt:lpstr>Team Structure by Roles and Skill Sets </vt:lpstr>
      <vt:lpstr>Team Structure by Roles and Skill Sets (cont’d)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owner</dc:creator>
  <cp:lastModifiedBy>Dave Cheema</cp:lastModifiedBy>
  <cp:revision>152</cp:revision>
  <dcterms:created xsi:type="dcterms:W3CDTF">2016-04-11T00:21:46Z</dcterms:created>
  <dcterms:modified xsi:type="dcterms:W3CDTF">2016-04-15T21:19:17Z</dcterms:modified>
</cp:coreProperties>
</file>