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85" r:id="rId3"/>
    <p:sldId id="313" r:id="rId4"/>
    <p:sldId id="316" r:id="rId5"/>
    <p:sldId id="304" r:id="rId6"/>
    <p:sldId id="326" r:id="rId7"/>
    <p:sldId id="321" r:id="rId8"/>
    <p:sldId id="334" r:id="rId9"/>
    <p:sldId id="322" r:id="rId10"/>
    <p:sldId id="323" r:id="rId11"/>
    <p:sldId id="335" r:id="rId12"/>
    <p:sldId id="327" r:id="rId13"/>
    <p:sldId id="330" r:id="rId14"/>
    <p:sldId id="332" r:id="rId15"/>
    <p:sldId id="333" r:id="rId16"/>
    <p:sldId id="318" r:id="rId17"/>
    <p:sldId id="319" r:id="rId18"/>
    <p:sldId id="329" r:id="rId19"/>
    <p:sldId id="284" r:id="rId20"/>
    <p:sldId id="302" r:id="rId21"/>
    <p:sldId id="32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4D8"/>
    <a:srgbClr val="588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D7AD5E-356B-4B19-A949-51AF3961F9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71E913C-F503-44C5-99FD-B0F7BF5C93C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Determine High-Value Business Capabilities</a:t>
          </a:r>
        </a:p>
      </dgm:t>
    </dgm:pt>
    <dgm:pt modelId="{DBC87CA5-5E31-44F3-A544-D877929B7397}" type="parTrans" cxnId="{B71107B6-E0DD-4113-8F71-A4ACBCFC6A02}">
      <dgm:prSet/>
      <dgm:spPr/>
      <dgm:t>
        <a:bodyPr/>
        <a:lstStyle/>
        <a:p>
          <a:endParaRPr lang="en-US"/>
        </a:p>
      </dgm:t>
    </dgm:pt>
    <dgm:pt modelId="{7F178585-5E2F-460C-9E49-997C8C1F50E2}" type="sibTrans" cxnId="{B71107B6-E0DD-4113-8F71-A4ACBCFC6A02}">
      <dgm:prSet/>
      <dgm:spPr/>
      <dgm:t>
        <a:bodyPr/>
        <a:lstStyle/>
        <a:p>
          <a:endParaRPr lang="en-US"/>
        </a:p>
      </dgm:t>
    </dgm:pt>
    <dgm:pt modelId="{F0FDA7C6-87C7-422B-915B-4870F37FE12A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Decomposition of data and functionality</a:t>
          </a:r>
        </a:p>
      </dgm:t>
    </dgm:pt>
    <dgm:pt modelId="{108E434E-710D-4E5A-B738-CA59FD102FAE}" type="parTrans" cxnId="{7B1E521F-5D1C-4719-AB91-2D148AD54DB4}">
      <dgm:prSet/>
      <dgm:spPr/>
      <dgm:t>
        <a:bodyPr/>
        <a:lstStyle/>
        <a:p>
          <a:endParaRPr lang="en-US"/>
        </a:p>
      </dgm:t>
    </dgm:pt>
    <dgm:pt modelId="{51218718-4580-4326-978E-40BA8C24968E}" type="sibTrans" cxnId="{7B1E521F-5D1C-4719-AB91-2D148AD54DB4}">
      <dgm:prSet/>
      <dgm:spPr/>
      <dgm:t>
        <a:bodyPr/>
        <a:lstStyle/>
        <a:p>
          <a:endParaRPr lang="en-US"/>
        </a:p>
      </dgm:t>
    </dgm:pt>
    <dgm:pt modelId="{87788CFF-FAC9-48C6-8EE4-A5643146EC4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Delivery of microservices based on business capabilities</a:t>
          </a:r>
        </a:p>
      </dgm:t>
    </dgm:pt>
    <dgm:pt modelId="{B5C740B8-A7FB-4B09-AC50-21B2E1B2DEEB}" type="parTrans" cxnId="{972C5D79-57A7-48BA-9FEA-D214FD569AEB}">
      <dgm:prSet/>
      <dgm:spPr/>
      <dgm:t>
        <a:bodyPr/>
        <a:lstStyle/>
        <a:p>
          <a:endParaRPr lang="en-US"/>
        </a:p>
      </dgm:t>
    </dgm:pt>
    <dgm:pt modelId="{56BB4B99-939B-467E-84A0-388944E45731}" type="sibTrans" cxnId="{972C5D79-57A7-48BA-9FEA-D214FD569AEB}">
      <dgm:prSet/>
      <dgm:spPr/>
      <dgm:t>
        <a:bodyPr/>
        <a:lstStyle/>
        <a:p>
          <a:endParaRPr lang="en-US"/>
        </a:p>
      </dgm:t>
    </dgm:pt>
    <dgm:pt modelId="{6F81A889-60F5-4BB1-B5AE-F1BB0CCA7244}" type="pres">
      <dgm:prSet presAssocID="{68D7AD5E-356B-4B19-A949-51AF3961F903}" presName="Name0" presStyleCnt="0">
        <dgm:presLayoutVars>
          <dgm:dir/>
          <dgm:resizeHandles val="exact"/>
        </dgm:presLayoutVars>
      </dgm:prSet>
      <dgm:spPr/>
    </dgm:pt>
    <dgm:pt modelId="{97373342-4BE0-42C7-9030-DAF284EB603C}" type="pres">
      <dgm:prSet presAssocID="{B71E913C-F503-44C5-99FD-B0F7BF5C93C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97306B-8A84-4BB9-9286-7627BFB0F301}" type="pres">
      <dgm:prSet presAssocID="{7F178585-5E2F-460C-9E49-997C8C1F50E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039ECE9-1101-4BCB-8219-C40E58C3F990}" type="pres">
      <dgm:prSet presAssocID="{7F178585-5E2F-460C-9E49-997C8C1F50E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B8E1383-F9D0-4121-A7D9-672265CEC964}" type="pres">
      <dgm:prSet presAssocID="{F0FDA7C6-87C7-422B-915B-4870F37FE12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278F62-14C0-463C-A762-4E7BF6B6C01C}" type="pres">
      <dgm:prSet presAssocID="{51218718-4580-4326-978E-40BA8C24968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EEFD588-6044-4DFF-815A-D5101C671E57}" type="pres">
      <dgm:prSet presAssocID="{51218718-4580-4326-978E-40BA8C24968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B0D7FC5-FD22-485B-9048-0F7DA206E13E}" type="pres">
      <dgm:prSet presAssocID="{87788CFF-FAC9-48C6-8EE4-A5643146EC4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4E203B-F9C3-4615-B672-503DC7B0FA45}" type="presOf" srcId="{51218718-4580-4326-978E-40BA8C24968E}" destId="{9EEFD588-6044-4DFF-815A-D5101C671E57}" srcOrd="1" destOrd="0" presId="urn:microsoft.com/office/officeart/2005/8/layout/process1"/>
    <dgm:cxn modelId="{7FC96503-E205-4B08-900B-1D1A3A35DB7D}" type="presOf" srcId="{F0FDA7C6-87C7-422B-915B-4870F37FE12A}" destId="{8B8E1383-F9D0-4121-A7D9-672265CEC964}" srcOrd="0" destOrd="0" presId="urn:microsoft.com/office/officeart/2005/8/layout/process1"/>
    <dgm:cxn modelId="{B71107B6-E0DD-4113-8F71-A4ACBCFC6A02}" srcId="{68D7AD5E-356B-4B19-A949-51AF3961F903}" destId="{B71E913C-F503-44C5-99FD-B0F7BF5C93C9}" srcOrd="0" destOrd="0" parTransId="{DBC87CA5-5E31-44F3-A544-D877929B7397}" sibTransId="{7F178585-5E2F-460C-9E49-997C8C1F50E2}"/>
    <dgm:cxn modelId="{972C5D79-57A7-48BA-9FEA-D214FD569AEB}" srcId="{68D7AD5E-356B-4B19-A949-51AF3961F903}" destId="{87788CFF-FAC9-48C6-8EE4-A5643146EC49}" srcOrd="2" destOrd="0" parTransId="{B5C740B8-A7FB-4B09-AC50-21B2E1B2DEEB}" sibTransId="{56BB4B99-939B-467E-84A0-388944E45731}"/>
    <dgm:cxn modelId="{FA15B264-4ACF-44E0-A048-5F9600718EC0}" type="presOf" srcId="{7F178585-5E2F-460C-9E49-997C8C1F50E2}" destId="{7997306B-8A84-4BB9-9286-7627BFB0F301}" srcOrd="0" destOrd="0" presId="urn:microsoft.com/office/officeart/2005/8/layout/process1"/>
    <dgm:cxn modelId="{57D68AB7-F58D-4A92-9CCA-C6059C9ADF75}" type="presOf" srcId="{51218718-4580-4326-978E-40BA8C24968E}" destId="{D5278F62-14C0-463C-A762-4E7BF6B6C01C}" srcOrd="0" destOrd="0" presId="urn:microsoft.com/office/officeart/2005/8/layout/process1"/>
    <dgm:cxn modelId="{6E9186A2-3B8B-4963-AA14-ABE4B3F1EAB3}" type="presOf" srcId="{7F178585-5E2F-460C-9E49-997C8C1F50E2}" destId="{A039ECE9-1101-4BCB-8219-C40E58C3F990}" srcOrd="1" destOrd="0" presId="urn:microsoft.com/office/officeart/2005/8/layout/process1"/>
    <dgm:cxn modelId="{83F9F4B6-D519-4C43-B549-32203CF2FCA0}" type="presOf" srcId="{68D7AD5E-356B-4B19-A949-51AF3961F903}" destId="{6F81A889-60F5-4BB1-B5AE-F1BB0CCA7244}" srcOrd="0" destOrd="0" presId="urn:microsoft.com/office/officeart/2005/8/layout/process1"/>
    <dgm:cxn modelId="{4B4F9FCC-8528-4FBF-9C6E-81A268858041}" type="presOf" srcId="{B71E913C-F503-44C5-99FD-B0F7BF5C93C9}" destId="{97373342-4BE0-42C7-9030-DAF284EB603C}" srcOrd="0" destOrd="0" presId="urn:microsoft.com/office/officeart/2005/8/layout/process1"/>
    <dgm:cxn modelId="{81DDC667-B854-40B7-8120-8D032ED1B4E7}" type="presOf" srcId="{87788CFF-FAC9-48C6-8EE4-A5643146EC49}" destId="{1B0D7FC5-FD22-485B-9048-0F7DA206E13E}" srcOrd="0" destOrd="0" presId="urn:microsoft.com/office/officeart/2005/8/layout/process1"/>
    <dgm:cxn modelId="{7B1E521F-5D1C-4719-AB91-2D148AD54DB4}" srcId="{68D7AD5E-356B-4B19-A949-51AF3961F903}" destId="{F0FDA7C6-87C7-422B-915B-4870F37FE12A}" srcOrd="1" destOrd="0" parTransId="{108E434E-710D-4E5A-B738-CA59FD102FAE}" sibTransId="{51218718-4580-4326-978E-40BA8C24968E}"/>
    <dgm:cxn modelId="{4B0A2B8D-8826-4C39-BA6F-53B432C74EFD}" type="presParOf" srcId="{6F81A889-60F5-4BB1-B5AE-F1BB0CCA7244}" destId="{97373342-4BE0-42C7-9030-DAF284EB603C}" srcOrd="0" destOrd="0" presId="urn:microsoft.com/office/officeart/2005/8/layout/process1"/>
    <dgm:cxn modelId="{30A60C76-53BD-4551-86E4-4DC7C6D0424A}" type="presParOf" srcId="{6F81A889-60F5-4BB1-B5AE-F1BB0CCA7244}" destId="{7997306B-8A84-4BB9-9286-7627BFB0F301}" srcOrd="1" destOrd="0" presId="urn:microsoft.com/office/officeart/2005/8/layout/process1"/>
    <dgm:cxn modelId="{5B3B2F91-3277-4613-AE76-EDB2322116D2}" type="presParOf" srcId="{7997306B-8A84-4BB9-9286-7627BFB0F301}" destId="{A039ECE9-1101-4BCB-8219-C40E58C3F990}" srcOrd="0" destOrd="0" presId="urn:microsoft.com/office/officeart/2005/8/layout/process1"/>
    <dgm:cxn modelId="{BAFE3964-7A4B-454B-AF44-E09B2DDA0F70}" type="presParOf" srcId="{6F81A889-60F5-4BB1-B5AE-F1BB0CCA7244}" destId="{8B8E1383-F9D0-4121-A7D9-672265CEC964}" srcOrd="2" destOrd="0" presId="urn:microsoft.com/office/officeart/2005/8/layout/process1"/>
    <dgm:cxn modelId="{2DEE1DA8-2C27-4A88-898B-9896AFF49C1B}" type="presParOf" srcId="{6F81A889-60F5-4BB1-B5AE-F1BB0CCA7244}" destId="{D5278F62-14C0-463C-A762-4E7BF6B6C01C}" srcOrd="3" destOrd="0" presId="urn:microsoft.com/office/officeart/2005/8/layout/process1"/>
    <dgm:cxn modelId="{0791A7C8-AD1D-4AB5-BBBB-F703C2F262E2}" type="presParOf" srcId="{D5278F62-14C0-463C-A762-4E7BF6B6C01C}" destId="{9EEFD588-6044-4DFF-815A-D5101C671E57}" srcOrd="0" destOrd="0" presId="urn:microsoft.com/office/officeart/2005/8/layout/process1"/>
    <dgm:cxn modelId="{A1113454-12DD-4685-A337-C31740B97A79}" type="presParOf" srcId="{6F81A889-60F5-4BB1-B5AE-F1BB0CCA7244}" destId="{1B0D7FC5-FD22-485B-9048-0F7DA206E13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E47139-8729-47B2-9AEC-C0C22601731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4E76EB-6EB8-496E-9F35-3428DFECBA9A}">
      <dgm:prSet phldrT="[Text]"/>
      <dgm:spPr>
        <a:solidFill>
          <a:srgbClr val="5881DD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/>
            <a:t>Large US Private Healthcare Firm</a:t>
          </a:r>
        </a:p>
      </dgm:t>
    </dgm:pt>
    <dgm:pt modelId="{DAAB7C4E-A3DF-4796-AFC2-D602808D8F43}" type="parTrans" cxnId="{CAA8B17D-2E48-4A5D-883F-6B83B0A8089F}">
      <dgm:prSet/>
      <dgm:spPr/>
      <dgm:t>
        <a:bodyPr/>
        <a:lstStyle/>
        <a:p>
          <a:endParaRPr lang="en-US"/>
        </a:p>
      </dgm:t>
    </dgm:pt>
    <dgm:pt modelId="{B31C737B-B19B-47D0-9DC4-94E8600FB9DA}" type="sibTrans" cxnId="{CAA8B17D-2E48-4A5D-883F-6B83B0A8089F}">
      <dgm:prSet/>
      <dgm:spPr/>
      <dgm:t>
        <a:bodyPr/>
        <a:lstStyle/>
        <a:p>
          <a:endParaRPr lang="en-US"/>
        </a:p>
      </dgm:t>
    </dgm:pt>
    <dgm:pt modelId="{DE841226-6FF2-4F02-8686-8858F4C4EC2A}">
      <dgm:prSet phldrT="[Text]"/>
      <dgm:spPr>
        <a:solidFill>
          <a:srgbClr val="5881DD"/>
        </a:solidFill>
      </dgm:spPr>
      <dgm:t>
        <a:bodyPr/>
        <a:lstStyle/>
        <a:p>
          <a:r>
            <a:rPr lang="en-US" dirty="0"/>
            <a:t>Top Mobile Communications Company</a:t>
          </a:r>
        </a:p>
      </dgm:t>
    </dgm:pt>
    <dgm:pt modelId="{79F09CFE-9F46-4A0C-BE49-F6F5A814724D}" type="parTrans" cxnId="{1E57411D-2EAF-4238-A913-3B200DAC4849}">
      <dgm:prSet/>
      <dgm:spPr/>
      <dgm:t>
        <a:bodyPr/>
        <a:lstStyle/>
        <a:p>
          <a:endParaRPr lang="en-US"/>
        </a:p>
      </dgm:t>
    </dgm:pt>
    <dgm:pt modelId="{702B11C3-193A-4F53-B611-432D8A9A39B4}" type="sibTrans" cxnId="{1E57411D-2EAF-4238-A913-3B200DAC4849}">
      <dgm:prSet/>
      <dgm:spPr/>
      <dgm:t>
        <a:bodyPr/>
        <a:lstStyle/>
        <a:p>
          <a:endParaRPr lang="en-US"/>
        </a:p>
      </dgm:t>
    </dgm:pt>
    <dgm:pt modelId="{5820BCEF-6E0B-4F5F-84CE-DC038AD65818}">
      <dgm:prSet phldrT="[Text]"/>
      <dgm:spPr/>
      <dgm:t>
        <a:bodyPr/>
        <a:lstStyle/>
        <a:p>
          <a:r>
            <a:rPr lang="en-US" dirty="0"/>
            <a:t>Design, develop, validate, and implement first phase of microservices in an effort to migrate from a monolithic SOA architecture to an agile microservice enabled architecture.  </a:t>
          </a:r>
        </a:p>
      </dgm:t>
    </dgm:pt>
    <dgm:pt modelId="{67083D1F-0B39-484D-A8EC-E56984A84DDC}" type="parTrans" cxnId="{D316D6C5-5E2B-4CB8-9B8C-7595AE65D327}">
      <dgm:prSet/>
      <dgm:spPr/>
      <dgm:t>
        <a:bodyPr/>
        <a:lstStyle/>
        <a:p>
          <a:endParaRPr lang="en-US"/>
        </a:p>
      </dgm:t>
    </dgm:pt>
    <dgm:pt modelId="{5AF33A7E-EFAF-455F-A3E6-9A6A4F5D0762}" type="sibTrans" cxnId="{D316D6C5-5E2B-4CB8-9B8C-7595AE65D327}">
      <dgm:prSet/>
      <dgm:spPr/>
      <dgm:t>
        <a:bodyPr/>
        <a:lstStyle/>
        <a:p>
          <a:endParaRPr lang="en-US"/>
        </a:p>
      </dgm:t>
    </dgm:pt>
    <dgm:pt modelId="{186125EA-5C7D-445A-BD17-821CF5DF9805}">
      <dgm:prSet phldrT="[Text]"/>
      <dgm:spPr>
        <a:solidFill>
          <a:srgbClr val="5881DD"/>
        </a:solidFill>
      </dgm:spPr>
      <dgm:t>
        <a:bodyPr/>
        <a:lstStyle/>
        <a:p>
          <a:r>
            <a:rPr lang="en-US" dirty="0"/>
            <a:t>Industry Leading Credit Rating Company</a:t>
          </a:r>
        </a:p>
      </dgm:t>
    </dgm:pt>
    <dgm:pt modelId="{4B456E62-4DE8-4342-8423-4B034903125F}" type="parTrans" cxnId="{5F4872ED-8B71-4568-9F04-A8D3A88C48E5}">
      <dgm:prSet/>
      <dgm:spPr/>
      <dgm:t>
        <a:bodyPr/>
        <a:lstStyle/>
        <a:p>
          <a:endParaRPr lang="en-US"/>
        </a:p>
      </dgm:t>
    </dgm:pt>
    <dgm:pt modelId="{F1893888-8ED1-4304-BE19-8AEE38217764}" type="sibTrans" cxnId="{5F4872ED-8B71-4568-9F04-A8D3A88C48E5}">
      <dgm:prSet/>
      <dgm:spPr/>
      <dgm:t>
        <a:bodyPr/>
        <a:lstStyle/>
        <a:p>
          <a:endParaRPr lang="en-US"/>
        </a:p>
      </dgm:t>
    </dgm:pt>
    <dgm:pt modelId="{B18C5795-FADF-4B5A-9E9B-059315A90E75}">
      <dgm:prSet phldrT="[Text]"/>
      <dgm:spPr/>
      <dgm:t>
        <a:bodyPr/>
        <a:lstStyle/>
        <a:p>
          <a:r>
            <a:rPr lang="en-US" dirty="0"/>
            <a:t>Develop microservices Best Practices to be implemented by the architecture CoE</a:t>
          </a:r>
        </a:p>
      </dgm:t>
    </dgm:pt>
    <dgm:pt modelId="{696506C6-952B-4814-9B17-12E059ECE74D}" type="parTrans" cxnId="{8F66978B-2635-4E23-B42D-07DD628BB75C}">
      <dgm:prSet/>
      <dgm:spPr/>
      <dgm:t>
        <a:bodyPr/>
        <a:lstStyle/>
        <a:p>
          <a:endParaRPr lang="en-US"/>
        </a:p>
      </dgm:t>
    </dgm:pt>
    <dgm:pt modelId="{4A2BE2CF-0D94-4175-968C-FF610C0F41AB}" type="sibTrans" cxnId="{8F66978B-2635-4E23-B42D-07DD628BB75C}">
      <dgm:prSet/>
      <dgm:spPr/>
      <dgm:t>
        <a:bodyPr/>
        <a:lstStyle/>
        <a:p>
          <a:endParaRPr lang="en-US"/>
        </a:p>
      </dgm:t>
    </dgm:pt>
    <dgm:pt modelId="{A2382382-E678-4373-B91A-0DC5DDF27119}">
      <dgm:prSet phldrT="[Text]"/>
      <dgm:spPr/>
      <dgm:t>
        <a:bodyPr/>
        <a:lstStyle/>
        <a:p>
          <a:r>
            <a:rPr lang="en-US" dirty="0"/>
            <a:t>Develop proof of concept web application using PaaS, microservices, and Container technology</a:t>
          </a:r>
        </a:p>
      </dgm:t>
    </dgm:pt>
    <dgm:pt modelId="{09A7A6D8-42C3-4934-A62C-27D2489BB7D7}" type="parTrans" cxnId="{5C2A5DC4-C2BF-4786-8A1B-59F54B211E44}">
      <dgm:prSet/>
      <dgm:spPr/>
      <dgm:t>
        <a:bodyPr/>
        <a:lstStyle/>
        <a:p>
          <a:endParaRPr lang="en-US"/>
        </a:p>
      </dgm:t>
    </dgm:pt>
    <dgm:pt modelId="{2F0A9D2F-DADE-4581-8FBD-0936791252AE}" type="sibTrans" cxnId="{5C2A5DC4-C2BF-4786-8A1B-59F54B211E44}">
      <dgm:prSet/>
      <dgm:spPr/>
      <dgm:t>
        <a:bodyPr/>
        <a:lstStyle/>
        <a:p>
          <a:endParaRPr lang="en-US"/>
        </a:p>
      </dgm:t>
    </dgm:pt>
    <dgm:pt modelId="{9856E652-BE94-4EA6-873D-F71279056FDE}">
      <dgm:prSet phldrT="[Text]"/>
      <dgm:spPr/>
      <dgm:t>
        <a:bodyPr/>
        <a:lstStyle/>
        <a:p>
          <a:r>
            <a:rPr lang="en-US" dirty="0"/>
            <a:t>Design and implement prototype architecture to enable rapid development for client customers</a:t>
          </a:r>
        </a:p>
      </dgm:t>
    </dgm:pt>
    <dgm:pt modelId="{A05FA74A-4A09-4E2C-A5CD-C21CEE002C6A}" type="parTrans" cxnId="{FCA6D892-F836-41F0-83E2-05C80FE7A81E}">
      <dgm:prSet/>
      <dgm:spPr/>
      <dgm:t>
        <a:bodyPr/>
        <a:lstStyle/>
        <a:p>
          <a:endParaRPr lang="en-US"/>
        </a:p>
      </dgm:t>
    </dgm:pt>
    <dgm:pt modelId="{A9D2FCE1-4D22-40AD-906F-43B8221E69B0}" type="sibTrans" cxnId="{FCA6D892-F836-41F0-83E2-05C80FE7A81E}">
      <dgm:prSet/>
      <dgm:spPr/>
      <dgm:t>
        <a:bodyPr/>
        <a:lstStyle/>
        <a:p>
          <a:endParaRPr lang="en-US"/>
        </a:p>
      </dgm:t>
    </dgm:pt>
    <dgm:pt modelId="{6EA70589-65ED-4C52-93D8-55EF11209824}">
      <dgm:prSet phldrT="[Text]"/>
      <dgm:spPr/>
      <dgm:t>
        <a:bodyPr/>
        <a:lstStyle/>
        <a:p>
          <a:r>
            <a:rPr lang="en-US" dirty="0"/>
            <a:t>Develop microservices in Java using the Spring framework</a:t>
          </a:r>
        </a:p>
      </dgm:t>
    </dgm:pt>
    <dgm:pt modelId="{37BAE0C7-E574-425D-8B83-0BAB816086CC}" type="parTrans" cxnId="{61DD33A1-7F19-4062-9793-CC8811B2F4C0}">
      <dgm:prSet/>
      <dgm:spPr/>
      <dgm:t>
        <a:bodyPr/>
        <a:lstStyle/>
        <a:p>
          <a:endParaRPr lang="en-US"/>
        </a:p>
      </dgm:t>
    </dgm:pt>
    <dgm:pt modelId="{1D4F38EA-C55E-4327-90AF-398C013FA53C}" type="sibTrans" cxnId="{61DD33A1-7F19-4062-9793-CC8811B2F4C0}">
      <dgm:prSet/>
      <dgm:spPr/>
      <dgm:t>
        <a:bodyPr/>
        <a:lstStyle/>
        <a:p>
          <a:endParaRPr lang="en-US"/>
        </a:p>
      </dgm:t>
    </dgm:pt>
    <dgm:pt modelId="{B868B60A-C881-4D75-B705-55CA24368055}">
      <dgm:prSet phldrT="[Text]"/>
      <dgm:spPr/>
      <dgm:t>
        <a:bodyPr/>
        <a:lstStyle/>
        <a:p>
          <a:r>
            <a:rPr lang="en-US" dirty="0"/>
            <a:t>Architecture components include Pivotal Cloud Foundry and Docker Containers to deliver to a cloud environment</a:t>
          </a:r>
        </a:p>
      </dgm:t>
    </dgm:pt>
    <dgm:pt modelId="{AB9D7ABA-5315-4AC5-8FFD-3DBA187994FF}" type="parTrans" cxnId="{FFF15A41-096A-4C5B-A3D4-8F0184064DAD}">
      <dgm:prSet/>
      <dgm:spPr/>
      <dgm:t>
        <a:bodyPr/>
        <a:lstStyle/>
        <a:p>
          <a:endParaRPr lang="en-US"/>
        </a:p>
      </dgm:t>
    </dgm:pt>
    <dgm:pt modelId="{C6B58FE9-9798-4625-BC63-9AE7BF70A1C4}" type="sibTrans" cxnId="{FFF15A41-096A-4C5B-A3D4-8F0184064DAD}">
      <dgm:prSet/>
      <dgm:spPr/>
      <dgm:t>
        <a:bodyPr/>
        <a:lstStyle/>
        <a:p>
          <a:endParaRPr lang="en-US"/>
        </a:p>
      </dgm:t>
    </dgm:pt>
    <dgm:pt modelId="{0A2AE0C1-7CD1-4F0A-8EDF-54E29B38A4C0}">
      <dgm:prSet phldrT="[Text]"/>
      <dgm:spPr/>
      <dgm:t>
        <a:bodyPr/>
        <a:lstStyle/>
        <a:p>
          <a:r>
            <a:rPr lang="en-US" dirty="0"/>
            <a:t>Utilize industry leading API management platform</a:t>
          </a:r>
        </a:p>
      </dgm:t>
    </dgm:pt>
    <dgm:pt modelId="{8FF94A90-759E-48C8-9D97-5134F8976ADF}" type="parTrans" cxnId="{703235D8-46C2-4FA2-8C13-6214531FC634}">
      <dgm:prSet/>
      <dgm:spPr/>
      <dgm:t>
        <a:bodyPr/>
        <a:lstStyle/>
        <a:p>
          <a:endParaRPr lang="en-US"/>
        </a:p>
      </dgm:t>
    </dgm:pt>
    <dgm:pt modelId="{4670E859-25B5-4995-B686-ABA727B1EB28}" type="sibTrans" cxnId="{703235D8-46C2-4FA2-8C13-6214531FC634}">
      <dgm:prSet/>
      <dgm:spPr/>
      <dgm:t>
        <a:bodyPr/>
        <a:lstStyle/>
        <a:p>
          <a:endParaRPr lang="en-US"/>
        </a:p>
      </dgm:t>
    </dgm:pt>
    <dgm:pt modelId="{AFC4803A-D3CF-450C-98FC-2E500BAF1556}" type="pres">
      <dgm:prSet presAssocID="{C8E47139-8729-47B2-9AEC-C0C22601731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7F1919-9085-4925-AD43-549A9A1DC57F}" type="pres">
      <dgm:prSet presAssocID="{F04E76EB-6EB8-496E-9F35-3428DFECBA9A}" presName="parentLin" presStyleCnt="0"/>
      <dgm:spPr/>
    </dgm:pt>
    <dgm:pt modelId="{3544ECC9-447A-4C5D-8360-4539D8B227CF}" type="pres">
      <dgm:prSet presAssocID="{F04E76EB-6EB8-496E-9F35-3428DFECBA9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D39BB61-7170-437F-A1B8-79A0BF2250D3}" type="pres">
      <dgm:prSet presAssocID="{F04E76EB-6EB8-496E-9F35-3428DFECBA9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E0657-0FBF-4772-BB1B-983263828230}" type="pres">
      <dgm:prSet presAssocID="{F04E76EB-6EB8-496E-9F35-3428DFECBA9A}" presName="negativeSpace" presStyleCnt="0"/>
      <dgm:spPr/>
    </dgm:pt>
    <dgm:pt modelId="{8405488F-2520-4292-AFD7-6F691B001C5F}" type="pres">
      <dgm:prSet presAssocID="{F04E76EB-6EB8-496E-9F35-3428DFECBA9A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5AC115-B9AA-4158-B090-66B85CDC0815}" type="pres">
      <dgm:prSet presAssocID="{B31C737B-B19B-47D0-9DC4-94E8600FB9DA}" presName="spaceBetweenRectangles" presStyleCnt="0"/>
      <dgm:spPr/>
    </dgm:pt>
    <dgm:pt modelId="{A65735A3-25BA-4BAE-9325-61DA99A272F8}" type="pres">
      <dgm:prSet presAssocID="{DE841226-6FF2-4F02-8686-8858F4C4EC2A}" presName="parentLin" presStyleCnt="0"/>
      <dgm:spPr/>
    </dgm:pt>
    <dgm:pt modelId="{A4AE89BC-46D0-4FAD-80D4-C5FCB5556765}" type="pres">
      <dgm:prSet presAssocID="{DE841226-6FF2-4F02-8686-8858F4C4EC2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653C846-8267-48BA-81B9-04DC91624085}" type="pres">
      <dgm:prSet presAssocID="{DE841226-6FF2-4F02-8686-8858F4C4EC2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45DA7-15D9-4098-B103-066BC0468806}" type="pres">
      <dgm:prSet presAssocID="{DE841226-6FF2-4F02-8686-8858F4C4EC2A}" presName="negativeSpace" presStyleCnt="0"/>
      <dgm:spPr/>
    </dgm:pt>
    <dgm:pt modelId="{E43E5A85-B846-4B36-A0D4-59A3B43B15BB}" type="pres">
      <dgm:prSet presAssocID="{DE841226-6FF2-4F02-8686-8858F4C4EC2A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C8895-660C-4621-861A-355E97F90CFE}" type="pres">
      <dgm:prSet presAssocID="{702B11C3-193A-4F53-B611-432D8A9A39B4}" presName="spaceBetweenRectangles" presStyleCnt="0"/>
      <dgm:spPr/>
    </dgm:pt>
    <dgm:pt modelId="{A1F7CF9D-E51C-451D-A320-B9FEC729D06E}" type="pres">
      <dgm:prSet presAssocID="{186125EA-5C7D-445A-BD17-821CF5DF9805}" presName="parentLin" presStyleCnt="0"/>
      <dgm:spPr/>
    </dgm:pt>
    <dgm:pt modelId="{864C707D-F139-4B16-8CCC-995B0C6EFB0C}" type="pres">
      <dgm:prSet presAssocID="{186125EA-5C7D-445A-BD17-821CF5DF980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CC5B8F44-25F6-4A25-B7BC-D6FD2AAA9B76}" type="pres">
      <dgm:prSet presAssocID="{186125EA-5C7D-445A-BD17-821CF5DF980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7E842-B7DC-4A7B-99B9-ECE52FEB9336}" type="pres">
      <dgm:prSet presAssocID="{186125EA-5C7D-445A-BD17-821CF5DF9805}" presName="negativeSpace" presStyleCnt="0"/>
      <dgm:spPr/>
    </dgm:pt>
    <dgm:pt modelId="{DEF1C134-4048-4084-AC83-CF5393B17356}" type="pres">
      <dgm:prSet presAssocID="{186125EA-5C7D-445A-BD17-821CF5DF980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23B36C-598D-408C-B95E-13B7C6DAA5D7}" type="presOf" srcId="{186125EA-5C7D-445A-BD17-821CF5DF9805}" destId="{864C707D-F139-4B16-8CCC-995B0C6EFB0C}" srcOrd="0" destOrd="0" presId="urn:microsoft.com/office/officeart/2005/8/layout/list1"/>
    <dgm:cxn modelId="{5C2A5DC4-C2BF-4786-8A1B-59F54B211E44}" srcId="{DE841226-6FF2-4F02-8686-8858F4C4EC2A}" destId="{A2382382-E678-4373-B91A-0DC5DDF27119}" srcOrd="0" destOrd="0" parTransId="{09A7A6D8-42C3-4934-A62C-27D2489BB7D7}" sibTransId="{2F0A9D2F-DADE-4581-8FBD-0936791252AE}"/>
    <dgm:cxn modelId="{6BBCCD2A-C5BC-4CFC-979D-C891CF5B549A}" type="presOf" srcId="{0A2AE0C1-7CD1-4F0A-8EDF-54E29B38A4C0}" destId="{8405488F-2520-4292-AFD7-6F691B001C5F}" srcOrd="0" destOrd="2" presId="urn:microsoft.com/office/officeart/2005/8/layout/list1"/>
    <dgm:cxn modelId="{06D78B9C-B70A-48B4-9610-768117BEB8B1}" type="presOf" srcId="{F04E76EB-6EB8-496E-9F35-3428DFECBA9A}" destId="{8D39BB61-7170-437F-A1B8-79A0BF2250D3}" srcOrd="1" destOrd="0" presId="urn:microsoft.com/office/officeart/2005/8/layout/list1"/>
    <dgm:cxn modelId="{E22F50EA-A5DB-45ED-A7EA-88EA947AE665}" type="presOf" srcId="{C8E47139-8729-47B2-9AEC-C0C226017316}" destId="{AFC4803A-D3CF-450C-98FC-2E500BAF1556}" srcOrd="0" destOrd="0" presId="urn:microsoft.com/office/officeart/2005/8/layout/list1"/>
    <dgm:cxn modelId="{DA3BEC86-D96A-472A-965E-5E34DE5DA3DB}" type="presOf" srcId="{9856E652-BE94-4EA6-873D-F71279056FDE}" destId="{DEF1C134-4048-4084-AC83-CF5393B17356}" srcOrd="0" destOrd="1" presId="urn:microsoft.com/office/officeart/2005/8/layout/list1"/>
    <dgm:cxn modelId="{8F66978B-2635-4E23-B42D-07DD628BB75C}" srcId="{186125EA-5C7D-445A-BD17-821CF5DF9805}" destId="{B18C5795-FADF-4B5A-9E9B-059315A90E75}" srcOrd="0" destOrd="0" parTransId="{696506C6-952B-4814-9B17-12E059ECE74D}" sibTransId="{4A2BE2CF-0D94-4175-968C-FF610C0F41AB}"/>
    <dgm:cxn modelId="{1E57411D-2EAF-4238-A913-3B200DAC4849}" srcId="{C8E47139-8729-47B2-9AEC-C0C226017316}" destId="{DE841226-6FF2-4F02-8686-8858F4C4EC2A}" srcOrd="1" destOrd="0" parTransId="{79F09CFE-9F46-4A0C-BE49-F6F5A814724D}" sibTransId="{702B11C3-193A-4F53-B611-432D8A9A39B4}"/>
    <dgm:cxn modelId="{5F4872ED-8B71-4568-9F04-A8D3A88C48E5}" srcId="{C8E47139-8729-47B2-9AEC-C0C226017316}" destId="{186125EA-5C7D-445A-BD17-821CF5DF9805}" srcOrd="2" destOrd="0" parTransId="{4B456E62-4DE8-4342-8423-4B034903125F}" sibTransId="{F1893888-8ED1-4304-BE19-8AEE38217764}"/>
    <dgm:cxn modelId="{505F481D-E9B9-4B34-8F45-46A616E64644}" type="presOf" srcId="{B868B60A-C881-4D75-B705-55CA24368055}" destId="{E43E5A85-B846-4B36-A0D4-59A3B43B15BB}" srcOrd="0" destOrd="1" presId="urn:microsoft.com/office/officeart/2005/8/layout/list1"/>
    <dgm:cxn modelId="{FFF15A41-096A-4C5B-A3D4-8F0184064DAD}" srcId="{DE841226-6FF2-4F02-8686-8858F4C4EC2A}" destId="{B868B60A-C881-4D75-B705-55CA24368055}" srcOrd="1" destOrd="0" parTransId="{AB9D7ABA-5315-4AC5-8FFD-3DBA187994FF}" sibTransId="{C6B58FE9-9798-4625-BC63-9AE7BF70A1C4}"/>
    <dgm:cxn modelId="{66ABC5EF-1D09-47C6-9C85-ED690B41BDF9}" type="presOf" srcId="{DE841226-6FF2-4F02-8686-8858F4C4EC2A}" destId="{E653C846-8267-48BA-81B9-04DC91624085}" srcOrd="1" destOrd="0" presId="urn:microsoft.com/office/officeart/2005/8/layout/list1"/>
    <dgm:cxn modelId="{703235D8-46C2-4FA2-8C13-6214531FC634}" srcId="{F04E76EB-6EB8-496E-9F35-3428DFECBA9A}" destId="{0A2AE0C1-7CD1-4F0A-8EDF-54E29B38A4C0}" srcOrd="2" destOrd="0" parTransId="{8FF94A90-759E-48C8-9D97-5134F8976ADF}" sibTransId="{4670E859-25B5-4995-B686-ABA727B1EB28}"/>
    <dgm:cxn modelId="{D316D6C5-5E2B-4CB8-9B8C-7595AE65D327}" srcId="{F04E76EB-6EB8-496E-9F35-3428DFECBA9A}" destId="{5820BCEF-6E0B-4F5F-84CE-DC038AD65818}" srcOrd="0" destOrd="0" parTransId="{67083D1F-0B39-484D-A8EC-E56984A84DDC}" sibTransId="{5AF33A7E-EFAF-455F-A3E6-9A6A4F5D0762}"/>
    <dgm:cxn modelId="{46914080-A0AA-41A6-ADA6-7F6E1D962342}" type="presOf" srcId="{5820BCEF-6E0B-4F5F-84CE-DC038AD65818}" destId="{8405488F-2520-4292-AFD7-6F691B001C5F}" srcOrd="0" destOrd="0" presId="urn:microsoft.com/office/officeart/2005/8/layout/list1"/>
    <dgm:cxn modelId="{C19FE9EA-6905-46AE-90E2-A2C47F1D03FB}" type="presOf" srcId="{F04E76EB-6EB8-496E-9F35-3428DFECBA9A}" destId="{3544ECC9-447A-4C5D-8360-4539D8B227CF}" srcOrd="0" destOrd="0" presId="urn:microsoft.com/office/officeart/2005/8/layout/list1"/>
    <dgm:cxn modelId="{6D7AAF44-E0C1-481E-977A-7DAD6D20A982}" type="presOf" srcId="{DE841226-6FF2-4F02-8686-8858F4C4EC2A}" destId="{A4AE89BC-46D0-4FAD-80D4-C5FCB5556765}" srcOrd="0" destOrd="0" presId="urn:microsoft.com/office/officeart/2005/8/layout/list1"/>
    <dgm:cxn modelId="{BF15AE8B-9A8A-4D6D-979D-CCF9DA3DB5A3}" type="presOf" srcId="{186125EA-5C7D-445A-BD17-821CF5DF9805}" destId="{CC5B8F44-25F6-4A25-B7BC-D6FD2AAA9B76}" srcOrd="1" destOrd="0" presId="urn:microsoft.com/office/officeart/2005/8/layout/list1"/>
    <dgm:cxn modelId="{2BCA87B3-AB62-4D6C-A9DA-056B27490C7B}" type="presOf" srcId="{6EA70589-65ED-4C52-93D8-55EF11209824}" destId="{8405488F-2520-4292-AFD7-6F691B001C5F}" srcOrd="0" destOrd="1" presId="urn:microsoft.com/office/officeart/2005/8/layout/list1"/>
    <dgm:cxn modelId="{CAA8B17D-2E48-4A5D-883F-6B83B0A8089F}" srcId="{C8E47139-8729-47B2-9AEC-C0C226017316}" destId="{F04E76EB-6EB8-496E-9F35-3428DFECBA9A}" srcOrd="0" destOrd="0" parTransId="{DAAB7C4E-A3DF-4796-AFC2-D602808D8F43}" sibTransId="{B31C737B-B19B-47D0-9DC4-94E8600FB9DA}"/>
    <dgm:cxn modelId="{61DD33A1-7F19-4062-9793-CC8811B2F4C0}" srcId="{F04E76EB-6EB8-496E-9F35-3428DFECBA9A}" destId="{6EA70589-65ED-4C52-93D8-55EF11209824}" srcOrd="1" destOrd="0" parTransId="{37BAE0C7-E574-425D-8B83-0BAB816086CC}" sibTransId="{1D4F38EA-C55E-4327-90AF-398C013FA53C}"/>
    <dgm:cxn modelId="{FCA6D892-F836-41F0-83E2-05C80FE7A81E}" srcId="{186125EA-5C7D-445A-BD17-821CF5DF9805}" destId="{9856E652-BE94-4EA6-873D-F71279056FDE}" srcOrd="1" destOrd="0" parTransId="{A05FA74A-4A09-4E2C-A5CD-C21CEE002C6A}" sibTransId="{A9D2FCE1-4D22-40AD-906F-43B8221E69B0}"/>
    <dgm:cxn modelId="{EFCFB7CA-36F9-47E8-9242-F9EC693D0328}" type="presOf" srcId="{B18C5795-FADF-4B5A-9E9B-059315A90E75}" destId="{DEF1C134-4048-4084-AC83-CF5393B17356}" srcOrd="0" destOrd="0" presId="urn:microsoft.com/office/officeart/2005/8/layout/list1"/>
    <dgm:cxn modelId="{BCEA6526-6044-4634-A89B-4AA806A569D1}" type="presOf" srcId="{A2382382-E678-4373-B91A-0DC5DDF27119}" destId="{E43E5A85-B846-4B36-A0D4-59A3B43B15BB}" srcOrd="0" destOrd="0" presId="urn:microsoft.com/office/officeart/2005/8/layout/list1"/>
    <dgm:cxn modelId="{92F4F00F-0936-4CB0-8858-CD138025E211}" type="presParOf" srcId="{AFC4803A-D3CF-450C-98FC-2E500BAF1556}" destId="{567F1919-9085-4925-AD43-549A9A1DC57F}" srcOrd="0" destOrd="0" presId="urn:microsoft.com/office/officeart/2005/8/layout/list1"/>
    <dgm:cxn modelId="{1D84E678-2F2A-4472-A0B8-839EC97E71E9}" type="presParOf" srcId="{567F1919-9085-4925-AD43-549A9A1DC57F}" destId="{3544ECC9-447A-4C5D-8360-4539D8B227CF}" srcOrd="0" destOrd="0" presId="urn:microsoft.com/office/officeart/2005/8/layout/list1"/>
    <dgm:cxn modelId="{B8D88B21-07F8-4861-859F-0AE405F61EAA}" type="presParOf" srcId="{567F1919-9085-4925-AD43-549A9A1DC57F}" destId="{8D39BB61-7170-437F-A1B8-79A0BF2250D3}" srcOrd="1" destOrd="0" presId="urn:microsoft.com/office/officeart/2005/8/layout/list1"/>
    <dgm:cxn modelId="{816F968E-06E9-46DD-BE7B-390D9EA0E6BD}" type="presParOf" srcId="{AFC4803A-D3CF-450C-98FC-2E500BAF1556}" destId="{F00E0657-0FBF-4772-BB1B-983263828230}" srcOrd="1" destOrd="0" presId="urn:microsoft.com/office/officeart/2005/8/layout/list1"/>
    <dgm:cxn modelId="{13C8A0E0-5841-4DB2-84A3-F196230CAEBC}" type="presParOf" srcId="{AFC4803A-D3CF-450C-98FC-2E500BAF1556}" destId="{8405488F-2520-4292-AFD7-6F691B001C5F}" srcOrd="2" destOrd="0" presId="urn:microsoft.com/office/officeart/2005/8/layout/list1"/>
    <dgm:cxn modelId="{B2E2B9E5-A0DD-43AE-86F3-760E0C4F312E}" type="presParOf" srcId="{AFC4803A-D3CF-450C-98FC-2E500BAF1556}" destId="{5B5AC115-B9AA-4158-B090-66B85CDC0815}" srcOrd="3" destOrd="0" presId="urn:microsoft.com/office/officeart/2005/8/layout/list1"/>
    <dgm:cxn modelId="{9A1D7A59-CB31-4C98-8227-B07408610DC4}" type="presParOf" srcId="{AFC4803A-D3CF-450C-98FC-2E500BAF1556}" destId="{A65735A3-25BA-4BAE-9325-61DA99A272F8}" srcOrd="4" destOrd="0" presId="urn:microsoft.com/office/officeart/2005/8/layout/list1"/>
    <dgm:cxn modelId="{596BEF87-A49F-45E0-BF8A-B4EE26849215}" type="presParOf" srcId="{A65735A3-25BA-4BAE-9325-61DA99A272F8}" destId="{A4AE89BC-46D0-4FAD-80D4-C5FCB5556765}" srcOrd="0" destOrd="0" presId="urn:microsoft.com/office/officeart/2005/8/layout/list1"/>
    <dgm:cxn modelId="{2DF80B37-B92F-446D-95FD-B8D9AF9F484B}" type="presParOf" srcId="{A65735A3-25BA-4BAE-9325-61DA99A272F8}" destId="{E653C846-8267-48BA-81B9-04DC91624085}" srcOrd="1" destOrd="0" presId="urn:microsoft.com/office/officeart/2005/8/layout/list1"/>
    <dgm:cxn modelId="{D1F9107A-888A-46E2-99CE-6A6DDB308488}" type="presParOf" srcId="{AFC4803A-D3CF-450C-98FC-2E500BAF1556}" destId="{9F645DA7-15D9-4098-B103-066BC0468806}" srcOrd="5" destOrd="0" presId="urn:microsoft.com/office/officeart/2005/8/layout/list1"/>
    <dgm:cxn modelId="{AD887DB6-50C4-4E2A-AF4C-F51CA572799A}" type="presParOf" srcId="{AFC4803A-D3CF-450C-98FC-2E500BAF1556}" destId="{E43E5A85-B846-4B36-A0D4-59A3B43B15BB}" srcOrd="6" destOrd="0" presId="urn:microsoft.com/office/officeart/2005/8/layout/list1"/>
    <dgm:cxn modelId="{CCB7B854-0210-4D6B-84B1-5EC9C8664A4A}" type="presParOf" srcId="{AFC4803A-D3CF-450C-98FC-2E500BAF1556}" destId="{5BBC8895-660C-4621-861A-355E97F90CFE}" srcOrd="7" destOrd="0" presId="urn:microsoft.com/office/officeart/2005/8/layout/list1"/>
    <dgm:cxn modelId="{8C059F21-3085-4CCC-B60C-C2D4DE72B4A1}" type="presParOf" srcId="{AFC4803A-D3CF-450C-98FC-2E500BAF1556}" destId="{A1F7CF9D-E51C-451D-A320-B9FEC729D06E}" srcOrd="8" destOrd="0" presId="urn:microsoft.com/office/officeart/2005/8/layout/list1"/>
    <dgm:cxn modelId="{2B249A6C-4B93-4301-B1E4-CB0DA7397159}" type="presParOf" srcId="{A1F7CF9D-E51C-451D-A320-B9FEC729D06E}" destId="{864C707D-F139-4B16-8CCC-995B0C6EFB0C}" srcOrd="0" destOrd="0" presId="urn:microsoft.com/office/officeart/2005/8/layout/list1"/>
    <dgm:cxn modelId="{A2D652EE-B824-47AE-8B91-4B00358408A1}" type="presParOf" srcId="{A1F7CF9D-E51C-451D-A320-B9FEC729D06E}" destId="{CC5B8F44-25F6-4A25-B7BC-D6FD2AAA9B76}" srcOrd="1" destOrd="0" presId="urn:microsoft.com/office/officeart/2005/8/layout/list1"/>
    <dgm:cxn modelId="{9EC6BA0A-E0EC-45E4-9453-44723FC3095D}" type="presParOf" srcId="{AFC4803A-D3CF-450C-98FC-2E500BAF1556}" destId="{E9E7E842-B7DC-4A7B-99B9-ECE52FEB9336}" srcOrd="9" destOrd="0" presId="urn:microsoft.com/office/officeart/2005/8/layout/list1"/>
    <dgm:cxn modelId="{1CDB92F2-7A81-42F6-B7DB-672DF9446A9C}" type="presParOf" srcId="{AFC4803A-D3CF-450C-98FC-2E500BAF1556}" destId="{DEF1C134-4048-4084-AC83-CF5393B1735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73342-4BE0-42C7-9030-DAF284EB603C}">
      <dsp:nvSpPr>
        <dsp:cNvPr id="0" name=""/>
        <dsp:cNvSpPr/>
      </dsp:nvSpPr>
      <dsp:spPr>
        <a:xfrm>
          <a:off x="5357" y="47832"/>
          <a:ext cx="1601390" cy="105091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Determine High-Value Business Capabilities</a:t>
          </a:r>
        </a:p>
      </dsp:txBody>
      <dsp:txXfrm>
        <a:off x="36137" y="78612"/>
        <a:ext cx="1539830" cy="989352"/>
      </dsp:txXfrm>
    </dsp:sp>
    <dsp:sp modelId="{7997306B-8A84-4BB9-9286-7627BFB0F301}">
      <dsp:nvSpPr>
        <dsp:cNvPr id="0" name=""/>
        <dsp:cNvSpPr/>
      </dsp:nvSpPr>
      <dsp:spPr>
        <a:xfrm>
          <a:off x="1766887" y="374716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766887" y="454145"/>
        <a:ext cx="237646" cy="238286"/>
      </dsp:txXfrm>
    </dsp:sp>
    <dsp:sp modelId="{8B8E1383-F9D0-4121-A7D9-672265CEC964}">
      <dsp:nvSpPr>
        <dsp:cNvPr id="0" name=""/>
        <dsp:cNvSpPr/>
      </dsp:nvSpPr>
      <dsp:spPr>
        <a:xfrm>
          <a:off x="2247304" y="47832"/>
          <a:ext cx="1601390" cy="105091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Decomposition of data and functionality</a:t>
          </a:r>
        </a:p>
      </dsp:txBody>
      <dsp:txXfrm>
        <a:off x="2278084" y="78612"/>
        <a:ext cx="1539830" cy="989352"/>
      </dsp:txXfrm>
    </dsp:sp>
    <dsp:sp modelId="{D5278F62-14C0-463C-A762-4E7BF6B6C01C}">
      <dsp:nvSpPr>
        <dsp:cNvPr id="0" name=""/>
        <dsp:cNvSpPr/>
      </dsp:nvSpPr>
      <dsp:spPr>
        <a:xfrm>
          <a:off x="4008834" y="374716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008834" y="454145"/>
        <a:ext cx="237646" cy="238286"/>
      </dsp:txXfrm>
    </dsp:sp>
    <dsp:sp modelId="{1B0D7FC5-FD22-485B-9048-0F7DA206E13E}">
      <dsp:nvSpPr>
        <dsp:cNvPr id="0" name=""/>
        <dsp:cNvSpPr/>
      </dsp:nvSpPr>
      <dsp:spPr>
        <a:xfrm>
          <a:off x="4489251" y="47832"/>
          <a:ext cx="1601390" cy="105091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Delivery of microservices based on business capabilities</a:t>
          </a:r>
        </a:p>
      </dsp:txBody>
      <dsp:txXfrm>
        <a:off x="4520031" y="78612"/>
        <a:ext cx="1539830" cy="9893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5488F-2520-4292-AFD7-6F691B001C5F}">
      <dsp:nvSpPr>
        <dsp:cNvPr id="0" name=""/>
        <dsp:cNvSpPr/>
      </dsp:nvSpPr>
      <dsp:spPr>
        <a:xfrm>
          <a:off x="0" y="328147"/>
          <a:ext cx="8902281" cy="1488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916" tIns="312420" rIns="69091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Design, develop, validate, and implement first phase of microservices in an effort to migrate from a monolithic SOA architecture to an agile microservice enabled architecture. 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Develop microservices in Java using the Spring framework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Utilize industry leading API management platform</a:t>
          </a:r>
        </a:p>
      </dsp:txBody>
      <dsp:txXfrm>
        <a:off x="0" y="328147"/>
        <a:ext cx="8902281" cy="1488375"/>
      </dsp:txXfrm>
    </dsp:sp>
    <dsp:sp modelId="{8D39BB61-7170-437F-A1B8-79A0BF2250D3}">
      <dsp:nvSpPr>
        <dsp:cNvPr id="0" name=""/>
        <dsp:cNvSpPr/>
      </dsp:nvSpPr>
      <dsp:spPr>
        <a:xfrm>
          <a:off x="445114" y="106747"/>
          <a:ext cx="6231596" cy="442800"/>
        </a:xfrm>
        <a:prstGeom prst="roundRect">
          <a:avLst/>
        </a:prstGeom>
        <a:solidFill>
          <a:srgbClr val="5881DD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540" tIns="0" rIns="23554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Large US Private Healthcare Firm</a:t>
          </a:r>
        </a:p>
      </dsp:txBody>
      <dsp:txXfrm>
        <a:off x="466730" y="128363"/>
        <a:ext cx="6188364" cy="399568"/>
      </dsp:txXfrm>
    </dsp:sp>
    <dsp:sp modelId="{E43E5A85-B846-4B36-A0D4-59A3B43B15BB}">
      <dsp:nvSpPr>
        <dsp:cNvPr id="0" name=""/>
        <dsp:cNvSpPr/>
      </dsp:nvSpPr>
      <dsp:spPr>
        <a:xfrm>
          <a:off x="0" y="2118922"/>
          <a:ext cx="8902281" cy="1252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916" tIns="312420" rIns="69091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Develop proof of concept web application using PaaS, microservices, and Container technology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Architecture components include Pivotal Cloud Foundry and Docker Containers to deliver to a cloud environment</a:t>
          </a:r>
        </a:p>
      </dsp:txBody>
      <dsp:txXfrm>
        <a:off x="0" y="2118922"/>
        <a:ext cx="8902281" cy="1252125"/>
      </dsp:txXfrm>
    </dsp:sp>
    <dsp:sp modelId="{E653C846-8267-48BA-81B9-04DC91624085}">
      <dsp:nvSpPr>
        <dsp:cNvPr id="0" name=""/>
        <dsp:cNvSpPr/>
      </dsp:nvSpPr>
      <dsp:spPr>
        <a:xfrm>
          <a:off x="445114" y="1897522"/>
          <a:ext cx="6231596" cy="442800"/>
        </a:xfrm>
        <a:prstGeom prst="roundRect">
          <a:avLst/>
        </a:prstGeom>
        <a:solidFill>
          <a:srgbClr val="5881D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540" tIns="0" rIns="23554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Top Mobile Communications Company</a:t>
          </a:r>
        </a:p>
      </dsp:txBody>
      <dsp:txXfrm>
        <a:off x="466730" y="1919138"/>
        <a:ext cx="6188364" cy="399568"/>
      </dsp:txXfrm>
    </dsp:sp>
    <dsp:sp modelId="{DEF1C134-4048-4084-AC83-CF5393B17356}">
      <dsp:nvSpPr>
        <dsp:cNvPr id="0" name=""/>
        <dsp:cNvSpPr/>
      </dsp:nvSpPr>
      <dsp:spPr>
        <a:xfrm>
          <a:off x="0" y="3673448"/>
          <a:ext cx="8902281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916" tIns="312420" rIns="69091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Develop microservices Best Practices to be implemented by the architecture CoE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Design and implement prototype architecture to enable rapid development for client customers</a:t>
          </a:r>
        </a:p>
      </dsp:txBody>
      <dsp:txXfrm>
        <a:off x="0" y="3673448"/>
        <a:ext cx="8902281" cy="1063125"/>
      </dsp:txXfrm>
    </dsp:sp>
    <dsp:sp modelId="{CC5B8F44-25F6-4A25-B7BC-D6FD2AAA9B76}">
      <dsp:nvSpPr>
        <dsp:cNvPr id="0" name=""/>
        <dsp:cNvSpPr/>
      </dsp:nvSpPr>
      <dsp:spPr>
        <a:xfrm>
          <a:off x="445114" y="3452048"/>
          <a:ext cx="6231596" cy="442800"/>
        </a:xfrm>
        <a:prstGeom prst="roundRect">
          <a:avLst/>
        </a:prstGeom>
        <a:solidFill>
          <a:srgbClr val="5881D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540" tIns="0" rIns="23554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Industry Leading Credit Rating Company</a:t>
          </a:r>
        </a:p>
      </dsp:txBody>
      <dsp:txXfrm>
        <a:off x="466730" y="3473664"/>
        <a:ext cx="6188364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E6267-ED53-4CE4-87AE-58DA31EE8E8B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CB9EA-FC67-4259-8677-BD1C9E61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2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96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72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60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82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73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6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5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19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05983" y="6590620"/>
            <a:ext cx="460376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"/>
            <a:ext cx="3556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</p:spTree>
    <p:extLst>
      <p:ext uri="{BB962C8B-B14F-4D97-AF65-F5344CB8AC3E}">
        <p14:creationId xmlns:p14="http://schemas.microsoft.com/office/powerpoint/2010/main" val="3400894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459317" y="263526"/>
            <a:ext cx="1120140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9318" y="1677988"/>
            <a:ext cx="11195049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6294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0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989"/>
            <a:ext cx="11279717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5737"/>
            <a:ext cx="11279717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040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7200"/>
            <a:ext cx="55372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7200"/>
            <a:ext cx="5539317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397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275827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8084269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773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190" y="1736450"/>
            <a:ext cx="5536540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90" y="2189528"/>
            <a:ext cx="5536540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4552" y="1736450"/>
            <a:ext cx="553871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4552" y="2189528"/>
            <a:ext cx="553871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80989"/>
            <a:ext cx="11279717" cy="998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399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55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09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430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018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363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0502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8837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8067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9294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1" y="2733676"/>
            <a:ext cx="4917017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468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826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3" descr="C:\Users\u26878\Downloads\shutterstock_149655416 (1)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20"/>
          <a:stretch/>
        </p:blipFill>
        <p:spPr bwMode="auto">
          <a:xfrm>
            <a:off x="-304800" y="3330760"/>
            <a:ext cx="12496800" cy="307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299960" y="473780"/>
            <a:ext cx="3759200" cy="534988"/>
          </a:xfrm>
        </p:spPr>
        <p:txBody>
          <a:bodyPr anchor="ctr">
            <a:noAutofit/>
          </a:bodyPr>
          <a:lstStyle>
            <a:lvl1pPr algn="ctr">
              <a:buNone/>
              <a:defRPr sz="2000" b="0" baseline="0">
                <a:solidFill>
                  <a:schemeClr val="bg2">
                    <a:lumMod val="50000"/>
                  </a:schemeClr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 dirty="0"/>
              <a:t>Vertical/ Business Unit</a:t>
            </a:r>
          </a:p>
        </p:txBody>
      </p:sp>
      <p:sp>
        <p:nvSpPr>
          <p:cNvPr id="17" name="Text Placeholder 25"/>
          <p:cNvSpPr>
            <a:spLocks noGrp="1"/>
          </p:cNvSpPr>
          <p:nvPr>
            <p:ph type="body" sz="quarter" idx="11" hasCustomPrompt="1"/>
          </p:nvPr>
        </p:nvSpPr>
        <p:spPr>
          <a:xfrm>
            <a:off x="217713" y="1973974"/>
            <a:ext cx="6603999" cy="533400"/>
          </a:xfrm>
        </p:spPr>
        <p:txBody>
          <a:bodyPr>
            <a:noAutofit/>
          </a:bodyPr>
          <a:lstStyle>
            <a:lvl1pPr marL="0" indent="0"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9" name="Picture Placeholder 28"/>
          <p:cNvSpPr>
            <a:spLocks noGrp="1"/>
          </p:cNvSpPr>
          <p:nvPr>
            <p:ph type="pic" sz="quarter" idx="13" hasCustomPrompt="1"/>
          </p:nvPr>
        </p:nvSpPr>
        <p:spPr>
          <a:xfrm>
            <a:off x="10033000" y="1622002"/>
            <a:ext cx="1727200" cy="1295400"/>
          </a:xfrm>
          <a:ln>
            <a:noFill/>
          </a:ln>
        </p:spPr>
        <p:txBody>
          <a:bodyPr>
            <a:normAutofit/>
          </a:bodyPr>
          <a:lstStyle>
            <a:lvl1pPr>
              <a:buNone/>
              <a:defRPr sz="16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3" name="Text Placeholder 37"/>
          <p:cNvSpPr>
            <a:spLocks noGrp="1"/>
          </p:cNvSpPr>
          <p:nvPr>
            <p:ph type="body" sz="quarter" idx="15" hasCustomPrompt="1"/>
          </p:nvPr>
        </p:nvSpPr>
        <p:spPr>
          <a:xfrm>
            <a:off x="217712" y="2917402"/>
            <a:ext cx="6604000" cy="612648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Description about the presentation and/or version number and date of release</a:t>
            </a:r>
          </a:p>
        </p:txBody>
      </p:sp>
      <p:sp>
        <p:nvSpPr>
          <p:cNvPr id="25" name="Date Placeholder 5"/>
          <p:cNvSpPr>
            <a:spLocks noGrp="1"/>
          </p:cNvSpPr>
          <p:nvPr userDrawn="1">
            <p:ph type="dt" sz="half" idx="10"/>
          </p:nvPr>
        </p:nvSpPr>
        <p:spPr>
          <a:xfrm>
            <a:off x="9804400" y="381000"/>
            <a:ext cx="2184400" cy="228600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1"/>
                </a:solidFill>
                <a:latin typeface="Segoe" panose="020B0502040504020203" pitchFamily="34" charset="0"/>
              </a:defRPr>
            </a:lvl1pPr>
          </a:lstStyle>
          <a:p>
            <a:endParaRPr lang="en-US" kern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5707748"/>
            <a:ext cx="12192001" cy="69305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132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0" y="457200"/>
            <a:ext cx="11249152" cy="5303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000" y="1371600"/>
            <a:ext cx="11176000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"/>
            <a:ext cx="3556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  <p:sp>
        <p:nvSpPr>
          <p:cNvPr id="8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05983" y="6590620"/>
            <a:ext cx="460376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6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311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0" y="457200"/>
            <a:ext cx="11249152" cy="5303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000" y="1371600"/>
            <a:ext cx="11176000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"/>
            <a:ext cx="3556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  <p:sp>
        <p:nvSpPr>
          <p:cNvPr id="8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05983" y="6590620"/>
            <a:ext cx="460376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45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0" y="457200"/>
            <a:ext cx="11249152" cy="5303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000" y="1371600"/>
            <a:ext cx="11176000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"/>
            <a:ext cx="3556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  <p:sp>
        <p:nvSpPr>
          <p:cNvPr id="8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05983" y="6590620"/>
            <a:ext cx="460376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495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05983" y="6590620"/>
            <a:ext cx="460376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"/>
            <a:ext cx="3556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</p:spTree>
    <p:extLst>
      <p:ext uri="{BB962C8B-B14F-4D97-AF65-F5344CB8AC3E}">
        <p14:creationId xmlns:p14="http://schemas.microsoft.com/office/powerpoint/2010/main" val="3694361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0" y="457200"/>
            <a:ext cx="11249152" cy="5303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000" y="1371600"/>
            <a:ext cx="11176000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"/>
            <a:ext cx="3556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  <p:sp>
        <p:nvSpPr>
          <p:cNvPr id="8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05983" y="6590620"/>
            <a:ext cx="460376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0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1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6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2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5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3F2F7-DC5A-4CCD-AA37-1409C780845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9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0989"/>
            <a:ext cx="11279717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27200"/>
            <a:ext cx="11279717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7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84" r:id="rId16"/>
    <p:sldLayoutId id="2147483692" r:id="rId17"/>
    <p:sldLayoutId id="2147483693" r:id="rId18"/>
    <p:sldLayoutId id="2147483694" r:id="rId19"/>
    <p:sldLayoutId id="2147483695" r:id="rId20"/>
    <p:sldLayoutId id="2147483696" r:id="rId21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>
          <a:xfrm>
            <a:off x="7885506" y="1006404"/>
            <a:ext cx="1381125" cy="1381125"/>
          </a:xfrm>
          <a:custGeom>
            <a:avLst/>
            <a:gdLst/>
            <a:ahLst/>
            <a:cxnLst/>
            <a:rect l="l" t="t" r="r" b="b"/>
            <a:pathLst>
              <a:path w="1381125" h="1381125">
                <a:moveTo>
                  <a:pt x="1380655" y="690321"/>
                </a:moveTo>
                <a:lnTo>
                  <a:pt x="1379062" y="737584"/>
                </a:lnTo>
                <a:lnTo>
                  <a:pt x="1374353" y="783993"/>
                </a:lnTo>
                <a:lnTo>
                  <a:pt x="1366629" y="829445"/>
                </a:lnTo>
                <a:lnTo>
                  <a:pt x="1355995" y="873835"/>
                </a:lnTo>
                <a:lnTo>
                  <a:pt x="1342552" y="917063"/>
                </a:lnTo>
                <a:lnTo>
                  <a:pt x="1326404" y="959025"/>
                </a:lnTo>
                <a:lnTo>
                  <a:pt x="1307653" y="999618"/>
                </a:lnTo>
                <a:lnTo>
                  <a:pt x="1286403" y="1038739"/>
                </a:lnTo>
                <a:lnTo>
                  <a:pt x="1262755" y="1076286"/>
                </a:lnTo>
                <a:lnTo>
                  <a:pt x="1236814" y="1112155"/>
                </a:lnTo>
                <a:lnTo>
                  <a:pt x="1208681" y="1146245"/>
                </a:lnTo>
                <a:lnTo>
                  <a:pt x="1178459" y="1178452"/>
                </a:lnTo>
                <a:lnTo>
                  <a:pt x="1146253" y="1208672"/>
                </a:lnTo>
                <a:lnTo>
                  <a:pt x="1112163" y="1236805"/>
                </a:lnTo>
                <a:lnTo>
                  <a:pt x="1076293" y="1262746"/>
                </a:lnTo>
                <a:lnTo>
                  <a:pt x="1038746" y="1286393"/>
                </a:lnTo>
                <a:lnTo>
                  <a:pt x="999625" y="1307643"/>
                </a:lnTo>
                <a:lnTo>
                  <a:pt x="959032" y="1326393"/>
                </a:lnTo>
                <a:lnTo>
                  <a:pt x="917071" y="1342541"/>
                </a:lnTo>
                <a:lnTo>
                  <a:pt x="873844" y="1355983"/>
                </a:lnTo>
                <a:lnTo>
                  <a:pt x="829454" y="1366617"/>
                </a:lnTo>
                <a:lnTo>
                  <a:pt x="784003" y="1374340"/>
                </a:lnTo>
                <a:lnTo>
                  <a:pt x="737596" y="1379049"/>
                </a:lnTo>
                <a:lnTo>
                  <a:pt x="690333" y="1380642"/>
                </a:lnTo>
                <a:lnTo>
                  <a:pt x="643070" y="1379049"/>
                </a:lnTo>
                <a:lnTo>
                  <a:pt x="596661" y="1374340"/>
                </a:lnTo>
                <a:lnTo>
                  <a:pt x="551209" y="1366617"/>
                </a:lnTo>
                <a:lnTo>
                  <a:pt x="506818" y="1355983"/>
                </a:lnTo>
                <a:lnTo>
                  <a:pt x="463589" y="1342541"/>
                </a:lnTo>
                <a:lnTo>
                  <a:pt x="421627" y="1326393"/>
                </a:lnTo>
                <a:lnTo>
                  <a:pt x="381034" y="1307643"/>
                </a:lnTo>
                <a:lnTo>
                  <a:pt x="341912" y="1286393"/>
                </a:lnTo>
                <a:lnTo>
                  <a:pt x="304364" y="1262746"/>
                </a:lnTo>
                <a:lnTo>
                  <a:pt x="268494" y="1236805"/>
                </a:lnTo>
                <a:lnTo>
                  <a:pt x="234404" y="1208672"/>
                </a:lnTo>
                <a:lnTo>
                  <a:pt x="202196" y="1178452"/>
                </a:lnTo>
                <a:lnTo>
                  <a:pt x="171975" y="1146245"/>
                </a:lnTo>
                <a:lnTo>
                  <a:pt x="143841" y="1112155"/>
                </a:lnTo>
                <a:lnTo>
                  <a:pt x="117900" y="1076286"/>
                </a:lnTo>
                <a:lnTo>
                  <a:pt x="94252" y="1038739"/>
                </a:lnTo>
                <a:lnTo>
                  <a:pt x="73001" y="999618"/>
                </a:lnTo>
                <a:lnTo>
                  <a:pt x="54250" y="959025"/>
                </a:lnTo>
                <a:lnTo>
                  <a:pt x="38102" y="917063"/>
                </a:lnTo>
                <a:lnTo>
                  <a:pt x="24659" y="873835"/>
                </a:lnTo>
                <a:lnTo>
                  <a:pt x="14025" y="829445"/>
                </a:lnTo>
                <a:lnTo>
                  <a:pt x="6302" y="783993"/>
                </a:lnTo>
                <a:lnTo>
                  <a:pt x="1592" y="737584"/>
                </a:lnTo>
                <a:lnTo>
                  <a:pt x="0" y="690321"/>
                </a:lnTo>
                <a:lnTo>
                  <a:pt x="1592" y="643057"/>
                </a:lnTo>
                <a:lnTo>
                  <a:pt x="6302" y="596648"/>
                </a:lnTo>
                <a:lnTo>
                  <a:pt x="14025" y="551197"/>
                </a:lnTo>
                <a:lnTo>
                  <a:pt x="24659" y="506806"/>
                </a:lnTo>
                <a:lnTo>
                  <a:pt x="38102" y="463578"/>
                </a:lnTo>
                <a:lnTo>
                  <a:pt x="54250" y="421616"/>
                </a:lnTo>
                <a:lnTo>
                  <a:pt x="73001" y="381024"/>
                </a:lnTo>
                <a:lnTo>
                  <a:pt x="94252" y="341902"/>
                </a:lnTo>
                <a:lnTo>
                  <a:pt x="117900" y="304355"/>
                </a:lnTo>
                <a:lnTo>
                  <a:pt x="143841" y="268486"/>
                </a:lnTo>
                <a:lnTo>
                  <a:pt x="171975" y="234396"/>
                </a:lnTo>
                <a:lnTo>
                  <a:pt x="202196" y="202190"/>
                </a:lnTo>
                <a:lnTo>
                  <a:pt x="234404" y="171969"/>
                </a:lnTo>
                <a:lnTo>
                  <a:pt x="268494" y="143837"/>
                </a:lnTo>
                <a:lnTo>
                  <a:pt x="304364" y="117895"/>
                </a:lnTo>
                <a:lnTo>
                  <a:pt x="341912" y="94249"/>
                </a:lnTo>
                <a:lnTo>
                  <a:pt x="381034" y="72999"/>
                </a:lnTo>
                <a:lnTo>
                  <a:pt x="421627" y="54248"/>
                </a:lnTo>
                <a:lnTo>
                  <a:pt x="463589" y="38101"/>
                </a:lnTo>
                <a:lnTo>
                  <a:pt x="506818" y="24658"/>
                </a:lnTo>
                <a:lnTo>
                  <a:pt x="551209" y="14024"/>
                </a:lnTo>
                <a:lnTo>
                  <a:pt x="596661" y="6301"/>
                </a:lnTo>
                <a:lnTo>
                  <a:pt x="643070" y="1592"/>
                </a:lnTo>
                <a:lnTo>
                  <a:pt x="690333" y="0"/>
                </a:lnTo>
                <a:lnTo>
                  <a:pt x="737596" y="1592"/>
                </a:lnTo>
                <a:lnTo>
                  <a:pt x="784003" y="6301"/>
                </a:lnTo>
                <a:lnTo>
                  <a:pt x="829454" y="14024"/>
                </a:lnTo>
                <a:lnTo>
                  <a:pt x="873844" y="24658"/>
                </a:lnTo>
                <a:lnTo>
                  <a:pt x="917071" y="38101"/>
                </a:lnTo>
                <a:lnTo>
                  <a:pt x="959032" y="54248"/>
                </a:lnTo>
                <a:lnTo>
                  <a:pt x="999625" y="72999"/>
                </a:lnTo>
                <a:lnTo>
                  <a:pt x="1038746" y="94249"/>
                </a:lnTo>
                <a:lnTo>
                  <a:pt x="1076293" y="117895"/>
                </a:lnTo>
                <a:lnTo>
                  <a:pt x="1112163" y="143837"/>
                </a:lnTo>
                <a:lnTo>
                  <a:pt x="1146253" y="171969"/>
                </a:lnTo>
                <a:lnTo>
                  <a:pt x="1178459" y="202190"/>
                </a:lnTo>
                <a:lnTo>
                  <a:pt x="1208681" y="234396"/>
                </a:lnTo>
                <a:lnTo>
                  <a:pt x="1236814" y="268486"/>
                </a:lnTo>
                <a:lnTo>
                  <a:pt x="1262755" y="304355"/>
                </a:lnTo>
                <a:lnTo>
                  <a:pt x="1286403" y="341902"/>
                </a:lnTo>
                <a:lnTo>
                  <a:pt x="1307653" y="381024"/>
                </a:lnTo>
                <a:lnTo>
                  <a:pt x="1326404" y="421616"/>
                </a:lnTo>
                <a:lnTo>
                  <a:pt x="1342552" y="463578"/>
                </a:lnTo>
                <a:lnTo>
                  <a:pt x="1355995" y="506806"/>
                </a:lnTo>
                <a:lnTo>
                  <a:pt x="1366629" y="551197"/>
                </a:lnTo>
                <a:lnTo>
                  <a:pt x="1374353" y="596648"/>
                </a:lnTo>
                <a:lnTo>
                  <a:pt x="1379062" y="643057"/>
                </a:lnTo>
                <a:lnTo>
                  <a:pt x="1380655" y="690321"/>
                </a:lnTo>
                <a:close/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0058400" h="7772400">
                <a:moveTo>
                  <a:pt x="10058400" y="7772400"/>
                </a:moveTo>
                <a:lnTo>
                  <a:pt x="0" y="7772400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7772400"/>
                </a:lnTo>
                <a:close/>
              </a:path>
            </a:pathLst>
          </a:custGeom>
          <a:solidFill>
            <a:srgbClr val="006A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0" y="3453197"/>
            <a:ext cx="7298055" cy="3369945"/>
          </a:xfrm>
          <a:custGeom>
            <a:avLst/>
            <a:gdLst/>
            <a:ahLst/>
            <a:cxnLst/>
            <a:rect l="l" t="t" r="r" b="b"/>
            <a:pathLst>
              <a:path w="7298055" h="3369945">
                <a:moveTo>
                  <a:pt x="0" y="0"/>
                </a:moveTo>
                <a:lnTo>
                  <a:pt x="0" y="3369868"/>
                </a:lnTo>
                <a:lnTo>
                  <a:pt x="7297737" y="3369868"/>
                </a:lnTo>
                <a:lnTo>
                  <a:pt x="5823851" y="5359"/>
                </a:lnTo>
                <a:lnTo>
                  <a:pt x="0" y="0"/>
                </a:lnTo>
                <a:close/>
              </a:path>
            </a:pathLst>
          </a:custGeom>
          <a:solidFill>
            <a:srgbClr val="006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633614" y="811994"/>
            <a:ext cx="2237740" cy="2237740"/>
          </a:xfrm>
          <a:custGeom>
            <a:avLst/>
            <a:gdLst/>
            <a:ahLst/>
            <a:cxnLst/>
            <a:rect l="l" t="t" r="r" b="b"/>
            <a:pathLst>
              <a:path w="2237740" h="2237740">
                <a:moveTo>
                  <a:pt x="2237168" y="1118590"/>
                </a:moveTo>
                <a:lnTo>
                  <a:pt x="2236135" y="1167112"/>
                </a:lnTo>
                <a:lnTo>
                  <a:pt x="2233062" y="1215106"/>
                </a:lnTo>
                <a:lnTo>
                  <a:pt x="2227993" y="1262530"/>
                </a:lnTo>
                <a:lnTo>
                  <a:pt x="2220968" y="1309342"/>
                </a:lnTo>
                <a:lnTo>
                  <a:pt x="2212031" y="1355501"/>
                </a:lnTo>
                <a:lnTo>
                  <a:pt x="2201222" y="1400963"/>
                </a:lnTo>
                <a:lnTo>
                  <a:pt x="2188584" y="1445687"/>
                </a:lnTo>
                <a:lnTo>
                  <a:pt x="2174160" y="1489632"/>
                </a:lnTo>
                <a:lnTo>
                  <a:pt x="2157990" y="1532755"/>
                </a:lnTo>
                <a:lnTo>
                  <a:pt x="2140117" y="1575014"/>
                </a:lnTo>
                <a:lnTo>
                  <a:pt x="2120582" y="1616368"/>
                </a:lnTo>
                <a:lnTo>
                  <a:pt x="2099428" y="1656773"/>
                </a:lnTo>
                <a:lnTo>
                  <a:pt x="2076698" y="1696190"/>
                </a:lnTo>
                <a:lnTo>
                  <a:pt x="2052431" y="1734574"/>
                </a:lnTo>
                <a:lnTo>
                  <a:pt x="2026672" y="1771885"/>
                </a:lnTo>
                <a:lnTo>
                  <a:pt x="1999461" y="1808080"/>
                </a:lnTo>
                <a:lnTo>
                  <a:pt x="1970841" y="1843118"/>
                </a:lnTo>
                <a:lnTo>
                  <a:pt x="1940853" y="1876956"/>
                </a:lnTo>
                <a:lnTo>
                  <a:pt x="1909540" y="1909552"/>
                </a:lnTo>
                <a:lnTo>
                  <a:pt x="1876943" y="1940866"/>
                </a:lnTo>
                <a:lnTo>
                  <a:pt x="1843105" y="1970853"/>
                </a:lnTo>
                <a:lnTo>
                  <a:pt x="1808067" y="1999474"/>
                </a:lnTo>
                <a:lnTo>
                  <a:pt x="1771872" y="2026685"/>
                </a:lnTo>
                <a:lnTo>
                  <a:pt x="1734561" y="2052444"/>
                </a:lnTo>
                <a:lnTo>
                  <a:pt x="1696177" y="2076710"/>
                </a:lnTo>
                <a:lnTo>
                  <a:pt x="1656761" y="2099441"/>
                </a:lnTo>
                <a:lnTo>
                  <a:pt x="1616355" y="2120595"/>
                </a:lnTo>
                <a:lnTo>
                  <a:pt x="1575002" y="2140129"/>
                </a:lnTo>
                <a:lnTo>
                  <a:pt x="1532742" y="2158002"/>
                </a:lnTo>
                <a:lnTo>
                  <a:pt x="1489620" y="2174172"/>
                </a:lnTo>
                <a:lnTo>
                  <a:pt x="1445675" y="2188597"/>
                </a:lnTo>
                <a:lnTo>
                  <a:pt x="1400950" y="2201235"/>
                </a:lnTo>
                <a:lnTo>
                  <a:pt x="1355488" y="2212043"/>
                </a:lnTo>
                <a:lnTo>
                  <a:pt x="1309330" y="2220981"/>
                </a:lnTo>
                <a:lnTo>
                  <a:pt x="1262518" y="2228005"/>
                </a:lnTo>
                <a:lnTo>
                  <a:pt x="1215093" y="2233075"/>
                </a:lnTo>
                <a:lnTo>
                  <a:pt x="1167099" y="2236147"/>
                </a:lnTo>
                <a:lnTo>
                  <a:pt x="1118577" y="2237181"/>
                </a:lnTo>
                <a:lnTo>
                  <a:pt x="1070055" y="2236147"/>
                </a:lnTo>
                <a:lnTo>
                  <a:pt x="1022061" y="2233075"/>
                </a:lnTo>
                <a:lnTo>
                  <a:pt x="974638" y="2228005"/>
                </a:lnTo>
                <a:lnTo>
                  <a:pt x="927826" y="2220981"/>
                </a:lnTo>
                <a:lnTo>
                  <a:pt x="881668" y="2212043"/>
                </a:lnTo>
                <a:lnTo>
                  <a:pt x="836205" y="2201235"/>
                </a:lnTo>
                <a:lnTo>
                  <a:pt x="791481" y="2188597"/>
                </a:lnTo>
                <a:lnTo>
                  <a:pt x="747537" y="2174172"/>
                </a:lnTo>
                <a:lnTo>
                  <a:pt x="704414" y="2158002"/>
                </a:lnTo>
                <a:lnTo>
                  <a:pt x="662155" y="2140129"/>
                </a:lnTo>
                <a:lnTo>
                  <a:pt x="620802" y="2120595"/>
                </a:lnTo>
                <a:lnTo>
                  <a:pt x="580397" y="2099441"/>
                </a:lnTo>
                <a:lnTo>
                  <a:pt x="540981" y="2076710"/>
                </a:lnTo>
                <a:lnTo>
                  <a:pt x="502597" y="2052444"/>
                </a:lnTo>
                <a:lnTo>
                  <a:pt x="465287" y="2026685"/>
                </a:lnTo>
                <a:lnTo>
                  <a:pt x="429092" y="1999474"/>
                </a:lnTo>
                <a:lnTo>
                  <a:pt x="394055" y="1970853"/>
                </a:lnTo>
                <a:lnTo>
                  <a:pt x="360218" y="1940866"/>
                </a:lnTo>
                <a:lnTo>
                  <a:pt x="327621" y="1909552"/>
                </a:lnTo>
                <a:lnTo>
                  <a:pt x="296309" y="1876956"/>
                </a:lnTo>
                <a:lnTo>
                  <a:pt x="266322" y="1843118"/>
                </a:lnTo>
                <a:lnTo>
                  <a:pt x="237702" y="1808080"/>
                </a:lnTo>
                <a:lnTo>
                  <a:pt x="210491" y="1771885"/>
                </a:lnTo>
                <a:lnTo>
                  <a:pt x="184732" y="1734574"/>
                </a:lnTo>
                <a:lnTo>
                  <a:pt x="160466" y="1696190"/>
                </a:lnTo>
                <a:lnTo>
                  <a:pt x="137736" y="1656773"/>
                </a:lnTo>
                <a:lnTo>
                  <a:pt x="116583" y="1616368"/>
                </a:lnTo>
                <a:lnTo>
                  <a:pt x="97049" y="1575014"/>
                </a:lnTo>
                <a:lnTo>
                  <a:pt x="79176" y="1532755"/>
                </a:lnTo>
                <a:lnTo>
                  <a:pt x="63006" y="1489632"/>
                </a:lnTo>
                <a:lnTo>
                  <a:pt x="48582" y="1445687"/>
                </a:lnTo>
                <a:lnTo>
                  <a:pt x="35945" y="1400963"/>
                </a:lnTo>
                <a:lnTo>
                  <a:pt x="25136" y="1355501"/>
                </a:lnTo>
                <a:lnTo>
                  <a:pt x="16199" y="1309342"/>
                </a:lnTo>
                <a:lnTo>
                  <a:pt x="9175" y="1262530"/>
                </a:lnTo>
                <a:lnTo>
                  <a:pt x="4105" y="1215106"/>
                </a:lnTo>
                <a:lnTo>
                  <a:pt x="1033" y="1167112"/>
                </a:lnTo>
                <a:lnTo>
                  <a:pt x="0" y="1118590"/>
                </a:lnTo>
                <a:lnTo>
                  <a:pt x="1033" y="1070068"/>
                </a:lnTo>
                <a:lnTo>
                  <a:pt x="4105" y="1022074"/>
                </a:lnTo>
                <a:lnTo>
                  <a:pt x="9175" y="974650"/>
                </a:lnTo>
                <a:lnTo>
                  <a:pt x="16199" y="927838"/>
                </a:lnTo>
                <a:lnTo>
                  <a:pt x="25136" y="881680"/>
                </a:lnTo>
                <a:lnTo>
                  <a:pt x="35945" y="836217"/>
                </a:lnTo>
                <a:lnTo>
                  <a:pt x="48582" y="791493"/>
                </a:lnTo>
                <a:lnTo>
                  <a:pt x="63006" y="747548"/>
                </a:lnTo>
                <a:lnTo>
                  <a:pt x="79176" y="704425"/>
                </a:lnTo>
                <a:lnTo>
                  <a:pt x="97049" y="662166"/>
                </a:lnTo>
                <a:lnTo>
                  <a:pt x="116583" y="620812"/>
                </a:lnTo>
                <a:lnTo>
                  <a:pt x="137736" y="580407"/>
                </a:lnTo>
                <a:lnTo>
                  <a:pt x="160466" y="540991"/>
                </a:lnTo>
                <a:lnTo>
                  <a:pt x="184732" y="502606"/>
                </a:lnTo>
                <a:lnTo>
                  <a:pt x="210491" y="465295"/>
                </a:lnTo>
                <a:lnTo>
                  <a:pt x="237702" y="429100"/>
                </a:lnTo>
                <a:lnTo>
                  <a:pt x="266322" y="394063"/>
                </a:lnTo>
                <a:lnTo>
                  <a:pt x="296309" y="360224"/>
                </a:lnTo>
                <a:lnTo>
                  <a:pt x="327621" y="327628"/>
                </a:lnTo>
                <a:lnTo>
                  <a:pt x="360218" y="296315"/>
                </a:lnTo>
                <a:lnTo>
                  <a:pt x="394055" y="266327"/>
                </a:lnTo>
                <a:lnTo>
                  <a:pt x="429092" y="237707"/>
                </a:lnTo>
                <a:lnTo>
                  <a:pt x="465287" y="210496"/>
                </a:lnTo>
                <a:lnTo>
                  <a:pt x="502597" y="184736"/>
                </a:lnTo>
                <a:lnTo>
                  <a:pt x="540981" y="160470"/>
                </a:lnTo>
                <a:lnTo>
                  <a:pt x="580397" y="137739"/>
                </a:lnTo>
                <a:lnTo>
                  <a:pt x="620802" y="116585"/>
                </a:lnTo>
                <a:lnTo>
                  <a:pt x="662155" y="97051"/>
                </a:lnTo>
                <a:lnTo>
                  <a:pt x="704414" y="79178"/>
                </a:lnTo>
                <a:lnTo>
                  <a:pt x="747537" y="63008"/>
                </a:lnTo>
                <a:lnTo>
                  <a:pt x="791481" y="48583"/>
                </a:lnTo>
                <a:lnTo>
                  <a:pt x="836205" y="35945"/>
                </a:lnTo>
                <a:lnTo>
                  <a:pt x="881668" y="25137"/>
                </a:lnTo>
                <a:lnTo>
                  <a:pt x="927826" y="16199"/>
                </a:lnTo>
                <a:lnTo>
                  <a:pt x="974638" y="9175"/>
                </a:lnTo>
                <a:lnTo>
                  <a:pt x="1022061" y="4105"/>
                </a:lnTo>
                <a:lnTo>
                  <a:pt x="1070055" y="1033"/>
                </a:lnTo>
                <a:lnTo>
                  <a:pt x="1118577" y="0"/>
                </a:lnTo>
                <a:lnTo>
                  <a:pt x="1167099" y="1033"/>
                </a:lnTo>
                <a:lnTo>
                  <a:pt x="1215093" y="4105"/>
                </a:lnTo>
                <a:lnTo>
                  <a:pt x="1262518" y="9175"/>
                </a:lnTo>
                <a:lnTo>
                  <a:pt x="1309330" y="16199"/>
                </a:lnTo>
                <a:lnTo>
                  <a:pt x="1355488" y="25137"/>
                </a:lnTo>
                <a:lnTo>
                  <a:pt x="1400950" y="35945"/>
                </a:lnTo>
                <a:lnTo>
                  <a:pt x="1445675" y="48583"/>
                </a:lnTo>
                <a:lnTo>
                  <a:pt x="1489620" y="63008"/>
                </a:lnTo>
                <a:lnTo>
                  <a:pt x="1532742" y="79178"/>
                </a:lnTo>
                <a:lnTo>
                  <a:pt x="1575002" y="97051"/>
                </a:lnTo>
                <a:lnTo>
                  <a:pt x="1616355" y="116585"/>
                </a:lnTo>
                <a:lnTo>
                  <a:pt x="1656761" y="137739"/>
                </a:lnTo>
                <a:lnTo>
                  <a:pt x="1696177" y="160470"/>
                </a:lnTo>
                <a:lnTo>
                  <a:pt x="1734561" y="184736"/>
                </a:lnTo>
                <a:lnTo>
                  <a:pt x="1771872" y="210496"/>
                </a:lnTo>
                <a:lnTo>
                  <a:pt x="1808067" y="237707"/>
                </a:lnTo>
                <a:lnTo>
                  <a:pt x="1843105" y="266327"/>
                </a:lnTo>
                <a:lnTo>
                  <a:pt x="1876943" y="296315"/>
                </a:lnTo>
                <a:lnTo>
                  <a:pt x="1909540" y="327628"/>
                </a:lnTo>
                <a:lnTo>
                  <a:pt x="1940853" y="360224"/>
                </a:lnTo>
                <a:lnTo>
                  <a:pt x="1970841" y="394063"/>
                </a:lnTo>
                <a:lnTo>
                  <a:pt x="1999461" y="429100"/>
                </a:lnTo>
                <a:lnTo>
                  <a:pt x="2026672" y="465295"/>
                </a:lnTo>
                <a:lnTo>
                  <a:pt x="2052431" y="502606"/>
                </a:lnTo>
                <a:lnTo>
                  <a:pt x="2076698" y="540991"/>
                </a:lnTo>
                <a:lnTo>
                  <a:pt x="2099428" y="580407"/>
                </a:lnTo>
                <a:lnTo>
                  <a:pt x="2120582" y="620812"/>
                </a:lnTo>
                <a:lnTo>
                  <a:pt x="2140117" y="662166"/>
                </a:lnTo>
                <a:lnTo>
                  <a:pt x="2157990" y="704425"/>
                </a:lnTo>
                <a:lnTo>
                  <a:pt x="2174160" y="747548"/>
                </a:lnTo>
                <a:lnTo>
                  <a:pt x="2188584" y="791493"/>
                </a:lnTo>
                <a:lnTo>
                  <a:pt x="2201222" y="836217"/>
                </a:lnTo>
                <a:lnTo>
                  <a:pt x="2212031" y="881680"/>
                </a:lnTo>
                <a:lnTo>
                  <a:pt x="2220968" y="927838"/>
                </a:lnTo>
                <a:lnTo>
                  <a:pt x="2227993" y="974650"/>
                </a:lnTo>
                <a:lnTo>
                  <a:pt x="2233062" y="1022074"/>
                </a:lnTo>
                <a:lnTo>
                  <a:pt x="2236135" y="1070068"/>
                </a:lnTo>
                <a:lnTo>
                  <a:pt x="2237168" y="1118590"/>
                </a:lnTo>
                <a:close/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8891329" y="3453197"/>
            <a:ext cx="1167130" cy="1840864"/>
          </a:xfrm>
          <a:custGeom>
            <a:avLst/>
            <a:gdLst/>
            <a:ahLst/>
            <a:cxnLst/>
            <a:rect l="l" t="t" r="r" b="b"/>
            <a:pathLst>
              <a:path w="1167129" h="1840864">
                <a:moveTo>
                  <a:pt x="920445" y="0"/>
                </a:moveTo>
                <a:lnTo>
                  <a:pt x="871560" y="1275"/>
                </a:lnTo>
                <a:lnTo>
                  <a:pt x="823340" y="5060"/>
                </a:lnTo>
                <a:lnTo>
                  <a:pt x="775848" y="11291"/>
                </a:lnTo>
                <a:lnTo>
                  <a:pt x="729149" y="19904"/>
                </a:lnTo>
                <a:lnTo>
                  <a:pt x="683304" y="30835"/>
                </a:lnTo>
                <a:lnTo>
                  <a:pt x="638379" y="44021"/>
                </a:lnTo>
                <a:lnTo>
                  <a:pt x="594436" y="59399"/>
                </a:lnTo>
                <a:lnTo>
                  <a:pt x="551540" y="76904"/>
                </a:lnTo>
                <a:lnTo>
                  <a:pt x="509754" y="96472"/>
                </a:lnTo>
                <a:lnTo>
                  <a:pt x="469141" y="118042"/>
                </a:lnTo>
                <a:lnTo>
                  <a:pt x="429765" y="141548"/>
                </a:lnTo>
                <a:lnTo>
                  <a:pt x="391690" y="166927"/>
                </a:lnTo>
                <a:lnTo>
                  <a:pt x="354979" y="194116"/>
                </a:lnTo>
                <a:lnTo>
                  <a:pt x="319696" y="223051"/>
                </a:lnTo>
                <a:lnTo>
                  <a:pt x="285905" y="253668"/>
                </a:lnTo>
                <a:lnTo>
                  <a:pt x="253669" y="285903"/>
                </a:lnTo>
                <a:lnTo>
                  <a:pt x="223052" y="319694"/>
                </a:lnTo>
                <a:lnTo>
                  <a:pt x="194117" y="354977"/>
                </a:lnTo>
                <a:lnTo>
                  <a:pt x="166928" y="391687"/>
                </a:lnTo>
                <a:lnTo>
                  <a:pt x="141548" y="429762"/>
                </a:lnTo>
                <a:lnTo>
                  <a:pt x="118042" y="469137"/>
                </a:lnTo>
                <a:lnTo>
                  <a:pt x="96473" y="509749"/>
                </a:lnTo>
                <a:lnTo>
                  <a:pt x="76904" y="551535"/>
                </a:lnTo>
                <a:lnTo>
                  <a:pt x="59399" y="594431"/>
                </a:lnTo>
                <a:lnTo>
                  <a:pt x="44021" y="638372"/>
                </a:lnTo>
                <a:lnTo>
                  <a:pt x="30835" y="683297"/>
                </a:lnTo>
                <a:lnTo>
                  <a:pt x="19904" y="729140"/>
                </a:lnTo>
                <a:lnTo>
                  <a:pt x="11291" y="775839"/>
                </a:lnTo>
                <a:lnTo>
                  <a:pt x="5060" y="823330"/>
                </a:lnTo>
                <a:lnTo>
                  <a:pt x="1275" y="871549"/>
                </a:lnTo>
                <a:lnTo>
                  <a:pt x="0" y="920432"/>
                </a:lnTo>
                <a:lnTo>
                  <a:pt x="1275" y="969315"/>
                </a:lnTo>
                <a:lnTo>
                  <a:pt x="5060" y="1017534"/>
                </a:lnTo>
                <a:lnTo>
                  <a:pt x="11291" y="1065025"/>
                </a:lnTo>
                <a:lnTo>
                  <a:pt x="19904" y="1111724"/>
                </a:lnTo>
                <a:lnTo>
                  <a:pt x="30835" y="1157567"/>
                </a:lnTo>
                <a:lnTo>
                  <a:pt x="44021" y="1202492"/>
                </a:lnTo>
                <a:lnTo>
                  <a:pt x="59399" y="1246433"/>
                </a:lnTo>
                <a:lnTo>
                  <a:pt x="76904" y="1289329"/>
                </a:lnTo>
                <a:lnTo>
                  <a:pt x="96473" y="1331115"/>
                </a:lnTo>
                <a:lnTo>
                  <a:pt x="118042" y="1371727"/>
                </a:lnTo>
                <a:lnTo>
                  <a:pt x="141548" y="1411102"/>
                </a:lnTo>
                <a:lnTo>
                  <a:pt x="166928" y="1449177"/>
                </a:lnTo>
                <a:lnTo>
                  <a:pt x="194117" y="1485887"/>
                </a:lnTo>
                <a:lnTo>
                  <a:pt x="223052" y="1521170"/>
                </a:lnTo>
                <a:lnTo>
                  <a:pt x="253669" y="1554961"/>
                </a:lnTo>
                <a:lnTo>
                  <a:pt x="285905" y="1587196"/>
                </a:lnTo>
                <a:lnTo>
                  <a:pt x="319696" y="1617813"/>
                </a:lnTo>
                <a:lnTo>
                  <a:pt x="354979" y="1646748"/>
                </a:lnTo>
                <a:lnTo>
                  <a:pt x="391690" y="1673937"/>
                </a:lnTo>
                <a:lnTo>
                  <a:pt x="429765" y="1699316"/>
                </a:lnTo>
                <a:lnTo>
                  <a:pt x="469141" y="1722822"/>
                </a:lnTo>
                <a:lnTo>
                  <a:pt x="509754" y="1744392"/>
                </a:lnTo>
                <a:lnTo>
                  <a:pt x="551540" y="1763960"/>
                </a:lnTo>
                <a:lnTo>
                  <a:pt x="594436" y="1781465"/>
                </a:lnTo>
                <a:lnTo>
                  <a:pt x="638379" y="1796843"/>
                </a:lnTo>
                <a:lnTo>
                  <a:pt x="683304" y="1810029"/>
                </a:lnTo>
                <a:lnTo>
                  <a:pt x="729149" y="1820960"/>
                </a:lnTo>
                <a:lnTo>
                  <a:pt x="775848" y="1829573"/>
                </a:lnTo>
                <a:lnTo>
                  <a:pt x="823340" y="1835804"/>
                </a:lnTo>
                <a:lnTo>
                  <a:pt x="871560" y="1839589"/>
                </a:lnTo>
                <a:lnTo>
                  <a:pt x="920445" y="1840864"/>
                </a:lnTo>
                <a:lnTo>
                  <a:pt x="969327" y="1839589"/>
                </a:lnTo>
                <a:lnTo>
                  <a:pt x="1017545" y="1835804"/>
                </a:lnTo>
                <a:lnTo>
                  <a:pt x="1065035" y="1829573"/>
                </a:lnTo>
                <a:lnTo>
                  <a:pt x="1111733" y="1820960"/>
                </a:lnTo>
                <a:lnTo>
                  <a:pt x="1157576" y="1810029"/>
                </a:lnTo>
                <a:lnTo>
                  <a:pt x="1167070" y="1807242"/>
                </a:lnTo>
                <a:lnTo>
                  <a:pt x="1167070" y="33622"/>
                </a:lnTo>
                <a:lnTo>
                  <a:pt x="1111733" y="19904"/>
                </a:lnTo>
                <a:lnTo>
                  <a:pt x="1065035" y="11291"/>
                </a:lnTo>
                <a:lnTo>
                  <a:pt x="1017545" y="5060"/>
                </a:lnTo>
                <a:lnTo>
                  <a:pt x="969327" y="1275"/>
                </a:lnTo>
                <a:lnTo>
                  <a:pt x="920445" y="0"/>
                </a:lnTo>
                <a:close/>
              </a:path>
            </a:pathLst>
          </a:custGeom>
          <a:solidFill>
            <a:srgbClr val="006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4182016" y="1134628"/>
            <a:ext cx="2701925" cy="2701925"/>
          </a:xfrm>
          <a:custGeom>
            <a:avLst/>
            <a:gdLst/>
            <a:ahLst/>
            <a:cxnLst/>
            <a:rect l="l" t="t" r="r" b="b"/>
            <a:pathLst>
              <a:path w="2701925" h="2701925">
                <a:moveTo>
                  <a:pt x="1350810" y="0"/>
                </a:moveTo>
                <a:lnTo>
                  <a:pt x="1302360" y="852"/>
                </a:lnTo>
                <a:lnTo>
                  <a:pt x="1254340" y="3391"/>
                </a:lnTo>
                <a:lnTo>
                  <a:pt x="1206777" y="7588"/>
                </a:lnTo>
                <a:lnTo>
                  <a:pt x="1159701" y="13414"/>
                </a:lnTo>
                <a:lnTo>
                  <a:pt x="1113139" y="20841"/>
                </a:lnTo>
                <a:lnTo>
                  <a:pt x="1067121" y="29840"/>
                </a:lnTo>
                <a:lnTo>
                  <a:pt x="1021675" y="40382"/>
                </a:lnTo>
                <a:lnTo>
                  <a:pt x="976829" y="52439"/>
                </a:lnTo>
                <a:lnTo>
                  <a:pt x="932613" y="65982"/>
                </a:lnTo>
                <a:lnTo>
                  <a:pt x="889054" y="80984"/>
                </a:lnTo>
                <a:lnTo>
                  <a:pt x="846182" y="97414"/>
                </a:lnTo>
                <a:lnTo>
                  <a:pt x="804024" y="115245"/>
                </a:lnTo>
                <a:lnTo>
                  <a:pt x="762610" y="134448"/>
                </a:lnTo>
                <a:lnTo>
                  <a:pt x="721967" y="154995"/>
                </a:lnTo>
                <a:lnTo>
                  <a:pt x="682126" y="176856"/>
                </a:lnTo>
                <a:lnTo>
                  <a:pt x="643113" y="200004"/>
                </a:lnTo>
                <a:lnTo>
                  <a:pt x="604958" y="224409"/>
                </a:lnTo>
                <a:lnTo>
                  <a:pt x="567690" y="250044"/>
                </a:lnTo>
                <a:lnTo>
                  <a:pt x="531336" y="276879"/>
                </a:lnTo>
                <a:lnTo>
                  <a:pt x="495926" y="304886"/>
                </a:lnTo>
                <a:lnTo>
                  <a:pt x="461487" y="334037"/>
                </a:lnTo>
                <a:lnTo>
                  <a:pt x="428050" y="364302"/>
                </a:lnTo>
                <a:lnTo>
                  <a:pt x="395641" y="395654"/>
                </a:lnTo>
                <a:lnTo>
                  <a:pt x="364290" y="428063"/>
                </a:lnTo>
                <a:lnTo>
                  <a:pt x="334025" y="461502"/>
                </a:lnTo>
                <a:lnTo>
                  <a:pt x="304876" y="495941"/>
                </a:lnTo>
                <a:lnTo>
                  <a:pt x="276869" y="531352"/>
                </a:lnTo>
                <a:lnTo>
                  <a:pt x="250035" y="567706"/>
                </a:lnTo>
                <a:lnTo>
                  <a:pt x="224401" y="604976"/>
                </a:lnTo>
                <a:lnTo>
                  <a:pt x="199997" y="643131"/>
                </a:lnTo>
                <a:lnTo>
                  <a:pt x="176850" y="682145"/>
                </a:lnTo>
                <a:lnTo>
                  <a:pt x="154989" y="721987"/>
                </a:lnTo>
                <a:lnTo>
                  <a:pt x="134443" y="762630"/>
                </a:lnTo>
                <a:lnTo>
                  <a:pt x="115241" y="804045"/>
                </a:lnTo>
                <a:lnTo>
                  <a:pt x="97410" y="846203"/>
                </a:lnTo>
                <a:lnTo>
                  <a:pt x="80981" y="889076"/>
                </a:lnTo>
                <a:lnTo>
                  <a:pt x="65980" y="932636"/>
                </a:lnTo>
                <a:lnTo>
                  <a:pt x="52437" y="976853"/>
                </a:lnTo>
                <a:lnTo>
                  <a:pt x="40380" y="1021699"/>
                </a:lnTo>
                <a:lnTo>
                  <a:pt x="29838" y="1067145"/>
                </a:lnTo>
                <a:lnTo>
                  <a:pt x="20840" y="1113164"/>
                </a:lnTo>
                <a:lnTo>
                  <a:pt x="13414" y="1159726"/>
                </a:lnTo>
                <a:lnTo>
                  <a:pt x="7588" y="1206802"/>
                </a:lnTo>
                <a:lnTo>
                  <a:pt x="3391" y="1254365"/>
                </a:lnTo>
                <a:lnTo>
                  <a:pt x="852" y="1302385"/>
                </a:lnTo>
                <a:lnTo>
                  <a:pt x="0" y="1350835"/>
                </a:lnTo>
                <a:lnTo>
                  <a:pt x="852" y="1399285"/>
                </a:lnTo>
                <a:lnTo>
                  <a:pt x="3391" y="1447305"/>
                </a:lnTo>
                <a:lnTo>
                  <a:pt x="7588" y="1494868"/>
                </a:lnTo>
                <a:lnTo>
                  <a:pt x="13414" y="1541944"/>
                </a:lnTo>
                <a:lnTo>
                  <a:pt x="20840" y="1588506"/>
                </a:lnTo>
                <a:lnTo>
                  <a:pt x="29838" y="1634525"/>
                </a:lnTo>
                <a:lnTo>
                  <a:pt x="40380" y="1679971"/>
                </a:lnTo>
                <a:lnTo>
                  <a:pt x="52437" y="1724817"/>
                </a:lnTo>
                <a:lnTo>
                  <a:pt x="65980" y="1769034"/>
                </a:lnTo>
                <a:lnTo>
                  <a:pt x="80981" y="1812594"/>
                </a:lnTo>
                <a:lnTo>
                  <a:pt x="97410" y="1855467"/>
                </a:lnTo>
                <a:lnTo>
                  <a:pt x="115241" y="1897625"/>
                </a:lnTo>
                <a:lnTo>
                  <a:pt x="134443" y="1939040"/>
                </a:lnTo>
                <a:lnTo>
                  <a:pt x="154989" y="1979683"/>
                </a:lnTo>
                <a:lnTo>
                  <a:pt x="176850" y="2019525"/>
                </a:lnTo>
                <a:lnTo>
                  <a:pt x="199997" y="2058539"/>
                </a:lnTo>
                <a:lnTo>
                  <a:pt x="224401" y="2096694"/>
                </a:lnTo>
                <a:lnTo>
                  <a:pt x="250035" y="2133964"/>
                </a:lnTo>
                <a:lnTo>
                  <a:pt x="276869" y="2170318"/>
                </a:lnTo>
                <a:lnTo>
                  <a:pt x="304876" y="2205729"/>
                </a:lnTo>
                <a:lnTo>
                  <a:pt x="334025" y="2240168"/>
                </a:lnTo>
                <a:lnTo>
                  <a:pt x="364290" y="2273607"/>
                </a:lnTo>
                <a:lnTo>
                  <a:pt x="395641" y="2306016"/>
                </a:lnTo>
                <a:lnTo>
                  <a:pt x="428050" y="2337368"/>
                </a:lnTo>
                <a:lnTo>
                  <a:pt x="461487" y="2367633"/>
                </a:lnTo>
                <a:lnTo>
                  <a:pt x="495926" y="2396784"/>
                </a:lnTo>
                <a:lnTo>
                  <a:pt x="531336" y="2424791"/>
                </a:lnTo>
                <a:lnTo>
                  <a:pt x="567690" y="2451626"/>
                </a:lnTo>
                <a:lnTo>
                  <a:pt x="604958" y="2477261"/>
                </a:lnTo>
                <a:lnTo>
                  <a:pt x="643113" y="2501666"/>
                </a:lnTo>
                <a:lnTo>
                  <a:pt x="682126" y="2524814"/>
                </a:lnTo>
                <a:lnTo>
                  <a:pt x="721967" y="2546675"/>
                </a:lnTo>
                <a:lnTo>
                  <a:pt x="762610" y="2567222"/>
                </a:lnTo>
                <a:lnTo>
                  <a:pt x="804024" y="2586425"/>
                </a:lnTo>
                <a:lnTo>
                  <a:pt x="846182" y="2604256"/>
                </a:lnTo>
                <a:lnTo>
                  <a:pt x="889054" y="2620686"/>
                </a:lnTo>
                <a:lnTo>
                  <a:pt x="932613" y="2635688"/>
                </a:lnTo>
                <a:lnTo>
                  <a:pt x="976829" y="2649231"/>
                </a:lnTo>
                <a:lnTo>
                  <a:pt x="1021675" y="2661288"/>
                </a:lnTo>
                <a:lnTo>
                  <a:pt x="1067121" y="2671830"/>
                </a:lnTo>
                <a:lnTo>
                  <a:pt x="1113139" y="2680829"/>
                </a:lnTo>
                <a:lnTo>
                  <a:pt x="1159701" y="2688256"/>
                </a:lnTo>
                <a:lnTo>
                  <a:pt x="1206777" y="2694082"/>
                </a:lnTo>
                <a:lnTo>
                  <a:pt x="1254340" y="2698279"/>
                </a:lnTo>
                <a:lnTo>
                  <a:pt x="1302360" y="2700818"/>
                </a:lnTo>
                <a:lnTo>
                  <a:pt x="1350810" y="2701671"/>
                </a:lnTo>
                <a:lnTo>
                  <a:pt x="1399260" y="2700818"/>
                </a:lnTo>
                <a:lnTo>
                  <a:pt x="1447281" y="2698279"/>
                </a:lnTo>
                <a:lnTo>
                  <a:pt x="1494845" y="2694082"/>
                </a:lnTo>
                <a:lnTo>
                  <a:pt x="1541922" y="2688256"/>
                </a:lnTo>
                <a:lnTo>
                  <a:pt x="1588484" y="2680829"/>
                </a:lnTo>
                <a:lnTo>
                  <a:pt x="1634503" y="2671830"/>
                </a:lnTo>
                <a:lnTo>
                  <a:pt x="1679950" y="2661288"/>
                </a:lnTo>
                <a:lnTo>
                  <a:pt x="1724797" y="2649231"/>
                </a:lnTo>
                <a:lnTo>
                  <a:pt x="1769014" y="2635688"/>
                </a:lnTo>
                <a:lnTo>
                  <a:pt x="1812573" y="2620686"/>
                </a:lnTo>
                <a:lnTo>
                  <a:pt x="1855447" y="2604256"/>
                </a:lnTo>
                <a:lnTo>
                  <a:pt x="1897605" y="2586425"/>
                </a:lnTo>
                <a:lnTo>
                  <a:pt x="1939020" y="2567222"/>
                </a:lnTo>
                <a:lnTo>
                  <a:pt x="1979663" y="2546675"/>
                </a:lnTo>
                <a:lnTo>
                  <a:pt x="2019505" y="2524814"/>
                </a:lnTo>
                <a:lnTo>
                  <a:pt x="2058519" y="2501666"/>
                </a:lnTo>
                <a:lnTo>
                  <a:pt x="2096674" y="2477261"/>
                </a:lnTo>
                <a:lnTo>
                  <a:pt x="2133944" y="2451626"/>
                </a:lnTo>
                <a:lnTo>
                  <a:pt x="2170298" y="2424791"/>
                </a:lnTo>
                <a:lnTo>
                  <a:pt x="2205709" y="2396784"/>
                </a:lnTo>
                <a:lnTo>
                  <a:pt x="2240148" y="2367633"/>
                </a:lnTo>
                <a:lnTo>
                  <a:pt x="2273586" y="2337368"/>
                </a:lnTo>
                <a:lnTo>
                  <a:pt x="2305996" y="2306016"/>
                </a:lnTo>
                <a:lnTo>
                  <a:pt x="2337347" y="2273607"/>
                </a:lnTo>
                <a:lnTo>
                  <a:pt x="2367612" y="2240168"/>
                </a:lnTo>
                <a:lnTo>
                  <a:pt x="2396763" y="2205729"/>
                </a:lnTo>
                <a:lnTo>
                  <a:pt x="2424770" y="2170318"/>
                </a:lnTo>
                <a:lnTo>
                  <a:pt x="2451605" y="2133964"/>
                </a:lnTo>
                <a:lnTo>
                  <a:pt x="2477239" y="2096694"/>
                </a:lnTo>
                <a:lnTo>
                  <a:pt x="2501644" y="2058539"/>
                </a:lnTo>
                <a:lnTo>
                  <a:pt x="2524791" y="2019525"/>
                </a:lnTo>
                <a:lnTo>
                  <a:pt x="2546653" y="1979683"/>
                </a:lnTo>
                <a:lnTo>
                  <a:pt x="2567199" y="1939040"/>
                </a:lnTo>
                <a:lnTo>
                  <a:pt x="2586402" y="1897625"/>
                </a:lnTo>
                <a:lnTo>
                  <a:pt x="2604232" y="1855467"/>
                </a:lnTo>
                <a:lnTo>
                  <a:pt x="2620662" y="1812594"/>
                </a:lnTo>
                <a:lnTo>
                  <a:pt x="2635663" y="1769034"/>
                </a:lnTo>
                <a:lnTo>
                  <a:pt x="2649207" y="1724817"/>
                </a:lnTo>
                <a:lnTo>
                  <a:pt x="2661264" y="1679971"/>
                </a:lnTo>
                <a:lnTo>
                  <a:pt x="2671806" y="1634525"/>
                </a:lnTo>
                <a:lnTo>
                  <a:pt x="2680804" y="1588506"/>
                </a:lnTo>
                <a:lnTo>
                  <a:pt x="2688231" y="1541944"/>
                </a:lnTo>
                <a:lnTo>
                  <a:pt x="2694057" y="1494868"/>
                </a:lnTo>
                <a:lnTo>
                  <a:pt x="2698253" y="1447305"/>
                </a:lnTo>
                <a:lnTo>
                  <a:pt x="2700792" y="1399285"/>
                </a:lnTo>
                <a:lnTo>
                  <a:pt x="2701645" y="1350835"/>
                </a:lnTo>
                <a:lnTo>
                  <a:pt x="2700792" y="1302385"/>
                </a:lnTo>
                <a:lnTo>
                  <a:pt x="2698253" y="1254365"/>
                </a:lnTo>
                <a:lnTo>
                  <a:pt x="2694057" y="1206802"/>
                </a:lnTo>
                <a:lnTo>
                  <a:pt x="2688231" y="1159726"/>
                </a:lnTo>
                <a:lnTo>
                  <a:pt x="2680804" y="1113164"/>
                </a:lnTo>
                <a:lnTo>
                  <a:pt x="2671806" y="1067145"/>
                </a:lnTo>
                <a:lnTo>
                  <a:pt x="2661264" y="1021699"/>
                </a:lnTo>
                <a:lnTo>
                  <a:pt x="2649207" y="976853"/>
                </a:lnTo>
                <a:lnTo>
                  <a:pt x="2635663" y="932636"/>
                </a:lnTo>
                <a:lnTo>
                  <a:pt x="2620662" y="889076"/>
                </a:lnTo>
                <a:lnTo>
                  <a:pt x="2604232" y="846203"/>
                </a:lnTo>
                <a:lnTo>
                  <a:pt x="2586402" y="804045"/>
                </a:lnTo>
                <a:lnTo>
                  <a:pt x="2567199" y="762630"/>
                </a:lnTo>
                <a:lnTo>
                  <a:pt x="2546653" y="721987"/>
                </a:lnTo>
                <a:lnTo>
                  <a:pt x="2524791" y="682145"/>
                </a:lnTo>
                <a:lnTo>
                  <a:pt x="2501644" y="643131"/>
                </a:lnTo>
                <a:lnTo>
                  <a:pt x="2477239" y="604976"/>
                </a:lnTo>
                <a:lnTo>
                  <a:pt x="2451605" y="567706"/>
                </a:lnTo>
                <a:lnTo>
                  <a:pt x="2424770" y="531352"/>
                </a:lnTo>
                <a:lnTo>
                  <a:pt x="2396763" y="495941"/>
                </a:lnTo>
                <a:lnTo>
                  <a:pt x="2367612" y="461502"/>
                </a:lnTo>
                <a:lnTo>
                  <a:pt x="2337347" y="428063"/>
                </a:lnTo>
                <a:lnTo>
                  <a:pt x="2305996" y="395654"/>
                </a:lnTo>
                <a:lnTo>
                  <a:pt x="2273586" y="364302"/>
                </a:lnTo>
                <a:lnTo>
                  <a:pt x="2240148" y="334037"/>
                </a:lnTo>
                <a:lnTo>
                  <a:pt x="2205709" y="304886"/>
                </a:lnTo>
                <a:lnTo>
                  <a:pt x="2170298" y="276879"/>
                </a:lnTo>
                <a:lnTo>
                  <a:pt x="2133944" y="250044"/>
                </a:lnTo>
                <a:lnTo>
                  <a:pt x="2096674" y="224409"/>
                </a:lnTo>
                <a:lnTo>
                  <a:pt x="2058519" y="200004"/>
                </a:lnTo>
                <a:lnTo>
                  <a:pt x="2019505" y="176856"/>
                </a:lnTo>
                <a:lnTo>
                  <a:pt x="1979663" y="154995"/>
                </a:lnTo>
                <a:lnTo>
                  <a:pt x="1939020" y="134448"/>
                </a:lnTo>
                <a:lnTo>
                  <a:pt x="1897605" y="115245"/>
                </a:lnTo>
                <a:lnTo>
                  <a:pt x="1855447" y="97414"/>
                </a:lnTo>
                <a:lnTo>
                  <a:pt x="1812573" y="80984"/>
                </a:lnTo>
                <a:lnTo>
                  <a:pt x="1769014" y="65982"/>
                </a:lnTo>
                <a:lnTo>
                  <a:pt x="1724797" y="52439"/>
                </a:lnTo>
                <a:lnTo>
                  <a:pt x="1679950" y="40382"/>
                </a:lnTo>
                <a:lnTo>
                  <a:pt x="1634503" y="29840"/>
                </a:lnTo>
                <a:lnTo>
                  <a:pt x="1588484" y="20841"/>
                </a:lnTo>
                <a:lnTo>
                  <a:pt x="1541922" y="13414"/>
                </a:lnTo>
                <a:lnTo>
                  <a:pt x="1494845" y="7588"/>
                </a:lnTo>
                <a:lnTo>
                  <a:pt x="1447281" y="3391"/>
                </a:lnTo>
                <a:lnTo>
                  <a:pt x="1399260" y="852"/>
                </a:lnTo>
                <a:lnTo>
                  <a:pt x="1350810" y="0"/>
                </a:lnTo>
                <a:close/>
              </a:path>
            </a:pathLst>
          </a:custGeom>
          <a:solidFill>
            <a:srgbClr val="006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391539" y="4332080"/>
            <a:ext cx="5231765" cy="1426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3690"/>
              </a:lnSpc>
            </a:pPr>
            <a:r>
              <a:rPr lang="en-US" sz="3599" spc="120" dirty="0" smtClean="0">
                <a:solidFill>
                  <a:srgbClr val="FFFFFF"/>
                </a:solidFill>
                <a:latin typeface="Calibri"/>
                <a:cs typeface="Calibri"/>
              </a:rPr>
              <a:t>API Strategy </a:t>
            </a:r>
            <a:br>
              <a:rPr lang="en-US" sz="3599" spc="120" dirty="0" smtClean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3599" spc="120" dirty="0" smtClean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</a:p>
          <a:p>
            <a:pPr marL="12699">
              <a:lnSpc>
                <a:spcPts val="3690"/>
              </a:lnSpc>
            </a:pPr>
            <a:r>
              <a:rPr lang="en-US" sz="3599" spc="120" dirty="0" smtClean="0">
                <a:solidFill>
                  <a:srgbClr val="FFFFFF"/>
                </a:solidFill>
                <a:latin typeface="Calibri"/>
                <a:cs typeface="Calibri"/>
              </a:rPr>
              <a:t>GE </a:t>
            </a:r>
            <a:r>
              <a:rPr lang="en-US" sz="3599" spc="120" dirty="0" err="1" smtClean="0">
                <a:solidFill>
                  <a:srgbClr val="FFFFFF"/>
                </a:solidFill>
                <a:latin typeface="Calibri"/>
                <a:cs typeface="Calibri"/>
              </a:rPr>
              <a:t>InSight</a:t>
            </a:r>
            <a:endParaRPr sz="3599" dirty="0">
              <a:latin typeface="Calibri"/>
              <a:cs typeface="Calibri"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3007422" y="2130699"/>
            <a:ext cx="984885" cy="159385"/>
          </a:xfrm>
          <a:custGeom>
            <a:avLst/>
            <a:gdLst/>
            <a:ahLst/>
            <a:cxnLst/>
            <a:rect l="l" t="t" r="r" b="b"/>
            <a:pathLst>
              <a:path w="984885" h="159385">
                <a:moveTo>
                  <a:pt x="0" y="0"/>
                </a:moveTo>
                <a:lnTo>
                  <a:pt x="984719" y="159296"/>
                </a:lnTo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6981422" y="1960039"/>
            <a:ext cx="816610" cy="195580"/>
          </a:xfrm>
          <a:custGeom>
            <a:avLst/>
            <a:gdLst/>
            <a:ahLst/>
            <a:cxnLst/>
            <a:rect l="l" t="t" r="r" b="b"/>
            <a:pathLst>
              <a:path w="816609" h="195580">
                <a:moveTo>
                  <a:pt x="0" y="194995"/>
                </a:moveTo>
                <a:lnTo>
                  <a:pt x="816076" y="0"/>
                </a:lnTo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8897004" y="2467559"/>
            <a:ext cx="433070" cy="918210"/>
          </a:xfrm>
          <a:custGeom>
            <a:avLst/>
            <a:gdLst/>
            <a:ahLst/>
            <a:cxnLst/>
            <a:rect l="l" t="t" r="r" b="b"/>
            <a:pathLst>
              <a:path w="433070" h="918210">
                <a:moveTo>
                  <a:pt x="0" y="0"/>
                </a:moveTo>
                <a:lnTo>
                  <a:pt x="432511" y="917943"/>
                </a:lnTo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1139512" y="1316967"/>
            <a:ext cx="1225550" cy="1227455"/>
          </a:xfrm>
          <a:custGeom>
            <a:avLst/>
            <a:gdLst/>
            <a:ahLst/>
            <a:cxnLst/>
            <a:rect l="l" t="t" r="r" b="b"/>
            <a:pathLst>
              <a:path w="1225550" h="1227455">
                <a:moveTo>
                  <a:pt x="1084462" y="994765"/>
                </a:moveTo>
                <a:lnTo>
                  <a:pt x="335532" y="994765"/>
                </a:lnTo>
                <a:lnTo>
                  <a:pt x="375537" y="1020947"/>
                </a:lnTo>
                <a:lnTo>
                  <a:pt x="418198" y="1043038"/>
                </a:lnTo>
                <a:lnTo>
                  <a:pt x="463243" y="1060766"/>
                </a:lnTo>
                <a:lnTo>
                  <a:pt x="510398" y="1073861"/>
                </a:lnTo>
                <a:lnTo>
                  <a:pt x="510398" y="1182941"/>
                </a:lnTo>
                <a:lnTo>
                  <a:pt x="548484" y="1216812"/>
                </a:lnTo>
                <a:lnTo>
                  <a:pt x="591685" y="1226076"/>
                </a:lnTo>
                <a:lnTo>
                  <a:pt x="613535" y="1227239"/>
                </a:lnTo>
                <a:lnTo>
                  <a:pt x="630632" y="1226513"/>
                </a:lnTo>
                <a:lnTo>
                  <a:pt x="673266" y="1218243"/>
                </a:lnTo>
                <a:lnTo>
                  <a:pt x="709885" y="1198713"/>
                </a:lnTo>
                <a:lnTo>
                  <a:pt x="714741" y="1073899"/>
                </a:lnTo>
                <a:lnTo>
                  <a:pt x="754876" y="1063117"/>
                </a:lnTo>
                <a:lnTo>
                  <a:pt x="793522" y="1048962"/>
                </a:lnTo>
                <a:lnTo>
                  <a:pt x="830516" y="1031608"/>
                </a:lnTo>
                <a:lnTo>
                  <a:pt x="865693" y="1011224"/>
                </a:lnTo>
                <a:lnTo>
                  <a:pt x="1074533" y="1011224"/>
                </a:lnTo>
                <a:lnTo>
                  <a:pt x="1082047" y="1000091"/>
                </a:lnTo>
                <a:lnTo>
                  <a:pt x="1084462" y="994765"/>
                </a:lnTo>
                <a:close/>
              </a:path>
              <a:path w="1225550" h="1227455">
                <a:moveTo>
                  <a:pt x="1074533" y="1011224"/>
                </a:moveTo>
                <a:lnTo>
                  <a:pt x="865693" y="1011224"/>
                </a:lnTo>
                <a:lnTo>
                  <a:pt x="948345" y="1093889"/>
                </a:lnTo>
                <a:lnTo>
                  <a:pt x="955559" y="1096746"/>
                </a:lnTo>
                <a:lnTo>
                  <a:pt x="966328" y="1096746"/>
                </a:lnTo>
                <a:lnTo>
                  <a:pt x="1024665" y="1066395"/>
                </a:lnTo>
                <a:lnTo>
                  <a:pt x="1060056" y="1032673"/>
                </a:lnTo>
                <a:lnTo>
                  <a:pt x="1074533" y="1011224"/>
                </a:lnTo>
                <a:close/>
              </a:path>
              <a:path w="1225550" h="1227455">
                <a:moveTo>
                  <a:pt x="260235" y="130600"/>
                </a:moveTo>
                <a:lnTo>
                  <a:pt x="200716" y="160839"/>
                </a:lnTo>
                <a:lnTo>
                  <a:pt x="165328" y="194549"/>
                </a:lnTo>
                <a:lnTo>
                  <a:pt x="143335" y="227124"/>
                </a:lnTo>
                <a:lnTo>
                  <a:pt x="129832" y="260301"/>
                </a:lnTo>
                <a:lnTo>
                  <a:pt x="130167" y="268585"/>
                </a:lnTo>
                <a:lnTo>
                  <a:pt x="132902" y="276412"/>
                </a:lnTo>
                <a:lnTo>
                  <a:pt x="137933" y="283222"/>
                </a:lnTo>
                <a:lnTo>
                  <a:pt x="215174" y="360476"/>
                </a:lnTo>
                <a:lnTo>
                  <a:pt x="198175" y="389281"/>
                </a:lnTo>
                <a:lnTo>
                  <a:pt x="183208" y="419344"/>
                </a:lnTo>
                <a:lnTo>
                  <a:pt x="170365" y="450573"/>
                </a:lnTo>
                <a:lnTo>
                  <a:pt x="159739" y="482879"/>
                </a:lnTo>
                <a:lnTo>
                  <a:pt x="43305" y="482879"/>
                </a:lnTo>
                <a:lnTo>
                  <a:pt x="1175" y="556285"/>
                </a:lnTo>
                <a:lnTo>
                  <a:pt x="0" y="605155"/>
                </a:lnTo>
                <a:lnTo>
                  <a:pt x="7494" y="643737"/>
                </a:lnTo>
                <a:lnTo>
                  <a:pt x="27520" y="682331"/>
                </a:lnTo>
                <a:lnTo>
                  <a:pt x="43330" y="687197"/>
                </a:lnTo>
                <a:lnTo>
                  <a:pt x="146937" y="687197"/>
                </a:lnTo>
                <a:lnTo>
                  <a:pt x="155204" y="727917"/>
                </a:lnTo>
                <a:lnTo>
                  <a:pt x="166916" y="767294"/>
                </a:lnTo>
                <a:lnTo>
                  <a:pt x="181897" y="805163"/>
                </a:lnTo>
                <a:lnTo>
                  <a:pt x="199972" y="841362"/>
                </a:lnTo>
                <a:lnTo>
                  <a:pt x="117625" y="923747"/>
                </a:lnTo>
                <a:lnTo>
                  <a:pt x="112720" y="930324"/>
                </a:lnTo>
                <a:lnTo>
                  <a:pt x="109961" y="937872"/>
                </a:lnTo>
                <a:lnTo>
                  <a:pt x="109449" y="945892"/>
                </a:lnTo>
                <a:lnTo>
                  <a:pt x="111288" y="953884"/>
                </a:lnTo>
                <a:lnTo>
                  <a:pt x="139700" y="1005384"/>
                </a:lnTo>
                <a:lnTo>
                  <a:pt x="173469" y="1040798"/>
                </a:lnTo>
                <a:lnTo>
                  <a:pt x="206259" y="1062888"/>
                </a:lnTo>
                <a:lnTo>
                  <a:pt x="238669" y="1076439"/>
                </a:lnTo>
                <a:lnTo>
                  <a:pt x="249515" y="1076439"/>
                </a:lnTo>
                <a:lnTo>
                  <a:pt x="256716" y="1073581"/>
                </a:lnTo>
                <a:lnTo>
                  <a:pt x="335532" y="994765"/>
                </a:lnTo>
                <a:lnTo>
                  <a:pt x="1084462" y="994765"/>
                </a:lnTo>
                <a:lnTo>
                  <a:pt x="1093379" y="975093"/>
                </a:lnTo>
                <a:lnTo>
                  <a:pt x="1095535" y="966913"/>
                </a:lnTo>
                <a:lnTo>
                  <a:pt x="1095194" y="958635"/>
                </a:lnTo>
                <a:lnTo>
                  <a:pt x="1092459" y="950817"/>
                </a:lnTo>
                <a:lnTo>
                  <a:pt x="1087435" y="944016"/>
                </a:lnTo>
                <a:lnTo>
                  <a:pt x="1010169" y="866787"/>
                </a:lnTo>
                <a:lnTo>
                  <a:pt x="1033805" y="825369"/>
                </a:lnTo>
                <a:lnTo>
                  <a:pt x="1040972" y="809193"/>
                </a:lnTo>
                <a:lnTo>
                  <a:pt x="613192" y="809193"/>
                </a:lnTo>
                <a:lnTo>
                  <a:pt x="568141" y="803990"/>
                </a:lnTo>
                <a:lnTo>
                  <a:pt x="526758" y="789175"/>
                </a:lnTo>
                <a:lnTo>
                  <a:pt x="490231" y="765936"/>
                </a:lnTo>
                <a:lnTo>
                  <a:pt x="459721" y="735417"/>
                </a:lnTo>
                <a:lnTo>
                  <a:pt x="436505" y="698946"/>
                </a:lnTo>
                <a:lnTo>
                  <a:pt x="421686" y="657573"/>
                </a:lnTo>
                <a:lnTo>
                  <a:pt x="416482" y="612533"/>
                </a:lnTo>
                <a:lnTo>
                  <a:pt x="421686" y="567491"/>
                </a:lnTo>
                <a:lnTo>
                  <a:pt x="436505" y="526110"/>
                </a:lnTo>
                <a:lnTo>
                  <a:pt x="459750" y="489583"/>
                </a:lnTo>
                <a:lnTo>
                  <a:pt x="490231" y="459099"/>
                </a:lnTo>
                <a:lnTo>
                  <a:pt x="526758" y="435851"/>
                </a:lnTo>
                <a:lnTo>
                  <a:pt x="568141" y="421028"/>
                </a:lnTo>
                <a:lnTo>
                  <a:pt x="613192" y="415823"/>
                </a:lnTo>
                <a:lnTo>
                  <a:pt x="1040193" y="415823"/>
                </a:lnTo>
                <a:lnTo>
                  <a:pt x="1036039" y="406338"/>
                </a:lnTo>
                <a:lnTo>
                  <a:pt x="1016482" y="370542"/>
                </a:lnTo>
                <a:lnTo>
                  <a:pt x="993989" y="336702"/>
                </a:lnTo>
                <a:lnTo>
                  <a:pt x="1067458" y="263258"/>
                </a:lnTo>
                <a:lnTo>
                  <a:pt x="1072354" y="256671"/>
                </a:lnTo>
                <a:lnTo>
                  <a:pt x="1075107" y="249113"/>
                </a:lnTo>
                <a:lnTo>
                  <a:pt x="1075616" y="241084"/>
                </a:lnTo>
                <a:lnTo>
                  <a:pt x="1073783" y="233083"/>
                </a:lnTo>
                <a:lnTo>
                  <a:pt x="1064367" y="216014"/>
                </a:lnTo>
                <a:lnTo>
                  <a:pt x="359675" y="216014"/>
                </a:lnTo>
                <a:lnTo>
                  <a:pt x="282395" y="138760"/>
                </a:lnTo>
                <a:lnTo>
                  <a:pt x="275821" y="133858"/>
                </a:lnTo>
                <a:lnTo>
                  <a:pt x="268266" y="131106"/>
                </a:lnTo>
                <a:lnTo>
                  <a:pt x="260235" y="130600"/>
                </a:lnTo>
                <a:close/>
              </a:path>
              <a:path w="1225550" h="1227455">
                <a:moveTo>
                  <a:pt x="1040193" y="415823"/>
                </a:moveTo>
                <a:lnTo>
                  <a:pt x="613192" y="415823"/>
                </a:lnTo>
                <a:lnTo>
                  <a:pt x="658238" y="421028"/>
                </a:lnTo>
                <a:lnTo>
                  <a:pt x="699618" y="435851"/>
                </a:lnTo>
                <a:lnTo>
                  <a:pt x="736143" y="459099"/>
                </a:lnTo>
                <a:lnTo>
                  <a:pt x="766622" y="489583"/>
                </a:lnTo>
                <a:lnTo>
                  <a:pt x="789866" y="526110"/>
                </a:lnTo>
                <a:lnTo>
                  <a:pt x="804686" y="567491"/>
                </a:lnTo>
                <a:lnTo>
                  <a:pt x="809890" y="612533"/>
                </a:lnTo>
                <a:lnTo>
                  <a:pt x="804686" y="657573"/>
                </a:lnTo>
                <a:lnTo>
                  <a:pt x="789866" y="698946"/>
                </a:lnTo>
                <a:lnTo>
                  <a:pt x="766622" y="735464"/>
                </a:lnTo>
                <a:lnTo>
                  <a:pt x="736143" y="765936"/>
                </a:lnTo>
                <a:lnTo>
                  <a:pt x="699618" y="789175"/>
                </a:lnTo>
                <a:lnTo>
                  <a:pt x="658238" y="803990"/>
                </a:lnTo>
                <a:lnTo>
                  <a:pt x="613192" y="809193"/>
                </a:lnTo>
                <a:lnTo>
                  <a:pt x="1040972" y="809193"/>
                </a:lnTo>
                <a:lnTo>
                  <a:pt x="1053245" y="781491"/>
                </a:lnTo>
                <a:lnTo>
                  <a:pt x="1068206" y="735417"/>
                </a:lnTo>
                <a:lnTo>
                  <a:pt x="1078406" y="687412"/>
                </a:lnTo>
                <a:lnTo>
                  <a:pt x="1182038" y="687412"/>
                </a:lnTo>
                <a:lnTo>
                  <a:pt x="1224196" y="613961"/>
                </a:lnTo>
                <a:lnTo>
                  <a:pt x="1225369" y="565076"/>
                </a:lnTo>
                <a:lnTo>
                  <a:pt x="1217861" y="526493"/>
                </a:lnTo>
                <a:lnTo>
                  <a:pt x="1197803" y="487954"/>
                </a:lnTo>
                <a:lnTo>
                  <a:pt x="1182012" y="483108"/>
                </a:lnTo>
                <a:lnTo>
                  <a:pt x="1065706" y="483108"/>
                </a:lnTo>
                <a:lnTo>
                  <a:pt x="1052500" y="443917"/>
                </a:lnTo>
                <a:lnTo>
                  <a:pt x="1040193" y="415823"/>
                </a:lnTo>
                <a:close/>
              </a:path>
              <a:path w="1225550" h="1227455">
                <a:moveTo>
                  <a:pt x="611833" y="0"/>
                </a:moveTo>
                <a:lnTo>
                  <a:pt x="552088" y="9011"/>
                </a:lnTo>
                <a:lnTo>
                  <a:pt x="515472" y="28544"/>
                </a:lnTo>
                <a:lnTo>
                  <a:pt x="510614" y="153339"/>
                </a:lnTo>
                <a:lnTo>
                  <a:pt x="470480" y="164122"/>
                </a:lnTo>
                <a:lnTo>
                  <a:pt x="431834" y="178276"/>
                </a:lnTo>
                <a:lnTo>
                  <a:pt x="394844" y="195630"/>
                </a:lnTo>
                <a:lnTo>
                  <a:pt x="359675" y="216014"/>
                </a:lnTo>
                <a:lnTo>
                  <a:pt x="1064367" y="216014"/>
                </a:lnTo>
                <a:lnTo>
                  <a:pt x="1056129" y="201079"/>
                </a:lnTo>
                <a:lnTo>
                  <a:pt x="840700" y="201079"/>
                </a:lnTo>
                <a:lnTo>
                  <a:pt x="810919" y="185907"/>
                </a:lnTo>
                <a:lnTo>
                  <a:pt x="779972" y="172848"/>
                </a:lnTo>
                <a:lnTo>
                  <a:pt x="747953" y="161983"/>
                </a:lnTo>
                <a:lnTo>
                  <a:pt x="714957" y="153390"/>
                </a:lnTo>
                <a:lnTo>
                  <a:pt x="714957" y="44323"/>
                </a:lnTo>
                <a:lnTo>
                  <a:pt x="676888" y="10437"/>
                </a:lnTo>
                <a:lnTo>
                  <a:pt x="633680" y="1164"/>
                </a:lnTo>
                <a:lnTo>
                  <a:pt x="611833" y="0"/>
                </a:lnTo>
                <a:close/>
              </a:path>
              <a:path w="1225550" h="1227455">
                <a:moveTo>
                  <a:pt x="945816" y="110698"/>
                </a:moveTo>
                <a:lnTo>
                  <a:pt x="937566" y="111048"/>
                </a:lnTo>
                <a:lnTo>
                  <a:pt x="929768" y="113780"/>
                </a:lnTo>
                <a:lnTo>
                  <a:pt x="922970" y="118795"/>
                </a:lnTo>
                <a:lnTo>
                  <a:pt x="840700" y="201079"/>
                </a:lnTo>
                <a:lnTo>
                  <a:pt x="1056129" y="201079"/>
                </a:lnTo>
                <a:lnTo>
                  <a:pt x="1011596" y="146123"/>
                </a:lnTo>
                <a:lnTo>
                  <a:pt x="978994" y="124144"/>
                </a:lnTo>
                <a:lnTo>
                  <a:pt x="945816" y="1106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8260890" y="1387935"/>
            <a:ext cx="629920" cy="617855"/>
          </a:xfrm>
          <a:custGeom>
            <a:avLst/>
            <a:gdLst/>
            <a:ahLst/>
            <a:cxnLst/>
            <a:rect l="l" t="t" r="r" b="b"/>
            <a:pathLst>
              <a:path w="629920" h="617855">
                <a:moveTo>
                  <a:pt x="389089" y="68135"/>
                </a:moveTo>
                <a:lnTo>
                  <a:pt x="21805" y="68135"/>
                </a:lnTo>
                <a:lnTo>
                  <a:pt x="13340" y="69854"/>
                </a:lnTo>
                <a:lnTo>
                  <a:pt x="6407" y="74537"/>
                </a:lnTo>
                <a:lnTo>
                  <a:pt x="1721" y="81471"/>
                </a:lnTo>
                <a:lnTo>
                  <a:pt x="0" y="89941"/>
                </a:lnTo>
                <a:lnTo>
                  <a:pt x="0" y="595782"/>
                </a:lnTo>
                <a:lnTo>
                  <a:pt x="1721" y="604252"/>
                </a:lnTo>
                <a:lnTo>
                  <a:pt x="6407" y="611185"/>
                </a:lnTo>
                <a:lnTo>
                  <a:pt x="13340" y="615868"/>
                </a:lnTo>
                <a:lnTo>
                  <a:pt x="21805" y="617588"/>
                </a:lnTo>
                <a:lnTo>
                  <a:pt x="78155" y="617588"/>
                </a:lnTo>
                <a:lnTo>
                  <a:pt x="78155" y="471792"/>
                </a:lnTo>
                <a:lnTo>
                  <a:pt x="80222" y="461617"/>
                </a:lnTo>
                <a:lnTo>
                  <a:pt x="85850" y="453286"/>
                </a:lnTo>
                <a:lnTo>
                  <a:pt x="94181" y="447658"/>
                </a:lnTo>
                <a:lnTo>
                  <a:pt x="104355" y="445592"/>
                </a:lnTo>
                <a:lnTo>
                  <a:pt x="410908" y="445592"/>
                </a:lnTo>
                <a:lnTo>
                  <a:pt x="410908" y="392252"/>
                </a:lnTo>
                <a:lnTo>
                  <a:pt x="109448" y="392252"/>
                </a:lnTo>
                <a:lnTo>
                  <a:pt x="97144" y="389751"/>
                </a:lnTo>
                <a:lnTo>
                  <a:pt x="87064" y="382941"/>
                </a:lnTo>
                <a:lnTo>
                  <a:pt x="80252" y="372862"/>
                </a:lnTo>
                <a:lnTo>
                  <a:pt x="77749" y="360552"/>
                </a:lnTo>
                <a:lnTo>
                  <a:pt x="77749" y="314477"/>
                </a:lnTo>
                <a:lnTo>
                  <a:pt x="80252" y="302168"/>
                </a:lnTo>
                <a:lnTo>
                  <a:pt x="87064" y="292088"/>
                </a:lnTo>
                <a:lnTo>
                  <a:pt x="97144" y="285279"/>
                </a:lnTo>
                <a:lnTo>
                  <a:pt x="109448" y="282778"/>
                </a:lnTo>
                <a:lnTo>
                  <a:pt x="410908" y="282778"/>
                </a:lnTo>
                <a:lnTo>
                  <a:pt x="410908" y="229412"/>
                </a:lnTo>
                <a:lnTo>
                  <a:pt x="109448" y="229412"/>
                </a:lnTo>
                <a:lnTo>
                  <a:pt x="97144" y="226911"/>
                </a:lnTo>
                <a:lnTo>
                  <a:pt x="87064" y="220102"/>
                </a:lnTo>
                <a:lnTo>
                  <a:pt x="80252" y="210022"/>
                </a:lnTo>
                <a:lnTo>
                  <a:pt x="77749" y="197713"/>
                </a:lnTo>
                <a:lnTo>
                  <a:pt x="77749" y="151637"/>
                </a:lnTo>
                <a:lnTo>
                  <a:pt x="80252" y="139336"/>
                </a:lnTo>
                <a:lnTo>
                  <a:pt x="87064" y="129260"/>
                </a:lnTo>
                <a:lnTo>
                  <a:pt x="97144" y="122452"/>
                </a:lnTo>
                <a:lnTo>
                  <a:pt x="109448" y="119951"/>
                </a:lnTo>
                <a:lnTo>
                  <a:pt x="410908" y="119951"/>
                </a:lnTo>
                <a:lnTo>
                  <a:pt x="410908" y="89941"/>
                </a:lnTo>
                <a:lnTo>
                  <a:pt x="409187" y="81471"/>
                </a:lnTo>
                <a:lnTo>
                  <a:pt x="404499" y="74537"/>
                </a:lnTo>
                <a:lnTo>
                  <a:pt x="397562" y="69854"/>
                </a:lnTo>
                <a:lnTo>
                  <a:pt x="389089" y="68135"/>
                </a:lnTo>
                <a:close/>
              </a:path>
              <a:path w="629920" h="617855">
                <a:moveTo>
                  <a:pt x="410908" y="445592"/>
                </a:moveTo>
                <a:lnTo>
                  <a:pt x="161112" y="445592"/>
                </a:lnTo>
                <a:lnTo>
                  <a:pt x="171279" y="447658"/>
                </a:lnTo>
                <a:lnTo>
                  <a:pt x="179606" y="453286"/>
                </a:lnTo>
                <a:lnTo>
                  <a:pt x="185233" y="461617"/>
                </a:lnTo>
                <a:lnTo>
                  <a:pt x="187299" y="471792"/>
                </a:lnTo>
                <a:lnTo>
                  <a:pt x="187299" y="617588"/>
                </a:lnTo>
                <a:lnTo>
                  <a:pt x="623824" y="617588"/>
                </a:lnTo>
                <a:lnTo>
                  <a:pt x="629881" y="611530"/>
                </a:lnTo>
                <a:lnTo>
                  <a:pt x="629881" y="583272"/>
                </a:lnTo>
                <a:lnTo>
                  <a:pt x="623824" y="577214"/>
                </a:lnTo>
                <a:lnTo>
                  <a:pt x="410908" y="577214"/>
                </a:lnTo>
                <a:lnTo>
                  <a:pt x="410908" y="445592"/>
                </a:lnTo>
                <a:close/>
              </a:path>
              <a:path w="629920" h="617855">
                <a:moveTo>
                  <a:pt x="526707" y="191376"/>
                </a:moveTo>
                <a:lnTo>
                  <a:pt x="501653" y="196434"/>
                </a:lnTo>
                <a:lnTo>
                  <a:pt x="481195" y="210227"/>
                </a:lnTo>
                <a:lnTo>
                  <a:pt x="467401" y="230686"/>
                </a:lnTo>
                <a:lnTo>
                  <a:pt x="462343" y="255739"/>
                </a:lnTo>
                <a:lnTo>
                  <a:pt x="462343" y="263398"/>
                </a:lnTo>
                <a:lnTo>
                  <a:pt x="463745" y="270725"/>
                </a:lnTo>
                <a:lnTo>
                  <a:pt x="466204" y="277520"/>
                </a:lnTo>
                <a:lnTo>
                  <a:pt x="451941" y="292160"/>
                </a:lnTo>
                <a:lnTo>
                  <a:pt x="441083" y="309599"/>
                </a:lnTo>
                <a:lnTo>
                  <a:pt x="434172" y="329292"/>
                </a:lnTo>
                <a:lnTo>
                  <a:pt x="431749" y="350697"/>
                </a:lnTo>
                <a:lnTo>
                  <a:pt x="436850" y="381459"/>
                </a:lnTo>
                <a:lnTo>
                  <a:pt x="451019" y="408003"/>
                </a:lnTo>
                <a:lnTo>
                  <a:pt x="472559" y="428646"/>
                </a:lnTo>
                <a:lnTo>
                  <a:pt x="499770" y="441705"/>
                </a:lnTo>
                <a:lnTo>
                  <a:pt x="499770" y="577214"/>
                </a:lnTo>
                <a:lnTo>
                  <a:pt x="553643" y="577214"/>
                </a:lnTo>
                <a:lnTo>
                  <a:pt x="553643" y="441705"/>
                </a:lnTo>
                <a:lnTo>
                  <a:pt x="580854" y="428646"/>
                </a:lnTo>
                <a:lnTo>
                  <a:pt x="602394" y="408003"/>
                </a:lnTo>
                <a:lnTo>
                  <a:pt x="616564" y="381459"/>
                </a:lnTo>
                <a:lnTo>
                  <a:pt x="621665" y="350697"/>
                </a:lnTo>
                <a:lnTo>
                  <a:pt x="619237" y="329287"/>
                </a:lnTo>
                <a:lnTo>
                  <a:pt x="612321" y="309594"/>
                </a:lnTo>
                <a:lnTo>
                  <a:pt x="601466" y="292160"/>
                </a:lnTo>
                <a:lnTo>
                  <a:pt x="587209" y="277520"/>
                </a:lnTo>
                <a:lnTo>
                  <a:pt x="589663" y="270713"/>
                </a:lnTo>
                <a:lnTo>
                  <a:pt x="591070" y="263398"/>
                </a:lnTo>
                <a:lnTo>
                  <a:pt x="591070" y="255739"/>
                </a:lnTo>
                <a:lnTo>
                  <a:pt x="586012" y="230686"/>
                </a:lnTo>
                <a:lnTo>
                  <a:pt x="572219" y="210227"/>
                </a:lnTo>
                <a:lnTo>
                  <a:pt x="551760" y="196434"/>
                </a:lnTo>
                <a:lnTo>
                  <a:pt x="526707" y="191376"/>
                </a:lnTo>
                <a:close/>
              </a:path>
              <a:path w="629920" h="617855">
                <a:moveTo>
                  <a:pt x="257378" y="282778"/>
                </a:moveTo>
                <a:lnTo>
                  <a:pt x="155587" y="282778"/>
                </a:lnTo>
                <a:lnTo>
                  <a:pt x="167898" y="285279"/>
                </a:lnTo>
                <a:lnTo>
                  <a:pt x="177982" y="292088"/>
                </a:lnTo>
                <a:lnTo>
                  <a:pt x="184796" y="302168"/>
                </a:lnTo>
                <a:lnTo>
                  <a:pt x="187299" y="314477"/>
                </a:lnTo>
                <a:lnTo>
                  <a:pt x="187299" y="360552"/>
                </a:lnTo>
                <a:lnTo>
                  <a:pt x="184796" y="372862"/>
                </a:lnTo>
                <a:lnTo>
                  <a:pt x="177982" y="382941"/>
                </a:lnTo>
                <a:lnTo>
                  <a:pt x="167898" y="389751"/>
                </a:lnTo>
                <a:lnTo>
                  <a:pt x="155587" y="392252"/>
                </a:lnTo>
                <a:lnTo>
                  <a:pt x="257378" y="392252"/>
                </a:lnTo>
                <a:lnTo>
                  <a:pt x="245074" y="389751"/>
                </a:lnTo>
                <a:lnTo>
                  <a:pt x="234994" y="382941"/>
                </a:lnTo>
                <a:lnTo>
                  <a:pt x="228181" y="372862"/>
                </a:lnTo>
                <a:lnTo>
                  <a:pt x="225678" y="360552"/>
                </a:lnTo>
                <a:lnTo>
                  <a:pt x="225678" y="314477"/>
                </a:lnTo>
                <a:lnTo>
                  <a:pt x="228181" y="302168"/>
                </a:lnTo>
                <a:lnTo>
                  <a:pt x="234994" y="292088"/>
                </a:lnTo>
                <a:lnTo>
                  <a:pt x="245074" y="285279"/>
                </a:lnTo>
                <a:lnTo>
                  <a:pt x="257378" y="282778"/>
                </a:lnTo>
                <a:close/>
              </a:path>
              <a:path w="629920" h="617855">
                <a:moveTo>
                  <a:pt x="410908" y="282778"/>
                </a:moveTo>
                <a:lnTo>
                  <a:pt x="303517" y="282778"/>
                </a:lnTo>
                <a:lnTo>
                  <a:pt x="315826" y="285279"/>
                </a:lnTo>
                <a:lnTo>
                  <a:pt x="325905" y="292088"/>
                </a:lnTo>
                <a:lnTo>
                  <a:pt x="332715" y="302168"/>
                </a:lnTo>
                <a:lnTo>
                  <a:pt x="335216" y="314477"/>
                </a:lnTo>
                <a:lnTo>
                  <a:pt x="335216" y="360552"/>
                </a:lnTo>
                <a:lnTo>
                  <a:pt x="332715" y="372862"/>
                </a:lnTo>
                <a:lnTo>
                  <a:pt x="325905" y="382941"/>
                </a:lnTo>
                <a:lnTo>
                  <a:pt x="315826" y="389751"/>
                </a:lnTo>
                <a:lnTo>
                  <a:pt x="303517" y="392252"/>
                </a:lnTo>
                <a:lnTo>
                  <a:pt x="410908" y="392252"/>
                </a:lnTo>
                <a:lnTo>
                  <a:pt x="410908" y="282778"/>
                </a:lnTo>
                <a:close/>
              </a:path>
              <a:path w="629920" h="617855">
                <a:moveTo>
                  <a:pt x="257378" y="119951"/>
                </a:moveTo>
                <a:lnTo>
                  <a:pt x="155587" y="119951"/>
                </a:lnTo>
                <a:lnTo>
                  <a:pt x="167898" y="122452"/>
                </a:lnTo>
                <a:lnTo>
                  <a:pt x="177982" y="129260"/>
                </a:lnTo>
                <a:lnTo>
                  <a:pt x="184796" y="139336"/>
                </a:lnTo>
                <a:lnTo>
                  <a:pt x="187299" y="151637"/>
                </a:lnTo>
                <a:lnTo>
                  <a:pt x="187299" y="197713"/>
                </a:lnTo>
                <a:lnTo>
                  <a:pt x="184796" y="210022"/>
                </a:lnTo>
                <a:lnTo>
                  <a:pt x="177982" y="220102"/>
                </a:lnTo>
                <a:lnTo>
                  <a:pt x="167898" y="226911"/>
                </a:lnTo>
                <a:lnTo>
                  <a:pt x="155587" y="229412"/>
                </a:lnTo>
                <a:lnTo>
                  <a:pt x="257378" y="229412"/>
                </a:lnTo>
                <a:lnTo>
                  <a:pt x="245074" y="226911"/>
                </a:lnTo>
                <a:lnTo>
                  <a:pt x="234994" y="220102"/>
                </a:lnTo>
                <a:lnTo>
                  <a:pt x="228181" y="210022"/>
                </a:lnTo>
                <a:lnTo>
                  <a:pt x="225678" y="197713"/>
                </a:lnTo>
                <a:lnTo>
                  <a:pt x="225678" y="151637"/>
                </a:lnTo>
                <a:lnTo>
                  <a:pt x="228181" y="139336"/>
                </a:lnTo>
                <a:lnTo>
                  <a:pt x="234994" y="129260"/>
                </a:lnTo>
                <a:lnTo>
                  <a:pt x="245074" y="122452"/>
                </a:lnTo>
                <a:lnTo>
                  <a:pt x="257378" y="119951"/>
                </a:lnTo>
                <a:close/>
              </a:path>
              <a:path w="629920" h="617855">
                <a:moveTo>
                  <a:pt x="410908" y="119951"/>
                </a:moveTo>
                <a:lnTo>
                  <a:pt x="303517" y="119951"/>
                </a:lnTo>
                <a:lnTo>
                  <a:pt x="315826" y="122452"/>
                </a:lnTo>
                <a:lnTo>
                  <a:pt x="325905" y="129260"/>
                </a:lnTo>
                <a:lnTo>
                  <a:pt x="332715" y="139336"/>
                </a:lnTo>
                <a:lnTo>
                  <a:pt x="335216" y="151637"/>
                </a:lnTo>
                <a:lnTo>
                  <a:pt x="335216" y="197713"/>
                </a:lnTo>
                <a:lnTo>
                  <a:pt x="332715" y="210022"/>
                </a:lnTo>
                <a:lnTo>
                  <a:pt x="325905" y="220102"/>
                </a:lnTo>
                <a:lnTo>
                  <a:pt x="315826" y="226911"/>
                </a:lnTo>
                <a:lnTo>
                  <a:pt x="303517" y="229412"/>
                </a:lnTo>
                <a:lnTo>
                  <a:pt x="410908" y="229412"/>
                </a:lnTo>
                <a:lnTo>
                  <a:pt x="410908" y="119951"/>
                </a:lnTo>
                <a:close/>
              </a:path>
              <a:path w="629920" h="617855">
                <a:moveTo>
                  <a:pt x="332143" y="0"/>
                </a:moveTo>
                <a:lnTo>
                  <a:pt x="78740" y="0"/>
                </a:lnTo>
                <a:lnTo>
                  <a:pt x="71627" y="1445"/>
                </a:lnTo>
                <a:lnTo>
                  <a:pt x="65800" y="5380"/>
                </a:lnTo>
                <a:lnTo>
                  <a:pt x="61861" y="11203"/>
                </a:lnTo>
                <a:lnTo>
                  <a:pt x="60413" y="18313"/>
                </a:lnTo>
                <a:lnTo>
                  <a:pt x="60413" y="68135"/>
                </a:lnTo>
                <a:lnTo>
                  <a:pt x="350481" y="68135"/>
                </a:lnTo>
                <a:lnTo>
                  <a:pt x="350481" y="18313"/>
                </a:lnTo>
                <a:lnTo>
                  <a:pt x="349036" y="11203"/>
                </a:lnTo>
                <a:lnTo>
                  <a:pt x="345098" y="5380"/>
                </a:lnTo>
                <a:lnTo>
                  <a:pt x="339267" y="1445"/>
                </a:lnTo>
                <a:lnTo>
                  <a:pt x="3321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321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>
          <a:xfrm>
            <a:off x="7885506" y="1006404"/>
            <a:ext cx="1381125" cy="1381125"/>
          </a:xfrm>
          <a:custGeom>
            <a:avLst/>
            <a:gdLst/>
            <a:ahLst/>
            <a:cxnLst/>
            <a:rect l="l" t="t" r="r" b="b"/>
            <a:pathLst>
              <a:path w="1381125" h="1381125">
                <a:moveTo>
                  <a:pt x="1380655" y="690321"/>
                </a:moveTo>
                <a:lnTo>
                  <a:pt x="1379062" y="737584"/>
                </a:lnTo>
                <a:lnTo>
                  <a:pt x="1374353" y="783993"/>
                </a:lnTo>
                <a:lnTo>
                  <a:pt x="1366629" y="829445"/>
                </a:lnTo>
                <a:lnTo>
                  <a:pt x="1355995" y="873835"/>
                </a:lnTo>
                <a:lnTo>
                  <a:pt x="1342552" y="917063"/>
                </a:lnTo>
                <a:lnTo>
                  <a:pt x="1326404" y="959025"/>
                </a:lnTo>
                <a:lnTo>
                  <a:pt x="1307653" y="999618"/>
                </a:lnTo>
                <a:lnTo>
                  <a:pt x="1286403" y="1038739"/>
                </a:lnTo>
                <a:lnTo>
                  <a:pt x="1262755" y="1076286"/>
                </a:lnTo>
                <a:lnTo>
                  <a:pt x="1236814" y="1112155"/>
                </a:lnTo>
                <a:lnTo>
                  <a:pt x="1208681" y="1146245"/>
                </a:lnTo>
                <a:lnTo>
                  <a:pt x="1178459" y="1178452"/>
                </a:lnTo>
                <a:lnTo>
                  <a:pt x="1146253" y="1208672"/>
                </a:lnTo>
                <a:lnTo>
                  <a:pt x="1112163" y="1236805"/>
                </a:lnTo>
                <a:lnTo>
                  <a:pt x="1076293" y="1262746"/>
                </a:lnTo>
                <a:lnTo>
                  <a:pt x="1038746" y="1286393"/>
                </a:lnTo>
                <a:lnTo>
                  <a:pt x="999625" y="1307643"/>
                </a:lnTo>
                <a:lnTo>
                  <a:pt x="959032" y="1326393"/>
                </a:lnTo>
                <a:lnTo>
                  <a:pt x="917071" y="1342541"/>
                </a:lnTo>
                <a:lnTo>
                  <a:pt x="873844" y="1355983"/>
                </a:lnTo>
                <a:lnTo>
                  <a:pt x="829454" y="1366617"/>
                </a:lnTo>
                <a:lnTo>
                  <a:pt x="784003" y="1374340"/>
                </a:lnTo>
                <a:lnTo>
                  <a:pt x="737596" y="1379049"/>
                </a:lnTo>
                <a:lnTo>
                  <a:pt x="690333" y="1380642"/>
                </a:lnTo>
                <a:lnTo>
                  <a:pt x="643070" y="1379049"/>
                </a:lnTo>
                <a:lnTo>
                  <a:pt x="596661" y="1374340"/>
                </a:lnTo>
                <a:lnTo>
                  <a:pt x="551209" y="1366617"/>
                </a:lnTo>
                <a:lnTo>
                  <a:pt x="506818" y="1355983"/>
                </a:lnTo>
                <a:lnTo>
                  <a:pt x="463589" y="1342541"/>
                </a:lnTo>
                <a:lnTo>
                  <a:pt x="421627" y="1326393"/>
                </a:lnTo>
                <a:lnTo>
                  <a:pt x="381034" y="1307643"/>
                </a:lnTo>
                <a:lnTo>
                  <a:pt x="341912" y="1286393"/>
                </a:lnTo>
                <a:lnTo>
                  <a:pt x="304364" y="1262746"/>
                </a:lnTo>
                <a:lnTo>
                  <a:pt x="268494" y="1236805"/>
                </a:lnTo>
                <a:lnTo>
                  <a:pt x="234404" y="1208672"/>
                </a:lnTo>
                <a:lnTo>
                  <a:pt x="202196" y="1178452"/>
                </a:lnTo>
                <a:lnTo>
                  <a:pt x="171975" y="1146245"/>
                </a:lnTo>
                <a:lnTo>
                  <a:pt x="143841" y="1112155"/>
                </a:lnTo>
                <a:lnTo>
                  <a:pt x="117900" y="1076286"/>
                </a:lnTo>
                <a:lnTo>
                  <a:pt x="94252" y="1038739"/>
                </a:lnTo>
                <a:lnTo>
                  <a:pt x="73001" y="999618"/>
                </a:lnTo>
                <a:lnTo>
                  <a:pt x="54250" y="959025"/>
                </a:lnTo>
                <a:lnTo>
                  <a:pt x="38102" y="917063"/>
                </a:lnTo>
                <a:lnTo>
                  <a:pt x="24659" y="873835"/>
                </a:lnTo>
                <a:lnTo>
                  <a:pt x="14025" y="829445"/>
                </a:lnTo>
                <a:lnTo>
                  <a:pt x="6302" y="783993"/>
                </a:lnTo>
                <a:lnTo>
                  <a:pt x="1592" y="737584"/>
                </a:lnTo>
                <a:lnTo>
                  <a:pt x="0" y="690321"/>
                </a:lnTo>
                <a:lnTo>
                  <a:pt x="1592" y="643057"/>
                </a:lnTo>
                <a:lnTo>
                  <a:pt x="6302" y="596648"/>
                </a:lnTo>
                <a:lnTo>
                  <a:pt x="14025" y="551197"/>
                </a:lnTo>
                <a:lnTo>
                  <a:pt x="24659" y="506806"/>
                </a:lnTo>
                <a:lnTo>
                  <a:pt x="38102" y="463578"/>
                </a:lnTo>
                <a:lnTo>
                  <a:pt x="54250" y="421616"/>
                </a:lnTo>
                <a:lnTo>
                  <a:pt x="73001" y="381024"/>
                </a:lnTo>
                <a:lnTo>
                  <a:pt x="94252" y="341902"/>
                </a:lnTo>
                <a:lnTo>
                  <a:pt x="117900" y="304355"/>
                </a:lnTo>
                <a:lnTo>
                  <a:pt x="143841" y="268486"/>
                </a:lnTo>
                <a:lnTo>
                  <a:pt x="171975" y="234396"/>
                </a:lnTo>
                <a:lnTo>
                  <a:pt x="202196" y="202190"/>
                </a:lnTo>
                <a:lnTo>
                  <a:pt x="234404" y="171969"/>
                </a:lnTo>
                <a:lnTo>
                  <a:pt x="268494" y="143837"/>
                </a:lnTo>
                <a:lnTo>
                  <a:pt x="304364" y="117895"/>
                </a:lnTo>
                <a:lnTo>
                  <a:pt x="341912" y="94249"/>
                </a:lnTo>
                <a:lnTo>
                  <a:pt x="381034" y="72999"/>
                </a:lnTo>
                <a:lnTo>
                  <a:pt x="421627" y="54248"/>
                </a:lnTo>
                <a:lnTo>
                  <a:pt x="463589" y="38101"/>
                </a:lnTo>
                <a:lnTo>
                  <a:pt x="506818" y="24658"/>
                </a:lnTo>
                <a:lnTo>
                  <a:pt x="551209" y="14024"/>
                </a:lnTo>
                <a:lnTo>
                  <a:pt x="596661" y="6301"/>
                </a:lnTo>
                <a:lnTo>
                  <a:pt x="643070" y="1592"/>
                </a:lnTo>
                <a:lnTo>
                  <a:pt x="690333" y="0"/>
                </a:lnTo>
                <a:lnTo>
                  <a:pt x="737596" y="1592"/>
                </a:lnTo>
                <a:lnTo>
                  <a:pt x="784003" y="6301"/>
                </a:lnTo>
                <a:lnTo>
                  <a:pt x="829454" y="14024"/>
                </a:lnTo>
                <a:lnTo>
                  <a:pt x="873844" y="24658"/>
                </a:lnTo>
                <a:lnTo>
                  <a:pt x="917071" y="38101"/>
                </a:lnTo>
                <a:lnTo>
                  <a:pt x="959032" y="54248"/>
                </a:lnTo>
                <a:lnTo>
                  <a:pt x="999625" y="72999"/>
                </a:lnTo>
                <a:lnTo>
                  <a:pt x="1038746" y="94249"/>
                </a:lnTo>
                <a:lnTo>
                  <a:pt x="1076293" y="117895"/>
                </a:lnTo>
                <a:lnTo>
                  <a:pt x="1112163" y="143837"/>
                </a:lnTo>
                <a:lnTo>
                  <a:pt x="1146253" y="171969"/>
                </a:lnTo>
                <a:lnTo>
                  <a:pt x="1178459" y="202190"/>
                </a:lnTo>
                <a:lnTo>
                  <a:pt x="1208681" y="234396"/>
                </a:lnTo>
                <a:lnTo>
                  <a:pt x="1236814" y="268486"/>
                </a:lnTo>
                <a:lnTo>
                  <a:pt x="1262755" y="304355"/>
                </a:lnTo>
                <a:lnTo>
                  <a:pt x="1286403" y="341902"/>
                </a:lnTo>
                <a:lnTo>
                  <a:pt x="1307653" y="381024"/>
                </a:lnTo>
                <a:lnTo>
                  <a:pt x="1326404" y="421616"/>
                </a:lnTo>
                <a:lnTo>
                  <a:pt x="1342552" y="463578"/>
                </a:lnTo>
                <a:lnTo>
                  <a:pt x="1355995" y="506806"/>
                </a:lnTo>
                <a:lnTo>
                  <a:pt x="1366629" y="551197"/>
                </a:lnTo>
                <a:lnTo>
                  <a:pt x="1374353" y="596648"/>
                </a:lnTo>
                <a:lnTo>
                  <a:pt x="1379062" y="643057"/>
                </a:lnTo>
                <a:lnTo>
                  <a:pt x="1380655" y="690321"/>
                </a:lnTo>
                <a:close/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0058400" h="7772400">
                <a:moveTo>
                  <a:pt x="10058400" y="7772400"/>
                </a:moveTo>
                <a:lnTo>
                  <a:pt x="0" y="7772400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7772400"/>
                </a:lnTo>
                <a:close/>
              </a:path>
            </a:pathLst>
          </a:custGeom>
          <a:solidFill>
            <a:srgbClr val="006A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0" y="3453197"/>
            <a:ext cx="7298055" cy="3369945"/>
          </a:xfrm>
          <a:custGeom>
            <a:avLst/>
            <a:gdLst/>
            <a:ahLst/>
            <a:cxnLst/>
            <a:rect l="l" t="t" r="r" b="b"/>
            <a:pathLst>
              <a:path w="7298055" h="3369945">
                <a:moveTo>
                  <a:pt x="0" y="0"/>
                </a:moveTo>
                <a:lnTo>
                  <a:pt x="0" y="3369868"/>
                </a:lnTo>
                <a:lnTo>
                  <a:pt x="7297737" y="3369868"/>
                </a:lnTo>
                <a:lnTo>
                  <a:pt x="5823851" y="5359"/>
                </a:lnTo>
                <a:lnTo>
                  <a:pt x="0" y="0"/>
                </a:lnTo>
                <a:close/>
              </a:path>
            </a:pathLst>
          </a:custGeom>
          <a:solidFill>
            <a:srgbClr val="006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633614" y="811994"/>
            <a:ext cx="2237740" cy="2237740"/>
          </a:xfrm>
          <a:custGeom>
            <a:avLst/>
            <a:gdLst/>
            <a:ahLst/>
            <a:cxnLst/>
            <a:rect l="l" t="t" r="r" b="b"/>
            <a:pathLst>
              <a:path w="2237740" h="2237740">
                <a:moveTo>
                  <a:pt x="2237168" y="1118590"/>
                </a:moveTo>
                <a:lnTo>
                  <a:pt x="2236135" y="1167112"/>
                </a:lnTo>
                <a:lnTo>
                  <a:pt x="2233062" y="1215106"/>
                </a:lnTo>
                <a:lnTo>
                  <a:pt x="2227993" y="1262530"/>
                </a:lnTo>
                <a:lnTo>
                  <a:pt x="2220968" y="1309342"/>
                </a:lnTo>
                <a:lnTo>
                  <a:pt x="2212031" y="1355501"/>
                </a:lnTo>
                <a:lnTo>
                  <a:pt x="2201222" y="1400963"/>
                </a:lnTo>
                <a:lnTo>
                  <a:pt x="2188584" y="1445687"/>
                </a:lnTo>
                <a:lnTo>
                  <a:pt x="2174160" y="1489632"/>
                </a:lnTo>
                <a:lnTo>
                  <a:pt x="2157990" y="1532755"/>
                </a:lnTo>
                <a:lnTo>
                  <a:pt x="2140117" y="1575014"/>
                </a:lnTo>
                <a:lnTo>
                  <a:pt x="2120582" y="1616368"/>
                </a:lnTo>
                <a:lnTo>
                  <a:pt x="2099428" y="1656773"/>
                </a:lnTo>
                <a:lnTo>
                  <a:pt x="2076698" y="1696190"/>
                </a:lnTo>
                <a:lnTo>
                  <a:pt x="2052431" y="1734574"/>
                </a:lnTo>
                <a:lnTo>
                  <a:pt x="2026672" y="1771885"/>
                </a:lnTo>
                <a:lnTo>
                  <a:pt x="1999461" y="1808080"/>
                </a:lnTo>
                <a:lnTo>
                  <a:pt x="1970841" y="1843118"/>
                </a:lnTo>
                <a:lnTo>
                  <a:pt x="1940853" y="1876956"/>
                </a:lnTo>
                <a:lnTo>
                  <a:pt x="1909540" y="1909552"/>
                </a:lnTo>
                <a:lnTo>
                  <a:pt x="1876943" y="1940866"/>
                </a:lnTo>
                <a:lnTo>
                  <a:pt x="1843105" y="1970853"/>
                </a:lnTo>
                <a:lnTo>
                  <a:pt x="1808067" y="1999474"/>
                </a:lnTo>
                <a:lnTo>
                  <a:pt x="1771872" y="2026685"/>
                </a:lnTo>
                <a:lnTo>
                  <a:pt x="1734561" y="2052444"/>
                </a:lnTo>
                <a:lnTo>
                  <a:pt x="1696177" y="2076710"/>
                </a:lnTo>
                <a:lnTo>
                  <a:pt x="1656761" y="2099441"/>
                </a:lnTo>
                <a:lnTo>
                  <a:pt x="1616355" y="2120595"/>
                </a:lnTo>
                <a:lnTo>
                  <a:pt x="1575002" y="2140129"/>
                </a:lnTo>
                <a:lnTo>
                  <a:pt x="1532742" y="2158002"/>
                </a:lnTo>
                <a:lnTo>
                  <a:pt x="1489620" y="2174172"/>
                </a:lnTo>
                <a:lnTo>
                  <a:pt x="1445675" y="2188597"/>
                </a:lnTo>
                <a:lnTo>
                  <a:pt x="1400950" y="2201235"/>
                </a:lnTo>
                <a:lnTo>
                  <a:pt x="1355488" y="2212043"/>
                </a:lnTo>
                <a:lnTo>
                  <a:pt x="1309330" y="2220981"/>
                </a:lnTo>
                <a:lnTo>
                  <a:pt x="1262518" y="2228005"/>
                </a:lnTo>
                <a:lnTo>
                  <a:pt x="1215093" y="2233075"/>
                </a:lnTo>
                <a:lnTo>
                  <a:pt x="1167099" y="2236147"/>
                </a:lnTo>
                <a:lnTo>
                  <a:pt x="1118577" y="2237181"/>
                </a:lnTo>
                <a:lnTo>
                  <a:pt x="1070055" y="2236147"/>
                </a:lnTo>
                <a:lnTo>
                  <a:pt x="1022061" y="2233075"/>
                </a:lnTo>
                <a:lnTo>
                  <a:pt x="974638" y="2228005"/>
                </a:lnTo>
                <a:lnTo>
                  <a:pt x="927826" y="2220981"/>
                </a:lnTo>
                <a:lnTo>
                  <a:pt x="881668" y="2212043"/>
                </a:lnTo>
                <a:lnTo>
                  <a:pt x="836205" y="2201235"/>
                </a:lnTo>
                <a:lnTo>
                  <a:pt x="791481" y="2188597"/>
                </a:lnTo>
                <a:lnTo>
                  <a:pt x="747537" y="2174172"/>
                </a:lnTo>
                <a:lnTo>
                  <a:pt x="704414" y="2158002"/>
                </a:lnTo>
                <a:lnTo>
                  <a:pt x="662155" y="2140129"/>
                </a:lnTo>
                <a:lnTo>
                  <a:pt x="620802" y="2120595"/>
                </a:lnTo>
                <a:lnTo>
                  <a:pt x="580397" y="2099441"/>
                </a:lnTo>
                <a:lnTo>
                  <a:pt x="540981" y="2076710"/>
                </a:lnTo>
                <a:lnTo>
                  <a:pt x="502597" y="2052444"/>
                </a:lnTo>
                <a:lnTo>
                  <a:pt x="465287" y="2026685"/>
                </a:lnTo>
                <a:lnTo>
                  <a:pt x="429092" y="1999474"/>
                </a:lnTo>
                <a:lnTo>
                  <a:pt x="394055" y="1970853"/>
                </a:lnTo>
                <a:lnTo>
                  <a:pt x="360218" y="1940866"/>
                </a:lnTo>
                <a:lnTo>
                  <a:pt x="327621" y="1909552"/>
                </a:lnTo>
                <a:lnTo>
                  <a:pt x="296309" y="1876956"/>
                </a:lnTo>
                <a:lnTo>
                  <a:pt x="266322" y="1843118"/>
                </a:lnTo>
                <a:lnTo>
                  <a:pt x="237702" y="1808080"/>
                </a:lnTo>
                <a:lnTo>
                  <a:pt x="210491" y="1771885"/>
                </a:lnTo>
                <a:lnTo>
                  <a:pt x="184732" y="1734574"/>
                </a:lnTo>
                <a:lnTo>
                  <a:pt x="160466" y="1696190"/>
                </a:lnTo>
                <a:lnTo>
                  <a:pt x="137736" y="1656773"/>
                </a:lnTo>
                <a:lnTo>
                  <a:pt x="116583" y="1616368"/>
                </a:lnTo>
                <a:lnTo>
                  <a:pt x="97049" y="1575014"/>
                </a:lnTo>
                <a:lnTo>
                  <a:pt x="79176" y="1532755"/>
                </a:lnTo>
                <a:lnTo>
                  <a:pt x="63006" y="1489632"/>
                </a:lnTo>
                <a:lnTo>
                  <a:pt x="48582" y="1445687"/>
                </a:lnTo>
                <a:lnTo>
                  <a:pt x="35945" y="1400963"/>
                </a:lnTo>
                <a:lnTo>
                  <a:pt x="25136" y="1355501"/>
                </a:lnTo>
                <a:lnTo>
                  <a:pt x="16199" y="1309342"/>
                </a:lnTo>
                <a:lnTo>
                  <a:pt x="9175" y="1262530"/>
                </a:lnTo>
                <a:lnTo>
                  <a:pt x="4105" y="1215106"/>
                </a:lnTo>
                <a:lnTo>
                  <a:pt x="1033" y="1167112"/>
                </a:lnTo>
                <a:lnTo>
                  <a:pt x="0" y="1118590"/>
                </a:lnTo>
                <a:lnTo>
                  <a:pt x="1033" y="1070068"/>
                </a:lnTo>
                <a:lnTo>
                  <a:pt x="4105" y="1022074"/>
                </a:lnTo>
                <a:lnTo>
                  <a:pt x="9175" y="974650"/>
                </a:lnTo>
                <a:lnTo>
                  <a:pt x="16199" y="927838"/>
                </a:lnTo>
                <a:lnTo>
                  <a:pt x="25136" y="881680"/>
                </a:lnTo>
                <a:lnTo>
                  <a:pt x="35945" y="836217"/>
                </a:lnTo>
                <a:lnTo>
                  <a:pt x="48582" y="791493"/>
                </a:lnTo>
                <a:lnTo>
                  <a:pt x="63006" y="747548"/>
                </a:lnTo>
                <a:lnTo>
                  <a:pt x="79176" y="704425"/>
                </a:lnTo>
                <a:lnTo>
                  <a:pt x="97049" y="662166"/>
                </a:lnTo>
                <a:lnTo>
                  <a:pt x="116583" y="620812"/>
                </a:lnTo>
                <a:lnTo>
                  <a:pt x="137736" y="580407"/>
                </a:lnTo>
                <a:lnTo>
                  <a:pt x="160466" y="540991"/>
                </a:lnTo>
                <a:lnTo>
                  <a:pt x="184732" y="502606"/>
                </a:lnTo>
                <a:lnTo>
                  <a:pt x="210491" y="465295"/>
                </a:lnTo>
                <a:lnTo>
                  <a:pt x="237702" y="429100"/>
                </a:lnTo>
                <a:lnTo>
                  <a:pt x="266322" y="394063"/>
                </a:lnTo>
                <a:lnTo>
                  <a:pt x="296309" y="360224"/>
                </a:lnTo>
                <a:lnTo>
                  <a:pt x="327621" y="327628"/>
                </a:lnTo>
                <a:lnTo>
                  <a:pt x="360218" y="296315"/>
                </a:lnTo>
                <a:lnTo>
                  <a:pt x="394055" y="266327"/>
                </a:lnTo>
                <a:lnTo>
                  <a:pt x="429092" y="237707"/>
                </a:lnTo>
                <a:lnTo>
                  <a:pt x="465287" y="210496"/>
                </a:lnTo>
                <a:lnTo>
                  <a:pt x="502597" y="184736"/>
                </a:lnTo>
                <a:lnTo>
                  <a:pt x="540981" y="160470"/>
                </a:lnTo>
                <a:lnTo>
                  <a:pt x="580397" y="137739"/>
                </a:lnTo>
                <a:lnTo>
                  <a:pt x="620802" y="116585"/>
                </a:lnTo>
                <a:lnTo>
                  <a:pt x="662155" y="97051"/>
                </a:lnTo>
                <a:lnTo>
                  <a:pt x="704414" y="79178"/>
                </a:lnTo>
                <a:lnTo>
                  <a:pt x="747537" y="63008"/>
                </a:lnTo>
                <a:lnTo>
                  <a:pt x="791481" y="48583"/>
                </a:lnTo>
                <a:lnTo>
                  <a:pt x="836205" y="35945"/>
                </a:lnTo>
                <a:lnTo>
                  <a:pt x="881668" y="25137"/>
                </a:lnTo>
                <a:lnTo>
                  <a:pt x="927826" y="16199"/>
                </a:lnTo>
                <a:lnTo>
                  <a:pt x="974638" y="9175"/>
                </a:lnTo>
                <a:lnTo>
                  <a:pt x="1022061" y="4105"/>
                </a:lnTo>
                <a:lnTo>
                  <a:pt x="1070055" y="1033"/>
                </a:lnTo>
                <a:lnTo>
                  <a:pt x="1118577" y="0"/>
                </a:lnTo>
                <a:lnTo>
                  <a:pt x="1167099" y="1033"/>
                </a:lnTo>
                <a:lnTo>
                  <a:pt x="1215093" y="4105"/>
                </a:lnTo>
                <a:lnTo>
                  <a:pt x="1262518" y="9175"/>
                </a:lnTo>
                <a:lnTo>
                  <a:pt x="1309330" y="16199"/>
                </a:lnTo>
                <a:lnTo>
                  <a:pt x="1355488" y="25137"/>
                </a:lnTo>
                <a:lnTo>
                  <a:pt x="1400950" y="35945"/>
                </a:lnTo>
                <a:lnTo>
                  <a:pt x="1445675" y="48583"/>
                </a:lnTo>
                <a:lnTo>
                  <a:pt x="1489620" y="63008"/>
                </a:lnTo>
                <a:lnTo>
                  <a:pt x="1532742" y="79178"/>
                </a:lnTo>
                <a:lnTo>
                  <a:pt x="1575002" y="97051"/>
                </a:lnTo>
                <a:lnTo>
                  <a:pt x="1616355" y="116585"/>
                </a:lnTo>
                <a:lnTo>
                  <a:pt x="1656761" y="137739"/>
                </a:lnTo>
                <a:lnTo>
                  <a:pt x="1696177" y="160470"/>
                </a:lnTo>
                <a:lnTo>
                  <a:pt x="1734561" y="184736"/>
                </a:lnTo>
                <a:lnTo>
                  <a:pt x="1771872" y="210496"/>
                </a:lnTo>
                <a:lnTo>
                  <a:pt x="1808067" y="237707"/>
                </a:lnTo>
                <a:lnTo>
                  <a:pt x="1843105" y="266327"/>
                </a:lnTo>
                <a:lnTo>
                  <a:pt x="1876943" y="296315"/>
                </a:lnTo>
                <a:lnTo>
                  <a:pt x="1909540" y="327628"/>
                </a:lnTo>
                <a:lnTo>
                  <a:pt x="1940853" y="360224"/>
                </a:lnTo>
                <a:lnTo>
                  <a:pt x="1970841" y="394063"/>
                </a:lnTo>
                <a:lnTo>
                  <a:pt x="1999461" y="429100"/>
                </a:lnTo>
                <a:lnTo>
                  <a:pt x="2026672" y="465295"/>
                </a:lnTo>
                <a:lnTo>
                  <a:pt x="2052431" y="502606"/>
                </a:lnTo>
                <a:lnTo>
                  <a:pt x="2076698" y="540991"/>
                </a:lnTo>
                <a:lnTo>
                  <a:pt x="2099428" y="580407"/>
                </a:lnTo>
                <a:lnTo>
                  <a:pt x="2120582" y="620812"/>
                </a:lnTo>
                <a:lnTo>
                  <a:pt x="2140117" y="662166"/>
                </a:lnTo>
                <a:lnTo>
                  <a:pt x="2157990" y="704425"/>
                </a:lnTo>
                <a:lnTo>
                  <a:pt x="2174160" y="747548"/>
                </a:lnTo>
                <a:lnTo>
                  <a:pt x="2188584" y="791493"/>
                </a:lnTo>
                <a:lnTo>
                  <a:pt x="2201222" y="836217"/>
                </a:lnTo>
                <a:lnTo>
                  <a:pt x="2212031" y="881680"/>
                </a:lnTo>
                <a:lnTo>
                  <a:pt x="2220968" y="927838"/>
                </a:lnTo>
                <a:lnTo>
                  <a:pt x="2227993" y="974650"/>
                </a:lnTo>
                <a:lnTo>
                  <a:pt x="2233062" y="1022074"/>
                </a:lnTo>
                <a:lnTo>
                  <a:pt x="2236135" y="1070068"/>
                </a:lnTo>
                <a:lnTo>
                  <a:pt x="2237168" y="1118590"/>
                </a:lnTo>
                <a:close/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8891329" y="3453197"/>
            <a:ext cx="1167130" cy="1840864"/>
          </a:xfrm>
          <a:custGeom>
            <a:avLst/>
            <a:gdLst/>
            <a:ahLst/>
            <a:cxnLst/>
            <a:rect l="l" t="t" r="r" b="b"/>
            <a:pathLst>
              <a:path w="1167129" h="1840864">
                <a:moveTo>
                  <a:pt x="920445" y="0"/>
                </a:moveTo>
                <a:lnTo>
                  <a:pt x="871560" y="1275"/>
                </a:lnTo>
                <a:lnTo>
                  <a:pt x="823340" y="5060"/>
                </a:lnTo>
                <a:lnTo>
                  <a:pt x="775848" y="11291"/>
                </a:lnTo>
                <a:lnTo>
                  <a:pt x="729149" y="19904"/>
                </a:lnTo>
                <a:lnTo>
                  <a:pt x="683304" y="30835"/>
                </a:lnTo>
                <a:lnTo>
                  <a:pt x="638379" y="44021"/>
                </a:lnTo>
                <a:lnTo>
                  <a:pt x="594436" y="59399"/>
                </a:lnTo>
                <a:lnTo>
                  <a:pt x="551540" y="76904"/>
                </a:lnTo>
                <a:lnTo>
                  <a:pt x="509754" y="96472"/>
                </a:lnTo>
                <a:lnTo>
                  <a:pt x="469141" y="118042"/>
                </a:lnTo>
                <a:lnTo>
                  <a:pt x="429765" y="141548"/>
                </a:lnTo>
                <a:lnTo>
                  <a:pt x="391690" y="166927"/>
                </a:lnTo>
                <a:lnTo>
                  <a:pt x="354979" y="194116"/>
                </a:lnTo>
                <a:lnTo>
                  <a:pt x="319696" y="223051"/>
                </a:lnTo>
                <a:lnTo>
                  <a:pt x="285905" y="253668"/>
                </a:lnTo>
                <a:lnTo>
                  <a:pt x="253669" y="285903"/>
                </a:lnTo>
                <a:lnTo>
                  <a:pt x="223052" y="319694"/>
                </a:lnTo>
                <a:lnTo>
                  <a:pt x="194117" y="354977"/>
                </a:lnTo>
                <a:lnTo>
                  <a:pt x="166928" y="391687"/>
                </a:lnTo>
                <a:lnTo>
                  <a:pt x="141548" y="429762"/>
                </a:lnTo>
                <a:lnTo>
                  <a:pt x="118042" y="469137"/>
                </a:lnTo>
                <a:lnTo>
                  <a:pt x="96473" y="509749"/>
                </a:lnTo>
                <a:lnTo>
                  <a:pt x="76904" y="551535"/>
                </a:lnTo>
                <a:lnTo>
                  <a:pt x="59399" y="594431"/>
                </a:lnTo>
                <a:lnTo>
                  <a:pt x="44021" y="638372"/>
                </a:lnTo>
                <a:lnTo>
                  <a:pt x="30835" y="683297"/>
                </a:lnTo>
                <a:lnTo>
                  <a:pt x="19904" y="729140"/>
                </a:lnTo>
                <a:lnTo>
                  <a:pt x="11291" y="775839"/>
                </a:lnTo>
                <a:lnTo>
                  <a:pt x="5060" y="823330"/>
                </a:lnTo>
                <a:lnTo>
                  <a:pt x="1275" y="871549"/>
                </a:lnTo>
                <a:lnTo>
                  <a:pt x="0" y="920432"/>
                </a:lnTo>
                <a:lnTo>
                  <a:pt x="1275" y="969315"/>
                </a:lnTo>
                <a:lnTo>
                  <a:pt x="5060" y="1017534"/>
                </a:lnTo>
                <a:lnTo>
                  <a:pt x="11291" y="1065025"/>
                </a:lnTo>
                <a:lnTo>
                  <a:pt x="19904" y="1111724"/>
                </a:lnTo>
                <a:lnTo>
                  <a:pt x="30835" y="1157567"/>
                </a:lnTo>
                <a:lnTo>
                  <a:pt x="44021" y="1202492"/>
                </a:lnTo>
                <a:lnTo>
                  <a:pt x="59399" y="1246433"/>
                </a:lnTo>
                <a:lnTo>
                  <a:pt x="76904" y="1289329"/>
                </a:lnTo>
                <a:lnTo>
                  <a:pt x="96473" y="1331115"/>
                </a:lnTo>
                <a:lnTo>
                  <a:pt x="118042" y="1371727"/>
                </a:lnTo>
                <a:lnTo>
                  <a:pt x="141548" y="1411102"/>
                </a:lnTo>
                <a:lnTo>
                  <a:pt x="166928" y="1449177"/>
                </a:lnTo>
                <a:lnTo>
                  <a:pt x="194117" y="1485887"/>
                </a:lnTo>
                <a:lnTo>
                  <a:pt x="223052" y="1521170"/>
                </a:lnTo>
                <a:lnTo>
                  <a:pt x="253669" y="1554961"/>
                </a:lnTo>
                <a:lnTo>
                  <a:pt x="285905" y="1587196"/>
                </a:lnTo>
                <a:lnTo>
                  <a:pt x="319696" y="1617813"/>
                </a:lnTo>
                <a:lnTo>
                  <a:pt x="354979" y="1646748"/>
                </a:lnTo>
                <a:lnTo>
                  <a:pt x="391690" y="1673937"/>
                </a:lnTo>
                <a:lnTo>
                  <a:pt x="429765" y="1699316"/>
                </a:lnTo>
                <a:lnTo>
                  <a:pt x="469141" y="1722822"/>
                </a:lnTo>
                <a:lnTo>
                  <a:pt x="509754" y="1744392"/>
                </a:lnTo>
                <a:lnTo>
                  <a:pt x="551540" y="1763960"/>
                </a:lnTo>
                <a:lnTo>
                  <a:pt x="594436" y="1781465"/>
                </a:lnTo>
                <a:lnTo>
                  <a:pt x="638379" y="1796843"/>
                </a:lnTo>
                <a:lnTo>
                  <a:pt x="683304" y="1810029"/>
                </a:lnTo>
                <a:lnTo>
                  <a:pt x="729149" y="1820960"/>
                </a:lnTo>
                <a:lnTo>
                  <a:pt x="775848" y="1829573"/>
                </a:lnTo>
                <a:lnTo>
                  <a:pt x="823340" y="1835804"/>
                </a:lnTo>
                <a:lnTo>
                  <a:pt x="871560" y="1839589"/>
                </a:lnTo>
                <a:lnTo>
                  <a:pt x="920445" y="1840864"/>
                </a:lnTo>
                <a:lnTo>
                  <a:pt x="969327" y="1839589"/>
                </a:lnTo>
                <a:lnTo>
                  <a:pt x="1017545" y="1835804"/>
                </a:lnTo>
                <a:lnTo>
                  <a:pt x="1065035" y="1829573"/>
                </a:lnTo>
                <a:lnTo>
                  <a:pt x="1111733" y="1820960"/>
                </a:lnTo>
                <a:lnTo>
                  <a:pt x="1157576" y="1810029"/>
                </a:lnTo>
                <a:lnTo>
                  <a:pt x="1167070" y="1807242"/>
                </a:lnTo>
                <a:lnTo>
                  <a:pt x="1167070" y="33622"/>
                </a:lnTo>
                <a:lnTo>
                  <a:pt x="1111733" y="19904"/>
                </a:lnTo>
                <a:lnTo>
                  <a:pt x="1065035" y="11291"/>
                </a:lnTo>
                <a:lnTo>
                  <a:pt x="1017545" y="5060"/>
                </a:lnTo>
                <a:lnTo>
                  <a:pt x="969327" y="1275"/>
                </a:lnTo>
                <a:lnTo>
                  <a:pt x="920445" y="0"/>
                </a:lnTo>
                <a:close/>
              </a:path>
            </a:pathLst>
          </a:custGeom>
          <a:solidFill>
            <a:srgbClr val="006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4182016" y="1134628"/>
            <a:ext cx="2701925" cy="2701925"/>
          </a:xfrm>
          <a:custGeom>
            <a:avLst/>
            <a:gdLst/>
            <a:ahLst/>
            <a:cxnLst/>
            <a:rect l="l" t="t" r="r" b="b"/>
            <a:pathLst>
              <a:path w="2701925" h="2701925">
                <a:moveTo>
                  <a:pt x="1350810" y="0"/>
                </a:moveTo>
                <a:lnTo>
                  <a:pt x="1302360" y="852"/>
                </a:lnTo>
                <a:lnTo>
                  <a:pt x="1254340" y="3391"/>
                </a:lnTo>
                <a:lnTo>
                  <a:pt x="1206777" y="7588"/>
                </a:lnTo>
                <a:lnTo>
                  <a:pt x="1159701" y="13414"/>
                </a:lnTo>
                <a:lnTo>
                  <a:pt x="1113139" y="20841"/>
                </a:lnTo>
                <a:lnTo>
                  <a:pt x="1067121" y="29840"/>
                </a:lnTo>
                <a:lnTo>
                  <a:pt x="1021675" y="40382"/>
                </a:lnTo>
                <a:lnTo>
                  <a:pt x="976829" y="52439"/>
                </a:lnTo>
                <a:lnTo>
                  <a:pt x="932613" y="65982"/>
                </a:lnTo>
                <a:lnTo>
                  <a:pt x="889054" y="80984"/>
                </a:lnTo>
                <a:lnTo>
                  <a:pt x="846182" y="97414"/>
                </a:lnTo>
                <a:lnTo>
                  <a:pt x="804024" y="115245"/>
                </a:lnTo>
                <a:lnTo>
                  <a:pt x="762610" y="134448"/>
                </a:lnTo>
                <a:lnTo>
                  <a:pt x="721967" y="154995"/>
                </a:lnTo>
                <a:lnTo>
                  <a:pt x="682126" y="176856"/>
                </a:lnTo>
                <a:lnTo>
                  <a:pt x="643113" y="200004"/>
                </a:lnTo>
                <a:lnTo>
                  <a:pt x="604958" y="224409"/>
                </a:lnTo>
                <a:lnTo>
                  <a:pt x="567690" y="250044"/>
                </a:lnTo>
                <a:lnTo>
                  <a:pt x="531336" y="276879"/>
                </a:lnTo>
                <a:lnTo>
                  <a:pt x="495926" y="304886"/>
                </a:lnTo>
                <a:lnTo>
                  <a:pt x="461487" y="334037"/>
                </a:lnTo>
                <a:lnTo>
                  <a:pt x="428050" y="364302"/>
                </a:lnTo>
                <a:lnTo>
                  <a:pt x="395641" y="395654"/>
                </a:lnTo>
                <a:lnTo>
                  <a:pt x="364290" y="428063"/>
                </a:lnTo>
                <a:lnTo>
                  <a:pt x="334025" y="461502"/>
                </a:lnTo>
                <a:lnTo>
                  <a:pt x="304876" y="495941"/>
                </a:lnTo>
                <a:lnTo>
                  <a:pt x="276869" y="531352"/>
                </a:lnTo>
                <a:lnTo>
                  <a:pt x="250035" y="567706"/>
                </a:lnTo>
                <a:lnTo>
                  <a:pt x="224401" y="604976"/>
                </a:lnTo>
                <a:lnTo>
                  <a:pt x="199997" y="643131"/>
                </a:lnTo>
                <a:lnTo>
                  <a:pt x="176850" y="682145"/>
                </a:lnTo>
                <a:lnTo>
                  <a:pt x="154989" y="721987"/>
                </a:lnTo>
                <a:lnTo>
                  <a:pt x="134443" y="762630"/>
                </a:lnTo>
                <a:lnTo>
                  <a:pt x="115241" y="804045"/>
                </a:lnTo>
                <a:lnTo>
                  <a:pt x="97410" y="846203"/>
                </a:lnTo>
                <a:lnTo>
                  <a:pt x="80981" y="889076"/>
                </a:lnTo>
                <a:lnTo>
                  <a:pt x="65980" y="932636"/>
                </a:lnTo>
                <a:lnTo>
                  <a:pt x="52437" y="976853"/>
                </a:lnTo>
                <a:lnTo>
                  <a:pt x="40380" y="1021699"/>
                </a:lnTo>
                <a:lnTo>
                  <a:pt x="29838" y="1067145"/>
                </a:lnTo>
                <a:lnTo>
                  <a:pt x="20840" y="1113164"/>
                </a:lnTo>
                <a:lnTo>
                  <a:pt x="13414" y="1159726"/>
                </a:lnTo>
                <a:lnTo>
                  <a:pt x="7588" y="1206802"/>
                </a:lnTo>
                <a:lnTo>
                  <a:pt x="3391" y="1254365"/>
                </a:lnTo>
                <a:lnTo>
                  <a:pt x="852" y="1302385"/>
                </a:lnTo>
                <a:lnTo>
                  <a:pt x="0" y="1350835"/>
                </a:lnTo>
                <a:lnTo>
                  <a:pt x="852" y="1399285"/>
                </a:lnTo>
                <a:lnTo>
                  <a:pt x="3391" y="1447305"/>
                </a:lnTo>
                <a:lnTo>
                  <a:pt x="7588" y="1494868"/>
                </a:lnTo>
                <a:lnTo>
                  <a:pt x="13414" y="1541944"/>
                </a:lnTo>
                <a:lnTo>
                  <a:pt x="20840" y="1588506"/>
                </a:lnTo>
                <a:lnTo>
                  <a:pt x="29838" y="1634525"/>
                </a:lnTo>
                <a:lnTo>
                  <a:pt x="40380" y="1679971"/>
                </a:lnTo>
                <a:lnTo>
                  <a:pt x="52437" y="1724817"/>
                </a:lnTo>
                <a:lnTo>
                  <a:pt x="65980" y="1769034"/>
                </a:lnTo>
                <a:lnTo>
                  <a:pt x="80981" y="1812594"/>
                </a:lnTo>
                <a:lnTo>
                  <a:pt x="97410" y="1855467"/>
                </a:lnTo>
                <a:lnTo>
                  <a:pt x="115241" y="1897625"/>
                </a:lnTo>
                <a:lnTo>
                  <a:pt x="134443" y="1939040"/>
                </a:lnTo>
                <a:lnTo>
                  <a:pt x="154989" y="1979683"/>
                </a:lnTo>
                <a:lnTo>
                  <a:pt x="176850" y="2019525"/>
                </a:lnTo>
                <a:lnTo>
                  <a:pt x="199997" y="2058539"/>
                </a:lnTo>
                <a:lnTo>
                  <a:pt x="224401" y="2096694"/>
                </a:lnTo>
                <a:lnTo>
                  <a:pt x="250035" y="2133964"/>
                </a:lnTo>
                <a:lnTo>
                  <a:pt x="276869" y="2170318"/>
                </a:lnTo>
                <a:lnTo>
                  <a:pt x="304876" y="2205729"/>
                </a:lnTo>
                <a:lnTo>
                  <a:pt x="334025" y="2240168"/>
                </a:lnTo>
                <a:lnTo>
                  <a:pt x="364290" y="2273607"/>
                </a:lnTo>
                <a:lnTo>
                  <a:pt x="395641" y="2306016"/>
                </a:lnTo>
                <a:lnTo>
                  <a:pt x="428050" y="2337368"/>
                </a:lnTo>
                <a:lnTo>
                  <a:pt x="461487" y="2367633"/>
                </a:lnTo>
                <a:lnTo>
                  <a:pt x="495926" y="2396784"/>
                </a:lnTo>
                <a:lnTo>
                  <a:pt x="531336" y="2424791"/>
                </a:lnTo>
                <a:lnTo>
                  <a:pt x="567690" y="2451626"/>
                </a:lnTo>
                <a:lnTo>
                  <a:pt x="604958" y="2477261"/>
                </a:lnTo>
                <a:lnTo>
                  <a:pt x="643113" y="2501666"/>
                </a:lnTo>
                <a:lnTo>
                  <a:pt x="682126" y="2524814"/>
                </a:lnTo>
                <a:lnTo>
                  <a:pt x="721967" y="2546675"/>
                </a:lnTo>
                <a:lnTo>
                  <a:pt x="762610" y="2567222"/>
                </a:lnTo>
                <a:lnTo>
                  <a:pt x="804024" y="2586425"/>
                </a:lnTo>
                <a:lnTo>
                  <a:pt x="846182" y="2604256"/>
                </a:lnTo>
                <a:lnTo>
                  <a:pt x="889054" y="2620686"/>
                </a:lnTo>
                <a:lnTo>
                  <a:pt x="932613" y="2635688"/>
                </a:lnTo>
                <a:lnTo>
                  <a:pt x="976829" y="2649231"/>
                </a:lnTo>
                <a:lnTo>
                  <a:pt x="1021675" y="2661288"/>
                </a:lnTo>
                <a:lnTo>
                  <a:pt x="1067121" y="2671830"/>
                </a:lnTo>
                <a:lnTo>
                  <a:pt x="1113139" y="2680829"/>
                </a:lnTo>
                <a:lnTo>
                  <a:pt x="1159701" y="2688256"/>
                </a:lnTo>
                <a:lnTo>
                  <a:pt x="1206777" y="2694082"/>
                </a:lnTo>
                <a:lnTo>
                  <a:pt x="1254340" y="2698279"/>
                </a:lnTo>
                <a:lnTo>
                  <a:pt x="1302360" y="2700818"/>
                </a:lnTo>
                <a:lnTo>
                  <a:pt x="1350810" y="2701671"/>
                </a:lnTo>
                <a:lnTo>
                  <a:pt x="1399260" y="2700818"/>
                </a:lnTo>
                <a:lnTo>
                  <a:pt x="1447281" y="2698279"/>
                </a:lnTo>
                <a:lnTo>
                  <a:pt x="1494845" y="2694082"/>
                </a:lnTo>
                <a:lnTo>
                  <a:pt x="1541922" y="2688256"/>
                </a:lnTo>
                <a:lnTo>
                  <a:pt x="1588484" y="2680829"/>
                </a:lnTo>
                <a:lnTo>
                  <a:pt x="1634503" y="2671830"/>
                </a:lnTo>
                <a:lnTo>
                  <a:pt x="1679950" y="2661288"/>
                </a:lnTo>
                <a:lnTo>
                  <a:pt x="1724797" y="2649231"/>
                </a:lnTo>
                <a:lnTo>
                  <a:pt x="1769014" y="2635688"/>
                </a:lnTo>
                <a:lnTo>
                  <a:pt x="1812573" y="2620686"/>
                </a:lnTo>
                <a:lnTo>
                  <a:pt x="1855447" y="2604256"/>
                </a:lnTo>
                <a:lnTo>
                  <a:pt x="1897605" y="2586425"/>
                </a:lnTo>
                <a:lnTo>
                  <a:pt x="1939020" y="2567222"/>
                </a:lnTo>
                <a:lnTo>
                  <a:pt x="1979663" y="2546675"/>
                </a:lnTo>
                <a:lnTo>
                  <a:pt x="2019505" y="2524814"/>
                </a:lnTo>
                <a:lnTo>
                  <a:pt x="2058519" y="2501666"/>
                </a:lnTo>
                <a:lnTo>
                  <a:pt x="2096674" y="2477261"/>
                </a:lnTo>
                <a:lnTo>
                  <a:pt x="2133944" y="2451626"/>
                </a:lnTo>
                <a:lnTo>
                  <a:pt x="2170298" y="2424791"/>
                </a:lnTo>
                <a:lnTo>
                  <a:pt x="2205709" y="2396784"/>
                </a:lnTo>
                <a:lnTo>
                  <a:pt x="2240148" y="2367633"/>
                </a:lnTo>
                <a:lnTo>
                  <a:pt x="2273586" y="2337368"/>
                </a:lnTo>
                <a:lnTo>
                  <a:pt x="2305996" y="2306016"/>
                </a:lnTo>
                <a:lnTo>
                  <a:pt x="2337347" y="2273607"/>
                </a:lnTo>
                <a:lnTo>
                  <a:pt x="2367612" y="2240168"/>
                </a:lnTo>
                <a:lnTo>
                  <a:pt x="2396763" y="2205729"/>
                </a:lnTo>
                <a:lnTo>
                  <a:pt x="2424770" y="2170318"/>
                </a:lnTo>
                <a:lnTo>
                  <a:pt x="2451605" y="2133964"/>
                </a:lnTo>
                <a:lnTo>
                  <a:pt x="2477239" y="2096694"/>
                </a:lnTo>
                <a:lnTo>
                  <a:pt x="2501644" y="2058539"/>
                </a:lnTo>
                <a:lnTo>
                  <a:pt x="2524791" y="2019525"/>
                </a:lnTo>
                <a:lnTo>
                  <a:pt x="2546653" y="1979683"/>
                </a:lnTo>
                <a:lnTo>
                  <a:pt x="2567199" y="1939040"/>
                </a:lnTo>
                <a:lnTo>
                  <a:pt x="2586402" y="1897625"/>
                </a:lnTo>
                <a:lnTo>
                  <a:pt x="2604232" y="1855467"/>
                </a:lnTo>
                <a:lnTo>
                  <a:pt x="2620662" y="1812594"/>
                </a:lnTo>
                <a:lnTo>
                  <a:pt x="2635663" y="1769034"/>
                </a:lnTo>
                <a:lnTo>
                  <a:pt x="2649207" y="1724817"/>
                </a:lnTo>
                <a:lnTo>
                  <a:pt x="2661264" y="1679971"/>
                </a:lnTo>
                <a:lnTo>
                  <a:pt x="2671806" y="1634525"/>
                </a:lnTo>
                <a:lnTo>
                  <a:pt x="2680804" y="1588506"/>
                </a:lnTo>
                <a:lnTo>
                  <a:pt x="2688231" y="1541944"/>
                </a:lnTo>
                <a:lnTo>
                  <a:pt x="2694057" y="1494868"/>
                </a:lnTo>
                <a:lnTo>
                  <a:pt x="2698253" y="1447305"/>
                </a:lnTo>
                <a:lnTo>
                  <a:pt x="2700792" y="1399285"/>
                </a:lnTo>
                <a:lnTo>
                  <a:pt x="2701645" y="1350835"/>
                </a:lnTo>
                <a:lnTo>
                  <a:pt x="2700792" y="1302385"/>
                </a:lnTo>
                <a:lnTo>
                  <a:pt x="2698253" y="1254365"/>
                </a:lnTo>
                <a:lnTo>
                  <a:pt x="2694057" y="1206802"/>
                </a:lnTo>
                <a:lnTo>
                  <a:pt x="2688231" y="1159726"/>
                </a:lnTo>
                <a:lnTo>
                  <a:pt x="2680804" y="1113164"/>
                </a:lnTo>
                <a:lnTo>
                  <a:pt x="2671806" y="1067145"/>
                </a:lnTo>
                <a:lnTo>
                  <a:pt x="2661264" y="1021699"/>
                </a:lnTo>
                <a:lnTo>
                  <a:pt x="2649207" y="976853"/>
                </a:lnTo>
                <a:lnTo>
                  <a:pt x="2635663" y="932636"/>
                </a:lnTo>
                <a:lnTo>
                  <a:pt x="2620662" y="889076"/>
                </a:lnTo>
                <a:lnTo>
                  <a:pt x="2604232" y="846203"/>
                </a:lnTo>
                <a:lnTo>
                  <a:pt x="2586402" y="804045"/>
                </a:lnTo>
                <a:lnTo>
                  <a:pt x="2567199" y="762630"/>
                </a:lnTo>
                <a:lnTo>
                  <a:pt x="2546653" y="721987"/>
                </a:lnTo>
                <a:lnTo>
                  <a:pt x="2524791" y="682145"/>
                </a:lnTo>
                <a:lnTo>
                  <a:pt x="2501644" y="643131"/>
                </a:lnTo>
                <a:lnTo>
                  <a:pt x="2477239" y="604976"/>
                </a:lnTo>
                <a:lnTo>
                  <a:pt x="2451605" y="567706"/>
                </a:lnTo>
                <a:lnTo>
                  <a:pt x="2424770" y="531352"/>
                </a:lnTo>
                <a:lnTo>
                  <a:pt x="2396763" y="495941"/>
                </a:lnTo>
                <a:lnTo>
                  <a:pt x="2367612" y="461502"/>
                </a:lnTo>
                <a:lnTo>
                  <a:pt x="2337347" y="428063"/>
                </a:lnTo>
                <a:lnTo>
                  <a:pt x="2305996" y="395654"/>
                </a:lnTo>
                <a:lnTo>
                  <a:pt x="2273586" y="364302"/>
                </a:lnTo>
                <a:lnTo>
                  <a:pt x="2240148" y="334037"/>
                </a:lnTo>
                <a:lnTo>
                  <a:pt x="2205709" y="304886"/>
                </a:lnTo>
                <a:lnTo>
                  <a:pt x="2170298" y="276879"/>
                </a:lnTo>
                <a:lnTo>
                  <a:pt x="2133944" y="250044"/>
                </a:lnTo>
                <a:lnTo>
                  <a:pt x="2096674" y="224409"/>
                </a:lnTo>
                <a:lnTo>
                  <a:pt x="2058519" y="200004"/>
                </a:lnTo>
                <a:lnTo>
                  <a:pt x="2019505" y="176856"/>
                </a:lnTo>
                <a:lnTo>
                  <a:pt x="1979663" y="154995"/>
                </a:lnTo>
                <a:lnTo>
                  <a:pt x="1939020" y="134448"/>
                </a:lnTo>
                <a:lnTo>
                  <a:pt x="1897605" y="115245"/>
                </a:lnTo>
                <a:lnTo>
                  <a:pt x="1855447" y="97414"/>
                </a:lnTo>
                <a:lnTo>
                  <a:pt x="1812573" y="80984"/>
                </a:lnTo>
                <a:lnTo>
                  <a:pt x="1769014" y="65982"/>
                </a:lnTo>
                <a:lnTo>
                  <a:pt x="1724797" y="52439"/>
                </a:lnTo>
                <a:lnTo>
                  <a:pt x="1679950" y="40382"/>
                </a:lnTo>
                <a:lnTo>
                  <a:pt x="1634503" y="29840"/>
                </a:lnTo>
                <a:lnTo>
                  <a:pt x="1588484" y="20841"/>
                </a:lnTo>
                <a:lnTo>
                  <a:pt x="1541922" y="13414"/>
                </a:lnTo>
                <a:lnTo>
                  <a:pt x="1494845" y="7588"/>
                </a:lnTo>
                <a:lnTo>
                  <a:pt x="1447281" y="3391"/>
                </a:lnTo>
                <a:lnTo>
                  <a:pt x="1399260" y="852"/>
                </a:lnTo>
                <a:lnTo>
                  <a:pt x="1350810" y="0"/>
                </a:lnTo>
                <a:close/>
              </a:path>
            </a:pathLst>
          </a:custGeom>
          <a:solidFill>
            <a:srgbClr val="006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391539" y="4332080"/>
            <a:ext cx="5231765" cy="952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3690"/>
              </a:lnSpc>
            </a:pPr>
            <a:r>
              <a:rPr lang="en-US" sz="3599" spc="120" dirty="0" smtClean="0">
                <a:solidFill>
                  <a:srgbClr val="FFFFFF"/>
                </a:solidFill>
                <a:latin typeface="Calibri"/>
                <a:cs typeface="Calibri"/>
              </a:rPr>
              <a:t>AWS Migration for GE </a:t>
            </a:r>
            <a:r>
              <a:rPr lang="en-US" sz="3599" spc="120" dirty="0" err="1" smtClean="0">
                <a:solidFill>
                  <a:srgbClr val="FFFFFF"/>
                </a:solidFill>
                <a:latin typeface="Calibri"/>
                <a:cs typeface="Calibri"/>
              </a:rPr>
              <a:t>InSight</a:t>
            </a:r>
            <a:endParaRPr sz="3599" dirty="0">
              <a:latin typeface="Calibri"/>
              <a:cs typeface="Calibri"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3007422" y="2130699"/>
            <a:ext cx="984885" cy="159385"/>
          </a:xfrm>
          <a:custGeom>
            <a:avLst/>
            <a:gdLst/>
            <a:ahLst/>
            <a:cxnLst/>
            <a:rect l="l" t="t" r="r" b="b"/>
            <a:pathLst>
              <a:path w="984885" h="159385">
                <a:moveTo>
                  <a:pt x="0" y="0"/>
                </a:moveTo>
                <a:lnTo>
                  <a:pt x="984719" y="159296"/>
                </a:lnTo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6981422" y="1960039"/>
            <a:ext cx="816610" cy="195580"/>
          </a:xfrm>
          <a:custGeom>
            <a:avLst/>
            <a:gdLst/>
            <a:ahLst/>
            <a:cxnLst/>
            <a:rect l="l" t="t" r="r" b="b"/>
            <a:pathLst>
              <a:path w="816609" h="195580">
                <a:moveTo>
                  <a:pt x="0" y="194995"/>
                </a:moveTo>
                <a:lnTo>
                  <a:pt x="816076" y="0"/>
                </a:lnTo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8897004" y="2467559"/>
            <a:ext cx="433070" cy="918210"/>
          </a:xfrm>
          <a:custGeom>
            <a:avLst/>
            <a:gdLst/>
            <a:ahLst/>
            <a:cxnLst/>
            <a:rect l="l" t="t" r="r" b="b"/>
            <a:pathLst>
              <a:path w="433070" h="918210">
                <a:moveTo>
                  <a:pt x="0" y="0"/>
                </a:moveTo>
                <a:lnTo>
                  <a:pt x="432511" y="917943"/>
                </a:lnTo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1139512" y="1316967"/>
            <a:ext cx="1225550" cy="1227455"/>
          </a:xfrm>
          <a:custGeom>
            <a:avLst/>
            <a:gdLst/>
            <a:ahLst/>
            <a:cxnLst/>
            <a:rect l="l" t="t" r="r" b="b"/>
            <a:pathLst>
              <a:path w="1225550" h="1227455">
                <a:moveTo>
                  <a:pt x="1084462" y="994765"/>
                </a:moveTo>
                <a:lnTo>
                  <a:pt x="335532" y="994765"/>
                </a:lnTo>
                <a:lnTo>
                  <a:pt x="375537" y="1020947"/>
                </a:lnTo>
                <a:lnTo>
                  <a:pt x="418198" y="1043038"/>
                </a:lnTo>
                <a:lnTo>
                  <a:pt x="463243" y="1060766"/>
                </a:lnTo>
                <a:lnTo>
                  <a:pt x="510398" y="1073861"/>
                </a:lnTo>
                <a:lnTo>
                  <a:pt x="510398" y="1182941"/>
                </a:lnTo>
                <a:lnTo>
                  <a:pt x="548484" y="1216812"/>
                </a:lnTo>
                <a:lnTo>
                  <a:pt x="591685" y="1226076"/>
                </a:lnTo>
                <a:lnTo>
                  <a:pt x="613535" y="1227239"/>
                </a:lnTo>
                <a:lnTo>
                  <a:pt x="630632" y="1226513"/>
                </a:lnTo>
                <a:lnTo>
                  <a:pt x="673266" y="1218243"/>
                </a:lnTo>
                <a:lnTo>
                  <a:pt x="709885" y="1198713"/>
                </a:lnTo>
                <a:lnTo>
                  <a:pt x="714741" y="1073899"/>
                </a:lnTo>
                <a:lnTo>
                  <a:pt x="754876" y="1063117"/>
                </a:lnTo>
                <a:lnTo>
                  <a:pt x="793522" y="1048962"/>
                </a:lnTo>
                <a:lnTo>
                  <a:pt x="830516" y="1031608"/>
                </a:lnTo>
                <a:lnTo>
                  <a:pt x="865693" y="1011224"/>
                </a:lnTo>
                <a:lnTo>
                  <a:pt x="1074533" y="1011224"/>
                </a:lnTo>
                <a:lnTo>
                  <a:pt x="1082047" y="1000091"/>
                </a:lnTo>
                <a:lnTo>
                  <a:pt x="1084462" y="994765"/>
                </a:lnTo>
                <a:close/>
              </a:path>
              <a:path w="1225550" h="1227455">
                <a:moveTo>
                  <a:pt x="1074533" y="1011224"/>
                </a:moveTo>
                <a:lnTo>
                  <a:pt x="865693" y="1011224"/>
                </a:lnTo>
                <a:lnTo>
                  <a:pt x="948345" y="1093889"/>
                </a:lnTo>
                <a:lnTo>
                  <a:pt x="955559" y="1096746"/>
                </a:lnTo>
                <a:lnTo>
                  <a:pt x="966328" y="1096746"/>
                </a:lnTo>
                <a:lnTo>
                  <a:pt x="1024665" y="1066395"/>
                </a:lnTo>
                <a:lnTo>
                  <a:pt x="1060056" y="1032673"/>
                </a:lnTo>
                <a:lnTo>
                  <a:pt x="1074533" y="1011224"/>
                </a:lnTo>
                <a:close/>
              </a:path>
              <a:path w="1225550" h="1227455">
                <a:moveTo>
                  <a:pt x="260235" y="130600"/>
                </a:moveTo>
                <a:lnTo>
                  <a:pt x="200716" y="160839"/>
                </a:lnTo>
                <a:lnTo>
                  <a:pt x="165328" y="194549"/>
                </a:lnTo>
                <a:lnTo>
                  <a:pt x="143335" y="227124"/>
                </a:lnTo>
                <a:lnTo>
                  <a:pt x="129832" y="260301"/>
                </a:lnTo>
                <a:lnTo>
                  <a:pt x="130167" y="268585"/>
                </a:lnTo>
                <a:lnTo>
                  <a:pt x="132902" y="276412"/>
                </a:lnTo>
                <a:lnTo>
                  <a:pt x="137933" y="283222"/>
                </a:lnTo>
                <a:lnTo>
                  <a:pt x="215174" y="360476"/>
                </a:lnTo>
                <a:lnTo>
                  <a:pt x="198175" y="389281"/>
                </a:lnTo>
                <a:lnTo>
                  <a:pt x="183208" y="419344"/>
                </a:lnTo>
                <a:lnTo>
                  <a:pt x="170365" y="450573"/>
                </a:lnTo>
                <a:lnTo>
                  <a:pt x="159739" y="482879"/>
                </a:lnTo>
                <a:lnTo>
                  <a:pt x="43305" y="482879"/>
                </a:lnTo>
                <a:lnTo>
                  <a:pt x="1175" y="556285"/>
                </a:lnTo>
                <a:lnTo>
                  <a:pt x="0" y="605155"/>
                </a:lnTo>
                <a:lnTo>
                  <a:pt x="7494" y="643737"/>
                </a:lnTo>
                <a:lnTo>
                  <a:pt x="27520" y="682331"/>
                </a:lnTo>
                <a:lnTo>
                  <a:pt x="43330" y="687197"/>
                </a:lnTo>
                <a:lnTo>
                  <a:pt x="146937" y="687197"/>
                </a:lnTo>
                <a:lnTo>
                  <a:pt x="155204" y="727917"/>
                </a:lnTo>
                <a:lnTo>
                  <a:pt x="166916" y="767294"/>
                </a:lnTo>
                <a:lnTo>
                  <a:pt x="181897" y="805163"/>
                </a:lnTo>
                <a:lnTo>
                  <a:pt x="199972" y="841362"/>
                </a:lnTo>
                <a:lnTo>
                  <a:pt x="117625" y="923747"/>
                </a:lnTo>
                <a:lnTo>
                  <a:pt x="112720" y="930324"/>
                </a:lnTo>
                <a:lnTo>
                  <a:pt x="109961" y="937872"/>
                </a:lnTo>
                <a:lnTo>
                  <a:pt x="109449" y="945892"/>
                </a:lnTo>
                <a:lnTo>
                  <a:pt x="111288" y="953884"/>
                </a:lnTo>
                <a:lnTo>
                  <a:pt x="139700" y="1005384"/>
                </a:lnTo>
                <a:lnTo>
                  <a:pt x="173469" y="1040798"/>
                </a:lnTo>
                <a:lnTo>
                  <a:pt x="206259" y="1062888"/>
                </a:lnTo>
                <a:lnTo>
                  <a:pt x="238669" y="1076439"/>
                </a:lnTo>
                <a:lnTo>
                  <a:pt x="249515" y="1076439"/>
                </a:lnTo>
                <a:lnTo>
                  <a:pt x="256716" y="1073581"/>
                </a:lnTo>
                <a:lnTo>
                  <a:pt x="335532" y="994765"/>
                </a:lnTo>
                <a:lnTo>
                  <a:pt x="1084462" y="994765"/>
                </a:lnTo>
                <a:lnTo>
                  <a:pt x="1093379" y="975093"/>
                </a:lnTo>
                <a:lnTo>
                  <a:pt x="1095535" y="966913"/>
                </a:lnTo>
                <a:lnTo>
                  <a:pt x="1095194" y="958635"/>
                </a:lnTo>
                <a:lnTo>
                  <a:pt x="1092459" y="950817"/>
                </a:lnTo>
                <a:lnTo>
                  <a:pt x="1087435" y="944016"/>
                </a:lnTo>
                <a:lnTo>
                  <a:pt x="1010169" y="866787"/>
                </a:lnTo>
                <a:lnTo>
                  <a:pt x="1033805" y="825369"/>
                </a:lnTo>
                <a:lnTo>
                  <a:pt x="1040972" y="809193"/>
                </a:lnTo>
                <a:lnTo>
                  <a:pt x="613192" y="809193"/>
                </a:lnTo>
                <a:lnTo>
                  <a:pt x="568141" y="803990"/>
                </a:lnTo>
                <a:lnTo>
                  <a:pt x="526758" y="789175"/>
                </a:lnTo>
                <a:lnTo>
                  <a:pt x="490231" y="765936"/>
                </a:lnTo>
                <a:lnTo>
                  <a:pt x="459721" y="735417"/>
                </a:lnTo>
                <a:lnTo>
                  <a:pt x="436505" y="698946"/>
                </a:lnTo>
                <a:lnTo>
                  <a:pt x="421686" y="657573"/>
                </a:lnTo>
                <a:lnTo>
                  <a:pt x="416482" y="612533"/>
                </a:lnTo>
                <a:lnTo>
                  <a:pt x="421686" y="567491"/>
                </a:lnTo>
                <a:lnTo>
                  <a:pt x="436505" y="526110"/>
                </a:lnTo>
                <a:lnTo>
                  <a:pt x="459750" y="489583"/>
                </a:lnTo>
                <a:lnTo>
                  <a:pt x="490231" y="459099"/>
                </a:lnTo>
                <a:lnTo>
                  <a:pt x="526758" y="435851"/>
                </a:lnTo>
                <a:lnTo>
                  <a:pt x="568141" y="421028"/>
                </a:lnTo>
                <a:lnTo>
                  <a:pt x="613192" y="415823"/>
                </a:lnTo>
                <a:lnTo>
                  <a:pt x="1040193" y="415823"/>
                </a:lnTo>
                <a:lnTo>
                  <a:pt x="1036039" y="406338"/>
                </a:lnTo>
                <a:lnTo>
                  <a:pt x="1016482" y="370542"/>
                </a:lnTo>
                <a:lnTo>
                  <a:pt x="993989" y="336702"/>
                </a:lnTo>
                <a:lnTo>
                  <a:pt x="1067458" y="263258"/>
                </a:lnTo>
                <a:lnTo>
                  <a:pt x="1072354" y="256671"/>
                </a:lnTo>
                <a:lnTo>
                  <a:pt x="1075107" y="249113"/>
                </a:lnTo>
                <a:lnTo>
                  <a:pt x="1075616" y="241084"/>
                </a:lnTo>
                <a:lnTo>
                  <a:pt x="1073783" y="233083"/>
                </a:lnTo>
                <a:lnTo>
                  <a:pt x="1064367" y="216014"/>
                </a:lnTo>
                <a:lnTo>
                  <a:pt x="359675" y="216014"/>
                </a:lnTo>
                <a:lnTo>
                  <a:pt x="282395" y="138760"/>
                </a:lnTo>
                <a:lnTo>
                  <a:pt x="275821" y="133858"/>
                </a:lnTo>
                <a:lnTo>
                  <a:pt x="268266" y="131106"/>
                </a:lnTo>
                <a:lnTo>
                  <a:pt x="260235" y="130600"/>
                </a:lnTo>
                <a:close/>
              </a:path>
              <a:path w="1225550" h="1227455">
                <a:moveTo>
                  <a:pt x="1040193" y="415823"/>
                </a:moveTo>
                <a:lnTo>
                  <a:pt x="613192" y="415823"/>
                </a:lnTo>
                <a:lnTo>
                  <a:pt x="658238" y="421028"/>
                </a:lnTo>
                <a:lnTo>
                  <a:pt x="699618" y="435851"/>
                </a:lnTo>
                <a:lnTo>
                  <a:pt x="736143" y="459099"/>
                </a:lnTo>
                <a:lnTo>
                  <a:pt x="766622" y="489583"/>
                </a:lnTo>
                <a:lnTo>
                  <a:pt x="789866" y="526110"/>
                </a:lnTo>
                <a:lnTo>
                  <a:pt x="804686" y="567491"/>
                </a:lnTo>
                <a:lnTo>
                  <a:pt x="809890" y="612533"/>
                </a:lnTo>
                <a:lnTo>
                  <a:pt x="804686" y="657573"/>
                </a:lnTo>
                <a:lnTo>
                  <a:pt x="789866" y="698946"/>
                </a:lnTo>
                <a:lnTo>
                  <a:pt x="766622" y="735464"/>
                </a:lnTo>
                <a:lnTo>
                  <a:pt x="736143" y="765936"/>
                </a:lnTo>
                <a:lnTo>
                  <a:pt x="699618" y="789175"/>
                </a:lnTo>
                <a:lnTo>
                  <a:pt x="658238" y="803990"/>
                </a:lnTo>
                <a:lnTo>
                  <a:pt x="613192" y="809193"/>
                </a:lnTo>
                <a:lnTo>
                  <a:pt x="1040972" y="809193"/>
                </a:lnTo>
                <a:lnTo>
                  <a:pt x="1053245" y="781491"/>
                </a:lnTo>
                <a:lnTo>
                  <a:pt x="1068206" y="735417"/>
                </a:lnTo>
                <a:lnTo>
                  <a:pt x="1078406" y="687412"/>
                </a:lnTo>
                <a:lnTo>
                  <a:pt x="1182038" y="687412"/>
                </a:lnTo>
                <a:lnTo>
                  <a:pt x="1224196" y="613961"/>
                </a:lnTo>
                <a:lnTo>
                  <a:pt x="1225369" y="565076"/>
                </a:lnTo>
                <a:lnTo>
                  <a:pt x="1217861" y="526493"/>
                </a:lnTo>
                <a:lnTo>
                  <a:pt x="1197803" y="487954"/>
                </a:lnTo>
                <a:lnTo>
                  <a:pt x="1182012" y="483108"/>
                </a:lnTo>
                <a:lnTo>
                  <a:pt x="1065706" y="483108"/>
                </a:lnTo>
                <a:lnTo>
                  <a:pt x="1052500" y="443917"/>
                </a:lnTo>
                <a:lnTo>
                  <a:pt x="1040193" y="415823"/>
                </a:lnTo>
                <a:close/>
              </a:path>
              <a:path w="1225550" h="1227455">
                <a:moveTo>
                  <a:pt x="611833" y="0"/>
                </a:moveTo>
                <a:lnTo>
                  <a:pt x="552088" y="9011"/>
                </a:lnTo>
                <a:lnTo>
                  <a:pt x="515472" y="28544"/>
                </a:lnTo>
                <a:lnTo>
                  <a:pt x="510614" y="153339"/>
                </a:lnTo>
                <a:lnTo>
                  <a:pt x="470480" y="164122"/>
                </a:lnTo>
                <a:lnTo>
                  <a:pt x="431834" y="178276"/>
                </a:lnTo>
                <a:lnTo>
                  <a:pt x="394844" y="195630"/>
                </a:lnTo>
                <a:lnTo>
                  <a:pt x="359675" y="216014"/>
                </a:lnTo>
                <a:lnTo>
                  <a:pt x="1064367" y="216014"/>
                </a:lnTo>
                <a:lnTo>
                  <a:pt x="1056129" y="201079"/>
                </a:lnTo>
                <a:lnTo>
                  <a:pt x="840700" y="201079"/>
                </a:lnTo>
                <a:lnTo>
                  <a:pt x="810919" y="185907"/>
                </a:lnTo>
                <a:lnTo>
                  <a:pt x="779972" y="172848"/>
                </a:lnTo>
                <a:lnTo>
                  <a:pt x="747953" y="161983"/>
                </a:lnTo>
                <a:lnTo>
                  <a:pt x="714957" y="153390"/>
                </a:lnTo>
                <a:lnTo>
                  <a:pt x="714957" y="44323"/>
                </a:lnTo>
                <a:lnTo>
                  <a:pt x="676888" y="10437"/>
                </a:lnTo>
                <a:lnTo>
                  <a:pt x="633680" y="1164"/>
                </a:lnTo>
                <a:lnTo>
                  <a:pt x="611833" y="0"/>
                </a:lnTo>
                <a:close/>
              </a:path>
              <a:path w="1225550" h="1227455">
                <a:moveTo>
                  <a:pt x="945816" y="110698"/>
                </a:moveTo>
                <a:lnTo>
                  <a:pt x="937566" y="111048"/>
                </a:lnTo>
                <a:lnTo>
                  <a:pt x="929768" y="113780"/>
                </a:lnTo>
                <a:lnTo>
                  <a:pt x="922970" y="118795"/>
                </a:lnTo>
                <a:lnTo>
                  <a:pt x="840700" y="201079"/>
                </a:lnTo>
                <a:lnTo>
                  <a:pt x="1056129" y="201079"/>
                </a:lnTo>
                <a:lnTo>
                  <a:pt x="1011596" y="146123"/>
                </a:lnTo>
                <a:lnTo>
                  <a:pt x="978994" y="124144"/>
                </a:lnTo>
                <a:lnTo>
                  <a:pt x="945816" y="1106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8260890" y="1387935"/>
            <a:ext cx="629920" cy="617855"/>
          </a:xfrm>
          <a:custGeom>
            <a:avLst/>
            <a:gdLst/>
            <a:ahLst/>
            <a:cxnLst/>
            <a:rect l="l" t="t" r="r" b="b"/>
            <a:pathLst>
              <a:path w="629920" h="617855">
                <a:moveTo>
                  <a:pt x="389089" y="68135"/>
                </a:moveTo>
                <a:lnTo>
                  <a:pt x="21805" y="68135"/>
                </a:lnTo>
                <a:lnTo>
                  <a:pt x="13340" y="69854"/>
                </a:lnTo>
                <a:lnTo>
                  <a:pt x="6407" y="74537"/>
                </a:lnTo>
                <a:lnTo>
                  <a:pt x="1721" y="81471"/>
                </a:lnTo>
                <a:lnTo>
                  <a:pt x="0" y="89941"/>
                </a:lnTo>
                <a:lnTo>
                  <a:pt x="0" y="595782"/>
                </a:lnTo>
                <a:lnTo>
                  <a:pt x="1721" y="604252"/>
                </a:lnTo>
                <a:lnTo>
                  <a:pt x="6407" y="611185"/>
                </a:lnTo>
                <a:lnTo>
                  <a:pt x="13340" y="615868"/>
                </a:lnTo>
                <a:lnTo>
                  <a:pt x="21805" y="617588"/>
                </a:lnTo>
                <a:lnTo>
                  <a:pt x="78155" y="617588"/>
                </a:lnTo>
                <a:lnTo>
                  <a:pt x="78155" y="471792"/>
                </a:lnTo>
                <a:lnTo>
                  <a:pt x="80222" y="461617"/>
                </a:lnTo>
                <a:lnTo>
                  <a:pt x="85850" y="453286"/>
                </a:lnTo>
                <a:lnTo>
                  <a:pt x="94181" y="447658"/>
                </a:lnTo>
                <a:lnTo>
                  <a:pt x="104355" y="445592"/>
                </a:lnTo>
                <a:lnTo>
                  <a:pt x="410908" y="445592"/>
                </a:lnTo>
                <a:lnTo>
                  <a:pt x="410908" y="392252"/>
                </a:lnTo>
                <a:lnTo>
                  <a:pt x="109448" y="392252"/>
                </a:lnTo>
                <a:lnTo>
                  <a:pt x="97144" y="389751"/>
                </a:lnTo>
                <a:lnTo>
                  <a:pt x="87064" y="382941"/>
                </a:lnTo>
                <a:lnTo>
                  <a:pt x="80252" y="372862"/>
                </a:lnTo>
                <a:lnTo>
                  <a:pt x="77749" y="360552"/>
                </a:lnTo>
                <a:lnTo>
                  <a:pt x="77749" y="314477"/>
                </a:lnTo>
                <a:lnTo>
                  <a:pt x="80252" y="302168"/>
                </a:lnTo>
                <a:lnTo>
                  <a:pt x="87064" y="292088"/>
                </a:lnTo>
                <a:lnTo>
                  <a:pt x="97144" y="285279"/>
                </a:lnTo>
                <a:lnTo>
                  <a:pt x="109448" y="282778"/>
                </a:lnTo>
                <a:lnTo>
                  <a:pt x="410908" y="282778"/>
                </a:lnTo>
                <a:lnTo>
                  <a:pt x="410908" y="229412"/>
                </a:lnTo>
                <a:lnTo>
                  <a:pt x="109448" y="229412"/>
                </a:lnTo>
                <a:lnTo>
                  <a:pt x="97144" y="226911"/>
                </a:lnTo>
                <a:lnTo>
                  <a:pt x="87064" y="220102"/>
                </a:lnTo>
                <a:lnTo>
                  <a:pt x="80252" y="210022"/>
                </a:lnTo>
                <a:lnTo>
                  <a:pt x="77749" y="197713"/>
                </a:lnTo>
                <a:lnTo>
                  <a:pt x="77749" y="151637"/>
                </a:lnTo>
                <a:lnTo>
                  <a:pt x="80252" y="139336"/>
                </a:lnTo>
                <a:lnTo>
                  <a:pt x="87064" y="129260"/>
                </a:lnTo>
                <a:lnTo>
                  <a:pt x="97144" y="122452"/>
                </a:lnTo>
                <a:lnTo>
                  <a:pt x="109448" y="119951"/>
                </a:lnTo>
                <a:lnTo>
                  <a:pt x="410908" y="119951"/>
                </a:lnTo>
                <a:lnTo>
                  <a:pt x="410908" y="89941"/>
                </a:lnTo>
                <a:lnTo>
                  <a:pt x="409187" y="81471"/>
                </a:lnTo>
                <a:lnTo>
                  <a:pt x="404499" y="74537"/>
                </a:lnTo>
                <a:lnTo>
                  <a:pt x="397562" y="69854"/>
                </a:lnTo>
                <a:lnTo>
                  <a:pt x="389089" y="68135"/>
                </a:lnTo>
                <a:close/>
              </a:path>
              <a:path w="629920" h="617855">
                <a:moveTo>
                  <a:pt x="410908" y="445592"/>
                </a:moveTo>
                <a:lnTo>
                  <a:pt x="161112" y="445592"/>
                </a:lnTo>
                <a:lnTo>
                  <a:pt x="171279" y="447658"/>
                </a:lnTo>
                <a:lnTo>
                  <a:pt x="179606" y="453286"/>
                </a:lnTo>
                <a:lnTo>
                  <a:pt x="185233" y="461617"/>
                </a:lnTo>
                <a:lnTo>
                  <a:pt x="187299" y="471792"/>
                </a:lnTo>
                <a:lnTo>
                  <a:pt x="187299" y="617588"/>
                </a:lnTo>
                <a:lnTo>
                  <a:pt x="623824" y="617588"/>
                </a:lnTo>
                <a:lnTo>
                  <a:pt x="629881" y="611530"/>
                </a:lnTo>
                <a:lnTo>
                  <a:pt x="629881" y="583272"/>
                </a:lnTo>
                <a:lnTo>
                  <a:pt x="623824" y="577214"/>
                </a:lnTo>
                <a:lnTo>
                  <a:pt x="410908" y="577214"/>
                </a:lnTo>
                <a:lnTo>
                  <a:pt x="410908" y="445592"/>
                </a:lnTo>
                <a:close/>
              </a:path>
              <a:path w="629920" h="617855">
                <a:moveTo>
                  <a:pt x="526707" y="191376"/>
                </a:moveTo>
                <a:lnTo>
                  <a:pt x="501653" y="196434"/>
                </a:lnTo>
                <a:lnTo>
                  <a:pt x="481195" y="210227"/>
                </a:lnTo>
                <a:lnTo>
                  <a:pt x="467401" y="230686"/>
                </a:lnTo>
                <a:lnTo>
                  <a:pt x="462343" y="255739"/>
                </a:lnTo>
                <a:lnTo>
                  <a:pt x="462343" y="263398"/>
                </a:lnTo>
                <a:lnTo>
                  <a:pt x="463745" y="270725"/>
                </a:lnTo>
                <a:lnTo>
                  <a:pt x="466204" y="277520"/>
                </a:lnTo>
                <a:lnTo>
                  <a:pt x="451941" y="292160"/>
                </a:lnTo>
                <a:lnTo>
                  <a:pt x="441083" y="309599"/>
                </a:lnTo>
                <a:lnTo>
                  <a:pt x="434172" y="329292"/>
                </a:lnTo>
                <a:lnTo>
                  <a:pt x="431749" y="350697"/>
                </a:lnTo>
                <a:lnTo>
                  <a:pt x="436850" y="381459"/>
                </a:lnTo>
                <a:lnTo>
                  <a:pt x="451019" y="408003"/>
                </a:lnTo>
                <a:lnTo>
                  <a:pt x="472559" y="428646"/>
                </a:lnTo>
                <a:lnTo>
                  <a:pt x="499770" y="441705"/>
                </a:lnTo>
                <a:lnTo>
                  <a:pt x="499770" y="577214"/>
                </a:lnTo>
                <a:lnTo>
                  <a:pt x="553643" y="577214"/>
                </a:lnTo>
                <a:lnTo>
                  <a:pt x="553643" y="441705"/>
                </a:lnTo>
                <a:lnTo>
                  <a:pt x="580854" y="428646"/>
                </a:lnTo>
                <a:lnTo>
                  <a:pt x="602394" y="408003"/>
                </a:lnTo>
                <a:lnTo>
                  <a:pt x="616564" y="381459"/>
                </a:lnTo>
                <a:lnTo>
                  <a:pt x="621665" y="350697"/>
                </a:lnTo>
                <a:lnTo>
                  <a:pt x="619237" y="329287"/>
                </a:lnTo>
                <a:lnTo>
                  <a:pt x="612321" y="309594"/>
                </a:lnTo>
                <a:lnTo>
                  <a:pt x="601466" y="292160"/>
                </a:lnTo>
                <a:lnTo>
                  <a:pt x="587209" y="277520"/>
                </a:lnTo>
                <a:lnTo>
                  <a:pt x="589663" y="270713"/>
                </a:lnTo>
                <a:lnTo>
                  <a:pt x="591070" y="263398"/>
                </a:lnTo>
                <a:lnTo>
                  <a:pt x="591070" y="255739"/>
                </a:lnTo>
                <a:lnTo>
                  <a:pt x="586012" y="230686"/>
                </a:lnTo>
                <a:lnTo>
                  <a:pt x="572219" y="210227"/>
                </a:lnTo>
                <a:lnTo>
                  <a:pt x="551760" y="196434"/>
                </a:lnTo>
                <a:lnTo>
                  <a:pt x="526707" y="191376"/>
                </a:lnTo>
                <a:close/>
              </a:path>
              <a:path w="629920" h="617855">
                <a:moveTo>
                  <a:pt x="257378" y="282778"/>
                </a:moveTo>
                <a:lnTo>
                  <a:pt x="155587" y="282778"/>
                </a:lnTo>
                <a:lnTo>
                  <a:pt x="167898" y="285279"/>
                </a:lnTo>
                <a:lnTo>
                  <a:pt x="177982" y="292088"/>
                </a:lnTo>
                <a:lnTo>
                  <a:pt x="184796" y="302168"/>
                </a:lnTo>
                <a:lnTo>
                  <a:pt x="187299" y="314477"/>
                </a:lnTo>
                <a:lnTo>
                  <a:pt x="187299" y="360552"/>
                </a:lnTo>
                <a:lnTo>
                  <a:pt x="184796" y="372862"/>
                </a:lnTo>
                <a:lnTo>
                  <a:pt x="177982" y="382941"/>
                </a:lnTo>
                <a:lnTo>
                  <a:pt x="167898" y="389751"/>
                </a:lnTo>
                <a:lnTo>
                  <a:pt x="155587" y="392252"/>
                </a:lnTo>
                <a:lnTo>
                  <a:pt x="257378" y="392252"/>
                </a:lnTo>
                <a:lnTo>
                  <a:pt x="245074" y="389751"/>
                </a:lnTo>
                <a:lnTo>
                  <a:pt x="234994" y="382941"/>
                </a:lnTo>
                <a:lnTo>
                  <a:pt x="228181" y="372862"/>
                </a:lnTo>
                <a:lnTo>
                  <a:pt x="225678" y="360552"/>
                </a:lnTo>
                <a:lnTo>
                  <a:pt x="225678" y="314477"/>
                </a:lnTo>
                <a:lnTo>
                  <a:pt x="228181" y="302168"/>
                </a:lnTo>
                <a:lnTo>
                  <a:pt x="234994" y="292088"/>
                </a:lnTo>
                <a:lnTo>
                  <a:pt x="245074" y="285279"/>
                </a:lnTo>
                <a:lnTo>
                  <a:pt x="257378" y="282778"/>
                </a:lnTo>
                <a:close/>
              </a:path>
              <a:path w="629920" h="617855">
                <a:moveTo>
                  <a:pt x="410908" y="282778"/>
                </a:moveTo>
                <a:lnTo>
                  <a:pt x="303517" y="282778"/>
                </a:lnTo>
                <a:lnTo>
                  <a:pt x="315826" y="285279"/>
                </a:lnTo>
                <a:lnTo>
                  <a:pt x="325905" y="292088"/>
                </a:lnTo>
                <a:lnTo>
                  <a:pt x="332715" y="302168"/>
                </a:lnTo>
                <a:lnTo>
                  <a:pt x="335216" y="314477"/>
                </a:lnTo>
                <a:lnTo>
                  <a:pt x="335216" y="360552"/>
                </a:lnTo>
                <a:lnTo>
                  <a:pt x="332715" y="372862"/>
                </a:lnTo>
                <a:lnTo>
                  <a:pt x="325905" y="382941"/>
                </a:lnTo>
                <a:lnTo>
                  <a:pt x="315826" y="389751"/>
                </a:lnTo>
                <a:lnTo>
                  <a:pt x="303517" y="392252"/>
                </a:lnTo>
                <a:lnTo>
                  <a:pt x="410908" y="392252"/>
                </a:lnTo>
                <a:lnTo>
                  <a:pt x="410908" y="282778"/>
                </a:lnTo>
                <a:close/>
              </a:path>
              <a:path w="629920" h="617855">
                <a:moveTo>
                  <a:pt x="257378" y="119951"/>
                </a:moveTo>
                <a:lnTo>
                  <a:pt x="155587" y="119951"/>
                </a:lnTo>
                <a:lnTo>
                  <a:pt x="167898" y="122452"/>
                </a:lnTo>
                <a:lnTo>
                  <a:pt x="177982" y="129260"/>
                </a:lnTo>
                <a:lnTo>
                  <a:pt x="184796" y="139336"/>
                </a:lnTo>
                <a:lnTo>
                  <a:pt x="187299" y="151637"/>
                </a:lnTo>
                <a:lnTo>
                  <a:pt x="187299" y="197713"/>
                </a:lnTo>
                <a:lnTo>
                  <a:pt x="184796" y="210022"/>
                </a:lnTo>
                <a:lnTo>
                  <a:pt x="177982" y="220102"/>
                </a:lnTo>
                <a:lnTo>
                  <a:pt x="167898" y="226911"/>
                </a:lnTo>
                <a:lnTo>
                  <a:pt x="155587" y="229412"/>
                </a:lnTo>
                <a:lnTo>
                  <a:pt x="257378" y="229412"/>
                </a:lnTo>
                <a:lnTo>
                  <a:pt x="245074" y="226911"/>
                </a:lnTo>
                <a:lnTo>
                  <a:pt x="234994" y="220102"/>
                </a:lnTo>
                <a:lnTo>
                  <a:pt x="228181" y="210022"/>
                </a:lnTo>
                <a:lnTo>
                  <a:pt x="225678" y="197713"/>
                </a:lnTo>
                <a:lnTo>
                  <a:pt x="225678" y="151637"/>
                </a:lnTo>
                <a:lnTo>
                  <a:pt x="228181" y="139336"/>
                </a:lnTo>
                <a:lnTo>
                  <a:pt x="234994" y="129260"/>
                </a:lnTo>
                <a:lnTo>
                  <a:pt x="245074" y="122452"/>
                </a:lnTo>
                <a:lnTo>
                  <a:pt x="257378" y="119951"/>
                </a:lnTo>
                <a:close/>
              </a:path>
              <a:path w="629920" h="617855">
                <a:moveTo>
                  <a:pt x="410908" y="119951"/>
                </a:moveTo>
                <a:lnTo>
                  <a:pt x="303517" y="119951"/>
                </a:lnTo>
                <a:lnTo>
                  <a:pt x="315826" y="122452"/>
                </a:lnTo>
                <a:lnTo>
                  <a:pt x="325905" y="129260"/>
                </a:lnTo>
                <a:lnTo>
                  <a:pt x="332715" y="139336"/>
                </a:lnTo>
                <a:lnTo>
                  <a:pt x="335216" y="151637"/>
                </a:lnTo>
                <a:lnTo>
                  <a:pt x="335216" y="197713"/>
                </a:lnTo>
                <a:lnTo>
                  <a:pt x="332715" y="210022"/>
                </a:lnTo>
                <a:lnTo>
                  <a:pt x="325905" y="220102"/>
                </a:lnTo>
                <a:lnTo>
                  <a:pt x="315826" y="226911"/>
                </a:lnTo>
                <a:lnTo>
                  <a:pt x="303517" y="229412"/>
                </a:lnTo>
                <a:lnTo>
                  <a:pt x="410908" y="229412"/>
                </a:lnTo>
                <a:lnTo>
                  <a:pt x="410908" y="119951"/>
                </a:lnTo>
                <a:close/>
              </a:path>
              <a:path w="629920" h="617855">
                <a:moveTo>
                  <a:pt x="332143" y="0"/>
                </a:moveTo>
                <a:lnTo>
                  <a:pt x="78740" y="0"/>
                </a:lnTo>
                <a:lnTo>
                  <a:pt x="71627" y="1445"/>
                </a:lnTo>
                <a:lnTo>
                  <a:pt x="65800" y="5380"/>
                </a:lnTo>
                <a:lnTo>
                  <a:pt x="61861" y="11203"/>
                </a:lnTo>
                <a:lnTo>
                  <a:pt x="60413" y="18313"/>
                </a:lnTo>
                <a:lnTo>
                  <a:pt x="60413" y="68135"/>
                </a:lnTo>
                <a:lnTo>
                  <a:pt x="350481" y="68135"/>
                </a:lnTo>
                <a:lnTo>
                  <a:pt x="350481" y="18313"/>
                </a:lnTo>
                <a:lnTo>
                  <a:pt x="349036" y="11203"/>
                </a:lnTo>
                <a:lnTo>
                  <a:pt x="345098" y="5380"/>
                </a:lnTo>
                <a:lnTo>
                  <a:pt x="339267" y="1445"/>
                </a:lnTo>
                <a:lnTo>
                  <a:pt x="3321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4057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306"/>
            <a:ext cx="11279717" cy="521900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InSight</a:t>
            </a:r>
            <a:r>
              <a:rPr lang="en-US" sz="3600" dirty="0" smtClean="0">
                <a:solidFill>
                  <a:schemeClr val="bg1"/>
                </a:solidFill>
              </a:rPr>
              <a:t> Infrastructure Migration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6713" y="982930"/>
            <a:ext cx="3416812" cy="427683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Proxies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054251" y="2642064"/>
            <a:ext cx="1569819" cy="1783461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SpotFire</a:t>
            </a:r>
            <a:endParaRPr lang="en-US" sz="1400" b="1" kern="0" dirty="0">
              <a:solidFill>
                <a:schemeClr val="tx1">
                  <a:lumMod val="60000"/>
                  <a:lumOff val="40000"/>
                </a:schemeClr>
              </a:solidFill>
              <a:latin typeface="Calibri" panose="020F0502020204030204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177725" y="3131549"/>
            <a:ext cx="1295353" cy="239411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SpotFire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77725" y="3462164"/>
            <a:ext cx="1295353" cy="239411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Scheduler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71471" y="2654279"/>
            <a:ext cx="1839626" cy="1782008"/>
          </a:xfrm>
          <a:prstGeom prst="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Reporting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177725" y="3792779"/>
            <a:ext cx="1266663" cy="364439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SpotFire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Player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779923" y="1667703"/>
            <a:ext cx="6167788" cy="3516221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Data </a:t>
            </a:r>
            <a:r>
              <a:rPr lang="en-US" sz="1400" b="1" kern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/>
            </a:r>
            <a:br>
              <a:rPr lang="en-US" sz="1400" b="1" kern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</a:br>
            <a:r>
              <a:rPr lang="en-US" sz="1400" b="1" kern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Processing</a:t>
            </a:r>
            <a:endParaRPr lang="en-US" sz="1400" b="1" kern="0" dirty="0">
              <a:solidFill>
                <a:schemeClr val="tx1">
                  <a:lumMod val="60000"/>
                  <a:lumOff val="40000"/>
                </a:schemeClr>
              </a:solidFill>
              <a:latin typeface="Calibri" panose="020F0502020204030204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5918228" y="2380765"/>
            <a:ext cx="3195254" cy="2529744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Scrubbing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229455" y="3225183"/>
            <a:ext cx="1295612" cy="222702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Polling Scheduler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229455" y="3532724"/>
            <a:ext cx="1295612" cy="222702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Parsing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229455" y="3841994"/>
            <a:ext cx="1295612" cy="438216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Alarming 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(Raw +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7619797" y="2917643"/>
            <a:ext cx="1244019" cy="222702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ZenoMail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619797" y="4144899"/>
            <a:ext cx="1244019" cy="225607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DCS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7619797" y="3225183"/>
            <a:ext cx="1244019" cy="527339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 Polling (CMS Tank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 SAP)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7619797" y="3837359"/>
            <a:ext cx="1244019" cy="222702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BMS 2 SAP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6229455" y="2931781"/>
            <a:ext cx="1307908" cy="208563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Scrubbing Web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229455" y="4376279"/>
            <a:ext cx="1295612" cy="222702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FSR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9274244" y="2403361"/>
            <a:ext cx="2439266" cy="1447637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RHO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3831211" y="1660611"/>
            <a:ext cx="1799710" cy="2149311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Distributed </a:t>
            </a:r>
            <a:r>
              <a:rPr lang="en-US" sz="1400" b="1" kern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/>
            </a:r>
            <a:br>
              <a:rPr lang="en-US" sz="1400" b="1" kern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</a:br>
            <a:r>
              <a:rPr lang="en-US" sz="1400" b="1" kern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Pre-Compute</a:t>
            </a:r>
            <a:endParaRPr lang="en-US" sz="1400" b="1" kern="0" dirty="0">
              <a:solidFill>
                <a:schemeClr val="tx1">
                  <a:lumMod val="60000"/>
                  <a:lumOff val="40000"/>
                </a:schemeClr>
              </a:solidFill>
              <a:latin typeface="Calibri" panose="020F0502020204030204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050557" y="3004930"/>
            <a:ext cx="1343817" cy="263234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Storm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4050556" y="3359211"/>
            <a:ext cx="1343817" cy="264742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Rho Precomputes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4053221" y="2317015"/>
            <a:ext cx="1347743" cy="281914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ZooKeeper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4053221" y="2667727"/>
            <a:ext cx="1347743" cy="265024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Kafka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171472" y="1674994"/>
            <a:ext cx="3472052" cy="886626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Insight UI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305872" y="2171826"/>
            <a:ext cx="3157267" cy="21661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PHP Web Service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12887" y="3193266"/>
            <a:ext cx="1746635" cy="301185"/>
          </a:xfrm>
          <a:prstGeom prst="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Reporting Web Services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12886" y="3593397"/>
            <a:ext cx="1746635" cy="301185"/>
          </a:xfrm>
          <a:prstGeom prst="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Reporting Workers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03772" y="4605382"/>
            <a:ext cx="1822144" cy="566619"/>
            <a:chOff x="3691391" y="4647551"/>
            <a:chExt cx="1352741" cy="541037"/>
          </a:xfrm>
        </p:grpSpPr>
        <p:sp>
          <p:nvSpPr>
            <p:cNvPr id="82" name="Rectangle 81"/>
            <p:cNvSpPr/>
            <p:nvPr/>
          </p:nvSpPr>
          <p:spPr>
            <a:xfrm>
              <a:off x="3691391" y="4647551"/>
              <a:ext cx="1352741" cy="541037"/>
            </a:xfrm>
            <a:prstGeom prst="rect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r>
                <a:rPr lang="en-US" sz="1200" b="1" kern="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alibri" panose="020F0502020204030204"/>
                </a:rPr>
                <a:t>Cassandra </a:t>
              </a:r>
              <a:r>
                <a:rPr lang="en-US" sz="1200" b="1" kern="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alibri" panose="020F0502020204030204"/>
                </a:rPr>
                <a:t/>
              </a:r>
              <a:br>
                <a:rPr lang="en-US" sz="1200" b="1" kern="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alibri" panose="020F0502020204030204"/>
                </a:rPr>
              </a:br>
              <a:r>
                <a:rPr lang="en-US" sz="1200" b="1" kern="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alibri" panose="020F0502020204030204"/>
                </a:rPr>
                <a:t>Cluster</a:t>
              </a:r>
              <a:endParaRPr lang="en-US" sz="12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endParaRP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4626450" y="4777098"/>
              <a:ext cx="258496" cy="253833"/>
              <a:chOff x="1298781" y="3822989"/>
              <a:chExt cx="390186" cy="354791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1315115" y="3848167"/>
                <a:ext cx="347011" cy="31017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1446450" y="3822989"/>
                <a:ext cx="72304" cy="64629"/>
              </a:xfrm>
              <a:prstGeom prst="ellipse">
                <a:avLst/>
              </a:prstGeom>
              <a:solidFill>
                <a:srgbClr val="0070C0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450204" y="4113151"/>
                <a:ext cx="72304" cy="64629"/>
              </a:xfrm>
              <a:prstGeom prst="ellipse">
                <a:avLst/>
              </a:prstGeom>
              <a:solidFill>
                <a:srgbClr val="0070C0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616663" y="4027745"/>
                <a:ext cx="72304" cy="64629"/>
              </a:xfrm>
              <a:prstGeom prst="ellipse">
                <a:avLst/>
              </a:prstGeom>
              <a:solidFill>
                <a:srgbClr val="0070C0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1298781" y="4027745"/>
                <a:ext cx="72304" cy="64629"/>
              </a:xfrm>
              <a:prstGeom prst="ellipse">
                <a:avLst/>
              </a:prstGeom>
              <a:solidFill>
                <a:srgbClr val="0070C0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1607569" y="3887187"/>
                <a:ext cx="72304" cy="64629"/>
              </a:xfrm>
              <a:prstGeom prst="ellipse">
                <a:avLst/>
              </a:prstGeom>
              <a:solidFill>
                <a:srgbClr val="0070C0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303335" y="3883775"/>
                <a:ext cx="72304" cy="64629"/>
              </a:xfrm>
              <a:prstGeom prst="ellipse">
                <a:avLst/>
              </a:prstGeom>
              <a:solidFill>
                <a:srgbClr val="0070C0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011097" y="4619380"/>
            <a:ext cx="1605578" cy="564545"/>
            <a:chOff x="2064334" y="4649125"/>
            <a:chExt cx="1561078" cy="539464"/>
          </a:xfrm>
        </p:grpSpPr>
        <p:sp>
          <p:nvSpPr>
            <p:cNvPr id="77" name="Rectangle 76"/>
            <p:cNvSpPr/>
            <p:nvPr/>
          </p:nvSpPr>
          <p:spPr>
            <a:xfrm>
              <a:off x="2064334" y="4649125"/>
              <a:ext cx="1561078" cy="539464"/>
            </a:xfrm>
            <a:prstGeom prst="rect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r>
                <a:rPr lang="en-US" sz="1200" b="1" kern="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alibri" panose="020F0502020204030204"/>
                </a:rPr>
                <a:t>Oracle RAC </a:t>
              </a:r>
              <a:br>
                <a:rPr lang="en-US" sz="1200" b="1" kern="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alibri" panose="020F0502020204030204"/>
                </a:rPr>
              </a:br>
              <a:r>
                <a:rPr lang="en-US" sz="1200" b="1" kern="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alibri" panose="020F0502020204030204"/>
                </a:rPr>
                <a:t>Cluster</a:t>
              </a:r>
              <a:endParaRPr lang="en-US" sz="12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71" name="Flowchart: Magnetic Disk 170"/>
            <p:cNvSpPr/>
            <p:nvPr/>
          </p:nvSpPr>
          <p:spPr>
            <a:xfrm>
              <a:off x="3080575" y="4724868"/>
              <a:ext cx="290846" cy="232107"/>
            </a:xfrm>
            <a:prstGeom prst="flowChartMagneticDisk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72" name="Flowchart: Magnetic Disk 171"/>
            <p:cNvSpPr/>
            <p:nvPr/>
          </p:nvSpPr>
          <p:spPr>
            <a:xfrm>
              <a:off x="3232975" y="4877268"/>
              <a:ext cx="290846" cy="232107"/>
            </a:xfrm>
            <a:prstGeom prst="flowChartMagneticDisk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28913" y="3942811"/>
            <a:ext cx="1790246" cy="555704"/>
            <a:chOff x="5178803" y="3552285"/>
            <a:chExt cx="1331918" cy="550632"/>
          </a:xfrm>
        </p:grpSpPr>
        <p:sp>
          <p:nvSpPr>
            <p:cNvPr id="108" name="Rectangle 107"/>
            <p:cNvSpPr/>
            <p:nvPr/>
          </p:nvSpPr>
          <p:spPr>
            <a:xfrm>
              <a:off x="5178803" y="3552285"/>
              <a:ext cx="1331918" cy="550632"/>
            </a:xfrm>
            <a:prstGeom prst="rect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r>
                <a:rPr lang="en-US" sz="1200" b="1" kern="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alibri" panose="020F0502020204030204"/>
                </a:rPr>
                <a:t>Active </a:t>
              </a:r>
              <a:r>
                <a:rPr lang="en-US" sz="1200" b="1" kern="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alibri" panose="020F0502020204030204"/>
                </a:rPr>
                <a:t/>
              </a:r>
              <a:br>
                <a:rPr lang="en-US" sz="1200" b="1" kern="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alibri" panose="020F0502020204030204"/>
                </a:rPr>
              </a:br>
              <a:r>
                <a:rPr lang="en-US" sz="1200" b="1" kern="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alibri" panose="020F0502020204030204"/>
                </a:rPr>
                <a:t>MQ</a:t>
              </a:r>
              <a:endParaRPr lang="en-US" sz="12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75" name="Flowchart: Direct Access Storage 174"/>
            <p:cNvSpPr/>
            <p:nvPr/>
          </p:nvSpPr>
          <p:spPr>
            <a:xfrm>
              <a:off x="5839898" y="3649504"/>
              <a:ext cx="322903" cy="158448"/>
            </a:xfrm>
            <a:prstGeom prst="flowChartMagneticDrum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76" name="Flowchart: Direct Access Storage 175"/>
            <p:cNvSpPr/>
            <p:nvPr/>
          </p:nvSpPr>
          <p:spPr>
            <a:xfrm>
              <a:off x="5992298" y="3801904"/>
              <a:ext cx="322903" cy="158448"/>
            </a:xfrm>
            <a:prstGeom prst="flowChartMagneticDrum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</p:grpSp>
      <p:sp>
        <p:nvSpPr>
          <p:cNvPr id="177" name="Rectangle 176"/>
          <p:cNvSpPr/>
          <p:nvPr/>
        </p:nvSpPr>
        <p:spPr>
          <a:xfrm>
            <a:off x="9349929" y="2916499"/>
            <a:ext cx="2170554" cy="281914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RHO Web Services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9349929" y="3330785"/>
            <a:ext cx="2170554" cy="281914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RHO Workers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1" y="5391767"/>
            <a:ext cx="3967720" cy="1459006"/>
            <a:chOff x="740499" y="5318312"/>
            <a:chExt cx="3967720" cy="1459006"/>
          </a:xfrm>
        </p:grpSpPr>
        <p:sp>
          <p:nvSpPr>
            <p:cNvPr id="183" name="Rectangle 182"/>
            <p:cNvSpPr/>
            <p:nvPr/>
          </p:nvSpPr>
          <p:spPr>
            <a:xfrm>
              <a:off x="740499" y="5318312"/>
              <a:ext cx="3967719" cy="14590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17784" y="5462286"/>
              <a:ext cx="358775" cy="227316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00427" y="5372637"/>
              <a:ext cx="3407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Candidate to migrate to </a:t>
              </a:r>
              <a:r>
                <a:rPr lang="en-US" dirty="0" err="1" smtClean="0"/>
                <a:t>to</a:t>
              </a:r>
              <a:r>
                <a:rPr lang="en-US" dirty="0" smtClean="0"/>
                <a:t> AWS</a:t>
              </a:r>
              <a:endParaRPr lang="en-US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917784" y="5940094"/>
              <a:ext cx="358775" cy="22731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300427" y="5850445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Migrate to </a:t>
              </a:r>
              <a:r>
                <a:rPr lang="en-US" dirty="0" err="1" smtClean="0"/>
                <a:t>Predix</a:t>
              </a:r>
              <a:endParaRPr lang="en-US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917784" y="6375252"/>
              <a:ext cx="358775" cy="22731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300427" y="6285603"/>
              <a:ext cx="2800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Obsolete (after migration)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21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32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8929"/>
            <a:ext cx="11249152" cy="530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UST Global 6D Federated Delivery Approach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81440" y="1371600"/>
            <a:ext cx="8377294" cy="489600"/>
            <a:chOff x="385703" y="1371600"/>
            <a:chExt cx="8377294" cy="489600"/>
          </a:xfrm>
        </p:grpSpPr>
        <p:sp>
          <p:nvSpPr>
            <p:cNvPr id="9" name="Freeform 8"/>
            <p:cNvSpPr/>
            <p:nvPr/>
          </p:nvSpPr>
          <p:spPr>
            <a:xfrm>
              <a:off x="385703" y="1371600"/>
              <a:ext cx="1250342" cy="489600"/>
            </a:xfrm>
            <a:custGeom>
              <a:avLst/>
              <a:gdLst>
                <a:gd name="connsiteX0" fmla="*/ 0 w 1250342"/>
                <a:gd name="connsiteY0" fmla="*/ 0 h 489600"/>
                <a:gd name="connsiteX1" fmla="*/ 1250342 w 1250342"/>
                <a:gd name="connsiteY1" fmla="*/ 0 h 489600"/>
                <a:gd name="connsiteX2" fmla="*/ 1250342 w 1250342"/>
                <a:gd name="connsiteY2" fmla="*/ 489600 h 489600"/>
                <a:gd name="connsiteX3" fmla="*/ 0 w 1250342"/>
                <a:gd name="connsiteY3" fmla="*/ 489600 h 489600"/>
                <a:gd name="connsiteX4" fmla="*/ 0 w 1250342"/>
                <a:gd name="connsiteY4" fmla="*/ 0 h 48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342" h="489600">
                  <a:moveTo>
                    <a:pt x="0" y="0"/>
                  </a:moveTo>
                  <a:lnTo>
                    <a:pt x="1250342" y="0"/>
                  </a:lnTo>
                  <a:lnTo>
                    <a:pt x="1250342" y="489600"/>
                  </a:lnTo>
                  <a:lnTo>
                    <a:pt x="0" y="489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Define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811094" y="1371600"/>
              <a:ext cx="1250342" cy="489600"/>
            </a:xfrm>
            <a:custGeom>
              <a:avLst/>
              <a:gdLst>
                <a:gd name="connsiteX0" fmla="*/ 0 w 1250342"/>
                <a:gd name="connsiteY0" fmla="*/ 0 h 489600"/>
                <a:gd name="connsiteX1" fmla="*/ 1250342 w 1250342"/>
                <a:gd name="connsiteY1" fmla="*/ 0 h 489600"/>
                <a:gd name="connsiteX2" fmla="*/ 1250342 w 1250342"/>
                <a:gd name="connsiteY2" fmla="*/ 489600 h 489600"/>
                <a:gd name="connsiteX3" fmla="*/ 0 w 1250342"/>
                <a:gd name="connsiteY3" fmla="*/ 489600 h 489600"/>
                <a:gd name="connsiteX4" fmla="*/ 0 w 1250342"/>
                <a:gd name="connsiteY4" fmla="*/ 0 h 48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342" h="489600">
                  <a:moveTo>
                    <a:pt x="0" y="0"/>
                  </a:moveTo>
                  <a:lnTo>
                    <a:pt x="1250342" y="0"/>
                  </a:lnTo>
                  <a:lnTo>
                    <a:pt x="1250342" y="489600"/>
                  </a:lnTo>
                  <a:lnTo>
                    <a:pt x="0" y="489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/>
                <a:t>Develop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3236484" y="1371600"/>
              <a:ext cx="1250342" cy="489600"/>
            </a:xfrm>
            <a:custGeom>
              <a:avLst/>
              <a:gdLst>
                <a:gd name="connsiteX0" fmla="*/ 0 w 1250342"/>
                <a:gd name="connsiteY0" fmla="*/ 0 h 489600"/>
                <a:gd name="connsiteX1" fmla="*/ 1250342 w 1250342"/>
                <a:gd name="connsiteY1" fmla="*/ 0 h 489600"/>
                <a:gd name="connsiteX2" fmla="*/ 1250342 w 1250342"/>
                <a:gd name="connsiteY2" fmla="*/ 489600 h 489600"/>
                <a:gd name="connsiteX3" fmla="*/ 0 w 1250342"/>
                <a:gd name="connsiteY3" fmla="*/ 489600 h 489600"/>
                <a:gd name="connsiteX4" fmla="*/ 0 w 1250342"/>
                <a:gd name="connsiteY4" fmla="*/ 0 h 48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342" h="489600">
                  <a:moveTo>
                    <a:pt x="0" y="0"/>
                  </a:moveTo>
                  <a:lnTo>
                    <a:pt x="1250342" y="0"/>
                  </a:lnTo>
                  <a:lnTo>
                    <a:pt x="1250342" y="489600"/>
                  </a:lnTo>
                  <a:lnTo>
                    <a:pt x="0" y="489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/>
                <a:t>Describe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4661874" y="1371600"/>
              <a:ext cx="1250342" cy="489600"/>
            </a:xfrm>
            <a:custGeom>
              <a:avLst/>
              <a:gdLst>
                <a:gd name="connsiteX0" fmla="*/ 0 w 1250342"/>
                <a:gd name="connsiteY0" fmla="*/ 0 h 489600"/>
                <a:gd name="connsiteX1" fmla="*/ 1250342 w 1250342"/>
                <a:gd name="connsiteY1" fmla="*/ 0 h 489600"/>
                <a:gd name="connsiteX2" fmla="*/ 1250342 w 1250342"/>
                <a:gd name="connsiteY2" fmla="*/ 489600 h 489600"/>
                <a:gd name="connsiteX3" fmla="*/ 0 w 1250342"/>
                <a:gd name="connsiteY3" fmla="*/ 489600 h 489600"/>
                <a:gd name="connsiteX4" fmla="*/ 0 w 1250342"/>
                <a:gd name="connsiteY4" fmla="*/ 0 h 48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342" h="489600">
                  <a:moveTo>
                    <a:pt x="0" y="0"/>
                  </a:moveTo>
                  <a:lnTo>
                    <a:pt x="1250342" y="0"/>
                  </a:lnTo>
                  <a:lnTo>
                    <a:pt x="1250342" y="489600"/>
                  </a:lnTo>
                  <a:lnTo>
                    <a:pt x="0" y="489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/>
                <a:t>Deploy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6087264" y="1371600"/>
              <a:ext cx="1250342" cy="489600"/>
            </a:xfrm>
            <a:custGeom>
              <a:avLst/>
              <a:gdLst>
                <a:gd name="connsiteX0" fmla="*/ 0 w 1250342"/>
                <a:gd name="connsiteY0" fmla="*/ 0 h 489600"/>
                <a:gd name="connsiteX1" fmla="*/ 1250342 w 1250342"/>
                <a:gd name="connsiteY1" fmla="*/ 0 h 489600"/>
                <a:gd name="connsiteX2" fmla="*/ 1250342 w 1250342"/>
                <a:gd name="connsiteY2" fmla="*/ 489600 h 489600"/>
                <a:gd name="connsiteX3" fmla="*/ 0 w 1250342"/>
                <a:gd name="connsiteY3" fmla="*/ 489600 h 489600"/>
                <a:gd name="connsiteX4" fmla="*/ 0 w 1250342"/>
                <a:gd name="connsiteY4" fmla="*/ 0 h 48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342" h="489600">
                  <a:moveTo>
                    <a:pt x="0" y="0"/>
                  </a:moveTo>
                  <a:lnTo>
                    <a:pt x="1250342" y="0"/>
                  </a:lnTo>
                  <a:lnTo>
                    <a:pt x="1250342" y="489600"/>
                  </a:lnTo>
                  <a:lnTo>
                    <a:pt x="0" y="489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Discover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7512655" y="1371600"/>
              <a:ext cx="1250342" cy="489600"/>
            </a:xfrm>
            <a:custGeom>
              <a:avLst/>
              <a:gdLst>
                <a:gd name="connsiteX0" fmla="*/ 0 w 1250342"/>
                <a:gd name="connsiteY0" fmla="*/ 0 h 489600"/>
                <a:gd name="connsiteX1" fmla="*/ 1250342 w 1250342"/>
                <a:gd name="connsiteY1" fmla="*/ 0 h 489600"/>
                <a:gd name="connsiteX2" fmla="*/ 1250342 w 1250342"/>
                <a:gd name="connsiteY2" fmla="*/ 489600 h 489600"/>
                <a:gd name="connsiteX3" fmla="*/ 0 w 1250342"/>
                <a:gd name="connsiteY3" fmla="*/ 489600 h 489600"/>
                <a:gd name="connsiteX4" fmla="*/ 0 w 1250342"/>
                <a:gd name="connsiteY4" fmla="*/ 0 h 48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342" h="489600">
                  <a:moveTo>
                    <a:pt x="0" y="0"/>
                  </a:moveTo>
                  <a:lnTo>
                    <a:pt x="1250342" y="0"/>
                  </a:lnTo>
                  <a:lnTo>
                    <a:pt x="1250342" y="489600"/>
                  </a:lnTo>
                  <a:lnTo>
                    <a:pt x="0" y="489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/>
                <a:t>Direct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067" y="3590446"/>
            <a:ext cx="948470" cy="7194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578" y="3590446"/>
            <a:ext cx="948470" cy="7194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119" y="3506776"/>
            <a:ext cx="953935" cy="10218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747" y="5174973"/>
            <a:ext cx="1238125" cy="9787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7135" y="4474568"/>
            <a:ext cx="914919" cy="65333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2191" y="3456643"/>
            <a:ext cx="2282438" cy="946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3888" y="3526163"/>
            <a:ext cx="1098694" cy="8479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2122" y="3506776"/>
            <a:ext cx="1045713" cy="86224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48770" y="1937126"/>
            <a:ext cx="11888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a prioritized list of functionality and business capabilities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55374" y="1937126"/>
            <a:ext cx="1188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using micro-service best practices and principles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71433" y="1937126"/>
            <a:ext cx="12375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 API catalog (can be API gateway, API management solution, etc.)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09474" y="1937125"/>
            <a:ext cx="118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 an automated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98805" y="1937126"/>
            <a:ext cx="124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via API catalog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43128" y="1937126"/>
            <a:ext cx="1215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using a COE established during initial development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257630" y="4508478"/>
            <a:ext cx="1140723" cy="1565406"/>
            <a:chOff x="4733629" y="4508478"/>
            <a:chExt cx="1140723" cy="156540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33629" y="4508478"/>
              <a:ext cx="1140723" cy="156540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831889" y="4536759"/>
              <a:ext cx="927888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accent1">
                      <a:lumMod val="75000"/>
                    </a:schemeClr>
                  </a:solidFill>
                </a:rPr>
                <a:t>Cloud Infrastructure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6242" y="4968688"/>
            <a:ext cx="1047928" cy="83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5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29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4" name="Table 4"/>
          <p:cNvGraphicFramePr>
            <a:graphicFrameLocks noGrp="1"/>
          </p:cNvGraphicFramePr>
          <p:nvPr>
            <p:extLst/>
          </p:nvPr>
        </p:nvGraphicFramePr>
        <p:xfrm>
          <a:off x="257735" y="1917293"/>
          <a:ext cx="6864627" cy="2994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69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69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69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69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69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694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1694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1694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1694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1694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1694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1694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1694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06132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52129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299485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57735" y="1068210"/>
            <a:ext cx="6864626" cy="714105"/>
            <a:chOff x="1238608" y="1935906"/>
            <a:chExt cx="4441326" cy="409305"/>
          </a:xfrm>
        </p:grpSpPr>
        <p:sp>
          <p:nvSpPr>
            <p:cNvPr id="6" name="Freeform 5"/>
            <p:cNvSpPr/>
            <p:nvPr/>
          </p:nvSpPr>
          <p:spPr>
            <a:xfrm>
              <a:off x="1238608" y="1935906"/>
              <a:ext cx="1021106" cy="409305"/>
            </a:xfrm>
            <a:custGeom>
              <a:avLst/>
              <a:gdLst>
                <a:gd name="connsiteX0" fmla="*/ 0 w 1021106"/>
                <a:gd name="connsiteY0" fmla="*/ 0 h 409305"/>
                <a:gd name="connsiteX1" fmla="*/ 816454 w 1021106"/>
                <a:gd name="connsiteY1" fmla="*/ 0 h 409305"/>
                <a:gd name="connsiteX2" fmla="*/ 1021106 w 1021106"/>
                <a:gd name="connsiteY2" fmla="*/ 204653 h 409305"/>
                <a:gd name="connsiteX3" fmla="*/ 816454 w 1021106"/>
                <a:gd name="connsiteY3" fmla="*/ 409305 h 409305"/>
                <a:gd name="connsiteX4" fmla="*/ 0 w 1021106"/>
                <a:gd name="connsiteY4" fmla="*/ 409305 h 409305"/>
                <a:gd name="connsiteX5" fmla="*/ 204653 w 1021106"/>
                <a:gd name="connsiteY5" fmla="*/ 204653 h 409305"/>
                <a:gd name="connsiteX6" fmla="*/ 0 w 1021106"/>
                <a:gd name="connsiteY6" fmla="*/ 0 h 409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106" h="409305">
                  <a:moveTo>
                    <a:pt x="0" y="0"/>
                  </a:moveTo>
                  <a:lnTo>
                    <a:pt x="816454" y="0"/>
                  </a:lnTo>
                  <a:lnTo>
                    <a:pt x="1021106" y="204653"/>
                  </a:lnTo>
                  <a:lnTo>
                    <a:pt x="816454" y="409305"/>
                  </a:lnTo>
                  <a:lnTo>
                    <a:pt x="0" y="409305"/>
                  </a:lnTo>
                  <a:lnTo>
                    <a:pt x="204653" y="2046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6657" tIns="10668" rIns="215320" bIns="10668" numCol="1" spcCol="1270" anchor="ctr" anchorCtr="0">
              <a:noAutofit/>
            </a:bodyPr>
            <a:lstStyle/>
            <a:p>
              <a:pPr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1" dirty="0">
                  <a:latin typeface="Calibri" panose="020F0502020204030204" pitchFamily="34" charset="0"/>
                </a:rPr>
                <a:t>Planning, </a:t>
              </a:r>
              <a:br>
                <a:rPr lang="en-GB" sz="800" b="1" dirty="0">
                  <a:latin typeface="Calibri" panose="020F0502020204030204" pitchFamily="34" charset="0"/>
                </a:rPr>
              </a:br>
              <a:r>
                <a:rPr lang="en-GB" sz="800" b="1" dirty="0">
                  <a:latin typeface="Calibri" panose="020F0502020204030204" pitchFamily="34" charset="0"/>
                </a:rPr>
                <a:t>Resourcing, </a:t>
              </a:r>
              <a:br>
                <a:rPr lang="en-GB" sz="800" b="1" dirty="0">
                  <a:latin typeface="Calibri" panose="020F0502020204030204" pitchFamily="34" charset="0"/>
                </a:rPr>
              </a:br>
              <a:r>
                <a:rPr lang="en-GB" sz="800" b="1" dirty="0">
                  <a:latin typeface="Calibri" panose="020F0502020204030204" pitchFamily="34" charset="0"/>
                </a:rPr>
                <a:t>&amp; </a:t>
              </a:r>
              <a:br>
                <a:rPr lang="en-GB" sz="800" b="1" dirty="0">
                  <a:latin typeface="Calibri" panose="020F0502020204030204" pitchFamily="34" charset="0"/>
                </a:rPr>
              </a:br>
              <a:r>
                <a:rPr lang="en-GB" sz="800" b="1" dirty="0">
                  <a:latin typeface="Calibri" panose="020F0502020204030204" pitchFamily="34" charset="0"/>
                </a:rPr>
                <a:t>On-boarding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2108930" y="1935906"/>
              <a:ext cx="926713" cy="409305"/>
            </a:xfrm>
            <a:custGeom>
              <a:avLst/>
              <a:gdLst>
                <a:gd name="connsiteX0" fmla="*/ 0 w 926713"/>
                <a:gd name="connsiteY0" fmla="*/ 0 h 409305"/>
                <a:gd name="connsiteX1" fmla="*/ 722061 w 926713"/>
                <a:gd name="connsiteY1" fmla="*/ 0 h 409305"/>
                <a:gd name="connsiteX2" fmla="*/ 926713 w 926713"/>
                <a:gd name="connsiteY2" fmla="*/ 204653 h 409305"/>
                <a:gd name="connsiteX3" fmla="*/ 722061 w 926713"/>
                <a:gd name="connsiteY3" fmla="*/ 409305 h 409305"/>
                <a:gd name="connsiteX4" fmla="*/ 0 w 926713"/>
                <a:gd name="connsiteY4" fmla="*/ 409305 h 409305"/>
                <a:gd name="connsiteX5" fmla="*/ 204653 w 926713"/>
                <a:gd name="connsiteY5" fmla="*/ 204653 h 409305"/>
                <a:gd name="connsiteX6" fmla="*/ 0 w 926713"/>
                <a:gd name="connsiteY6" fmla="*/ 0 h 409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713" h="409305">
                  <a:moveTo>
                    <a:pt x="0" y="0"/>
                  </a:moveTo>
                  <a:lnTo>
                    <a:pt x="722061" y="0"/>
                  </a:lnTo>
                  <a:lnTo>
                    <a:pt x="926713" y="204653"/>
                  </a:lnTo>
                  <a:lnTo>
                    <a:pt x="722061" y="409305"/>
                  </a:lnTo>
                  <a:lnTo>
                    <a:pt x="0" y="409305"/>
                  </a:lnTo>
                  <a:lnTo>
                    <a:pt x="204653" y="2046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6657" tIns="10668" rIns="215320" bIns="10668" numCol="1" spcCol="1270" anchor="ctr" anchorCtr="0">
              <a:noAutofit/>
            </a:bodyPr>
            <a:lstStyle/>
            <a:p>
              <a:pPr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1" dirty="0">
                  <a:latin typeface="Calibri" panose="020F0502020204030204" pitchFamily="34" charset="0"/>
                </a:rPr>
                <a:t>Sprint 0: </a:t>
              </a:r>
              <a:br>
                <a:rPr lang="en-GB" sz="800" b="1" dirty="0">
                  <a:latin typeface="Calibri" panose="020F0502020204030204" pitchFamily="34" charset="0"/>
                </a:rPr>
              </a:br>
              <a:r>
                <a:rPr lang="en-GB" sz="800" b="1" dirty="0">
                  <a:latin typeface="Calibri" panose="020F0502020204030204" pitchFamily="34" charset="0"/>
                </a:rPr>
                <a:t>Foundational Readiness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2897094" y="1935906"/>
              <a:ext cx="1010876" cy="409305"/>
            </a:xfrm>
            <a:custGeom>
              <a:avLst/>
              <a:gdLst>
                <a:gd name="connsiteX0" fmla="*/ 0 w 1010876"/>
                <a:gd name="connsiteY0" fmla="*/ 0 h 409305"/>
                <a:gd name="connsiteX1" fmla="*/ 806224 w 1010876"/>
                <a:gd name="connsiteY1" fmla="*/ 0 h 409305"/>
                <a:gd name="connsiteX2" fmla="*/ 1010876 w 1010876"/>
                <a:gd name="connsiteY2" fmla="*/ 204653 h 409305"/>
                <a:gd name="connsiteX3" fmla="*/ 806224 w 1010876"/>
                <a:gd name="connsiteY3" fmla="*/ 409305 h 409305"/>
                <a:gd name="connsiteX4" fmla="*/ 0 w 1010876"/>
                <a:gd name="connsiteY4" fmla="*/ 409305 h 409305"/>
                <a:gd name="connsiteX5" fmla="*/ 204653 w 1010876"/>
                <a:gd name="connsiteY5" fmla="*/ 204653 h 409305"/>
                <a:gd name="connsiteX6" fmla="*/ 0 w 1010876"/>
                <a:gd name="connsiteY6" fmla="*/ 0 h 409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0876" h="409305">
                  <a:moveTo>
                    <a:pt x="0" y="0"/>
                  </a:moveTo>
                  <a:lnTo>
                    <a:pt x="806224" y="0"/>
                  </a:lnTo>
                  <a:lnTo>
                    <a:pt x="1010876" y="204653"/>
                  </a:lnTo>
                  <a:lnTo>
                    <a:pt x="806224" y="409305"/>
                  </a:lnTo>
                  <a:lnTo>
                    <a:pt x="0" y="409305"/>
                  </a:lnTo>
                  <a:lnTo>
                    <a:pt x="204653" y="2046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6657" tIns="10668" rIns="215320" bIns="10668" numCol="1" spcCol="1270" anchor="ctr" anchorCtr="0">
              <a:noAutofit/>
            </a:bodyPr>
            <a:lstStyle/>
            <a:p>
              <a:pPr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1" dirty="0">
                  <a:latin typeface="Calibri" panose="020F0502020204030204" pitchFamily="34" charset="0"/>
                </a:rPr>
                <a:t>Sprint 1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774121" y="1935906"/>
              <a:ext cx="1015969" cy="409305"/>
            </a:xfrm>
            <a:custGeom>
              <a:avLst/>
              <a:gdLst>
                <a:gd name="connsiteX0" fmla="*/ 0 w 1015969"/>
                <a:gd name="connsiteY0" fmla="*/ 0 h 409305"/>
                <a:gd name="connsiteX1" fmla="*/ 811317 w 1015969"/>
                <a:gd name="connsiteY1" fmla="*/ 0 h 409305"/>
                <a:gd name="connsiteX2" fmla="*/ 1015969 w 1015969"/>
                <a:gd name="connsiteY2" fmla="*/ 204653 h 409305"/>
                <a:gd name="connsiteX3" fmla="*/ 811317 w 1015969"/>
                <a:gd name="connsiteY3" fmla="*/ 409305 h 409305"/>
                <a:gd name="connsiteX4" fmla="*/ 0 w 1015969"/>
                <a:gd name="connsiteY4" fmla="*/ 409305 h 409305"/>
                <a:gd name="connsiteX5" fmla="*/ 204653 w 1015969"/>
                <a:gd name="connsiteY5" fmla="*/ 204653 h 409305"/>
                <a:gd name="connsiteX6" fmla="*/ 0 w 1015969"/>
                <a:gd name="connsiteY6" fmla="*/ 0 h 409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5969" h="409305">
                  <a:moveTo>
                    <a:pt x="0" y="0"/>
                  </a:moveTo>
                  <a:lnTo>
                    <a:pt x="811317" y="0"/>
                  </a:lnTo>
                  <a:lnTo>
                    <a:pt x="1015969" y="204653"/>
                  </a:lnTo>
                  <a:lnTo>
                    <a:pt x="811317" y="409305"/>
                  </a:lnTo>
                  <a:lnTo>
                    <a:pt x="0" y="409305"/>
                  </a:lnTo>
                  <a:lnTo>
                    <a:pt x="204653" y="2046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6657" tIns="10668" rIns="215320" bIns="10668" numCol="1" spcCol="1270" anchor="ctr" anchorCtr="0">
              <a:noAutofit/>
            </a:bodyPr>
            <a:lstStyle/>
            <a:p>
              <a:pPr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1" dirty="0">
                  <a:latin typeface="Calibri" panose="020F0502020204030204" pitchFamily="34" charset="0"/>
                </a:rPr>
                <a:t>Sprint 2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653637" y="1935906"/>
              <a:ext cx="1026297" cy="409305"/>
            </a:xfrm>
            <a:custGeom>
              <a:avLst/>
              <a:gdLst>
                <a:gd name="connsiteX0" fmla="*/ 0 w 1026297"/>
                <a:gd name="connsiteY0" fmla="*/ 0 h 409305"/>
                <a:gd name="connsiteX1" fmla="*/ 821645 w 1026297"/>
                <a:gd name="connsiteY1" fmla="*/ 0 h 409305"/>
                <a:gd name="connsiteX2" fmla="*/ 1026297 w 1026297"/>
                <a:gd name="connsiteY2" fmla="*/ 204653 h 409305"/>
                <a:gd name="connsiteX3" fmla="*/ 821645 w 1026297"/>
                <a:gd name="connsiteY3" fmla="*/ 409305 h 409305"/>
                <a:gd name="connsiteX4" fmla="*/ 0 w 1026297"/>
                <a:gd name="connsiteY4" fmla="*/ 409305 h 409305"/>
                <a:gd name="connsiteX5" fmla="*/ 204653 w 1026297"/>
                <a:gd name="connsiteY5" fmla="*/ 204653 h 409305"/>
                <a:gd name="connsiteX6" fmla="*/ 0 w 1026297"/>
                <a:gd name="connsiteY6" fmla="*/ 0 h 409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297" h="409305">
                  <a:moveTo>
                    <a:pt x="0" y="0"/>
                  </a:moveTo>
                  <a:lnTo>
                    <a:pt x="821645" y="0"/>
                  </a:lnTo>
                  <a:lnTo>
                    <a:pt x="1026297" y="204653"/>
                  </a:lnTo>
                  <a:lnTo>
                    <a:pt x="821645" y="409305"/>
                  </a:lnTo>
                  <a:lnTo>
                    <a:pt x="0" y="409305"/>
                  </a:lnTo>
                  <a:lnTo>
                    <a:pt x="204653" y="2046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6657" tIns="10668" rIns="215320" bIns="10668" numCol="1" spcCol="1270" anchor="ctr" anchorCtr="0">
              <a:noAutofit/>
            </a:bodyPr>
            <a:lstStyle/>
            <a:p>
              <a:pPr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1" dirty="0">
                  <a:latin typeface="Calibri" panose="020F0502020204030204" pitchFamily="34" charset="0"/>
                </a:rPr>
                <a:t>Sprint </a:t>
              </a:r>
              <a:r>
                <a:rPr lang="en-GB" sz="800" b="1" i="1" dirty="0">
                  <a:latin typeface="Calibri" panose="020F0502020204030204" pitchFamily="34" charset="0"/>
                </a:rPr>
                <a:t>n</a:t>
              </a:r>
              <a:endParaRPr lang="en-GB" sz="8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60" name="Pentagon 59"/>
          <p:cNvSpPr/>
          <p:nvPr/>
        </p:nvSpPr>
        <p:spPr>
          <a:xfrm>
            <a:off x="4394871" y="3378132"/>
            <a:ext cx="2623992" cy="444094"/>
          </a:xfrm>
          <a:prstGeom prst="homePlate">
            <a:avLst/>
          </a:prstGeom>
          <a:solidFill>
            <a:srgbClr val="7030A0">
              <a:alpha val="7500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</a:rPr>
              <a:t>Develop, Test  and Deploy additional prioritized microservices</a:t>
            </a:r>
            <a:endParaRPr lang="en-GB" sz="11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Pentagon 23"/>
          <p:cNvSpPr/>
          <p:nvPr/>
        </p:nvSpPr>
        <p:spPr>
          <a:xfrm>
            <a:off x="443825" y="3586698"/>
            <a:ext cx="1159102" cy="407609"/>
          </a:xfrm>
          <a:prstGeom prst="homePlate">
            <a:avLst/>
          </a:prstGeom>
          <a:solidFill>
            <a:srgbClr val="7030A0">
              <a:alpha val="7500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</a:rPr>
              <a:t>Prep &amp; Validate Environment</a:t>
            </a:r>
            <a:endParaRPr lang="en-GB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Pentagon 24"/>
          <p:cNvSpPr/>
          <p:nvPr/>
        </p:nvSpPr>
        <p:spPr>
          <a:xfrm>
            <a:off x="3035278" y="3396375"/>
            <a:ext cx="1308326" cy="407609"/>
          </a:xfrm>
          <a:prstGeom prst="homePlate">
            <a:avLst/>
          </a:prstGeom>
          <a:solidFill>
            <a:srgbClr val="7030A0">
              <a:alpha val="7500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</a:rPr>
              <a:t>First Microservice</a:t>
            </a:r>
            <a:endParaRPr lang="en-GB" sz="11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42501" y="5071050"/>
            <a:ext cx="58101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4-5 sprints (3 week iterations)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Time &amp; Material staffing model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UST Global will staff positions based on GE’s needs – can ramp up additional capacity as required</a:t>
            </a:r>
            <a:endParaRPr lang="en-US" sz="1400" dirty="0"/>
          </a:p>
        </p:txBody>
      </p:sp>
      <p:sp>
        <p:nvSpPr>
          <p:cNvPr id="27" name="Pentagon 26"/>
          <p:cNvSpPr/>
          <p:nvPr/>
        </p:nvSpPr>
        <p:spPr>
          <a:xfrm>
            <a:off x="443825" y="3094686"/>
            <a:ext cx="1159102" cy="407609"/>
          </a:xfrm>
          <a:prstGeom prst="homePlate">
            <a:avLst/>
          </a:prstGeom>
          <a:solidFill>
            <a:srgbClr val="7030A0">
              <a:alpha val="7500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</a:rPr>
              <a:t>Agile team tools setup</a:t>
            </a:r>
            <a:endParaRPr lang="en-GB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Pentagon 29"/>
          <p:cNvSpPr/>
          <p:nvPr/>
        </p:nvSpPr>
        <p:spPr>
          <a:xfrm>
            <a:off x="1672644" y="2914388"/>
            <a:ext cx="1307321" cy="407609"/>
          </a:xfrm>
          <a:prstGeom prst="homePlate">
            <a:avLst/>
          </a:prstGeom>
          <a:solidFill>
            <a:srgbClr val="7030A0">
              <a:alpha val="7500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</a:rPr>
              <a:t>Sprint Planning, Backlog Grooming</a:t>
            </a:r>
            <a:endParaRPr lang="en-GB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Pentagon 31"/>
          <p:cNvSpPr/>
          <p:nvPr/>
        </p:nvSpPr>
        <p:spPr>
          <a:xfrm>
            <a:off x="443825" y="1968602"/>
            <a:ext cx="1159102" cy="478639"/>
          </a:xfrm>
          <a:prstGeom prst="homePlate">
            <a:avLst/>
          </a:prstGeom>
          <a:solidFill>
            <a:srgbClr val="7030A0">
              <a:alpha val="7500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</a:rPr>
              <a:t>Identify and Onboard Team Members</a:t>
            </a:r>
            <a:endParaRPr lang="en-GB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Pentagon 32"/>
          <p:cNvSpPr/>
          <p:nvPr/>
        </p:nvSpPr>
        <p:spPr>
          <a:xfrm>
            <a:off x="443825" y="2531644"/>
            <a:ext cx="1159102" cy="478639"/>
          </a:xfrm>
          <a:prstGeom prst="homePlate">
            <a:avLst/>
          </a:prstGeom>
          <a:solidFill>
            <a:srgbClr val="7030A0">
              <a:alpha val="7500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</a:rPr>
              <a:t>Access to Systems and Tools</a:t>
            </a:r>
            <a:endParaRPr lang="en-GB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Pentagon 33"/>
          <p:cNvSpPr/>
          <p:nvPr/>
        </p:nvSpPr>
        <p:spPr>
          <a:xfrm>
            <a:off x="1672643" y="3829121"/>
            <a:ext cx="1528823" cy="546800"/>
          </a:xfrm>
          <a:prstGeom prst="homePlate">
            <a:avLst/>
          </a:prstGeom>
          <a:solidFill>
            <a:srgbClr val="7030A0">
              <a:alpha val="7500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</a:rPr>
              <a:t>Team indoctrination – best practices and principles</a:t>
            </a:r>
            <a:endParaRPr lang="en-GB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Pentagon 34"/>
          <p:cNvSpPr/>
          <p:nvPr/>
        </p:nvSpPr>
        <p:spPr>
          <a:xfrm>
            <a:off x="1672643" y="3371755"/>
            <a:ext cx="1307321" cy="407609"/>
          </a:xfrm>
          <a:prstGeom prst="homePlate">
            <a:avLst/>
          </a:prstGeom>
          <a:solidFill>
            <a:srgbClr val="7030A0">
              <a:alpha val="7500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</a:rPr>
              <a:t>Analysis &amp; Design for Early Sprints</a:t>
            </a:r>
            <a:endParaRPr lang="en-GB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Pentagon 35"/>
          <p:cNvSpPr/>
          <p:nvPr/>
        </p:nvSpPr>
        <p:spPr>
          <a:xfrm>
            <a:off x="1680360" y="1999654"/>
            <a:ext cx="1159102" cy="407609"/>
          </a:xfrm>
          <a:prstGeom prst="homePlate">
            <a:avLst/>
          </a:prstGeom>
          <a:solidFill>
            <a:srgbClr val="7030A0">
              <a:alpha val="7500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</a:rPr>
              <a:t>Microservices Reference Arch</a:t>
            </a:r>
            <a:endParaRPr lang="en-GB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Pentagon 36"/>
          <p:cNvSpPr/>
          <p:nvPr/>
        </p:nvSpPr>
        <p:spPr>
          <a:xfrm>
            <a:off x="1680361" y="2457021"/>
            <a:ext cx="1299603" cy="407609"/>
          </a:xfrm>
          <a:prstGeom prst="homePlate">
            <a:avLst/>
          </a:prstGeom>
          <a:solidFill>
            <a:srgbClr val="7030A0">
              <a:alpha val="7500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</a:rPr>
              <a:t>Microservices Frameworks &amp; Tools Setup </a:t>
            </a:r>
            <a:endParaRPr lang="en-GB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035279" y="3822227"/>
            <a:ext cx="3983585" cy="936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2163" y="4434818"/>
            <a:ext cx="191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Increasing velocity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508000" y="268929"/>
            <a:ext cx="11249152" cy="53035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Roadmap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77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8933"/>
            <a:ext cx="11249152" cy="530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Foundational Readiness Activities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36171" y="943216"/>
          <a:ext cx="12086016" cy="57402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0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356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250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Define Microservices Architecture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Architecture Repository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Development Standards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Tools &amp; Frameworks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Performance Architecture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Security Architecture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Testing Architecture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CI/CD Architecture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Operational Architecture</a:t>
                      </a:r>
                    </a:p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Create Microservices Reference Implementation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Frameworks &amp; Tools Integration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Essential Configuration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Code Templates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Patterns &amp; Practices</a:t>
                      </a:r>
                    </a:p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Recommend CI/CD/DevOps for Microservices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</a:pPr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Environment setup and configuration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</a:pPr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SCM infrastructure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</a:pPr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CI/CD toolchain &amp; pipelines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</a:pPr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Build/deployment automation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</a:pPr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DevOps toolchain &amp; pipeline</a:t>
                      </a:r>
                      <a:endParaRPr lang="en-US" sz="1600" b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Establish Quality Management Foundation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Unit Testing Tools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Integration Testing Tools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E2E Testing Tools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Code Quality Management Tools</a:t>
                      </a:r>
                    </a:p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Implementation Team Readiness &amp; Ramp-up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Indoctrination on Microservices Frameworks, Tools, Process &amp; Methodology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Agile team tools setup (JIRA, Confluence)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</a:pPr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High Level Sprint Planning, Backlog grooming, Sprint Dashboard creation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</a:pPr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Requirements/Acceptance Criteria definition &amp; refinement for early sprints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</a:pPr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High Level Analysis, Design, and Test Planning for early sprints</a:t>
                      </a:r>
                      <a:endParaRPr lang="en-US" sz="1600" b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757136" y="5338025"/>
            <a:ext cx="4477155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GB" sz="1600" b="1" dirty="0"/>
              <a:t>UST will create a Cookbook (instructional manual, lessons learned), to be leveraged and updated during the implementation of additional microservices in later phases.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25866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305"/>
            <a:ext cx="11279717" cy="575081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Team Structure by Roles and Skill Sets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163189"/>
              </p:ext>
            </p:extLst>
          </p:nvPr>
        </p:nvGraphicFramePr>
        <p:xfrm>
          <a:off x="140677" y="914399"/>
          <a:ext cx="11904786" cy="569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960">
                  <a:extLst>
                    <a:ext uri="{9D8B030D-6E8A-4147-A177-3AD203B41FA5}">
                      <a16:colId xmlns:a16="http://schemas.microsoft.com/office/drawing/2014/main" xmlns="" val="575166441"/>
                    </a:ext>
                  </a:extLst>
                </a:gridCol>
                <a:gridCol w="2621565">
                  <a:extLst>
                    <a:ext uri="{9D8B030D-6E8A-4147-A177-3AD203B41FA5}">
                      <a16:colId xmlns:a16="http://schemas.microsoft.com/office/drawing/2014/main" xmlns="" val="1492189147"/>
                    </a:ext>
                  </a:extLst>
                </a:gridCol>
                <a:gridCol w="8044261">
                  <a:extLst>
                    <a:ext uri="{9D8B030D-6E8A-4147-A177-3AD203B41FA5}">
                      <a16:colId xmlns:a16="http://schemas.microsoft.com/office/drawing/2014/main" xmlns="" val="684733766"/>
                    </a:ext>
                  </a:extLst>
                </a:gridCol>
              </a:tblGrid>
              <a:tr h="37233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Role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881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Responsibilities and Locations</a:t>
                      </a:r>
                    </a:p>
                  </a:txBody>
                  <a:tcPr>
                    <a:solidFill>
                      <a:srgbClr val="5881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Skill Sets and Experience</a:t>
                      </a:r>
                    </a:p>
                  </a:txBody>
                  <a:tcPr>
                    <a:solidFill>
                      <a:srgbClr val="588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8971401"/>
                  </a:ext>
                </a:extLst>
              </a:tr>
              <a:tr h="20937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Microservices Architect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Responsibilities:</a:t>
                      </a: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Cloud, Microservices, and Java design and development best practices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Subject Matter Expertise in Microservices development and deployment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Resource On-Site supported additionally from UST Cloud Architecture practices</a:t>
                      </a:r>
                      <a:endParaRPr lang="en-US" sz="1200" dirty="0">
                        <a:solidFill>
                          <a:srgbClr val="5881D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role – master of everything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minimum 10 years of IT experience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Foundry expertise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Expert level at Bounded Contexts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Expert level Java EE. Java EE certification preferred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familiar with Python, PHP, HTML5, and AngularJS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Expert level at modern software paradigm, e.g., single page applications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solid understanding of 12 factor principle and self-contained systems (SCS)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Expert level DevOps Automation - automate continuous integration and enable continuous delivery - build/deployment automation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 development reusable frameworks, components, and templates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 recognize the structural and behavior patterns and have the judgment to apply the appropriate solution patterns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competent in agile development and team tools setup and configurations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requirements/Acceptance Criteria definition &amp; refinement for early sprints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development tools, standards, and guidelines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Setup tools, assets, APIs repositories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great communication skills to all levels of stakeholders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7118147"/>
                  </a:ext>
                </a:extLst>
              </a:tr>
              <a:tr h="13710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Technical Product Owner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Responsibilities: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planning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Manages and coordinates the backlog and implementation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Story elaboration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Location:</a:t>
                      </a: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Resource On-Site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8-10 years IT experience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expert level knowledge of agile development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experience with Cloud Foundry, Java EE, DevOps, CI/CD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familiar with Python, PHP, HTML5, and AngularJS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 team builder,</a:t>
                      </a: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 enabler, and conflict competent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possess organizational dynamics awareness and be able to tackle challenging incidents gracefully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requirements/Acceptance Criteria definitions &amp; refinements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expert at user story elaborations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great communication skills to all levels of stakeholders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6297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386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305"/>
            <a:ext cx="11279717" cy="575081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Team Structure by Roles and Skill Sets </a:t>
            </a:r>
            <a:r>
              <a:rPr lang="en-US" sz="2400" dirty="0">
                <a:solidFill>
                  <a:schemeClr val="bg1"/>
                </a:solidFill>
              </a:rPr>
              <a:t>(cont’d)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126390"/>
              </p:ext>
            </p:extLst>
          </p:nvPr>
        </p:nvGraphicFramePr>
        <p:xfrm>
          <a:off x="140677" y="914399"/>
          <a:ext cx="11904786" cy="579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960">
                  <a:extLst>
                    <a:ext uri="{9D8B030D-6E8A-4147-A177-3AD203B41FA5}">
                      <a16:colId xmlns:a16="http://schemas.microsoft.com/office/drawing/2014/main" xmlns="" val="575166441"/>
                    </a:ext>
                  </a:extLst>
                </a:gridCol>
                <a:gridCol w="2621565">
                  <a:extLst>
                    <a:ext uri="{9D8B030D-6E8A-4147-A177-3AD203B41FA5}">
                      <a16:colId xmlns:a16="http://schemas.microsoft.com/office/drawing/2014/main" xmlns="" val="1492189147"/>
                    </a:ext>
                  </a:extLst>
                </a:gridCol>
                <a:gridCol w="8044261">
                  <a:extLst>
                    <a:ext uri="{9D8B030D-6E8A-4147-A177-3AD203B41FA5}">
                      <a16:colId xmlns:a16="http://schemas.microsoft.com/office/drawing/2014/main" xmlns="" val="684733766"/>
                    </a:ext>
                  </a:extLst>
                </a:gridCol>
              </a:tblGrid>
              <a:tr h="37233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Role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881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Responsibilities and Locations</a:t>
                      </a:r>
                    </a:p>
                  </a:txBody>
                  <a:tcPr>
                    <a:solidFill>
                      <a:srgbClr val="5881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Skill Sets and Experience</a:t>
                      </a:r>
                    </a:p>
                  </a:txBody>
                  <a:tcPr>
                    <a:solidFill>
                      <a:srgbClr val="588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8971401"/>
                  </a:ext>
                </a:extLst>
              </a:tr>
              <a:tr h="20937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 Engineers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Responsibilities: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defined Microservices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test developed Microservices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QA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Software Development Engineers On-site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5881D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6-8 years IT experience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experience agile development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experience with Cloud Foundry, Java EE, DevOps, CI/CD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familiar with Python, PHP, HTML5, and AngularJS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a good understanding what are microservices, what problems do they solve, and what are the challenges with them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 understand requirements and be able to deliver code consistent with requirements,</a:t>
                      </a: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architecture, development standards and guidelines</a:t>
                      </a: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competent in  automated unit testing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 team player – willing to learn, teach, and share.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enthusiastic and willing to jump out of comfort 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7118147"/>
                  </a:ext>
                </a:extLst>
              </a:tr>
              <a:tr h="13710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SDETS(QA Software Dev Engineers in Test)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Responsibilities: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 test of Microservices in sprint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Non-functional test of epic product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SDETS On-site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6-8 years IT experience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some level of Software</a:t>
                      </a: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Dev Engineer </a:t>
                      </a: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skills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 validate software against specifications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 setup test environment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 setup configurations for various environments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 create and execute test scripts against specifications and produce results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self-starter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6297127"/>
                  </a:ext>
                </a:extLst>
              </a:tr>
              <a:tr h="3723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Infra Hands-on Architect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Responsibilities: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Setting up compute</a:t>
                      </a: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instances</a:t>
                      </a:r>
                      <a:endParaRPr lang="en-US" sz="1200" b="0" kern="1200" dirty="0">
                        <a:solidFill>
                          <a:srgbClr val="5881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Setting connectivity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Setup</a:t>
                      </a: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fence, transaction, and data security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Setup audits, logging, monitoring and dashboards</a:t>
                      </a:r>
                      <a:endParaRPr lang="en-US" sz="1200" b="0" kern="1200" dirty="0">
                        <a:solidFill>
                          <a:srgbClr val="5881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Cloud</a:t>
                      </a: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Architect </a:t>
                      </a: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On-site</a:t>
                      </a:r>
                      <a:endParaRPr lang="en-US" sz="1200" dirty="0">
                        <a:solidFill>
                          <a:srgbClr val="5881D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6-8 years cloud infrastructure experience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</a:t>
                      </a: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grasp the big picture quickly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 point out missing pieces, make recommendations, and be able to accept the ultimate decisions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good communication skills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 team player – willing to learn, teach, and share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enthusiastic and willing to jump out of comfort zone</a:t>
                      </a:r>
                    </a:p>
                    <a:p>
                      <a:pPr marL="0" lv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lv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200" b="0" i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 in fulltime capacity only up to the first 3 sprints</a:t>
                      </a:r>
                      <a:r>
                        <a:rPr lang="en-US" sz="1200" b="0" i="1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can be scaled back to 50% beyond that.</a:t>
                      </a:r>
                      <a:endParaRPr lang="en-US" sz="1200" b="0" kern="1200" dirty="0">
                        <a:solidFill>
                          <a:srgbClr val="5881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631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511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graphicFrame>
        <p:nvGraphicFramePr>
          <p:cNvPr id="6" name="Group 107"/>
          <p:cNvGraphicFramePr>
            <a:graphicFrameLocks noGrp="1"/>
          </p:cNvGraphicFramePr>
          <p:nvPr>
            <p:extLst/>
          </p:nvPr>
        </p:nvGraphicFramePr>
        <p:xfrm>
          <a:off x="1828800" y="998117"/>
          <a:ext cx="8529576" cy="3486973"/>
        </p:xfrm>
        <a:graphic>
          <a:graphicData uri="http://schemas.openxmlformats.org/drawingml/2006/table">
            <a:tbl>
              <a:tblPr/>
              <a:tblGrid>
                <a:gridCol w="25953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907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433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685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GE Microservices Proposal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6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Roles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Labor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64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Weekly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2286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(1 Architect, 1 Technical Lead/Product Owner, 4 Software Dev Engineers, 2 SDETS)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$ 18,200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64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16 Weeks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2286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(1 Architect, 1 Technical Lead/Product Owner, 4 Software Dev Engineers, 2 SDETS)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$291,200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5922590"/>
                  </a:ext>
                </a:extLst>
              </a:tr>
              <a:tr h="11707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* Not including travel expenses which will be billed at actuals.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54168"/>
            <a:ext cx="8436864" cy="530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Commercials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28800" y="4456547"/>
          <a:ext cx="8529576" cy="1584255"/>
        </p:xfrm>
        <a:graphic>
          <a:graphicData uri="http://schemas.openxmlformats.org/drawingml/2006/table">
            <a:tbl>
              <a:tblPr/>
              <a:tblGrid>
                <a:gridCol w="2595382">
                  <a:extLst>
                    <a:ext uri="{9D8B030D-6E8A-4147-A177-3AD203B41FA5}">
                      <a16:colId xmlns:a16="http://schemas.microsoft.com/office/drawing/2014/main" xmlns="" val="3881723811"/>
                    </a:ext>
                  </a:extLst>
                </a:gridCol>
                <a:gridCol w="3290796">
                  <a:extLst>
                    <a:ext uri="{9D8B030D-6E8A-4147-A177-3AD203B41FA5}">
                      <a16:colId xmlns:a16="http://schemas.microsoft.com/office/drawing/2014/main" xmlns="" val="3001858696"/>
                    </a:ext>
                  </a:extLst>
                </a:gridCol>
                <a:gridCol w="2643398">
                  <a:extLst>
                    <a:ext uri="{9D8B030D-6E8A-4147-A177-3AD203B41FA5}">
                      <a16:colId xmlns:a16="http://schemas.microsoft.com/office/drawing/2014/main" xmlns="" val="3457449047"/>
                    </a:ext>
                  </a:extLst>
                </a:gridCol>
              </a:tblGrid>
              <a:tr h="31685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Role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Hourly Rate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4799474"/>
                  </a:ext>
                </a:extLst>
              </a:tr>
              <a:tr h="316851">
                <a:tc gridSpan="2"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Cloud Development Architect – Onsite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$150.00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77884903"/>
                  </a:ext>
                </a:extLst>
              </a:tr>
              <a:tr h="316851">
                <a:tc gridSpan="2"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Technical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Lead/Product Owner – Onsite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$115.00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16165981"/>
                  </a:ext>
                </a:extLst>
              </a:tr>
              <a:tr h="316851">
                <a:tc gridSpan="2"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Software Dev Engineers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–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Onsite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$95.00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426477"/>
                  </a:ext>
                </a:extLst>
              </a:tr>
              <a:tr h="316851">
                <a:tc gridSpan="2"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SDETS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- Onsite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$95.00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70030198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249326" y="1690577"/>
            <a:ext cx="9942510" cy="17437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PLACEHOLDER: DO NOT USE</a:t>
            </a:r>
          </a:p>
        </p:txBody>
      </p:sp>
    </p:spTree>
    <p:extLst>
      <p:ext uri="{BB962C8B-B14F-4D97-AF65-F5344CB8AC3E}">
        <p14:creationId xmlns:p14="http://schemas.microsoft.com/office/powerpoint/2010/main" val="3202987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127221" y="3821596"/>
            <a:ext cx="11107972" cy="2825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9214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87284" y="1625851"/>
            <a:ext cx="8857886" cy="533400"/>
          </a:xfrm>
        </p:spPr>
        <p:txBody>
          <a:bodyPr/>
          <a:lstStyle/>
          <a:p>
            <a:r>
              <a:rPr lang="en-US" dirty="0"/>
              <a:t>Appendices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974" y="113125"/>
            <a:ext cx="1655206" cy="164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26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1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18930" y="101448"/>
            <a:ext cx="8436864" cy="5303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Context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3941086" y="1230718"/>
            <a:ext cx="4067741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InSight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functionality exposed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through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secure, scalable APIs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Leverage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GE’s significant investments in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Predix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Streamline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subscription management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chargeback &amp; billing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processes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1086" y="86138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Opportunities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191" y="1239395"/>
            <a:ext cx="41999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Closed system, can’t currently: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Expose functionality 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InSight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to non-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InSight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customers and developers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Monetize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InSight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functionality (API management, subscription management, chargeback &amp; billing)</a:t>
            </a:r>
          </a:p>
          <a:p>
            <a:pPr marL="342900" lvl="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InSight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VM footprint: 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High costs of infrastructure: ~90 servers 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InSight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today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High costs operations &amp; maintenance </a:t>
            </a:r>
          </a:p>
          <a:p>
            <a:pPr marL="1257300" lvl="2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Licenses</a:t>
            </a:r>
          </a:p>
          <a:p>
            <a:pPr marL="1257300" lvl="2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Upgrades</a:t>
            </a:r>
          </a:p>
          <a:p>
            <a:pPr marL="1257300" lvl="2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Patching &amp; hardening</a:t>
            </a:r>
          </a:p>
          <a:p>
            <a:pPr marL="1257300" lvl="2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Operations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Spanning at least 3 GE data centers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91" y="870063"/>
            <a:ext cx="108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Problems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0282" y="1168405"/>
            <a:ext cx="388171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Reduced infrastructure costs by leveraging cloud computing economies of scale of cloud (AWS IaaS and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Predix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Paas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Reduced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exposure to operational risks, such as downtime, misconfiguration, and performance &amp; scaling challenges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Capital freed up 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deliver more business value to GE’s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customers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baseline="30000" dirty="0">
                <a:solidFill>
                  <a:schemeClr val="accent1">
                    <a:lumMod val="75000"/>
                  </a:schemeClr>
                </a:solidFill>
              </a:rPr>
              <a:t>rd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parties and developers can leverage the power of GE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InSight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platform to rapidly create of new and innovative solutions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Subscription model and chargeback  capabilities allow GE to charge for functionality that today is bundled or cannot be monetized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63643" y="827715"/>
            <a:ext cx="96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Benefits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19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15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54168"/>
            <a:ext cx="8436864" cy="530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Indicative Client Case Studies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12" name="Diagram 11"/>
          <p:cNvGraphicFramePr/>
          <p:nvPr>
            <p:extLst/>
          </p:nvPr>
        </p:nvGraphicFramePr>
        <p:xfrm>
          <a:off x="1603487" y="1100279"/>
          <a:ext cx="8902281" cy="4843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839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1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18930" y="101448"/>
            <a:ext cx="8436864" cy="5303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Migration Challenges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336171" y="1789842"/>
            <a:ext cx="5425887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Clr>
                <a:srgbClr val="5881DD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Security concerns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Clr>
                <a:srgbClr val="5881DD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Endpoint security</a:t>
            </a:r>
          </a:p>
          <a:p>
            <a:pPr marL="800100" lvl="1" indent="-342900">
              <a:buClr>
                <a:srgbClr val="5881DD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Multi-tenancy</a:t>
            </a:r>
          </a:p>
          <a:p>
            <a:pPr marL="342900" lvl="0" indent="-342900">
              <a:buClr>
                <a:srgbClr val="5881DD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Paradigm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shift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brings additional challenges that need to understood and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mitigated/managed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Clr>
                <a:srgbClr val="5881DD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Requires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Clr>
                <a:srgbClr val="5881DD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New tools</a:t>
            </a:r>
          </a:p>
          <a:p>
            <a:pPr marL="800100" lvl="1" indent="-342900">
              <a:buClr>
                <a:srgbClr val="5881DD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New governance model</a:t>
            </a:r>
          </a:p>
          <a:p>
            <a:pPr marL="800100" lvl="1" indent="-342900">
              <a:buClr>
                <a:srgbClr val="5881DD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New skills</a:t>
            </a:r>
          </a:p>
          <a:p>
            <a:pPr marL="800100" lvl="1" indent="-342900">
              <a:buClr>
                <a:srgbClr val="5881DD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New operations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experience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lvl="0" indent="-342900">
              <a:buClr>
                <a:srgbClr val="5881DD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5822576" y="1789842"/>
            <a:ext cx="6138584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Predix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is a new platform within GE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Not fully mature yet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Some functionality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 Beta or not available yet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CI/CD capabilities (Jenkins etc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Workflow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Documentation and training still maturing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Architecture is significantly different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icroservices in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Predix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vs traditional Web architecture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Differences in security architecture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Large number of “moving parts” and frameworks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Cost vs. benefit of recreating existing functionality on new architecture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Cost of storing large amounts of data points in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Predix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vs. existing solution or vs. public cloud (e.g. AWS)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171" y="1371512"/>
            <a:ext cx="244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Public Cloud Challenges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62058" y="1396011"/>
            <a:ext cx="186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Predix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Challenges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06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1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18930" y="101448"/>
            <a:ext cx="8436864" cy="5303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Solution Approach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8659368" y="1463040"/>
            <a:ext cx="3361384" cy="366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524000" y="1066797"/>
            <a:ext cx="7989651" cy="22701"/>
          </a:xfrm>
          <a:prstGeom prst="line">
            <a:avLst/>
          </a:prstGeom>
          <a:ln w="19050">
            <a:solidFill>
              <a:srgbClr val="5881DD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6"/>
          <p:cNvSpPr txBox="1"/>
          <p:nvPr/>
        </p:nvSpPr>
        <p:spPr>
          <a:xfrm>
            <a:off x="235324" y="1122848"/>
            <a:ext cx="8901952" cy="38010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Define and implement a best-practices based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approach 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repeatable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model for rapid delivery of microservices in preparation for migrating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InSight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onto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Predix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Identify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 prioritize a set of microservices from the current functionality in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InSight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Execute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 sequence of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development iterations to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deliver the microservices prioritized in the backlog</a:t>
            </a:r>
          </a:p>
          <a:p>
            <a:pPr marL="285750" lvl="1" indent="-28575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UST will leverage its experience and industry best-practices based approach for delivering microservices on Cloud Foundry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133283620"/>
              </p:ext>
            </p:extLst>
          </p:nvPr>
        </p:nvGraphicFramePr>
        <p:xfrm>
          <a:off x="1905000" y="5364399"/>
          <a:ext cx="6096000" cy="1146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824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7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InSight</a:t>
            </a:r>
            <a:r>
              <a:rPr lang="en-US" sz="3200" dirty="0" smtClean="0">
                <a:solidFill>
                  <a:schemeClr val="bg1"/>
                </a:solidFill>
              </a:rPr>
              <a:t> Capabilities Exposed as APIs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9" name="object 4"/>
          <p:cNvSpPr/>
          <p:nvPr/>
        </p:nvSpPr>
        <p:spPr>
          <a:xfrm>
            <a:off x="9341303" y="861386"/>
            <a:ext cx="2837444" cy="5996614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Flowchart: Preparation 3"/>
          <p:cNvSpPr/>
          <p:nvPr/>
        </p:nvSpPr>
        <p:spPr>
          <a:xfrm>
            <a:off x="4242532" y="1498044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5255" y="1952742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Sites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Flowchart: Preparation 42"/>
          <p:cNvSpPr/>
          <p:nvPr/>
        </p:nvSpPr>
        <p:spPr>
          <a:xfrm>
            <a:off x="4242532" y="2557261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68431" y="3011959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Controllers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Flowchart: Preparation 44"/>
          <p:cNvSpPr/>
          <p:nvPr/>
        </p:nvSpPr>
        <p:spPr>
          <a:xfrm>
            <a:off x="4268426" y="4605055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53824" y="5029623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Assets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Flowchart: Preparation 46"/>
          <p:cNvSpPr/>
          <p:nvPr/>
        </p:nvSpPr>
        <p:spPr>
          <a:xfrm>
            <a:off x="4268426" y="5642092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87913" y="6066660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Parameters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Flowchart: Preparation 48"/>
          <p:cNvSpPr/>
          <p:nvPr/>
        </p:nvSpPr>
        <p:spPr>
          <a:xfrm>
            <a:off x="620309" y="1498044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6896" y="1952742"/>
            <a:ext cx="1124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User </a:t>
            </a:r>
            <a:b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Management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Flowchart: Preparation 50"/>
          <p:cNvSpPr/>
          <p:nvPr/>
        </p:nvSpPr>
        <p:spPr>
          <a:xfrm>
            <a:off x="620309" y="2586287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6896" y="3010855"/>
            <a:ext cx="1124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Role </a:t>
            </a:r>
            <a:b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Management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Flowchart: Preparation 52"/>
          <p:cNvSpPr/>
          <p:nvPr/>
        </p:nvSpPr>
        <p:spPr>
          <a:xfrm>
            <a:off x="6808495" y="1426523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03325" y="1881221"/>
            <a:ext cx="867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Analytics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Flowchart: Preparation 56"/>
          <p:cNvSpPr/>
          <p:nvPr/>
        </p:nvSpPr>
        <p:spPr>
          <a:xfrm>
            <a:off x="5496882" y="1500975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77283" y="1955673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Reports</a:t>
            </a:r>
            <a:b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Definition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Flowchart: Preparation 58"/>
          <p:cNvSpPr/>
          <p:nvPr/>
        </p:nvSpPr>
        <p:spPr>
          <a:xfrm>
            <a:off x="1905983" y="1498044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58174" y="1952742"/>
            <a:ext cx="1124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Account </a:t>
            </a:r>
            <a:b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Management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Flowchart: Preparation 60"/>
          <p:cNvSpPr/>
          <p:nvPr/>
        </p:nvSpPr>
        <p:spPr>
          <a:xfrm>
            <a:off x="1891587" y="3596141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58176" y="4036481"/>
            <a:ext cx="1124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Inventory</a:t>
            </a:r>
            <a:b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Management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724887" y="4627276"/>
            <a:ext cx="790601" cy="894780"/>
            <a:chOff x="1341619" y="4439004"/>
            <a:chExt cx="790601" cy="894780"/>
          </a:xfrm>
        </p:grpSpPr>
        <p:sp>
          <p:nvSpPr>
            <p:cNvPr id="63" name="Flowchart: Preparation 62"/>
            <p:cNvSpPr/>
            <p:nvPr/>
          </p:nvSpPr>
          <p:spPr>
            <a:xfrm>
              <a:off x="1508319" y="4439004"/>
              <a:ext cx="457200" cy="457200"/>
            </a:xfrm>
            <a:prstGeom prst="flowChartPreparation">
              <a:avLst/>
            </a:prstGeom>
            <a:solidFill>
              <a:srgbClr val="5881DD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41619" y="4872119"/>
              <a:ext cx="790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Value </a:t>
              </a:r>
              <a:br>
                <a:rPr lang="en-US" sz="1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</a:br>
              <a:r>
                <a:rPr lang="en-US" sz="1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Projects</a:t>
              </a:r>
              <a:endPara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58176" y="5644676"/>
            <a:ext cx="1124027" cy="903885"/>
            <a:chOff x="1174908" y="5456404"/>
            <a:chExt cx="1124027" cy="903885"/>
          </a:xfrm>
        </p:grpSpPr>
        <p:sp>
          <p:nvSpPr>
            <p:cNvPr id="65" name="Flowchart: Preparation 64"/>
            <p:cNvSpPr/>
            <p:nvPr/>
          </p:nvSpPr>
          <p:spPr>
            <a:xfrm>
              <a:off x="1508319" y="5456404"/>
              <a:ext cx="457200" cy="457200"/>
            </a:xfrm>
            <a:prstGeom prst="flowChartPreparation">
              <a:avLst/>
            </a:prstGeom>
            <a:solidFill>
              <a:srgbClr val="5881DD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74908" y="5898624"/>
              <a:ext cx="11240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File </a:t>
              </a:r>
            </a:p>
            <a:p>
              <a:pPr algn="ctr"/>
              <a:r>
                <a:rPr lang="en-US" sz="1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Management</a:t>
              </a:r>
              <a:endPara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57058" y="3272858"/>
            <a:ext cx="689164" cy="731697"/>
            <a:chOff x="2539668" y="1309772"/>
            <a:chExt cx="689164" cy="731697"/>
          </a:xfrm>
        </p:grpSpPr>
        <p:sp>
          <p:nvSpPr>
            <p:cNvPr id="69" name="Flowchart: Preparation 68"/>
            <p:cNvSpPr/>
            <p:nvPr/>
          </p:nvSpPr>
          <p:spPr>
            <a:xfrm>
              <a:off x="2655650" y="1309772"/>
              <a:ext cx="457200" cy="457200"/>
            </a:xfrm>
            <a:prstGeom prst="flowChartPreparation">
              <a:avLst/>
            </a:prstGeom>
            <a:solidFill>
              <a:srgbClr val="5881DD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539668" y="1764470"/>
              <a:ext cx="6891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Trends</a:t>
              </a:r>
              <a:endPara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71" name="Flowchart: Preparation 70"/>
          <p:cNvSpPr/>
          <p:nvPr/>
        </p:nvSpPr>
        <p:spPr>
          <a:xfrm>
            <a:off x="3072538" y="1483628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49119" y="1908196"/>
            <a:ext cx="704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Alarms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Flowchart: Preparation 74"/>
          <p:cNvSpPr/>
          <p:nvPr/>
        </p:nvSpPr>
        <p:spPr>
          <a:xfrm>
            <a:off x="3072538" y="2574167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12062" y="3014507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Comments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Flowchart: Preparation 76"/>
          <p:cNvSpPr/>
          <p:nvPr/>
        </p:nvSpPr>
        <p:spPr>
          <a:xfrm>
            <a:off x="3072538" y="3598578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59163" y="4031693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Annotations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9" name="Flowchart: Preparation 78"/>
          <p:cNvSpPr/>
          <p:nvPr/>
        </p:nvSpPr>
        <p:spPr>
          <a:xfrm>
            <a:off x="3072538" y="4615978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905838" y="5058198"/>
            <a:ext cx="790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Missed </a:t>
            </a:r>
            <a:b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Updates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314872" y="1329377"/>
            <a:ext cx="1054620" cy="2207200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1560395" y="1325307"/>
            <a:ext cx="1170770" cy="5384790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5140167" y="1321181"/>
            <a:ext cx="1248628" cy="4200686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3" name="Flowchart: Preparation 122"/>
          <p:cNvSpPr/>
          <p:nvPr/>
        </p:nvSpPr>
        <p:spPr>
          <a:xfrm>
            <a:off x="5496882" y="2559489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226788" y="2984057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Reports</a:t>
            </a:r>
            <a:b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Generation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Flowchart: Preparation 124"/>
          <p:cNvSpPr/>
          <p:nvPr/>
        </p:nvSpPr>
        <p:spPr>
          <a:xfrm>
            <a:off x="5496882" y="3589815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163469" y="4030155"/>
            <a:ext cx="1124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Reports </a:t>
            </a:r>
            <a:b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Management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Flowchart: Preparation 126"/>
          <p:cNvSpPr/>
          <p:nvPr/>
        </p:nvSpPr>
        <p:spPr>
          <a:xfrm>
            <a:off x="5496882" y="4602874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200339" y="5035989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Reports </a:t>
            </a:r>
            <a:b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Distribution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Flowchart: Preparation 128"/>
          <p:cNvSpPr/>
          <p:nvPr/>
        </p:nvSpPr>
        <p:spPr>
          <a:xfrm>
            <a:off x="1891587" y="2586287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558176" y="3010855"/>
            <a:ext cx="1124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Fleet </a:t>
            </a:r>
            <a:b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Management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6546212" y="1306300"/>
            <a:ext cx="1014943" cy="1089101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631900" y="833771"/>
            <a:ext cx="1730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Sites &amp; Controllers APIs</a:t>
            </a:r>
            <a:endParaRPr lang="en-US" sz="1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3973173" y="4454636"/>
            <a:ext cx="1064507" cy="2076334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137971" y="833771"/>
            <a:ext cx="1068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Reports</a:t>
            </a:r>
            <a:b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APIs</a:t>
            </a:r>
            <a:endParaRPr lang="en-US" sz="1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486218" y="799950"/>
            <a:ext cx="1068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Analytics</a:t>
            </a:r>
            <a:b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APIs</a:t>
            </a:r>
            <a:endParaRPr lang="en-US" sz="1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2816635" y="1306300"/>
            <a:ext cx="1012507" cy="4213563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805448" y="844691"/>
            <a:ext cx="995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Activity</a:t>
            </a:r>
            <a:b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APIs</a:t>
            </a:r>
            <a:endParaRPr lang="en-US" sz="1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1" name="Flowchart: Preparation 170"/>
          <p:cNvSpPr/>
          <p:nvPr/>
        </p:nvSpPr>
        <p:spPr>
          <a:xfrm>
            <a:off x="8014725" y="1411673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721167" y="1866371"/>
            <a:ext cx="1044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Time Series</a:t>
            </a:r>
            <a:b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Data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7740907" y="1279526"/>
            <a:ext cx="1014943" cy="1134881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673458" y="805008"/>
            <a:ext cx="1068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Data </a:t>
            </a:r>
            <a:b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APIs</a:t>
            </a:r>
            <a:endParaRPr lang="en-US" sz="1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6513690" y="3063422"/>
            <a:ext cx="1014943" cy="1089101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430477" y="2524251"/>
            <a:ext cx="1068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Trends API</a:t>
            </a:r>
            <a:endParaRPr lang="en-US" sz="1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3396" y="842347"/>
            <a:ext cx="995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Security</a:t>
            </a: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APIs</a:t>
            </a:r>
            <a:endParaRPr lang="en-US" sz="1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20331" y="813288"/>
            <a:ext cx="995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Account</a:t>
            </a: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APIs</a:t>
            </a:r>
            <a:endParaRPr lang="en-US" sz="1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65164" y="3907368"/>
            <a:ext cx="1068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Assets APIs</a:t>
            </a:r>
            <a:endParaRPr lang="en-US" sz="1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3962617" y="1318859"/>
            <a:ext cx="1064507" cy="2076334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0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78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85105" y="2704362"/>
            <a:ext cx="8810046" cy="3958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chemeClr val="bg1"/>
                </a:solidFill>
              </a:rPr>
              <a:t>InSight</a:t>
            </a:r>
            <a:r>
              <a:rPr lang="en-US" sz="3200" dirty="0">
                <a:solidFill>
                  <a:schemeClr val="bg1"/>
                </a:solidFill>
              </a:rPr>
              <a:t> API Strategy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0307354" y="5007101"/>
            <a:ext cx="1264198" cy="743492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258439" y="3850393"/>
            <a:ext cx="1264198" cy="743492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783225" y="3723317"/>
            <a:ext cx="1306208" cy="780922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710204" y="3281089"/>
            <a:ext cx="2021934" cy="312809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80277" y="4384205"/>
            <a:ext cx="429926" cy="246221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Http</a:t>
            </a:r>
          </a:p>
        </p:txBody>
      </p:sp>
      <p:sp>
        <p:nvSpPr>
          <p:cNvPr id="42" name="Flowchart: Magnetic Disk 41"/>
          <p:cNvSpPr/>
          <p:nvPr/>
        </p:nvSpPr>
        <p:spPr>
          <a:xfrm>
            <a:off x="10432797" y="5113896"/>
            <a:ext cx="924050" cy="529905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Cassandra</a:t>
            </a:r>
          </a:p>
        </p:txBody>
      </p:sp>
      <p:cxnSp>
        <p:nvCxnSpPr>
          <p:cNvPr id="43" name="Elbow Connector 42"/>
          <p:cNvCxnSpPr>
            <a:stCxn id="49" idx="3"/>
            <a:endCxn id="40" idx="1"/>
          </p:cNvCxnSpPr>
          <p:nvPr/>
        </p:nvCxnSpPr>
        <p:spPr>
          <a:xfrm>
            <a:off x="4280278" y="3748520"/>
            <a:ext cx="429927" cy="1096619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1" idx="3"/>
            <a:endCxn id="40" idx="1"/>
          </p:cNvCxnSpPr>
          <p:nvPr/>
        </p:nvCxnSpPr>
        <p:spPr>
          <a:xfrm>
            <a:off x="4295740" y="4615276"/>
            <a:ext cx="414464" cy="229862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12250" y="2994290"/>
            <a:ext cx="1555682" cy="2769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Insight </a:t>
            </a:r>
            <a:r>
              <a:rPr lang="en-US" sz="1200" dirty="0" err="1">
                <a:solidFill>
                  <a:srgbClr val="1E4191">
                    <a:lumMod val="60000"/>
                    <a:lumOff val="40000"/>
                  </a:srgbClr>
                </a:solidFill>
              </a:rPr>
              <a:t>Webservices</a:t>
            </a:r>
            <a:endParaRPr lang="en-US" sz="1200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cxnSp>
        <p:nvCxnSpPr>
          <p:cNvPr id="46" name="Elbow Connector 45"/>
          <p:cNvCxnSpPr>
            <a:stCxn id="50" idx="3"/>
            <a:endCxn id="40" idx="1"/>
          </p:cNvCxnSpPr>
          <p:nvPr/>
        </p:nvCxnSpPr>
        <p:spPr>
          <a:xfrm flipV="1">
            <a:off x="4280278" y="4845138"/>
            <a:ext cx="429927" cy="655242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885141" y="3898708"/>
            <a:ext cx="1114163" cy="34957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Scrubbing </a:t>
            </a:r>
            <a:r>
              <a:rPr lang="en-US" sz="1200" dirty="0" err="1">
                <a:solidFill>
                  <a:srgbClr val="1E4191">
                    <a:lumMod val="60000"/>
                    <a:lumOff val="40000"/>
                  </a:srgbClr>
                </a:solidFill>
              </a:rPr>
              <a:t>Webservices</a:t>
            </a:r>
            <a:endParaRPr lang="en-US" sz="1200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8" name="Flowchart: Magnetic Disk 47"/>
          <p:cNvSpPr/>
          <p:nvPr/>
        </p:nvSpPr>
        <p:spPr>
          <a:xfrm>
            <a:off x="10458174" y="3985409"/>
            <a:ext cx="924050" cy="519802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Active MQ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365877" y="3573128"/>
            <a:ext cx="914400" cy="350783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UI Client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365877" y="5324989"/>
            <a:ext cx="914400" cy="350783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Hybrid Client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381340" y="4439885"/>
            <a:ext cx="914400" cy="350783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Native Client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056094" y="3473383"/>
            <a:ext cx="1271186" cy="380024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Site Management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783225" y="2752068"/>
            <a:ext cx="1306208" cy="760049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4" name="Flowchart: Magnetic Disk 53"/>
          <p:cNvSpPr/>
          <p:nvPr/>
        </p:nvSpPr>
        <p:spPr>
          <a:xfrm>
            <a:off x="7974304" y="2901946"/>
            <a:ext cx="924050" cy="460295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Oracle DB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071352" y="4005807"/>
            <a:ext cx="1255929" cy="380024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Data Controllers Management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093207" y="4630425"/>
            <a:ext cx="1255929" cy="380024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Security Management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093206" y="5220806"/>
            <a:ext cx="1255929" cy="380024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Reporting Management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5097859" y="5846852"/>
            <a:ext cx="1255929" cy="380024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Metrics Reporting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7816375" y="4772211"/>
            <a:ext cx="1306208" cy="780922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918291" y="4947602"/>
            <a:ext cx="1114163" cy="34957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Cassandra</a:t>
            </a:r>
          </a:p>
          <a:p>
            <a:pPr algn="ctr"/>
            <a:r>
              <a:rPr lang="en-US" sz="1200" dirty="0" err="1">
                <a:solidFill>
                  <a:srgbClr val="1E4191">
                    <a:lumMod val="60000"/>
                    <a:lumOff val="40000"/>
                  </a:srgbClr>
                </a:solidFill>
              </a:rPr>
              <a:t>Webservices</a:t>
            </a:r>
            <a:endParaRPr lang="en-US" sz="1200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829642" y="5780686"/>
            <a:ext cx="1306208" cy="780922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931558" y="5956077"/>
            <a:ext cx="1114163" cy="34957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Rho </a:t>
            </a:r>
            <a:r>
              <a:rPr lang="en-US" sz="1200" dirty="0" err="1">
                <a:solidFill>
                  <a:srgbClr val="1E4191">
                    <a:lumMod val="60000"/>
                    <a:lumOff val="40000"/>
                  </a:srgbClr>
                </a:solidFill>
              </a:rPr>
              <a:t>Webservices</a:t>
            </a:r>
            <a:endParaRPr lang="en-US" sz="1200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cxnSp>
        <p:nvCxnSpPr>
          <p:cNvPr id="63" name="Elbow Connector 62"/>
          <p:cNvCxnSpPr>
            <a:stCxn id="40" idx="3"/>
            <a:endCxn id="53" idx="1"/>
          </p:cNvCxnSpPr>
          <p:nvPr/>
        </p:nvCxnSpPr>
        <p:spPr>
          <a:xfrm flipV="1">
            <a:off x="6732139" y="3132092"/>
            <a:ext cx="1051087" cy="1713046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0" idx="3"/>
            <a:endCxn id="61" idx="1"/>
          </p:cNvCxnSpPr>
          <p:nvPr/>
        </p:nvCxnSpPr>
        <p:spPr>
          <a:xfrm>
            <a:off x="6732138" y="4845139"/>
            <a:ext cx="1097504" cy="1326009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0" idx="3"/>
            <a:endCxn id="59" idx="1"/>
          </p:cNvCxnSpPr>
          <p:nvPr/>
        </p:nvCxnSpPr>
        <p:spPr>
          <a:xfrm>
            <a:off x="6732139" y="4845138"/>
            <a:ext cx="1084237" cy="317534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0" idx="3"/>
            <a:endCxn id="39" idx="1"/>
          </p:cNvCxnSpPr>
          <p:nvPr/>
        </p:nvCxnSpPr>
        <p:spPr>
          <a:xfrm flipV="1">
            <a:off x="6732139" y="4113778"/>
            <a:ext cx="1051087" cy="731360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39" idx="3"/>
            <a:endCxn id="38" idx="1"/>
          </p:cNvCxnSpPr>
          <p:nvPr/>
        </p:nvCxnSpPr>
        <p:spPr>
          <a:xfrm>
            <a:off x="9089433" y="4113779"/>
            <a:ext cx="1169006" cy="108361"/>
          </a:xfrm>
          <a:prstGeom prst="bentConnector3">
            <a:avLst>
              <a:gd name="adj1" fmla="val 54889"/>
            </a:avLst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endCxn id="37" idx="1"/>
          </p:cNvCxnSpPr>
          <p:nvPr/>
        </p:nvCxnSpPr>
        <p:spPr>
          <a:xfrm>
            <a:off x="9135850" y="5162673"/>
            <a:ext cx="1171504" cy="216175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1" idx="3"/>
            <a:endCxn id="37" idx="1"/>
          </p:cNvCxnSpPr>
          <p:nvPr/>
        </p:nvCxnSpPr>
        <p:spPr>
          <a:xfrm flipV="1">
            <a:off x="9135850" y="5378847"/>
            <a:ext cx="1171504" cy="792300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9" idx="3"/>
            <a:endCxn id="37" idx="1"/>
          </p:cNvCxnSpPr>
          <p:nvPr/>
        </p:nvCxnSpPr>
        <p:spPr>
          <a:xfrm>
            <a:off x="9089434" y="4113779"/>
            <a:ext cx="1217921" cy="126506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Hexagon 70"/>
          <p:cNvSpPr/>
          <p:nvPr/>
        </p:nvSpPr>
        <p:spPr>
          <a:xfrm>
            <a:off x="4308671" y="1692152"/>
            <a:ext cx="566827" cy="394234"/>
          </a:xfrm>
          <a:prstGeom prst="hexag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FFFF"/>
                </a:solidFill>
              </a:rPr>
              <a:t>API</a:t>
            </a:r>
          </a:p>
        </p:txBody>
      </p:sp>
      <p:sp>
        <p:nvSpPr>
          <p:cNvPr id="4" name="Right Brace 3"/>
          <p:cNvSpPr/>
          <p:nvPr/>
        </p:nvSpPr>
        <p:spPr>
          <a:xfrm rot="10800000">
            <a:off x="2569750" y="2727516"/>
            <a:ext cx="381663" cy="3910374"/>
          </a:xfrm>
          <a:prstGeom prst="rightBrac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419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085105" y="2353586"/>
            <a:ext cx="8810046" cy="14157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78098" y="235692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E4191">
                    <a:lumMod val="60000"/>
                    <a:lumOff val="40000"/>
                  </a:srgbClr>
                </a:solidFill>
              </a:rPr>
              <a:t>InSight</a:t>
            </a:r>
            <a:endParaRPr lang="en-US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0100762" y="188926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E4191">
                    <a:lumMod val="60000"/>
                    <a:lumOff val="40000"/>
                  </a:srgbClr>
                </a:solidFill>
              </a:rPr>
              <a:t>Predix</a:t>
            </a:r>
            <a:endParaRPr lang="en-US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6" name="Hexagon 115"/>
          <p:cNvSpPr/>
          <p:nvPr/>
        </p:nvSpPr>
        <p:spPr>
          <a:xfrm>
            <a:off x="5303603" y="1692152"/>
            <a:ext cx="566827" cy="394234"/>
          </a:xfrm>
          <a:prstGeom prst="hexag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FFFF"/>
                </a:solidFill>
              </a:rPr>
              <a:t>API</a:t>
            </a:r>
          </a:p>
        </p:txBody>
      </p:sp>
      <p:sp>
        <p:nvSpPr>
          <p:cNvPr id="117" name="Hexagon 116"/>
          <p:cNvSpPr/>
          <p:nvPr/>
        </p:nvSpPr>
        <p:spPr>
          <a:xfrm>
            <a:off x="6298536" y="1692152"/>
            <a:ext cx="566827" cy="394234"/>
          </a:xfrm>
          <a:prstGeom prst="hexag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FFFF"/>
                </a:solidFill>
              </a:rPr>
              <a:t>API</a:t>
            </a:r>
          </a:p>
        </p:txBody>
      </p:sp>
      <p:sp>
        <p:nvSpPr>
          <p:cNvPr id="119" name="Hexagon 118"/>
          <p:cNvSpPr/>
          <p:nvPr/>
        </p:nvSpPr>
        <p:spPr>
          <a:xfrm>
            <a:off x="4300467" y="1168507"/>
            <a:ext cx="566827" cy="394234"/>
          </a:xfrm>
          <a:prstGeom prst="hexag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FFFF"/>
                </a:solidFill>
              </a:rPr>
              <a:t>API</a:t>
            </a:r>
          </a:p>
        </p:txBody>
      </p:sp>
      <p:sp>
        <p:nvSpPr>
          <p:cNvPr id="120" name="Hexagon 119"/>
          <p:cNvSpPr/>
          <p:nvPr/>
        </p:nvSpPr>
        <p:spPr>
          <a:xfrm>
            <a:off x="5295399" y="1168507"/>
            <a:ext cx="566827" cy="394234"/>
          </a:xfrm>
          <a:prstGeom prst="hexag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FFFF"/>
                </a:solidFill>
              </a:rPr>
              <a:t>API</a:t>
            </a:r>
          </a:p>
        </p:txBody>
      </p:sp>
      <p:sp>
        <p:nvSpPr>
          <p:cNvPr id="121" name="Hexagon 120"/>
          <p:cNvSpPr/>
          <p:nvPr/>
        </p:nvSpPr>
        <p:spPr>
          <a:xfrm>
            <a:off x="6290332" y="1168507"/>
            <a:ext cx="566827" cy="394234"/>
          </a:xfrm>
          <a:prstGeom prst="hexag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FFFF"/>
                </a:solidFill>
              </a:rPr>
              <a:t>API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35896" y="1001862"/>
            <a:ext cx="3275938" cy="1264257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2" name="Right Brace 121"/>
          <p:cNvSpPr/>
          <p:nvPr/>
        </p:nvSpPr>
        <p:spPr>
          <a:xfrm rot="10800000">
            <a:off x="2593602" y="1001862"/>
            <a:ext cx="381663" cy="1474219"/>
          </a:xfrm>
          <a:prstGeom prst="rightBrac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419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-28851" y="993734"/>
            <a:ext cx="256505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API </a:t>
            </a:r>
            <a:r>
              <a:rPr lang="en-US" sz="20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layer as microservices on </a:t>
            </a:r>
            <a:r>
              <a:rPr lang="en-US" sz="2000" dirty="0" err="1">
                <a:solidFill>
                  <a:srgbClr val="1E4191">
                    <a:lumMod val="60000"/>
                    <a:lumOff val="40000"/>
                  </a:srgbClr>
                </a:solidFill>
              </a:rPr>
              <a:t>Predix</a:t>
            </a:r>
            <a:r>
              <a:rPr lang="en-US" sz="20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 </a:t>
            </a:r>
            <a:r>
              <a:rPr lang="en-US" sz="2000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E4191">
                  <a:lumMod val="60000"/>
                  <a:lumOff val="40000"/>
                </a:srgb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1E4191">
                  <a:lumMod val="60000"/>
                  <a:lumOff val="40000"/>
                </a:srgb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E4191">
                  <a:lumMod val="60000"/>
                  <a:lumOff val="40000"/>
                </a:srgb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Leverage </a:t>
            </a:r>
            <a:r>
              <a:rPr lang="en-US" sz="20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existing </a:t>
            </a:r>
            <a:r>
              <a:rPr lang="en-US" sz="2000" dirty="0" err="1">
                <a:solidFill>
                  <a:srgbClr val="1E4191">
                    <a:lumMod val="60000"/>
                    <a:lumOff val="40000"/>
                  </a:srgbClr>
                </a:solidFill>
              </a:rPr>
              <a:t>InSight</a:t>
            </a:r>
            <a:r>
              <a:rPr lang="en-US" sz="20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 web services in-place where </a:t>
            </a:r>
            <a:r>
              <a:rPr lang="en-US" sz="2000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feasible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E4191">
                  <a:lumMod val="60000"/>
                  <a:lumOff val="40000"/>
                </a:srgb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1E4191">
                  <a:lumMod val="60000"/>
                  <a:lumOff val="40000"/>
                </a:srgb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E4191">
                  <a:lumMod val="60000"/>
                  <a:lumOff val="40000"/>
                </a:srgb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Minimize </a:t>
            </a:r>
            <a:r>
              <a:rPr lang="en-US" sz="20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changes required to existing </a:t>
            </a:r>
            <a:r>
              <a:rPr lang="en-US" sz="2000" dirty="0" err="1">
                <a:solidFill>
                  <a:srgbClr val="1E4191">
                    <a:lumMod val="60000"/>
                    <a:lumOff val="40000"/>
                  </a:srgbClr>
                </a:solidFill>
              </a:rPr>
              <a:t>InSight</a:t>
            </a:r>
            <a:r>
              <a:rPr lang="en-US" sz="20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 UI, services, </a:t>
            </a:r>
            <a:r>
              <a:rPr lang="en-US" sz="2000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backend code, and data</a:t>
            </a:r>
            <a:endParaRPr lang="en-US" sz="2000" dirty="0">
              <a:solidFill>
                <a:srgbClr val="1E4191">
                  <a:lumMod val="60000"/>
                  <a:lumOff val="40000"/>
                </a:srgbClr>
              </a:solidFill>
            </a:endParaRPr>
          </a:p>
          <a:p>
            <a:endParaRPr lang="en-US" sz="2000" dirty="0">
              <a:solidFill>
                <a:srgbClr val="1E4191">
                  <a:lumMod val="60000"/>
                  <a:lumOff val="40000"/>
                </a:srgb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E4191">
                  <a:lumMod val="60000"/>
                  <a:lumOff val="40000"/>
                </a:srgb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5573865" y="2266119"/>
            <a:ext cx="0" cy="728171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571724" y="2406494"/>
            <a:ext cx="981359" cy="246221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REST/HTTPS</a:t>
            </a:r>
          </a:p>
        </p:txBody>
      </p:sp>
    </p:spTree>
    <p:extLst>
      <p:ext uri="{BB962C8B-B14F-4D97-AF65-F5344CB8AC3E}">
        <p14:creationId xmlns:p14="http://schemas.microsoft.com/office/powerpoint/2010/main" val="286790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1706" y="920654"/>
            <a:ext cx="11658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We won’t create microservices from scratch. Instead, we'll leverage the assets that GE already has. We'll expose smart APIs that leverage most/all existing code as-is </a:t>
            </a:r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Lift and shift current components onto CF</a:t>
            </a:r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Create new API layer (using microservices architecture style) that leverages existing code but exposes well crafted developer friendly APIs</a:t>
            </a:r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Existing UI code does not go thru Microservices layer (uses existing services layers)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Prerequisites</a:t>
            </a:r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API design</a:t>
            </a:r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API management layer</a:t>
            </a:r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CF on AWS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The solution will enable report delivery to external parties (extensible mechanism)*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UST Global solution will be based on consumer driven contracts; anybody with proper authorization will be able to interact with it, so long as they comply with the interface requirements. It will be able to interact with other systems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We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will start building the above mentioned API's, learn from them, identify patterns and develop reusable components; enabling subsequent iterations to move at optimum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pace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31391" y="6297107"/>
            <a:ext cx="1442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* - deferred to phase II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457200" y="280989"/>
            <a:ext cx="11279717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500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9pPr>
          </a:lstStyle>
          <a:p>
            <a:r>
              <a:rPr lang="en-US" sz="3200" kern="0" smtClean="0">
                <a:solidFill>
                  <a:schemeClr val="bg1"/>
                </a:solidFill>
              </a:rPr>
              <a:t>InSight API Strategy</a:t>
            </a:r>
            <a:endParaRPr lang="en-US" sz="32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78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Reporting Services </a:t>
            </a:r>
            <a:r>
              <a:rPr lang="en-US" sz="3600" dirty="0" smtClean="0">
                <a:solidFill>
                  <a:schemeClr val="bg1"/>
                </a:solidFill>
              </a:rPr>
              <a:t>– Current State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7464" y="3212644"/>
            <a:ext cx="404038" cy="567771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7194" y="3794210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InSight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/>
            </a:r>
            <a:b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Managed</a:t>
            </a:r>
            <a:b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Devices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Flowchart: Direct Access Storage 6"/>
          <p:cNvSpPr/>
          <p:nvPr/>
        </p:nvSpPr>
        <p:spPr>
          <a:xfrm>
            <a:off x="1157256" y="3366505"/>
            <a:ext cx="472761" cy="255181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 flipV="1">
            <a:off x="591502" y="3494096"/>
            <a:ext cx="565754" cy="2434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25848" y="361524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Data </a:t>
            </a:r>
            <a:endParaRPr lang="en-US" sz="120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Ingestion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7" idx="4"/>
            <a:endCxn id="16" idx="1"/>
          </p:cNvCxnSpPr>
          <p:nvPr/>
        </p:nvCxnSpPr>
        <p:spPr>
          <a:xfrm>
            <a:off x="1630017" y="3494096"/>
            <a:ext cx="397630" cy="1571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27647" y="3325711"/>
            <a:ext cx="1245274" cy="339911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Cassandra Web Services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105332" y="3725919"/>
            <a:ext cx="526218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687714" y="3630930"/>
            <a:ext cx="110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Time </a:t>
            </a:r>
          </a:p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Series </a:t>
            </a:r>
          </a:p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95236" y="1432779"/>
            <a:ext cx="702925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19109" y="2189069"/>
            <a:ext cx="2765061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 Web Services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522016" y="3277094"/>
            <a:ext cx="636724" cy="50468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443827" y="3756544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Asset</a:t>
            </a: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/</a:t>
            </a:r>
          </a:p>
          <a:p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Metadata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56756" y="854721"/>
            <a:ext cx="340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INSIGHT</a:t>
            </a:r>
          </a:p>
        </p:txBody>
      </p:sp>
      <p:sp>
        <p:nvSpPr>
          <p:cNvPr id="79" name="Flowchart: Magnetic Disk 78"/>
          <p:cNvSpPr/>
          <p:nvPr/>
        </p:nvSpPr>
        <p:spPr>
          <a:xfrm>
            <a:off x="7803318" y="4055847"/>
            <a:ext cx="290846" cy="232107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cxnSp>
        <p:nvCxnSpPr>
          <p:cNvPr id="205" name="Straight Arrow Connector 204"/>
          <p:cNvCxnSpPr>
            <a:stCxn id="21" idx="2"/>
          </p:cNvCxnSpPr>
          <p:nvPr/>
        </p:nvCxnSpPr>
        <p:spPr>
          <a:xfrm>
            <a:off x="1546699" y="1762278"/>
            <a:ext cx="4246" cy="407464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endCxn id="26" idx="0"/>
          </p:cNvCxnSpPr>
          <p:nvPr/>
        </p:nvCxnSpPr>
        <p:spPr>
          <a:xfrm>
            <a:off x="3835882" y="2560220"/>
            <a:ext cx="4496" cy="716874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1984661" y="1432779"/>
            <a:ext cx="935593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3012069" y="1432779"/>
            <a:ext cx="935593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</a:t>
            </a:r>
          </a:p>
        </p:txBody>
      </p:sp>
      <p:cxnSp>
        <p:nvCxnSpPr>
          <p:cNvPr id="225" name="Straight Connector 224"/>
          <p:cNvCxnSpPr/>
          <p:nvPr/>
        </p:nvCxnSpPr>
        <p:spPr>
          <a:xfrm flipH="1">
            <a:off x="838076" y="1340635"/>
            <a:ext cx="18679" cy="5111832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H="1">
            <a:off x="2800909" y="2560220"/>
            <a:ext cx="770" cy="765491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9181818" y="5510382"/>
            <a:ext cx="1365654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File Storage</a:t>
            </a:r>
            <a:endParaRPr lang="en-US" sz="105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148747" y="5525730"/>
            <a:ext cx="253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</a:p>
        </p:txBody>
      </p:sp>
      <p:cxnSp>
        <p:nvCxnSpPr>
          <p:cNvPr id="393" name="Straight Arrow Connector 392"/>
          <p:cNvCxnSpPr/>
          <p:nvPr/>
        </p:nvCxnSpPr>
        <p:spPr>
          <a:xfrm>
            <a:off x="2408684" y="1771075"/>
            <a:ext cx="4246" cy="407464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/>
          <p:cNvCxnSpPr/>
          <p:nvPr/>
        </p:nvCxnSpPr>
        <p:spPr>
          <a:xfrm>
            <a:off x="3473356" y="1771075"/>
            <a:ext cx="4246" cy="407464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6" name="Group 325"/>
          <p:cNvGrpSpPr/>
          <p:nvPr/>
        </p:nvGrpSpPr>
        <p:grpSpPr>
          <a:xfrm>
            <a:off x="2240424" y="3817833"/>
            <a:ext cx="258496" cy="253833"/>
            <a:chOff x="1298781" y="3822989"/>
            <a:chExt cx="390186" cy="354791"/>
          </a:xfrm>
        </p:grpSpPr>
        <p:sp>
          <p:nvSpPr>
            <p:cNvPr id="325" name="Oval 324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0" name="Flowchart: Magnetic Disk 469"/>
          <p:cNvSpPr/>
          <p:nvPr/>
        </p:nvSpPr>
        <p:spPr>
          <a:xfrm>
            <a:off x="3581566" y="3326707"/>
            <a:ext cx="290846" cy="232107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Flowchart: Magnetic Disk 470"/>
          <p:cNvSpPr/>
          <p:nvPr/>
        </p:nvSpPr>
        <p:spPr>
          <a:xfrm>
            <a:off x="3733966" y="3479107"/>
            <a:ext cx="290846" cy="232107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5627860" y="2108351"/>
            <a:ext cx="2765061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 Web Services</a:t>
            </a:r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7835828" y="3199580"/>
            <a:ext cx="2765061" cy="454562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 Generation</a:t>
            </a:r>
            <a:br>
              <a:rPr 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9094406" y="4120462"/>
            <a:ext cx="1531628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Workers</a:t>
            </a:r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Folded Corner 179"/>
          <p:cNvSpPr/>
          <p:nvPr/>
        </p:nvSpPr>
        <p:spPr>
          <a:xfrm rot="16200000">
            <a:off x="9517388" y="4877441"/>
            <a:ext cx="246999" cy="205461"/>
          </a:xfrm>
          <a:prstGeom prst="foldedCorner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1" name="Flowchart: Direct Access Storage 180"/>
          <p:cNvSpPr/>
          <p:nvPr/>
        </p:nvSpPr>
        <p:spPr>
          <a:xfrm>
            <a:off x="8246086" y="4157415"/>
            <a:ext cx="472761" cy="255181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8433658" y="3672617"/>
            <a:ext cx="9839" cy="466321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81" idx="4"/>
            <a:endCxn id="179" idx="1"/>
          </p:cNvCxnSpPr>
          <p:nvPr/>
        </p:nvCxnSpPr>
        <p:spPr>
          <a:xfrm>
            <a:off x="8718847" y="4285006"/>
            <a:ext cx="375559" cy="206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79" idx="2"/>
            <a:endCxn id="84" idx="0"/>
          </p:cNvCxnSpPr>
          <p:nvPr/>
        </p:nvCxnSpPr>
        <p:spPr>
          <a:xfrm>
            <a:off x="9860220" y="4449961"/>
            <a:ext cx="4425" cy="1060421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8592300" y="4758250"/>
            <a:ext cx="1109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Generated </a:t>
            </a:r>
            <a:b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Reports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6255979" y="3210693"/>
            <a:ext cx="492613" cy="417717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6177790" y="3690143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Report Definitions</a:t>
            </a:r>
            <a:b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&amp; Schedules</a:t>
            </a:r>
          </a:p>
        </p:txBody>
      </p:sp>
      <p:sp>
        <p:nvSpPr>
          <p:cNvPr id="202" name="Flowchart: Magnetic Disk 201"/>
          <p:cNvSpPr/>
          <p:nvPr/>
        </p:nvSpPr>
        <p:spPr>
          <a:xfrm>
            <a:off x="6355872" y="3280478"/>
            <a:ext cx="290846" cy="232107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6443927" y="2476861"/>
            <a:ext cx="4496" cy="716874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78" idx="1"/>
            <a:endCxn id="200" idx="3"/>
          </p:cNvCxnSpPr>
          <p:nvPr/>
        </p:nvCxnSpPr>
        <p:spPr>
          <a:xfrm flipH="1" flipV="1">
            <a:off x="6748592" y="3419552"/>
            <a:ext cx="1087236" cy="7309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214200" y="4513694"/>
            <a:ext cx="7616711" cy="17437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Work in Progress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0267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4628383" y="3626053"/>
            <a:ext cx="2834378" cy="51998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Federation </a:t>
            </a:r>
            <a:b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615520" y="2013626"/>
            <a:ext cx="1611185" cy="128295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 Services</a:t>
            </a:r>
          </a:p>
        </p:txBody>
      </p:sp>
      <p:sp>
        <p:nvSpPr>
          <p:cNvPr id="3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Reporting Services on </a:t>
            </a:r>
            <a:r>
              <a:rPr lang="en-US" sz="3600" dirty="0" err="1">
                <a:solidFill>
                  <a:schemeClr val="bg1"/>
                </a:solidFill>
              </a:rPr>
              <a:t>Predix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7464" y="4705277"/>
            <a:ext cx="404038" cy="567771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7194" y="5280119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InSight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/>
            </a:r>
            <a:b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Managed</a:t>
            </a:r>
            <a:b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Devices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Flowchart: Direct Access Storage 6"/>
          <p:cNvSpPr/>
          <p:nvPr/>
        </p:nvSpPr>
        <p:spPr>
          <a:xfrm>
            <a:off x="1157256" y="4859138"/>
            <a:ext cx="472761" cy="255181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 flipV="1">
            <a:off x="591502" y="4986729"/>
            <a:ext cx="565754" cy="2434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25848" y="510787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Data </a:t>
            </a:r>
            <a:endParaRPr lang="en-US" sz="120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Ingestion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7" idx="4"/>
            <a:endCxn id="16" idx="1"/>
          </p:cNvCxnSpPr>
          <p:nvPr/>
        </p:nvCxnSpPr>
        <p:spPr>
          <a:xfrm>
            <a:off x="1630017" y="4986729"/>
            <a:ext cx="397630" cy="1571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27647" y="4818344"/>
            <a:ext cx="1245274" cy="339911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Cassandra Web Services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105332" y="5218552"/>
            <a:ext cx="526218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687714" y="5123563"/>
            <a:ext cx="110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Time </a:t>
            </a:r>
          </a:p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Series </a:t>
            </a:r>
          </a:p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95236" y="2965735"/>
            <a:ext cx="702925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19109" y="3722025"/>
            <a:ext cx="2765061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 Web Services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522016" y="4769727"/>
            <a:ext cx="636724" cy="50468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443827" y="5249177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Asset</a:t>
            </a: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/</a:t>
            </a:r>
          </a:p>
          <a:p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Metadata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329306" y="1340635"/>
            <a:ext cx="0" cy="5056094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56756" y="854721"/>
            <a:ext cx="340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INSIGHT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25467" y="861902"/>
            <a:ext cx="647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PREDIX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67671" y="4668124"/>
            <a:ext cx="1402742" cy="65912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Predix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Data </a:t>
            </a:r>
            <a:b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925140" y="4660573"/>
            <a:ext cx="1520111" cy="666671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Predix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Series Data Service</a:t>
            </a:r>
          </a:p>
        </p:txBody>
      </p:sp>
      <p:sp>
        <p:nvSpPr>
          <p:cNvPr id="49" name="Flowchart: Magnetic Disk 48"/>
          <p:cNvSpPr/>
          <p:nvPr/>
        </p:nvSpPr>
        <p:spPr>
          <a:xfrm>
            <a:off x="6975256" y="3773645"/>
            <a:ext cx="290846" cy="232107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35" idx="0"/>
          </p:cNvCxnSpPr>
          <p:nvPr/>
        </p:nvCxnSpPr>
        <p:spPr>
          <a:xfrm flipV="1">
            <a:off x="5169042" y="4124725"/>
            <a:ext cx="3371" cy="543399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470411" y="4146035"/>
            <a:ext cx="0" cy="522089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568736" y="1347816"/>
            <a:ext cx="0" cy="5056094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503001" y="861901"/>
            <a:ext cx="1456740" cy="376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EXTERNAL</a:t>
            </a:r>
          </a:p>
        </p:txBody>
      </p:sp>
      <p:sp>
        <p:nvSpPr>
          <p:cNvPr id="63" name="Flowchart: Magnetic Disk 62"/>
          <p:cNvSpPr/>
          <p:nvPr/>
        </p:nvSpPr>
        <p:spPr>
          <a:xfrm>
            <a:off x="9296744" y="3625140"/>
            <a:ext cx="290846" cy="232107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agnetic Disk 64"/>
          <p:cNvSpPr/>
          <p:nvPr/>
        </p:nvSpPr>
        <p:spPr>
          <a:xfrm>
            <a:off x="9449144" y="3777540"/>
            <a:ext cx="290846" cy="232107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Magnetic Disk 65"/>
          <p:cNvSpPr/>
          <p:nvPr/>
        </p:nvSpPr>
        <p:spPr>
          <a:xfrm>
            <a:off x="9601544" y="3929940"/>
            <a:ext cx="290846" cy="232107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8789279" y="3498232"/>
            <a:ext cx="1210501" cy="779914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8817825" y="425123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External </a:t>
            </a: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Data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 flipV="1">
            <a:off x="7462761" y="3851954"/>
            <a:ext cx="1326519" cy="2529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Magnetic Disk 78"/>
          <p:cNvSpPr/>
          <p:nvPr/>
        </p:nvSpPr>
        <p:spPr>
          <a:xfrm>
            <a:off x="5698699" y="2713531"/>
            <a:ext cx="290846" cy="232107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5307262" y="3292045"/>
            <a:ext cx="70" cy="328976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226705" y="3158499"/>
            <a:ext cx="321276" cy="0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95" idx="1"/>
          </p:cNvCxnSpPr>
          <p:nvPr/>
        </p:nvCxnSpPr>
        <p:spPr>
          <a:xfrm>
            <a:off x="6065354" y="2804455"/>
            <a:ext cx="478250" cy="6724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9124051" y="4712458"/>
            <a:ext cx="404038" cy="567771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8937616" y="5287300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Predix</a:t>
            </a: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/>
            </a:r>
            <a:b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Managed</a:t>
            </a:r>
            <a:b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Devices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3" name="Flowchart: Direct Access Storage 112"/>
          <p:cNvSpPr/>
          <p:nvPr/>
        </p:nvSpPr>
        <p:spPr>
          <a:xfrm>
            <a:off x="7830211" y="4866319"/>
            <a:ext cx="472761" cy="255181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7801858" y="5088728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/>
            </a:r>
            <a:b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Ingestion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6" name="Straight Arrow Connector 115"/>
          <p:cNvCxnSpPr>
            <a:stCxn id="113" idx="4"/>
            <a:endCxn id="111" idx="1"/>
          </p:cNvCxnSpPr>
          <p:nvPr/>
        </p:nvCxnSpPr>
        <p:spPr>
          <a:xfrm>
            <a:off x="8302972" y="4993910"/>
            <a:ext cx="821079" cy="2434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37" idx="3"/>
            <a:endCxn id="113" idx="1"/>
          </p:cNvCxnSpPr>
          <p:nvPr/>
        </p:nvCxnSpPr>
        <p:spPr>
          <a:xfrm>
            <a:off x="7445251" y="4993909"/>
            <a:ext cx="384960" cy="1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21" idx="2"/>
          </p:cNvCxnSpPr>
          <p:nvPr/>
        </p:nvCxnSpPr>
        <p:spPr>
          <a:xfrm>
            <a:off x="1546699" y="3295234"/>
            <a:ext cx="4246" cy="407464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endCxn id="26" idx="0"/>
          </p:cNvCxnSpPr>
          <p:nvPr/>
        </p:nvCxnSpPr>
        <p:spPr>
          <a:xfrm>
            <a:off x="3835882" y="4052853"/>
            <a:ext cx="4496" cy="716874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1984661" y="2965735"/>
            <a:ext cx="935593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3012069" y="2965735"/>
            <a:ext cx="935593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</a:t>
            </a:r>
          </a:p>
        </p:txBody>
      </p:sp>
      <p:cxnSp>
        <p:nvCxnSpPr>
          <p:cNvPr id="225" name="Straight Connector 224"/>
          <p:cNvCxnSpPr/>
          <p:nvPr/>
        </p:nvCxnSpPr>
        <p:spPr>
          <a:xfrm flipH="1">
            <a:off x="838076" y="1340635"/>
            <a:ext cx="18679" cy="5111832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H="1">
            <a:off x="2800909" y="4052853"/>
            <a:ext cx="770" cy="765491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ounded Rectangle 266"/>
          <p:cNvSpPr/>
          <p:nvPr/>
        </p:nvSpPr>
        <p:spPr>
          <a:xfrm>
            <a:off x="8843827" y="1972973"/>
            <a:ext cx="932228" cy="1086910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TextBox 267"/>
          <p:cNvSpPr txBox="1"/>
          <p:nvPr/>
        </p:nvSpPr>
        <p:spPr>
          <a:xfrm>
            <a:off x="8690407" y="3054672"/>
            <a:ext cx="1380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External S</a:t>
            </a: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ystems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3" name="Straight Arrow Connector 272"/>
          <p:cNvCxnSpPr/>
          <p:nvPr/>
        </p:nvCxnSpPr>
        <p:spPr>
          <a:xfrm flipV="1">
            <a:off x="6125696" y="2160543"/>
            <a:ext cx="2716673" cy="932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8934298" y="2309083"/>
            <a:ext cx="731000" cy="179972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8934298" y="2556845"/>
            <a:ext cx="731000" cy="179972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8934298" y="2804607"/>
            <a:ext cx="731000" cy="179972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6031717" y="1902502"/>
            <a:ext cx="269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Event Notifications/Web Hooks</a:t>
            </a:r>
          </a:p>
        </p:txBody>
      </p:sp>
      <p:cxnSp>
        <p:nvCxnSpPr>
          <p:cNvPr id="283" name="Straight Arrow Connector 282"/>
          <p:cNvCxnSpPr/>
          <p:nvPr/>
        </p:nvCxnSpPr>
        <p:spPr>
          <a:xfrm>
            <a:off x="6065353" y="2412513"/>
            <a:ext cx="478251" cy="0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543604" y="2278929"/>
            <a:ext cx="1929819" cy="1064018"/>
            <a:chOff x="6543604" y="2278929"/>
            <a:chExt cx="1929819" cy="1064018"/>
          </a:xfrm>
        </p:grpSpPr>
        <p:sp>
          <p:nvSpPr>
            <p:cNvPr id="84" name="Rectangle 83"/>
            <p:cNvSpPr/>
            <p:nvPr/>
          </p:nvSpPr>
          <p:spPr>
            <a:xfrm>
              <a:off x="6547981" y="3007198"/>
              <a:ext cx="1925442" cy="329499"/>
            </a:xfrm>
            <a:prstGeom prst="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Blob Storage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8098452" y="3004393"/>
              <a:ext cx="253300" cy="338554"/>
              <a:chOff x="8856169" y="2736498"/>
              <a:chExt cx="407942" cy="450617"/>
            </a:xfrm>
          </p:grpSpPr>
          <p:sp>
            <p:nvSpPr>
              <p:cNvPr id="83" name="Folded Corner 82"/>
              <p:cNvSpPr/>
              <p:nvPr/>
            </p:nvSpPr>
            <p:spPr>
              <a:xfrm rot="16200000">
                <a:off x="8925366" y="2789537"/>
                <a:ext cx="328757" cy="330896"/>
              </a:xfrm>
              <a:prstGeom prst="foldedCorner">
                <a:avLst/>
              </a:prstGeom>
              <a:noFill/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8856169" y="2736498"/>
                <a:ext cx="407942" cy="450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US" sz="800" b="1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</a:t>
                </a:r>
              </a:p>
            </p:txBody>
          </p:sp>
        </p:grpSp>
        <p:sp>
          <p:nvSpPr>
            <p:cNvPr id="95" name="Rectangle 94"/>
            <p:cNvSpPr/>
            <p:nvPr/>
          </p:nvSpPr>
          <p:spPr>
            <a:xfrm>
              <a:off x="6543604" y="2646429"/>
              <a:ext cx="1929819" cy="329499"/>
            </a:xfrm>
            <a:prstGeom prst="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  <a:endParaRPr 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8083770" y="2724410"/>
              <a:ext cx="275692" cy="168426"/>
              <a:chOff x="679076" y="2919241"/>
              <a:chExt cx="1512795" cy="903993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679076" y="2919241"/>
                <a:ext cx="1512795" cy="903993"/>
              </a:xfrm>
              <a:prstGeom prst="rect">
                <a:avLst/>
              </a:prstGeom>
              <a:noFill/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702927" y="2933270"/>
                <a:ext cx="726657" cy="437967"/>
              </a:xfrm>
              <a:prstGeom prst="line">
                <a:avLst/>
              </a:prstGeom>
              <a:ln w="25400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H="1">
                <a:off x="1429584" y="2919241"/>
                <a:ext cx="728598" cy="451996"/>
              </a:xfrm>
              <a:prstGeom prst="line">
                <a:avLst/>
              </a:prstGeom>
              <a:ln w="25400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2" name="Rectangle 281"/>
            <p:cNvSpPr/>
            <p:nvPr/>
          </p:nvSpPr>
          <p:spPr>
            <a:xfrm>
              <a:off x="6552259" y="2278929"/>
              <a:ext cx="1921163" cy="329499"/>
            </a:xfrm>
            <a:prstGeom prst="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 Upload</a:t>
              </a: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8089548" y="2284675"/>
              <a:ext cx="247763" cy="287651"/>
              <a:chOff x="10286360" y="2732667"/>
              <a:chExt cx="247763" cy="287651"/>
            </a:xfrm>
          </p:grpSpPr>
          <p:grpSp>
            <p:nvGrpSpPr>
              <p:cNvPr id="298" name="Group 297"/>
              <p:cNvGrpSpPr/>
              <p:nvPr/>
            </p:nvGrpSpPr>
            <p:grpSpPr>
              <a:xfrm>
                <a:off x="10286360" y="2732667"/>
                <a:ext cx="247763" cy="287651"/>
                <a:chOff x="8856169" y="2736498"/>
                <a:chExt cx="399024" cy="382865"/>
              </a:xfrm>
            </p:grpSpPr>
            <p:sp>
              <p:nvSpPr>
                <p:cNvPr id="299" name="Folded Corner 298"/>
                <p:cNvSpPr/>
                <p:nvPr/>
              </p:nvSpPr>
              <p:spPr>
                <a:xfrm rot="16200000">
                  <a:off x="8925366" y="2789537"/>
                  <a:ext cx="328757" cy="330896"/>
                </a:xfrm>
                <a:prstGeom prst="foldedCorner">
                  <a:avLst/>
                </a:prstGeom>
                <a:noFill/>
                <a:ln>
                  <a:solidFill>
                    <a:schemeClr val="tx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300" name="TextBox 299"/>
                <p:cNvSpPr txBox="1"/>
                <p:nvPr/>
              </p:nvSpPr>
              <p:spPr>
                <a:xfrm>
                  <a:off x="8856169" y="2736498"/>
                  <a:ext cx="245877" cy="2867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b="1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cxnSp>
            <p:nvCxnSpPr>
              <p:cNvPr id="303" name="Straight Arrow Connector 302"/>
              <p:cNvCxnSpPr/>
              <p:nvPr/>
            </p:nvCxnSpPr>
            <p:spPr>
              <a:xfrm flipV="1">
                <a:off x="10461159" y="2879392"/>
                <a:ext cx="0" cy="122182"/>
              </a:xfrm>
              <a:prstGeom prst="straightConnector1">
                <a:avLst/>
              </a:prstGeom>
              <a:ln w="19050">
                <a:solidFill>
                  <a:schemeClr val="tx1">
                    <a:lumMod val="60000"/>
                    <a:lumOff val="40000"/>
                  </a:schemeClr>
                </a:solidFill>
                <a:headEnd w="lg" len="lg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1" name="Straight Arrow Connector 350"/>
          <p:cNvCxnSpPr>
            <a:stCxn id="282" idx="3"/>
          </p:cNvCxnSpPr>
          <p:nvPr/>
        </p:nvCxnSpPr>
        <p:spPr>
          <a:xfrm>
            <a:off x="8473422" y="2443679"/>
            <a:ext cx="402302" cy="4475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381"/>
          <p:cNvSpPr txBox="1"/>
          <p:nvPr/>
        </p:nvSpPr>
        <p:spPr>
          <a:xfrm>
            <a:off x="7611049" y="3822021"/>
            <a:ext cx="985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 GET</a:t>
            </a:r>
          </a:p>
        </p:txBody>
      </p:sp>
      <p:cxnSp>
        <p:nvCxnSpPr>
          <p:cNvPr id="393" name="Straight Arrow Connector 392"/>
          <p:cNvCxnSpPr/>
          <p:nvPr/>
        </p:nvCxnSpPr>
        <p:spPr>
          <a:xfrm>
            <a:off x="2408684" y="3304031"/>
            <a:ext cx="4246" cy="407464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/>
          <p:cNvCxnSpPr/>
          <p:nvPr/>
        </p:nvCxnSpPr>
        <p:spPr>
          <a:xfrm>
            <a:off x="3473356" y="3304031"/>
            <a:ext cx="4246" cy="407464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6" name="Group 325"/>
          <p:cNvGrpSpPr/>
          <p:nvPr/>
        </p:nvGrpSpPr>
        <p:grpSpPr>
          <a:xfrm>
            <a:off x="2240424" y="5310466"/>
            <a:ext cx="258496" cy="253833"/>
            <a:chOff x="1298781" y="3822989"/>
            <a:chExt cx="390186" cy="354791"/>
          </a:xfrm>
        </p:grpSpPr>
        <p:sp>
          <p:nvSpPr>
            <p:cNvPr id="325" name="Oval 324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3" name="Group 442"/>
          <p:cNvGrpSpPr/>
          <p:nvPr/>
        </p:nvGrpSpPr>
        <p:grpSpPr>
          <a:xfrm>
            <a:off x="8850886" y="3650315"/>
            <a:ext cx="258496" cy="253833"/>
            <a:chOff x="1298781" y="3822989"/>
            <a:chExt cx="390186" cy="354791"/>
          </a:xfrm>
        </p:grpSpPr>
        <p:sp>
          <p:nvSpPr>
            <p:cNvPr id="444" name="Oval 443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1" name="Group 450"/>
          <p:cNvGrpSpPr/>
          <p:nvPr/>
        </p:nvGrpSpPr>
        <p:grpSpPr>
          <a:xfrm>
            <a:off x="9003286" y="3802715"/>
            <a:ext cx="258496" cy="253833"/>
            <a:chOff x="1298781" y="3822989"/>
            <a:chExt cx="390186" cy="354791"/>
          </a:xfrm>
        </p:grpSpPr>
        <p:sp>
          <p:nvSpPr>
            <p:cNvPr id="452" name="Oval 451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Oval 455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9" name="Group 458"/>
          <p:cNvGrpSpPr/>
          <p:nvPr/>
        </p:nvGrpSpPr>
        <p:grpSpPr>
          <a:xfrm>
            <a:off x="9155686" y="3955115"/>
            <a:ext cx="258496" cy="253833"/>
            <a:chOff x="1298781" y="3822989"/>
            <a:chExt cx="390186" cy="354791"/>
          </a:xfrm>
        </p:grpSpPr>
        <p:sp>
          <p:nvSpPr>
            <p:cNvPr id="460" name="Oval 459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7" name="TextBox 466"/>
          <p:cNvSpPr txBox="1"/>
          <p:nvPr/>
        </p:nvSpPr>
        <p:spPr>
          <a:xfrm>
            <a:off x="5164968" y="4268299"/>
            <a:ext cx="53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</a:t>
            </a:r>
          </a:p>
          <a:p>
            <a:r>
              <a:rPr lang="en-US" sz="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GET</a:t>
            </a:r>
          </a:p>
        </p:txBody>
      </p:sp>
      <p:sp>
        <p:nvSpPr>
          <p:cNvPr id="470" name="Flowchart: Magnetic Disk 469"/>
          <p:cNvSpPr/>
          <p:nvPr/>
        </p:nvSpPr>
        <p:spPr>
          <a:xfrm>
            <a:off x="3581566" y="4819340"/>
            <a:ext cx="290846" cy="232107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Flowchart: Magnetic Disk 470"/>
          <p:cNvSpPr/>
          <p:nvPr/>
        </p:nvSpPr>
        <p:spPr>
          <a:xfrm>
            <a:off x="3733966" y="4971740"/>
            <a:ext cx="290846" cy="232107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3" name="Straight Arrow Connector 482"/>
          <p:cNvCxnSpPr>
            <a:stCxn id="22" idx="3"/>
            <a:endCxn id="46" idx="1"/>
          </p:cNvCxnSpPr>
          <p:nvPr/>
        </p:nvCxnSpPr>
        <p:spPr>
          <a:xfrm flipV="1">
            <a:off x="3984170" y="3886044"/>
            <a:ext cx="644213" cy="731"/>
          </a:xfrm>
          <a:prstGeom prst="straightConnector1">
            <a:avLst/>
          </a:prstGeom>
          <a:ln w="31750">
            <a:solidFill>
              <a:schemeClr val="tx1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TextBox 499"/>
          <p:cNvSpPr txBox="1"/>
          <p:nvPr/>
        </p:nvSpPr>
        <p:spPr>
          <a:xfrm>
            <a:off x="6470411" y="4254491"/>
            <a:ext cx="51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 </a:t>
            </a:r>
          </a:p>
          <a:p>
            <a:r>
              <a:rPr lang="en-US" sz="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GET</a:t>
            </a:r>
          </a:p>
        </p:txBody>
      </p:sp>
      <p:sp>
        <p:nvSpPr>
          <p:cNvPr id="501" name="TextBox 500"/>
          <p:cNvSpPr txBox="1"/>
          <p:nvPr/>
        </p:nvSpPr>
        <p:spPr>
          <a:xfrm>
            <a:off x="5307332" y="3270074"/>
            <a:ext cx="9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 </a:t>
            </a:r>
          </a:p>
          <a:p>
            <a:r>
              <a:rPr lang="en-US" sz="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GET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122593" y="3562353"/>
            <a:ext cx="9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 </a:t>
            </a:r>
          </a:p>
          <a:p>
            <a:r>
              <a:rPr lang="en-US" sz="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GET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8943712" y="2072369"/>
            <a:ext cx="731000" cy="179972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4790274" y="5404696"/>
            <a:ext cx="526218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4925366" y="5496610"/>
            <a:ext cx="258496" cy="253833"/>
            <a:chOff x="1298781" y="3822989"/>
            <a:chExt cx="390186" cy="354791"/>
          </a:xfrm>
        </p:grpSpPr>
        <p:sp>
          <p:nvSpPr>
            <p:cNvPr id="151" name="Oval 150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Rounded Rectangle 157"/>
          <p:cNvSpPr/>
          <p:nvPr/>
        </p:nvSpPr>
        <p:spPr>
          <a:xfrm>
            <a:off x="6364962" y="5402926"/>
            <a:ext cx="526218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/>
          <p:cNvGrpSpPr/>
          <p:nvPr/>
        </p:nvGrpSpPr>
        <p:grpSpPr>
          <a:xfrm>
            <a:off x="6500054" y="5494840"/>
            <a:ext cx="258496" cy="253833"/>
            <a:chOff x="1298781" y="3822989"/>
            <a:chExt cx="390186" cy="354791"/>
          </a:xfrm>
        </p:grpSpPr>
        <p:sp>
          <p:nvSpPr>
            <p:cNvPr id="160" name="Oval 159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5264115" y="5310466"/>
            <a:ext cx="643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Asset Data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862399" y="5348298"/>
            <a:ext cx="64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Time Series Data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28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3597</TotalTime>
  <Words>1964</Words>
  <Application>Microsoft Office PowerPoint</Application>
  <PresentationFormat>Widescreen</PresentationFormat>
  <Paragraphs>447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GE Inspira Pitch</vt:lpstr>
      <vt:lpstr>Hand Of Sean</vt:lpstr>
      <vt:lpstr>Segoe</vt:lpstr>
      <vt:lpstr>Times New Roman</vt:lpstr>
      <vt:lpstr>Wingdings</vt:lpstr>
      <vt:lpstr>Office Theme</vt:lpstr>
      <vt:lpstr>blank</vt:lpstr>
      <vt:lpstr>PowerPoint Presentation</vt:lpstr>
      <vt:lpstr>PowerPoint Presentation</vt:lpstr>
      <vt:lpstr>PowerPoint Presentation</vt:lpstr>
      <vt:lpstr>PowerPoint Presentation</vt:lpstr>
      <vt:lpstr>InSight Capabilities Exposed as APIs</vt:lpstr>
      <vt:lpstr>InSight API Strategy</vt:lpstr>
      <vt:lpstr>PowerPoint Presentation</vt:lpstr>
      <vt:lpstr>Reporting Services – Current State</vt:lpstr>
      <vt:lpstr>Reporting Services on Predix</vt:lpstr>
      <vt:lpstr>PowerPoint Presentation</vt:lpstr>
      <vt:lpstr>InSight Infrastructure Migration</vt:lpstr>
      <vt:lpstr>UST Global 6D Federated Delivery Approach</vt:lpstr>
      <vt:lpstr>PowerPoint Presentation</vt:lpstr>
      <vt:lpstr>Foundational Readiness Activities</vt:lpstr>
      <vt:lpstr>Team Structure by Roles and Skill Sets </vt:lpstr>
      <vt:lpstr>Team Structure by Roles and Skill Sets (cont’d) </vt:lpstr>
      <vt:lpstr>Commercials</vt:lpstr>
      <vt:lpstr>PowerPoint Presentation</vt:lpstr>
      <vt:lpstr>PowerPoint Presentation</vt:lpstr>
      <vt:lpstr>Indicative Client Case Studies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177</cp:revision>
  <dcterms:created xsi:type="dcterms:W3CDTF">2016-04-11T00:21:46Z</dcterms:created>
  <dcterms:modified xsi:type="dcterms:W3CDTF">2016-04-16T00:28:51Z</dcterms:modified>
</cp:coreProperties>
</file>