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5" r:id="rId3"/>
    <p:sldId id="263" r:id="rId4"/>
    <p:sldId id="264" r:id="rId5"/>
    <p:sldId id="256"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8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007" autoAdjust="0"/>
  </p:normalViewPr>
  <p:slideViewPr>
    <p:cSldViewPr>
      <p:cViewPr varScale="1">
        <p:scale>
          <a:sx n="100" d="100"/>
          <a:sy n="100" d="100"/>
        </p:scale>
        <p:origin x="2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F2AA2-4526-4EC8-809B-D66EB4EECAFB}"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2B5791A0-79EE-41AB-B858-B95FB0980324}">
      <dgm:prSet phldrT="[Text]">
        <dgm:style>
          <a:lnRef idx="1">
            <a:schemeClr val="accent1"/>
          </a:lnRef>
          <a:fillRef idx="3">
            <a:schemeClr val="accent1"/>
          </a:fillRef>
          <a:effectRef idx="2">
            <a:schemeClr val="accent1"/>
          </a:effectRef>
          <a:fontRef idx="minor">
            <a:schemeClr val="lt1"/>
          </a:fontRef>
        </dgm:style>
      </dgm:prSet>
      <dgm:spPr/>
      <dgm:t>
        <a:bodyPr/>
        <a:lstStyle/>
        <a:p>
          <a:endParaRPr lang="en-US" dirty="0" smtClean="0"/>
        </a:p>
        <a:p>
          <a:r>
            <a:rPr lang="en-US" dirty="0" smtClean="0"/>
            <a:t>UI</a:t>
          </a:r>
          <a:endParaRPr lang="en-US" dirty="0"/>
        </a:p>
      </dgm:t>
    </dgm:pt>
    <dgm:pt modelId="{970F5048-1497-45E3-8539-ABE09FC4C52B}" type="parTrans" cxnId="{E8B064BA-CE03-4B5A-A410-AA05496F8D81}">
      <dgm:prSet/>
      <dgm:spPr/>
      <dgm:t>
        <a:bodyPr/>
        <a:lstStyle/>
        <a:p>
          <a:endParaRPr lang="en-US"/>
        </a:p>
      </dgm:t>
    </dgm:pt>
    <dgm:pt modelId="{60AF06E6-284B-429F-872E-25BFD9E2DF21}" type="sibTrans" cxnId="{E8B064BA-CE03-4B5A-A410-AA05496F8D81}">
      <dgm:prSet/>
      <dgm:spPr/>
      <dgm:t>
        <a:bodyPr/>
        <a:lstStyle/>
        <a:p>
          <a:endParaRPr lang="en-US"/>
        </a:p>
      </dgm:t>
    </dgm:pt>
    <dgm:pt modelId="{A2477C43-3609-4387-B497-F3F52AA9CE48}">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Bower</a:t>
          </a:r>
          <a:endParaRPr lang="en-US" dirty="0"/>
        </a:p>
      </dgm:t>
    </dgm:pt>
    <dgm:pt modelId="{472655B3-0766-4203-B5BD-C398AC4F7407}" type="parTrans" cxnId="{059DBB77-2883-4CEA-B600-8403708478FD}">
      <dgm:prSet/>
      <dgm:spPr/>
      <dgm:t>
        <a:bodyPr/>
        <a:lstStyle/>
        <a:p>
          <a:endParaRPr lang="en-US"/>
        </a:p>
      </dgm:t>
    </dgm:pt>
    <dgm:pt modelId="{708F2529-6F99-4594-8FE1-701AC51408F6}" type="sibTrans" cxnId="{059DBB77-2883-4CEA-B600-8403708478FD}">
      <dgm:prSet/>
      <dgm:spPr/>
      <dgm:t>
        <a:bodyPr/>
        <a:lstStyle/>
        <a:p>
          <a:endParaRPr lang="en-US"/>
        </a:p>
      </dgm:t>
    </dgm:pt>
    <dgm:pt modelId="{FBD4FA52-3879-4C83-919A-F1F4FDCC32F3}">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Polymer</a:t>
          </a:r>
          <a:endParaRPr lang="en-US" dirty="0"/>
        </a:p>
      </dgm:t>
    </dgm:pt>
    <dgm:pt modelId="{4C7EDC28-91B2-4973-9856-A6EC93E14959}" type="parTrans" cxnId="{01310C3A-94EB-4B2A-95AF-C9A9F29AA11F}">
      <dgm:prSet/>
      <dgm:spPr/>
      <dgm:t>
        <a:bodyPr/>
        <a:lstStyle/>
        <a:p>
          <a:endParaRPr lang="en-US"/>
        </a:p>
      </dgm:t>
    </dgm:pt>
    <dgm:pt modelId="{AA6A149C-B490-4C96-8D51-9AB78413B572}" type="sibTrans" cxnId="{01310C3A-94EB-4B2A-95AF-C9A9F29AA11F}">
      <dgm:prSet/>
      <dgm:spPr/>
      <dgm:t>
        <a:bodyPr/>
        <a:lstStyle/>
        <a:p>
          <a:endParaRPr lang="en-US"/>
        </a:p>
      </dgm:t>
    </dgm:pt>
    <dgm:pt modelId="{A2644365-7DD2-41AD-943F-E1D384597A22}">
      <dgm:prSet phldrT="[Text]">
        <dgm:style>
          <a:lnRef idx="1">
            <a:schemeClr val="accent1"/>
          </a:lnRef>
          <a:fillRef idx="3">
            <a:schemeClr val="accent1"/>
          </a:fillRef>
          <a:effectRef idx="2">
            <a:schemeClr val="accent1"/>
          </a:effectRef>
          <a:fontRef idx="minor">
            <a:schemeClr val="lt1"/>
          </a:fontRef>
        </dgm:style>
      </dgm:prSet>
      <dgm:spPr/>
      <dgm:t>
        <a:bodyPr/>
        <a:lstStyle/>
        <a:p>
          <a:endParaRPr lang="en-US" dirty="0" smtClean="0"/>
        </a:p>
        <a:p>
          <a:r>
            <a:rPr lang="en-US" dirty="0" smtClean="0"/>
            <a:t>Data </a:t>
          </a:r>
          <a:r>
            <a:rPr lang="en-US" dirty="0" smtClean="0"/>
            <a:t>Systems</a:t>
          </a:r>
          <a:endParaRPr lang="en-US" dirty="0"/>
        </a:p>
      </dgm:t>
    </dgm:pt>
    <dgm:pt modelId="{7EDB95F9-3E95-4326-9580-A8F3F137497D}" type="parTrans" cxnId="{36C2C4FA-BAE0-4F71-8701-CFACB93D6BA1}">
      <dgm:prSet/>
      <dgm:spPr/>
      <dgm:t>
        <a:bodyPr/>
        <a:lstStyle/>
        <a:p>
          <a:endParaRPr lang="en-US"/>
        </a:p>
      </dgm:t>
    </dgm:pt>
    <dgm:pt modelId="{B659B563-0289-40C3-B6EF-E67AA7D73E9F}" type="sibTrans" cxnId="{36C2C4FA-BAE0-4F71-8701-CFACB93D6BA1}">
      <dgm:prSet/>
      <dgm:spPr/>
      <dgm:t>
        <a:bodyPr/>
        <a:lstStyle/>
        <a:p>
          <a:endParaRPr lang="en-US"/>
        </a:p>
      </dgm:t>
    </dgm:pt>
    <dgm:pt modelId="{465B27DC-DD01-4ECB-9EF4-2A6F8A35CC66}">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Predix Time Series</a:t>
          </a:r>
          <a:endParaRPr lang="en-US" dirty="0"/>
        </a:p>
      </dgm:t>
    </dgm:pt>
    <dgm:pt modelId="{77C933A2-C285-4EC2-91C5-4F57F5A7ADA9}" type="parTrans" cxnId="{3F785841-E089-4DF8-A8E3-F0FB9AA7CCA0}">
      <dgm:prSet/>
      <dgm:spPr/>
      <dgm:t>
        <a:bodyPr/>
        <a:lstStyle/>
        <a:p>
          <a:endParaRPr lang="en-US"/>
        </a:p>
      </dgm:t>
    </dgm:pt>
    <dgm:pt modelId="{CFA98D00-B7EA-4B07-9C4C-8F8F60386DC3}" type="sibTrans" cxnId="{3F785841-E089-4DF8-A8E3-F0FB9AA7CCA0}">
      <dgm:prSet/>
      <dgm:spPr/>
      <dgm:t>
        <a:bodyPr/>
        <a:lstStyle/>
        <a:p>
          <a:endParaRPr lang="en-US"/>
        </a:p>
      </dgm:t>
    </dgm:pt>
    <dgm:pt modelId="{0363C507-EA15-4556-99A9-19C98F58626C}">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Predix Asset</a:t>
          </a:r>
          <a:endParaRPr lang="en-US" dirty="0"/>
        </a:p>
      </dgm:t>
    </dgm:pt>
    <dgm:pt modelId="{45E2DD56-40CF-45AF-993A-6BE4A98FD2C8}" type="parTrans" cxnId="{1F31B5AA-E8FE-4BDD-B2EB-FCF870C2B33C}">
      <dgm:prSet/>
      <dgm:spPr/>
      <dgm:t>
        <a:bodyPr/>
        <a:lstStyle/>
        <a:p>
          <a:endParaRPr lang="en-US"/>
        </a:p>
      </dgm:t>
    </dgm:pt>
    <dgm:pt modelId="{1C7554C1-9CAD-4224-8675-D8A514EFF09E}" type="sibTrans" cxnId="{1F31B5AA-E8FE-4BDD-B2EB-FCF870C2B33C}">
      <dgm:prSet/>
      <dgm:spPr/>
      <dgm:t>
        <a:bodyPr/>
        <a:lstStyle/>
        <a:p>
          <a:endParaRPr lang="en-US"/>
        </a:p>
      </dgm:t>
    </dgm:pt>
    <dgm:pt modelId="{54762E8A-7A32-4CAA-A029-92543CFA7BB0}">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Grunt</a:t>
          </a:r>
          <a:endParaRPr lang="en-US" dirty="0"/>
        </a:p>
      </dgm:t>
    </dgm:pt>
    <dgm:pt modelId="{78B3BE0C-D666-433C-A88D-139BB7937A04}" type="parTrans" cxnId="{5E72FFD9-7082-4BCB-ACA2-F3ED68386011}">
      <dgm:prSet/>
      <dgm:spPr/>
      <dgm:t>
        <a:bodyPr/>
        <a:lstStyle/>
        <a:p>
          <a:endParaRPr lang="en-US"/>
        </a:p>
      </dgm:t>
    </dgm:pt>
    <dgm:pt modelId="{D5F1D73E-B9C5-445C-8DB8-3F71934F1483}" type="sibTrans" cxnId="{5E72FFD9-7082-4BCB-ACA2-F3ED68386011}">
      <dgm:prSet/>
      <dgm:spPr/>
      <dgm:t>
        <a:bodyPr/>
        <a:lstStyle/>
        <a:p>
          <a:endParaRPr lang="en-US"/>
        </a:p>
      </dgm:t>
    </dgm:pt>
    <dgm:pt modelId="{EE947119-09D7-48AF-B6FE-DE75A5C3959A}">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Node</a:t>
          </a:r>
          <a:endParaRPr lang="en-US" dirty="0"/>
        </a:p>
      </dgm:t>
    </dgm:pt>
    <dgm:pt modelId="{F544A323-F9C6-4E6A-8D25-CFF0963354A1}" type="parTrans" cxnId="{AC5E933B-EF54-4FDE-BD0E-54AB79F8D359}">
      <dgm:prSet/>
      <dgm:spPr/>
      <dgm:t>
        <a:bodyPr/>
        <a:lstStyle/>
        <a:p>
          <a:endParaRPr lang="en-US"/>
        </a:p>
      </dgm:t>
    </dgm:pt>
    <dgm:pt modelId="{ED3A01D5-4443-4767-A935-D2E28B6378D5}" type="sibTrans" cxnId="{AC5E933B-EF54-4FDE-BD0E-54AB79F8D359}">
      <dgm:prSet/>
      <dgm:spPr/>
      <dgm:t>
        <a:bodyPr/>
        <a:lstStyle/>
        <a:p>
          <a:endParaRPr lang="en-US"/>
        </a:p>
      </dgm:t>
    </dgm:pt>
    <dgm:pt modelId="{DC4A9042-1A26-4128-BD40-D752D1757D8C}">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Predix PostgreSQL</a:t>
          </a:r>
          <a:endParaRPr lang="en-US" dirty="0"/>
        </a:p>
      </dgm:t>
    </dgm:pt>
    <dgm:pt modelId="{DB848063-57E6-487C-A789-B627C6C3BA5C}" type="parTrans" cxnId="{5DC727F5-906A-4F60-B6C0-4D6AD0B3C46A}">
      <dgm:prSet/>
      <dgm:spPr/>
      <dgm:t>
        <a:bodyPr/>
        <a:lstStyle/>
        <a:p>
          <a:endParaRPr lang="en-US"/>
        </a:p>
      </dgm:t>
    </dgm:pt>
    <dgm:pt modelId="{C9E78C97-FA17-42C9-9F5D-7D147A48BBFB}" type="sibTrans" cxnId="{5DC727F5-906A-4F60-B6C0-4D6AD0B3C46A}">
      <dgm:prSet/>
      <dgm:spPr/>
      <dgm:t>
        <a:bodyPr/>
        <a:lstStyle/>
        <a:p>
          <a:endParaRPr lang="en-US"/>
        </a:p>
      </dgm:t>
    </dgm:pt>
    <dgm:pt modelId="{80B8333F-BE08-47B2-ADBA-52A7F47BC202}">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Angular2</a:t>
          </a:r>
          <a:endParaRPr lang="en-US" dirty="0"/>
        </a:p>
      </dgm:t>
    </dgm:pt>
    <dgm:pt modelId="{E67BEB76-B7DD-4C5B-B70F-B9BF9D34D7E7}" type="parTrans" cxnId="{D5D4A851-3C04-440F-8A18-4B962B7EA711}">
      <dgm:prSet/>
      <dgm:spPr/>
      <dgm:t>
        <a:bodyPr/>
        <a:lstStyle/>
        <a:p>
          <a:endParaRPr lang="en-US"/>
        </a:p>
      </dgm:t>
    </dgm:pt>
    <dgm:pt modelId="{5F72E2AB-6655-4728-8A1B-0F128DAF7C8B}" type="sibTrans" cxnId="{D5D4A851-3C04-440F-8A18-4B962B7EA711}">
      <dgm:prSet/>
      <dgm:spPr/>
      <dgm:t>
        <a:bodyPr/>
        <a:lstStyle/>
        <a:p>
          <a:endParaRPr lang="en-US"/>
        </a:p>
      </dgm:t>
    </dgm:pt>
    <dgm:pt modelId="{7503ED25-1BE9-4427-A54E-21D25151862F}">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Billing/Metering</a:t>
          </a:r>
          <a:endParaRPr lang="en-US" dirty="0"/>
        </a:p>
      </dgm:t>
    </dgm:pt>
    <dgm:pt modelId="{1A41E2B9-347F-4681-86DC-E664AA54B280}">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ReportsLab</a:t>
          </a:r>
          <a:endParaRPr lang="en-US" dirty="0"/>
        </a:p>
      </dgm:t>
    </dgm:pt>
    <dgm:pt modelId="{3A29AA26-BA20-4EAA-8701-1D5522A8545B}">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API Framework</a:t>
          </a:r>
          <a:endParaRPr lang="en-US" dirty="0"/>
        </a:p>
      </dgm:t>
    </dgm:pt>
    <dgm:pt modelId="{FFFB252E-18B5-4DF0-B780-52924A954167}">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Java Spring Boot</a:t>
          </a:r>
          <a:endParaRPr lang="en-US" dirty="0"/>
        </a:p>
      </dgm:t>
    </dgm:pt>
    <dgm:pt modelId="{4BCE5AC5-C904-46EB-AE19-39336FFB362F}">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Python</a:t>
          </a:r>
          <a:endParaRPr lang="en-US" dirty="0"/>
        </a:p>
      </dgm:t>
    </dgm:pt>
    <dgm:pt modelId="{4296EB63-10D6-4DA4-80DB-4E15C340CED4}">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APM</a:t>
          </a:r>
          <a:endParaRPr lang="en-US" dirty="0"/>
        </a:p>
      </dgm:t>
    </dgm:pt>
    <dgm:pt modelId="{1BC68EBB-CEFA-4E98-BC1F-7B0ED23447C2}">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Predix UAA/ACS</a:t>
          </a:r>
          <a:endParaRPr lang="en-US" dirty="0"/>
        </a:p>
      </dgm:t>
    </dgm:pt>
    <dgm:pt modelId="{138E5C4A-0AA3-4F69-BA39-1277D704DF30}">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Cloud Foundry</a:t>
          </a:r>
          <a:endParaRPr lang="en-US" dirty="0"/>
        </a:p>
      </dgm:t>
    </dgm:pt>
    <dgm:pt modelId="{7A1DC47F-9F38-400F-87E7-490793C3C148}">
      <dgm:prSet phldrT="[Text]">
        <dgm:style>
          <a:lnRef idx="1">
            <a:schemeClr val="accent1"/>
          </a:lnRef>
          <a:fillRef idx="3">
            <a:schemeClr val="accent1"/>
          </a:fillRef>
          <a:effectRef idx="2">
            <a:schemeClr val="accent1"/>
          </a:effectRef>
          <a:fontRef idx="minor">
            <a:schemeClr val="lt1"/>
          </a:fontRef>
        </dgm:style>
      </dgm:prSet>
      <dgm:spPr/>
      <dgm:t>
        <a:bodyPr/>
        <a:lstStyle/>
        <a:p>
          <a:endParaRPr lang="en-US" dirty="0" smtClean="0"/>
        </a:p>
        <a:p>
          <a:r>
            <a:rPr lang="en-US" dirty="0" smtClean="0"/>
            <a:t>Other </a:t>
          </a:r>
          <a:r>
            <a:rPr lang="en-US" dirty="0" smtClean="0"/>
            <a:t>Services</a:t>
          </a:r>
          <a:endParaRPr lang="en-US" dirty="0"/>
        </a:p>
      </dgm:t>
    </dgm:pt>
    <dgm:pt modelId="{FA300743-9C8A-438A-8497-81B222C3657C}" type="sibTrans" cxnId="{5580056D-8EA1-4483-840D-E1C9BFB0D064}">
      <dgm:prSet/>
      <dgm:spPr/>
      <dgm:t>
        <a:bodyPr/>
        <a:lstStyle/>
        <a:p>
          <a:endParaRPr lang="en-US"/>
        </a:p>
      </dgm:t>
    </dgm:pt>
    <dgm:pt modelId="{BE63431B-920C-4729-99EE-AC508A218F42}" type="parTrans" cxnId="{5580056D-8EA1-4483-840D-E1C9BFB0D064}">
      <dgm:prSet/>
      <dgm:spPr/>
      <dgm:t>
        <a:bodyPr/>
        <a:lstStyle/>
        <a:p>
          <a:endParaRPr lang="en-US"/>
        </a:p>
      </dgm:t>
    </dgm:pt>
    <dgm:pt modelId="{16730D86-8B67-43EE-BA87-826927C493F8}" type="sibTrans" cxnId="{D42211DA-71A4-4874-B197-387D4A7CB277}">
      <dgm:prSet/>
      <dgm:spPr/>
      <dgm:t>
        <a:bodyPr/>
        <a:lstStyle/>
        <a:p>
          <a:endParaRPr lang="en-US"/>
        </a:p>
      </dgm:t>
    </dgm:pt>
    <dgm:pt modelId="{B728D34B-978C-4167-899A-A9F12B58FB83}" type="parTrans" cxnId="{D42211DA-71A4-4874-B197-387D4A7CB277}">
      <dgm:prSet/>
      <dgm:spPr/>
      <dgm:t>
        <a:bodyPr/>
        <a:lstStyle/>
        <a:p>
          <a:endParaRPr lang="en-US"/>
        </a:p>
      </dgm:t>
    </dgm:pt>
    <dgm:pt modelId="{4AB20B43-9741-46A1-9394-0310BABCF9AE}" type="sibTrans" cxnId="{6469AA85-7E94-4474-92C8-6C1F1860B5C9}">
      <dgm:prSet/>
      <dgm:spPr/>
      <dgm:t>
        <a:bodyPr/>
        <a:lstStyle/>
        <a:p>
          <a:endParaRPr lang="en-US"/>
        </a:p>
      </dgm:t>
    </dgm:pt>
    <dgm:pt modelId="{D8486344-C9F3-4E93-AD65-F33718B9E234}" type="parTrans" cxnId="{6469AA85-7E94-4474-92C8-6C1F1860B5C9}">
      <dgm:prSet/>
      <dgm:spPr/>
      <dgm:t>
        <a:bodyPr/>
        <a:lstStyle/>
        <a:p>
          <a:endParaRPr lang="en-US"/>
        </a:p>
      </dgm:t>
    </dgm:pt>
    <dgm:pt modelId="{7A9BD13E-96D5-4A6A-94B2-337E90E29DDD}" type="sibTrans" cxnId="{64ED67B4-4028-44CB-8AE5-E407ABAFC266}">
      <dgm:prSet/>
      <dgm:spPr/>
      <dgm:t>
        <a:bodyPr/>
        <a:lstStyle/>
        <a:p>
          <a:endParaRPr lang="en-US"/>
        </a:p>
      </dgm:t>
    </dgm:pt>
    <dgm:pt modelId="{B4332EBD-32EC-4415-8CFD-98E3A451189D}" type="parTrans" cxnId="{64ED67B4-4028-44CB-8AE5-E407ABAFC266}">
      <dgm:prSet/>
      <dgm:spPr/>
      <dgm:t>
        <a:bodyPr/>
        <a:lstStyle/>
        <a:p>
          <a:endParaRPr lang="en-US"/>
        </a:p>
      </dgm:t>
    </dgm:pt>
    <dgm:pt modelId="{974AFC2C-B160-4B73-94F4-F06021492E0D}" type="sibTrans" cxnId="{6CC7C3EA-4FDB-4537-8251-ABB17A142373}">
      <dgm:prSet/>
      <dgm:spPr/>
      <dgm:t>
        <a:bodyPr/>
        <a:lstStyle/>
        <a:p>
          <a:endParaRPr lang="en-US"/>
        </a:p>
      </dgm:t>
    </dgm:pt>
    <dgm:pt modelId="{AC7AD71A-953A-47A5-88D7-FBF19E8F17DE}" type="parTrans" cxnId="{6CC7C3EA-4FDB-4537-8251-ABB17A142373}">
      <dgm:prSet/>
      <dgm:spPr/>
      <dgm:t>
        <a:bodyPr/>
        <a:lstStyle/>
        <a:p>
          <a:endParaRPr lang="en-US"/>
        </a:p>
      </dgm:t>
    </dgm:pt>
    <dgm:pt modelId="{35D9C2C5-A54C-4120-98ED-6EAEBE73673C}" type="sibTrans" cxnId="{54B8A0C3-1605-41EA-93D0-65CD4892F4A1}">
      <dgm:prSet/>
      <dgm:spPr/>
      <dgm:t>
        <a:bodyPr/>
        <a:lstStyle/>
        <a:p>
          <a:endParaRPr lang="en-US"/>
        </a:p>
      </dgm:t>
    </dgm:pt>
    <dgm:pt modelId="{BA56481C-82E1-451A-9203-F2857E2B410A}" type="parTrans" cxnId="{54B8A0C3-1605-41EA-93D0-65CD4892F4A1}">
      <dgm:prSet/>
      <dgm:spPr/>
      <dgm:t>
        <a:bodyPr/>
        <a:lstStyle/>
        <a:p>
          <a:endParaRPr lang="en-US"/>
        </a:p>
      </dgm:t>
    </dgm:pt>
    <dgm:pt modelId="{03AB1728-012A-44F3-AADE-3103BE1DB2EF}" type="sibTrans" cxnId="{0F43B74B-C441-4163-9795-E1358D94444C}">
      <dgm:prSet/>
      <dgm:spPr/>
      <dgm:t>
        <a:bodyPr/>
        <a:lstStyle/>
        <a:p>
          <a:endParaRPr lang="en-US"/>
        </a:p>
      </dgm:t>
    </dgm:pt>
    <dgm:pt modelId="{72BA3C31-300E-4769-A056-C3E24DD2DAA6}" type="parTrans" cxnId="{0F43B74B-C441-4163-9795-E1358D94444C}">
      <dgm:prSet/>
      <dgm:spPr/>
      <dgm:t>
        <a:bodyPr/>
        <a:lstStyle/>
        <a:p>
          <a:endParaRPr lang="en-US"/>
        </a:p>
      </dgm:t>
    </dgm:pt>
    <dgm:pt modelId="{BB938FA9-B230-4680-AEEE-57CA0205F2EE}" type="sibTrans" cxnId="{412F02CB-24D7-407B-93F8-AAEED98D8046}">
      <dgm:prSet/>
      <dgm:spPr/>
      <dgm:t>
        <a:bodyPr/>
        <a:lstStyle/>
        <a:p>
          <a:endParaRPr lang="en-US"/>
        </a:p>
      </dgm:t>
    </dgm:pt>
    <dgm:pt modelId="{08B553B5-D0F6-4C26-A8CA-22B5F7CCA889}" type="parTrans" cxnId="{412F02CB-24D7-407B-93F8-AAEED98D8046}">
      <dgm:prSet/>
      <dgm:spPr/>
      <dgm:t>
        <a:bodyPr/>
        <a:lstStyle/>
        <a:p>
          <a:endParaRPr lang="en-US"/>
        </a:p>
      </dgm:t>
    </dgm:pt>
    <dgm:pt modelId="{1B7497D6-4F59-43A1-9A41-DE6CA0AD5307}" type="sibTrans" cxnId="{B979FB00-315A-4819-B878-8CA5C7FD30F7}">
      <dgm:prSet/>
      <dgm:spPr/>
      <dgm:t>
        <a:bodyPr/>
        <a:lstStyle/>
        <a:p>
          <a:endParaRPr lang="en-US"/>
        </a:p>
      </dgm:t>
    </dgm:pt>
    <dgm:pt modelId="{BCB57241-77C5-4AE1-9DD6-55AE2E4BC023}" type="parTrans" cxnId="{B979FB00-315A-4819-B878-8CA5C7FD30F7}">
      <dgm:prSet/>
      <dgm:spPr/>
      <dgm:t>
        <a:bodyPr/>
        <a:lstStyle/>
        <a:p>
          <a:endParaRPr lang="en-US"/>
        </a:p>
      </dgm:t>
    </dgm:pt>
    <dgm:pt modelId="{5C7C2995-BBCE-4885-870C-1357115B547C}" type="pres">
      <dgm:prSet presAssocID="{D69F2AA2-4526-4EC8-809B-D66EB4EECAFB}" presName="Name0" presStyleCnt="0">
        <dgm:presLayoutVars>
          <dgm:dir/>
          <dgm:resizeHandles val="exact"/>
        </dgm:presLayoutVars>
      </dgm:prSet>
      <dgm:spPr/>
      <dgm:t>
        <a:bodyPr/>
        <a:lstStyle/>
        <a:p>
          <a:endParaRPr lang="en-US"/>
        </a:p>
      </dgm:t>
    </dgm:pt>
    <dgm:pt modelId="{C9F354D3-431A-476C-BDD0-434F1AE5FBED}" type="pres">
      <dgm:prSet presAssocID="{2B5791A0-79EE-41AB-B858-B95FB0980324}" presName="node" presStyleLbl="node1" presStyleIdx="0" presStyleCnt="3" custLinFactX="-24535" custLinFactNeighborX="-100000" custLinFactNeighborY="-1641">
        <dgm:presLayoutVars>
          <dgm:bulletEnabled val="1"/>
        </dgm:presLayoutVars>
      </dgm:prSet>
      <dgm:spPr/>
      <dgm:t>
        <a:bodyPr/>
        <a:lstStyle/>
        <a:p>
          <a:endParaRPr lang="en-US"/>
        </a:p>
      </dgm:t>
    </dgm:pt>
    <dgm:pt modelId="{9474C256-239E-4E61-A3C7-8BB0601F3D78}" type="pres">
      <dgm:prSet presAssocID="{60AF06E6-284B-429F-872E-25BFD9E2DF21}" presName="sibTrans" presStyleCnt="0"/>
      <dgm:spPr/>
      <dgm:t>
        <a:bodyPr/>
        <a:lstStyle/>
        <a:p>
          <a:endParaRPr lang="en-US"/>
        </a:p>
      </dgm:t>
    </dgm:pt>
    <dgm:pt modelId="{87380C7C-FDE7-428C-B7A4-ED365C2835FF}" type="pres">
      <dgm:prSet presAssocID="{A2644365-7DD2-41AD-943F-E1D384597A22}" presName="node" presStyleLbl="node1" presStyleIdx="1" presStyleCnt="3" custLinFactNeighborX="1" custLinFactNeighborY="2812">
        <dgm:presLayoutVars>
          <dgm:bulletEnabled val="1"/>
        </dgm:presLayoutVars>
      </dgm:prSet>
      <dgm:spPr/>
      <dgm:t>
        <a:bodyPr/>
        <a:lstStyle/>
        <a:p>
          <a:endParaRPr lang="en-US"/>
        </a:p>
      </dgm:t>
    </dgm:pt>
    <dgm:pt modelId="{E544923C-1040-4541-8A52-1DDE2E9607B0}" type="pres">
      <dgm:prSet presAssocID="{B659B563-0289-40C3-B6EF-E67AA7D73E9F}" presName="sibTrans" presStyleCnt="0"/>
      <dgm:spPr/>
      <dgm:t>
        <a:bodyPr/>
        <a:lstStyle/>
        <a:p>
          <a:endParaRPr lang="en-US"/>
        </a:p>
      </dgm:t>
    </dgm:pt>
    <dgm:pt modelId="{2B44D6D1-9136-4FAE-B022-430352F06719}" type="pres">
      <dgm:prSet presAssocID="{7A1DC47F-9F38-400F-87E7-490793C3C148}" presName="node" presStyleLbl="node1" presStyleIdx="2" presStyleCnt="3" custLinFactNeighborX="21627" custLinFactNeighborY="-234">
        <dgm:presLayoutVars>
          <dgm:bulletEnabled val="1"/>
        </dgm:presLayoutVars>
      </dgm:prSet>
      <dgm:spPr/>
      <dgm:t>
        <a:bodyPr/>
        <a:lstStyle/>
        <a:p>
          <a:endParaRPr lang="en-US"/>
        </a:p>
      </dgm:t>
    </dgm:pt>
  </dgm:ptLst>
  <dgm:cxnLst>
    <dgm:cxn modelId="{D42211DA-71A4-4874-B197-387D4A7CB277}" srcId="{7A1DC47F-9F38-400F-87E7-490793C3C148}" destId="{7503ED25-1BE9-4427-A54E-21D25151862F}" srcOrd="7" destOrd="0" parTransId="{B728D34B-978C-4167-899A-A9F12B58FB83}" sibTransId="{16730D86-8B67-43EE-BA87-826927C493F8}"/>
    <dgm:cxn modelId="{B5FF8F1B-CC0B-4A72-AB8B-6527BC6AE4CB}" type="presOf" srcId="{A2477C43-3609-4387-B497-F3F52AA9CE48}" destId="{C9F354D3-431A-476C-BDD0-434F1AE5FBED}" srcOrd="0" destOrd="1" presId="urn:microsoft.com/office/officeart/2005/8/layout/hList6"/>
    <dgm:cxn modelId="{5DC727F5-906A-4F60-B6C0-4D6AD0B3C46A}" srcId="{A2644365-7DD2-41AD-943F-E1D384597A22}" destId="{DC4A9042-1A26-4128-BD40-D752D1757D8C}" srcOrd="2" destOrd="0" parTransId="{DB848063-57E6-487C-A789-B627C6C3BA5C}" sibTransId="{C9E78C97-FA17-42C9-9F5D-7D147A48BBFB}"/>
    <dgm:cxn modelId="{CBC2E0B6-7FAB-409B-B797-3B73B0370120}" type="presOf" srcId="{7A1DC47F-9F38-400F-87E7-490793C3C148}" destId="{2B44D6D1-9136-4FAE-B022-430352F06719}" srcOrd="0" destOrd="0" presId="urn:microsoft.com/office/officeart/2005/8/layout/hList6"/>
    <dgm:cxn modelId="{D5D4A851-3C04-440F-8A18-4B962B7EA711}" srcId="{2B5791A0-79EE-41AB-B858-B95FB0980324}" destId="{80B8333F-BE08-47B2-ADBA-52A7F47BC202}" srcOrd="4" destOrd="0" parTransId="{E67BEB76-B7DD-4C5B-B70F-B9BF9D34D7E7}" sibTransId="{5F72E2AB-6655-4728-8A1B-0F128DAF7C8B}"/>
    <dgm:cxn modelId="{01310C3A-94EB-4B2A-95AF-C9A9F29AA11F}" srcId="{2B5791A0-79EE-41AB-B858-B95FB0980324}" destId="{FBD4FA52-3879-4C83-919A-F1F4FDCC32F3}" srcOrd="1" destOrd="0" parTransId="{4C7EDC28-91B2-4973-9856-A6EC93E14959}" sibTransId="{AA6A149C-B490-4C96-8D51-9AB78413B572}"/>
    <dgm:cxn modelId="{B979FB00-315A-4819-B878-8CA5C7FD30F7}" srcId="{7A1DC47F-9F38-400F-87E7-490793C3C148}" destId="{138E5C4A-0AA3-4F69-BA39-1277D704DF30}" srcOrd="0" destOrd="0" parTransId="{BCB57241-77C5-4AE1-9DD6-55AE2E4BC023}" sibTransId="{1B7497D6-4F59-43A1-9A41-DE6CA0AD5307}"/>
    <dgm:cxn modelId="{4EF8F75B-48DD-4F66-AD7C-DD06F7392640}" type="presOf" srcId="{7503ED25-1BE9-4427-A54E-21D25151862F}" destId="{2B44D6D1-9136-4FAE-B022-430352F06719}" srcOrd="0" destOrd="8" presId="urn:microsoft.com/office/officeart/2005/8/layout/hList6"/>
    <dgm:cxn modelId="{6048D93F-AA39-4317-8517-C2A8E162CF70}" type="presOf" srcId="{0363C507-EA15-4556-99A9-19C98F58626C}" destId="{87380C7C-FDE7-428C-B7A4-ED365C2835FF}" srcOrd="0" destOrd="2" presId="urn:microsoft.com/office/officeart/2005/8/layout/hList6"/>
    <dgm:cxn modelId="{3A2BCF71-9C6A-4B27-8205-28E6955F17C5}" type="presOf" srcId="{EE947119-09D7-48AF-B6FE-DE75A5C3959A}" destId="{C9F354D3-431A-476C-BDD0-434F1AE5FBED}" srcOrd="0" destOrd="4" presId="urn:microsoft.com/office/officeart/2005/8/layout/hList6"/>
    <dgm:cxn modelId="{78A38418-A152-488F-B063-43D045CE8EA6}" type="presOf" srcId="{80B8333F-BE08-47B2-ADBA-52A7F47BC202}" destId="{C9F354D3-431A-476C-BDD0-434F1AE5FBED}" srcOrd="0" destOrd="5" presId="urn:microsoft.com/office/officeart/2005/8/layout/hList6"/>
    <dgm:cxn modelId="{AC5E933B-EF54-4FDE-BD0E-54AB79F8D359}" srcId="{2B5791A0-79EE-41AB-B858-B95FB0980324}" destId="{EE947119-09D7-48AF-B6FE-DE75A5C3959A}" srcOrd="3" destOrd="0" parTransId="{F544A323-F9C6-4E6A-8D25-CFF0963354A1}" sibTransId="{ED3A01D5-4443-4767-A935-D2E28B6378D5}"/>
    <dgm:cxn modelId="{F81A4DC6-3213-429D-B120-A7AA65D13A2F}" type="presOf" srcId="{3A29AA26-BA20-4EAA-8701-1D5522A8545B}" destId="{2B44D6D1-9136-4FAE-B022-430352F06719}" srcOrd="0" destOrd="6" presId="urn:microsoft.com/office/officeart/2005/8/layout/hList6"/>
    <dgm:cxn modelId="{5E72FFD9-7082-4BCB-ACA2-F3ED68386011}" srcId="{2B5791A0-79EE-41AB-B858-B95FB0980324}" destId="{54762E8A-7A32-4CAA-A029-92543CFA7BB0}" srcOrd="2" destOrd="0" parTransId="{78B3BE0C-D666-433C-A88D-139BB7937A04}" sibTransId="{D5F1D73E-B9C5-445C-8DB8-3F71934F1483}"/>
    <dgm:cxn modelId="{6CEA798C-0320-4AE8-A6A2-B49A7C8DB5FA}" type="presOf" srcId="{FFFB252E-18B5-4DF0-B780-52924A954167}" destId="{2B44D6D1-9136-4FAE-B022-430352F06719}" srcOrd="0" destOrd="5" presId="urn:microsoft.com/office/officeart/2005/8/layout/hList6"/>
    <dgm:cxn modelId="{1F31B5AA-E8FE-4BDD-B2EB-FCF870C2B33C}" srcId="{A2644365-7DD2-41AD-943F-E1D384597A22}" destId="{0363C507-EA15-4556-99A9-19C98F58626C}" srcOrd="1" destOrd="0" parTransId="{45E2DD56-40CF-45AF-993A-6BE4A98FD2C8}" sibTransId="{1C7554C1-9CAD-4224-8675-D8A514EFF09E}"/>
    <dgm:cxn modelId="{6469AA85-7E94-4474-92C8-6C1F1860B5C9}" srcId="{7A1DC47F-9F38-400F-87E7-490793C3C148}" destId="{1A41E2B9-347F-4681-86DC-E664AA54B280}" srcOrd="6" destOrd="0" parTransId="{D8486344-C9F3-4E93-AD65-F33718B9E234}" sibTransId="{4AB20B43-9741-46A1-9394-0310BABCF9AE}"/>
    <dgm:cxn modelId="{5580056D-8EA1-4483-840D-E1C9BFB0D064}" srcId="{D69F2AA2-4526-4EC8-809B-D66EB4EECAFB}" destId="{7A1DC47F-9F38-400F-87E7-490793C3C148}" srcOrd="2" destOrd="0" parTransId="{BE63431B-920C-4729-99EE-AC508A218F42}" sibTransId="{FA300743-9C8A-438A-8497-81B222C3657C}"/>
    <dgm:cxn modelId="{40E70152-B1B6-4E1D-A5C3-7353D1798C31}" type="presOf" srcId="{A2644365-7DD2-41AD-943F-E1D384597A22}" destId="{87380C7C-FDE7-428C-B7A4-ED365C2835FF}" srcOrd="0" destOrd="0" presId="urn:microsoft.com/office/officeart/2005/8/layout/hList6"/>
    <dgm:cxn modelId="{1798C8D4-CDFF-4D16-B7F0-79C07AAC9A37}" type="presOf" srcId="{4296EB63-10D6-4DA4-80DB-4E15C340CED4}" destId="{2B44D6D1-9136-4FAE-B022-430352F06719}" srcOrd="0" destOrd="3" presId="urn:microsoft.com/office/officeart/2005/8/layout/hList6"/>
    <dgm:cxn modelId="{54B8A0C3-1605-41EA-93D0-65CD4892F4A1}" srcId="{7A1DC47F-9F38-400F-87E7-490793C3C148}" destId="{4BCE5AC5-C904-46EB-AE19-39336FFB362F}" srcOrd="3" destOrd="0" parTransId="{BA56481C-82E1-451A-9203-F2857E2B410A}" sibTransId="{35D9C2C5-A54C-4120-98ED-6EAEBE73673C}"/>
    <dgm:cxn modelId="{5192F0E2-B47B-47BE-B75B-F498B2CCDC23}" type="presOf" srcId="{54762E8A-7A32-4CAA-A029-92543CFA7BB0}" destId="{C9F354D3-431A-476C-BDD0-434F1AE5FBED}" srcOrd="0" destOrd="3" presId="urn:microsoft.com/office/officeart/2005/8/layout/hList6"/>
    <dgm:cxn modelId="{0F43B74B-C441-4163-9795-E1358D94444C}" srcId="{7A1DC47F-9F38-400F-87E7-490793C3C148}" destId="{4296EB63-10D6-4DA4-80DB-4E15C340CED4}" srcOrd="2" destOrd="0" parTransId="{72BA3C31-300E-4769-A056-C3E24DD2DAA6}" sibTransId="{03AB1728-012A-44F3-AADE-3103BE1DB2EF}"/>
    <dgm:cxn modelId="{36C2C4FA-BAE0-4F71-8701-CFACB93D6BA1}" srcId="{D69F2AA2-4526-4EC8-809B-D66EB4EECAFB}" destId="{A2644365-7DD2-41AD-943F-E1D384597A22}" srcOrd="1" destOrd="0" parTransId="{7EDB95F9-3E95-4326-9580-A8F3F137497D}" sibTransId="{B659B563-0289-40C3-B6EF-E67AA7D73E9F}"/>
    <dgm:cxn modelId="{98128E28-1492-4AA6-9197-3780B9487803}" type="presOf" srcId="{D69F2AA2-4526-4EC8-809B-D66EB4EECAFB}" destId="{5C7C2995-BBCE-4885-870C-1357115B547C}" srcOrd="0" destOrd="0" presId="urn:microsoft.com/office/officeart/2005/8/layout/hList6"/>
    <dgm:cxn modelId="{059DBB77-2883-4CEA-B600-8403708478FD}" srcId="{2B5791A0-79EE-41AB-B858-B95FB0980324}" destId="{A2477C43-3609-4387-B497-F3F52AA9CE48}" srcOrd="0" destOrd="0" parTransId="{472655B3-0766-4203-B5BD-C398AC4F7407}" sibTransId="{708F2529-6F99-4594-8FE1-701AC51408F6}"/>
    <dgm:cxn modelId="{2D53E4AC-9367-4B2A-A555-9E52C743B2C6}" type="presOf" srcId="{2B5791A0-79EE-41AB-B858-B95FB0980324}" destId="{C9F354D3-431A-476C-BDD0-434F1AE5FBED}" srcOrd="0" destOrd="0" presId="urn:microsoft.com/office/officeart/2005/8/layout/hList6"/>
    <dgm:cxn modelId="{5286A0AB-97AE-4131-9ADA-7B76E86B2B9D}" type="presOf" srcId="{4BCE5AC5-C904-46EB-AE19-39336FFB362F}" destId="{2B44D6D1-9136-4FAE-B022-430352F06719}" srcOrd="0" destOrd="4" presId="urn:microsoft.com/office/officeart/2005/8/layout/hList6"/>
    <dgm:cxn modelId="{6CC7C3EA-4FDB-4537-8251-ABB17A142373}" srcId="{7A1DC47F-9F38-400F-87E7-490793C3C148}" destId="{FFFB252E-18B5-4DF0-B780-52924A954167}" srcOrd="4" destOrd="0" parTransId="{AC7AD71A-953A-47A5-88D7-FBF19E8F17DE}" sibTransId="{974AFC2C-B160-4B73-94F4-F06021492E0D}"/>
    <dgm:cxn modelId="{CEDB9F5E-F339-4983-9E0B-9B5E396B1528}" type="presOf" srcId="{1BC68EBB-CEFA-4E98-BC1F-7B0ED23447C2}" destId="{2B44D6D1-9136-4FAE-B022-430352F06719}" srcOrd="0" destOrd="2" presId="urn:microsoft.com/office/officeart/2005/8/layout/hList6"/>
    <dgm:cxn modelId="{DB0B3D67-018A-43EE-BDE5-E4DB9AEE5839}" type="presOf" srcId="{138E5C4A-0AA3-4F69-BA39-1277D704DF30}" destId="{2B44D6D1-9136-4FAE-B022-430352F06719}" srcOrd="0" destOrd="1" presId="urn:microsoft.com/office/officeart/2005/8/layout/hList6"/>
    <dgm:cxn modelId="{64ED67B4-4028-44CB-8AE5-E407ABAFC266}" srcId="{7A1DC47F-9F38-400F-87E7-490793C3C148}" destId="{3A29AA26-BA20-4EAA-8701-1D5522A8545B}" srcOrd="5" destOrd="0" parTransId="{B4332EBD-32EC-4415-8CFD-98E3A451189D}" sibTransId="{7A9BD13E-96D5-4A6A-94B2-337E90E29DDD}"/>
    <dgm:cxn modelId="{3F785841-E089-4DF8-A8E3-F0FB9AA7CCA0}" srcId="{A2644365-7DD2-41AD-943F-E1D384597A22}" destId="{465B27DC-DD01-4ECB-9EF4-2A6F8A35CC66}" srcOrd="0" destOrd="0" parTransId="{77C933A2-C285-4EC2-91C5-4F57F5A7ADA9}" sibTransId="{CFA98D00-B7EA-4B07-9C4C-8F8F60386DC3}"/>
    <dgm:cxn modelId="{E8B064BA-CE03-4B5A-A410-AA05496F8D81}" srcId="{D69F2AA2-4526-4EC8-809B-D66EB4EECAFB}" destId="{2B5791A0-79EE-41AB-B858-B95FB0980324}" srcOrd="0" destOrd="0" parTransId="{970F5048-1497-45E3-8539-ABE09FC4C52B}" sibTransId="{60AF06E6-284B-429F-872E-25BFD9E2DF21}"/>
    <dgm:cxn modelId="{B31E1AC6-635C-4DC9-9FDE-54628720EC65}" type="presOf" srcId="{1A41E2B9-347F-4681-86DC-E664AA54B280}" destId="{2B44D6D1-9136-4FAE-B022-430352F06719}" srcOrd="0" destOrd="7" presId="urn:microsoft.com/office/officeart/2005/8/layout/hList6"/>
    <dgm:cxn modelId="{412F02CB-24D7-407B-93F8-AAEED98D8046}" srcId="{7A1DC47F-9F38-400F-87E7-490793C3C148}" destId="{1BC68EBB-CEFA-4E98-BC1F-7B0ED23447C2}" srcOrd="1" destOrd="0" parTransId="{08B553B5-D0F6-4C26-A8CA-22B5F7CCA889}" sibTransId="{BB938FA9-B230-4680-AEEE-57CA0205F2EE}"/>
    <dgm:cxn modelId="{E48CAE12-CB03-476D-B616-BA55BA6EF5F9}" type="presOf" srcId="{FBD4FA52-3879-4C83-919A-F1F4FDCC32F3}" destId="{C9F354D3-431A-476C-BDD0-434F1AE5FBED}" srcOrd="0" destOrd="2" presId="urn:microsoft.com/office/officeart/2005/8/layout/hList6"/>
    <dgm:cxn modelId="{FE1E7D34-B684-4FB1-ABB1-BFD31E35E900}" type="presOf" srcId="{DC4A9042-1A26-4128-BD40-D752D1757D8C}" destId="{87380C7C-FDE7-428C-B7A4-ED365C2835FF}" srcOrd="0" destOrd="3" presId="urn:microsoft.com/office/officeart/2005/8/layout/hList6"/>
    <dgm:cxn modelId="{32DA2A7F-D0EF-497A-B72D-BA3A8986ACF2}" type="presOf" srcId="{465B27DC-DD01-4ECB-9EF4-2A6F8A35CC66}" destId="{87380C7C-FDE7-428C-B7A4-ED365C2835FF}" srcOrd="0" destOrd="1" presId="urn:microsoft.com/office/officeart/2005/8/layout/hList6"/>
    <dgm:cxn modelId="{1F5B5032-0C6D-4735-91A4-9DD82305C1FF}" type="presParOf" srcId="{5C7C2995-BBCE-4885-870C-1357115B547C}" destId="{C9F354D3-431A-476C-BDD0-434F1AE5FBED}" srcOrd="0" destOrd="0" presId="urn:microsoft.com/office/officeart/2005/8/layout/hList6"/>
    <dgm:cxn modelId="{8F453528-A4E2-4248-8EDF-A63050EE533B}" type="presParOf" srcId="{5C7C2995-BBCE-4885-870C-1357115B547C}" destId="{9474C256-239E-4E61-A3C7-8BB0601F3D78}" srcOrd="1" destOrd="0" presId="urn:microsoft.com/office/officeart/2005/8/layout/hList6"/>
    <dgm:cxn modelId="{C3E44CF7-7F59-4D59-9DCE-9F76C95E7372}" type="presParOf" srcId="{5C7C2995-BBCE-4885-870C-1357115B547C}" destId="{87380C7C-FDE7-428C-B7A4-ED365C2835FF}" srcOrd="2" destOrd="0" presId="urn:microsoft.com/office/officeart/2005/8/layout/hList6"/>
    <dgm:cxn modelId="{CD44554F-61A5-493A-BB00-709766A3A684}" type="presParOf" srcId="{5C7C2995-BBCE-4885-870C-1357115B547C}" destId="{E544923C-1040-4541-8A52-1DDE2E9607B0}" srcOrd="3" destOrd="0" presId="urn:microsoft.com/office/officeart/2005/8/layout/hList6"/>
    <dgm:cxn modelId="{3AE6B247-6432-43B5-B826-B4DE8D8B7AC8}" type="presParOf" srcId="{5C7C2995-BBCE-4885-870C-1357115B547C}" destId="{2B44D6D1-9136-4FAE-B022-430352F0671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354D3-431A-476C-BDD0-434F1AE5FBED}">
      <dsp:nvSpPr>
        <dsp:cNvPr id="0" name=""/>
        <dsp:cNvSpPr/>
      </dsp:nvSpPr>
      <dsp:spPr>
        <a:xfrm rot="16200000">
          <a:off x="-1334500" y="1334500"/>
          <a:ext cx="3951288" cy="1282286"/>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88900" tIns="0" rIns="90072" bIns="0" numCol="1" spcCol="1270" anchor="t" anchorCtr="0">
          <a:noAutofit/>
        </a:bodyPr>
        <a:lstStyle/>
        <a:p>
          <a:pPr lvl="0" algn="l" defTabSz="622300">
            <a:lnSpc>
              <a:spcPct val="90000"/>
            </a:lnSpc>
            <a:spcBef>
              <a:spcPct val="0"/>
            </a:spcBef>
            <a:spcAft>
              <a:spcPct val="35000"/>
            </a:spcAft>
          </a:pPr>
          <a:endParaRPr lang="en-US" sz="1400" kern="1200" dirty="0" smtClean="0"/>
        </a:p>
        <a:p>
          <a:pPr lvl="0" algn="l" defTabSz="622300">
            <a:lnSpc>
              <a:spcPct val="90000"/>
            </a:lnSpc>
            <a:spcBef>
              <a:spcPct val="0"/>
            </a:spcBef>
            <a:spcAft>
              <a:spcPct val="35000"/>
            </a:spcAft>
          </a:pPr>
          <a:r>
            <a:rPr lang="en-US" sz="1400" kern="1200" dirty="0" smtClean="0"/>
            <a:t>UI</a:t>
          </a:r>
          <a:endParaRPr lang="en-US" sz="1400" kern="1200" dirty="0"/>
        </a:p>
        <a:p>
          <a:pPr marL="57150" lvl="1" indent="-57150" algn="l" defTabSz="488950">
            <a:lnSpc>
              <a:spcPct val="90000"/>
            </a:lnSpc>
            <a:spcBef>
              <a:spcPct val="0"/>
            </a:spcBef>
            <a:spcAft>
              <a:spcPct val="15000"/>
            </a:spcAft>
            <a:buChar char="••"/>
          </a:pPr>
          <a:r>
            <a:rPr lang="en-US" sz="1100" kern="1200" dirty="0" smtClean="0"/>
            <a:t>Bower</a:t>
          </a:r>
          <a:endParaRPr lang="en-US" sz="1100" kern="1200" dirty="0"/>
        </a:p>
        <a:p>
          <a:pPr marL="57150" lvl="1" indent="-57150" algn="l" defTabSz="488950">
            <a:lnSpc>
              <a:spcPct val="90000"/>
            </a:lnSpc>
            <a:spcBef>
              <a:spcPct val="0"/>
            </a:spcBef>
            <a:spcAft>
              <a:spcPct val="15000"/>
            </a:spcAft>
            <a:buChar char="••"/>
          </a:pPr>
          <a:r>
            <a:rPr lang="en-US" sz="1100" kern="1200" dirty="0" smtClean="0"/>
            <a:t>Polymer</a:t>
          </a:r>
          <a:endParaRPr lang="en-US" sz="1100" kern="1200" dirty="0"/>
        </a:p>
        <a:p>
          <a:pPr marL="57150" lvl="1" indent="-57150" algn="l" defTabSz="488950">
            <a:lnSpc>
              <a:spcPct val="90000"/>
            </a:lnSpc>
            <a:spcBef>
              <a:spcPct val="0"/>
            </a:spcBef>
            <a:spcAft>
              <a:spcPct val="15000"/>
            </a:spcAft>
            <a:buChar char="••"/>
          </a:pPr>
          <a:r>
            <a:rPr lang="en-US" sz="1100" kern="1200" dirty="0" smtClean="0"/>
            <a:t>Grunt</a:t>
          </a:r>
          <a:endParaRPr lang="en-US" sz="1100" kern="1200" dirty="0"/>
        </a:p>
        <a:p>
          <a:pPr marL="57150" lvl="1" indent="-57150" algn="l" defTabSz="488950">
            <a:lnSpc>
              <a:spcPct val="90000"/>
            </a:lnSpc>
            <a:spcBef>
              <a:spcPct val="0"/>
            </a:spcBef>
            <a:spcAft>
              <a:spcPct val="15000"/>
            </a:spcAft>
            <a:buChar char="••"/>
          </a:pPr>
          <a:r>
            <a:rPr lang="en-US" sz="1100" kern="1200" dirty="0" smtClean="0"/>
            <a:t>Node</a:t>
          </a:r>
          <a:endParaRPr lang="en-US" sz="1100" kern="1200" dirty="0"/>
        </a:p>
        <a:p>
          <a:pPr marL="57150" lvl="1" indent="-57150" algn="l" defTabSz="488950">
            <a:lnSpc>
              <a:spcPct val="90000"/>
            </a:lnSpc>
            <a:spcBef>
              <a:spcPct val="0"/>
            </a:spcBef>
            <a:spcAft>
              <a:spcPct val="15000"/>
            </a:spcAft>
            <a:buChar char="••"/>
          </a:pPr>
          <a:r>
            <a:rPr lang="en-US" sz="1100" kern="1200" dirty="0" smtClean="0"/>
            <a:t>Angular2</a:t>
          </a:r>
          <a:endParaRPr lang="en-US" sz="1100" kern="1200" dirty="0"/>
        </a:p>
      </dsp:txBody>
      <dsp:txXfrm rot="5400000">
        <a:off x="1" y="790257"/>
        <a:ext cx="1282286" cy="2370772"/>
      </dsp:txXfrm>
    </dsp:sp>
    <dsp:sp modelId="{87380C7C-FDE7-428C-B7A4-ED365C2835FF}">
      <dsp:nvSpPr>
        <dsp:cNvPr id="0" name=""/>
        <dsp:cNvSpPr/>
      </dsp:nvSpPr>
      <dsp:spPr>
        <a:xfrm rot="16200000">
          <a:off x="44450" y="1334500"/>
          <a:ext cx="3951288" cy="1282286"/>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88900" tIns="0" rIns="90072" bIns="0" numCol="1" spcCol="1270" anchor="t" anchorCtr="0">
          <a:noAutofit/>
        </a:bodyPr>
        <a:lstStyle/>
        <a:p>
          <a:pPr lvl="0" algn="l" defTabSz="622300">
            <a:lnSpc>
              <a:spcPct val="90000"/>
            </a:lnSpc>
            <a:spcBef>
              <a:spcPct val="0"/>
            </a:spcBef>
            <a:spcAft>
              <a:spcPct val="35000"/>
            </a:spcAft>
          </a:pPr>
          <a:endParaRPr lang="en-US" sz="1400" kern="1200" dirty="0" smtClean="0"/>
        </a:p>
        <a:p>
          <a:pPr lvl="0" algn="l" defTabSz="622300">
            <a:lnSpc>
              <a:spcPct val="90000"/>
            </a:lnSpc>
            <a:spcBef>
              <a:spcPct val="0"/>
            </a:spcBef>
            <a:spcAft>
              <a:spcPct val="35000"/>
            </a:spcAft>
          </a:pPr>
          <a:r>
            <a:rPr lang="en-US" sz="1400" kern="1200" dirty="0" smtClean="0"/>
            <a:t>Data </a:t>
          </a:r>
          <a:r>
            <a:rPr lang="en-US" sz="1400" kern="1200" dirty="0" smtClean="0"/>
            <a:t>Systems</a:t>
          </a:r>
          <a:endParaRPr lang="en-US" sz="1400" kern="1200" dirty="0"/>
        </a:p>
        <a:p>
          <a:pPr marL="57150" lvl="1" indent="-57150" algn="l" defTabSz="488950">
            <a:lnSpc>
              <a:spcPct val="90000"/>
            </a:lnSpc>
            <a:spcBef>
              <a:spcPct val="0"/>
            </a:spcBef>
            <a:spcAft>
              <a:spcPct val="15000"/>
            </a:spcAft>
            <a:buChar char="••"/>
          </a:pPr>
          <a:r>
            <a:rPr lang="en-US" sz="1100" kern="1200" dirty="0" smtClean="0"/>
            <a:t>Predix Time Series</a:t>
          </a:r>
          <a:endParaRPr lang="en-US" sz="1100" kern="1200" dirty="0"/>
        </a:p>
        <a:p>
          <a:pPr marL="57150" lvl="1" indent="-57150" algn="l" defTabSz="488950">
            <a:lnSpc>
              <a:spcPct val="90000"/>
            </a:lnSpc>
            <a:spcBef>
              <a:spcPct val="0"/>
            </a:spcBef>
            <a:spcAft>
              <a:spcPct val="15000"/>
            </a:spcAft>
            <a:buChar char="••"/>
          </a:pPr>
          <a:r>
            <a:rPr lang="en-US" sz="1100" kern="1200" dirty="0" smtClean="0"/>
            <a:t>Predix Asset</a:t>
          </a:r>
          <a:endParaRPr lang="en-US" sz="1100" kern="1200" dirty="0"/>
        </a:p>
        <a:p>
          <a:pPr marL="57150" lvl="1" indent="-57150" algn="l" defTabSz="488950">
            <a:lnSpc>
              <a:spcPct val="90000"/>
            </a:lnSpc>
            <a:spcBef>
              <a:spcPct val="0"/>
            </a:spcBef>
            <a:spcAft>
              <a:spcPct val="15000"/>
            </a:spcAft>
            <a:buChar char="••"/>
          </a:pPr>
          <a:r>
            <a:rPr lang="en-US" sz="1100" kern="1200" dirty="0" smtClean="0"/>
            <a:t>Predix PostgreSQL</a:t>
          </a:r>
          <a:endParaRPr lang="en-US" sz="1100" kern="1200" dirty="0"/>
        </a:p>
      </dsp:txBody>
      <dsp:txXfrm rot="5400000">
        <a:off x="1378951" y="790257"/>
        <a:ext cx="1282286" cy="2370772"/>
      </dsp:txXfrm>
    </dsp:sp>
    <dsp:sp modelId="{2B44D6D1-9136-4FAE-B022-430352F06719}">
      <dsp:nvSpPr>
        <dsp:cNvPr id="0" name=""/>
        <dsp:cNvSpPr/>
      </dsp:nvSpPr>
      <dsp:spPr>
        <a:xfrm rot="16200000">
          <a:off x="1423400" y="1334500"/>
          <a:ext cx="3951288" cy="1282286"/>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88900" tIns="0" rIns="90072" bIns="0" numCol="1" spcCol="1270" anchor="t" anchorCtr="0">
          <a:noAutofit/>
        </a:bodyPr>
        <a:lstStyle/>
        <a:p>
          <a:pPr lvl="0" algn="l" defTabSz="622300">
            <a:lnSpc>
              <a:spcPct val="90000"/>
            </a:lnSpc>
            <a:spcBef>
              <a:spcPct val="0"/>
            </a:spcBef>
            <a:spcAft>
              <a:spcPct val="35000"/>
            </a:spcAft>
          </a:pPr>
          <a:endParaRPr lang="en-US" sz="1400" kern="1200" dirty="0" smtClean="0"/>
        </a:p>
        <a:p>
          <a:pPr lvl="0" algn="l" defTabSz="622300">
            <a:lnSpc>
              <a:spcPct val="90000"/>
            </a:lnSpc>
            <a:spcBef>
              <a:spcPct val="0"/>
            </a:spcBef>
            <a:spcAft>
              <a:spcPct val="35000"/>
            </a:spcAft>
          </a:pPr>
          <a:r>
            <a:rPr lang="en-US" sz="1400" kern="1200" dirty="0" smtClean="0"/>
            <a:t>Other </a:t>
          </a:r>
          <a:r>
            <a:rPr lang="en-US" sz="1400" kern="1200" dirty="0" smtClean="0"/>
            <a:t>Services</a:t>
          </a:r>
          <a:endParaRPr lang="en-US" sz="1400" kern="1200" dirty="0"/>
        </a:p>
        <a:p>
          <a:pPr marL="57150" lvl="1" indent="-57150" algn="l" defTabSz="488950">
            <a:lnSpc>
              <a:spcPct val="90000"/>
            </a:lnSpc>
            <a:spcBef>
              <a:spcPct val="0"/>
            </a:spcBef>
            <a:spcAft>
              <a:spcPct val="15000"/>
            </a:spcAft>
            <a:buChar char="••"/>
          </a:pPr>
          <a:r>
            <a:rPr lang="en-US" sz="1100" kern="1200" dirty="0" smtClean="0"/>
            <a:t>Cloud Foundry</a:t>
          </a:r>
          <a:endParaRPr lang="en-US" sz="1100" kern="1200" dirty="0"/>
        </a:p>
        <a:p>
          <a:pPr marL="57150" lvl="1" indent="-57150" algn="l" defTabSz="488950">
            <a:lnSpc>
              <a:spcPct val="90000"/>
            </a:lnSpc>
            <a:spcBef>
              <a:spcPct val="0"/>
            </a:spcBef>
            <a:spcAft>
              <a:spcPct val="15000"/>
            </a:spcAft>
            <a:buChar char="••"/>
          </a:pPr>
          <a:r>
            <a:rPr lang="en-US" sz="1100" kern="1200" dirty="0" smtClean="0"/>
            <a:t>Predix UAA/ACS</a:t>
          </a:r>
          <a:endParaRPr lang="en-US" sz="1100" kern="1200" dirty="0"/>
        </a:p>
        <a:p>
          <a:pPr marL="57150" lvl="1" indent="-57150" algn="l" defTabSz="488950">
            <a:lnSpc>
              <a:spcPct val="90000"/>
            </a:lnSpc>
            <a:spcBef>
              <a:spcPct val="0"/>
            </a:spcBef>
            <a:spcAft>
              <a:spcPct val="15000"/>
            </a:spcAft>
            <a:buChar char="••"/>
          </a:pPr>
          <a:r>
            <a:rPr lang="en-US" sz="1100" kern="1200" dirty="0" smtClean="0"/>
            <a:t>APM</a:t>
          </a:r>
          <a:endParaRPr lang="en-US" sz="1100" kern="1200" dirty="0"/>
        </a:p>
        <a:p>
          <a:pPr marL="57150" lvl="1" indent="-57150" algn="l" defTabSz="488950">
            <a:lnSpc>
              <a:spcPct val="90000"/>
            </a:lnSpc>
            <a:spcBef>
              <a:spcPct val="0"/>
            </a:spcBef>
            <a:spcAft>
              <a:spcPct val="15000"/>
            </a:spcAft>
            <a:buChar char="••"/>
          </a:pPr>
          <a:r>
            <a:rPr lang="en-US" sz="1100" kern="1200" dirty="0" smtClean="0"/>
            <a:t>Python</a:t>
          </a:r>
          <a:endParaRPr lang="en-US" sz="1100" kern="1200" dirty="0"/>
        </a:p>
        <a:p>
          <a:pPr marL="57150" lvl="1" indent="-57150" algn="l" defTabSz="488950">
            <a:lnSpc>
              <a:spcPct val="90000"/>
            </a:lnSpc>
            <a:spcBef>
              <a:spcPct val="0"/>
            </a:spcBef>
            <a:spcAft>
              <a:spcPct val="15000"/>
            </a:spcAft>
            <a:buChar char="••"/>
          </a:pPr>
          <a:r>
            <a:rPr lang="en-US" sz="1100" kern="1200" dirty="0" smtClean="0"/>
            <a:t>Java Spring Boot</a:t>
          </a:r>
          <a:endParaRPr lang="en-US" sz="1100" kern="1200" dirty="0"/>
        </a:p>
        <a:p>
          <a:pPr marL="57150" lvl="1" indent="-57150" algn="l" defTabSz="488950">
            <a:lnSpc>
              <a:spcPct val="90000"/>
            </a:lnSpc>
            <a:spcBef>
              <a:spcPct val="0"/>
            </a:spcBef>
            <a:spcAft>
              <a:spcPct val="15000"/>
            </a:spcAft>
            <a:buChar char="••"/>
          </a:pPr>
          <a:r>
            <a:rPr lang="en-US" sz="1100" kern="1200" dirty="0" smtClean="0"/>
            <a:t>API Framework</a:t>
          </a:r>
          <a:endParaRPr lang="en-US" sz="1100" kern="1200" dirty="0"/>
        </a:p>
        <a:p>
          <a:pPr marL="57150" lvl="1" indent="-57150" algn="l" defTabSz="488950">
            <a:lnSpc>
              <a:spcPct val="90000"/>
            </a:lnSpc>
            <a:spcBef>
              <a:spcPct val="0"/>
            </a:spcBef>
            <a:spcAft>
              <a:spcPct val="15000"/>
            </a:spcAft>
            <a:buChar char="••"/>
          </a:pPr>
          <a:r>
            <a:rPr lang="en-US" sz="1100" kern="1200" dirty="0" smtClean="0"/>
            <a:t>ReportsLab</a:t>
          </a:r>
          <a:endParaRPr lang="en-US" sz="1100" kern="1200" dirty="0"/>
        </a:p>
        <a:p>
          <a:pPr marL="57150" lvl="1" indent="-57150" algn="l" defTabSz="488950">
            <a:lnSpc>
              <a:spcPct val="90000"/>
            </a:lnSpc>
            <a:spcBef>
              <a:spcPct val="0"/>
            </a:spcBef>
            <a:spcAft>
              <a:spcPct val="15000"/>
            </a:spcAft>
            <a:buChar char="••"/>
          </a:pPr>
          <a:r>
            <a:rPr lang="en-US" sz="1100" kern="1200" dirty="0" smtClean="0"/>
            <a:t>Billing/Metering</a:t>
          </a:r>
          <a:endParaRPr lang="en-US" sz="1100" kern="1200" dirty="0"/>
        </a:p>
      </dsp:txBody>
      <dsp:txXfrm rot="5400000">
        <a:off x="2757901" y="790257"/>
        <a:ext cx="1282286" cy="237077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5D659-155B-4D16-8372-2379C754815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91918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D659-155B-4D16-8372-2379C754815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324676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D659-155B-4D16-8372-2379C754815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226487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3" name="Text Placeholder 25"/>
          <p:cNvSpPr>
            <a:spLocks noGrp="1"/>
          </p:cNvSpPr>
          <p:nvPr>
            <p:ph type="body" sz="quarter" idx="14" hasCustomPrompt="1"/>
          </p:nvPr>
        </p:nvSpPr>
        <p:spPr>
          <a:xfrm>
            <a:off x="377371" y="2099384"/>
            <a:ext cx="3177449" cy="534988"/>
          </a:xfrm>
        </p:spPr>
        <p:txBody>
          <a:bodyPr anchor="ctr">
            <a:noAutofit/>
          </a:bodyPr>
          <a:lstStyle>
            <a:lvl1pPr algn="ctr">
              <a:buNone/>
              <a:defRPr sz="1800" b="0" baseline="0">
                <a:solidFill>
                  <a:schemeClr val="bg1"/>
                </a:solidFill>
                <a:latin typeface="Century Gothic" panose="020B0502020202020204" pitchFamily="34" charset="0"/>
              </a:defRPr>
            </a:lvl1pPr>
          </a:lstStyle>
          <a:p>
            <a:pPr lvl="0"/>
            <a:r>
              <a:rPr lang="en-US" dirty="0"/>
              <a:t>Meeting Type</a:t>
            </a:r>
          </a:p>
        </p:txBody>
      </p:sp>
      <p:sp>
        <p:nvSpPr>
          <p:cNvPr id="17" name="Text Placeholder 25"/>
          <p:cNvSpPr>
            <a:spLocks noGrp="1"/>
          </p:cNvSpPr>
          <p:nvPr>
            <p:ph type="body" sz="quarter" idx="11" hasCustomPrompt="1"/>
          </p:nvPr>
        </p:nvSpPr>
        <p:spPr>
          <a:xfrm>
            <a:off x="384044" y="3859088"/>
            <a:ext cx="8375912" cy="533400"/>
          </a:xfrm>
        </p:spPr>
        <p:txBody>
          <a:bodyPr anchor="ctr">
            <a:noAutofit/>
          </a:bodyPr>
          <a:lstStyle>
            <a:lvl1pPr marL="0" indent="0" algn="ctr">
              <a:buNone/>
              <a:defRPr sz="3200" b="0" baseline="0">
                <a:solidFill>
                  <a:schemeClr val="bg1"/>
                </a:solidFill>
                <a:latin typeface="Century Gothic" panose="020B0502020202020204"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7112000" y="141500"/>
            <a:ext cx="1708150" cy="1818383"/>
          </a:xfrm>
          <a:ln>
            <a:noFill/>
          </a:ln>
        </p:spPr>
        <p:txBody>
          <a:bodyPr>
            <a:normAutofit/>
          </a:bodyPr>
          <a:lstStyle>
            <a:lvl1pPr>
              <a:buNone/>
              <a:defRPr sz="1600">
                <a:solidFill>
                  <a:schemeClr val="bg1"/>
                </a:solidFill>
                <a:latin typeface="Century Gothic" panose="020B0502020202020204" pitchFamily="34" charset="0"/>
              </a:defRPr>
            </a:lvl1pPr>
          </a:lstStyle>
          <a:p>
            <a:r>
              <a:rPr lang="en-US"/>
              <a:t>Client Logo</a:t>
            </a:r>
          </a:p>
        </p:txBody>
      </p:sp>
      <p:sp>
        <p:nvSpPr>
          <p:cNvPr id="23" name="Text Placeholder 37"/>
          <p:cNvSpPr>
            <a:spLocks noGrp="1"/>
          </p:cNvSpPr>
          <p:nvPr>
            <p:ph type="body" sz="quarter" idx="15" hasCustomPrompt="1"/>
          </p:nvPr>
        </p:nvSpPr>
        <p:spPr>
          <a:xfrm>
            <a:off x="384043" y="4582382"/>
            <a:ext cx="8375914" cy="612648"/>
          </a:xfrm>
        </p:spPr>
        <p:txBody>
          <a:bodyPr anchor="ctr"/>
          <a:lstStyle>
            <a:lvl1pPr marL="0" indent="0" algn="ctr">
              <a:buNone/>
              <a:defRPr sz="1400" b="0" baseline="0">
                <a:solidFill>
                  <a:schemeClr val="bg1"/>
                </a:solidFill>
                <a:latin typeface="Century Gothic" panose="020B0502020202020204" pitchFamily="34" charset="0"/>
                <a:cs typeface="Arial" panose="020B0604020202020204" pitchFamily="34" charset="0"/>
              </a:defRPr>
            </a:lvl1pPr>
          </a:lstStyle>
          <a:p>
            <a:pPr lvl="0"/>
            <a:r>
              <a:rPr lang="en-US" dirty="0"/>
              <a:t>Description about the presentation and/or version number and date of release</a:t>
            </a:r>
          </a:p>
        </p:txBody>
      </p:sp>
      <p:sp>
        <p:nvSpPr>
          <p:cNvPr id="12" name="TextBox 11"/>
          <p:cNvSpPr txBox="1"/>
          <p:nvPr userDrawn="1"/>
        </p:nvSpPr>
        <p:spPr>
          <a:xfrm>
            <a:off x="2971244" y="6530106"/>
            <a:ext cx="3201517" cy="261610"/>
          </a:xfrm>
          <a:prstGeom prst="rect">
            <a:avLst/>
          </a:prstGeom>
          <a:noFill/>
        </p:spPr>
        <p:txBody>
          <a:bodyPr wrap="none" rtlCol="0">
            <a:spAutoFit/>
          </a:bodyPr>
          <a:lstStyle/>
          <a:p>
            <a:pPr algn="ctr"/>
            <a:r>
              <a:rPr lang="en-US" sz="1100">
                <a:solidFill>
                  <a:schemeClr val="bg1"/>
                </a:solidFill>
              </a:rPr>
              <a:t>Confidential and proprietary.  © 2016 UST Global </a:t>
            </a:r>
            <a:r>
              <a:rPr lang="en-US" sz="1100" err="1">
                <a:solidFill>
                  <a:schemeClr val="bg1"/>
                </a:solidFill>
              </a:rPr>
              <a:t>Inc</a:t>
            </a:r>
            <a:endParaRPr lang="en-US" sz="1100">
              <a:solidFill>
                <a:schemeClr val="bg1"/>
              </a:solidFill>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8477" y="268501"/>
            <a:ext cx="2178953" cy="953511"/>
          </a:xfrm>
          <a:prstGeom prst="rect">
            <a:avLst/>
          </a:prstGeom>
        </p:spPr>
      </p:pic>
    </p:spTree>
    <p:extLst>
      <p:ext uri="{BB962C8B-B14F-4D97-AF65-F5344CB8AC3E}">
        <p14:creationId xmlns:p14="http://schemas.microsoft.com/office/powerpoint/2010/main" val="257713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825"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2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5262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D659-155B-4D16-8372-2379C754815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3178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5D659-155B-4D16-8372-2379C754815F}"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382604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5D659-155B-4D16-8372-2379C754815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192078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5D659-155B-4D16-8372-2379C754815F}"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118562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5D659-155B-4D16-8372-2379C754815F}"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327363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5D659-155B-4D16-8372-2379C754815F}"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8279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5D659-155B-4D16-8372-2379C754815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137695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5D659-155B-4D16-8372-2379C754815F}"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0B9F-0D9B-4BAB-AA62-90DB92132885}" type="slidenum">
              <a:rPr lang="en-US" smtClean="0"/>
              <a:t>‹#›</a:t>
            </a:fld>
            <a:endParaRPr lang="en-US"/>
          </a:p>
        </p:txBody>
      </p:sp>
    </p:spTree>
    <p:extLst>
      <p:ext uri="{BB962C8B-B14F-4D97-AF65-F5344CB8AC3E}">
        <p14:creationId xmlns:p14="http://schemas.microsoft.com/office/powerpoint/2010/main" val="344112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5D659-155B-4D16-8372-2379C754815F}" type="datetimeFigureOut">
              <a:rPr lang="en-US" smtClean="0"/>
              <a:t>6/29/2016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0B9F-0D9B-4BAB-AA62-90DB92132885}" type="slidenum">
              <a:rPr lang="en-US" smtClean="0"/>
              <a:t>‹#›</a:t>
            </a:fld>
            <a:endParaRPr lang="en-US"/>
          </a:p>
        </p:txBody>
      </p:sp>
    </p:spTree>
    <p:extLst>
      <p:ext uri="{BB962C8B-B14F-4D97-AF65-F5344CB8AC3E}">
        <p14:creationId xmlns:p14="http://schemas.microsoft.com/office/powerpoint/2010/main" val="26561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77371" y="2000576"/>
            <a:ext cx="3177449" cy="633795"/>
          </a:xfrm>
        </p:spPr>
        <p:txBody>
          <a:bodyPr/>
          <a:lstStyle/>
          <a:p>
            <a:r>
              <a:rPr lang="en-US" dirty="0">
                <a:latin typeface="+mj-lt"/>
              </a:rPr>
              <a:t>GE </a:t>
            </a:r>
            <a:r>
              <a:rPr lang="en-US" dirty="0" err="1">
                <a:latin typeface="+mj-lt"/>
              </a:rPr>
              <a:t>Predix</a:t>
            </a:r>
            <a:endParaRPr lang="en-US" dirty="0">
              <a:latin typeface="+mj-lt"/>
            </a:endParaRPr>
          </a:p>
          <a:p>
            <a:r>
              <a:rPr lang="en-US" dirty="0" err="1">
                <a:latin typeface="+mj-lt"/>
              </a:rPr>
              <a:t>Microservices</a:t>
            </a:r>
            <a:r>
              <a:rPr lang="en-US" dirty="0">
                <a:latin typeface="+mj-lt"/>
              </a:rPr>
              <a:t> &amp; API</a:t>
            </a:r>
          </a:p>
        </p:txBody>
      </p:sp>
      <p:sp>
        <p:nvSpPr>
          <p:cNvPr id="5" name="Text Placeholder 4"/>
          <p:cNvSpPr>
            <a:spLocks noGrp="1"/>
          </p:cNvSpPr>
          <p:nvPr>
            <p:ph type="body" sz="quarter" idx="15"/>
          </p:nvPr>
        </p:nvSpPr>
        <p:spPr/>
        <p:txBody>
          <a:bodyPr/>
          <a:lstStyle/>
          <a:p>
            <a:r>
              <a:rPr lang="en-US"/>
              <a:t>June 9, 2016</a:t>
            </a:r>
          </a:p>
        </p:txBody>
      </p:sp>
      <p:sp>
        <p:nvSpPr>
          <p:cNvPr id="4" name="Text Placeholder 3"/>
          <p:cNvSpPr>
            <a:spLocks noGrp="1"/>
          </p:cNvSpPr>
          <p:nvPr>
            <p:ph type="body" sz="quarter" idx="11"/>
          </p:nvPr>
        </p:nvSpPr>
        <p:spPr/>
        <p:txBody>
          <a:bodyPr/>
          <a:lstStyle/>
          <a:p>
            <a:r>
              <a:rPr lang="en-US" dirty="0" smtClean="0">
                <a:latin typeface="+mj-lt"/>
              </a:rPr>
              <a:t>Status Reporting</a:t>
            </a:r>
            <a:endParaRPr lang="en-US" dirty="0">
              <a:latin typeface="+mj-lt"/>
            </a:endParaRPr>
          </a:p>
        </p:txBody>
      </p:sp>
      <p:sp>
        <p:nvSpPr>
          <p:cNvPr id="6" name="object 5"/>
          <p:cNvSpPr/>
          <p:nvPr/>
        </p:nvSpPr>
        <p:spPr>
          <a:xfrm>
            <a:off x="8001000" y="228600"/>
            <a:ext cx="915745" cy="914400"/>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Tree>
    <p:extLst>
      <p:ext uri="{BB962C8B-B14F-4D97-AF65-F5344CB8AC3E}">
        <p14:creationId xmlns:p14="http://schemas.microsoft.com/office/powerpoint/2010/main" val="116122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rot="5400000" flipV="1">
            <a:off x="5029200" y="2438400"/>
            <a:ext cx="2895600" cy="4267199"/>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defTabSz="685800">
              <a:defRPr/>
            </a:pPr>
            <a:endParaRPr sz="949" kern="0">
              <a:solidFill>
                <a:srgbClr val="1E4191"/>
              </a:solidFill>
              <a:latin typeface="GE Inspira Pitch"/>
            </a:endParaRPr>
          </a:p>
        </p:txBody>
      </p:sp>
      <p:sp>
        <p:nvSpPr>
          <p:cNvPr id="3" name="Rectangle 2"/>
          <p:cNvSpPr/>
          <p:nvPr/>
        </p:nvSpPr>
        <p:spPr>
          <a:xfrm>
            <a:off x="4724397" y="3623607"/>
            <a:ext cx="3886200" cy="1938992"/>
          </a:xfrm>
          <a:prstGeom prst="rect">
            <a:avLst/>
          </a:prstGeom>
        </p:spPr>
        <p:txBody>
          <a:bodyPr wrap="square">
            <a:spAutoFit/>
          </a:bodyPr>
          <a:lstStyle/>
          <a:p>
            <a:r>
              <a:rPr lang="en-US" sz="3000" dirty="0">
                <a:solidFill>
                  <a:schemeClr val="bg1"/>
                </a:solidFill>
                <a:latin typeface="+mj-lt"/>
              </a:rPr>
              <a:t>Scope/Goal</a:t>
            </a:r>
          </a:p>
          <a:p>
            <a:r>
              <a:rPr lang="en-US" sz="3000" dirty="0" smtClean="0">
                <a:solidFill>
                  <a:schemeClr val="bg1"/>
                </a:solidFill>
                <a:latin typeface="+mj-lt"/>
              </a:rPr>
              <a:t>Milestones</a:t>
            </a:r>
            <a:endParaRPr lang="en-US" sz="3000" dirty="0">
              <a:solidFill>
                <a:schemeClr val="bg1"/>
              </a:solidFill>
              <a:latin typeface="+mj-lt"/>
            </a:endParaRPr>
          </a:p>
          <a:p>
            <a:r>
              <a:rPr lang="en-US" sz="3000" dirty="0" smtClean="0">
                <a:solidFill>
                  <a:schemeClr val="bg1"/>
                </a:solidFill>
                <a:latin typeface="+mj-lt"/>
              </a:rPr>
              <a:t>Where </a:t>
            </a:r>
            <a:r>
              <a:rPr lang="en-US" sz="3000" dirty="0">
                <a:solidFill>
                  <a:schemeClr val="bg1"/>
                </a:solidFill>
                <a:latin typeface="+mj-lt"/>
              </a:rPr>
              <a:t>we are now</a:t>
            </a:r>
          </a:p>
          <a:p>
            <a:r>
              <a:rPr lang="en-US" sz="3000" dirty="0" smtClean="0">
                <a:solidFill>
                  <a:schemeClr val="bg1"/>
                </a:solidFill>
                <a:latin typeface="+mj-lt"/>
              </a:rPr>
              <a:t>Challenges </a:t>
            </a:r>
            <a:r>
              <a:rPr lang="en-US" sz="3000" dirty="0">
                <a:solidFill>
                  <a:schemeClr val="bg1"/>
                </a:solidFill>
                <a:latin typeface="+mj-lt"/>
              </a:rPr>
              <a:t>&amp; Risks</a:t>
            </a:r>
          </a:p>
        </p:txBody>
      </p:sp>
    </p:spTree>
    <p:extLst>
      <p:ext uri="{BB962C8B-B14F-4D97-AF65-F5344CB8AC3E}">
        <p14:creationId xmlns:p14="http://schemas.microsoft.com/office/powerpoint/2010/main" val="631956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1" y="857250"/>
            <a:ext cx="9134060" cy="646040"/>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defTabSz="685800">
              <a:defRPr/>
            </a:pPr>
            <a:endParaRPr sz="949" kern="0">
              <a:solidFill>
                <a:srgbClr val="1E4191"/>
              </a:solidFill>
              <a:latin typeface="GE Inspira Pitch"/>
            </a:endParaRPr>
          </a:p>
        </p:txBody>
      </p:sp>
      <p:sp>
        <p:nvSpPr>
          <p:cNvPr id="14" name="object 5"/>
          <p:cNvSpPr/>
          <p:nvPr/>
        </p:nvSpPr>
        <p:spPr>
          <a:xfrm>
            <a:off x="8393878" y="967917"/>
            <a:ext cx="455414" cy="454745"/>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
        <p:nvSpPr>
          <p:cNvPr id="4" name="Title 1"/>
          <p:cNvSpPr txBox="1">
            <a:spLocks/>
          </p:cNvSpPr>
          <p:nvPr/>
        </p:nvSpPr>
        <p:spPr>
          <a:xfrm>
            <a:off x="1289198" y="933336"/>
            <a:ext cx="6327648" cy="397764"/>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3000" dirty="0">
                <a:solidFill>
                  <a:schemeClr val="bg1"/>
                </a:solidFill>
                <a:latin typeface="+mj-lt"/>
              </a:rPr>
              <a:t>Solution Context</a:t>
            </a:r>
          </a:p>
        </p:txBody>
      </p:sp>
      <p:sp>
        <p:nvSpPr>
          <p:cNvPr id="19" name="Content Placeholder 1"/>
          <p:cNvSpPr txBox="1">
            <a:spLocks/>
          </p:cNvSpPr>
          <p:nvPr/>
        </p:nvSpPr>
        <p:spPr bwMode="auto">
          <a:xfrm>
            <a:off x="523308" y="1533328"/>
            <a:ext cx="8392092" cy="44391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solidFill>
                  <a:schemeClr val="tx1">
                    <a:lumMod val="65000"/>
                    <a:lumOff val="35000"/>
                  </a:schemeClr>
                </a:solidFill>
              </a:rPr>
              <a:t>Opportunities</a:t>
            </a:r>
            <a:endParaRPr lang="en-US" sz="1200" u="sng" dirty="0">
              <a:solidFill>
                <a:schemeClr val="tx1">
                  <a:lumMod val="65000"/>
                  <a:lumOff val="35000"/>
                </a:schemeClr>
              </a:solidFill>
            </a:endParaRPr>
          </a:p>
          <a:p>
            <a:endParaRPr lang="en-US" sz="1200" dirty="0">
              <a:solidFill>
                <a:schemeClr val="tx1">
                  <a:lumMod val="65000"/>
                  <a:lumOff val="35000"/>
                </a:schemeClr>
              </a:solidFill>
            </a:endParaRPr>
          </a:p>
          <a:p>
            <a:pPr>
              <a:buClr>
                <a:srgbClr val="5881DD"/>
              </a:buClr>
            </a:pPr>
            <a:r>
              <a:rPr lang="en-US" sz="1200" dirty="0">
                <a:solidFill>
                  <a:schemeClr val="tx1">
                    <a:lumMod val="65000"/>
                    <a:lumOff val="35000"/>
                  </a:schemeClr>
                </a:solidFill>
              </a:rPr>
              <a:t>Today, functionality in InSight is delivered to GE’s customers primarily through GE-developed applications such as InSight Web and InSight mobile applications.</a:t>
            </a:r>
          </a:p>
          <a:p>
            <a:r>
              <a:rPr lang="en-US" sz="1200" dirty="0">
                <a:solidFill>
                  <a:schemeClr val="tx1">
                    <a:lumMod val="65000"/>
                    <a:lumOff val="35000"/>
                  </a:schemeClr>
                </a:solidFill>
              </a:rPr>
              <a:t>Substantial opportunities exist for GE to </a:t>
            </a:r>
            <a:r>
              <a:rPr lang="en-US" sz="1200" b="1" dirty="0">
                <a:solidFill>
                  <a:schemeClr val="tx1">
                    <a:lumMod val="65000"/>
                    <a:lumOff val="35000"/>
                  </a:schemeClr>
                </a:solidFill>
              </a:rPr>
              <a:t>create and market secure, reliable, standards-based Application Programming Interfaces (APIs) for InSight </a:t>
            </a:r>
            <a:r>
              <a:rPr lang="en-US" sz="1200" dirty="0">
                <a:solidFill>
                  <a:schemeClr val="tx1">
                    <a:lumMod val="65000"/>
                    <a:lumOff val="35000"/>
                  </a:schemeClr>
                </a:solidFill>
              </a:rPr>
              <a:t>that will</a:t>
            </a:r>
          </a:p>
          <a:p>
            <a:endParaRPr lang="en-US" sz="1200" b="1" dirty="0">
              <a:solidFill>
                <a:schemeClr val="tx1">
                  <a:lumMod val="65000"/>
                  <a:lumOff val="35000"/>
                </a:schemeClr>
              </a:solidFill>
            </a:endParaRPr>
          </a:p>
          <a:p>
            <a:r>
              <a:rPr lang="en-US" sz="1200" b="1" dirty="0">
                <a:solidFill>
                  <a:schemeClr val="tx1">
                    <a:lumMod val="65000"/>
                    <a:lumOff val="35000"/>
                  </a:schemeClr>
                </a:solidFill>
              </a:rPr>
              <a:t>Enable GE to:</a:t>
            </a:r>
          </a:p>
          <a:p>
            <a:pPr marL="214313" indent="-214313">
              <a:buFont typeface="Wingdings" panose="05000000000000000000" pitchFamily="2" charset="2"/>
              <a:buChar char="§"/>
            </a:pPr>
            <a:r>
              <a:rPr lang="en-US" sz="1200" b="1" dirty="0">
                <a:solidFill>
                  <a:schemeClr val="tx1">
                    <a:lumMod val="65000"/>
                    <a:lumOff val="35000"/>
                  </a:schemeClr>
                </a:solidFill>
              </a:rPr>
              <a:t>Generate new revenue </a:t>
            </a:r>
            <a:r>
              <a:rPr lang="en-US" sz="1200" dirty="0">
                <a:solidFill>
                  <a:schemeClr val="tx1">
                    <a:lumMod val="65000"/>
                    <a:lumOff val="35000"/>
                  </a:schemeClr>
                </a:solidFill>
              </a:rPr>
              <a:t>streams from GE’s existing investments in InSight</a:t>
            </a:r>
          </a:p>
          <a:p>
            <a:pPr marL="214313" indent="-214313">
              <a:buFont typeface="Wingdings" panose="05000000000000000000" pitchFamily="2" charset="2"/>
              <a:buChar char="§"/>
            </a:pPr>
            <a:r>
              <a:rPr lang="en-US" sz="1200" b="1" dirty="0">
                <a:solidFill>
                  <a:schemeClr val="tx1">
                    <a:lumMod val="65000"/>
                    <a:lumOff val="35000"/>
                  </a:schemeClr>
                </a:solidFill>
              </a:rPr>
              <a:t>Market individual capabilities and packages of capabilities </a:t>
            </a:r>
            <a:r>
              <a:rPr lang="en-US" sz="1200" dirty="0">
                <a:solidFill>
                  <a:schemeClr val="tx1">
                    <a:lumMod val="65000"/>
                    <a:lumOff val="35000"/>
                  </a:schemeClr>
                </a:solidFill>
              </a:rPr>
              <a:t>in InSight as subscriptions</a:t>
            </a:r>
          </a:p>
          <a:p>
            <a:pPr marL="214313" indent="-214313">
              <a:buFont typeface="Wingdings" panose="05000000000000000000" pitchFamily="2" charset="2"/>
              <a:buChar char="§"/>
            </a:pPr>
            <a:r>
              <a:rPr lang="en-US" sz="1200" b="1" dirty="0">
                <a:solidFill>
                  <a:schemeClr val="tx1">
                    <a:lumMod val="65000"/>
                    <a:lumOff val="35000"/>
                  </a:schemeClr>
                </a:solidFill>
              </a:rPr>
              <a:t>Gain deep visibility in demand and usage </a:t>
            </a:r>
            <a:r>
              <a:rPr lang="en-US" sz="1200" dirty="0">
                <a:solidFill>
                  <a:schemeClr val="tx1">
                    <a:lumMod val="65000"/>
                    <a:lumOff val="35000"/>
                  </a:schemeClr>
                </a:solidFill>
              </a:rPr>
              <a:t>of individual features and functionality in InSight through usage metering</a:t>
            </a:r>
          </a:p>
          <a:p>
            <a:pPr marL="214313" indent="-214313">
              <a:buFont typeface="Wingdings" panose="05000000000000000000" pitchFamily="2" charset="2"/>
              <a:buChar char="§"/>
            </a:pPr>
            <a:r>
              <a:rPr lang="en-US" sz="1200" b="1" dirty="0">
                <a:solidFill>
                  <a:schemeClr val="tx1">
                    <a:lumMod val="65000"/>
                    <a:lumOff val="35000"/>
                  </a:schemeClr>
                </a:solidFill>
              </a:rPr>
              <a:t>Accurately invoice customers, users, and developers </a:t>
            </a:r>
            <a:r>
              <a:rPr lang="en-US" sz="1200" dirty="0">
                <a:solidFill>
                  <a:schemeClr val="tx1">
                    <a:lumMod val="65000"/>
                    <a:lumOff val="35000"/>
                  </a:schemeClr>
                </a:solidFill>
              </a:rPr>
              <a:t>based on their actual usage of InSight features and functionality</a:t>
            </a:r>
          </a:p>
          <a:p>
            <a:endParaRPr lang="en-US" sz="1200" b="1" dirty="0">
              <a:solidFill>
                <a:schemeClr val="tx1">
                  <a:lumMod val="65000"/>
                  <a:lumOff val="35000"/>
                </a:schemeClr>
              </a:solidFill>
            </a:endParaRPr>
          </a:p>
          <a:p>
            <a:r>
              <a:rPr lang="en-US" sz="1200" b="1" dirty="0">
                <a:solidFill>
                  <a:schemeClr val="tx1">
                    <a:lumMod val="65000"/>
                    <a:lumOff val="35000"/>
                  </a:schemeClr>
                </a:solidFill>
              </a:rPr>
              <a:t>Enable GE’s customers, InSight users, and application developers to:</a:t>
            </a:r>
          </a:p>
          <a:p>
            <a:pPr marL="214313" indent="-214313">
              <a:buFont typeface="Wingdings" panose="05000000000000000000" pitchFamily="2" charset="2"/>
              <a:buChar char="§"/>
            </a:pPr>
            <a:r>
              <a:rPr lang="en-US" sz="1200" b="1" dirty="0">
                <a:solidFill>
                  <a:schemeClr val="tx1">
                    <a:lumMod val="65000"/>
                    <a:lumOff val="35000"/>
                  </a:schemeClr>
                </a:solidFill>
              </a:rPr>
              <a:t>Integrate securely with InSight </a:t>
            </a:r>
            <a:r>
              <a:rPr lang="en-US" sz="1200" dirty="0">
                <a:solidFill>
                  <a:schemeClr val="tx1">
                    <a:lumMod val="65000"/>
                    <a:lumOff val="35000"/>
                  </a:schemeClr>
                </a:solidFill>
              </a:rPr>
              <a:t>though standards-based Web interfaces</a:t>
            </a:r>
          </a:p>
          <a:p>
            <a:pPr marL="214313" indent="-214313">
              <a:buFont typeface="Wingdings" panose="05000000000000000000" pitchFamily="2" charset="2"/>
              <a:buChar char="§"/>
            </a:pPr>
            <a:r>
              <a:rPr lang="en-US" sz="1200" b="1" dirty="0">
                <a:solidFill>
                  <a:schemeClr val="tx1">
                    <a:lumMod val="65000"/>
                    <a:lumOff val="35000"/>
                  </a:schemeClr>
                </a:solidFill>
              </a:rPr>
              <a:t>Incorporate GE InSight functionality into applications </a:t>
            </a:r>
            <a:r>
              <a:rPr lang="en-US" sz="1200" dirty="0">
                <a:solidFill>
                  <a:schemeClr val="tx1">
                    <a:lumMod val="65000"/>
                    <a:lumOff val="35000"/>
                  </a:schemeClr>
                </a:solidFill>
              </a:rPr>
              <a:t>and IT solutions</a:t>
            </a:r>
          </a:p>
          <a:p>
            <a:pPr marL="214313" indent="-214313">
              <a:buFont typeface="Wingdings" panose="05000000000000000000" pitchFamily="2" charset="2"/>
              <a:buChar char="§"/>
            </a:pPr>
            <a:r>
              <a:rPr lang="en-US" sz="1200" b="1" dirty="0">
                <a:solidFill>
                  <a:schemeClr val="tx1">
                    <a:lumMod val="65000"/>
                    <a:lumOff val="35000"/>
                  </a:schemeClr>
                </a:solidFill>
              </a:rPr>
              <a:t>Create new and innovative solutions &amp; applications </a:t>
            </a:r>
            <a:r>
              <a:rPr lang="en-US" sz="1200" dirty="0">
                <a:solidFill>
                  <a:schemeClr val="tx1">
                    <a:lumMod val="65000"/>
                    <a:lumOff val="35000"/>
                  </a:schemeClr>
                </a:solidFill>
              </a:rPr>
              <a:t>built on capabilities and functionality available in Insight </a:t>
            </a:r>
          </a:p>
          <a:p>
            <a:pPr marL="214313" indent="-214313">
              <a:buFont typeface="Wingdings" panose="05000000000000000000" pitchFamily="2" charset="2"/>
              <a:buChar char="§"/>
            </a:pPr>
            <a:r>
              <a:rPr lang="en-US" sz="1200" b="1" dirty="0">
                <a:solidFill>
                  <a:schemeClr val="tx1">
                    <a:lumMod val="65000"/>
                    <a:lumOff val="35000"/>
                  </a:schemeClr>
                </a:solidFill>
              </a:rPr>
              <a:t>Automate human interactions </a:t>
            </a:r>
            <a:r>
              <a:rPr lang="en-US" sz="1200" dirty="0">
                <a:solidFill>
                  <a:schemeClr val="tx1">
                    <a:lumMod val="65000"/>
                    <a:lumOff val="35000"/>
                  </a:schemeClr>
                </a:solidFill>
              </a:rPr>
              <a:t>with InSight to reduce costs and exposure to operational risks</a:t>
            </a:r>
          </a:p>
          <a:p>
            <a:pPr marL="214313" indent="-214313">
              <a:buFont typeface="Wingdings" panose="05000000000000000000" pitchFamily="2" charset="2"/>
              <a:buChar char="§"/>
            </a:pPr>
            <a:r>
              <a:rPr lang="en-US" sz="1200" b="1" dirty="0">
                <a:solidFill>
                  <a:schemeClr val="tx1">
                    <a:lumMod val="65000"/>
                    <a:lumOff val="35000"/>
                  </a:schemeClr>
                </a:solidFill>
              </a:rPr>
              <a:t>Automate reactions to events, trends and alarms </a:t>
            </a:r>
            <a:r>
              <a:rPr lang="en-US" sz="1200" dirty="0">
                <a:solidFill>
                  <a:schemeClr val="tx1">
                    <a:lumMod val="65000"/>
                    <a:lumOff val="35000"/>
                  </a:schemeClr>
                </a:solidFill>
              </a:rPr>
              <a:t>in InSight in order to shorten reaction times and prevent service disruption &amp; outages</a:t>
            </a:r>
          </a:p>
          <a:p>
            <a:pPr marL="557213" lvl="1" indent="-214313">
              <a:buFont typeface="Wingdings" panose="05000000000000000000" pitchFamily="2" charset="2"/>
              <a:buChar char="§"/>
            </a:pPr>
            <a:endParaRPr lang="en-US" sz="1200" dirty="0">
              <a:solidFill>
                <a:schemeClr val="tx1">
                  <a:lumMod val="65000"/>
                  <a:lumOff val="35000"/>
                </a:schemeClr>
              </a:solidFill>
            </a:endParaRPr>
          </a:p>
          <a:p>
            <a:r>
              <a:rPr lang="en-US" sz="1200" dirty="0">
                <a:solidFill>
                  <a:schemeClr val="tx1">
                    <a:lumMod val="65000"/>
                    <a:lumOff val="35000"/>
                  </a:schemeClr>
                </a:solidFill>
              </a:rPr>
              <a:t>Additional opportunities are seen for </a:t>
            </a:r>
            <a:r>
              <a:rPr lang="en-US" sz="1200" b="1" dirty="0">
                <a:solidFill>
                  <a:schemeClr val="tx1">
                    <a:lumMod val="65000"/>
                    <a:lumOff val="35000"/>
                  </a:schemeClr>
                </a:solidFill>
              </a:rPr>
              <a:t>enhancements to reporting in InSight</a:t>
            </a:r>
            <a:r>
              <a:rPr lang="en-US" sz="1200" dirty="0">
                <a:solidFill>
                  <a:schemeClr val="tx1">
                    <a:lumMod val="65000"/>
                    <a:lumOff val="35000"/>
                  </a:schemeClr>
                </a:solidFill>
              </a:rPr>
              <a:t>:</a:t>
            </a:r>
          </a:p>
          <a:p>
            <a:pPr marL="214313" indent="-214313">
              <a:buFont typeface="Wingdings" panose="05000000000000000000" pitchFamily="2" charset="2"/>
              <a:buChar char="§"/>
            </a:pPr>
            <a:r>
              <a:rPr lang="en-US" sz="1200" dirty="0">
                <a:solidFill>
                  <a:schemeClr val="tx1">
                    <a:lumMod val="65000"/>
                    <a:lumOff val="35000"/>
                  </a:schemeClr>
                </a:solidFill>
              </a:rPr>
              <a:t>Ability to deliver reports to external systems through standard integration mechanisms (ex: HTTP/S POST)</a:t>
            </a:r>
          </a:p>
          <a:p>
            <a:pPr marL="214313" indent="-214313">
              <a:buFont typeface="Wingdings" panose="05000000000000000000" pitchFamily="2" charset="2"/>
              <a:buChar char="§"/>
            </a:pPr>
            <a:r>
              <a:rPr lang="en-US" sz="1200" dirty="0">
                <a:solidFill>
                  <a:schemeClr val="tx1">
                    <a:lumMod val="65000"/>
                    <a:lumOff val="35000"/>
                  </a:schemeClr>
                </a:solidFill>
              </a:rPr>
              <a:t>Ability to report on data from multiple data sources</a:t>
            </a:r>
          </a:p>
          <a:p>
            <a:pPr>
              <a:buClr>
                <a:srgbClr val="5881DD"/>
              </a:buClr>
            </a:pPr>
            <a:endParaRPr lang="en-US" sz="1050" dirty="0">
              <a:solidFill>
                <a:schemeClr val="tx1">
                  <a:lumMod val="65000"/>
                  <a:lumOff val="35000"/>
                </a:schemeClr>
              </a:solidFill>
            </a:endParaRPr>
          </a:p>
        </p:txBody>
      </p:sp>
    </p:spTree>
    <p:extLst>
      <p:ext uri="{BB962C8B-B14F-4D97-AF65-F5344CB8AC3E}">
        <p14:creationId xmlns:p14="http://schemas.microsoft.com/office/powerpoint/2010/main" val="1852461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1" y="857250"/>
            <a:ext cx="9134060" cy="646040"/>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a:ln>
            <a:solidFill>
              <a:srgbClr val="5881DD"/>
            </a:solidFill>
          </a:ln>
        </p:spPr>
        <p:txBody>
          <a:bodyPr wrap="square" lIns="0" tIns="0" rIns="0" bIns="0" rtlCol="0"/>
          <a:lstStyle/>
          <a:p>
            <a:pPr defTabSz="685800">
              <a:defRPr/>
            </a:pPr>
            <a:endParaRPr/>
          </a:p>
        </p:txBody>
      </p:sp>
      <p:sp>
        <p:nvSpPr>
          <p:cNvPr id="14" name="object 5"/>
          <p:cNvSpPr/>
          <p:nvPr/>
        </p:nvSpPr>
        <p:spPr>
          <a:xfrm>
            <a:off x="8393878" y="967917"/>
            <a:ext cx="455414" cy="454745"/>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
        <p:nvSpPr>
          <p:cNvPr id="4" name="Title 1"/>
          <p:cNvSpPr txBox="1">
            <a:spLocks/>
          </p:cNvSpPr>
          <p:nvPr/>
        </p:nvSpPr>
        <p:spPr>
          <a:xfrm>
            <a:off x="1289198" y="933336"/>
            <a:ext cx="6327648" cy="397764"/>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3000" dirty="0">
                <a:solidFill>
                  <a:schemeClr val="bg1"/>
                </a:solidFill>
                <a:latin typeface="+mj-lt"/>
              </a:rPr>
              <a:t>Solution Context</a:t>
            </a:r>
          </a:p>
        </p:txBody>
      </p:sp>
      <p:sp>
        <p:nvSpPr>
          <p:cNvPr id="19" name="Content Placeholder 1"/>
          <p:cNvSpPr txBox="1">
            <a:spLocks/>
          </p:cNvSpPr>
          <p:nvPr/>
        </p:nvSpPr>
        <p:spPr bwMode="auto">
          <a:xfrm>
            <a:off x="497989" y="1579375"/>
            <a:ext cx="7426811" cy="42842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solidFill>
                  <a:schemeClr val="tx1">
                    <a:lumMod val="65000"/>
                    <a:lumOff val="35000"/>
                  </a:schemeClr>
                </a:solidFill>
                <a:cs typeface="Calibri"/>
              </a:rPr>
              <a:t>Goals/Objectives</a:t>
            </a:r>
          </a:p>
          <a:p>
            <a:pPr marL="257175" indent="-257175">
              <a:buClr>
                <a:srgbClr val="5881DD"/>
              </a:buClr>
              <a:buFont typeface="Wingdings" panose="05000000000000000000" pitchFamily="2" charset="2"/>
              <a:buChar char="§"/>
            </a:pPr>
            <a:r>
              <a:rPr lang="en-US" sz="1200" dirty="0">
                <a:solidFill>
                  <a:schemeClr val="tx1">
                    <a:lumMod val="65000"/>
                    <a:lumOff val="35000"/>
                  </a:schemeClr>
                </a:solidFill>
              </a:rPr>
              <a:t>Modernize functionality in InSight by transforming existing functionality to cloud-native, hyper-scalable microservices </a:t>
            </a:r>
          </a:p>
          <a:p>
            <a:pPr marL="257175" indent="-257175">
              <a:buClr>
                <a:srgbClr val="5881DD"/>
              </a:buClr>
              <a:buFont typeface="Wingdings" panose="05000000000000000000" pitchFamily="2" charset="2"/>
              <a:buChar char="§"/>
            </a:pPr>
            <a:r>
              <a:rPr lang="en-US" sz="1200" strike="sngStrike" dirty="0">
                <a:solidFill>
                  <a:srgbClr val="FFC000"/>
                </a:solidFill>
              </a:rPr>
              <a:t>Create a secure, scalable API layer which provides GE’s customers, </a:t>
            </a:r>
            <a:r>
              <a:rPr lang="en-US" sz="1200" strike="sngStrike" dirty="0" err="1">
                <a:solidFill>
                  <a:srgbClr val="FFC000"/>
                </a:solidFill>
              </a:rPr>
              <a:t>InSight</a:t>
            </a:r>
            <a:r>
              <a:rPr lang="en-US" sz="1200" strike="sngStrike" dirty="0">
                <a:solidFill>
                  <a:srgbClr val="FFC000"/>
                </a:solidFill>
              </a:rPr>
              <a:t> users, and developers standards-compliant programmatic access to </a:t>
            </a:r>
            <a:r>
              <a:rPr lang="en-US" sz="1200" strike="sngStrike" dirty="0" err="1">
                <a:solidFill>
                  <a:srgbClr val="FFC000"/>
                </a:solidFill>
              </a:rPr>
              <a:t>InSight</a:t>
            </a:r>
            <a:r>
              <a:rPr lang="en-US" sz="1200" strike="sngStrike" dirty="0">
                <a:solidFill>
                  <a:srgbClr val="FFC000"/>
                </a:solidFill>
              </a:rPr>
              <a:t> capabilities and functionality through RESTful APIs</a:t>
            </a:r>
          </a:p>
          <a:p>
            <a:pPr marL="557213" lvl="1" indent="-214313">
              <a:lnSpc>
                <a:spcPct val="107000"/>
              </a:lnSpc>
              <a:buClr>
                <a:srgbClr val="5881DD"/>
              </a:buClr>
              <a:buFont typeface="Wingdings" panose="05000000000000000000" pitchFamily="2" charset="2"/>
              <a:buChar char="§"/>
            </a:pPr>
            <a:r>
              <a:rPr lang="en-US" sz="1200" strike="sngStrike" dirty="0">
                <a:solidFill>
                  <a:srgbClr val="FFC000"/>
                </a:solidFill>
              </a:rPr>
              <a:t>Initial focus area for APIs: Reporting</a:t>
            </a:r>
          </a:p>
          <a:p>
            <a:pPr marL="214313" indent="-214313">
              <a:lnSpc>
                <a:spcPct val="107000"/>
              </a:lnSpc>
              <a:buClr>
                <a:srgbClr val="5881DD"/>
              </a:buClr>
              <a:buFont typeface="Wingdings" panose="05000000000000000000" pitchFamily="2" charset="2"/>
              <a:buChar char="§"/>
            </a:pPr>
            <a:r>
              <a:rPr lang="en-US" sz="1200" dirty="0">
                <a:solidFill>
                  <a:schemeClr val="tx1">
                    <a:lumMod val="65000"/>
                    <a:lumOff val="35000"/>
                  </a:schemeClr>
                </a:solidFill>
              </a:rPr>
              <a:t>Enhance InSight reporting to support the following additional use cases:</a:t>
            </a:r>
          </a:p>
          <a:p>
            <a:pPr marL="557213" lvl="1" indent="-214313">
              <a:lnSpc>
                <a:spcPct val="107000"/>
              </a:lnSpc>
              <a:buClr>
                <a:srgbClr val="5881DD"/>
              </a:buClr>
              <a:buFont typeface="Wingdings" panose="05000000000000000000" pitchFamily="2" charset="2"/>
              <a:buChar char="§"/>
            </a:pPr>
            <a:r>
              <a:rPr lang="en-US" sz="1200" dirty="0">
                <a:solidFill>
                  <a:schemeClr val="tx1">
                    <a:lumMod val="65000"/>
                    <a:lumOff val="35000"/>
                  </a:schemeClr>
                </a:solidFill>
              </a:rPr>
              <a:t>Multiple data sources (through data federation within Predix Environment)</a:t>
            </a:r>
          </a:p>
          <a:p>
            <a:pPr marL="557213" lvl="1" indent="-214313">
              <a:lnSpc>
                <a:spcPct val="107000"/>
              </a:lnSpc>
              <a:buClr>
                <a:srgbClr val="5881DD"/>
              </a:buClr>
              <a:buFont typeface="Wingdings" panose="05000000000000000000" pitchFamily="2" charset="2"/>
              <a:buChar char="§"/>
            </a:pPr>
            <a:r>
              <a:rPr lang="en-US" sz="1200" strike="sngStrike" dirty="0">
                <a:solidFill>
                  <a:schemeClr val="tx1">
                    <a:lumMod val="65000"/>
                    <a:lumOff val="35000"/>
                  </a:schemeClr>
                </a:solidFill>
              </a:rPr>
              <a:t>Delivery of reports to external systems through standards-compliant Web-based integrations: event notifications/web hooks, HTTPS posts, etc.</a:t>
            </a:r>
          </a:p>
          <a:p>
            <a:pPr lvl="2">
              <a:lnSpc>
                <a:spcPct val="107000"/>
              </a:lnSpc>
              <a:buClr>
                <a:srgbClr val="5881DD"/>
              </a:buClr>
            </a:pPr>
            <a:endParaRPr lang="en-US" sz="1200" b="1" dirty="0">
              <a:solidFill>
                <a:srgbClr val="5881DD"/>
              </a:solidFill>
              <a:cs typeface="Calibri"/>
            </a:endParaRPr>
          </a:p>
          <a:p>
            <a:r>
              <a:rPr lang="en-US" sz="1200" b="1" u="sng" dirty="0">
                <a:solidFill>
                  <a:schemeClr val="tx1">
                    <a:lumMod val="65000"/>
                    <a:lumOff val="35000"/>
                  </a:schemeClr>
                </a:solidFill>
                <a:cs typeface="Calibri"/>
              </a:rPr>
              <a:t>Anticipated Outcomes</a:t>
            </a:r>
            <a:endParaRPr lang="en-US" sz="1200" u="sng" dirty="0">
              <a:solidFill>
                <a:schemeClr val="tx1">
                  <a:lumMod val="65000"/>
                  <a:lumOff val="35000"/>
                </a:schemeClr>
              </a:solidFill>
            </a:endParaRPr>
          </a:p>
          <a:p>
            <a:pPr marL="214313" indent="-214313">
              <a:buClr>
                <a:srgbClr val="5881DD"/>
              </a:buClr>
              <a:buFont typeface="Wingdings" panose="05000000000000000000" pitchFamily="2" charset="2"/>
              <a:buChar char="§"/>
            </a:pPr>
            <a:r>
              <a:rPr lang="en-US" sz="1200" strike="sngStrike" dirty="0">
                <a:solidFill>
                  <a:schemeClr val="accent4"/>
                </a:solidFill>
                <a:cs typeface="Calibri"/>
              </a:rPr>
              <a:t>100% of GE InSight’s reporting capabilities available through secure REST based APIs</a:t>
            </a:r>
            <a:endParaRPr lang="en-US" sz="1200" strike="sngStrike" dirty="0">
              <a:solidFill>
                <a:schemeClr val="accent4"/>
              </a:solidFill>
            </a:endParaRPr>
          </a:p>
          <a:p>
            <a:pPr marL="214313" indent="-214313">
              <a:buClr>
                <a:srgbClr val="5881DD"/>
              </a:buClr>
              <a:buFont typeface="Wingdings" panose="05000000000000000000" pitchFamily="2" charset="2"/>
              <a:buChar char="§"/>
            </a:pPr>
            <a:r>
              <a:rPr lang="en-US" sz="1200" dirty="0">
                <a:solidFill>
                  <a:schemeClr val="tx1">
                    <a:lumMod val="65000"/>
                    <a:lumOff val="35000"/>
                  </a:schemeClr>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14313" indent="-214313">
              <a:buClr>
                <a:srgbClr val="5881DD"/>
              </a:buClr>
              <a:buFont typeface="Wingdings" panose="05000000000000000000" pitchFamily="2" charset="2"/>
              <a:buChar char="§"/>
            </a:pPr>
            <a:r>
              <a:rPr lang="en-US" sz="1200" dirty="0">
                <a:solidFill>
                  <a:schemeClr val="tx1">
                    <a:lumMod val="65000"/>
                    <a:lumOff val="35000"/>
                  </a:schemeClr>
                </a:solidFill>
              </a:rPr>
              <a:t>Functionality improvements around reporting are in place:</a:t>
            </a:r>
          </a:p>
          <a:p>
            <a:pPr marL="557213" lvl="1" indent="-214313">
              <a:buClr>
                <a:srgbClr val="5881DD"/>
              </a:buClr>
              <a:buFont typeface="Wingdings" panose="05000000000000000000" pitchFamily="2" charset="2"/>
              <a:buChar char="§"/>
            </a:pPr>
            <a:r>
              <a:rPr lang="en-US" sz="1200" dirty="0">
                <a:solidFill>
                  <a:schemeClr val="tx1">
                    <a:lumMod val="65000"/>
                    <a:lumOff val="35000"/>
                  </a:schemeClr>
                </a:solidFill>
              </a:rPr>
              <a:t>Reports are able to leverage data from multiple data sources </a:t>
            </a:r>
            <a:r>
              <a:rPr lang="en-US" sz="1200" dirty="0">
                <a:solidFill>
                  <a:schemeClr val="accent4"/>
                </a:solidFill>
              </a:rPr>
              <a:t>within Predix</a:t>
            </a:r>
          </a:p>
          <a:p>
            <a:pPr marL="557213" lvl="1" indent="-214313">
              <a:buClr>
                <a:srgbClr val="5881DD"/>
              </a:buClr>
              <a:buFont typeface="Wingdings" panose="05000000000000000000" pitchFamily="2" charset="2"/>
              <a:buChar char="§"/>
            </a:pPr>
            <a:r>
              <a:rPr lang="en-US" sz="1200" strike="sngStrike" dirty="0">
                <a:solidFill>
                  <a:schemeClr val="tx1">
                    <a:lumMod val="65000"/>
                    <a:lumOff val="35000"/>
                  </a:schemeClr>
                </a:solidFill>
              </a:rPr>
              <a:t>Reports are able to be delivered to external systems through standard Web based delivery mechanisms</a:t>
            </a:r>
          </a:p>
          <a:p>
            <a:pPr marL="214313" indent="-214313">
              <a:buClr>
                <a:srgbClr val="5881DD"/>
              </a:buClr>
              <a:buFont typeface="Wingdings" panose="05000000000000000000" pitchFamily="2" charset="2"/>
              <a:buChar char="§"/>
            </a:pPr>
            <a:r>
              <a:rPr lang="en-US" sz="1200" dirty="0">
                <a:solidFill>
                  <a:schemeClr val="tx1">
                    <a:lumMod val="65000"/>
                    <a:lumOff val="35000"/>
                  </a:schemeClr>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r>
              <a:rPr lang="en-US" sz="1200" dirty="0">
                <a:solidFill>
                  <a:srgbClr val="5881DD"/>
                </a:solidFill>
              </a:rPr>
              <a:t>.</a:t>
            </a:r>
          </a:p>
          <a:p>
            <a:pPr marL="214313" indent="-214313">
              <a:buClr>
                <a:srgbClr val="5881DD"/>
              </a:buClr>
              <a:buFont typeface="Wingdings" panose="05000000000000000000" pitchFamily="2" charset="2"/>
              <a:buChar char="§"/>
            </a:pPr>
            <a:endParaRPr lang="en-US" sz="1200" dirty="0">
              <a:solidFill>
                <a:srgbClr val="5881DD"/>
              </a:solidFill>
              <a:cs typeface="Calibri"/>
            </a:endParaRPr>
          </a:p>
          <a:p>
            <a:pPr marL="214313" indent="-214313">
              <a:buClr>
                <a:srgbClr val="5881DD"/>
              </a:buClr>
              <a:buFont typeface="Wingdings" panose="05000000000000000000" pitchFamily="2" charset="2"/>
              <a:buChar char="§"/>
            </a:pPr>
            <a:endParaRPr lang="en-US" sz="1200" dirty="0">
              <a:solidFill>
                <a:srgbClr val="5881DD"/>
              </a:solidFill>
            </a:endParaRPr>
          </a:p>
        </p:txBody>
      </p:sp>
    </p:spTree>
    <p:extLst>
      <p:ext uri="{BB962C8B-B14F-4D97-AF65-F5344CB8AC3E}">
        <p14:creationId xmlns:p14="http://schemas.microsoft.com/office/powerpoint/2010/main" val="104650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487" t="18213" b="10769"/>
          <a:stretch/>
        </p:blipFill>
        <p:spPr bwMode="auto">
          <a:xfrm>
            <a:off x="498160" y="1905000"/>
            <a:ext cx="818864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bject 4"/>
          <p:cNvSpPr/>
          <p:nvPr/>
        </p:nvSpPr>
        <p:spPr>
          <a:xfrm>
            <a:off x="1" y="857250"/>
            <a:ext cx="9134060" cy="646040"/>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a:ln>
            <a:solidFill>
              <a:srgbClr val="5881DD"/>
            </a:solidFill>
          </a:ln>
        </p:spPr>
        <p:txBody>
          <a:bodyPr wrap="square" lIns="0" tIns="0" rIns="0" bIns="0" rtlCol="0"/>
          <a:lstStyle/>
          <a:p>
            <a:pPr defTabSz="685800">
              <a:defRPr/>
            </a:pPr>
            <a:endParaRPr/>
          </a:p>
        </p:txBody>
      </p:sp>
      <p:sp>
        <p:nvSpPr>
          <p:cNvPr id="6" name="object 5"/>
          <p:cNvSpPr/>
          <p:nvPr/>
        </p:nvSpPr>
        <p:spPr>
          <a:xfrm>
            <a:off x="8393878" y="967917"/>
            <a:ext cx="455414" cy="454745"/>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
        <p:nvSpPr>
          <p:cNvPr id="4" name="Title 3"/>
          <p:cNvSpPr>
            <a:spLocks noGrp="1"/>
          </p:cNvSpPr>
          <p:nvPr>
            <p:ph type="title"/>
          </p:nvPr>
        </p:nvSpPr>
        <p:spPr>
          <a:xfrm>
            <a:off x="457200" y="967916"/>
            <a:ext cx="8229600" cy="449721"/>
          </a:xfrm>
        </p:spPr>
        <p:txBody>
          <a:bodyPr>
            <a:noAutofit/>
          </a:bodyPr>
          <a:lstStyle/>
          <a:p>
            <a:r>
              <a:rPr lang="en-US" sz="3000" b="1" smtClean="0">
                <a:solidFill>
                  <a:schemeClr val="bg1"/>
                </a:solidFill>
                <a:latin typeface="+mn-lt"/>
              </a:rPr>
              <a:t>Overall Project Mile Stone</a:t>
            </a:r>
            <a:endParaRPr lang="en-US" sz="3000" b="1" dirty="0">
              <a:solidFill>
                <a:schemeClr val="bg1"/>
              </a:solidFill>
              <a:latin typeface="+mn-lt"/>
            </a:endParaRPr>
          </a:p>
        </p:txBody>
      </p:sp>
    </p:spTree>
    <p:extLst>
      <p:ext uri="{BB962C8B-B14F-4D97-AF65-F5344CB8AC3E}">
        <p14:creationId xmlns:p14="http://schemas.microsoft.com/office/powerpoint/2010/main" val="3274450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457200" y="1535113"/>
            <a:ext cx="4040188" cy="446087"/>
          </a:xfrm>
        </p:spPr>
        <p:txBody>
          <a:bodyPr>
            <a:normAutofit lnSpcReduction="10000"/>
          </a:bodyPr>
          <a:lstStyle/>
          <a:p>
            <a:r>
              <a:rPr lang="en-US" dirty="0" smtClean="0"/>
              <a:t>Components in Use</a:t>
            </a:r>
            <a:endParaRPr lang="en-US"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28008742"/>
              </p:ext>
            </p:extLst>
          </p:nvPr>
        </p:nvGraphicFramePr>
        <p:xfrm>
          <a:off x="457200" y="2228920"/>
          <a:ext cx="404018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 Placeholder 14"/>
          <p:cNvSpPr>
            <a:spLocks noGrp="1"/>
          </p:cNvSpPr>
          <p:nvPr>
            <p:ph type="body" sz="quarter" idx="3"/>
          </p:nvPr>
        </p:nvSpPr>
        <p:spPr>
          <a:xfrm>
            <a:off x="4645025" y="1535113"/>
            <a:ext cx="4041775" cy="446087"/>
          </a:xfrm>
        </p:spPr>
        <p:txBody>
          <a:bodyPr>
            <a:normAutofit lnSpcReduction="10000"/>
          </a:bodyPr>
          <a:lstStyle/>
          <a:p>
            <a:pPr>
              <a:lnSpc>
                <a:spcPct val="100000"/>
              </a:lnSpc>
            </a:pPr>
            <a:r>
              <a:rPr lang="en-US" dirty="0" smtClean="0"/>
              <a:t>Evaluation</a:t>
            </a:r>
            <a:endParaRPr lang="en-US" dirty="0"/>
          </a:p>
        </p:txBody>
      </p:sp>
      <p:graphicFrame>
        <p:nvGraphicFramePr>
          <p:cNvPr id="17" name="Content Placeholder 16"/>
          <p:cNvGraphicFramePr>
            <a:graphicFrameLocks noGrp="1"/>
          </p:cNvGraphicFramePr>
          <p:nvPr>
            <p:ph sz="quarter" idx="4"/>
            <p:extLst>
              <p:ext uri="{D42A27DB-BD31-4B8C-83A1-F6EECF244321}">
                <p14:modId xmlns:p14="http://schemas.microsoft.com/office/powerpoint/2010/main" val="2818816518"/>
              </p:ext>
            </p:extLst>
          </p:nvPr>
        </p:nvGraphicFramePr>
        <p:xfrm>
          <a:off x="4797424" y="2174873"/>
          <a:ext cx="3432176" cy="3387726"/>
        </p:xfrm>
        <a:graphic>
          <a:graphicData uri="http://schemas.openxmlformats.org/drawingml/2006/table">
            <a:tbl>
              <a:tblPr bandRow="1">
                <a:tableStyleId>{5C22544A-7EE6-4342-B048-85BDC9FD1C3A}</a:tableStyleId>
              </a:tblPr>
              <a:tblGrid>
                <a:gridCol w="3432176"/>
              </a:tblGrid>
              <a:tr h="501885">
                <a:tc>
                  <a:txBody>
                    <a:bodyPr/>
                    <a:lstStyle/>
                    <a:p>
                      <a:pPr lvl="0" algn="l">
                        <a:lnSpc>
                          <a:spcPct val="150000"/>
                        </a:lnSpc>
                      </a:pPr>
                      <a:r>
                        <a:rPr lang="en-US" sz="1800" dirty="0" err="1" smtClean="0"/>
                        <a:t>ReportsLab</a:t>
                      </a:r>
                      <a:r>
                        <a:rPr lang="en-US" sz="1800" dirty="0" smtClean="0"/>
                        <a:t> </a:t>
                      </a:r>
                    </a:p>
                  </a:txBody>
                  <a:tcPr>
                    <a:solidFill>
                      <a:schemeClr val="accent1">
                        <a:lumMod val="20000"/>
                        <a:lumOff val="80000"/>
                      </a:schemeClr>
                    </a:solidFill>
                  </a:tcPr>
                </a:tc>
              </a:tr>
              <a:tr h="501885">
                <a:tc>
                  <a:txBody>
                    <a:bodyPr/>
                    <a:lstStyle/>
                    <a:p>
                      <a:pPr lvl="0" algn="l">
                        <a:lnSpc>
                          <a:spcPct val="150000"/>
                        </a:lnSpc>
                      </a:pPr>
                      <a:r>
                        <a:rPr lang="en-US" sz="1800" dirty="0" smtClean="0"/>
                        <a:t>Sample App </a:t>
                      </a:r>
                    </a:p>
                  </a:txBody>
                  <a:tcPr/>
                </a:tc>
              </a:tr>
              <a:tr h="501885">
                <a:tc>
                  <a:txBody>
                    <a:bodyPr/>
                    <a:lstStyle/>
                    <a:p>
                      <a:pPr lvl="0" algn="l">
                        <a:lnSpc>
                          <a:spcPct val="150000"/>
                        </a:lnSpc>
                      </a:pPr>
                      <a:r>
                        <a:rPr lang="en-US" sz="1800" dirty="0" smtClean="0"/>
                        <a:t>Asset Model </a:t>
                      </a:r>
                      <a:r>
                        <a:rPr lang="en-US" sz="1800" dirty="0" err="1" smtClean="0"/>
                        <a:t>SetUp</a:t>
                      </a:r>
                      <a:endParaRPr lang="en-US" sz="1800" dirty="0" smtClean="0"/>
                    </a:p>
                  </a:txBody>
                  <a:tcPr>
                    <a:solidFill>
                      <a:schemeClr val="accent1">
                        <a:lumMod val="20000"/>
                        <a:lumOff val="80000"/>
                      </a:schemeClr>
                    </a:solidFill>
                  </a:tcPr>
                </a:tc>
              </a:tr>
              <a:tr h="501885">
                <a:tc>
                  <a:txBody>
                    <a:bodyPr/>
                    <a:lstStyle/>
                    <a:p>
                      <a:pPr lvl="0" algn="l">
                        <a:lnSpc>
                          <a:spcPct val="150000"/>
                        </a:lnSpc>
                      </a:pPr>
                      <a:r>
                        <a:rPr lang="en-US" sz="1800" dirty="0" smtClean="0"/>
                        <a:t>Times Series </a:t>
                      </a:r>
                      <a:r>
                        <a:rPr lang="en-US" sz="1800" dirty="0" err="1" smtClean="0"/>
                        <a:t>Set</a:t>
                      </a:r>
                      <a:r>
                        <a:rPr lang="en-US" sz="1800" baseline="0" dirty="0" err="1" smtClean="0"/>
                        <a:t>Up</a:t>
                      </a:r>
                      <a:endParaRPr lang="en-US" sz="1800" dirty="0" smtClean="0"/>
                    </a:p>
                  </a:txBody>
                  <a:tcPr/>
                </a:tc>
              </a:tr>
              <a:tr h="501885">
                <a:tc>
                  <a:txBody>
                    <a:bodyPr/>
                    <a:lstStyle/>
                    <a:p>
                      <a:pPr lvl="0" algn="l">
                        <a:lnSpc>
                          <a:spcPct val="150000"/>
                        </a:lnSpc>
                      </a:pPr>
                      <a:r>
                        <a:rPr lang="en-US" sz="1800" dirty="0" smtClean="0"/>
                        <a:t>Job Scheduler</a:t>
                      </a:r>
                    </a:p>
                  </a:txBody>
                  <a:tcPr>
                    <a:solidFill>
                      <a:schemeClr val="accent1">
                        <a:lumMod val="20000"/>
                        <a:lumOff val="80000"/>
                      </a:schemeClr>
                    </a:solidFill>
                  </a:tcPr>
                </a:tc>
              </a:tr>
              <a:tr h="878301">
                <a:tc>
                  <a:txBody>
                    <a:bodyPr/>
                    <a:lstStyle/>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sz="1800" dirty="0" smtClean="0"/>
                        <a:t>Implementation in </a:t>
                      </a:r>
                      <a:r>
                        <a:rPr lang="en-US" sz="1800" dirty="0" err="1" smtClean="0"/>
                        <a:t>Prostgres</a:t>
                      </a:r>
                      <a:r>
                        <a:rPr lang="en-US" sz="1800" dirty="0" smtClean="0"/>
                        <a:t> SQL</a:t>
                      </a:r>
                    </a:p>
                  </a:txBody>
                  <a:tcPr/>
                </a:tc>
              </a:tr>
            </a:tbl>
          </a:graphicData>
        </a:graphic>
      </p:graphicFrame>
      <p:sp>
        <p:nvSpPr>
          <p:cNvPr id="7" name="object 4"/>
          <p:cNvSpPr/>
          <p:nvPr/>
        </p:nvSpPr>
        <p:spPr>
          <a:xfrm>
            <a:off x="1" y="857250"/>
            <a:ext cx="9134060" cy="646040"/>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a:ln>
            <a:solidFill>
              <a:srgbClr val="5881DD"/>
            </a:solidFill>
          </a:ln>
        </p:spPr>
        <p:txBody>
          <a:bodyPr wrap="square" lIns="0" tIns="0" rIns="0" bIns="0" rtlCol="0"/>
          <a:lstStyle/>
          <a:p>
            <a:pPr defTabSz="685800">
              <a:defRPr/>
            </a:pPr>
            <a:endParaRPr/>
          </a:p>
        </p:txBody>
      </p:sp>
      <p:sp>
        <p:nvSpPr>
          <p:cNvPr id="8" name="object 5"/>
          <p:cNvSpPr/>
          <p:nvPr/>
        </p:nvSpPr>
        <p:spPr>
          <a:xfrm>
            <a:off x="8393878" y="967917"/>
            <a:ext cx="455414" cy="454745"/>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
        <p:nvSpPr>
          <p:cNvPr id="2" name="Title 1"/>
          <p:cNvSpPr>
            <a:spLocks noGrp="1"/>
          </p:cNvSpPr>
          <p:nvPr>
            <p:ph type="title"/>
          </p:nvPr>
        </p:nvSpPr>
        <p:spPr>
          <a:xfrm>
            <a:off x="457200" y="967916"/>
            <a:ext cx="8229600" cy="449721"/>
          </a:xfrm>
        </p:spPr>
        <p:txBody>
          <a:bodyPr>
            <a:noAutofit/>
          </a:bodyPr>
          <a:lstStyle/>
          <a:p>
            <a:r>
              <a:rPr lang="en-US" sz="3000" b="1" dirty="0" err="1" smtClean="0">
                <a:solidFill>
                  <a:schemeClr val="bg1"/>
                </a:solidFill>
              </a:rPr>
              <a:t>Predix</a:t>
            </a:r>
            <a:r>
              <a:rPr lang="en-US" sz="3000" b="1" dirty="0" smtClean="0">
                <a:solidFill>
                  <a:schemeClr val="bg1"/>
                </a:solidFill>
              </a:rPr>
              <a:t> &amp; </a:t>
            </a:r>
            <a:r>
              <a:rPr lang="en-US" sz="3000" b="1" dirty="0" err="1" smtClean="0">
                <a:solidFill>
                  <a:schemeClr val="bg1"/>
                </a:solidFill>
              </a:rPr>
              <a:t>InSight</a:t>
            </a:r>
            <a:endParaRPr lang="en-US" sz="3000" b="1" dirty="0">
              <a:solidFill>
                <a:schemeClr val="bg1"/>
              </a:solidFill>
            </a:endParaRPr>
          </a:p>
        </p:txBody>
      </p:sp>
    </p:spTree>
    <p:extLst>
      <p:ext uri="{BB962C8B-B14F-4D97-AF65-F5344CB8AC3E}">
        <p14:creationId xmlns:p14="http://schemas.microsoft.com/office/powerpoint/2010/main" val="3538595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446087"/>
          </a:xfrm>
        </p:spPr>
        <p:txBody>
          <a:bodyPr>
            <a:normAutofit lnSpcReduction="10000"/>
          </a:bodyPr>
          <a:lstStyle/>
          <a:p>
            <a:r>
              <a:rPr lang="en-US" dirty="0" smtClean="0"/>
              <a:t>Completed</a:t>
            </a:r>
            <a:endParaRPr lang="en-US" dirty="0"/>
          </a:p>
        </p:txBody>
      </p:sp>
      <p:sp>
        <p:nvSpPr>
          <p:cNvPr id="4" name="Text Placeholder 3"/>
          <p:cNvSpPr>
            <a:spLocks noGrp="1"/>
          </p:cNvSpPr>
          <p:nvPr>
            <p:ph type="body" sz="quarter" idx="3"/>
          </p:nvPr>
        </p:nvSpPr>
        <p:spPr>
          <a:xfrm>
            <a:off x="4645025" y="1535113"/>
            <a:ext cx="4041775" cy="446087"/>
          </a:xfrm>
        </p:spPr>
        <p:txBody>
          <a:bodyPr>
            <a:normAutofit lnSpcReduction="10000"/>
          </a:bodyPr>
          <a:lstStyle/>
          <a:p>
            <a:r>
              <a:rPr lang="en-US" dirty="0" smtClean="0"/>
              <a:t>Planned</a:t>
            </a:r>
            <a:endParaRPr lang="en-US" dirty="0"/>
          </a:p>
        </p:txBody>
      </p:sp>
      <p:graphicFrame>
        <p:nvGraphicFramePr>
          <p:cNvPr id="23" name="Content Placeholder 22"/>
          <p:cNvGraphicFramePr>
            <a:graphicFrameLocks noGrp="1"/>
          </p:cNvGraphicFramePr>
          <p:nvPr>
            <p:ph sz="quarter" idx="4"/>
            <p:extLst>
              <p:ext uri="{D42A27DB-BD31-4B8C-83A1-F6EECF244321}">
                <p14:modId xmlns:p14="http://schemas.microsoft.com/office/powerpoint/2010/main" val="97231160"/>
              </p:ext>
            </p:extLst>
          </p:nvPr>
        </p:nvGraphicFramePr>
        <p:xfrm>
          <a:off x="4645025" y="2174875"/>
          <a:ext cx="3889375" cy="3886200"/>
        </p:xfrm>
        <a:graphic>
          <a:graphicData uri="http://schemas.openxmlformats.org/drawingml/2006/table">
            <a:tbl>
              <a:tblPr firstRow="1" bandRow="1">
                <a:effectLst/>
                <a:tableStyleId>{5C22544A-7EE6-4342-B048-85BDC9FD1C3A}</a:tableStyleId>
              </a:tblPr>
              <a:tblGrid>
                <a:gridCol w="3889375"/>
              </a:tblGrid>
              <a:tr h="323850">
                <a:tc>
                  <a:txBody>
                    <a:bodyPr/>
                    <a:lstStyle/>
                    <a:p>
                      <a:pPr algn="ctr">
                        <a:lnSpc>
                          <a:spcPct val="100000"/>
                        </a:lnSpc>
                      </a:pPr>
                      <a:r>
                        <a:rPr lang="en-US" sz="1400" dirty="0" smtClean="0"/>
                        <a:t>Goals</a:t>
                      </a:r>
                      <a:endParaRPr lang="en-US" sz="1400" dirty="0"/>
                    </a:p>
                  </a:txBody>
                  <a:tcPr/>
                </a:tc>
              </a:tr>
              <a:tr h="323850">
                <a:tc>
                  <a:txBody>
                    <a:bodyPr/>
                    <a:lstStyle/>
                    <a:p>
                      <a:pPr lvl="0" algn="ctr">
                        <a:lnSpc>
                          <a:spcPct val="100000"/>
                        </a:lnSpc>
                      </a:pPr>
                      <a:r>
                        <a:rPr lang="en-US" sz="1400" baseline="0" dirty="0" smtClean="0">
                          <a:solidFill>
                            <a:schemeClr val="tx1"/>
                          </a:solidFill>
                          <a:latin typeface="+mn-lt"/>
                          <a:ea typeface="+mn-ea"/>
                          <a:cs typeface="+mn-cs"/>
                        </a:rPr>
                        <a:t>Advanced Chart Features</a:t>
                      </a:r>
                    </a:p>
                  </a:txBody>
                  <a:tcPr>
                    <a:solidFill>
                      <a:schemeClr val="accent1">
                        <a:lumMod val="20000"/>
                        <a:lumOff val="80000"/>
                      </a:schemeClr>
                    </a:solidFill>
                  </a:tcPr>
                </a:tc>
              </a:tr>
              <a:tr h="323850">
                <a:tc>
                  <a:txBody>
                    <a:bodyPr/>
                    <a:lstStyle/>
                    <a:p>
                      <a:pPr lvl="0" algn="ctr">
                        <a:lnSpc>
                          <a:spcPct val="100000"/>
                        </a:lnSpc>
                      </a:pPr>
                      <a:r>
                        <a:rPr lang="en-US" sz="1400" baseline="0" dirty="0" smtClean="0">
                          <a:solidFill>
                            <a:schemeClr val="tx1"/>
                          </a:solidFill>
                          <a:latin typeface="+mn-lt"/>
                          <a:ea typeface="+mn-ea"/>
                          <a:cs typeface="+mn-cs"/>
                        </a:rPr>
                        <a:t>CP chart, Image Services, Base text Editor</a:t>
                      </a:r>
                    </a:p>
                  </a:txBody>
                  <a:tcPr/>
                </a:tc>
              </a:tr>
              <a:tr h="323850">
                <a:tc>
                  <a:txBody>
                    <a:bodyPr/>
                    <a:lstStyle/>
                    <a:p>
                      <a:pPr lvl="0" algn="ctr">
                        <a:lnSpc>
                          <a:spcPct val="100000"/>
                        </a:lnSpc>
                      </a:pPr>
                      <a:r>
                        <a:rPr lang="en-US" sz="1400" baseline="0" dirty="0" smtClean="0">
                          <a:solidFill>
                            <a:schemeClr val="tx1"/>
                          </a:solidFill>
                          <a:latin typeface="+mn-lt"/>
                          <a:ea typeface="+mn-ea"/>
                          <a:cs typeface="+mn-cs"/>
                        </a:rPr>
                        <a:t>Loading Blue prints</a:t>
                      </a:r>
                    </a:p>
                  </a:txBody>
                  <a:tcPr>
                    <a:solidFill>
                      <a:schemeClr val="accent1">
                        <a:lumMod val="20000"/>
                        <a:lumOff val="80000"/>
                      </a:schemeClr>
                    </a:solidFill>
                  </a:tcPr>
                </a:tc>
              </a:tr>
              <a:tr h="323850">
                <a:tc>
                  <a:txBody>
                    <a:bodyPr/>
                    <a:lstStyle/>
                    <a:p>
                      <a:pPr lvl="0" algn="ctr">
                        <a:lnSpc>
                          <a:spcPct val="100000"/>
                        </a:lnSpc>
                      </a:pPr>
                      <a:r>
                        <a:rPr lang="en-US" sz="1400" baseline="0" dirty="0" smtClean="0">
                          <a:solidFill>
                            <a:schemeClr val="tx1"/>
                          </a:solidFill>
                          <a:latin typeface="+mn-lt"/>
                          <a:ea typeface="+mn-ea"/>
                          <a:cs typeface="+mn-cs"/>
                        </a:rPr>
                        <a:t>Maintain Report History</a:t>
                      </a:r>
                    </a:p>
                  </a:txBody>
                  <a:tcPr/>
                </a:tc>
              </a:tr>
              <a:tr h="323850">
                <a:tc>
                  <a:txBody>
                    <a:bodyPr/>
                    <a:lstStyle/>
                    <a:p>
                      <a:pPr lvl="0" algn="ctr">
                        <a:lnSpc>
                          <a:spcPct val="100000"/>
                        </a:lnSpc>
                      </a:pPr>
                      <a:r>
                        <a:rPr lang="en-US" sz="1400" dirty="0" smtClean="0"/>
                        <a:t>Preview PDF</a:t>
                      </a:r>
                    </a:p>
                  </a:txBody>
                  <a:tcPr>
                    <a:solidFill>
                      <a:schemeClr val="accent1">
                        <a:lumMod val="20000"/>
                        <a:lumOff val="80000"/>
                      </a:schemeClr>
                    </a:solidFill>
                  </a:tcPr>
                </a:tc>
              </a:tr>
              <a:tr h="323850">
                <a:tc>
                  <a:txBody>
                    <a:bodyPr/>
                    <a:lstStyle/>
                    <a:p>
                      <a:pPr lvl="0" algn="ctr">
                        <a:lnSpc>
                          <a:spcPct val="100000"/>
                        </a:lnSpc>
                      </a:pPr>
                      <a:r>
                        <a:rPr lang="en-US" sz="1400" dirty="0" smtClean="0"/>
                        <a:t>Scheduler Functionality</a:t>
                      </a:r>
                    </a:p>
                  </a:txBody>
                  <a:tcPr/>
                </a:tc>
              </a:tr>
              <a:tr h="323850">
                <a:tc>
                  <a:txBody>
                    <a:bodyPr/>
                    <a:lstStyle/>
                    <a:p>
                      <a:pPr lvl="0" algn="ctr">
                        <a:lnSpc>
                          <a:spcPct val="100000"/>
                        </a:lnSpc>
                      </a:pPr>
                      <a:r>
                        <a:rPr lang="en-US" sz="1400" b="0" dirty="0" smtClean="0">
                          <a:solidFill>
                            <a:schemeClr val="tx1"/>
                          </a:solidFill>
                          <a:latin typeface="+mn-lt"/>
                        </a:rPr>
                        <a:t>Data Abstraction Layer</a:t>
                      </a:r>
                    </a:p>
                  </a:txBody>
                  <a:tcPr>
                    <a:solidFill>
                      <a:schemeClr val="accent1">
                        <a:lumMod val="20000"/>
                        <a:lumOff val="80000"/>
                      </a:schemeClr>
                    </a:solidFill>
                  </a:tcPr>
                </a:tc>
              </a:tr>
              <a:tr h="323850">
                <a:tc>
                  <a:txBody>
                    <a:bodyPr/>
                    <a:lstStyle/>
                    <a:p>
                      <a:pPr lvl="0" algn="ctr">
                        <a:lnSpc>
                          <a:spcPct val="100000"/>
                        </a:lnSpc>
                      </a:pPr>
                      <a:r>
                        <a:rPr lang="en-US" sz="1400" b="0" dirty="0" smtClean="0">
                          <a:solidFill>
                            <a:schemeClr val="tx1"/>
                          </a:solidFill>
                          <a:latin typeface="+mn-lt"/>
                        </a:rPr>
                        <a:t>Raw Data Report</a:t>
                      </a:r>
                    </a:p>
                  </a:txBody>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Reports Generation Queuing System</a:t>
                      </a:r>
                    </a:p>
                  </a:txBody>
                  <a:tcPr>
                    <a:solidFill>
                      <a:schemeClr val="accent1">
                        <a:lumMod val="20000"/>
                        <a:lumOff val="80000"/>
                      </a:schemeClr>
                    </a:solidFill>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Repots Generation Workers, Reports Emailer</a:t>
                      </a:r>
                    </a:p>
                  </a:txBody>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Administration UI ,Configure TS/AM </a:t>
                      </a:r>
                    </a:p>
                  </a:txBody>
                  <a:tcPr>
                    <a:solidFill>
                      <a:schemeClr val="accent1">
                        <a:lumMod val="20000"/>
                        <a:lumOff val="80000"/>
                      </a:schemeClr>
                    </a:solidFill>
                  </a:tcPr>
                </a:tc>
              </a:tr>
            </a:tbl>
          </a:graphicData>
        </a:graphic>
      </p:graphicFrame>
      <p:graphicFrame>
        <p:nvGraphicFramePr>
          <p:cNvPr id="22" name="Content Placeholder 21"/>
          <p:cNvGraphicFramePr>
            <a:graphicFrameLocks noGrp="1"/>
          </p:cNvGraphicFramePr>
          <p:nvPr>
            <p:ph sz="half" idx="2"/>
            <p:extLst>
              <p:ext uri="{D42A27DB-BD31-4B8C-83A1-F6EECF244321}">
                <p14:modId xmlns:p14="http://schemas.microsoft.com/office/powerpoint/2010/main" val="1771498382"/>
              </p:ext>
            </p:extLst>
          </p:nvPr>
        </p:nvGraphicFramePr>
        <p:xfrm>
          <a:off x="457200" y="2209800"/>
          <a:ext cx="3810000" cy="3886200"/>
        </p:xfrm>
        <a:graphic>
          <a:graphicData uri="http://schemas.openxmlformats.org/drawingml/2006/table">
            <a:tbl>
              <a:tblPr firstRow="1" bandRow="1">
                <a:effectLst/>
                <a:tableStyleId>{5C22544A-7EE6-4342-B048-85BDC9FD1C3A}</a:tableStyleId>
              </a:tblPr>
              <a:tblGrid>
                <a:gridCol w="3810000"/>
              </a:tblGrid>
              <a:tr h="323850">
                <a:tc>
                  <a:txBody>
                    <a:bodyPr/>
                    <a:lstStyle/>
                    <a:p>
                      <a:pPr algn="ctr">
                        <a:lnSpc>
                          <a:spcPct val="100000"/>
                        </a:lnSpc>
                      </a:pPr>
                      <a:r>
                        <a:rPr lang="en-US" sz="1400" dirty="0" smtClean="0"/>
                        <a:t>Goals</a:t>
                      </a:r>
                      <a:endParaRPr lang="en-US" sz="1400" dirty="0"/>
                    </a:p>
                  </a:txBody>
                  <a:tcPr>
                    <a:solidFill>
                      <a:srgbClr val="5881DD"/>
                    </a:solidFill>
                  </a:tcPr>
                </a:tc>
              </a:tr>
              <a:tr h="323850">
                <a:tc>
                  <a:txBody>
                    <a:bodyPr/>
                    <a:lstStyle/>
                    <a:p>
                      <a:pPr lvl="0" algn="ctr">
                        <a:lnSpc>
                          <a:spcPct val="100000"/>
                        </a:lnSpc>
                      </a:pPr>
                      <a:r>
                        <a:rPr lang="en-US" sz="1400" baseline="0" dirty="0" smtClean="0">
                          <a:solidFill>
                            <a:schemeClr val="tx1"/>
                          </a:solidFill>
                          <a:latin typeface="+mn-lt"/>
                          <a:ea typeface="+mn-ea"/>
                          <a:cs typeface="+mn-cs"/>
                        </a:rPr>
                        <a:t>Line Chart</a:t>
                      </a:r>
                    </a:p>
                  </a:txBody>
                  <a:tcPr>
                    <a:solidFill>
                      <a:schemeClr val="accent1">
                        <a:lumMod val="20000"/>
                        <a:lumOff val="80000"/>
                      </a:schemeClr>
                    </a:solidFill>
                  </a:tcPr>
                </a:tc>
              </a:tr>
              <a:tr h="323850">
                <a:tc>
                  <a:txBody>
                    <a:bodyPr/>
                    <a:lstStyle/>
                    <a:p>
                      <a:pPr lvl="0" algn="ctr">
                        <a:lnSpc>
                          <a:spcPct val="100000"/>
                        </a:lnSpc>
                      </a:pPr>
                      <a:r>
                        <a:rPr lang="en-US" sz="1400" baseline="0" dirty="0" smtClean="0">
                          <a:solidFill>
                            <a:schemeClr val="tx1"/>
                          </a:solidFill>
                          <a:latin typeface="+mn-lt"/>
                          <a:ea typeface="+mn-ea"/>
                          <a:cs typeface="+mn-cs"/>
                        </a:rPr>
                        <a:t>Bar Chart</a:t>
                      </a:r>
                    </a:p>
                  </a:txBody>
                  <a:tcPr/>
                </a:tc>
              </a:tr>
              <a:tr h="323850">
                <a:tc>
                  <a:txBody>
                    <a:bodyPr/>
                    <a:lstStyle/>
                    <a:p>
                      <a:pPr lvl="0" algn="ctr">
                        <a:lnSpc>
                          <a:spcPct val="100000"/>
                        </a:lnSpc>
                      </a:pPr>
                      <a:r>
                        <a:rPr lang="en-US" sz="1400" baseline="0" dirty="0" smtClean="0">
                          <a:solidFill>
                            <a:schemeClr val="tx1"/>
                          </a:solidFill>
                          <a:latin typeface="+mn-lt"/>
                          <a:ea typeface="+mn-ea"/>
                          <a:cs typeface="+mn-cs"/>
                        </a:rPr>
                        <a:t>Blue prints List </a:t>
                      </a:r>
                    </a:p>
                  </a:txBody>
                  <a:tcPr>
                    <a:solidFill>
                      <a:schemeClr val="accent1">
                        <a:lumMod val="20000"/>
                        <a:lumOff val="80000"/>
                      </a:schemeClr>
                    </a:solidFill>
                  </a:tcPr>
                </a:tc>
              </a:tr>
              <a:tr h="323850">
                <a:tc>
                  <a:txBody>
                    <a:bodyPr/>
                    <a:lstStyle/>
                    <a:p>
                      <a:pPr lvl="0" algn="ctr">
                        <a:lnSpc>
                          <a:spcPct val="100000"/>
                        </a:lnSpc>
                      </a:pPr>
                      <a:r>
                        <a:rPr lang="en-US" sz="1400" baseline="0" dirty="0" smtClean="0">
                          <a:solidFill>
                            <a:schemeClr val="tx1"/>
                          </a:solidFill>
                          <a:latin typeface="+mn-lt"/>
                          <a:ea typeface="+mn-ea"/>
                          <a:cs typeface="+mn-cs"/>
                        </a:rPr>
                        <a:t>Report List</a:t>
                      </a:r>
                      <a:endParaRPr lang="en-US" sz="1400" baseline="0" dirty="0" smtClean="0">
                        <a:solidFill>
                          <a:schemeClr val="dk1"/>
                        </a:solidFill>
                        <a:latin typeface="+mn-lt"/>
                        <a:ea typeface="+mn-ea"/>
                        <a:cs typeface="+mn-cs"/>
                      </a:endParaRPr>
                    </a:p>
                  </a:txBody>
                  <a:tcPr/>
                </a:tc>
              </a:tr>
              <a:tr h="323850">
                <a:tc>
                  <a:txBody>
                    <a:bodyPr/>
                    <a:lstStyle/>
                    <a:p>
                      <a:pPr lvl="0" algn="ctr">
                        <a:lnSpc>
                          <a:spcPct val="100000"/>
                        </a:lnSpc>
                      </a:pPr>
                      <a:r>
                        <a:rPr lang="en-US" sz="1400" dirty="0" smtClean="0"/>
                        <a:t>Canvas </a:t>
                      </a:r>
                      <a:endParaRPr lang="en-US" sz="1400" baseline="0" dirty="0" smtClean="0">
                        <a:solidFill>
                          <a:schemeClr val="tx1"/>
                        </a:solidFill>
                        <a:latin typeface="+mn-lt"/>
                        <a:ea typeface="+mn-ea"/>
                        <a:cs typeface="+mn-cs"/>
                      </a:endParaRPr>
                    </a:p>
                  </a:txBody>
                  <a:tcPr>
                    <a:solidFill>
                      <a:schemeClr val="accent1">
                        <a:lumMod val="20000"/>
                        <a:lumOff val="80000"/>
                      </a:schemeClr>
                    </a:solidFill>
                  </a:tcPr>
                </a:tc>
              </a:tr>
              <a:tr h="323850">
                <a:tc>
                  <a:txBody>
                    <a:bodyPr/>
                    <a:lstStyle/>
                    <a:p>
                      <a:pPr lvl="0" algn="ctr">
                        <a:lnSpc>
                          <a:spcPct val="100000"/>
                        </a:lnSpc>
                      </a:pPr>
                      <a:r>
                        <a:rPr lang="en-US" sz="1400" dirty="0" smtClean="0"/>
                        <a:t>Reporting UI</a:t>
                      </a:r>
                    </a:p>
                  </a:txBody>
                  <a:tcPr/>
                </a:tc>
              </a:tr>
              <a:tr h="323850">
                <a:tc>
                  <a:txBody>
                    <a:bodyPr/>
                    <a:lstStyle/>
                    <a:p>
                      <a:pPr lvl="0" algn="ctr">
                        <a:lnSpc>
                          <a:spcPct val="100000"/>
                        </a:lnSpc>
                      </a:pPr>
                      <a:r>
                        <a:rPr lang="en-US" sz="1400" b="0" dirty="0" smtClean="0">
                          <a:solidFill>
                            <a:schemeClr val="tx1"/>
                          </a:solidFill>
                          <a:latin typeface="+mn-lt"/>
                        </a:rPr>
                        <a:t>Pie chart</a:t>
                      </a:r>
                    </a:p>
                  </a:txBody>
                  <a:tcPr>
                    <a:solidFill>
                      <a:schemeClr val="accent1">
                        <a:lumMod val="20000"/>
                        <a:lumOff val="80000"/>
                      </a:schemeClr>
                    </a:solidFill>
                  </a:tcPr>
                </a:tc>
              </a:tr>
              <a:tr h="323850">
                <a:tc>
                  <a:txBody>
                    <a:bodyPr/>
                    <a:lstStyle/>
                    <a:p>
                      <a:pPr lvl="0" algn="ctr">
                        <a:lnSpc>
                          <a:spcPct val="100000"/>
                        </a:lnSpc>
                      </a:pPr>
                      <a:r>
                        <a:rPr lang="en-US" sz="1400" b="0" dirty="0" smtClean="0">
                          <a:solidFill>
                            <a:schemeClr val="tx1"/>
                          </a:solidFill>
                          <a:latin typeface="+mn-lt"/>
                        </a:rPr>
                        <a:t>Vertical Bar chart</a:t>
                      </a:r>
                    </a:p>
                  </a:txBody>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Basic Data Table</a:t>
                      </a:r>
                    </a:p>
                  </a:txBody>
                  <a:tcPr>
                    <a:solidFill>
                      <a:schemeClr val="accent1">
                        <a:lumMod val="20000"/>
                        <a:lumOff val="80000"/>
                      </a:schemeClr>
                    </a:solidFill>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Report Generation</a:t>
                      </a:r>
                    </a:p>
                  </a:txBody>
                  <a:tcPr/>
                </a:tc>
              </a:tr>
              <a:tr h="323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rPr>
                        <a:t>Report</a:t>
                      </a:r>
                      <a:r>
                        <a:rPr lang="en-US" sz="1400" b="0" baseline="0" dirty="0" smtClean="0">
                          <a:solidFill>
                            <a:schemeClr val="tx1"/>
                          </a:solidFill>
                          <a:latin typeface="+mn-lt"/>
                        </a:rPr>
                        <a:t> Management</a:t>
                      </a:r>
                      <a:endParaRPr lang="en-US" sz="1400" b="0" dirty="0" smtClean="0">
                        <a:solidFill>
                          <a:schemeClr val="tx1"/>
                        </a:solidFill>
                        <a:latin typeface="+mn-lt"/>
                      </a:endParaRPr>
                    </a:p>
                  </a:txBody>
                  <a:tcPr>
                    <a:solidFill>
                      <a:schemeClr val="accent1">
                        <a:lumMod val="20000"/>
                        <a:lumOff val="80000"/>
                      </a:schemeClr>
                    </a:solidFill>
                  </a:tcPr>
                </a:tc>
              </a:tr>
            </a:tbl>
          </a:graphicData>
        </a:graphic>
      </p:graphicFrame>
      <p:sp>
        <p:nvSpPr>
          <p:cNvPr id="7" name="object 4"/>
          <p:cNvSpPr/>
          <p:nvPr/>
        </p:nvSpPr>
        <p:spPr>
          <a:xfrm>
            <a:off x="1" y="857250"/>
            <a:ext cx="9134060" cy="646040"/>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a:ln>
            <a:solidFill>
              <a:srgbClr val="5881DD"/>
            </a:solidFill>
          </a:ln>
        </p:spPr>
        <p:txBody>
          <a:bodyPr wrap="square" lIns="0" tIns="0" rIns="0" bIns="0" rtlCol="0"/>
          <a:lstStyle/>
          <a:p>
            <a:pPr defTabSz="685800">
              <a:defRPr/>
            </a:pPr>
            <a:endParaRPr/>
          </a:p>
        </p:txBody>
      </p:sp>
      <p:sp>
        <p:nvSpPr>
          <p:cNvPr id="8" name="object 5"/>
          <p:cNvSpPr/>
          <p:nvPr/>
        </p:nvSpPr>
        <p:spPr>
          <a:xfrm>
            <a:off x="8393878" y="967917"/>
            <a:ext cx="455414" cy="454745"/>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949">
              <a:solidFill>
                <a:srgbClr val="1E4191"/>
              </a:solidFill>
              <a:latin typeface="GE Inspira Pitch"/>
            </a:endParaRPr>
          </a:p>
        </p:txBody>
      </p:sp>
      <p:sp>
        <p:nvSpPr>
          <p:cNvPr id="2" name="Title 1"/>
          <p:cNvSpPr>
            <a:spLocks noGrp="1"/>
          </p:cNvSpPr>
          <p:nvPr>
            <p:ph type="title"/>
          </p:nvPr>
        </p:nvSpPr>
        <p:spPr>
          <a:xfrm>
            <a:off x="457200" y="932992"/>
            <a:ext cx="8229600" cy="484646"/>
          </a:xfrm>
        </p:spPr>
        <p:txBody>
          <a:bodyPr>
            <a:noAutofit/>
          </a:bodyPr>
          <a:lstStyle/>
          <a:p>
            <a:r>
              <a:rPr lang="en-US" sz="3000" b="1" dirty="0" smtClean="0">
                <a:solidFill>
                  <a:schemeClr val="bg1"/>
                </a:solidFill>
              </a:rPr>
              <a:t>Milestone</a:t>
            </a:r>
            <a:endParaRPr lang="en-US" sz="3000" b="1" dirty="0">
              <a:solidFill>
                <a:schemeClr val="bg1"/>
              </a:solidFill>
            </a:endParaRPr>
          </a:p>
        </p:txBody>
      </p:sp>
    </p:spTree>
    <p:extLst>
      <p:ext uri="{BB962C8B-B14F-4D97-AF65-F5344CB8AC3E}">
        <p14:creationId xmlns:p14="http://schemas.microsoft.com/office/powerpoint/2010/main" val="3230567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602</Words>
  <Application>Microsoft Office PowerPoint</Application>
  <PresentationFormat>On-screen Show (4:3)</PresentationFormat>
  <Paragraphs>105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GE Inspira Pitch</vt:lpstr>
      <vt:lpstr>Wingdings</vt:lpstr>
      <vt:lpstr>Office Theme</vt:lpstr>
      <vt:lpstr>PowerPoint Presentation</vt:lpstr>
      <vt:lpstr>PowerPoint Presentation</vt:lpstr>
      <vt:lpstr>PowerPoint Presentation</vt:lpstr>
      <vt:lpstr>PowerPoint Presentation</vt:lpstr>
      <vt:lpstr>Overall Project Mile Stone</vt:lpstr>
      <vt:lpstr>Predix &amp; InSight</vt:lpstr>
      <vt:lpstr>Milestone</vt:lpstr>
    </vt:vector>
  </TitlesOfParts>
  <Company>UST 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Project Mile Stone</dc:title>
  <dc:creator>Renju Philip</dc:creator>
  <cp:lastModifiedBy>Mohan Thomas (UST, IND)</cp:lastModifiedBy>
  <cp:revision>20</cp:revision>
  <dcterms:created xsi:type="dcterms:W3CDTF">2016-06-28T13:55:06Z</dcterms:created>
  <dcterms:modified xsi:type="dcterms:W3CDTF">2016-06-29T12:52:37Z</dcterms:modified>
</cp:coreProperties>
</file>