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2" r:id="rId3"/>
    <p:sldId id="260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 varScale="1">
        <p:scale>
          <a:sx n="85" d="100"/>
          <a:sy n="85" d="100"/>
        </p:scale>
        <p:origin x="470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D3DB5-F235-4B12-9A9B-B0CCEF8F4404}" type="datetimeFigureOut">
              <a:rPr lang="en-US" smtClean="0"/>
              <a:t>4/1/2016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F0FB2-E75A-4645-AC7F-FA8FDF1D6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594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D3DB5-F235-4B12-9A9B-B0CCEF8F4404}" type="datetimeFigureOut">
              <a:rPr lang="en-US" smtClean="0"/>
              <a:t>4/1/2016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F0FB2-E75A-4645-AC7F-FA8FDF1D6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669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D3DB5-F235-4B12-9A9B-B0CCEF8F4404}" type="datetimeFigureOut">
              <a:rPr lang="en-US" smtClean="0"/>
              <a:t>4/1/2016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F0FB2-E75A-4645-AC7F-FA8FDF1D6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165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D3DB5-F235-4B12-9A9B-B0CCEF8F4404}" type="datetimeFigureOut">
              <a:rPr lang="en-US" smtClean="0"/>
              <a:t>4/1/2016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F0FB2-E75A-4645-AC7F-FA8FDF1D6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670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D3DB5-F235-4B12-9A9B-B0CCEF8F4404}" type="datetimeFigureOut">
              <a:rPr lang="en-US" smtClean="0"/>
              <a:t>4/1/2016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F0FB2-E75A-4645-AC7F-FA8FDF1D6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132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D3DB5-F235-4B12-9A9B-B0CCEF8F4404}" type="datetimeFigureOut">
              <a:rPr lang="en-US" smtClean="0"/>
              <a:t>4/1/2016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F0FB2-E75A-4645-AC7F-FA8FDF1D6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388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D3DB5-F235-4B12-9A9B-B0CCEF8F4404}" type="datetimeFigureOut">
              <a:rPr lang="en-US" smtClean="0"/>
              <a:t>4/1/2016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F0FB2-E75A-4645-AC7F-FA8FDF1D6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684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D3DB5-F235-4B12-9A9B-B0CCEF8F4404}" type="datetimeFigureOut">
              <a:rPr lang="en-US" smtClean="0"/>
              <a:t>4/1/2016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F0FB2-E75A-4645-AC7F-FA8FDF1D6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841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D3DB5-F235-4B12-9A9B-B0CCEF8F4404}" type="datetimeFigureOut">
              <a:rPr lang="en-US" smtClean="0"/>
              <a:t>4/1/2016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F0FB2-E75A-4645-AC7F-FA8FDF1D6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207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D3DB5-F235-4B12-9A9B-B0CCEF8F4404}" type="datetimeFigureOut">
              <a:rPr lang="en-US" smtClean="0"/>
              <a:t>4/1/2016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F0FB2-E75A-4645-AC7F-FA8FDF1D6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560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D3DB5-F235-4B12-9A9B-B0CCEF8F4404}" type="datetimeFigureOut">
              <a:rPr lang="en-US" smtClean="0"/>
              <a:t>4/1/2016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F0FB2-E75A-4645-AC7F-FA8FDF1D6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856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9D3DB5-F235-4B12-9A9B-B0CCEF8F4404}" type="datetimeFigureOut">
              <a:rPr lang="en-US" smtClean="0"/>
              <a:t>4/1/2016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1F0FB2-E75A-4645-AC7F-FA8FDF1D6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66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6540" y="107577"/>
            <a:ext cx="11923059" cy="63401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Initial response was based on what we </a:t>
            </a:r>
            <a:r>
              <a:rPr lang="en-US" sz="20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had heard - 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create </a:t>
            </a:r>
            <a:r>
              <a:rPr lang="en-US" sz="20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microservices</a:t>
            </a:r>
            <a:endParaRPr lang="en-US" sz="20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As we looked deeper, we found out that we didn't </a:t>
            </a:r>
            <a:r>
              <a:rPr lang="en-US" sz="20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need to 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create microservices from scratch. Instead, we'll leverage the assets that you already have. We'll </a:t>
            </a:r>
            <a:r>
              <a:rPr lang="en-US" sz="20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expose 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smart APIs that leverage most/all existing code as-is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Lift and shift current components onto CF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Create new API layer (using microservices architecture style) that leverages existing code but exposes well crafted developer friendly APIs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Existing UI code does not go thru Microservices layer (uses existing services layers</a:t>
            </a:r>
            <a:r>
              <a:rPr lang="en-US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000000"/>
                </a:solidFill>
                <a:latin typeface="Calibri" panose="020F0502020204030204" pitchFamily="34" charset="0"/>
              </a:rPr>
              <a:t>Prerequisities</a:t>
            </a:r>
            <a:endParaRPr lang="en-US" sz="20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API design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API management layer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CF on </a:t>
            </a:r>
            <a:r>
              <a:rPr lang="en-US" dirty="0" smtClean="0"/>
              <a:t>AWS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Report delivery to external parties (extensible mechanism</a:t>
            </a:r>
            <a:r>
              <a:rPr lang="en-US" sz="20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)</a:t>
            </a:r>
            <a:endParaRPr lang="en-US" sz="24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Our solution is going to be interface based, meaning anybody with proper authorization will be able to use it, as long as they comply with the 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interface requirements</a:t>
            </a:r>
            <a:r>
              <a:rPr lang="en-US" sz="20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. It should be able to interact with other systems.</a:t>
            </a:r>
            <a:endParaRPr lang="en-US" sz="20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This approach will be much faster, speedier, reliable, and predictable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Based on our knowledge of the </a:t>
            </a:r>
            <a:r>
              <a:rPr lang="en-US" sz="2000" dirty="0" err="1">
                <a:solidFill>
                  <a:srgbClr val="000000"/>
                </a:solidFill>
                <a:latin typeface="Calibri" panose="020F0502020204030204" pitchFamily="34" charset="0"/>
              </a:rPr>
              <a:t>InSight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 system, we have started to outline the API's for the consumers, and administrators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Our plan is start getting the right resources for the success of this project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We recommend a low risk strategy. After the initial foundational readiness, we start building 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the above mentioned API's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, learn from them, identify 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patterns 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and develop reusable 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components</a:t>
            </a:r>
            <a:endParaRPr lang="en-US" sz="20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By the third iteration, we should be able to move at much faster </a:t>
            </a:r>
            <a:r>
              <a:rPr lang="en-US" sz="20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pace</a:t>
            </a:r>
            <a:endParaRPr lang="en-US" sz="20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8674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43000"/>
            <a:ext cx="10515600" cy="5533465"/>
          </a:xfrm>
        </p:spPr>
        <p:txBody>
          <a:bodyPr>
            <a:normAutofit/>
          </a:bodyPr>
          <a:lstStyle/>
          <a:p>
            <a:r>
              <a:rPr lang="en-US" dirty="0" smtClean="0"/>
              <a:t>Approach/Rationale</a:t>
            </a:r>
          </a:p>
          <a:p>
            <a:pPr lvl="1"/>
            <a:r>
              <a:rPr lang="en-US" dirty="0" smtClean="0"/>
              <a:t>Expose smart APIs that leverage most/all existing code as-is </a:t>
            </a:r>
          </a:p>
          <a:p>
            <a:pPr lvl="2"/>
            <a:r>
              <a:rPr lang="en-US" dirty="0" smtClean="0"/>
              <a:t>Lift and shift current components onto CF</a:t>
            </a:r>
          </a:p>
          <a:p>
            <a:pPr lvl="2"/>
            <a:r>
              <a:rPr lang="en-US" dirty="0" smtClean="0"/>
              <a:t>Create new API layer (using microservices architecture style) that leverages existing code but exposes well crafted developer friendly APIs</a:t>
            </a:r>
          </a:p>
          <a:p>
            <a:pPr lvl="2"/>
            <a:r>
              <a:rPr lang="en-US" dirty="0" smtClean="0"/>
              <a:t>Existing UI code does not go thru Microservices layer (uses existing services layers)</a:t>
            </a:r>
          </a:p>
          <a:p>
            <a:pPr lvl="1"/>
            <a:r>
              <a:rPr lang="en-US" dirty="0" err="1" smtClean="0"/>
              <a:t>Prerequisities</a:t>
            </a:r>
            <a:endParaRPr lang="en-US" dirty="0" smtClean="0"/>
          </a:p>
          <a:p>
            <a:pPr lvl="2"/>
            <a:r>
              <a:rPr lang="en-US" dirty="0" smtClean="0"/>
              <a:t>API design</a:t>
            </a:r>
          </a:p>
          <a:p>
            <a:pPr lvl="2"/>
            <a:r>
              <a:rPr lang="en-US" dirty="0" smtClean="0"/>
              <a:t>API management layer</a:t>
            </a:r>
          </a:p>
          <a:p>
            <a:pPr lvl="2"/>
            <a:r>
              <a:rPr lang="en-US" dirty="0" smtClean="0"/>
              <a:t>CF on AWS</a:t>
            </a:r>
          </a:p>
          <a:p>
            <a:r>
              <a:rPr lang="en-US" dirty="0" smtClean="0"/>
              <a:t>Report delivery to external parties (extensible mechanism)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96116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89069" y="3015308"/>
            <a:ext cx="1703293" cy="404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Fleet Dashboards</a:t>
            </a:r>
            <a:endParaRPr lang="en-US" sz="1200" dirty="0"/>
          </a:p>
        </p:txBody>
      </p:sp>
      <p:sp>
        <p:nvSpPr>
          <p:cNvPr id="10" name="Rectangle 9"/>
          <p:cNvSpPr/>
          <p:nvPr/>
        </p:nvSpPr>
        <p:spPr>
          <a:xfrm>
            <a:off x="2487584" y="1010638"/>
            <a:ext cx="1703294" cy="335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Account Activity</a:t>
            </a:r>
            <a:endParaRPr lang="en-US" sz="1400" dirty="0"/>
          </a:p>
        </p:txBody>
      </p:sp>
      <p:sp>
        <p:nvSpPr>
          <p:cNvPr id="29" name="Rectangle 28"/>
          <p:cNvSpPr/>
          <p:nvPr/>
        </p:nvSpPr>
        <p:spPr>
          <a:xfrm>
            <a:off x="599112" y="1509662"/>
            <a:ext cx="1703294" cy="4310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Controllers</a:t>
            </a:r>
            <a:endParaRPr lang="en-US" sz="1400" dirty="0"/>
          </a:p>
        </p:txBody>
      </p:sp>
      <p:sp>
        <p:nvSpPr>
          <p:cNvPr id="33" name="Rectangle 32"/>
          <p:cNvSpPr/>
          <p:nvPr/>
        </p:nvSpPr>
        <p:spPr>
          <a:xfrm>
            <a:off x="599111" y="2012973"/>
            <a:ext cx="1703294" cy="4310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Assets</a:t>
            </a:r>
            <a:endParaRPr lang="en-US" sz="1400" dirty="0"/>
          </a:p>
        </p:txBody>
      </p:sp>
      <p:sp>
        <p:nvSpPr>
          <p:cNvPr id="36" name="Rectangle 35"/>
          <p:cNvSpPr/>
          <p:nvPr/>
        </p:nvSpPr>
        <p:spPr>
          <a:xfrm>
            <a:off x="599111" y="2499032"/>
            <a:ext cx="1703294" cy="4310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Parameters</a:t>
            </a:r>
            <a:endParaRPr lang="en-US" sz="1400" dirty="0"/>
          </a:p>
        </p:txBody>
      </p:sp>
      <p:sp>
        <p:nvSpPr>
          <p:cNvPr id="39" name="Rectangle 38"/>
          <p:cNvSpPr/>
          <p:nvPr/>
        </p:nvSpPr>
        <p:spPr>
          <a:xfrm>
            <a:off x="589068" y="4989268"/>
            <a:ext cx="1703294" cy="394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Users</a:t>
            </a:r>
            <a:endParaRPr lang="en-US" sz="1400" dirty="0"/>
          </a:p>
        </p:txBody>
      </p:sp>
      <p:sp>
        <p:nvSpPr>
          <p:cNvPr id="45" name="Rectangle 44"/>
          <p:cNvSpPr/>
          <p:nvPr/>
        </p:nvSpPr>
        <p:spPr>
          <a:xfrm>
            <a:off x="4545905" y="1073303"/>
            <a:ext cx="1703294" cy="335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Trends</a:t>
            </a:r>
            <a:endParaRPr lang="en-US" sz="1400" dirty="0"/>
          </a:p>
        </p:txBody>
      </p:sp>
      <p:sp>
        <p:nvSpPr>
          <p:cNvPr id="49" name="Rectangle 48"/>
          <p:cNvSpPr/>
          <p:nvPr/>
        </p:nvSpPr>
        <p:spPr>
          <a:xfrm>
            <a:off x="599111" y="4525196"/>
            <a:ext cx="1703293" cy="3718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Files</a:t>
            </a:r>
            <a:endParaRPr lang="en-US" sz="1400" dirty="0"/>
          </a:p>
        </p:txBody>
      </p:sp>
      <p:sp>
        <p:nvSpPr>
          <p:cNvPr id="50" name="Rectangle 49"/>
          <p:cNvSpPr/>
          <p:nvPr/>
        </p:nvSpPr>
        <p:spPr>
          <a:xfrm>
            <a:off x="589068" y="4016851"/>
            <a:ext cx="1703293" cy="416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Value Projects</a:t>
            </a:r>
            <a:endParaRPr lang="en-US" sz="1400" dirty="0"/>
          </a:p>
        </p:txBody>
      </p:sp>
      <p:sp>
        <p:nvSpPr>
          <p:cNvPr id="51" name="Rectangle 50"/>
          <p:cNvSpPr/>
          <p:nvPr/>
        </p:nvSpPr>
        <p:spPr>
          <a:xfrm>
            <a:off x="589067" y="604517"/>
            <a:ext cx="1713337" cy="328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Account Management</a:t>
            </a:r>
            <a:endParaRPr lang="en-US" sz="1400" dirty="0"/>
          </a:p>
        </p:txBody>
      </p:sp>
      <p:sp>
        <p:nvSpPr>
          <p:cNvPr id="53" name="Rectangle 52"/>
          <p:cNvSpPr/>
          <p:nvPr/>
        </p:nvSpPr>
        <p:spPr>
          <a:xfrm>
            <a:off x="4539227" y="1508975"/>
            <a:ext cx="1709971" cy="335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Analytics</a:t>
            </a:r>
            <a:endParaRPr lang="en-US" sz="1400" dirty="0"/>
          </a:p>
        </p:txBody>
      </p:sp>
      <p:sp>
        <p:nvSpPr>
          <p:cNvPr id="54" name="Rectangle 53"/>
          <p:cNvSpPr/>
          <p:nvPr/>
        </p:nvSpPr>
        <p:spPr>
          <a:xfrm>
            <a:off x="589067" y="5431405"/>
            <a:ext cx="1703295" cy="3959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Roles</a:t>
            </a:r>
            <a:endParaRPr lang="en-US" sz="1400" dirty="0"/>
          </a:p>
        </p:txBody>
      </p:sp>
      <p:sp>
        <p:nvSpPr>
          <p:cNvPr id="55" name="Rectangle 54"/>
          <p:cNvSpPr/>
          <p:nvPr/>
        </p:nvSpPr>
        <p:spPr>
          <a:xfrm>
            <a:off x="4545907" y="1940744"/>
            <a:ext cx="1703292" cy="3637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Reports Management</a:t>
            </a:r>
            <a:endParaRPr lang="en-US" sz="1400" dirty="0"/>
          </a:p>
        </p:txBody>
      </p:sp>
      <p:sp>
        <p:nvSpPr>
          <p:cNvPr id="57" name="Rectangle 56"/>
          <p:cNvSpPr/>
          <p:nvPr/>
        </p:nvSpPr>
        <p:spPr>
          <a:xfrm>
            <a:off x="589068" y="3510801"/>
            <a:ext cx="1713337" cy="403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Inventory</a:t>
            </a:r>
            <a:endParaRPr lang="en-US" sz="1400" dirty="0"/>
          </a:p>
        </p:txBody>
      </p:sp>
      <p:sp>
        <p:nvSpPr>
          <p:cNvPr id="64" name="Rectangle 63"/>
          <p:cNvSpPr/>
          <p:nvPr/>
        </p:nvSpPr>
        <p:spPr>
          <a:xfrm>
            <a:off x="4534057" y="3216940"/>
            <a:ext cx="3430282" cy="21059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 smtClean="0"/>
              <a:t>Charts</a:t>
            </a:r>
            <a:endParaRPr lang="en-US" sz="1400" dirty="0"/>
          </a:p>
        </p:txBody>
      </p:sp>
      <p:sp>
        <p:nvSpPr>
          <p:cNvPr id="65" name="Rectangle 64"/>
          <p:cNvSpPr/>
          <p:nvPr/>
        </p:nvSpPr>
        <p:spPr>
          <a:xfrm>
            <a:off x="4567994" y="3560941"/>
            <a:ext cx="1364877" cy="3637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Line Chart</a:t>
            </a:r>
            <a:endParaRPr lang="en-US" sz="1400" dirty="0"/>
          </a:p>
        </p:txBody>
      </p:sp>
      <p:sp>
        <p:nvSpPr>
          <p:cNvPr id="66" name="Rectangle 65"/>
          <p:cNvSpPr/>
          <p:nvPr/>
        </p:nvSpPr>
        <p:spPr>
          <a:xfrm>
            <a:off x="4565914" y="4007733"/>
            <a:ext cx="1981039" cy="3767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Perf History</a:t>
            </a:r>
            <a:endParaRPr lang="en-US" sz="1400" dirty="0"/>
          </a:p>
        </p:txBody>
      </p:sp>
      <p:sp>
        <p:nvSpPr>
          <p:cNvPr id="67" name="Rectangle 66"/>
          <p:cNvSpPr/>
          <p:nvPr/>
        </p:nvSpPr>
        <p:spPr>
          <a:xfrm>
            <a:off x="6756349" y="4396443"/>
            <a:ext cx="1142436" cy="3637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Health Ind.</a:t>
            </a:r>
            <a:endParaRPr lang="en-US" sz="1400" dirty="0"/>
          </a:p>
        </p:txBody>
      </p:sp>
      <p:sp>
        <p:nvSpPr>
          <p:cNvPr id="68" name="Rectangle 67"/>
          <p:cNvSpPr/>
          <p:nvPr/>
        </p:nvSpPr>
        <p:spPr>
          <a:xfrm>
            <a:off x="5981936" y="3561305"/>
            <a:ext cx="774414" cy="3637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Pie</a:t>
            </a:r>
            <a:endParaRPr lang="en-US" sz="1400" dirty="0"/>
          </a:p>
        </p:txBody>
      </p:sp>
      <p:sp>
        <p:nvSpPr>
          <p:cNvPr id="72" name="Rectangle 71"/>
          <p:cNvSpPr/>
          <p:nvPr/>
        </p:nvSpPr>
        <p:spPr>
          <a:xfrm>
            <a:off x="6666698" y="4015433"/>
            <a:ext cx="1215278" cy="3415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Alarms</a:t>
            </a:r>
            <a:endParaRPr lang="en-US" sz="1400" dirty="0"/>
          </a:p>
        </p:txBody>
      </p:sp>
      <p:sp>
        <p:nvSpPr>
          <p:cNvPr id="73" name="Rectangle 72"/>
          <p:cNvSpPr/>
          <p:nvPr/>
        </p:nvSpPr>
        <p:spPr>
          <a:xfrm>
            <a:off x="4534056" y="4409646"/>
            <a:ext cx="2012897" cy="3505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Coord</a:t>
            </a:r>
            <a:r>
              <a:rPr lang="en-US" sz="1400" dirty="0" smtClean="0"/>
              <a:t>. Phosphate</a:t>
            </a:r>
            <a:endParaRPr lang="en-US" sz="1400" dirty="0"/>
          </a:p>
        </p:txBody>
      </p:sp>
      <p:sp>
        <p:nvSpPr>
          <p:cNvPr id="77" name="Rectangle 76"/>
          <p:cNvSpPr/>
          <p:nvPr/>
        </p:nvSpPr>
        <p:spPr>
          <a:xfrm>
            <a:off x="4701746" y="4837157"/>
            <a:ext cx="597264" cy="317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…</a:t>
            </a:r>
            <a:endParaRPr lang="en-US" sz="1400" dirty="0"/>
          </a:p>
        </p:txBody>
      </p:sp>
      <p:sp>
        <p:nvSpPr>
          <p:cNvPr id="78" name="Rectangle 77"/>
          <p:cNvSpPr/>
          <p:nvPr/>
        </p:nvSpPr>
        <p:spPr>
          <a:xfrm>
            <a:off x="599111" y="1010638"/>
            <a:ext cx="1703294" cy="4310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Sites</a:t>
            </a:r>
            <a:endParaRPr lang="en-US" sz="1400" dirty="0"/>
          </a:p>
        </p:txBody>
      </p:sp>
      <p:sp>
        <p:nvSpPr>
          <p:cNvPr id="81" name="Rectangle 80"/>
          <p:cNvSpPr/>
          <p:nvPr/>
        </p:nvSpPr>
        <p:spPr>
          <a:xfrm>
            <a:off x="6805415" y="3560941"/>
            <a:ext cx="597264" cy="317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…</a:t>
            </a:r>
            <a:endParaRPr lang="en-US" sz="1400" dirty="0"/>
          </a:p>
        </p:txBody>
      </p:sp>
      <p:sp>
        <p:nvSpPr>
          <p:cNvPr id="83" name="Rectangle 82"/>
          <p:cNvSpPr/>
          <p:nvPr/>
        </p:nvSpPr>
        <p:spPr>
          <a:xfrm>
            <a:off x="2546247" y="1409678"/>
            <a:ext cx="1703294" cy="335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Alarms</a:t>
            </a:r>
            <a:endParaRPr lang="en-US" sz="1400" dirty="0"/>
          </a:p>
        </p:txBody>
      </p:sp>
      <p:sp>
        <p:nvSpPr>
          <p:cNvPr id="84" name="Rectangle 83"/>
          <p:cNvSpPr/>
          <p:nvPr/>
        </p:nvSpPr>
        <p:spPr>
          <a:xfrm>
            <a:off x="2546247" y="1846528"/>
            <a:ext cx="1703294" cy="335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Comments</a:t>
            </a:r>
            <a:endParaRPr lang="en-US" sz="1400" dirty="0"/>
          </a:p>
        </p:txBody>
      </p:sp>
      <p:sp>
        <p:nvSpPr>
          <p:cNvPr id="28" name="Rectangle 27"/>
          <p:cNvSpPr/>
          <p:nvPr/>
        </p:nvSpPr>
        <p:spPr>
          <a:xfrm>
            <a:off x="2546247" y="2271386"/>
            <a:ext cx="1703294" cy="335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Annotations</a:t>
            </a:r>
            <a:endParaRPr lang="en-US" sz="1400" dirty="0"/>
          </a:p>
        </p:txBody>
      </p:sp>
      <p:sp>
        <p:nvSpPr>
          <p:cNvPr id="30" name="Rectangle 29"/>
          <p:cNvSpPr/>
          <p:nvPr/>
        </p:nvSpPr>
        <p:spPr>
          <a:xfrm>
            <a:off x="2546247" y="2656489"/>
            <a:ext cx="1703294" cy="335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Missed Updates</a:t>
            </a:r>
            <a:endParaRPr lang="en-US" sz="1400" dirty="0"/>
          </a:p>
        </p:txBody>
      </p:sp>
      <p:sp>
        <p:nvSpPr>
          <p:cNvPr id="32" name="Rectangle 31"/>
          <p:cNvSpPr/>
          <p:nvPr/>
        </p:nvSpPr>
        <p:spPr>
          <a:xfrm>
            <a:off x="4542566" y="2387172"/>
            <a:ext cx="1703292" cy="3637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Report Generation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785601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53035" y="3563641"/>
            <a:ext cx="614530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GET /accounts</a:t>
            </a:r>
          </a:p>
          <a:p>
            <a:r>
              <a:rPr lang="en-US" dirty="0" smtClean="0"/>
              <a:t>GET /account/{</a:t>
            </a:r>
            <a:r>
              <a:rPr lang="en-US" dirty="0" err="1" smtClean="0"/>
              <a:t>accountId</a:t>
            </a:r>
            <a:r>
              <a:rPr lang="en-US" dirty="0" smtClean="0"/>
              <a:t>}</a:t>
            </a:r>
          </a:p>
          <a:p>
            <a:r>
              <a:rPr lang="en-US" dirty="0" smtClean="0"/>
              <a:t>GET /account/{</a:t>
            </a:r>
            <a:r>
              <a:rPr lang="en-US" dirty="0" err="1" smtClean="0"/>
              <a:t>accountId</a:t>
            </a:r>
            <a:r>
              <a:rPr lang="en-US" dirty="0" smtClean="0"/>
              <a:t>}/activity</a:t>
            </a:r>
          </a:p>
          <a:p>
            <a:r>
              <a:rPr lang="en-US" dirty="0" smtClean="0"/>
              <a:t>GET /account/{</a:t>
            </a:r>
            <a:r>
              <a:rPr lang="en-US" dirty="0" err="1" smtClean="0"/>
              <a:t>accountId</a:t>
            </a:r>
            <a:r>
              <a:rPr lang="en-US" dirty="0" smtClean="0"/>
              <a:t>}/</a:t>
            </a:r>
            <a:r>
              <a:rPr lang="en-US" dirty="0" err="1" smtClean="0"/>
              <a:t>activity?type</a:t>
            </a:r>
            <a:r>
              <a:rPr lang="en-US" dirty="0" smtClean="0"/>
              <a:t>=“alarm”</a:t>
            </a:r>
          </a:p>
          <a:p>
            <a:r>
              <a:rPr lang="en-US" dirty="0" smtClean="0"/>
              <a:t>GET /account/{</a:t>
            </a:r>
            <a:r>
              <a:rPr lang="en-US" dirty="0" err="1" smtClean="0"/>
              <a:t>accountId</a:t>
            </a:r>
            <a:r>
              <a:rPr lang="en-US" dirty="0" smtClean="0"/>
              <a:t>}/</a:t>
            </a:r>
            <a:r>
              <a:rPr lang="en-US" dirty="0" err="1" smtClean="0"/>
              <a:t>activity?type</a:t>
            </a:r>
            <a:r>
              <a:rPr lang="en-US" dirty="0" smtClean="0"/>
              <a:t>=“</a:t>
            </a:r>
            <a:r>
              <a:rPr lang="en-US" dirty="0" err="1" smtClean="0"/>
              <a:t>missedUpdate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GET /account/{</a:t>
            </a:r>
            <a:r>
              <a:rPr lang="en-US" dirty="0" err="1" smtClean="0"/>
              <a:t>accountId</a:t>
            </a:r>
            <a:r>
              <a:rPr lang="en-US" dirty="0" smtClean="0"/>
              <a:t>}/</a:t>
            </a:r>
            <a:r>
              <a:rPr lang="en-US" dirty="0" err="1" smtClean="0"/>
              <a:t>activity?type</a:t>
            </a:r>
            <a:r>
              <a:rPr lang="en-US" dirty="0" smtClean="0"/>
              <a:t>=“annotation”</a:t>
            </a:r>
          </a:p>
          <a:p>
            <a:r>
              <a:rPr lang="en-US" dirty="0" smtClean="0"/>
              <a:t>GET /account/{</a:t>
            </a:r>
            <a:r>
              <a:rPr lang="en-US" dirty="0" err="1" smtClean="0"/>
              <a:t>accountId</a:t>
            </a:r>
            <a:r>
              <a:rPr lang="en-US" dirty="0" smtClean="0"/>
              <a:t>}/</a:t>
            </a:r>
            <a:r>
              <a:rPr lang="en-US" dirty="0" err="1" smtClean="0"/>
              <a:t>activity?type</a:t>
            </a:r>
            <a:r>
              <a:rPr lang="en-US" dirty="0" smtClean="0"/>
              <a:t>=“comment”</a:t>
            </a:r>
          </a:p>
          <a:p>
            <a:r>
              <a:rPr lang="en-US" dirty="0" smtClean="0"/>
              <a:t>GET /account/{</a:t>
            </a:r>
            <a:r>
              <a:rPr lang="en-US" dirty="0" err="1" smtClean="0"/>
              <a:t>accountId</a:t>
            </a:r>
            <a:r>
              <a:rPr lang="en-US" dirty="0" smtClean="0"/>
              <a:t>}/activity/comment/{</a:t>
            </a:r>
            <a:r>
              <a:rPr lang="en-US" dirty="0" err="1" smtClean="0"/>
              <a:t>commentId</a:t>
            </a:r>
            <a:r>
              <a:rPr lang="en-US" dirty="0" smtClean="0"/>
              <a:t>}</a:t>
            </a:r>
          </a:p>
          <a:p>
            <a:r>
              <a:rPr lang="en-US" dirty="0" smtClean="0"/>
              <a:t>POST…</a:t>
            </a:r>
          </a:p>
          <a:p>
            <a:r>
              <a:rPr lang="en-US" dirty="0" smtClean="0"/>
              <a:t>PUT…</a:t>
            </a:r>
          </a:p>
          <a:p>
            <a:r>
              <a:rPr lang="en-US" dirty="0" smtClean="0"/>
              <a:t>DELETE…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6204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</TotalTime>
  <Words>433</Words>
  <Application>Microsoft Office PowerPoint</Application>
  <PresentationFormat>Widescreen</PresentationFormat>
  <Paragraphs>66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owner</dc:creator>
  <cp:lastModifiedBy>Dave Cheema</cp:lastModifiedBy>
  <cp:revision>30</cp:revision>
  <dcterms:created xsi:type="dcterms:W3CDTF">2016-03-31T19:45:23Z</dcterms:created>
  <dcterms:modified xsi:type="dcterms:W3CDTF">2016-04-01T18:31:49Z</dcterms:modified>
</cp:coreProperties>
</file>